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64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2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03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8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7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50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8AE5A9-B165-4ACC-9C3F-3D088E6F8DA5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304EEA-497D-430E-AD04-551BFB46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8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tc.or.jp/document_db/information/view_express_entity/1423" TargetMode="External"/><Relationship Id="rId2" Type="http://schemas.openxmlformats.org/officeDocument/2006/relationships/hyperlink" Target="https://www.itu.int/rec/T-REC-X.1060-202106-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ti.go.jp/policy/netsecurity/mng_guide.html" TargetMode="External"/><Relationship Id="rId4" Type="http://schemas.openxmlformats.org/officeDocument/2006/relationships/hyperlink" Target="https://isog-j.org/output/2017/Textbook_soc-csirt_v2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eijyakuseitaioukenkyukai.connpass.com/event/266469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3A4A-438B-A9B6-4C97-7F1597C99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X.1060</a:t>
            </a:r>
            <a:r>
              <a:rPr kumimoji="1" lang="ja-JP" altLang="en-US" dirty="0"/>
              <a:t>って何なん？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E98F8D-A088-6FCF-244A-8A0850ED1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適当に</a:t>
            </a:r>
            <a:r>
              <a:rPr kumimoji="1" lang="en-US" altLang="ja-JP" dirty="0"/>
              <a:t>X.1060</a:t>
            </a:r>
            <a:r>
              <a:rPr kumimoji="1" lang="ja-JP" altLang="en-US" dirty="0"/>
              <a:t>の説明をして、</a:t>
            </a:r>
            <a:endParaRPr kumimoji="1" lang="en-US" altLang="ja-JP" dirty="0"/>
          </a:p>
          <a:p>
            <a:r>
              <a:rPr kumimoji="1" lang="ja-JP" altLang="en-US" dirty="0"/>
              <a:t>自分に関係ありそうだなぁ、</a:t>
            </a:r>
            <a:endParaRPr kumimoji="1" lang="en-US" altLang="ja-JP" dirty="0"/>
          </a:p>
          <a:p>
            <a:r>
              <a:rPr lang="ja-JP" altLang="en-US" dirty="0"/>
              <a:t>と思う人を増やすための怪文書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EBD8F0-7B32-2390-28A6-15FB9181F4FC}"/>
              </a:ext>
            </a:extLst>
          </p:cNvPr>
          <p:cNvSpPr txBox="1"/>
          <p:nvPr/>
        </p:nvSpPr>
        <p:spPr>
          <a:xfrm>
            <a:off x="468726" y="5866646"/>
            <a:ext cx="11255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/>
              <a:t>2022/11/26</a:t>
            </a:r>
          </a:p>
          <a:p>
            <a:pPr algn="r"/>
            <a:r>
              <a:rPr kumimoji="1" lang="ja-JP" altLang="en-US" sz="1600" dirty="0"/>
              <a:t>脆弱性対応研究会</a:t>
            </a:r>
            <a:endParaRPr kumimoji="1" lang="en-US" altLang="ja-JP" sz="1600" dirty="0"/>
          </a:p>
          <a:p>
            <a:pPr algn="r"/>
            <a:r>
              <a:rPr kumimoji="1" lang="en-US" altLang="ja-JP" sz="1600" dirty="0"/>
              <a:t>&lt;--!</a:t>
            </a:r>
            <a:r>
              <a:rPr kumimoji="1" lang="ja-JP" altLang="en-US" sz="1600" dirty="0"/>
              <a:t>脆弱性対応研究会としての見解であり、勧告作成者の意図と異なる可能性があります</a:t>
            </a:r>
            <a:r>
              <a:rPr kumimoji="1" lang="en-US" altLang="ja-JP" sz="1600" dirty="0"/>
              <a:t>--&gt;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10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23677-182D-48E2-CCBA-FBB82202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0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X.1060</a:t>
            </a:r>
            <a:r>
              <a:rPr kumimoji="1" lang="ja-JP" altLang="en-US" dirty="0"/>
              <a:t>って何なの？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B89C5F-DE2B-EA8E-33EF-11B473C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4"/>
            <a:ext cx="10515600" cy="4816889"/>
          </a:xfrm>
        </p:spPr>
        <p:txBody>
          <a:bodyPr/>
          <a:lstStyle/>
          <a:p>
            <a:r>
              <a:rPr kumimoji="1" lang="ja-JP" altLang="en-US" dirty="0"/>
              <a:t>フレームワーク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組織レベルでの戦略的なセキュリティ対応を実現するフレームワーク。</a:t>
            </a:r>
            <a:endParaRPr kumimoji="1" lang="en-US" altLang="ja-JP" dirty="0"/>
          </a:p>
          <a:p>
            <a:pPr lvl="1"/>
            <a:r>
              <a:rPr lang="ja-JP" altLang="en-US" dirty="0"/>
              <a:t>組織のセキュリティを実現するために、</a:t>
            </a:r>
            <a:r>
              <a:rPr lang="ja-JP" altLang="en-US" b="1" u="sng" dirty="0"/>
              <a:t>サイバーディフェンスセンター（</a:t>
            </a:r>
            <a:r>
              <a:rPr lang="en-US" altLang="ja-JP" b="1" u="sng" dirty="0"/>
              <a:t>CDC</a:t>
            </a:r>
            <a:r>
              <a:rPr lang="ja-JP" altLang="en-US" b="1" u="sng" dirty="0"/>
              <a:t>）</a:t>
            </a:r>
            <a:r>
              <a:rPr lang="ja-JP" altLang="en-US" dirty="0"/>
              <a:t>がどのようにセキュリティサービスを決定し、実施すべきかを示している。</a:t>
            </a:r>
            <a:endParaRPr lang="en-US" altLang="ja-JP" dirty="0"/>
          </a:p>
          <a:p>
            <a:pPr lvl="1"/>
            <a:r>
              <a:rPr lang="ja-JP" altLang="en-US" dirty="0"/>
              <a:t>上述の通り組織戦略を対象としており、個々の技術や設定はこのフレームワークには含まれていない。</a:t>
            </a:r>
            <a:endParaRPr lang="en-US" altLang="ja-JP" dirty="0"/>
          </a:p>
          <a:p>
            <a:pPr lvl="2"/>
            <a:r>
              <a:rPr lang="ja-JP" altLang="en-US" dirty="0"/>
              <a:t>必要に応じて、別途提供されている情報を利用する。</a:t>
            </a:r>
            <a:endParaRPr lang="en-US" altLang="ja-JP" dirty="0"/>
          </a:p>
          <a:p>
            <a:pPr lvl="2"/>
            <a:r>
              <a:rPr lang="ja-JP" altLang="en-US" dirty="0"/>
              <a:t>日本であれば、経産省：サイバーセキュリティ経営ガイドライン、セキュリティ対応組織の教科書、等を参照する必要がある。他国であれば同様の、その国に合った資料を利用する</a:t>
            </a:r>
            <a:endParaRPr lang="en-US" altLang="ja-JP" dirty="0"/>
          </a:p>
          <a:p>
            <a:pPr lvl="3"/>
            <a:r>
              <a:rPr lang="ja-JP" altLang="en-US" dirty="0"/>
              <a:t>今までは、これらの資料を基に戦略的な検討をしていたが、</a:t>
            </a:r>
            <a:r>
              <a:rPr lang="en-US" altLang="ja-JP" dirty="0"/>
              <a:t>X.1060</a:t>
            </a:r>
            <a:r>
              <a:rPr lang="ja-JP" altLang="en-US" dirty="0"/>
              <a:t>によって「戦略から該当資料を参照する」という（本来あるべきと思われる）逆方向に参照できるようになった。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2CD067-2BEF-556C-52F5-C8F475B98EC8}"/>
              </a:ext>
            </a:extLst>
          </p:cNvPr>
          <p:cNvSpPr txBox="1"/>
          <p:nvPr/>
        </p:nvSpPr>
        <p:spPr>
          <a:xfrm>
            <a:off x="5544670" y="5099745"/>
            <a:ext cx="5809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サイバーディフェンスセンター（</a:t>
            </a:r>
            <a:r>
              <a:rPr kumimoji="1" lang="en-US" altLang="ja-JP" sz="1600" dirty="0"/>
              <a:t>CDC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r>
              <a:rPr kumimoji="1" lang="ja-JP" altLang="en-US" sz="1600" dirty="0"/>
              <a:t>「組織において、ビジネスにおけるサイバーセキュリティリスクを管理するためのセキュリティサービスを提供する主体」。所謂、情シスや</a:t>
            </a:r>
            <a:r>
              <a:rPr kumimoji="1" lang="en-US" altLang="ja-JP" sz="1600" dirty="0"/>
              <a:t>CSIRT</a:t>
            </a:r>
            <a:r>
              <a:rPr kumimoji="1" lang="ja-JP" altLang="en-US" sz="1600" dirty="0"/>
              <a:t>など。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04EF832-FE63-A6F5-D2F3-9B0F9CE4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660" y="1168015"/>
            <a:ext cx="2989491" cy="9862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72FF1D6-DCB6-F3A5-ACB2-7C639E6E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9" y="4846521"/>
            <a:ext cx="2903809" cy="13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23677-182D-48E2-CCBA-FBB82202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0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X.1060</a:t>
            </a:r>
            <a:r>
              <a:rPr kumimoji="1" lang="ja-JP" altLang="en-US" dirty="0"/>
              <a:t>で何ができるの？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B89C5F-DE2B-EA8E-33EF-11B473C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4"/>
            <a:ext cx="10515600" cy="481688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できる事</a:t>
            </a:r>
            <a:endParaRPr lang="en-US" altLang="ja-JP" dirty="0"/>
          </a:p>
          <a:p>
            <a:r>
              <a:rPr kumimoji="1" lang="en-US" altLang="ja-JP" dirty="0"/>
              <a:t>CDC</a:t>
            </a:r>
            <a:r>
              <a:rPr kumimoji="1" lang="ja-JP" altLang="en-US" dirty="0"/>
              <a:t>（</a:t>
            </a:r>
            <a:r>
              <a:rPr kumimoji="1" lang="en-US" altLang="ja-JP" dirty="0"/>
              <a:t>CSIRT</a:t>
            </a:r>
            <a:r>
              <a:rPr lang="ja-JP" altLang="en-US" dirty="0"/>
              <a:t>など</a:t>
            </a:r>
            <a:r>
              <a:rPr kumimoji="1" lang="ja-JP" altLang="en-US" dirty="0"/>
              <a:t>）の構築設計</a:t>
            </a:r>
            <a:endParaRPr kumimoji="1" lang="en-US" altLang="ja-JP" dirty="0"/>
          </a:p>
          <a:p>
            <a:pPr lvl="1"/>
            <a:r>
              <a:rPr lang="ja-JP" altLang="en-US" dirty="0"/>
              <a:t>何を実装するべきかの指標がある → </a:t>
            </a:r>
            <a:r>
              <a:rPr lang="en-US" altLang="ja-JP" dirty="0"/>
              <a:t>CDC</a:t>
            </a:r>
            <a:r>
              <a:rPr lang="ja-JP" altLang="en-US" dirty="0"/>
              <a:t>サービスカテゴリとリストとしてまとまっている</a:t>
            </a:r>
            <a:endParaRPr lang="en-US" altLang="ja-JP" dirty="0"/>
          </a:p>
          <a:p>
            <a:pPr lvl="1"/>
            <a:r>
              <a:rPr kumimoji="1" lang="ja-JP" altLang="en-US" dirty="0"/>
              <a:t>インソース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アウトソースなどの検討指標がある</a:t>
            </a:r>
            <a:endParaRPr kumimoji="1" lang="en-US" altLang="ja-JP" dirty="0"/>
          </a:p>
          <a:p>
            <a:pPr lvl="1"/>
            <a:r>
              <a:rPr lang="ja-JP" altLang="en-US" dirty="0"/>
              <a:t>構築後のアセスメント（評価）指標がある</a:t>
            </a:r>
            <a:endParaRPr lang="en-US" altLang="ja-JP" dirty="0"/>
          </a:p>
          <a:p>
            <a:pPr lvl="1"/>
            <a:r>
              <a:rPr kumimoji="1" lang="ja-JP" altLang="en-US" dirty="0"/>
              <a:t>マネジメントサイクル（短期</a:t>
            </a:r>
            <a:r>
              <a:rPr kumimoji="1" lang="en-US" altLang="ja-JP" dirty="0"/>
              <a:t>/</a:t>
            </a:r>
            <a:r>
              <a:rPr kumimoji="1" lang="ja-JP" altLang="en-US" dirty="0"/>
              <a:t>長期での改善活動）の指標がある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できない事</a:t>
            </a:r>
            <a:endParaRPr lang="en-US" altLang="ja-JP" dirty="0"/>
          </a:p>
          <a:p>
            <a:r>
              <a:rPr kumimoji="1" lang="en-US" altLang="ja-JP" dirty="0"/>
              <a:t>CDC</a:t>
            </a:r>
            <a:r>
              <a:rPr kumimoji="1" lang="ja-JP" altLang="en-US" dirty="0"/>
              <a:t>の活動の詳細設計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CDC</a:t>
            </a:r>
            <a:r>
              <a:rPr kumimoji="1" lang="ja-JP" altLang="en-US" dirty="0"/>
              <a:t>サービスカテゴリとリストはあるが、「どこまでやるべきか</a:t>
            </a:r>
            <a:r>
              <a:rPr kumimoji="1" lang="en-US" altLang="ja-JP" dirty="0"/>
              <a:t>/</a:t>
            </a:r>
            <a:r>
              <a:rPr kumimoji="1" lang="ja-JP" altLang="en-US" dirty="0"/>
              <a:t>どのようにやるのか」は記載が無い</a:t>
            </a:r>
            <a:endParaRPr kumimoji="1" lang="en-US" altLang="ja-JP" dirty="0"/>
          </a:p>
          <a:p>
            <a:pPr lvl="2"/>
            <a:r>
              <a:rPr lang="ja-JP" altLang="en-US" dirty="0"/>
              <a:t>例えば、</a:t>
            </a:r>
            <a:r>
              <a:rPr lang="en-US" altLang="ja-JP" dirty="0"/>
              <a:t>[</a:t>
            </a:r>
            <a:r>
              <a:rPr lang="ja-JP" altLang="en-US" dirty="0"/>
              <a:t>カテゴリー</a:t>
            </a:r>
            <a:r>
              <a:rPr lang="en-US" altLang="ja-JP" dirty="0"/>
              <a:t>F</a:t>
            </a:r>
            <a:r>
              <a:rPr lang="ja-JP" altLang="en-US" dirty="0"/>
              <a:t>：脅威情報の収集および分析と評価</a:t>
            </a:r>
            <a:r>
              <a:rPr lang="en-US" altLang="ja-JP" dirty="0"/>
              <a:t>][F-3.</a:t>
            </a:r>
            <a:r>
              <a:rPr lang="ja-JP" altLang="en-US" dirty="0"/>
              <a:t>外部脅威情報の収集・評価</a:t>
            </a:r>
            <a:r>
              <a:rPr lang="en-US" altLang="ja-JP" dirty="0"/>
              <a:t>]</a:t>
            </a:r>
            <a:r>
              <a:rPr lang="ja-JP" altLang="en-US" dirty="0"/>
              <a:t>はあるが、どのように脅威情報を収集するか、どのような観点で評価するか、は含まれていない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これらは、別途存在するであろう資料を参照することで対応する必要がある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4976D-1595-204A-7C8D-F1B5C26A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54" y="2614631"/>
            <a:ext cx="4030546" cy="16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23677-182D-48E2-CCBA-FBB82202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0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X.1060</a:t>
            </a:r>
            <a:r>
              <a:rPr kumimoji="1" lang="ja-JP" altLang="en-US" dirty="0"/>
              <a:t>はどんな人向け？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B89C5F-DE2B-EA8E-33EF-11B473C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4"/>
            <a:ext cx="10515600" cy="48168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想定される利用者像は、以下と思われる</a:t>
            </a:r>
            <a:endParaRPr lang="en-US" altLang="ja-JP" dirty="0"/>
          </a:p>
          <a:p>
            <a:r>
              <a:rPr lang="en-US" altLang="ja-JP" dirty="0"/>
              <a:t>CDC</a:t>
            </a:r>
            <a:r>
              <a:rPr lang="ja-JP" altLang="en-US" dirty="0"/>
              <a:t>を構築する人</a:t>
            </a:r>
            <a:endParaRPr lang="en-US" altLang="ja-JP" dirty="0"/>
          </a:p>
          <a:p>
            <a:pPr lvl="1"/>
            <a:r>
              <a:rPr kumimoji="1" lang="ja-JP" altLang="en-US" dirty="0"/>
              <a:t>これから</a:t>
            </a:r>
            <a:r>
              <a:rPr kumimoji="1" lang="en-US" altLang="ja-JP" dirty="0"/>
              <a:t>CSIRT</a:t>
            </a:r>
            <a:r>
              <a:rPr kumimoji="1" lang="ja-JP" altLang="en-US" dirty="0"/>
              <a:t>を構築する、既存</a:t>
            </a:r>
            <a:r>
              <a:rPr kumimoji="1" lang="en-US" altLang="ja-JP" dirty="0"/>
              <a:t>CSIRT</a:t>
            </a:r>
            <a:r>
              <a:rPr kumimoji="1" lang="ja-JP" altLang="en-US" dirty="0"/>
              <a:t>の改善をする、等</a:t>
            </a:r>
            <a:endParaRPr kumimoji="1" lang="en-US" altLang="ja-JP" dirty="0"/>
          </a:p>
          <a:p>
            <a:r>
              <a:rPr lang="ja-JP" altLang="en-US" dirty="0"/>
              <a:t>現状を改善したい人</a:t>
            </a:r>
            <a:endParaRPr lang="en-US" altLang="ja-JP" dirty="0"/>
          </a:p>
          <a:p>
            <a:pPr lvl="1"/>
            <a:r>
              <a:rPr kumimoji="1" lang="en-US" altLang="ja-JP" dirty="0"/>
              <a:t>CSIRT</a:t>
            </a:r>
            <a:r>
              <a:rPr kumimoji="1" lang="ja-JP" altLang="en-US" dirty="0"/>
              <a:t>の活動を検証</a:t>
            </a:r>
            <a:r>
              <a:rPr kumimoji="1" lang="en-US" altLang="ja-JP" dirty="0"/>
              <a:t>/</a:t>
            </a:r>
            <a:r>
              <a:rPr kumimoji="1" lang="ja-JP" altLang="en-US" dirty="0"/>
              <a:t>改善する、組織としてのセキュリティ対応を棚卸する、等</a:t>
            </a:r>
            <a:endParaRPr kumimoji="1" lang="en-US" altLang="ja-JP" dirty="0"/>
          </a:p>
          <a:p>
            <a:pPr lvl="2"/>
            <a:r>
              <a:rPr lang="en-US" altLang="ja-JP" dirty="0"/>
              <a:t>CDC</a:t>
            </a:r>
            <a:r>
              <a:rPr lang="ja-JP" altLang="en-US" dirty="0"/>
              <a:t>担当者目線での自組織の充足範囲点検、</a:t>
            </a:r>
            <a:r>
              <a:rPr lang="en-US" altLang="ja-JP" dirty="0"/>
              <a:t>CSO</a:t>
            </a:r>
            <a:r>
              <a:rPr lang="ja-JP" altLang="en-US" dirty="0"/>
              <a:t>（最高セキュリティ責任者）や</a:t>
            </a:r>
            <a:r>
              <a:rPr lang="en-US" altLang="ja-JP" dirty="0"/>
              <a:t>CISO</a:t>
            </a:r>
            <a:r>
              <a:rPr lang="ja-JP" altLang="en-US" dirty="0"/>
              <a:t>（最高情報セキュリティ責任者）などの組織レベルでの充足範囲点検、等</a:t>
            </a:r>
            <a:endParaRPr lang="en-US" altLang="ja-JP" dirty="0"/>
          </a:p>
          <a:p>
            <a:r>
              <a:rPr kumimoji="1" lang="ja-JP" altLang="en-US" dirty="0"/>
              <a:t>セキュリティ対策を勉強する人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セキュリティコンサルティングを行う人、セキュリティについて学ぶ人</a:t>
            </a:r>
            <a:endParaRPr kumimoji="1" lang="en-US" altLang="ja-JP" dirty="0"/>
          </a:p>
          <a:p>
            <a:pPr lvl="2"/>
            <a:r>
              <a:rPr lang="ja-JP" altLang="en-US" dirty="0"/>
              <a:t>どの視点で何が必要なのか、必須</a:t>
            </a:r>
            <a:r>
              <a:rPr lang="en-US" altLang="ja-JP" dirty="0"/>
              <a:t>/</a:t>
            </a:r>
            <a:r>
              <a:rPr lang="ja-JP" altLang="en-US" dirty="0"/>
              <a:t>任意な機能と考えてよいものは何か、等の判断情報として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想定されていないと思われる者</a:t>
            </a:r>
            <a:endParaRPr kumimoji="1" lang="en-US" altLang="ja-JP" dirty="0"/>
          </a:p>
          <a:p>
            <a:r>
              <a:rPr lang="ja-JP" altLang="en-US" dirty="0"/>
              <a:t>特定の技術に対する詳細な解説</a:t>
            </a:r>
            <a:endParaRPr lang="en-US" altLang="ja-JP" dirty="0"/>
          </a:p>
          <a:p>
            <a:pPr lvl="1"/>
            <a:r>
              <a:rPr kumimoji="1" lang="en-US" altLang="ja-JP" dirty="0"/>
              <a:t>CDC</a:t>
            </a:r>
            <a:r>
              <a:rPr kumimoji="1" lang="ja-JP" altLang="en-US" dirty="0"/>
              <a:t>サービスリストの各サービスの、詳細な実施方法など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A78F73-1028-B974-CCD1-FDF554E4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735" y="1276540"/>
            <a:ext cx="4223136" cy="14113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CD572FC-7F8E-D217-F288-F0A2601E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380" y="3576257"/>
            <a:ext cx="2199659" cy="30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23677-182D-48E2-CCBA-FBB82202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0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X.1060</a:t>
            </a:r>
            <a:r>
              <a:rPr kumimoji="1" lang="ja-JP" altLang="en-US" dirty="0"/>
              <a:t>もう少し詳細を？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B89C5F-DE2B-EA8E-33EF-11B473C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4"/>
            <a:ext cx="10515600" cy="4816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以下を参照すると良さそう。</a:t>
            </a:r>
            <a:endParaRPr kumimoji="1" lang="en-US" altLang="ja-JP" dirty="0"/>
          </a:p>
          <a:p>
            <a:r>
              <a:rPr lang="en-US" altLang="ja-JP" dirty="0"/>
              <a:t>ITU</a:t>
            </a:r>
          </a:p>
          <a:p>
            <a:pPr lvl="1"/>
            <a:r>
              <a:rPr lang="en-US" altLang="ja-JP" dirty="0"/>
              <a:t>X.1060: Framework for the creation and operation of a cyber </a:t>
            </a:r>
            <a:r>
              <a:rPr lang="en-US" altLang="ja-JP" dirty="0" err="1"/>
              <a:t>defence</a:t>
            </a:r>
            <a:r>
              <a:rPr lang="en-US" altLang="ja-JP" dirty="0"/>
              <a:t> </a:t>
            </a:r>
            <a:r>
              <a:rPr lang="en-US" altLang="ja-JP" dirty="0" err="1"/>
              <a:t>centre</a:t>
            </a:r>
            <a:endParaRPr lang="en-US" altLang="ja-JP" dirty="0"/>
          </a:p>
          <a:p>
            <a:pPr lvl="2"/>
            <a:r>
              <a:rPr lang="en-US" altLang="ja-JP" dirty="0">
                <a:hlinkClick r:id="rId2"/>
              </a:rPr>
              <a:t>https://www.itu.int/rec/T-REC-X.1060-202106-I</a:t>
            </a:r>
            <a:endParaRPr lang="en-US" altLang="ja-JP" dirty="0"/>
          </a:p>
          <a:p>
            <a:pPr lvl="2"/>
            <a:r>
              <a:rPr lang="en-US" altLang="ja-JP" dirty="0"/>
              <a:t>ITU</a:t>
            </a:r>
            <a:r>
              <a:rPr lang="ja-JP" altLang="en-US" dirty="0"/>
              <a:t>の資料なので、日本語版は無い</a:t>
            </a:r>
            <a:endParaRPr lang="en-US" altLang="ja-JP" dirty="0"/>
          </a:p>
          <a:p>
            <a:r>
              <a:rPr lang="ja-JP" altLang="en-US" dirty="0"/>
              <a:t>一般社団法人 情報通信技術委員会（</a:t>
            </a:r>
            <a:r>
              <a:rPr lang="en-US" altLang="ja-JP" dirty="0"/>
              <a:t>TTC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JT-X1060- </a:t>
            </a:r>
            <a:r>
              <a:rPr lang="ja-JP" altLang="en-US" dirty="0"/>
              <a:t>サイバーディフェンスセンターを構築・運用するためのフレームワーク</a:t>
            </a:r>
            <a:endParaRPr lang="en-US" altLang="ja-JP" dirty="0"/>
          </a:p>
          <a:p>
            <a:pPr lvl="2"/>
            <a:r>
              <a:rPr lang="en-US" altLang="ja-JP" dirty="0">
                <a:hlinkClick r:id="rId3"/>
              </a:rPr>
              <a:t>https://www.ttc.or.jp/document_db/information/view_express_entity/1423</a:t>
            </a:r>
            <a:endParaRPr lang="en-US" altLang="ja-JP" dirty="0"/>
          </a:p>
          <a:p>
            <a:pPr lvl="2"/>
            <a:r>
              <a:rPr lang="ja-JP" altLang="en-US" dirty="0"/>
              <a:t>日本語訳、として参照するのがよさそう</a:t>
            </a:r>
            <a:endParaRPr lang="en-US" altLang="ja-JP" dirty="0"/>
          </a:p>
          <a:p>
            <a:r>
              <a:rPr kumimoji="1" lang="ja-JP" altLang="en-US" dirty="0"/>
              <a:t>日本セキュリティオペレーション事業者協議会（</a:t>
            </a:r>
            <a:r>
              <a:rPr kumimoji="1" lang="en-US" altLang="ja-JP" dirty="0"/>
              <a:t>ISOG-J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セキュリティ対応組織の教科書 </a:t>
            </a:r>
            <a:r>
              <a:rPr lang="en-US" altLang="ja-JP" dirty="0"/>
              <a:t>v2.1</a:t>
            </a:r>
            <a:r>
              <a:rPr lang="ja-JP" altLang="en-US" dirty="0"/>
              <a:t>（</a:t>
            </a:r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09</a:t>
            </a:r>
            <a:r>
              <a:rPr lang="ja-JP" altLang="en-US" dirty="0"/>
              <a:t>月）</a:t>
            </a:r>
            <a:endParaRPr lang="en-US" altLang="ja-JP" dirty="0"/>
          </a:p>
          <a:p>
            <a:pPr lvl="2"/>
            <a:r>
              <a:rPr kumimoji="1" lang="en-US" altLang="ja-JP" dirty="0">
                <a:hlinkClick r:id="rId4"/>
              </a:rPr>
              <a:t>https://isog-j.org/output/2017/Textbook_soc-csirt_v2.html</a:t>
            </a:r>
            <a:endParaRPr kumimoji="1" lang="en-US" altLang="ja-JP" dirty="0"/>
          </a:p>
          <a:p>
            <a:r>
              <a:rPr lang="ja-JP" altLang="en-US" dirty="0"/>
              <a:t>経済産業省</a:t>
            </a:r>
            <a:endParaRPr lang="en-US" altLang="ja-JP" dirty="0"/>
          </a:p>
          <a:p>
            <a:pPr lvl="1"/>
            <a:r>
              <a:rPr kumimoji="1" lang="ja-JP" altLang="en-US" dirty="0"/>
              <a:t>サイバーセキュリティ経営ガイドラインと支援ツール</a:t>
            </a:r>
            <a:endParaRPr kumimoji="1" lang="en-US" altLang="ja-JP" dirty="0"/>
          </a:p>
          <a:p>
            <a:pPr lvl="2"/>
            <a:r>
              <a:rPr kumimoji="1" lang="en-US" altLang="ja-JP" dirty="0">
                <a:hlinkClick r:id="rId5"/>
              </a:rPr>
              <a:t>https://www.meti.go.jp/policy/netsecurity/mng_guide.html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041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23677-182D-48E2-CCBA-FBB82202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00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X.1060</a:t>
            </a:r>
            <a:r>
              <a:rPr kumimoji="1" lang="ja-JP" altLang="en-US" dirty="0"/>
              <a:t>もう少し詳細を？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B89C5F-DE2B-EA8E-33EF-11B473C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4"/>
            <a:ext cx="10515600" cy="481688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脆弱性対応勉強会で、本勧告のエディタを務めた方にお話を頂きます。そこで聞こう。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https://zeijyakuseitaioukenkyukai.connpass.com/event/266469/</a:t>
            </a:r>
            <a:endParaRPr kumimoji="1" lang="en-US" altLang="ja-JP" dirty="0"/>
          </a:p>
          <a:p>
            <a:r>
              <a:rPr lang="en-US" altLang="ja-JP" dirty="0"/>
              <a:t>2022/12/03</a:t>
            </a:r>
            <a:r>
              <a:rPr lang="ja-JP" altLang="en-US"/>
              <a:t>（土曜）、人数</a:t>
            </a:r>
            <a:r>
              <a:rPr lang="ja-JP" altLang="en-US" dirty="0"/>
              <a:t>制限有り。必要なら再度実施予定（キャンセル待ちが多ければ）。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2CF687-0663-8B32-E13D-DB45C99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06" y="3014970"/>
            <a:ext cx="5272988" cy="29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428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61</TotalTime>
  <Words>835</Words>
  <PresentationFormat>ワイド画面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パーセル</vt:lpstr>
      <vt:lpstr>X.1060って何なん？</vt:lpstr>
      <vt:lpstr>X.1060って何なの？</vt:lpstr>
      <vt:lpstr>X.1060で何ができるの？</vt:lpstr>
      <vt:lpstr>X.1060はどんな人向け？</vt:lpstr>
      <vt:lpstr>X.1060もう少し詳細を？</vt:lpstr>
      <vt:lpstr>X.1060もう少し詳細を？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2022-11-26T06:11:35Z</dcterms:created>
  <dcterms:modified xsi:type="dcterms:W3CDTF">2022-11-26T07:12:46Z</dcterms:modified>
</cp:coreProperties>
</file>