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 id="2147483668" r:id="rId3"/>
    <p:sldMasterId id="2147483672" r:id="rId4"/>
    <p:sldMasterId id="2147483678" r:id="rId5"/>
  </p:sldMasterIdLst>
  <p:notesMasterIdLst>
    <p:notesMasterId r:id="rId99"/>
  </p:notesMasterIdLst>
  <p:sldIdLst>
    <p:sldId id="256" r:id="rId6"/>
    <p:sldId id="257" r:id="rId7"/>
    <p:sldId id="270" r:id="rId8"/>
    <p:sldId id="258" r:id="rId9"/>
    <p:sldId id="271" r:id="rId10"/>
    <p:sldId id="273" r:id="rId11"/>
    <p:sldId id="358" r:id="rId12"/>
    <p:sldId id="338" r:id="rId13"/>
    <p:sldId id="339" r:id="rId14"/>
    <p:sldId id="272" r:id="rId15"/>
    <p:sldId id="288" r:id="rId16"/>
    <p:sldId id="340" r:id="rId17"/>
    <p:sldId id="342" r:id="rId18"/>
    <p:sldId id="289" r:id="rId19"/>
    <p:sldId id="341" r:id="rId20"/>
    <p:sldId id="349" r:id="rId21"/>
    <p:sldId id="343" r:id="rId22"/>
    <p:sldId id="344" r:id="rId23"/>
    <p:sldId id="274" r:id="rId24"/>
    <p:sldId id="336" r:id="rId25"/>
    <p:sldId id="337" r:id="rId26"/>
    <p:sldId id="290" r:id="rId27"/>
    <p:sldId id="291" r:id="rId28"/>
    <p:sldId id="276" r:id="rId29"/>
    <p:sldId id="259" r:id="rId30"/>
    <p:sldId id="268" r:id="rId31"/>
    <p:sldId id="277" r:id="rId32"/>
    <p:sldId id="350" r:id="rId33"/>
    <p:sldId id="351" r:id="rId34"/>
    <p:sldId id="324" r:id="rId35"/>
    <p:sldId id="313" r:id="rId36"/>
    <p:sldId id="310" r:id="rId37"/>
    <p:sldId id="352" r:id="rId38"/>
    <p:sldId id="312" r:id="rId39"/>
    <p:sldId id="353" r:id="rId40"/>
    <p:sldId id="355" r:id="rId41"/>
    <p:sldId id="359" r:id="rId42"/>
    <p:sldId id="356" r:id="rId43"/>
    <p:sldId id="314" r:id="rId44"/>
    <p:sldId id="315" r:id="rId45"/>
    <p:sldId id="316" r:id="rId46"/>
    <p:sldId id="346" r:id="rId47"/>
    <p:sldId id="347" r:id="rId48"/>
    <p:sldId id="345" r:id="rId49"/>
    <p:sldId id="301" r:id="rId50"/>
    <p:sldId id="260" r:id="rId51"/>
    <p:sldId id="278" r:id="rId52"/>
    <p:sldId id="280" r:id="rId53"/>
    <p:sldId id="279" r:id="rId54"/>
    <p:sldId id="281" r:id="rId55"/>
    <p:sldId id="348" r:id="rId56"/>
    <p:sldId id="325" r:id="rId57"/>
    <p:sldId id="326" r:id="rId58"/>
    <p:sldId id="282" r:id="rId59"/>
    <p:sldId id="283" r:id="rId60"/>
    <p:sldId id="295" r:id="rId61"/>
    <p:sldId id="287" r:id="rId62"/>
    <p:sldId id="284" r:id="rId63"/>
    <p:sldId id="286" r:id="rId64"/>
    <p:sldId id="297" r:id="rId65"/>
    <p:sldId id="261" r:id="rId66"/>
    <p:sldId id="357" r:id="rId67"/>
    <p:sldId id="303" r:id="rId68"/>
    <p:sldId id="304" r:id="rId69"/>
    <p:sldId id="360" r:id="rId70"/>
    <p:sldId id="327" r:id="rId71"/>
    <p:sldId id="328" r:id="rId72"/>
    <p:sldId id="300" r:id="rId73"/>
    <p:sldId id="262" r:id="rId74"/>
    <p:sldId id="331" r:id="rId75"/>
    <p:sldId id="332" r:id="rId76"/>
    <p:sldId id="323" r:id="rId77"/>
    <p:sldId id="333" r:id="rId78"/>
    <p:sldId id="334" r:id="rId79"/>
    <p:sldId id="335" r:id="rId80"/>
    <p:sldId id="299" r:id="rId81"/>
    <p:sldId id="302" r:id="rId82"/>
    <p:sldId id="329" r:id="rId83"/>
    <p:sldId id="263" r:id="rId84"/>
    <p:sldId id="305" r:id="rId85"/>
    <p:sldId id="306" r:id="rId86"/>
    <p:sldId id="307" r:id="rId87"/>
    <p:sldId id="308" r:id="rId88"/>
    <p:sldId id="309" r:id="rId89"/>
    <p:sldId id="264" r:id="rId90"/>
    <p:sldId id="317" r:id="rId91"/>
    <p:sldId id="318" r:id="rId92"/>
    <p:sldId id="319" r:id="rId93"/>
    <p:sldId id="330" r:id="rId94"/>
    <p:sldId id="265" r:id="rId95"/>
    <p:sldId id="320" r:id="rId96"/>
    <p:sldId id="321" r:id="rId97"/>
    <p:sldId id="322" r:id="rId98"/>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CBB52051-9FB7-4476-9103-7B90A13BFDE1}">
          <p14:sldIdLst>
            <p14:sldId id="256"/>
            <p14:sldId id="257"/>
            <p14:sldId id="270"/>
          </p14:sldIdLst>
        </p14:section>
        <p14:section name="Lecture 1: Introduction" id="{9F1D2413-847B-4EB9-BAF7-13D2B647F195}">
          <p14:sldIdLst>
            <p14:sldId id="258"/>
            <p14:sldId id="271"/>
            <p14:sldId id="273"/>
            <p14:sldId id="358"/>
            <p14:sldId id="338"/>
            <p14:sldId id="339"/>
            <p14:sldId id="272"/>
            <p14:sldId id="288"/>
            <p14:sldId id="340"/>
            <p14:sldId id="342"/>
            <p14:sldId id="289"/>
            <p14:sldId id="341"/>
            <p14:sldId id="349"/>
            <p14:sldId id="343"/>
            <p14:sldId id="344"/>
            <p14:sldId id="274"/>
            <p14:sldId id="336"/>
            <p14:sldId id="337"/>
            <p14:sldId id="290"/>
            <p14:sldId id="291"/>
            <p14:sldId id="276"/>
          </p14:sldIdLst>
        </p14:section>
        <p14:section name="PostgreSQL" id="{0E7076A7-016B-46C6-BBE6-99FB3AAC1CB0}">
          <p14:sldIdLst>
            <p14:sldId id="259"/>
            <p14:sldId id="268"/>
            <p14:sldId id="277"/>
            <p14:sldId id="350"/>
            <p14:sldId id="351"/>
          </p14:sldIdLst>
        </p14:section>
        <p14:section name="Lecture 2: Managing Tables" id="{7F8397DA-56CA-4476-B578-54CC682F8853}">
          <p14:sldIdLst>
            <p14:sldId id="324"/>
            <p14:sldId id="313"/>
            <p14:sldId id="310"/>
            <p14:sldId id="352"/>
            <p14:sldId id="312"/>
            <p14:sldId id="353"/>
            <p14:sldId id="355"/>
            <p14:sldId id="359"/>
            <p14:sldId id="356"/>
            <p14:sldId id="314"/>
            <p14:sldId id="315"/>
            <p14:sldId id="316"/>
            <p14:sldId id="346"/>
            <p14:sldId id="347"/>
            <p14:sldId id="345"/>
            <p14:sldId id="301"/>
          </p14:sldIdLst>
        </p14:section>
        <p14:section name="Querying Data" id="{3083A2FD-145E-4132-99AE-BB5B42E239DC}">
          <p14:sldIdLst>
            <p14:sldId id="260"/>
            <p14:sldId id="278"/>
            <p14:sldId id="280"/>
            <p14:sldId id="279"/>
            <p14:sldId id="281"/>
            <p14:sldId id="348"/>
          </p14:sldIdLst>
        </p14:section>
        <p14:section name="Lecture 3: Filtering Data" id="{1EE3DD60-A659-439C-80D3-9CB1FC8EE3CB}">
          <p14:sldIdLst>
            <p14:sldId id="325"/>
            <p14:sldId id="326"/>
            <p14:sldId id="282"/>
            <p14:sldId id="283"/>
            <p14:sldId id="295"/>
            <p14:sldId id="287"/>
            <p14:sldId id="284"/>
            <p14:sldId id="286"/>
            <p14:sldId id="297"/>
          </p14:sldIdLst>
        </p14:section>
        <p14:section name="Modifying Data" id="{2736B611-9C31-4E1C-A3A4-6CB2687E08F4}">
          <p14:sldIdLst>
            <p14:sldId id="261"/>
            <p14:sldId id="357"/>
            <p14:sldId id="303"/>
            <p14:sldId id="304"/>
            <p14:sldId id="360"/>
          </p14:sldIdLst>
        </p14:section>
        <p14:section name="Lecture 4: Joining Tables" id="{AAA28482-017B-49FF-BA56-29C8253F7C06}">
          <p14:sldIdLst>
            <p14:sldId id="327"/>
            <p14:sldId id="328"/>
            <p14:sldId id="300"/>
            <p14:sldId id="262"/>
            <p14:sldId id="331"/>
            <p14:sldId id="332"/>
            <p14:sldId id="323"/>
            <p14:sldId id="333"/>
            <p14:sldId id="334"/>
            <p14:sldId id="335"/>
            <p14:sldId id="299"/>
            <p14:sldId id="302"/>
          </p14:sldIdLst>
        </p14:section>
        <p14:section name="Lecture 5: Grouping Data" id="{B070B7C7-23D0-41BB-9E8B-30F77326B0D7}">
          <p14:sldIdLst>
            <p14:sldId id="329"/>
            <p14:sldId id="263"/>
            <p14:sldId id="305"/>
            <p14:sldId id="306"/>
            <p14:sldId id="307"/>
            <p14:sldId id="308"/>
            <p14:sldId id="309"/>
          </p14:sldIdLst>
        </p14:section>
        <p14:section name="Set Operations" id="{B644814E-709B-4D03-B7C6-32473838EE7C}">
          <p14:sldIdLst>
            <p14:sldId id="264"/>
            <p14:sldId id="317"/>
            <p14:sldId id="318"/>
            <p14:sldId id="319"/>
          </p14:sldIdLst>
        </p14:section>
        <p14:section name="Lecture 6: Subquery" id="{44B2AF8B-3D73-4CA1-99C7-8D743EA6E29D}">
          <p14:sldIdLst>
            <p14:sldId id="330"/>
            <p14:sldId id="265"/>
            <p14:sldId id="320"/>
            <p14:sldId id="321"/>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0D9"/>
    <a:srgbClr val="CF0034"/>
    <a:srgbClr val="70AD47"/>
    <a:srgbClr val="00000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520" autoAdjust="0"/>
    <p:restoredTop sz="75633" autoAdjust="0"/>
  </p:normalViewPr>
  <p:slideViewPr>
    <p:cSldViewPr snapToGrid="0">
      <p:cViewPr varScale="1">
        <p:scale>
          <a:sx n="66" d="100"/>
          <a:sy n="66" d="100"/>
        </p:scale>
        <p:origin x="22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theme" Target="theme/theme1.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s>
</file>

<file path=ppt/diagrams/_rels/data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BFFAD-A0D4-974D-AE15-E1267D8EB0AA}" type="doc">
      <dgm:prSet loTypeId="urn:microsoft.com/office/officeart/2005/8/layout/hChevron3" loCatId="" qsTypeId="urn:microsoft.com/office/officeart/2005/8/quickstyle/simple1" qsCatId="simple" csTypeId="urn:microsoft.com/office/officeart/2005/8/colors/colorful1" csCatId="colorful" phldr="1"/>
      <dgm:spPr/>
    </dgm:pt>
    <dgm:pt modelId="{EAD784C2-D681-644A-8243-7C1D05971DF3}">
      <dgm:prSet phldrT="[Text]" custT="1"/>
      <dgm:spPr/>
      <dgm:t>
        <a:bodyPr/>
        <a:lstStyle/>
        <a:p>
          <a:r>
            <a:rPr lang="en-GB" sz="2800" dirty="0"/>
            <a:t>3</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80CDE14-1193-9E4D-8FA6-F6AEAE58B46B}" type="parTrans" cxnId="{544B40E0-8185-4E4E-9BDF-059D751365EC}">
      <dgm:prSet/>
      <dgm:spPr/>
      <dgm:t>
        <a:bodyPr/>
        <a:lstStyle/>
        <a:p>
          <a:endParaRPr lang="en-GB" sz="2800"/>
        </a:p>
      </dgm:t>
    </dgm:pt>
    <dgm:pt modelId="{C9B26E67-56CD-ED41-BB1D-A91D0E13DB20}" type="sibTrans" cxnId="{544B40E0-8185-4E4E-9BDF-059D751365EC}">
      <dgm:prSet/>
      <dgm:spPr/>
      <dgm:t>
        <a:bodyPr/>
        <a:lstStyle/>
        <a:p>
          <a:endParaRPr lang="en-GB" sz="2800"/>
        </a:p>
      </dgm:t>
    </dgm:pt>
    <dgm:pt modelId="{34D10AAB-8FFA-BC42-B7DB-78FEBBB1E6B0}">
      <dgm:prSet phldrT="[Text]" custT="1"/>
      <dgm:spPr/>
      <dgm:t>
        <a:bodyPr/>
        <a:lstStyle/>
        <a:p>
          <a:pPr rtl="0"/>
          <a:r>
            <a:rPr lang="en-GB" sz="2800" dirty="0"/>
            <a:t>7</a:t>
          </a:r>
        </a:p>
      </dgm:t>
    </dgm:pt>
    <dgm:pt modelId="{1A1A17DE-80B9-D841-93BE-E9E351E79592}" type="parTrans" cxnId="{090F30C7-829F-514F-BA4A-9A3E14BBF05C}">
      <dgm:prSet/>
      <dgm:spPr/>
      <dgm:t>
        <a:bodyPr/>
        <a:lstStyle/>
        <a:p>
          <a:endParaRPr lang="en-GB" sz="2800"/>
        </a:p>
      </dgm:t>
    </dgm:pt>
    <dgm:pt modelId="{9BBBA634-E061-6941-8799-5AD0D3E2BF47}" type="sibTrans" cxnId="{090F30C7-829F-514F-BA4A-9A3E14BBF05C}">
      <dgm:prSet/>
      <dgm:spPr/>
      <dgm:t>
        <a:bodyPr/>
        <a:lstStyle/>
        <a:p>
          <a:endParaRPr lang="en-GB" sz="2800"/>
        </a:p>
      </dgm:t>
    </dgm:pt>
    <dgm:pt modelId="{17EFE68E-796F-8D48-A298-4E1E4DC923E1}">
      <dgm:prSet phldrT="[Text]" custT="1"/>
      <dgm:spPr/>
      <dgm:t>
        <a:bodyPr/>
        <a:lstStyle/>
        <a:p>
          <a:pPr rtl="0"/>
          <a:r>
            <a:rPr lang="en-GB" sz="2800" dirty="0"/>
            <a:t>4</a:t>
          </a:r>
        </a:p>
      </dgm:t>
    </dgm:pt>
    <dgm:pt modelId="{B7C5B871-1CDB-674F-B17D-1F891F555B6D}" type="parTrans" cxnId="{5D8A690E-6B0A-1E47-A17E-40B1127483D5}">
      <dgm:prSet/>
      <dgm:spPr/>
      <dgm:t>
        <a:bodyPr/>
        <a:lstStyle/>
        <a:p>
          <a:endParaRPr lang="en-GB" sz="2800"/>
        </a:p>
      </dgm:t>
    </dgm:pt>
    <dgm:pt modelId="{3BD1B1CA-BBD7-234D-9DEE-80B2F17E327F}" type="sibTrans" cxnId="{5D8A690E-6B0A-1E47-A17E-40B1127483D5}">
      <dgm:prSet/>
      <dgm:spPr/>
      <dgm:t>
        <a:bodyPr/>
        <a:lstStyle/>
        <a:p>
          <a:endParaRPr lang="en-GB" sz="2800"/>
        </a:p>
      </dgm:t>
    </dgm:pt>
    <dgm:pt modelId="{960001B5-C7E3-2441-953A-863CDB1BBD23}">
      <dgm:prSet phldrT="[Text]" custT="1"/>
      <dgm:spPr/>
      <dgm:t>
        <a:bodyPr/>
        <a:lstStyle/>
        <a:p>
          <a:pPr rtl="0"/>
          <a:r>
            <a:rPr lang="en-GB" sz="2800" dirty="0"/>
            <a:t>5</a:t>
          </a:r>
        </a:p>
      </dgm:t>
    </dgm:pt>
    <dgm:pt modelId="{B7EEFF47-01A3-E54D-AA2C-A8E27F1DB454}" type="parTrans" cxnId="{95C571A3-E909-C446-8940-FA0172EC22A5}">
      <dgm:prSet/>
      <dgm:spPr/>
      <dgm:t>
        <a:bodyPr/>
        <a:lstStyle/>
        <a:p>
          <a:endParaRPr lang="en-GB" sz="2800"/>
        </a:p>
      </dgm:t>
    </dgm:pt>
    <dgm:pt modelId="{D088353F-39C4-334A-A8BE-CB35DE2F86D6}" type="sibTrans" cxnId="{95C571A3-E909-C446-8940-FA0172EC22A5}">
      <dgm:prSet/>
      <dgm:spPr/>
      <dgm:t>
        <a:bodyPr/>
        <a:lstStyle/>
        <a:p>
          <a:endParaRPr lang="en-GB" sz="2800"/>
        </a:p>
      </dgm:t>
    </dgm:pt>
    <dgm:pt modelId="{E2DFA71D-F30E-0142-8451-CC83BB315368}">
      <dgm:prSet phldrT="[Text]" custT="1"/>
      <dgm:spPr/>
      <dgm:t>
        <a:bodyPr/>
        <a:lstStyle/>
        <a:p>
          <a:pPr rtl="0"/>
          <a:r>
            <a:rPr lang="en-GB" sz="2800" dirty="0"/>
            <a:t>6</a:t>
          </a:r>
        </a:p>
      </dgm:t>
    </dgm:pt>
    <dgm:pt modelId="{E165E248-743B-B444-AA1B-39FE1D79FFEE}" type="parTrans" cxnId="{3BDC9A28-15C3-E94F-83AB-2718347A1DBD}">
      <dgm:prSet/>
      <dgm:spPr/>
      <dgm:t>
        <a:bodyPr/>
        <a:lstStyle/>
        <a:p>
          <a:endParaRPr lang="en-GB" sz="2800"/>
        </a:p>
      </dgm:t>
    </dgm:pt>
    <dgm:pt modelId="{3EBE6885-FC49-3B45-96AC-606354177593}" type="sibTrans" cxnId="{3BDC9A28-15C3-E94F-83AB-2718347A1DBD}">
      <dgm:prSet/>
      <dgm:spPr/>
      <dgm:t>
        <a:bodyPr/>
        <a:lstStyle/>
        <a:p>
          <a:endParaRPr lang="en-GB" sz="2800"/>
        </a:p>
      </dgm:t>
    </dgm:pt>
    <dgm:pt modelId="{00F2D424-4D83-3043-8C13-CE01AD3E9E9A}">
      <dgm:prSet phldrT="[Text]" custT="1"/>
      <dgm:spPr/>
      <dgm:t>
        <a:bodyPr/>
        <a:lstStyle/>
        <a:p>
          <a:pPr rtl="0">
            <a:lnSpc>
              <a:spcPct val="90000"/>
            </a:lnSpc>
          </a:pPr>
          <a:r>
            <a:rPr lang="en-GB" sz="2000" b="1" dirty="0"/>
            <a:t>Lectures</a:t>
          </a:r>
        </a:p>
      </dgm:t>
    </dgm:pt>
    <dgm:pt modelId="{C374E0B0-5DEF-E843-9076-74A7910D4B38}" type="sibTrans" cxnId="{A6B5091C-C8EA-774D-823A-345114AA759E}">
      <dgm:prSet/>
      <dgm:spPr/>
      <dgm:t>
        <a:bodyPr/>
        <a:lstStyle/>
        <a:p>
          <a:endParaRPr lang="en-GB" sz="2800"/>
        </a:p>
      </dgm:t>
    </dgm:pt>
    <dgm:pt modelId="{8AC64F76-AA59-C34A-BC72-4E7B2F836FFF}" type="parTrans" cxnId="{A6B5091C-C8EA-774D-823A-345114AA759E}">
      <dgm:prSet/>
      <dgm:spPr/>
      <dgm:t>
        <a:bodyPr/>
        <a:lstStyle/>
        <a:p>
          <a:endParaRPr lang="en-GB" sz="2800"/>
        </a:p>
      </dgm:t>
    </dgm:pt>
    <dgm:pt modelId="{7898CAB9-55D8-EA4C-8DAD-E31788FA78F8}">
      <dgm:prSet phldrT="[Text]" custT="1"/>
      <dgm:spPr/>
      <dgm:t>
        <a:bodyPr/>
        <a:lstStyle/>
        <a:p>
          <a:r>
            <a:rPr lang="en-GB" sz="2800" dirty="0"/>
            <a:t>2</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90BB916D-4F34-9C42-9A50-92C205E1045C}" type="sibTrans" cxnId="{79EF6CB6-6D23-9145-8FDC-4103CA2616AF}">
      <dgm:prSet/>
      <dgm:spPr/>
      <dgm:t>
        <a:bodyPr/>
        <a:lstStyle/>
        <a:p>
          <a:endParaRPr lang="en-GB" sz="2800"/>
        </a:p>
      </dgm:t>
    </dgm:pt>
    <dgm:pt modelId="{167E8018-0706-FE4A-815B-0E2CB31FC43F}" type="parTrans" cxnId="{79EF6CB6-6D23-9145-8FDC-4103CA2616AF}">
      <dgm:prSet/>
      <dgm:spPr/>
      <dgm:t>
        <a:bodyPr/>
        <a:lstStyle/>
        <a:p>
          <a:endParaRPr lang="en-GB" sz="2800"/>
        </a:p>
      </dgm:t>
    </dgm:pt>
    <dgm:pt modelId="{6326AE28-063F-2643-AC00-F433538B2240}">
      <dgm:prSet phldrT="[Text]" custT="1"/>
      <dgm:spPr/>
      <dgm:t>
        <a:bodyPr/>
        <a:lstStyle/>
        <a:p>
          <a:pPr rtl="0">
            <a:lnSpc>
              <a:spcPct val="90000"/>
            </a:lnSpc>
          </a:pPr>
          <a:r>
            <a:rPr lang="en-GB" sz="2800" dirty="0"/>
            <a:t>1</a:t>
          </a:r>
        </a:p>
      </dgm:t>
    </dgm:pt>
    <dgm:pt modelId="{AFF58BA4-58A8-CB4B-89F9-EEA0E0E433F4}" type="parTrans" cxnId="{3CA0A893-A475-9448-81BC-B4F3C8A0CC6A}">
      <dgm:prSet/>
      <dgm:spPr/>
      <dgm:t>
        <a:bodyPr/>
        <a:lstStyle/>
        <a:p>
          <a:endParaRPr lang="en-GB" sz="2800"/>
        </a:p>
      </dgm:t>
    </dgm:pt>
    <dgm:pt modelId="{10424649-358B-374B-BC71-28C363840D95}" type="sibTrans" cxnId="{3CA0A893-A475-9448-81BC-B4F3C8A0CC6A}">
      <dgm:prSet/>
      <dgm:spPr/>
      <dgm:t>
        <a:bodyPr/>
        <a:lstStyle/>
        <a:p>
          <a:endParaRPr lang="en-GB" sz="2800"/>
        </a:p>
      </dgm:t>
    </dgm:pt>
    <dgm:pt modelId="{1A866186-340D-114B-9ED8-BE9923A363F4}" type="pres">
      <dgm:prSet presAssocID="{76BBFFAD-A0D4-974D-AE15-E1267D8EB0AA}" presName="Name0" presStyleCnt="0">
        <dgm:presLayoutVars>
          <dgm:dir/>
          <dgm:resizeHandles val="exact"/>
        </dgm:presLayoutVars>
      </dgm:prSet>
      <dgm:spPr/>
    </dgm:pt>
    <dgm:pt modelId="{14C2FF36-388D-9D4F-AA06-1302AE09EC3F}" type="pres">
      <dgm:prSet presAssocID="{00F2D424-4D83-3043-8C13-CE01AD3E9E9A}" presName="parTxOnly" presStyleLbl="node1" presStyleIdx="0" presStyleCnt="8">
        <dgm:presLayoutVars>
          <dgm:bulletEnabled val="1"/>
        </dgm:presLayoutVars>
      </dgm:prSet>
      <dgm:spPr/>
    </dgm:pt>
    <dgm:pt modelId="{A358B545-CF9E-5547-A849-8D7B4AB684BC}" type="pres">
      <dgm:prSet presAssocID="{C374E0B0-5DEF-E843-9076-74A7910D4B38}" presName="parSpace" presStyleCnt="0"/>
      <dgm:spPr/>
    </dgm:pt>
    <dgm:pt modelId="{D24E4A81-B758-FF40-B4E3-658E205FDCBA}" type="pres">
      <dgm:prSet presAssocID="{6326AE28-063F-2643-AC00-F433538B2240}" presName="parTxOnly" presStyleLbl="node1" presStyleIdx="1" presStyleCnt="8">
        <dgm:presLayoutVars>
          <dgm:bulletEnabled val="1"/>
        </dgm:presLayoutVars>
      </dgm:prSet>
      <dgm:spPr/>
    </dgm:pt>
    <dgm:pt modelId="{FCB3B010-D3F6-C743-920B-9DD4038279D6}" type="pres">
      <dgm:prSet presAssocID="{10424649-358B-374B-BC71-28C363840D95}" presName="parSpace" presStyleCnt="0"/>
      <dgm:spPr/>
    </dgm:pt>
    <dgm:pt modelId="{DC18018C-8DE2-694F-9769-450A16F8D1ED}" type="pres">
      <dgm:prSet presAssocID="{7898CAB9-55D8-EA4C-8DAD-E31788FA78F8}" presName="parTxOnly" presStyleLbl="node1" presStyleIdx="2" presStyleCnt="8">
        <dgm:presLayoutVars>
          <dgm:bulletEnabled val="1"/>
        </dgm:presLayoutVars>
      </dgm:prSet>
      <dgm:spPr/>
    </dgm:pt>
    <dgm:pt modelId="{2B382161-C5DE-7046-80E9-4CA8049F670A}" type="pres">
      <dgm:prSet presAssocID="{90BB916D-4F34-9C42-9A50-92C205E1045C}" presName="parSpace" presStyleCnt="0"/>
      <dgm:spPr/>
    </dgm:pt>
    <dgm:pt modelId="{B3BBE618-C7E0-F94B-8353-D18B3DCC2D58}" type="pres">
      <dgm:prSet presAssocID="{EAD784C2-D681-644A-8243-7C1D05971DF3}" presName="parTxOnly" presStyleLbl="node1" presStyleIdx="3" presStyleCnt="8">
        <dgm:presLayoutVars>
          <dgm:bulletEnabled val="1"/>
        </dgm:presLayoutVars>
      </dgm:prSet>
      <dgm:spPr/>
    </dgm:pt>
    <dgm:pt modelId="{786A70F3-6C27-EF44-B3FE-9DB431E31724}" type="pres">
      <dgm:prSet presAssocID="{C9B26E67-56CD-ED41-BB1D-A91D0E13DB20}" presName="parSpace" presStyleCnt="0"/>
      <dgm:spPr/>
    </dgm:pt>
    <dgm:pt modelId="{ACD12DB4-181F-4741-BF1D-62F7E8ACA610}" type="pres">
      <dgm:prSet presAssocID="{17EFE68E-796F-8D48-A298-4E1E4DC923E1}" presName="parTxOnly" presStyleLbl="node1" presStyleIdx="4" presStyleCnt="8">
        <dgm:presLayoutVars>
          <dgm:bulletEnabled val="1"/>
        </dgm:presLayoutVars>
      </dgm:prSet>
      <dgm:spPr/>
    </dgm:pt>
    <dgm:pt modelId="{68EE5278-B068-2B48-B481-3675DCCDF63C}" type="pres">
      <dgm:prSet presAssocID="{3BD1B1CA-BBD7-234D-9DEE-80B2F17E327F}" presName="parSpace" presStyleCnt="0"/>
      <dgm:spPr/>
    </dgm:pt>
    <dgm:pt modelId="{FAB71A83-ED8E-CA4C-82E4-DB2B60FFB0DE}" type="pres">
      <dgm:prSet presAssocID="{960001B5-C7E3-2441-953A-863CDB1BBD23}" presName="parTxOnly" presStyleLbl="node1" presStyleIdx="5" presStyleCnt="8">
        <dgm:presLayoutVars>
          <dgm:bulletEnabled val="1"/>
        </dgm:presLayoutVars>
      </dgm:prSet>
      <dgm:spPr/>
    </dgm:pt>
    <dgm:pt modelId="{CAFBB2C4-3EDA-8444-9D3C-A680C1F9916D}" type="pres">
      <dgm:prSet presAssocID="{D088353F-39C4-334A-A8BE-CB35DE2F86D6}" presName="parSpace" presStyleCnt="0"/>
      <dgm:spPr/>
    </dgm:pt>
    <dgm:pt modelId="{51956DE7-D6AC-FC41-BCE1-494916AD278A}" type="pres">
      <dgm:prSet presAssocID="{E2DFA71D-F30E-0142-8451-CC83BB315368}" presName="parTxOnly" presStyleLbl="node1" presStyleIdx="6" presStyleCnt="8">
        <dgm:presLayoutVars>
          <dgm:bulletEnabled val="1"/>
        </dgm:presLayoutVars>
      </dgm:prSet>
      <dgm:spPr/>
    </dgm:pt>
    <dgm:pt modelId="{F9B157F9-1FB5-744E-8136-43A26A187067}" type="pres">
      <dgm:prSet presAssocID="{3EBE6885-FC49-3B45-96AC-606354177593}" presName="parSpace" presStyleCnt="0"/>
      <dgm:spPr/>
    </dgm:pt>
    <dgm:pt modelId="{3392170E-B33C-9B4C-94AF-D1D7339585F5}" type="pres">
      <dgm:prSet presAssocID="{34D10AAB-8FFA-BC42-B7DB-78FEBBB1E6B0}" presName="parTxOnly" presStyleLbl="node1" presStyleIdx="7" presStyleCnt="8">
        <dgm:presLayoutVars>
          <dgm:bulletEnabled val="1"/>
        </dgm:presLayoutVars>
      </dgm:prSet>
      <dgm:spPr/>
    </dgm:pt>
  </dgm:ptLst>
  <dgm:cxnLst>
    <dgm:cxn modelId="{E4F7AA07-0A39-4640-B185-2DE041AC48BF}" type="presOf" srcId="{EAD784C2-D681-644A-8243-7C1D05971DF3}" destId="{B3BBE618-C7E0-F94B-8353-D18B3DCC2D58}" srcOrd="0" destOrd="0" presId="urn:microsoft.com/office/officeart/2005/8/layout/hChevron3"/>
    <dgm:cxn modelId="{5D8A690E-6B0A-1E47-A17E-40B1127483D5}" srcId="{76BBFFAD-A0D4-974D-AE15-E1267D8EB0AA}" destId="{17EFE68E-796F-8D48-A298-4E1E4DC923E1}" srcOrd="4" destOrd="0" parTransId="{B7C5B871-1CDB-674F-B17D-1F891F555B6D}" sibTransId="{3BD1B1CA-BBD7-234D-9DEE-80B2F17E327F}"/>
    <dgm:cxn modelId="{79A20B1B-3D9D-AB4A-A95E-6C284BE7546A}" type="presOf" srcId="{76BBFFAD-A0D4-974D-AE15-E1267D8EB0AA}" destId="{1A866186-340D-114B-9ED8-BE9923A363F4}" srcOrd="0" destOrd="0" presId="urn:microsoft.com/office/officeart/2005/8/layout/hChevron3"/>
    <dgm:cxn modelId="{7C447D1B-7FF3-8C44-AFF0-4C46B04517B6}" type="presOf" srcId="{960001B5-C7E3-2441-953A-863CDB1BBD23}" destId="{FAB71A83-ED8E-CA4C-82E4-DB2B60FFB0DE}" srcOrd="0" destOrd="0" presId="urn:microsoft.com/office/officeart/2005/8/layout/hChevron3"/>
    <dgm:cxn modelId="{A6B5091C-C8EA-774D-823A-345114AA759E}" srcId="{76BBFFAD-A0D4-974D-AE15-E1267D8EB0AA}" destId="{00F2D424-4D83-3043-8C13-CE01AD3E9E9A}" srcOrd="0" destOrd="0" parTransId="{8AC64F76-AA59-C34A-BC72-4E7B2F836FFF}" sibTransId="{C374E0B0-5DEF-E843-9076-74A7910D4B38}"/>
    <dgm:cxn modelId="{3BDC9A28-15C3-E94F-83AB-2718347A1DBD}" srcId="{76BBFFAD-A0D4-974D-AE15-E1267D8EB0AA}" destId="{E2DFA71D-F30E-0142-8451-CC83BB315368}" srcOrd="6" destOrd="0" parTransId="{E165E248-743B-B444-AA1B-39FE1D79FFEE}" sibTransId="{3EBE6885-FC49-3B45-96AC-606354177593}"/>
    <dgm:cxn modelId="{AC68E431-76C7-5444-8110-E17F1B19F51B}" type="presOf" srcId="{34D10AAB-8FFA-BC42-B7DB-78FEBBB1E6B0}" destId="{3392170E-B33C-9B4C-94AF-D1D7339585F5}" srcOrd="0" destOrd="0" presId="urn:microsoft.com/office/officeart/2005/8/layout/hChevron3"/>
    <dgm:cxn modelId="{C8EE065F-6F64-8F40-AD7A-6884B04618C2}" type="presOf" srcId="{00F2D424-4D83-3043-8C13-CE01AD3E9E9A}" destId="{14C2FF36-388D-9D4F-AA06-1302AE09EC3F}" srcOrd="0" destOrd="0" presId="urn:microsoft.com/office/officeart/2005/8/layout/hChevron3"/>
    <dgm:cxn modelId="{B9E8E372-5E86-624F-872B-B611FBAACF8D}" type="presOf" srcId="{7898CAB9-55D8-EA4C-8DAD-E31788FA78F8}" destId="{DC18018C-8DE2-694F-9769-450A16F8D1ED}" srcOrd="0" destOrd="0" presId="urn:microsoft.com/office/officeart/2005/8/layout/hChevron3"/>
    <dgm:cxn modelId="{CAA5BD78-47C1-5D41-8FEE-33F81B89034A}" type="presOf" srcId="{17EFE68E-796F-8D48-A298-4E1E4DC923E1}" destId="{ACD12DB4-181F-4741-BF1D-62F7E8ACA610}" srcOrd="0" destOrd="0" presId="urn:microsoft.com/office/officeart/2005/8/layout/hChevron3"/>
    <dgm:cxn modelId="{3CA0A893-A475-9448-81BC-B4F3C8A0CC6A}" srcId="{76BBFFAD-A0D4-974D-AE15-E1267D8EB0AA}" destId="{6326AE28-063F-2643-AC00-F433538B2240}" srcOrd="1" destOrd="0" parTransId="{AFF58BA4-58A8-CB4B-89F9-EEA0E0E433F4}" sibTransId="{10424649-358B-374B-BC71-28C363840D95}"/>
    <dgm:cxn modelId="{95C571A3-E909-C446-8940-FA0172EC22A5}" srcId="{76BBFFAD-A0D4-974D-AE15-E1267D8EB0AA}" destId="{960001B5-C7E3-2441-953A-863CDB1BBD23}" srcOrd="5" destOrd="0" parTransId="{B7EEFF47-01A3-E54D-AA2C-A8E27F1DB454}" sibTransId="{D088353F-39C4-334A-A8BE-CB35DE2F86D6}"/>
    <dgm:cxn modelId="{79EF6CB6-6D23-9145-8FDC-4103CA2616AF}" srcId="{76BBFFAD-A0D4-974D-AE15-E1267D8EB0AA}" destId="{7898CAB9-55D8-EA4C-8DAD-E31788FA78F8}" srcOrd="2" destOrd="0" parTransId="{167E8018-0706-FE4A-815B-0E2CB31FC43F}" sibTransId="{90BB916D-4F34-9C42-9A50-92C205E1045C}"/>
    <dgm:cxn modelId="{090F30C7-829F-514F-BA4A-9A3E14BBF05C}" srcId="{76BBFFAD-A0D4-974D-AE15-E1267D8EB0AA}" destId="{34D10AAB-8FFA-BC42-B7DB-78FEBBB1E6B0}" srcOrd="7" destOrd="0" parTransId="{1A1A17DE-80B9-D841-93BE-E9E351E79592}" sibTransId="{9BBBA634-E061-6941-8799-5AD0D3E2BF47}"/>
    <dgm:cxn modelId="{544B40E0-8185-4E4E-9BDF-059D751365EC}" srcId="{76BBFFAD-A0D4-974D-AE15-E1267D8EB0AA}" destId="{EAD784C2-D681-644A-8243-7C1D05971DF3}" srcOrd="3" destOrd="0" parTransId="{380CDE14-1193-9E4D-8FA6-F6AEAE58B46B}" sibTransId="{C9B26E67-56CD-ED41-BB1D-A91D0E13DB20}"/>
    <dgm:cxn modelId="{C70A73EA-86F4-E241-96FA-33A00FE49973}" type="presOf" srcId="{E2DFA71D-F30E-0142-8451-CC83BB315368}" destId="{51956DE7-D6AC-FC41-BCE1-494916AD278A}" srcOrd="0" destOrd="0" presId="urn:microsoft.com/office/officeart/2005/8/layout/hChevron3"/>
    <dgm:cxn modelId="{112277F4-9671-EC45-B5BD-82AE21E2753E}" type="presOf" srcId="{6326AE28-063F-2643-AC00-F433538B2240}" destId="{D24E4A81-B758-FF40-B4E3-658E205FDCBA}" srcOrd="0" destOrd="0" presId="urn:microsoft.com/office/officeart/2005/8/layout/hChevron3"/>
    <dgm:cxn modelId="{A042B68F-2EAF-734F-BCEF-7A51F0270313}" type="presParOf" srcId="{1A866186-340D-114B-9ED8-BE9923A363F4}" destId="{14C2FF36-388D-9D4F-AA06-1302AE09EC3F}" srcOrd="0" destOrd="0" presId="urn:microsoft.com/office/officeart/2005/8/layout/hChevron3"/>
    <dgm:cxn modelId="{85FAA7C1-A897-494F-AA64-03AF27FEE71E}" type="presParOf" srcId="{1A866186-340D-114B-9ED8-BE9923A363F4}" destId="{A358B545-CF9E-5547-A849-8D7B4AB684BC}" srcOrd="1" destOrd="0" presId="urn:microsoft.com/office/officeart/2005/8/layout/hChevron3"/>
    <dgm:cxn modelId="{69DEB89C-D19E-9C4D-85BF-3B8555050984}" type="presParOf" srcId="{1A866186-340D-114B-9ED8-BE9923A363F4}" destId="{D24E4A81-B758-FF40-B4E3-658E205FDCBA}" srcOrd="2" destOrd="0" presId="urn:microsoft.com/office/officeart/2005/8/layout/hChevron3"/>
    <dgm:cxn modelId="{C1BEB172-9F2D-8442-86BD-57488599DD7A}" type="presParOf" srcId="{1A866186-340D-114B-9ED8-BE9923A363F4}" destId="{FCB3B010-D3F6-C743-920B-9DD4038279D6}" srcOrd="3" destOrd="0" presId="urn:microsoft.com/office/officeart/2005/8/layout/hChevron3"/>
    <dgm:cxn modelId="{0A6F8AC8-B755-CC47-8268-4DD6CE914FEC}" type="presParOf" srcId="{1A866186-340D-114B-9ED8-BE9923A363F4}" destId="{DC18018C-8DE2-694F-9769-450A16F8D1ED}" srcOrd="4" destOrd="0" presId="urn:microsoft.com/office/officeart/2005/8/layout/hChevron3"/>
    <dgm:cxn modelId="{72C22387-E719-304A-BBC8-63D16F9E56AA}" type="presParOf" srcId="{1A866186-340D-114B-9ED8-BE9923A363F4}" destId="{2B382161-C5DE-7046-80E9-4CA8049F670A}" srcOrd="5" destOrd="0" presId="urn:microsoft.com/office/officeart/2005/8/layout/hChevron3"/>
    <dgm:cxn modelId="{8BB33226-7357-8B41-A23C-F1592249D964}" type="presParOf" srcId="{1A866186-340D-114B-9ED8-BE9923A363F4}" destId="{B3BBE618-C7E0-F94B-8353-D18B3DCC2D58}" srcOrd="6" destOrd="0" presId="urn:microsoft.com/office/officeart/2005/8/layout/hChevron3"/>
    <dgm:cxn modelId="{1C606650-CFE0-0641-BAAB-104E04FA0067}" type="presParOf" srcId="{1A866186-340D-114B-9ED8-BE9923A363F4}" destId="{786A70F3-6C27-EF44-B3FE-9DB431E31724}" srcOrd="7" destOrd="0" presId="urn:microsoft.com/office/officeart/2005/8/layout/hChevron3"/>
    <dgm:cxn modelId="{207E2C40-EBC6-F348-A6F6-CF322980B139}" type="presParOf" srcId="{1A866186-340D-114B-9ED8-BE9923A363F4}" destId="{ACD12DB4-181F-4741-BF1D-62F7E8ACA610}" srcOrd="8" destOrd="0" presId="urn:microsoft.com/office/officeart/2005/8/layout/hChevron3"/>
    <dgm:cxn modelId="{B0417DF7-277F-F645-B22B-E2133E540D61}" type="presParOf" srcId="{1A866186-340D-114B-9ED8-BE9923A363F4}" destId="{68EE5278-B068-2B48-B481-3675DCCDF63C}" srcOrd="9" destOrd="0" presId="urn:microsoft.com/office/officeart/2005/8/layout/hChevron3"/>
    <dgm:cxn modelId="{310D7BCF-26AF-8A46-97A2-7327E6F6F324}" type="presParOf" srcId="{1A866186-340D-114B-9ED8-BE9923A363F4}" destId="{FAB71A83-ED8E-CA4C-82E4-DB2B60FFB0DE}" srcOrd="10" destOrd="0" presId="urn:microsoft.com/office/officeart/2005/8/layout/hChevron3"/>
    <dgm:cxn modelId="{E8B51133-E0AF-184B-8662-D97966D44325}" type="presParOf" srcId="{1A866186-340D-114B-9ED8-BE9923A363F4}" destId="{CAFBB2C4-3EDA-8444-9D3C-A680C1F9916D}" srcOrd="11" destOrd="0" presId="urn:microsoft.com/office/officeart/2005/8/layout/hChevron3"/>
    <dgm:cxn modelId="{FA50FBCA-2DAA-104A-8E7C-47E0A91DFE84}" type="presParOf" srcId="{1A866186-340D-114B-9ED8-BE9923A363F4}" destId="{51956DE7-D6AC-FC41-BCE1-494916AD278A}" srcOrd="12" destOrd="0" presId="urn:microsoft.com/office/officeart/2005/8/layout/hChevron3"/>
    <dgm:cxn modelId="{CC9C7A08-B725-9F49-A47F-3CF5F162A1A3}" type="presParOf" srcId="{1A866186-340D-114B-9ED8-BE9923A363F4}" destId="{F9B157F9-1FB5-744E-8136-43A26A187067}" srcOrd="13" destOrd="0" presId="urn:microsoft.com/office/officeart/2005/8/layout/hChevron3"/>
    <dgm:cxn modelId="{7374E652-A7AE-A549-B892-FB7E71DFB6A4}" type="presParOf" srcId="{1A866186-340D-114B-9ED8-BE9923A363F4}" destId="{3392170E-B33C-9B4C-94AF-D1D7339585F5}" srcOrd="1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2FF36-388D-9D4F-AA06-1302AE09EC3F}">
      <dsp:nvSpPr>
        <dsp:cNvPr id="0" name=""/>
        <dsp:cNvSpPr/>
      </dsp:nvSpPr>
      <dsp:spPr>
        <a:xfrm>
          <a:off x="3968" y="2463271"/>
          <a:ext cx="1230312" cy="492125"/>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rtl="0">
            <a:lnSpc>
              <a:spcPct val="90000"/>
            </a:lnSpc>
            <a:spcBef>
              <a:spcPct val="0"/>
            </a:spcBef>
            <a:spcAft>
              <a:spcPct val="35000"/>
            </a:spcAft>
            <a:buNone/>
          </a:pPr>
          <a:r>
            <a:rPr lang="en-GB" sz="2000" b="1" kern="1200" dirty="0"/>
            <a:t>Lectures</a:t>
          </a:r>
        </a:p>
      </dsp:txBody>
      <dsp:txXfrm>
        <a:off x="3968" y="2463271"/>
        <a:ext cx="1107281" cy="492125"/>
      </dsp:txXfrm>
    </dsp:sp>
    <dsp:sp modelId="{D24E4A81-B758-FF40-B4E3-658E205FDCBA}">
      <dsp:nvSpPr>
        <dsp:cNvPr id="0" name=""/>
        <dsp:cNvSpPr/>
      </dsp:nvSpPr>
      <dsp:spPr>
        <a:xfrm>
          <a:off x="988218" y="2463271"/>
          <a:ext cx="1230312" cy="492125"/>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rtl="0">
            <a:lnSpc>
              <a:spcPct val="90000"/>
            </a:lnSpc>
            <a:spcBef>
              <a:spcPct val="0"/>
            </a:spcBef>
            <a:spcAft>
              <a:spcPct val="35000"/>
            </a:spcAft>
            <a:buNone/>
          </a:pPr>
          <a:r>
            <a:rPr lang="en-GB" sz="2800" kern="1200" dirty="0"/>
            <a:t>1</a:t>
          </a:r>
        </a:p>
      </dsp:txBody>
      <dsp:txXfrm>
        <a:off x="1234281" y="2463271"/>
        <a:ext cx="738187" cy="492125"/>
      </dsp:txXfrm>
    </dsp:sp>
    <dsp:sp modelId="{DC18018C-8DE2-694F-9769-450A16F8D1ED}">
      <dsp:nvSpPr>
        <dsp:cNvPr id="0" name=""/>
        <dsp:cNvSpPr/>
      </dsp:nvSpPr>
      <dsp:spPr>
        <a:xfrm>
          <a:off x="1972468" y="2463271"/>
          <a:ext cx="1230312" cy="492125"/>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en-GB" sz="2800" kern="1200" dirty="0"/>
            <a:t>2</a:t>
          </a:r>
        </a:p>
      </dsp:txBody>
      <dsp:txXfrm>
        <a:off x="2218531" y="2463271"/>
        <a:ext cx="738187" cy="492125"/>
      </dsp:txXfrm>
    </dsp:sp>
    <dsp:sp modelId="{B3BBE618-C7E0-F94B-8353-D18B3DCC2D58}">
      <dsp:nvSpPr>
        <dsp:cNvPr id="0" name=""/>
        <dsp:cNvSpPr/>
      </dsp:nvSpPr>
      <dsp:spPr>
        <a:xfrm>
          <a:off x="2956718" y="2463271"/>
          <a:ext cx="1230312" cy="492125"/>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en-GB" sz="2800" kern="1200" dirty="0"/>
            <a:t>3</a:t>
          </a:r>
        </a:p>
      </dsp:txBody>
      <dsp:txXfrm>
        <a:off x="3202781" y="2463271"/>
        <a:ext cx="738187" cy="492125"/>
      </dsp:txXfrm>
    </dsp:sp>
    <dsp:sp modelId="{ACD12DB4-181F-4741-BF1D-62F7E8ACA610}">
      <dsp:nvSpPr>
        <dsp:cNvPr id="0" name=""/>
        <dsp:cNvSpPr/>
      </dsp:nvSpPr>
      <dsp:spPr>
        <a:xfrm>
          <a:off x="3940968" y="2463271"/>
          <a:ext cx="1230312" cy="492125"/>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rtl="0">
            <a:lnSpc>
              <a:spcPct val="90000"/>
            </a:lnSpc>
            <a:spcBef>
              <a:spcPct val="0"/>
            </a:spcBef>
            <a:spcAft>
              <a:spcPct val="35000"/>
            </a:spcAft>
            <a:buNone/>
          </a:pPr>
          <a:r>
            <a:rPr lang="en-GB" sz="2800" kern="1200" dirty="0"/>
            <a:t>4</a:t>
          </a:r>
        </a:p>
      </dsp:txBody>
      <dsp:txXfrm>
        <a:off x="4187031" y="2463271"/>
        <a:ext cx="738187" cy="492125"/>
      </dsp:txXfrm>
    </dsp:sp>
    <dsp:sp modelId="{FAB71A83-ED8E-CA4C-82E4-DB2B60FFB0DE}">
      <dsp:nvSpPr>
        <dsp:cNvPr id="0" name=""/>
        <dsp:cNvSpPr/>
      </dsp:nvSpPr>
      <dsp:spPr>
        <a:xfrm>
          <a:off x="4925218" y="2463271"/>
          <a:ext cx="1230312" cy="49212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rtl="0">
            <a:lnSpc>
              <a:spcPct val="90000"/>
            </a:lnSpc>
            <a:spcBef>
              <a:spcPct val="0"/>
            </a:spcBef>
            <a:spcAft>
              <a:spcPct val="35000"/>
            </a:spcAft>
            <a:buNone/>
          </a:pPr>
          <a:r>
            <a:rPr lang="en-GB" sz="2800" kern="1200" dirty="0"/>
            <a:t>5</a:t>
          </a:r>
        </a:p>
      </dsp:txBody>
      <dsp:txXfrm>
        <a:off x="5171281" y="2463271"/>
        <a:ext cx="738187" cy="492125"/>
      </dsp:txXfrm>
    </dsp:sp>
    <dsp:sp modelId="{51956DE7-D6AC-FC41-BCE1-494916AD278A}">
      <dsp:nvSpPr>
        <dsp:cNvPr id="0" name=""/>
        <dsp:cNvSpPr/>
      </dsp:nvSpPr>
      <dsp:spPr>
        <a:xfrm>
          <a:off x="5909468" y="2463271"/>
          <a:ext cx="1230312" cy="492125"/>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rtl="0">
            <a:lnSpc>
              <a:spcPct val="90000"/>
            </a:lnSpc>
            <a:spcBef>
              <a:spcPct val="0"/>
            </a:spcBef>
            <a:spcAft>
              <a:spcPct val="35000"/>
            </a:spcAft>
            <a:buNone/>
          </a:pPr>
          <a:r>
            <a:rPr lang="en-GB" sz="2800" kern="1200" dirty="0"/>
            <a:t>6</a:t>
          </a:r>
        </a:p>
      </dsp:txBody>
      <dsp:txXfrm>
        <a:off x="6155531" y="2463271"/>
        <a:ext cx="738187" cy="492125"/>
      </dsp:txXfrm>
    </dsp:sp>
    <dsp:sp modelId="{3392170E-B33C-9B4C-94AF-D1D7339585F5}">
      <dsp:nvSpPr>
        <dsp:cNvPr id="0" name=""/>
        <dsp:cNvSpPr/>
      </dsp:nvSpPr>
      <dsp:spPr>
        <a:xfrm>
          <a:off x="6893718" y="2463271"/>
          <a:ext cx="1230312" cy="492125"/>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rtl="0">
            <a:lnSpc>
              <a:spcPct val="90000"/>
            </a:lnSpc>
            <a:spcBef>
              <a:spcPct val="0"/>
            </a:spcBef>
            <a:spcAft>
              <a:spcPct val="35000"/>
            </a:spcAft>
            <a:buNone/>
          </a:pPr>
          <a:r>
            <a:rPr lang="en-GB" sz="2800" kern="1200" dirty="0"/>
            <a:t>7</a:t>
          </a:r>
        </a:p>
      </dsp:txBody>
      <dsp:txXfrm>
        <a:off x="7139781" y="2463271"/>
        <a:ext cx="738187" cy="49212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806" cy="49491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9193" y="0"/>
            <a:ext cx="2921806" cy="494919"/>
          </a:xfrm>
          <a:prstGeom prst="rect">
            <a:avLst/>
          </a:prstGeom>
        </p:spPr>
        <p:txBody>
          <a:bodyPr vert="horz" lIns="91440" tIns="45720" rIns="91440" bIns="45720" rtlCol="0"/>
          <a:lstStyle>
            <a:lvl1pPr algn="r">
              <a:defRPr sz="1200"/>
            </a:lvl1pPr>
          </a:lstStyle>
          <a:p>
            <a:fld id="{043452C8-A33B-47D1-87E1-664A54E6DBF2}" type="datetimeFigureOut">
              <a:rPr lang="en-US" smtClean="0"/>
              <a:t>9/19/19</a:t>
            </a:fld>
            <a:endParaRPr lang="en-US"/>
          </a:p>
        </p:txBody>
      </p:sp>
      <p:sp>
        <p:nvSpPr>
          <p:cNvPr id="4" name="Slide Image Placeholder 3"/>
          <p:cNvSpPr>
            <a:spLocks noGrp="1" noRot="1" noChangeAspect="1"/>
          </p:cNvSpPr>
          <p:nvPr>
            <p:ph type="sldImg" idx="2"/>
          </p:nvPr>
        </p:nvSpPr>
        <p:spPr>
          <a:xfrm>
            <a:off x="411163" y="1235075"/>
            <a:ext cx="5919787" cy="3330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4436" y="4752076"/>
            <a:ext cx="5393244" cy="388650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7746"/>
            <a:ext cx="2921806" cy="49491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9193" y="9377746"/>
            <a:ext cx="2921806" cy="494918"/>
          </a:xfrm>
          <a:prstGeom prst="rect">
            <a:avLst/>
          </a:prstGeom>
        </p:spPr>
        <p:txBody>
          <a:bodyPr vert="horz" lIns="91440" tIns="45720" rIns="91440" bIns="45720" rtlCol="0" anchor="b"/>
          <a:lstStyle>
            <a:lvl1pPr algn="r">
              <a:defRPr sz="1200"/>
            </a:lvl1pPr>
          </a:lstStyle>
          <a:p>
            <a:fld id="{AF0EE8B7-BA6C-43C7-8743-08325C2F4E0B}" type="slidenum">
              <a:rPr lang="en-US" smtClean="0"/>
              <a:t>‹#›</a:t>
            </a:fld>
            <a:endParaRPr lang="en-US"/>
          </a:p>
        </p:txBody>
      </p:sp>
    </p:spTree>
    <p:extLst>
      <p:ext uri="{BB962C8B-B14F-4D97-AF65-F5344CB8AC3E}">
        <p14:creationId xmlns:p14="http://schemas.microsoft.com/office/powerpoint/2010/main" val="2149093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postgresql.org/docs/9.6/sql-createtable.html"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www.postgresql.org/docs/9.6/static/datatype.html" TargetMode="External"/><Relationship Id="rId4" Type="http://schemas.openxmlformats.org/officeDocument/2006/relationships/hyperlink" Target="https://www.postgresql.org/docs/9.6/ddl-basics.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postgresql.org/docs/9.6/sql-createtable.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www.postgresql.org/docs/9.6/static/datatype.html" TargetMode="External"/><Relationship Id="rId4" Type="http://schemas.openxmlformats.org/officeDocument/2006/relationships/hyperlink" Target="https://www.postgresql.org/docs/9.6/ddl-basics.html"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www.postgresqltutorial.com/postgresql-string-functions/"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BOPPPS Model for Lesson Planning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a:t>
            </a:r>
            <a:r>
              <a:rPr lang="en-US" dirty="0"/>
              <a:t>ridge 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Databases and database systems are an essential component of life in modern society: most of us encounter several activities every day that involve some interaction with a database.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bank to deposit or withdraw funds,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hotel or airline reservation, </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purchase something online or even from supermarket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	traditional database applications – stores numeric or text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chances are that our activities will involve someone or some computer program accessing a database.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exciting new applications of database systems.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social media Web sites, such as Facebook, Instagram, Twitter, and Flickr,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huge databases that store nontraditional data, such as posts, tweets, images, and video clips. </a:t>
            </a:r>
          </a:p>
          <a:p>
            <a:r>
              <a:rPr lang="en-US" b="1" dirty="0"/>
              <a:t>O</a:t>
            </a:r>
            <a:r>
              <a:rPr lang="en-US" dirty="0"/>
              <a:t>utcomes</a:t>
            </a:r>
          </a:p>
          <a:p>
            <a:r>
              <a:rPr lang="en-US" dirty="0"/>
              <a:t>	After completing this course students will..</a:t>
            </a:r>
          </a:p>
          <a:p>
            <a:r>
              <a:rPr lang="en-US" dirty="0"/>
              <a:t>	-- understand basic concepts of database design</a:t>
            </a:r>
          </a:p>
          <a:p>
            <a:r>
              <a:rPr lang="en-US" dirty="0"/>
              <a:t>	-- understand methods to convert conceptual database design to physical schema using PostgreSQL and/or DDL</a:t>
            </a:r>
          </a:p>
          <a:p>
            <a:r>
              <a:rPr lang="en-US" dirty="0"/>
              <a:t>	-- be able to write DML, (Application) </a:t>
            </a:r>
          </a:p>
          <a:p>
            <a:r>
              <a:rPr lang="en-US" dirty="0"/>
              <a:t>	-- be able to develop sophisticated queries to extract information from large dataset (Application)</a:t>
            </a:r>
          </a:p>
          <a:p>
            <a:endParaRPr lang="en-US" dirty="0"/>
          </a:p>
          <a:p>
            <a:r>
              <a:rPr lang="en-US" b="1" dirty="0"/>
              <a:t>P</a:t>
            </a:r>
            <a:r>
              <a:rPr lang="en-US" dirty="0"/>
              <a:t>re-Assessment</a:t>
            </a:r>
          </a:p>
          <a:p>
            <a:r>
              <a:rPr lang="en-US" dirty="0"/>
              <a:t>	What students already know about database, DBMS (tool), SQL</a:t>
            </a:r>
          </a:p>
          <a:p>
            <a:r>
              <a:rPr lang="en-US" b="1" dirty="0"/>
              <a:t>P</a:t>
            </a:r>
            <a:r>
              <a:rPr lang="en-US" dirty="0"/>
              <a:t>articipator learning</a:t>
            </a:r>
          </a:p>
          <a:p>
            <a:r>
              <a:rPr lang="en-US" dirty="0"/>
              <a:t>	What is database, why it is required, and what we will learn</a:t>
            </a:r>
          </a:p>
          <a:p>
            <a:r>
              <a:rPr lang="en-US" dirty="0"/>
              <a:t>	Outline</a:t>
            </a:r>
          </a:p>
          <a:p>
            <a:r>
              <a:rPr lang="en-US" b="1" dirty="0"/>
              <a:t>P</a:t>
            </a:r>
            <a:r>
              <a:rPr lang="en-US" dirty="0"/>
              <a:t>ost-Assessment</a:t>
            </a:r>
          </a:p>
          <a:p>
            <a:r>
              <a:rPr lang="en-US" dirty="0"/>
              <a:t>	What students are expecting from the course, what to learn and how to proceed</a:t>
            </a:r>
          </a:p>
          <a:p>
            <a:r>
              <a:rPr lang="en-US" b="1" dirty="0"/>
              <a:t>S</a:t>
            </a:r>
            <a:r>
              <a:rPr lang="en-US" dirty="0"/>
              <a:t>ummary</a:t>
            </a:r>
          </a:p>
          <a:p>
            <a:r>
              <a:rPr lang="en-US" dirty="0"/>
              <a:t>	Recap about database, why database and learning objectives</a:t>
            </a:r>
          </a:p>
        </p:txBody>
      </p:sp>
      <p:sp>
        <p:nvSpPr>
          <p:cNvPr id="4" name="Slide Number Placeholder 3"/>
          <p:cNvSpPr>
            <a:spLocks noGrp="1"/>
          </p:cNvSpPr>
          <p:nvPr>
            <p:ph type="sldNum" sz="quarter" idx="5"/>
          </p:nvPr>
        </p:nvSpPr>
        <p:spPr/>
        <p:txBody>
          <a:bodyPr/>
          <a:lstStyle/>
          <a:p>
            <a:fld id="{AF0EE8B7-BA6C-43C7-8743-08325C2F4E0B}" type="slidenum">
              <a:rPr lang="en-US" smtClean="0"/>
              <a:t>1</a:t>
            </a:fld>
            <a:endParaRPr lang="en-US"/>
          </a:p>
        </p:txBody>
      </p:sp>
    </p:spTree>
    <p:extLst>
      <p:ext uri="{BB962C8B-B14F-4D97-AF65-F5344CB8AC3E}">
        <p14:creationId xmlns:p14="http://schemas.microsoft.com/office/powerpoint/2010/main" val="458006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database management system (DBMS) is a computerized system that enables users to create and maintain a database. </a:t>
            </a:r>
          </a:p>
          <a:p>
            <a:r>
              <a:rPr lang="en-US" dirty="0"/>
              <a:t>The DBMS is a general-purpose software system that facilitates the processes of defining, constructing, manipulating, and sharing databases among various users and applications. </a:t>
            </a:r>
          </a:p>
          <a:p>
            <a:endParaRPr lang="en-US" dirty="0"/>
          </a:p>
          <a:p>
            <a:r>
              <a:rPr lang="en-US" dirty="0"/>
              <a:t>A </a:t>
            </a:r>
            <a:r>
              <a:rPr lang="en-US" b="1" dirty="0"/>
              <a:t>query</a:t>
            </a:r>
            <a:r>
              <a:rPr lang="en-US" dirty="0"/>
              <a:t> typically causes some data to be retrieved; </a:t>
            </a:r>
            <a:br>
              <a:rPr lang="en-US" dirty="0"/>
            </a:br>
            <a:r>
              <a:rPr lang="en-US" dirty="0"/>
              <a:t>A </a:t>
            </a:r>
            <a:r>
              <a:rPr lang="en-US" b="1" dirty="0"/>
              <a:t>transaction </a:t>
            </a:r>
            <a:r>
              <a:rPr lang="en-US" dirty="0"/>
              <a:t>may cause some data to be read and some data to be written into the database.</a:t>
            </a:r>
          </a:p>
        </p:txBody>
      </p:sp>
      <p:sp>
        <p:nvSpPr>
          <p:cNvPr id="4" name="Slide Number Placeholder 3"/>
          <p:cNvSpPr>
            <a:spLocks noGrp="1"/>
          </p:cNvSpPr>
          <p:nvPr>
            <p:ph type="sldNum" sz="quarter" idx="5"/>
          </p:nvPr>
        </p:nvSpPr>
        <p:spPr/>
        <p:txBody>
          <a:bodyPr/>
          <a:lstStyle/>
          <a:p>
            <a:fld id="{AF0EE8B7-BA6C-43C7-8743-08325C2F4E0B}" type="slidenum">
              <a:rPr lang="en-US" smtClean="0"/>
              <a:t>10</a:t>
            </a:fld>
            <a:endParaRPr lang="en-US"/>
          </a:p>
        </p:txBody>
      </p:sp>
    </p:spTree>
    <p:extLst>
      <p:ext uri="{BB962C8B-B14F-4D97-AF65-F5344CB8AC3E}">
        <p14:creationId xmlns:p14="http://schemas.microsoft.com/office/powerpoint/2010/main" val="3218363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data model</a:t>
            </a:r>
            <a:r>
              <a:rPr lang="en-US" dirty="0"/>
              <a:t>—a collection of concepts that can be used to describe the </a:t>
            </a:r>
            <a:r>
              <a:rPr lang="en-US" b="1" i="1" dirty="0"/>
              <a:t>structure of a database</a:t>
            </a:r>
          </a:p>
          <a:p>
            <a:r>
              <a:rPr lang="en-US" dirty="0"/>
              <a:t>By </a:t>
            </a:r>
            <a:r>
              <a:rPr lang="en-US" b="1" i="1" dirty="0"/>
              <a:t>structure of a database </a:t>
            </a:r>
            <a:r>
              <a:rPr lang="en-US" dirty="0"/>
              <a:t>we mean the data types, relationships, and constraints that apply to the data. Most data models also include a set of basic operations for specifying retrievals and updates on the database.</a:t>
            </a:r>
          </a:p>
          <a:p>
            <a:r>
              <a:rPr lang="en-US" b="1" dirty="0"/>
              <a:t>High-level </a:t>
            </a:r>
            <a:r>
              <a:rPr lang="en-US" b="0" dirty="0"/>
              <a:t>or </a:t>
            </a:r>
            <a:r>
              <a:rPr lang="en-US" b="1" dirty="0"/>
              <a:t>conceptual data models </a:t>
            </a:r>
            <a:r>
              <a:rPr lang="en-US" dirty="0"/>
              <a:t>provide concepts that are close to the way many users perceive data, </a:t>
            </a:r>
          </a:p>
          <a:p>
            <a:r>
              <a:rPr lang="en-US" b="1" dirty="0"/>
              <a:t>low-level </a:t>
            </a:r>
            <a:r>
              <a:rPr lang="en-US" b="0" dirty="0"/>
              <a:t>or</a:t>
            </a:r>
            <a:r>
              <a:rPr lang="en-US" b="1" dirty="0"/>
              <a:t> physical data models </a:t>
            </a:r>
            <a:r>
              <a:rPr lang="en-US" dirty="0"/>
              <a:t>provide concepts that describe the details of how data is stored on the computer storage media, typically magnetic disks. </a:t>
            </a:r>
          </a:p>
          <a:p>
            <a:r>
              <a:rPr lang="en-US" b="1" dirty="0"/>
              <a:t>representational</a:t>
            </a:r>
            <a:r>
              <a:rPr lang="en-US" dirty="0"/>
              <a:t> or </a:t>
            </a:r>
            <a:r>
              <a:rPr lang="en-US" b="1" dirty="0"/>
              <a:t>implementation</a:t>
            </a:r>
            <a:r>
              <a:rPr lang="en-US" dirty="0"/>
              <a:t> </a:t>
            </a:r>
            <a:r>
              <a:rPr lang="en-US" b="1" dirty="0"/>
              <a:t>data</a:t>
            </a:r>
            <a:r>
              <a:rPr lang="en-US" dirty="0"/>
              <a:t> </a:t>
            </a:r>
            <a:r>
              <a:rPr lang="en-US" b="1" dirty="0"/>
              <a:t>models</a:t>
            </a:r>
            <a:r>
              <a:rPr lang="en-US" dirty="0"/>
              <a:t> hide many details of data storage on disk but can be implemented on a computer system directly</a:t>
            </a:r>
          </a:p>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11</a:t>
            </a:fld>
            <a:endParaRPr lang="en-US"/>
          </a:p>
        </p:txBody>
      </p:sp>
    </p:spTree>
    <p:extLst>
      <p:ext uri="{BB962C8B-B14F-4D97-AF65-F5344CB8AC3E}">
        <p14:creationId xmlns:p14="http://schemas.microsoft.com/office/powerpoint/2010/main" val="374680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Conceptual data models </a:t>
            </a:r>
            <a:r>
              <a:rPr lang="en-US" dirty="0"/>
              <a:t>use concepts such as </a:t>
            </a:r>
            <a:r>
              <a:rPr lang="en-US" b="1" dirty="0"/>
              <a:t>entities</a:t>
            </a:r>
            <a:r>
              <a:rPr lang="en-US" dirty="0"/>
              <a:t>, </a:t>
            </a:r>
            <a:r>
              <a:rPr lang="en-US" b="1" dirty="0"/>
              <a:t>attributes</a:t>
            </a:r>
            <a:r>
              <a:rPr lang="en-US" dirty="0"/>
              <a:t>, and </a:t>
            </a:r>
            <a:r>
              <a:rPr lang="en-US" b="1" dirty="0"/>
              <a:t>relationships</a:t>
            </a:r>
            <a:r>
              <a:rPr lang="en-US" dirty="0"/>
              <a:t>. </a:t>
            </a:r>
          </a:p>
          <a:p>
            <a:r>
              <a:rPr lang="en-US" dirty="0"/>
              <a:t>An </a:t>
            </a:r>
            <a:r>
              <a:rPr lang="en-US" b="1" dirty="0"/>
              <a:t>entity</a:t>
            </a:r>
            <a:r>
              <a:rPr lang="en-US" dirty="0"/>
              <a:t> represents a real-world object or concept, such as an employee or a project from the </a:t>
            </a:r>
            <a:r>
              <a:rPr lang="en-US" dirty="0" err="1"/>
              <a:t>miniworld</a:t>
            </a:r>
            <a:r>
              <a:rPr lang="en-US" dirty="0"/>
              <a:t> that is described in the database. </a:t>
            </a:r>
          </a:p>
          <a:p>
            <a:r>
              <a:rPr lang="en-US" dirty="0"/>
              <a:t>An </a:t>
            </a:r>
            <a:r>
              <a:rPr lang="en-US" b="1" dirty="0"/>
              <a:t>attribute</a:t>
            </a:r>
            <a:r>
              <a:rPr lang="en-US" dirty="0"/>
              <a:t> represents some property of interest that further describes an entity, such as the employee’s name or salary. </a:t>
            </a:r>
          </a:p>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12</a:t>
            </a:fld>
            <a:endParaRPr lang="en-US"/>
          </a:p>
        </p:txBody>
      </p:sp>
    </p:spTree>
    <p:extLst>
      <p:ext uri="{BB962C8B-B14F-4D97-AF65-F5344CB8AC3E}">
        <p14:creationId xmlns:p14="http://schemas.microsoft.com/office/powerpoint/2010/main" val="101058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Conceptual data models </a:t>
            </a:r>
            <a:r>
              <a:rPr lang="en-US" dirty="0"/>
              <a:t>use concepts such as </a:t>
            </a:r>
            <a:r>
              <a:rPr lang="en-US" b="1" dirty="0"/>
              <a:t>entities</a:t>
            </a:r>
            <a:r>
              <a:rPr lang="en-US" dirty="0"/>
              <a:t>, </a:t>
            </a:r>
            <a:r>
              <a:rPr lang="en-US" b="1" dirty="0"/>
              <a:t>attributes</a:t>
            </a:r>
            <a:r>
              <a:rPr lang="en-US" dirty="0"/>
              <a:t>, and </a:t>
            </a:r>
            <a:r>
              <a:rPr lang="en-US" b="1" dirty="0"/>
              <a:t>relationships</a:t>
            </a:r>
            <a:r>
              <a:rPr lang="en-US" dirty="0"/>
              <a:t>. </a:t>
            </a:r>
          </a:p>
          <a:p>
            <a:r>
              <a:rPr lang="en-US" dirty="0"/>
              <a:t>An </a:t>
            </a:r>
            <a:r>
              <a:rPr lang="en-US" b="1" dirty="0"/>
              <a:t>entity</a:t>
            </a:r>
            <a:r>
              <a:rPr lang="en-US" dirty="0"/>
              <a:t> represents a real-world object or concept, such as an employee or a project from the </a:t>
            </a:r>
            <a:r>
              <a:rPr lang="en-US" dirty="0" err="1"/>
              <a:t>miniworld</a:t>
            </a:r>
            <a:r>
              <a:rPr lang="en-US" dirty="0"/>
              <a:t> that is described in the database. </a:t>
            </a:r>
          </a:p>
          <a:p>
            <a:r>
              <a:rPr lang="en-US" dirty="0"/>
              <a:t>An </a:t>
            </a:r>
            <a:r>
              <a:rPr lang="en-US" b="1" dirty="0"/>
              <a:t>attribute</a:t>
            </a:r>
            <a:r>
              <a:rPr lang="en-US" dirty="0"/>
              <a:t> represents some property of interest that further describes an entity, such as the employee’s name or salary. </a:t>
            </a:r>
          </a:p>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13</a:t>
            </a:fld>
            <a:endParaRPr lang="en-US"/>
          </a:p>
        </p:txBody>
      </p:sp>
    </p:spTree>
    <p:extLst>
      <p:ext uri="{BB962C8B-B14F-4D97-AF65-F5344CB8AC3E}">
        <p14:creationId xmlns:p14="http://schemas.microsoft.com/office/powerpoint/2010/main" val="1564745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Conceptual data models </a:t>
            </a:r>
            <a:r>
              <a:rPr lang="en-US" dirty="0"/>
              <a:t>use concepts such as </a:t>
            </a:r>
            <a:r>
              <a:rPr lang="en-US" b="1" dirty="0"/>
              <a:t>entities</a:t>
            </a:r>
            <a:r>
              <a:rPr lang="en-US" dirty="0"/>
              <a:t>, </a:t>
            </a:r>
            <a:r>
              <a:rPr lang="en-US" b="1" dirty="0"/>
              <a:t>attributes</a:t>
            </a:r>
            <a:r>
              <a:rPr lang="en-US" dirty="0"/>
              <a:t>, and </a:t>
            </a:r>
            <a:r>
              <a:rPr lang="en-US" b="1" dirty="0"/>
              <a:t>relationships</a:t>
            </a:r>
            <a:r>
              <a:rPr lang="en-US" dirty="0"/>
              <a:t>. </a:t>
            </a:r>
          </a:p>
          <a:p>
            <a:r>
              <a:rPr lang="en-US" dirty="0"/>
              <a:t>An </a:t>
            </a:r>
            <a:r>
              <a:rPr lang="en-US" b="1" dirty="0"/>
              <a:t>entity</a:t>
            </a:r>
            <a:r>
              <a:rPr lang="en-US" dirty="0"/>
              <a:t> represents a real-world object or concept, such as an employee or a project from the </a:t>
            </a:r>
            <a:r>
              <a:rPr lang="en-US" dirty="0" err="1"/>
              <a:t>miniworld</a:t>
            </a:r>
            <a:r>
              <a:rPr lang="en-US" dirty="0"/>
              <a:t> that is described in the database. </a:t>
            </a:r>
          </a:p>
          <a:p>
            <a:r>
              <a:rPr lang="en-US" dirty="0"/>
              <a:t>An </a:t>
            </a:r>
            <a:r>
              <a:rPr lang="en-US" b="1" dirty="0"/>
              <a:t>attribute</a:t>
            </a:r>
            <a:r>
              <a:rPr lang="en-US" dirty="0"/>
              <a:t> represents some property of interest that further describes an entity, such as the employee’s name or salary. </a:t>
            </a:r>
          </a:p>
          <a:p>
            <a:r>
              <a:rPr lang="en-US" dirty="0"/>
              <a:t>A </a:t>
            </a:r>
            <a:r>
              <a:rPr lang="en-US" b="1" dirty="0"/>
              <a:t>relationship</a:t>
            </a:r>
            <a:r>
              <a:rPr lang="en-US" dirty="0"/>
              <a:t> among two or more entities represents an association among the entities, for example, a works-on relationship between an employee and a project. </a:t>
            </a:r>
          </a:p>
          <a:p>
            <a:endParaRPr lang="en-US" dirty="0"/>
          </a:p>
          <a:p>
            <a:r>
              <a:rPr lang="en-US" b="1" dirty="0"/>
              <a:t>entity–relationship model</a:t>
            </a:r>
            <a:r>
              <a:rPr lang="en-US" dirty="0"/>
              <a:t>—a popular high-level conceptual data model.</a:t>
            </a:r>
          </a:p>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14</a:t>
            </a:fld>
            <a:endParaRPr lang="en-US"/>
          </a:p>
        </p:txBody>
      </p:sp>
    </p:spTree>
    <p:extLst>
      <p:ext uri="{BB962C8B-B14F-4D97-AF65-F5344CB8AC3E}">
        <p14:creationId xmlns:p14="http://schemas.microsoft.com/office/powerpoint/2010/main" val="3644494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can be more than one candidate keys to uniquely identify an entity.</a:t>
            </a:r>
          </a:p>
          <a:p>
            <a:r>
              <a:rPr lang="en-US" dirty="0"/>
              <a:t>A PK must  </a:t>
            </a:r>
          </a:p>
          <a:p>
            <a:r>
              <a:rPr lang="en-US" dirty="0"/>
              <a:t>	UNIQUE</a:t>
            </a:r>
          </a:p>
          <a:p>
            <a:r>
              <a:rPr lang="en-US" dirty="0"/>
              <a:t>	NOT NULL</a:t>
            </a:r>
          </a:p>
          <a:p>
            <a:r>
              <a:rPr lang="en-US" dirty="0"/>
              <a:t>	IMMUTABLE (never change)</a:t>
            </a:r>
          </a:p>
          <a:p>
            <a:r>
              <a:rPr lang="en-US" dirty="0"/>
              <a:t>If there are more than one attributes uniquely identifying an Entity the primary key is called composite primary key</a:t>
            </a:r>
          </a:p>
        </p:txBody>
      </p:sp>
      <p:sp>
        <p:nvSpPr>
          <p:cNvPr id="4" name="Slide Number Placeholder 3"/>
          <p:cNvSpPr>
            <a:spLocks noGrp="1"/>
          </p:cNvSpPr>
          <p:nvPr>
            <p:ph type="sldNum" sz="quarter" idx="5"/>
          </p:nvPr>
        </p:nvSpPr>
        <p:spPr/>
        <p:txBody>
          <a:bodyPr/>
          <a:lstStyle/>
          <a:p>
            <a:fld id="{AF0EE8B7-BA6C-43C7-8743-08325C2F4E0B}" type="slidenum">
              <a:rPr lang="en-US" smtClean="0"/>
              <a:t>15</a:t>
            </a:fld>
            <a:endParaRPr lang="en-US"/>
          </a:p>
        </p:txBody>
      </p:sp>
    </p:spTree>
    <p:extLst>
      <p:ext uri="{BB962C8B-B14F-4D97-AF65-F5344CB8AC3E}">
        <p14:creationId xmlns:p14="http://schemas.microsoft.com/office/powerpoint/2010/main" val="3890047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Conceptual data models </a:t>
            </a:r>
            <a:r>
              <a:rPr lang="en-US" dirty="0"/>
              <a:t>use concepts such as </a:t>
            </a:r>
            <a:r>
              <a:rPr lang="en-US" b="1" dirty="0"/>
              <a:t>entities</a:t>
            </a:r>
            <a:r>
              <a:rPr lang="en-US" dirty="0"/>
              <a:t>, </a:t>
            </a:r>
            <a:r>
              <a:rPr lang="en-US" b="1" dirty="0"/>
              <a:t>attributes</a:t>
            </a:r>
            <a:r>
              <a:rPr lang="en-US" dirty="0"/>
              <a:t>, and </a:t>
            </a:r>
            <a:r>
              <a:rPr lang="en-US" b="1" dirty="0"/>
              <a:t>relationships</a:t>
            </a:r>
            <a:r>
              <a:rPr lang="en-US" dirty="0"/>
              <a:t>. </a:t>
            </a:r>
          </a:p>
          <a:p>
            <a:r>
              <a:rPr lang="en-US" dirty="0"/>
              <a:t>A </a:t>
            </a:r>
            <a:r>
              <a:rPr lang="en-US" b="1" dirty="0"/>
              <a:t>relationship</a:t>
            </a:r>
            <a:r>
              <a:rPr lang="en-US" dirty="0"/>
              <a:t> among two or more entities represents an association among the entities, for example, a works-on relationship between an employee and a project. </a:t>
            </a:r>
          </a:p>
          <a:p>
            <a:endParaRPr lang="en-US" dirty="0"/>
          </a:p>
          <a:p>
            <a:r>
              <a:rPr lang="en-US" b="1" dirty="0"/>
              <a:t>entity–relationship model</a:t>
            </a:r>
            <a:r>
              <a:rPr lang="en-US" dirty="0"/>
              <a:t>—a popular high-level conceptual data model.</a:t>
            </a:r>
          </a:p>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16</a:t>
            </a:fld>
            <a:endParaRPr lang="en-US"/>
          </a:p>
        </p:txBody>
      </p:sp>
    </p:spTree>
    <p:extLst>
      <p:ext uri="{BB962C8B-B14F-4D97-AF65-F5344CB8AC3E}">
        <p14:creationId xmlns:p14="http://schemas.microsoft.com/office/powerpoint/2010/main" val="3128944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Conceptual data models </a:t>
            </a:r>
            <a:r>
              <a:rPr lang="en-US" dirty="0"/>
              <a:t>use concepts such as </a:t>
            </a:r>
            <a:r>
              <a:rPr lang="en-US" b="1" dirty="0"/>
              <a:t>entities</a:t>
            </a:r>
            <a:r>
              <a:rPr lang="en-US" dirty="0"/>
              <a:t>, </a:t>
            </a:r>
            <a:r>
              <a:rPr lang="en-US" b="1" dirty="0"/>
              <a:t>attributes</a:t>
            </a:r>
            <a:r>
              <a:rPr lang="en-US" dirty="0"/>
              <a:t>, and </a:t>
            </a:r>
            <a:r>
              <a:rPr lang="en-US" b="1" dirty="0"/>
              <a:t>relationships</a:t>
            </a:r>
            <a:r>
              <a:rPr lang="en-US" dirty="0"/>
              <a:t>. </a:t>
            </a:r>
          </a:p>
          <a:p>
            <a:r>
              <a:rPr lang="en-US" dirty="0"/>
              <a:t>A </a:t>
            </a:r>
            <a:r>
              <a:rPr lang="en-US" b="1" dirty="0"/>
              <a:t>relationship</a:t>
            </a:r>
            <a:r>
              <a:rPr lang="en-US" dirty="0"/>
              <a:t> among two or more entities represents an association among the entities, for example, a works-on relationship between an employee and a project. </a:t>
            </a:r>
          </a:p>
          <a:p>
            <a:endParaRPr lang="en-US" dirty="0"/>
          </a:p>
          <a:p>
            <a:r>
              <a:rPr lang="en-US" b="1" dirty="0"/>
              <a:t>entity–relationship model</a:t>
            </a:r>
            <a:r>
              <a:rPr lang="en-US" dirty="0"/>
              <a:t>—a popular high-level conceptual data model.</a:t>
            </a:r>
          </a:p>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17</a:t>
            </a:fld>
            <a:endParaRPr lang="en-US"/>
          </a:p>
        </p:txBody>
      </p:sp>
    </p:spTree>
    <p:extLst>
      <p:ext uri="{BB962C8B-B14F-4D97-AF65-F5344CB8AC3E}">
        <p14:creationId xmlns:p14="http://schemas.microsoft.com/office/powerpoint/2010/main" val="1263587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foreign key</a:t>
            </a:r>
            <a:r>
              <a:rPr lang="en-US" sz="1200" b="0" i="0" kern="1200" dirty="0">
                <a:solidFill>
                  <a:schemeClr val="tx1"/>
                </a:solidFill>
                <a:effectLst/>
                <a:latin typeface="+mn-lt"/>
                <a:ea typeface="+mn-ea"/>
                <a:cs typeface="+mn-cs"/>
              </a:rPr>
              <a:t> is a set of attributes subject to a certain kind of inclusion dependency constraint, in one relation, must also exist in other relation. </a:t>
            </a:r>
          </a:p>
          <a:p>
            <a:r>
              <a:rPr lang="en-US" sz="1200" b="0" i="0" kern="1200" dirty="0">
                <a:solidFill>
                  <a:schemeClr val="tx1"/>
                </a:solidFill>
                <a:effectLst/>
                <a:latin typeface="+mn-lt"/>
                <a:ea typeface="+mn-ea"/>
                <a:cs typeface="+mn-cs"/>
              </a:rPr>
              <a:t>--A FOREIGN KEY is a key used to link two tables together.</a:t>
            </a:r>
          </a:p>
          <a:p>
            <a:r>
              <a:rPr lang="en-US" sz="1200" b="0" i="0" kern="1200" dirty="0">
                <a:solidFill>
                  <a:schemeClr val="tx1"/>
                </a:solidFill>
                <a:effectLst/>
                <a:latin typeface="+mn-lt"/>
                <a:ea typeface="+mn-ea"/>
                <a:cs typeface="+mn-cs"/>
              </a:rPr>
              <a:t>--A FOREIGN KEY is a field (or collection of fields) in one table that refers to the PRIMARY KEY in another table.</a:t>
            </a:r>
          </a:p>
          <a:p>
            <a:r>
              <a:rPr lang="en-US" sz="1200" b="0" i="0" kern="1200" dirty="0">
                <a:solidFill>
                  <a:schemeClr val="tx1"/>
                </a:solidFill>
                <a:effectLst/>
                <a:latin typeface="+mn-lt"/>
                <a:ea typeface="+mn-ea"/>
                <a:cs typeface="+mn-cs"/>
              </a:rPr>
              <a:t>----The table containing the foreign key is called the child table, and the table containing the candidate key is called the referenced or parent table.</a:t>
            </a:r>
          </a:p>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18</a:t>
            </a:fld>
            <a:endParaRPr lang="en-US"/>
          </a:p>
        </p:txBody>
      </p:sp>
    </p:spTree>
    <p:extLst>
      <p:ext uri="{BB962C8B-B14F-4D97-AF65-F5344CB8AC3E}">
        <p14:creationId xmlns:p14="http://schemas.microsoft.com/office/powerpoint/2010/main" val="1594772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3.2 A Sample Database Application pp 62-63</a:t>
            </a:r>
            <a:endParaRPr lang="en-US" dirty="0"/>
          </a:p>
          <a:p>
            <a:r>
              <a:rPr lang="en-US" dirty="0"/>
              <a:t>Activity: Provide students the case study, in PDF and/or on paper </a:t>
            </a:r>
          </a:p>
          <a:p>
            <a:r>
              <a:rPr lang="en-US" dirty="0"/>
              <a:t>Figure 3.8 @ Page 71 (</a:t>
            </a:r>
            <a:r>
              <a:rPr lang="en-US" dirty="0" err="1"/>
              <a:t>chen</a:t>
            </a:r>
            <a:r>
              <a:rPr lang="en-US" dirty="0"/>
              <a:t> notation)</a:t>
            </a:r>
          </a:p>
          <a:p>
            <a:r>
              <a:rPr lang="en-US" dirty="0"/>
              <a:t>Information Engineering (IE) notation similar to class diagram</a:t>
            </a:r>
          </a:p>
          <a:p>
            <a:endParaRPr lang="en-US" dirty="0"/>
          </a:p>
          <a:p>
            <a:r>
              <a:rPr lang="en-US" dirty="0"/>
              <a:t>Let's identify what we need to store.. i.e.</a:t>
            </a:r>
          </a:p>
          <a:p>
            <a:r>
              <a:rPr lang="en-US" dirty="0"/>
              <a:t>Entities</a:t>
            </a:r>
          </a:p>
          <a:p>
            <a:r>
              <a:rPr lang="en-US" dirty="0"/>
              <a:t>Attributes</a:t>
            </a:r>
          </a:p>
          <a:p>
            <a:r>
              <a:rPr lang="en-US" dirty="0"/>
              <a:t>and Relationships</a:t>
            </a:r>
          </a:p>
          <a:p>
            <a:endParaRPr lang="en-US" dirty="0"/>
          </a:p>
          <a:p>
            <a:r>
              <a:rPr lang="en-US" dirty="0"/>
              <a:t>Multivalued attribute =Location</a:t>
            </a:r>
          </a:p>
          <a:p>
            <a:r>
              <a:rPr lang="en-US" dirty="0"/>
              <a:t>Foreign Key= Manager</a:t>
            </a:r>
          </a:p>
        </p:txBody>
      </p:sp>
      <p:sp>
        <p:nvSpPr>
          <p:cNvPr id="4" name="Slide Number Placeholder 3"/>
          <p:cNvSpPr>
            <a:spLocks noGrp="1"/>
          </p:cNvSpPr>
          <p:nvPr>
            <p:ph type="sldNum" sz="quarter" idx="5"/>
          </p:nvPr>
        </p:nvSpPr>
        <p:spPr/>
        <p:txBody>
          <a:bodyPr/>
          <a:lstStyle/>
          <a:p>
            <a:fld id="{AF0EE8B7-BA6C-43C7-8743-08325C2F4E0B}" type="slidenum">
              <a:rPr lang="en-US" smtClean="0"/>
              <a:t>19</a:t>
            </a:fld>
            <a:endParaRPr lang="en-US"/>
          </a:p>
        </p:txBody>
      </p:sp>
    </p:spTree>
    <p:extLst>
      <p:ext uri="{BB962C8B-B14F-4D97-AF65-F5344CB8AC3E}">
        <p14:creationId xmlns:p14="http://schemas.microsoft.com/office/powerpoint/2010/main" val="267100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Weekly division</a:t>
            </a:r>
          </a:p>
          <a:p>
            <a:pPr marL="228600" indent="-228600">
              <a:buAutoNum type="arabicPeriod"/>
            </a:pPr>
            <a:r>
              <a:rPr lang="en-US" dirty="0"/>
              <a:t>Basic </a:t>
            </a:r>
            <a:r>
              <a:rPr lang="en-US" dirty="0" err="1"/>
              <a:t>db</a:t>
            </a:r>
            <a:r>
              <a:rPr lang="en-US" dirty="0"/>
              <a:t> concepts, case study, PostgreSQL installation, </a:t>
            </a:r>
            <a:r>
              <a:rPr lang="en-US" strike="sngStrike" dirty="0"/>
              <a:t>Schema</a:t>
            </a:r>
          </a:p>
          <a:p>
            <a:pPr marL="228600" indent="-228600">
              <a:buAutoNum type="arabicPeriod"/>
            </a:pPr>
            <a:r>
              <a:rPr lang="en-US" dirty="0"/>
              <a:t>Schema, DDL (create, alter, drop), </a:t>
            </a:r>
            <a:r>
              <a:rPr lang="en-US" strike="sngStrike" dirty="0"/>
              <a:t>Insert</a:t>
            </a:r>
            <a:r>
              <a:rPr lang="en-US" dirty="0"/>
              <a:t>, Querying data (Select FROM)</a:t>
            </a:r>
          </a:p>
          <a:p>
            <a:pPr marL="228600" indent="-228600">
              <a:buAutoNum type="arabicPeriod"/>
            </a:pPr>
            <a:r>
              <a:rPr lang="en-US" dirty="0"/>
              <a:t>Filtering Data, DML (Insert, Update, Delete)</a:t>
            </a:r>
          </a:p>
          <a:p>
            <a:pPr marL="228600" indent="-228600">
              <a:buAutoNum type="arabicPeriod"/>
            </a:pPr>
            <a:r>
              <a:rPr lang="en-US" dirty="0"/>
              <a:t>Joins</a:t>
            </a:r>
          </a:p>
          <a:p>
            <a:pPr marL="228600" indent="-228600">
              <a:buAutoNum type="arabicPeriod"/>
            </a:pPr>
            <a:r>
              <a:rPr lang="en-US" dirty="0"/>
              <a:t>(Mid REVIEW) Grouping, Set Operations</a:t>
            </a:r>
          </a:p>
          <a:p>
            <a:pPr marL="228600" indent="-228600">
              <a:buAutoNum type="arabicPeriod"/>
            </a:pPr>
            <a:r>
              <a:rPr lang="en-US" dirty="0"/>
              <a:t>Subquery</a:t>
            </a:r>
          </a:p>
          <a:p>
            <a:pPr marL="228600" indent="-228600">
              <a:buAutoNum type="arabicPeriod"/>
            </a:pPr>
            <a:r>
              <a:rPr lang="en-US" dirty="0"/>
              <a:t>(Final REVIEW) –Good to Go </a:t>
            </a:r>
          </a:p>
        </p:txBody>
      </p:sp>
      <p:sp>
        <p:nvSpPr>
          <p:cNvPr id="4" name="Slide Number Placeholder 3"/>
          <p:cNvSpPr>
            <a:spLocks noGrp="1"/>
          </p:cNvSpPr>
          <p:nvPr>
            <p:ph type="sldNum" sz="quarter" idx="5"/>
          </p:nvPr>
        </p:nvSpPr>
        <p:spPr/>
        <p:txBody>
          <a:bodyPr/>
          <a:lstStyle/>
          <a:p>
            <a:fld id="{AF0EE8B7-BA6C-43C7-8743-08325C2F4E0B}" type="slidenum">
              <a:rPr lang="en-US" smtClean="0"/>
              <a:t>2</a:t>
            </a:fld>
            <a:endParaRPr lang="en-US"/>
          </a:p>
        </p:txBody>
      </p:sp>
    </p:spTree>
    <p:extLst>
      <p:ext uri="{BB962C8B-B14F-4D97-AF65-F5344CB8AC3E}">
        <p14:creationId xmlns:p14="http://schemas.microsoft.com/office/powerpoint/2010/main" val="3069583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identify what we need to store.. i.e.</a:t>
            </a:r>
          </a:p>
          <a:p>
            <a:r>
              <a:rPr lang="en-US" dirty="0"/>
              <a:t>Entities</a:t>
            </a:r>
          </a:p>
          <a:p>
            <a:r>
              <a:rPr lang="en-US" dirty="0"/>
              <a:t>Attributes</a:t>
            </a:r>
          </a:p>
          <a:p>
            <a:r>
              <a:rPr lang="en-US" dirty="0"/>
              <a:t>and Relationships</a:t>
            </a:r>
          </a:p>
        </p:txBody>
      </p:sp>
      <p:sp>
        <p:nvSpPr>
          <p:cNvPr id="4" name="Slide Number Placeholder 3"/>
          <p:cNvSpPr>
            <a:spLocks noGrp="1"/>
          </p:cNvSpPr>
          <p:nvPr>
            <p:ph type="sldNum" sz="quarter" idx="5"/>
          </p:nvPr>
        </p:nvSpPr>
        <p:spPr/>
        <p:txBody>
          <a:bodyPr/>
          <a:lstStyle/>
          <a:p>
            <a:fld id="{AF0EE8B7-BA6C-43C7-8743-08325C2F4E0B}" type="slidenum">
              <a:rPr lang="en-US" smtClean="0"/>
              <a:t>20</a:t>
            </a:fld>
            <a:endParaRPr lang="en-US"/>
          </a:p>
        </p:txBody>
      </p:sp>
    </p:spTree>
    <p:extLst>
      <p:ext uri="{BB962C8B-B14F-4D97-AF65-F5344CB8AC3E}">
        <p14:creationId xmlns:p14="http://schemas.microsoft.com/office/powerpoint/2010/main" val="3850451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Repeating group (Works on Project for number of Hours)</a:t>
            </a:r>
          </a:p>
        </p:txBody>
      </p:sp>
      <p:sp>
        <p:nvSpPr>
          <p:cNvPr id="4" name="Slide Number Placeholder 3"/>
          <p:cNvSpPr>
            <a:spLocks noGrp="1"/>
          </p:cNvSpPr>
          <p:nvPr>
            <p:ph type="sldNum" sz="quarter" idx="5"/>
          </p:nvPr>
        </p:nvSpPr>
        <p:spPr/>
        <p:txBody>
          <a:bodyPr/>
          <a:lstStyle/>
          <a:p>
            <a:fld id="{AF0EE8B7-BA6C-43C7-8743-08325C2F4E0B}" type="slidenum">
              <a:rPr lang="en-US" smtClean="0"/>
              <a:t>21</a:t>
            </a:fld>
            <a:endParaRPr lang="en-US"/>
          </a:p>
        </p:txBody>
      </p:sp>
    </p:spTree>
    <p:extLst>
      <p:ext uri="{BB962C8B-B14F-4D97-AF65-F5344CB8AC3E}">
        <p14:creationId xmlns:p14="http://schemas.microsoft.com/office/powerpoint/2010/main" val="1995441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22</a:t>
            </a:fld>
            <a:endParaRPr lang="en-US"/>
          </a:p>
        </p:txBody>
      </p:sp>
    </p:spTree>
    <p:extLst>
      <p:ext uri="{BB962C8B-B14F-4D97-AF65-F5344CB8AC3E}">
        <p14:creationId xmlns:p14="http://schemas.microsoft.com/office/powerpoint/2010/main" val="2868941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5.2.3 Relational Databases and Relational Database Schemas</a:t>
            </a:r>
          </a:p>
          <a:p>
            <a:r>
              <a:rPr lang="en-US" dirty="0"/>
              <a:t>Figure 5.7 </a:t>
            </a:r>
          </a:p>
        </p:txBody>
      </p:sp>
      <p:sp>
        <p:nvSpPr>
          <p:cNvPr id="4" name="Slide Number Placeholder 3"/>
          <p:cNvSpPr>
            <a:spLocks noGrp="1"/>
          </p:cNvSpPr>
          <p:nvPr>
            <p:ph type="sldNum" sz="quarter" idx="5"/>
          </p:nvPr>
        </p:nvSpPr>
        <p:spPr/>
        <p:txBody>
          <a:bodyPr/>
          <a:lstStyle/>
          <a:p>
            <a:fld id="{AF0EE8B7-BA6C-43C7-8743-08325C2F4E0B}" type="slidenum">
              <a:rPr lang="en-US" smtClean="0"/>
              <a:t>23</a:t>
            </a:fld>
            <a:endParaRPr lang="en-US"/>
          </a:p>
        </p:txBody>
      </p:sp>
    </p:spTree>
    <p:extLst>
      <p:ext uri="{BB962C8B-B14F-4D97-AF65-F5344CB8AC3E}">
        <p14:creationId xmlns:p14="http://schemas.microsoft.com/office/powerpoint/2010/main" val="1837400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3.2 @ page 64</a:t>
            </a:r>
          </a:p>
          <a:p>
            <a:r>
              <a:rPr lang="en-US" dirty="0"/>
              <a:t>These DBMS (mostly) don't provide visual representation to understand and improve the design, this is where ERD comes into play.. </a:t>
            </a:r>
          </a:p>
          <a:p>
            <a:r>
              <a:rPr lang="en-US" dirty="0"/>
              <a:t>ERD is Entity Relationship Diagram</a:t>
            </a:r>
          </a:p>
          <a:p>
            <a:r>
              <a:rPr lang="en-US" dirty="0"/>
              <a:t>	Identifying Entities, Relationships and Notations to create diagram -details optional</a:t>
            </a:r>
          </a:p>
          <a:p>
            <a:endParaRPr lang="en-US" dirty="0"/>
          </a:p>
          <a:p>
            <a:r>
              <a:rPr lang="en-US" dirty="0"/>
              <a:t>Book: 3.3.3 Initial Conceptual Design of the COMPANY Database </a:t>
            </a:r>
          </a:p>
          <a:p>
            <a:r>
              <a:rPr lang="en-US" dirty="0"/>
              <a:t>          3.6 Refining the ER Design for the COMPANY Database</a:t>
            </a:r>
          </a:p>
          <a:p>
            <a:r>
              <a:rPr lang="en-US" dirty="0"/>
              <a:t>          3.10 Another Example: A UNIVERSITY Database</a:t>
            </a:r>
          </a:p>
          <a:p>
            <a:r>
              <a:rPr lang="en-US" dirty="0"/>
              <a:t>          5.2.3 Relational Databases and Relational Database Schemas</a:t>
            </a:r>
          </a:p>
        </p:txBody>
      </p:sp>
      <p:sp>
        <p:nvSpPr>
          <p:cNvPr id="4" name="Slide Number Placeholder 3"/>
          <p:cNvSpPr>
            <a:spLocks noGrp="1"/>
          </p:cNvSpPr>
          <p:nvPr>
            <p:ph type="sldNum" sz="quarter" idx="5"/>
          </p:nvPr>
        </p:nvSpPr>
        <p:spPr/>
        <p:txBody>
          <a:bodyPr/>
          <a:lstStyle/>
          <a:p>
            <a:fld id="{AF0EE8B7-BA6C-43C7-8743-08325C2F4E0B}" type="slidenum">
              <a:rPr lang="en-US" smtClean="0"/>
              <a:t>24</a:t>
            </a:fld>
            <a:endParaRPr lang="en-US"/>
          </a:p>
        </p:txBody>
      </p:sp>
    </p:spTree>
    <p:extLst>
      <p:ext uri="{BB962C8B-B14F-4D97-AF65-F5344CB8AC3E}">
        <p14:creationId xmlns:p14="http://schemas.microsoft.com/office/powerpoint/2010/main" val="2387654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learning PostgreSQL fast and easily.</a:t>
            </a:r>
          </a:p>
          <a:p>
            <a:r>
              <a:rPr lang="en-US" sz="1200" b="0" i="0" kern="1200" dirty="0">
                <a:solidFill>
                  <a:schemeClr val="tx1"/>
                </a:solidFill>
                <a:effectLst/>
                <a:latin typeface="+mn-lt"/>
                <a:ea typeface="+mn-ea"/>
                <a:cs typeface="+mn-cs"/>
              </a:rPr>
              <a:t>Developing applications using PostgreSQL as the back-end database management system.</a:t>
            </a:r>
          </a:p>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25</a:t>
            </a:fld>
            <a:endParaRPr lang="en-US"/>
          </a:p>
        </p:txBody>
      </p:sp>
    </p:spTree>
    <p:extLst>
      <p:ext uri="{BB962C8B-B14F-4D97-AF65-F5344CB8AC3E}">
        <p14:creationId xmlns:p14="http://schemas.microsoft.com/office/powerpoint/2010/main" val="2831835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26</a:t>
            </a:fld>
            <a:endParaRPr lang="en-US"/>
          </a:p>
        </p:txBody>
      </p:sp>
    </p:spTree>
    <p:extLst>
      <p:ext uri="{BB962C8B-B14F-4D97-AF65-F5344CB8AC3E}">
        <p14:creationId xmlns:p14="http://schemas.microsoft.com/office/powerpoint/2010/main" val="3894858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data model, it is important to distinguish between the description of the database and the database itself. The description of a database is called the database schema, which is specified during database design and is not expected to change frequently</a:t>
            </a:r>
          </a:p>
          <a:p>
            <a:endParaRPr lang="en-US" dirty="0"/>
          </a:p>
          <a:p>
            <a:r>
              <a:rPr lang="en-US" dirty="0"/>
              <a:t>ERD to Schema (Logical to Physical)</a:t>
            </a:r>
          </a:p>
          <a:p>
            <a:r>
              <a:rPr lang="en-US" dirty="0"/>
              <a:t>	Introduction to PostgreSQL, Installation, and Schema Creation (not in details) -details optional</a:t>
            </a:r>
          </a:p>
          <a:p>
            <a:r>
              <a:rPr lang="en-US" dirty="0"/>
              <a:t>Activity (maybe provide </a:t>
            </a:r>
            <a:r>
              <a:rPr lang="en-US" dirty="0" err="1"/>
              <a:t>sql</a:t>
            </a:r>
            <a:r>
              <a:rPr lang="en-US" dirty="0"/>
              <a:t> script for case study in case they might want to use it)</a:t>
            </a:r>
          </a:p>
        </p:txBody>
      </p:sp>
      <p:sp>
        <p:nvSpPr>
          <p:cNvPr id="4" name="Slide Number Placeholder 3"/>
          <p:cNvSpPr>
            <a:spLocks noGrp="1"/>
          </p:cNvSpPr>
          <p:nvPr>
            <p:ph type="sldNum" sz="quarter" idx="5"/>
          </p:nvPr>
        </p:nvSpPr>
        <p:spPr/>
        <p:txBody>
          <a:bodyPr/>
          <a:lstStyle/>
          <a:p>
            <a:fld id="{AF0EE8B7-BA6C-43C7-8743-08325C2F4E0B}" type="slidenum">
              <a:rPr lang="en-US" smtClean="0"/>
              <a:t>27</a:t>
            </a:fld>
            <a:endParaRPr lang="en-US"/>
          </a:p>
        </p:txBody>
      </p:sp>
    </p:spTree>
    <p:extLst>
      <p:ext uri="{BB962C8B-B14F-4D97-AF65-F5344CB8AC3E}">
        <p14:creationId xmlns:p14="http://schemas.microsoft.com/office/powerpoint/2010/main" val="527552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table example as first blood, more on DDL in next lecture</a:t>
            </a:r>
          </a:p>
        </p:txBody>
      </p:sp>
      <p:sp>
        <p:nvSpPr>
          <p:cNvPr id="4" name="Slide Number Placeholder 3"/>
          <p:cNvSpPr>
            <a:spLocks noGrp="1"/>
          </p:cNvSpPr>
          <p:nvPr>
            <p:ph type="sldNum" sz="quarter" idx="5"/>
          </p:nvPr>
        </p:nvSpPr>
        <p:spPr/>
        <p:txBody>
          <a:bodyPr/>
          <a:lstStyle/>
          <a:p>
            <a:fld id="{AF0EE8B7-BA6C-43C7-8743-08325C2F4E0B}" type="slidenum">
              <a:rPr lang="en-US" smtClean="0"/>
              <a:t>28</a:t>
            </a:fld>
            <a:endParaRPr lang="en-US"/>
          </a:p>
        </p:txBody>
      </p:sp>
    </p:spTree>
    <p:extLst>
      <p:ext uri="{BB962C8B-B14F-4D97-AF65-F5344CB8AC3E}">
        <p14:creationId xmlns:p14="http://schemas.microsoft.com/office/powerpoint/2010/main" val="3373439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constraints are similar to column constraints except that they are applied to the entire table rather than to an individual column.</a:t>
            </a:r>
          </a:p>
          <a:p>
            <a:r>
              <a:rPr lang="en-US" dirty="0"/>
              <a:t>Reader: </a:t>
            </a:r>
            <a:r>
              <a:rPr lang="en-US" dirty="0">
                <a:hlinkClick r:id="rId3"/>
              </a:rPr>
              <a:t>https://www.postgresql.org/docs/9.6/sql-createtable.html</a:t>
            </a:r>
            <a:endParaRPr lang="en-US" dirty="0"/>
          </a:p>
          <a:p>
            <a:r>
              <a:rPr lang="en-US" dirty="0"/>
              <a:t>Examples: </a:t>
            </a:r>
            <a:r>
              <a:rPr lang="en-US" dirty="0">
                <a:hlinkClick r:id="rId4"/>
              </a:rPr>
              <a:t>https://www.postgresql.org/docs/9.6/ddl-basics.html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types: </a:t>
            </a:r>
            <a:r>
              <a:rPr lang="nl-NL" u="sng" dirty="0">
                <a:solidFill>
                  <a:schemeClr val="hlink"/>
                </a:solidFill>
                <a:hlinkClick r:id="rId5"/>
              </a:rPr>
              <a:t>https://www.postgresql.org/docs/9.6/static/datatype.html</a:t>
            </a:r>
            <a:endParaRPr lang="nl-NL" dirty="0"/>
          </a:p>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29</a:t>
            </a:fld>
            <a:endParaRPr lang="en-US"/>
          </a:p>
        </p:txBody>
      </p:sp>
    </p:spTree>
    <p:extLst>
      <p:ext uri="{BB962C8B-B14F-4D97-AF65-F5344CB8AC3E}">
        <p14:creationId xmlns:p14="http://schemas.microsoft.com/office/powerpoint/2010/main" val="293979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3</a:t>
            </a:fld>
            <a:endParaRPr lang="en-US"/>
          </a:p>
        </p:txBody>
      </p:sp>
    </p:spTree>
    <p:extLst>
      <p:ext uri="{BB962C8B-B14F-4D97-AF65-F5344CB8AC3E}">
        <p14:creationId xmlns:p14="http://schemas.microsoft.com/office/powerpoint/2010/main" val="2576084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SQL</a:t>
            </a:r>
            <a:r>
              <a:rPr lang="en-US" sz="1200" b="0" i="0" kern="1200" dirty="0">
                <a:solidFill>
                  <a:schemeClr val="tx1"/>
                </a:solidFill>
                <a:effectLst/>
                <a:latin typeface="+mn-lt"/>
                <a:ea typeface="+mn-ea"/>
                <a:cs typeface="+mn-cs"/>
              </a:rPr>
              <a:t> stands for </a:t>
            </a:r>
            <a:r>
              <a:rPr lang="en-US" sz="1200" b="1" i="0" kern="1200" dirty="0">
                <a:solidFill>
                  <a:schemeClr val="tx1"/>
                </a:solidFill>
                <a:effectLst/>
                <a:latin typeface="+mn-lt"/>
                <a:ea typeface="+mn-ea"/>
                <a:cs typeface="+mn-cs"/>
              </a:rPr>
              <a:t>Structured Query Language</a:t>
            </a:r>
          </a:p>
          <a:p>
            <a:r>
              <a:rPr lang="en-US" sz="1200" b="0" i="0" kern="1200" dirty="0">
                <a:solidFill>
                  <a:schemeClr val="tx1"/>
                </a:solidFill>
                <a:effectLst/>
                <a:latin typeface="+mn-lt"/>
                <a:ea typeface="+mn-ea"/>
                <a:cs typeface="+mn-cs"/>
              </a:rPr>
              <a:t>SQL is a standard language for storing, manipulating and retrieving data in databases.</a:t>
            </a:r>
          </a:p>
          <a:p>
            <a:r>
              <a:rPr lang="en-US" sz="1200" b="0" i="0" kern="1200" dirty="0">
                <a:solidFill>
                  <a:schemeClr val="tx1"/>
                </a:solidFill>
                <a:effectLst/>
                <a:latin typeface="+mn-lt"/>
                <a:ea typeface="+mn-ea"/>
                <a:cs typeface="+mn-cs"/>
              </a:rPr>
              <a:t>use SQL in: MySQL, SQL Server, MS Access, Oracle, Sybase, Informix, Postgres, and other relational database systems.</a:t>
            </a:r>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30</a:t>
            </a:fld>
            <a:endParaRPr lang="en-US"/>
          </a:p>
        </p:txBody>
      </p:sp>
    </p:spTree>
    <p:extLst>
      <p:ext uri="{BB962C8B-B14F-4D97-AF65-F5344CB8AC3E}">
        <p14:creationId xmlns:p14="http://schemas.microsoft.com/office/powerpoint/2010/main" val="3332949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constraints are similar to column constraints except that they are applied to the entire table rather than to an individual column.</a:t>
            </a:r>
          </a:p>
          <a:p>
            <a:r>
              <a:rPr lang="en-US" dirty="0"/>
              <a:t>Reader: </a:t>
            </a:r>
            <a:r>
              <a:rPr lang="en-US" dirty="0">
                <a:hlinkClick r:id="rId3"/>
              </a:rPr>
              <a:t>https://www.postgresql.org/docs/9.6/sql-createtable.html</a:t>
            </a:r>
            <a:endParaRPr lang="en-US" dirty="0"/>
          </a:p>
          <a:p>
            <a:r>
              <a:rPr lang="en-US" dirty="0"/>
              <a:t>Examples: </a:t>
            </a:r>
            <a:r>
              <a:rPr lang="en-US" dirty="0">
                <a:hlinkClick r:id="rId4"/>
              </a:rPr>
              <a:t>https://www.postgresql.org/docs/9.6/ddl-basics.html</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types: </a:t>
            </a:r>
            <a:r>
              <a:rPr lang="nl-NL" u="sng" dirty="0">
                <a:solidFill>
                  <a:schemeClr val="hlink"/>
                </a:solidFill>
                <a:hlinkClick r:id="rId5"/>
              </a:rPr>
              <a:t>https://www.postgresql.org/docs/9.6/static/datatype.html</a:t>
            </a:r>
            <a:endParaRPr lang="nl-NL" dirty="0"/>
          </a:p>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31</a:t>
            </a:fld>
            <a:endParaRPr lang="en-US"/>
          </a:p>
        </p:txBody>
      </p:sp>
    </p:spTree>
    <p:extLst>
      <p:ext uri="{BB962C8B-B14F-4D97-AF65-F5344CB8AC3E}">
        <p14:creationId xmlns:p14="http://schemas.microsoft.com/office/powerpoint/2010/main" val="18513080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constraints are similar to column constraints except that they are applied to the entire table rather than to an individual column.</a:t>
            </a:r>
          </a:p>
        </p:txBody>
      </p:sp>
      <p:sp>
        <p:nvSpPr>
          <p:cNvPr id="4" name="Slide Number Placeholder 3"/>
          <p:cNvSpPr>
            <a:spLocks noGrp="1"/>
          </p:cNvSpPr>
          <p:nvPr>
            <p:ph type="sldNum" sz="quarter" idx="5"/>
          </p:nvPr>
        </p:nvSpPr>
        <p:spPr/>
        <p:txBody>
          <a:bodyPr/>
          <a:lstStyle/>
          <a:p>
            <a:fld id="{AF0EE8B7-BA6C-43C7-8743-08325C2F4E0B}" type="slidenum">
              <a:rPr lang="en-US" smtClean="0"/>
              <a:t>32</a:t>
            </a:fld>
            <a:endParaRPr lang="en-US"/>
          </a:p>
        </p:txBody>
      </p:sp>
    </p:spTree>
    <p:extLst>
      <p:ext uri="{BB962C8B-B14F-4D97-AF65-F5344CB8AC3E}">
        <p14:creationId xmlns:p14="http://schemas.microsoft.com/office/powerpoint/2010/main" val="6762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Create.sql</a:t>
            </a:r>
            <a:r>
              <a:rPr lang="en-US" dirty="0"/>
              <a:t> is available to use for demo</a:t>
            </a:r>
          </a:p>
        </p:txBody>
      </p:sp>
      <p:sp>
        <p:nvSpPr>
          <p:cNvPr id="4" name="Slide Number Placeholder 3"/>
          <p:cNvSpPr>
            <a:spLocks noGrp="1"/>
          </p:cNvSpPr>
          <p:nvPr>
            <p:ph type="sldNum" sz="quarter" idx="5"/>
          </p:nvPr>
        </p:nvSpPr>
        <p:spPr/>
        <p:txBody>
          <a:bodyPr/>
          <a:lstStyle/>
          <a:p>
            <a:fld id="{AF0EE8B7-BA6C-43C7-8743-08325C2F4E0B}" type="slidenum">
              <a:rPr lang="en-US" smtClean="0"/>
              <a:t>33</a:t>
            </a:fld>
            <a:endParaRPr lang="en-US"/>
          </a:p>
        </p:txBody>
      </p:sp>
    </p:spTree>
    <p:extLst>
      <p:ext uri="{BB962C8B-B14F-4D97-AF65-F5344CB8AC3E}">
        <p14:creationId xmlns:p14="http://schemas.microsoft.com/office/powerpoint/2010/main" val="1390235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34</a:t>
            </a:fld>
            <a:endParaRPr lang="en-US"/>
          </a:p>
        </p:txBody>
      </p:sp>
    </p:spTree>
    <p:extLst>
      <p:ext uri="{BB962C8B-B14F-4D97-AF65-F5344CB8AC3E}">
        <p14:creationId xmlns:p14="http://schemas.microsoft.com/office/powerpoint/2010/main" val="4037197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35</a:t>
            </a:fld>
            <a:endParaRPr lang="en-US"/>
          </a:p>
        </p:txBody>
      </p:sp>
    </p:spTree>
    <p:extLst>
      <p:ext uri="{BB962C8B-B14F-4D97-AF65-F5344CB8AC3E}">
        <p14:creationId xmlns:p14="http://schemas.microsoft.com/office/powerpoint/2010/main" val="530967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36</a:t>
            </a:fld>
            <a:endParaRPr lang="en-US"/>
          </a:p>
        </p:txBody>
      </p:sp>
    </p:spTree>
    <p:extLst>
      <p:ext uri="{BB962C8B-B14F-4D97-AF65-F5344CB8AC3E}">
        <p14:creationId xmlns:p14="http://schemas.microsoft.com/office/powerpoint/2010/main" val="22209849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37</a:t>
            </a:fld>
            <a:endParaRPr lang="en-US"/>
          </a:p>
        </p:txBody>
      </p:sp>
    </p:spTree>
    <p:extLst>
      <p:ext uri="{BB962C8B-B14F-4D97-AF65-F5344CB8AC3E}">
        <p14:creationId xmlns:p14="http://schemas.microsoft.com/office/powerpoint/2010/main" val="25543603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38</a:t>
            </a:fld>
            <a:endParaRPr lang="en-US"/>
          </a:p>
        </p:txBody>
      </p:sp>
    </p:spTree>
    <p:extLst>
      <p:ext uri="{BB962C8B-B14F-4D97-AF65-F5344CB8AC3E}">
        <p14:creationId xmlns:p14="http://schemas.microsoft.com/office/powerpoint/2010/main" val="22461320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39</a:t>
            </a:fld>
            <a:endParaRPr lang="en-US"/>
          </a:p>
        </p:txBody>
      </p:sp>
    </p:spTree>
    <p:extLst>
      <p:ext uri="{BB962C8B-B14F-4D97-AF65-F5344CB8AC3E}">
        <p14:creationId xmlns:p14="http://schemas.microsoft.com/office/powerpoint/2010/main" val="594584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4</a:t>
            </a:fld>
            <a:endParaRPr lang="en-US"/>
          </a:p>
        </p:txBody>
      </p:sp>
    </p:spTree>
    <p:extLst>
      <p:ext uri="{BB962C8B-B14F-4D97-AF65-F5344CB8AC3E}">
        <p14:creationId xmlns:p14="http://schemas.microsoft.com/office/powerpoint/2010/main" val="6597685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Activity:</a:t>
            </a:r>
          </a:p>
          <a:p>
            <a:pPr marL="457200" lvl="0" indent="-342900" algn="l" rtl="0">
              <a:lnSpc>
                <a:spcPct val="115000"/>
              </a:lnSpc>
              <a:spcBef>
                <a:spcPts val="0"/>
              </a:spcBef>
              <a:spcAft>
                <a:spcPts val="0"/>
              </a:spcAft>
              <a:buSzPts val="1800"/>
              <a:buChar char="●"/>
            </a:pPr>
            <a:r>
              <a:rPr lang="en-US" sz="1200" dirty="0">
                <a:highlight>
                  <a:srgbClr val="FFFFFF"/>
                </a:highlight>
              </a:rPr>
              <a:t>How to add/delete an attribute to/from a table?</a:t>
            </a:r>
          </a:p>
          <a:p>
            <a:pPr marL="457200" lvl="0" indent="-342900" algn="l" rtl="0">
              <a:lnSpc>
                <a:spcPct val="115000"/>
              </a:lnSpc>
              <a:spcBef>
                <a:spcPts val="0"/>
              </a:spcBef>
              <a:spcAft>
                <a:spcPts val="0"/>
              </a:spcAft>
              <a:buSzPts val="1800"/>
              <a:buChar char="●"/>
            </a:pPr>
            <a:r>
              <a:rPr lang="en-US" sz="1200" dirty="0">
                <a:highlight>
                  <a:srgbClr val="FFFFFF"/>
                </a:highlight>
              </a:rPr>
              <a:t>How to change the name of an attribute from a table?</a:t>
            </a:r>
          </a:p>
          <a:p>
            <a:pPr marL="457200" lvl="0" indent="-342900" algn="l" rtl="0">
              <a:lnSpc>
                <a:spcPct val="115000"/>
              </a:lnSpc>
              <a:spcBef>
                <a:spcPts val="0"/>
              </a:spcBef>
              <a:spcAft>
                <a:spcPts val="0"/>
              </a:spcAft>
              <a:buSzPts val="1800"/>
              <a:buChar char="●"/>
            </a:pPr>
            <a:r>
              <a:rPr lang="en-US" sz="1200" dirty="0">
                <a:highlight>
                  <a:srgbClr val="FFFFFF"/>
                </a:highlight>
              </a:rPr>
              <a:t>How to define foreign keys?</a:t>
            </a:r>
          </a:p>
          <a:p>
            <a:pPr marL="457200" lvl="0" indent="-342900" algn="l" rtl="0">
              <a:lnSpc>
                <a:spcPct val="115000"/>
              </a:lnSpc>
              <a:spcBef>
                <a:spcPts val="0"/>
              </a:spcBef>
              <a:spcAft>
                <a:spcPts val="0"/>
              </a:spcAft>
              <a:buSzPts val="1800"/>
              <a:buChar char="●"/>
            </a:pPr>
            <a:r>
              <a:rPr lang="en-US" sz="1200" dirty="0">
                <a:highlight>
                  <a:srgbClr val="FFFFFF"/>
                </a:highlight>
              </a:rPr>
              <a:t>How to define combined primary key?</a:t>
            </a:r>
          </a:p>
          <a:p>
            <a:pPr marL="457200" lvl="0" indent="-342900" algn="l" rtl="0">
              <a:lnSpc>
                <a:spcPct val="115000"/>
              </a:lnSpc>
              <a:spcBef>
                <a:spcPts val="0"/>
              </a:spcBef>
              <a:spcAft>
                <a:spcPts val="0"/>
              </a:spcAft>
              <a:buSzPts val="1800"/>
              <a:buChar char="●"/>
            </a:pPr>
            <a:r>
              <a:rPr lang="en-US" sz="1200" dirty="0">
                <a:highlight>
                  <a:srgbClr val="FFFFFF"/>
                </a:highlight>
              </a:rPr>
              <a:t>How to change PK/FK? </a:t>
            </a:r>
          </a:p>
          <a:p>
            <a:pPr marL="114300" lvl="0" indent="0" algn="l" rtl="0">
              <a:lnSpc>
                <a:spcPct val="115000"/>
              </a:lnSpc>
              <a:spcBef>
                <a:spcPts val="0"/>
              </a:spcBef>
              <a:spcAft>
                <a:spcPts val="0"/>
              </a:spcAft>
              <a:buSzPts val="1800"/>
              <a:buNone/>
            </a:pPr>
            <a:endParaRPr lang="en-US" sz="1200" dirty="0">
              <a:highlight>
                <a:srgbClr val="FFFFFF"/>
              </a:highlight>
            </a:endParaRPr>
          </a:p>
          <a:p>
            <a:pPr marL="114300" lvl="0" indent="0" algn="l" rtl="0">
              <a:lnSpc>
                <a:spcPct val="115000"/>
              </a:lnSpc>
              <a:spcBef>
                <a:spcPts val="0"/>
              </a:spcBef>
              <a:spcAft>
                <a:spcPts val="0"/>
              </a:spcAft>
              <a:buSzPts val="1800"/>
              <a:buNone/>
            </a:pPr>
            <a:r>
              <a:rPr lang="en-US" sz="1200" dirty="0">
                <a:highlight>
                  <a:srgbClr val="FFFFFF"/>
                </a:highlight>
              </a:rPr>
              <a:t>Exercise</a:t>
            </a:r>
          </a:p>
          <a:p>
            <a:pPr marL="457200" lvl="0" indent="-342900" algn="l" rtl="0">
              <a:lnSpc>
                <a:spcPct val="115000"/>
              </a:lnSpc>
              <a:spcBef>
                <a:spcPts val="0"/>
              </a:spcBef>
              <a:spcAft>
                <a:spcPts val="0"/>
              </a:spcAft>
              <a:buSzPts val="1800"/>
              <a:buChar char="●"/>
            </a:pPr>
            <a:r>
              <a:rPr lang="en-US" sz="1200" dirty="0">
                <a:highlight>
                  <a:srgbClr val="FFFFFF"/>
                </a:highlight>
              </a:rPr>
              <a:t>Add the column address to Students.</a:t>
            </a:r>
          </a:p>
          <a:p>
            <a:pPr marL="457200" lvl="0" indent="-342900" algn="l" rtl="0">
              <a:lnSpc>
                <a:spcPct val="115000"/>
              </a:lnSpc>
              <a:spcBef>
                <a:spcPts val="0"/>
              </a:spcBef>
              <a:spcAft>
                <a:spcPts val="0"/>
              </a:spcAft>
              <a:buSzPts val="1800"/>
              <a:buChar char="●"/>
            </a:pPr>
            <a:r>
              <a:rPr lang="en-US" sz="1200" dirty="0">
                <a:highlight>
                  <a:srgbClr val="FFFFFF"/>
                </a:highlight>
              </a:rPr>
              <a:t>Change an attribute name from Courses.</a:t>
            </a:r>
          </a:p>
          <a:p>
            <a:pPr marL="457200" lvl="0" indent="-342900" algn="l" rtl="0">
              <a:lnSpc>
                <a:spcPct val="115000"/>
              </a:lnSpc>
              <a:spcBef>
                <a:spcPts val="0"/>
              </a:spcBef>
              <a:spcAft>
                <a:spcPts val="0"/>
              </a:spcAft>
              <a:buSzPts val="1800"/>
              <a:buChar char="●"/>
            </a:pPr>
            <a:r>
              <a:rPr lang="en-US" sz="1200" dirty="0">
                <a:highlight>
                  <a:srgbClr val="FFFFFF"/>
                </a:highlight>
              </a:rPr>
              <a:t>Change PK from Enrolled. </a:t>
            </a:r>
          </a:p>
          <a:p>
            <a:pPr marL="114300" lvl="0" indent="0" algn="l" rtl="0">
              <a:lnSpc>
                <a:spcPct val="115000"/>
              </a:lnSpc>
              <a:spcBef>
                <a:spcPts val="0"/>
              </a:spcBef>
              <a:spcAft>
                <a:spcPts val="0"/>
              </a:spcAft>
              <a:buSzPts val="1800"/>
              <a:buNone/>
            </a:pPr>
            <a:endParaRPr lang="en-US" sz="1200" dirty="0">
              <a:highlight>
                <a:srgbClr val="FFFFFF"/>
              </a:highlight>
            </a:endParaRPr>
          </a:p>
        </p:txBody>
      </p:sp>
      <p:sp>
        <p:nvSpPr>
          <p:cNvPr id="4" name="Slide Number Placeholder 3"/>
          <p:cNvSpPr>
            <a:spLocks noGrp="1"/>
          </p:cNvSpPr>
          <p:nvPr>
            <p:ph type="sldNum" sz="quarter" idx="5"/>
          </p:nvPr>
        </p:nvSpPr>
        <p:spPr/>
        <p:txBody>
          <a:bodyPr/>
          <a:lstStyle/>
          <a:p>
            <a:fld id="{AF0EE8B7-BA6C-43C7-8743-08325C2F4E0B}" type="slidenum">
              <a:rPr lang="en-US" smtClean="0"/>
              <a:t>40</a:t>
            </a:fld>
            <a:endParaRPr lang="en-US"/>
          </a:p>
        </p:txBody>
      </p:sp>
    </p:spTree>
    <p:extLst>
      <p:ext uri="{BB962C8B-B14F-4D97-AF65-F5344CB8AC3E}">
        <p14:creationId xmlns:p14="http://schemas.microsoft.com/office/powerpoint/2010/main" val="20247598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41</a:t>
            </a:fld>
            <a:endParaRPr lang="en-US"/>
          </a:p>
        </p:txBody>
      </p:sp>
    </p:spTree>
    <p:extLst>
      <p:ext uri="{BB962C8B-B14F-4D97-AF65-F5344CB8AC3E}">
        <p14:creationId xmlns:p14="http://schemas.microsoft.com/office/powerpoint/2010/main" val="10752441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42</a:t>
            </a:fld>
            <a:endParaRPr lang="en-US"/>
          </a:p>
        </p:txBody>
      </p:sp>
    </p:spTree>
    <p:extLst>
      <p:ext uri="{BB962C8B-B14F-4D97-AF65-F5344CB8AC3E}">
        <p14:creationId xmlns:p14="http://schemas.microsoft.com/office/powerpoint/2010/main" val="3061683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1:</a:t>
            </a:r>
          </a:p>
          <a:p>
            <a:r>
              <a:rPr lang="en-US" dirty="0"/>
              <a:t>	Composite primary key </a:t>
            </a:r>
          </a:p>
          <a:p>
            <a:r>
              <a:rPr lang="en-US" dirty="0"/>
              <a:t>Example 2:</a:t>
            </a:r>
          </a:p>
          <a:p>
            <a:r>
              <a:rPr lang="en-US" dirty="0"/>
              <a:t>	Table constraints instead of column constraints</a:t>
            </a:r>
          </a:p>
          <a:p>
            <a:endParaRPr lang="en-US" dirty="0"/>
          </a:p>
          <a:p>
            <a:r>
              <a:rPr lang="en-US" sz="1200" dirty="0">
                <a:solidFill>
                  <a:srgbClr val="FF0000"/>
                </a:solidFill>
              </a:rPr>
              <a:t>DROP TABLE </a:t>
            </a:r>
            <a:r>
              <a:rPr lang="en-US" sz="1200" dirty="0">
                <a:solidFill>
                  <a:srgbClr val="7030A0"/>
                </a:solidFill>
              </a:rPr>
              <a:t>IF EXISTS </a:t>
            </a:r>
            <a:r>
              <a:rPr lang="en-US" sz="1200" dirty="0"/>
              <a:t>Enrolled</a:t>
            </a:r>
          </a:p>
          <a:p>
            <a:r>
              <a:rPr lang="en-US" sz="1200" dirty="0"/>
              <a:t>ALTER TABLE rename , </a:t>
            </a:r>
          </a:p>
          <a:p>
            <a:r>
              <a:rPr lang="en-US" sz="1200" dirty="0"/>
              <a:t>add column exam date to table, allowing multiple retakes, now it is possible to have duplicate records for same composite primary key.. Add a new column </a:t>
            </a:r>
            <a:r>
              <a:rPr lang="en-US" sz="1200" dirty="0" err="1"/>
              <a:t>ExamID</a:t>
            </a:r>
            <a:r>
              <a:rPr lang="en-US" sz="1200" dirty="0"/>
              <a:t> and make that primary key, drop constraints from </a:t>
            </a:r>
            <a:r>
              <a:rPr lang="en-US" sz="1200" dirty="0" err="1"/>
              <a:t>student_num</a:t>
            </a:r>
            <a:r>
              <a:rPr lang="en-US" sz="1200" dirty="0"/>
              <a:t> and </a:t>
            </a:r>
            <a:r>
              <a:rPr lang="en-US" sz="1200" dirty="0" err="1"/>
              <a:t>course_id</a:t>
            </a:r>
            <a:r>
              <a:rPr lang="en-US" sz="1200" dirty="0"/>
              <a:t> as primary key.</a:t>
            </a:r>
          </a:p>
        </p:txBody>
      </p:sp>
      <p:sp>
        <p:nvSpPr>
          <p:cNvPr id="4" name="Slide Number Placeholder 3"/>
          <p:cNvSpPr>
            <a:spLocks noGrp="1"/>
          </p:cNvSpPr>
          <p:nvPr>
            <p:ph type="sldNum" sz="quarter" idx="5"/>
          </p:nvPr>
        </p:nvSpPr>
        <p:spPr/>
        <p:txBody>
          <a:bodyPr/>
          <a:lstStyle/>
          <a:p>
            <a:fld id="{AF0EE8B7-BA6C-43C7-8743-08325C2F4E0B}" type="slidenum">
              <a:rPr lang="en-US" smtClean="0"/>
              <a:t>43</a:t>
            </a:fld>
            <a:endParaRPr lang="en-US"/>
          </a:p>
        </p:txBody>
      </p:sp>
    </p:spTree>
    <p:extLst>
      <p:ext uri="{BB962C8B-B14F-4D97-AF65-F5344CB8AC3E}">
        <p14:creationId xmlns:p14="http://schemas.microsoft.com/office/powerpoint/2010/main" val="3257743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Activity 1:  </a:t>
            </a:r>
          </a:p>
          <a:p>
            <a:r>
              <a:rPr lang="en-US" dirty="0"/>
              <a:t>	Ask students to create table(s), from simple example to complicated ones, keeping in view the order</a:t>
            </a:r>
          </a:p>
          <a:p>
            <a:r>
              <a:rPr lang="en-US" dirty="0"/>
              <a:t>Activity 2:</a:t>
            </a:r>
          </a:p>
          <a:p>
            <a:r>
              <a:rPr lang="en-US" dirty="0"/>
              <a:t>	Provide students </a:t>
            </a:r>
            <a:r>
              <a:rPr lang="en-US" dirty="0" err="1"/>
              <a:t>sql</a:t>
            </a:r>
            <a:r>
              <a:rPr lang="en-US" dirty="0"/>
              <a:t> script</a:t>
            </a:r>
          </a:p>
          <a:p>
            <a:r>
              <a:rPr lang="en-US" dirty="0"/>
              <a:t>	Ask students to run script to create schema and insert data from </a:t>
            </a:r>
            <a:r>
              <a:rPr lang="en-US" dirty="0" err="1"/>
              <a:t>sql</a:t>
            </a:r>
            <a:r>
              <a:rPr lang="en-US" dirty="0"/>
              <a:t> file(s) provided.</a:t>
            </a:r>
          </a:p>
          <a:p>
            <a:endParaRPr lang="en-US" dirty="0"/>
          </a:p>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44</a:t>
            </a:fld>
            <a:endParaRPr lang="en-US"/>
          </a:p>
        </p:txBody>
      </p:sp>
    </p:spTree>
    <p:extLst>
      <p:ext uri="{BB962C8B-B14F-4D97-AF65-F5344CB8AC3E}">
        <p14:creationId xmlns:p14="http://schemas.microsoft.com/office/powerpoint/2010/main" val="42333761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new table, it does not have any data. The first thing you often do is to insert new rows into the table. PostgreSQL provides the INSERT statement that allows you to insert one or more rows into a table at a time.</a:t>
            </a:r>
          </a:p>
          <a:p>
            <a:endParaRPr lang="en-US" dirty="0"/>
          </a:p>
          <a:p>
            <a:r>
              <a:rPr lang="en-US" dirty="0"/>
              <a:t>Insert here for the sole purpose of querying data. More on modifying data in subsequent lecture.</a:t>
            </a:r>
          </a:p>
        </p:txBody>
      </p:sp>
      <p:sp>
        <p:nvSpPr>
          <p:cNvPr id="4" name="Slide Number Placeholder 3"/>
          <p:cNvSpPr>
            <a:spLocks noGrp="1"/>
          </p:cNvSpPr>
          <p:nvPr>
            <p:ph type="sldNum" sz="quarter" idx="5"/>
          </p:nvPr>
        </p:nvSpPr>
        <p:spPr/>
        <p:txBody>
          <a:bodyPr/>
          <a:lstStyle/>
          <a:p>
            <a:fld id="{AF0EE8B7-BA6C-43C7-8743-08325C2F4E0B}" type="slidenum">
              <a:rPr lang="en-US" smtClean="0"/>
              <a:t>45</a:t>
            </a:fld>
            <a:endParaRPr lang="en-US"/>
          </a:p>
        </p:txBody>
      </p:sp>
    </p:spTree>
    <p:extLst>
      <p:ext uri="{BB962C8B-B14F-4D97-AF65-F5344CB8AC3E}">
        <p14:creationId xmlns:p14="http://schemas.microsoft.com/office/powerpoint/2010/main" val="11065172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6.3 Basic Retrieval Queries in SQL</a:t>
            </a:r>
          </a:p>
        </p:txBody>
      </p:sp>
      <p:sp>
        <p:nvSpPr>
          <p:cNvPr id="4" name="Slide Number Placeholder 3"/>
          <p:cNvSpPr>
            <a:spLocks noGrp="1"/>
          </p:cNvSpPr>
          <p:nvPr>
            <p:ph type="sldNum" sz="quarter" idx="5"/>
          </p:nvPr>
        </p:nvSpPr>
        <p:spPr/>
        <p:txBody>
          <a:bodyPr/>
          <a:lstStyle/>
          <a:p>
            <a:fld id="{AF0EE8B7-BA6C-43C7-8743-08325C2F4E0B}" type="slidenum">
              <a:rPr lang="en-US" smtClean="0"/>
              <a:t>46</a:t>
            </a:fld>
            <a:endParaRPr lang="en-US"/>
          </a:p>
        </p:txBody>
      </p:sp>
    </p:spTree>
    <p:extLst>
      <p:ext uri="{BB962C8B-B14F-4D97-AF65-F5344CB8AC3E}">
        <p14:creationId xmlns:p14="http://schemas.microsoft.com/office/powerpoint/2010/main" val="4562318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SELECT clause of SQL specifies the attributes whose values are to be retrieved, which are called the projection attributes</a:t>
            </a:r>
          </a:p>
          <a:p>
            <a:r>
              <a:rPr lang="en-US" dirty="0"/>
              <a:t>WHERE clause specifies the Boolean condition that must be true for any retrieved tuple, which is known as the selection condition </a:t>
            </a:r>
          </a:p>
          <a:p>
            <a:endParaRPr lang="en-US" dirty="0"/>
          </a:p>
          <a:p>
            <a:r>
              <a:rPr lang="en-US" dirty="0"/>
              <a:t>TODO: Examples basic select</a:t>
            </a:r>
          </a:p>
        </p:txBody>
      </p:sp>
      <p:sp>
        <p:nvSpPr>
          <p:cNvPr id="4" name="Slide Number Placeholder 3"/>
          <p:cNvSpPr>
            <a:spLocks noGrp="1"/>
          </p:cNvSpPr>
          <p:nvPr>
            <p:ph type="sldNum" sz="quarter" idx="5"/>
          </p:nvPr>
        </p:nvSpPr>
        <p:spPr/>
        <p:txBody>
          <a:bodyPr/>
          <a:lstStyle/>
          <a:p>
            <a:fld id="{AF0EE8B7-BA6C-43C7-8743-08325C2F4E0B}" type="slidenum">
              <a:rPr lang="en-US" smtClean="0"/>
              <a:t>47</a:t>
            </a:fld>
            <a:endParaRPr lang="en-US"/>
          </a:p>
        </p:txBody>
      </p:sp>
    </p:spTree>
    <p:extLst>
      <p:ext uri="{BB962C8B-B14F-4D97-AF65-F5344CB8AC3E}">
        <p14:creationId xmlns:p14="http://schemas.microsoft.com/office/powerpoint/2010/main" val="3317191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48</a:t>
            </a:fld>
            <a:endParaRPr lang="en-US"/>
          </a:p>
        </p:txBody>
      </p:sp>
    </p:spTree>
    <p:extLst>
      <p:ext uri="{BB962C8B-B14F-4D97-AF65-F5344CB8AC3E}">
        <p14:creationId xmlns:p14="http://schemas.microsoft.com/office/powerpoint/2010/main" val="27284321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49</a:t>
            </a:fld>
            <a:endParaRPr lang="en-US"/>
          </a:p>
        </p:txBody>
      </p:sp>
    </p:spTree>
    <p:extLst>
      <p:ext uri="{BB962C8B-B14F-4D97-AF65-F5344CB8AC3E}">
        <p14:creationId xmlns:p14="http://schemas.microsoft.com/office/powerpoint/2010/main" val="1780492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database</a:t>
            </a:r>
            <a:r>
              <a:rPr lang="en-US" dirty="0"/>
              <a:t> represents some aspect of the real world, sometimes called the </a:t>
            </a:r>
            <a:r>
              <a:rPr lang="en-US" b="1" dirty="0" err="1"/>
              <a:t>miniworld</a:t>
            </a:r>
            <a:endParaRPr lang="en-US" b="1" dirty="0"/>
          </a:p>
          <a:p>
            <a:endParaRPr lang="en-US" b="1" dirty="0"/>
          </a:p>
          <a:p>
            <a:r>
              <a:rPr lang="en-US" dirty="0"/>
              <a:t>A database has some source from which data is derived, some degree of interaction with events in the real world, and an audience that is actively interested in its contents. </a:t>
            </a:r>
          </a:p>
          <a:p>
            <a:r>
              <a:rPr lang="en-US" dirty="0"/>
              <a:t>The end users of a database may perform business transactions (for example, a customer buys a camera) or events may happen (for example, an employee has a baby) that cause the information in the database to change. </a:t>
            </a:r>
          </a:p>
          <a:p>
            <a:r>
              <a:rPr lang="en-US" dirty="0"/>
              <a:t>For a database to be accurate and reliable at all the times, it must be a true reflection of the </a:t>
            </a:r>
            <a:r>
              <a:rPr lang="en-US" dirty="0" err="1"/>
              <a:t>miniworld</a:t>
            </a:r>
            <a:r>
              <a:rPr lang="en-US" dirty="0"/>
              <a:t> that it represents; therefore, changes must be reflected in the database as soon as possible.</a:t>
            </a:r>
            <a:endParaRPr lang="en-US" b="1" dirty="0"/>
          </a:p>
        </p:txBody>
      </p:sp>
      <p:sp>
        <p:nvSpPr>
          <p:cNvPr id="4" name="Slide Number Placeholder 3"/>
          <p:cNvSpPr>
            <a:spLocks noGrp="1"/>
          </p:cNvSpPr>
          <p:nvPr>
            <p:ph type="sldNum" sz="quarter" idx="5"/>
          </p:nvPr>
        </p:nvSpPr>
        <p:spPr/>
        <p:txBody>
          <a:bodyPr/>
          <a:lstStyle/>
          <a:p>
            <a:fld id="{AF0EE8B7-BA6C-43C7-8743-08325C2F4E0B}" type="slidenum">
              <a:rPr lang="en-US" smtClean="0"/>
              <a:t>5</a:t>
            </a:fld>
            <a:endParaRPr lang="en-US"/>
          </a:p>
        </p:txBody>
      </p:sp>
    </p:spTree>
    <p:extLst>
      <p:ext uri="{BB962C8B-B14F-4D97-AF65-F5344CB8AC3E}">
        <p14:creationId xmlns:p14="http://schemas.microsoft.com/office/powerpoint/2010/main" val="13863174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50</a:t>
            </a:fld>
            <a:endParaRPr lang="en-US"/>
          </a:p>
        </p:txBody>
      </p:sp>
    </p:spTree>
    <p:extLst>
      <p:ext uri="{BB962C8B-B14F-4D97-AF65-F5344CB8AC3E}">
        <p14:creationId xmlns:p14="http://schemas.microsoft.com/office/powerpoint/2010/main" val="4177740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51</a:t>
            </a:fld>
            <a:endParaRPr lang="en-US"/>
          </a:p>
        </p:txBody>
      </p:sp>
    </p:spTree>
    <p:extLst>
      <p:ext uri="{BB962C8B-B14F-4D97-AF65-F5344CB8AC3E}">
        <p14:creationId xmlns:p14="http://schemas.microsoft.com/office/powerpoint/2010/main" val="42263221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6.3 Basic Retrieval Queries in SQL</a:t>
            </a:r>
          </a:p>
        </p:txBody>
      </p:sp>
      <p:sp>
        <p:nvSpPr>
          <p:cNvPr id="4" name="Slide Number Placeholder 3"/>
          <p:cNvSpPr>
            <a:spLocks noGrp="1"/>
          </p:cNvSpPr>
          <p:nvPr>
            <p:ph type="sldNum" sz="quarter" idx="5"/>
          </p:nvPr>
        </p:nvSpPr>
        <p:spPr/>
        <p:txBody>
          <a:bodyPr/>
          <a:lstStyle/>
          <a:p>
            <a:fld id="{AF0EE8B7-BA6C-43C7-8743-08325C2F4E0B}" type="slidenum">
              <a:rPr lang="en-US" smtClean="0"/>
              <a:t>52</a:t>
            </a:fld>
            <a:endParaRPr lang="en-US"/>
          </a:p>
        </p:txBody>
      </p:sp>
    </p:spTree>
    <p:extLst>
      <p:ext uri="{BB962C8B-B14F-4D97-AF65-F5344CB8AC3E}">
        <p14:creationId xmlns:p14="http://schemas.microsoft.com/office/powerpoint/2010/main" val="3336427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53</a:t>
            </a:fld>
            <a:endParaRPr lang="en-US"/>
          </a:p>
        </p:txBody>
      </p:sp>
    </p:spTree>
    <p:extLst>
      <p:ext uri="{BB962C8B-B14F-4D97-AF65-F5344CB8AC3E}">
        <p14:creationId xmlns:p14="http://schemas.microsoft.com/office/powerpoint/2010/main" val="28730133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is case insensitive whereas data is case sensitive</a:t>
            </a:r>
          </a:p>
          <a:p>
            <a:endParaRPr lang="en-US" dirty="0"/>
          </a:p>
          <a:p>
            <a:r>
              <a:rPr lang="en-US" dirty="0"/>
              <a:t>SELECT * FROM EMPLOYEE </a:t>
            </a:r>
          </a:p>
          <a:p>
            <a:r>
              <a:rPr lang="en-US" dirty="0"/>
              <a:t>WHERE </a:t>
            </a:r>
            <a:r>
              <a:rPr lang="en-US" dirty="0" err="1"/>
              <a:t>Fname</a:t>
            </a:r>
            <a:r>
              <a:rPr lang="en-US" dirty="0"/>
              <a:t>='John' and </a:t>
            </a:r>
            <a:r>
              <a:rPr lang="en-US" dirty="0" err="1"/>
              <a:t>Lname</a:t>
            </a:r>
            <a:r>
              <a:rPr lang="en-US" dirty="0"/>
              <a:t> = 'Smith';</a:t>
            </a:r>
          </a:p>
          <a:p>
            <a:endParaRPr lang="en-US" dirty="0"/>
          </a:p>
          <a:p>
            <a:r>
              <a:rPr lang="en-US" dirty="0"/>
              <a:t>SELECT * FROM EMPLOYEE </a:t>
            </a:r>
          </a:p>
          <a:p>
            <a:r>
              <a:rPr lang="en-US" dirty="0"/>
              <a:t>WHERE </a:t>
            </a:r>
            <a:r>
              <a:rPr lang="en-US" dirty="0" err="1"/>
              <a:t>Fname</a:t>
            </a:r>
            <a:r>
              <a:rPr lang="en-US" dirty="0"/>
              <a:t> ||' '|| </a:t>
            </a:r>
            <a:r>
              <a:rPr lang="en-US" dirty="0" err="1"/>
              <a:t>Lname</a:t>
            </a:r>
            <a:r>
              <a:rPr lang="en-US" dirty="0"/>
              <a:t>  = 'John Smith';</a:t>
            </a:r>
          </a:p>
        </p:txBody>
      </p:sp>
      <p:sp>
        <p:nvSpPr>
          <p:cNvPr id="4" name="Slide Number Placeholder 3"/>
          <p:cNvSpPr>
            <a:spLocks noGrp="1"/>
          </p:cNvSpPr>
          <p:nvPr>
            <p:ph type="sldNum" sz="quarter" idx="5"/>
          </p:nvPr>
        </p:nvSpPr>
        <p:spPr/>
        <p:txBody>
          <a:bodyPr/>
          <a:lstStyle/>
          <a:p>
            <a:fld id="{AF0EE8B7-BA6C-43C7-8743-08325C2F4E0B}" type="slidenum">
              <a:rPr lang="en-US" smtClean="0"/>
              <a:t>54</a:t>
            </a:fld>
            <a:endParaRPr lang="en-US"/>
          </a:p>
        </p:txBody>
      </p:sp>
    </p:spTree>
    <p:extLst>
      <p:ext uri="{BB962C8B-B14F-4D97-AF65-F5344CB8AC3E}">
        <p14:creationId xmlns:p14="http://schemas.microsoft.com/office/powerpoint/2010/main" val="30112346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is case insensitive whereas data is case sensitive, it is wiser to use Lower- or Upper-case conversation with string matching</a:t>
            </a:r>
          </a:p>
          <a:p>
            <a:r>
              <a:rPr lang="en-US" dirty="0"/>
              <a:t>Reading: </a:t>
            </a:r>
            <a:r>
              <a:rPr lang="en-US" dirty="0">
                <a:hlinkClick r:id="rId3"/>
              </a:rPr>
              <a:t>http://www.postgresqltutorial.com/postgresql-string-functions/</a:t>
            </a:r>
            <a:r>
              <a:rPr lang="en-US" dirty="0"/>
              <a:t> </a:t>
            </a:r>
          </a:p>
        </p:txBody>
      </p:sp>
      <p:sp>
        <p:nvSpPr>
          <p:cNvPr id="4" name="Slide Number Placeholder 3"/>
          <p:cNvSpPr>
            <a:spLocks noGrp="1"/>
          </p:cNvSpPr>
          <p:nvPr>
            <p:ph type="sldNum" sz="quarter" idx="5"/>
          </p:nvPr>
        </p:nvSpPr>
        <p:spPr/>
        <p:txBody>
          <a:bodyPr/>
          <a:lstStyle/>
          <a:p>
            <a:fld id="{AF0EE8B7-BA6C-43C7-8743-08325C2F4E0B}" type="slidenum">
              <a:rPr lang="en-US" smtClean="0"/>
              <a:t>55</a:t>
            </a:fld>
            <a:endParaRPr lang="en-US"/>
          </a:p>
        </p:txBody>
      </p:sp>
    </p:spTree>
    <p:extLst>
      <p:ext uri="{BB962C8B-B14F-4D97-AF65-F5344CB8AC3E}">
        <p14:creationId xmlns:p14="http://schemas.microsoft.com/office/powerpoint/2010/main" val="20588477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on IN will be in sub-queries section</a:t>
            </a:r>
          </a:p>
        </p:txBody>
      </p:sp>
      <p:sp>
        <p:nvSpPr>
          <p:cNvPr id="4" name="Slide Number Placeholder 3"/>
          <p:cNvSpPr>
            <a:spLocks noGrp="1"/>
          </p:cNvSpPr>
          <p:nvPr>
            <p:ph type="sldNum" sz="quarter" idx="5"/>
          </p:nvPr>
        </p:nvSpPr>
        <p:spPr/>
        <p:txBody>
          <a:bodyPr/>
          <a:lstStyle/>
          <a:p>
            <a:fld id="{AF0EE8B7-BA6C-43C7-8743-08325C2F4E0B}" type="slidenum">
              <a:rPr lang="en-US" smtClean="0"/>
              <a:t>56</a:t>
            </a:fld>
            <a:endParaRPr lang="en-US"/>
          </a:p>
        </p:txBody>
      </p:sp>
    </p:spTree>
    <p:extLst>
      <p:ext uri="{BB962C8B-B14F-4D97-AF65-F5344CB8AC3E}">
        <p14:creationId xmlns:p14="http://schemas.microsoft.com/office/powerpoint/2010/main" val="12291971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Examples form case study</a:t>
            </a:r>
          </a:p>
        </p:txBody>
      </p:sp>
      <p:sp>
        <p:nvSpPr>
          <p:cNvPr id="4" name="Slide Number Placeholder 3"/>
          <p:cNvSpPr>
            <a:spLocks noGrp="1"/>
          </p:cNvSpPr>
          <p:nvPr>
            <p:ph type="sldNum" sz="quarter" idx="5"/>
          </p:nvPr>
        </p:nvSpPr>
        <p:spPr/>
        <p:txBody>
          <a:bodyPr/>
          <a:lstStyle/>
          <a:p>
            <a:fld id="{AF0EE8B7-BA6C-43C7-8743-08325C2F4E0B}" type="slidenum">
              <a:rPr lang="en-US" smtClean="0"/>
              <a:t>57</a:t>
            </a:fld>
            <a:endParaRPr lang="en-US"/>
          </a:p>
        </p:txBody>
      </p:sp>
    </p:spTree>
    <p:extLst>
      <p:ext uri="{BB962C8B-B14F-4D97-AF65-F5344CB8AC3E}">
        <p14:creationId xmlns:p14="http://schemas.microsoft.com/office/powerpoint/2010/main" val="5740628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58</a:t>
            </a:fld>
            <a:endParaRPr lang="en-US"/>
          </a:p>
        </p:txBody>
      </p:sp>
    </p:spTree>
    <p:extLst>
      <p:ext uri="{BB962C8B-B14F-4D97-AF65-F5344CB8AC3E}">
        <p14:creationId xmlns:p14="http://schemas.microsoft.com/office/powerpoint/2010/main" val="7418978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ROW and FIRST are synonymous with ROWS and NEXT respectively.</a:t>
            </a:r>
          </a:p>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59</a:t>
            </a:fld>
            <a:endParaRPr lang="en-US"/>
          </a:p>
        </p:txBody>
      </p:sp>
    </p:spTree>
    <p:extLst>
      <p:ext uri="{BB962C8B-B14F-4D97-AF65-F5344CB8AC3E}">
        <p14:creationId xmlns:p14="http://schemas.microsoft.com/office/powerpoint/2010/main" val="1480855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wish to record business</a:t>
            </a:r>
          </a:p>
          <a:p>
            <a:r>
              <a:rPr lang="en-US" dirty="0"/>
              <a:t>using spreadsheet to record</a:t>
            </a:r>
          </a:p>
          <a:p>
            <a:r>
              <a:rPr lang="en-US" dirty="0"/>
              <a:t>	Products and their quantity</a:t>
            </a:r>
          </a:p>
          <a:p>
            <a:r>
              <a:rPr lang="en-US" dirty="0"/>
              <a:t>	Suppliers and their contact</a:t>
            </a:r>
          </a:p>
          <a:p>
            <a:r>
              <a:rPr lang="en-US" dirty="0"/>
              <a:t>	</a:t>
            </a:r>
          </a:p>
          <a:p>
            <a:r>
              <a:rPr lang="en-US" dirty="0"/>
              <a:t>	Customers their contact and various purchase orders (order details)</a:t>
            </a:r>
          </a:p>
          <a:p>
            <a:r>
              <a:rPr lang="en-US" dirty="0"/>
              <a:t>	</a:t>
            </a:r>
          </a:p>
          <a:p>
            <a:r>
              <a:rPr lang="en-US" dirty="0"/>
              <a:t>Problems</a:t>
            </a:r>
          </a:p>
          <a:p>
            <a:r>
              <a:rPr lang="en-US" dirty="0"/>
              <a:t>	Multiple inconsistent records</a:t>
            </a:r>
          </a:p>
          <a:p>
            <a:r>
              <a:rPr lang="en-US" dirty="0"/>
              <a:t>	Lack of insight on business</a:t>
            </a:r>
          </a:p>
          <a:p>
            <a:r>
              <a:rPr lang="en-US" dirty="0"/>
              <a:t>	Difficult to maintain links/relations between various Entities in data e.g. which product is supplied by whom at best price, who is your valued customer, which of the products are more in demand during summer.</a:t>
            </a:r>
          </a:p>
          <a:p>
            <a:endParaRPr lang="en-US" dirty="0"/>
          </a:p>
          <a:p>
            <a:r>
              <a:rPr lang="en-US" dirty="0"/>
              <a:t>Solution</a:t>
            </a:r>
          </a:p>
          <a:p>
            <a:r>
              <a:rPr lang="en-US" dirty="0"/>
              <a:t>	Spread the information into tables such as products, customers, orders, suppliers (for consistent data)</a:t>
            </a:r>
          </a:p>
          <a:p>
            <a:r>
              <a:rPr lang="en-US" dirty="0"/>
              <a:t>	Link these information </a:t>
            </a:r>
          </a:p>
          <a:p>
            <a:r>
              <a:rPr lang="en-US" dirty="0"/>
              <a:t>	</a:t>
            </a:r>
          </a:p>
          <a:p>
            <a:r>
              <a:rPr lang="en-US" dirty="0"/>
              <a:t>Instead of using spreadsheet this information can be stored in DBMS ... which </a:t>
            </a:r>
            <a:r>
              <a:rPr lang="en-US" dirty="0" err="1"/>
              <a:t>dbms</a:t>
            </a:r>
            <a:r>
              <a:rPr lang="en-US" dirty="0"/>
              <a:t>, and why?</a:t>
            </a:r>
            <a:br>
              <a:rPr lang="en-US" dirty="0"/>
            </a:br>
            <a:r>
              <a:rPr lang="en-US" dirty="0"/>
              <a:t>■ Self-describing nature of a database system </a:t>
            </a:r>
          </a:p>
          <a:p>
            <a:r>
              <a:rPr lang="en-US" dirty="0"/>
              <a:t>■ Insulation between programs and data, and data abstraction </a:t>
            </a:r>
          </a:p>
          <a:p>
            <a:r>
              <a:rPr lang="en-US" dirty="0"/>
              <a:t>■ Support of multiple views of the data </a:t>
            </a:r>
          </a:p>
          <a:p>
            <a:r>
              <a:rPr lang="en-US" dirty="0"/>
              <a:t>■ Sharing of data and multiuser transaction processing</a:t>
            </a:r>
          </a:p>
        </p:txBody>
      </p:sp>
      <p:sp>
        <p:nvSpPr>
          <p:cNvPr id="4" name="Slide Number Placeholder 3"/>
          <p:cNvSpPr>
            <a:spLocks noGrp="1"/>
          </p:cNvSpPr>
          <p:nvPr>
            <p:ph type="sldNum" sz="quarter" idx="5"/>
          </p:nvPr>
        </p:nvSpPr>
        <p:spPr/>
        <p:txBody>
          <a:bodyPr/>
          <a:lstStyle/>
          <a:p>
            <a:fld id="{AF0EE8B7-BA6C-43C7-8743-08325C2F4E0B}" type="slidenum">
              <a:rPr lang="en-US" smtClean="0"/>
              <a:t>6</a:t>
            </a:fld>
            <a:endParaRPr lang="en-US"/>
          </a:p>
        </p:txBody>
      </p:sp>
    </p:spTree>
    <p:extLst>
      <p:ext uri="{BB962C8B-B14F-4D97-AF65-F5344CB8AC3E}">
        <p14:creationId xmlns:p14="http://schemas.microsoft.com/office/powerpoint/2010/main" val="28199269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comprehensive query containing </a:t>
            </a:r>
          </a:p>
          <a:p>
            <a:r>
              <a:rPr lang="en-US" dirty="0"/>
              <a:t>SELECT columns, expressions, distinct </a:t>
            </a:r>
          </a:p>
          <a:p>
            <a:r>
              <a:rPr lang="en-US" dirty="0"/>
              <a:t>FROM table</a:t>
            </a:r>
          </a:p>
          <a:p>
            <a:r>
              <a:rPr lang="en-US" dirty="0"/>
              <a:t>WHERE conditions , more conditions</a:t>
            </a:r>
          </a:p>
          <a:p>
            <a:r>
              <a:rPr lang="en-US" dirty="0"/>
              <a:t>ORDER BY</a:t>
            </a:r>
          </a:p>
          <a:p>
            <a:r>
              <a:rPr lang="en-US" dirty="0"/>
              <a:t>FETCH </a:t>
            </a:r>
          </a:p>
        </p:txBody>
      </p:sp>
      <p:sp>
        <p:nvSpPr>
          <p:cNvPr id="4" name="Slide Number Placeholder 3"/>
          <p:cNvSpPr>
            <a:spLocks noGrp="1"/>
          </p:cNvSpPr>
          <p:nvPr>
            <p:ph type="sldNum" sz="quarter" idx="5"/>
          </p:nvPr>
        </p:nvSpPr>
        <p:spPr/>
        <p:txBody>
          <a:bodyPr/>
          <a:lstStyle/>
          <a:p>
            <a:fld id="{AF0EE8B7-BA6C-43C7-8743-08325C2F4E0B}" type="slidenum">
              <a:rPr lang="en-US" smtClean="0"/>
              <a:t>60</a:t>
            </a:fld>
            <a:endParaRPr lang="en-US"/>
          </a:p>
        </p:txBody>
      </p:sp>
    </p:spTree>
    <p:extLst>
      <p:ext uri="{BB962C8B-B14F-4D97-AF65-F5344CB8AC3E}">
        <p14:creationId xmlns:p14="http://schemas.microsoft.com/office/powerpoint/2010/main" val="25821206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61</a:t>
            </a:fld>
            <a:endParaRPr lang="en-US"/>
          </a:p>
        </p:txBody>
      </p:sp>
    </p:spTree>
    <p:extLst>
      <p:ext uri="{BB962C8B-B14F-4D97-AF65-F5344CB8AC3E}">
        <p14:creationId xmlns:p14="http://schemas.microsoft.com/office/powerpoint/2010/main" val="84671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create a new table, it does not have any data. The first thing you often do is to insert new rows into the table. PostgreSQL provides the INSERT statement that allows you to insert one or more rows into a table at a time.</a:t>
            </a:r>
          </a:p>
          <a:p>
            <a:endParaRPr lang="en-US" dirty="0"/>
          </a:p>
          <a:p>
            <a:r>
              <a:rPr lang="en-US" dirty="0"/>
              <a:t>Insert from other table later in sub-query</a:t>
            </a:r>
          </a:p>
        </p:txBody>
      </p:sp>
      <p:sp>
        <p:nvSpPr>
          <p:cNvPr id="4" name="Slide Number Placeholder 3"/>
          <p:cNvSpPr>
            <a:spLocks noGrp="1"/>
          </p:cNvSpPr>
          <p:nvPr>
            <p:ph type="sldNum" sz="quarter" idx="5"/>
          </p:nvPr>
        </p:nvSpPr>
        <p:spPr/>
        <p:txBody>
          <a:bodyPr/>
          <a:lstStyle/>
          <a:p>
            <a:fld id="{AF0EE8B7-BA6C-43C7-8743-08325C2F4E0B}" type="slidenum">
              <a:rPr lang="en-US" smtClean="0"/>
              <a:t>62</a:t>
            </a:fld>
            <a:endParaRPr lang="en-US"/>
          </a:p>
        </p:txBody>
      </p:sp>
    </p:spTree>
    <p:extLst>
      <p:ext uri="{BB962C8B-B14F-4D97-AF65-F5344CB8AC3E}">
        <p14:creationId xmlns:p14="http://schemas.microsoft.com/office/powerpoint/2010/main" val="33534287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with case (Multiple updates in 1 statement)</a:t>
            </a:r>
          </a:p>
          <a:p>
            <a:endParaRPr lang="en-US" dirty="0"/>
          </a:p>
          <a:p>
            <a:r>
              <a:rPr lang="en-US" dirty="0"/>
              <a:t>UPDATE EMPLOYEE SET Salary = CASE WHEN </a:t>
            </a:r>
            <a:r>
              <a:rPr lang="en-US" dirty="0" err="1"/>
              <a:t>Dno</a:t>
            </a:r>
            <a:r>
              <a:rPr lang="en-US" dirty="0"/>
              <a:t> = 5 THEN Salary + 2000 WHEN </a:t>
            </a:r>
            <a:r>
              <a:rPr lang="en-US" dirty="0" err="1"/>
              <a:t>Dno</a:t>
            </a:r>
            <a:r>
              <a:rPr lang="en-US" dirty="0"/>
              <a:t> = 4 THEN Salary + 1500 WHEN </a:t>
            </a:r>
            <a:r>
              <a:rPr lang="en-US" dirty="0" err="1"/>
              <a:t>Dno</a:t>
            </a:r>
            <a:r>
              <a:rPr lang="en-US" dirty="0"/>
              <a:t> = 1 THEN Salary + 3000 ELSE Salary + 0 ;</a:t>
            </a:r>
          </a:p>
        </p:txBody>
      </p:sp>
      <p:sp>
        <p:nvSpPr>
          <p:cNvPr id="4" name="Slide Number Placeholder 3"/>
          <p:cNvSpPr>
            <a:spLocks noGrp="1"/>
          </p:cNvSpPr>
          <p:nvPr>
            <p:ph type="sldNum" sz="quarter" idx="5"/>
          </p:nvPr>
        </p:nvSpPr>
        <p:spPr/>
        <p:txBody>
          <a:bodyPr/>
          <a:lstStyle/>
          <a:p>
            <a:fld id="{AF0EE8B7-BA6C-43C7-8743-08325C2F4E0B}" type="slidenum">
              <a:rPr lang="en-US" smtClean="0"/>
              <a:t>63</a:t>
            </a:fld>
            <a:endParaRPr lang="en-US"/>
          </a:p>
        </p:txBody>
      </p:sp>
    </p:spTree>
    <p:extLst>
      <p:ext uri="{BB962C8B-B14F-4D97-AF65-F5344CB8AC3E}">
        <p14:creationId xmlns:p14="http://schemas.microsoft.com/office/powerpoint/2010/main" val="20774620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Deleting with cascade relationship..</a:t>
            </a:r>
          </a:p>
        </p:txBody>
      </p:sp>
      <p:sp>
        <p:nvSpPr>
          <p:cNvPr id="4" name="Slide Number Placeholder 3"/>
          <p:cNvSpPr>
            <a:spLocks noGrp="1"/>
          </p:cNvSpPr>
          <p:nvPr>
            <p:ph type="sldNum" sz="quarter" idx="5"/>
          </p:nvPr>
        </p:nvSpPr>
        <p:spPr/>
        <p:txBody>
          <a:bodyPr/>
          <a:lstStyle/>
          <a:p>
            <a:fld id="{AF0EE8B7-BA6C-43C7-8743-08325C2F4E0B}" type="slidenum">
              <a:rPr lang="en-US" smtClean="0"/>
              <a:t>64</a:t>
            </a:fld>
            <a:endParaRPr lang="en-US"/>
          </a:p>
        </p:txBody>
      </p:sp>
    </p:spTree>
    <p:extLst>
      <p:ext uri="{BB962C8B-B14F-4D97-AF65-F5344CB8AC3E}">
        <p14:creationId xmlns:p14="http://schemas.microsoft.com/office/powerpoint/2010/main" val="32301519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65</a:t>
            </a:fld>
            <a:endParaRPr lang="en-US"/>
          </a:p>
        </p:txBody>
      </p:sp>
    </p:spTree>
    <p:extLst>
      <p:ext uri="{BB962C8B-B14F-4D97-AF65-F5344CB8AC3E}">
        <p14:creationId xmlns:p14="http://schemas.microsoft.com/office/powerpoint/2010/main" val="30715967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66</a:t>
            </a:fld>
            <a:endParaRPr lang="en-US"/>
          </a:p>
        </p:txBody>
      </p:sp>
    </p:spTree>
    <p:extLst>
      <p:ext uri="{BB962C8B-B14F-4D97-AF65-F5344CB8AC3E}">
        <p14:creationId xmlns:p14="http://schemas.microsoft.com/office/powerpoint/2010/main" val="29884120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retrieval query in SQL can consist of up to six clauses, but only the first two— SELECT and FROM—are mandatory in retrieving data from tables.</a:t>
            </a:r>
          </a:p>
          <a:p>
            <a:r>
              <a:rPr lang="en-US" dirty="0"/>
              <a:t>The query can span several lines, and is ended by a semicolon. Query terms are separated by spaces, and parentheses can be used to group relevant parts of a query in the standard way.</a:t>
            </a:r>
          </a:p>
          <a:p>
            <a:r>
              <a:rPr lang="en-US" dirty="0"/>
              <a:t>The clauses are specified in the following order, SELECT FROM [ WHERE ] [ GROUP BY ] [ HAVING ] [ ORDER BY ];</a:t>
            </a:r>
          </a:p>
          <a:p>
            <a:r>
              <a:rPr lang="en-US" dirty="0"/>
              <a:t>The SELECT clause lists the attributes to be retrieved, </a:t>
            </a:r>
          </a:p>
          <a:p>
            <a:r>
              <a:rPr lang="en-US" dirty="0"/>
              <a:t>and the FROM clause specifies all relations (tables) needed in the simple query. </a:t>
            </a:r>
          </a:p>
          <a:p>
            <a:r>
              <a:rPr lang="en-US" dirty="0"/>
              <a:t>The WHERE clause identifies the conditions for selecting the tuples from these relations, including join conditions if needed. </a:t>
            </a:r>
          </a:p>
          <a:p>
            <a:r>
              <a:rPr lang="en-US" dirty="0"/>
              <a:t>ORDER BY specifies an order for displaying the results of a query. </a:t>
            </a:r>
          </a:p>
          <a:p>
            <a:r>
              <a:rPr lang="en-US" dirty="0"/>
              <a:t>Two additional clauses GROUP BY and HAVING will be described later.</a:t>
            </a:r>
          </a:p>
        </p:txBody>
      </p:sp>
      <p:sp>
        <p:nvSpPr>
          <p:cNvPr id="4" name="Slide Number Placeholder 3"/>
          <p:cNvSpPr>
            <a:spLocks noGrp="1"/>
          </p:cNvSpPr>
          <p:nvPr>
            <p:ph type="sldNum" sz="quarter" idx="5"/>
          </p:nvPr>
        </p:nvSpPr>
        <p:spPr/>
        <p:txBody>
          <a:bodyPr/>
          <a:lstStyle/>
          <a:p>
            <a:fld id="{AF0EE8B7-BA6C-43C7-8743-08325C2F4E0B}" type="slidenum">
              <a:rPr lang="en-US" smtClean="0"/>
              <a:t>67</a:t>
            </a:fld>
            <a:endParaRPr lang="en-US"/>
          </a:p>
        </p:txBody>
      </p:sp>
    </p:spTree>
    <p:extLst>
      <p:ext uri="{BB962C8B-B14F-4D97-AF65-F5344CB8AC3E}">
        <p14:creationId xmlns:p14="http://schemas.microsoft.com/office/powerpoint/2010/main" val="171705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7.1.6 Joined Tables in SQL and Outer Joins  P 215 Edition 7</a:t>
            </a:r>
            <a:r>
              <a:rPr lang="en-US" baseline="30000" dirty="0"/>
              <a:t>th</a:t>
            </a:r>
            <a:endParaRPr lang="en-US" dirty="0"/>
          </a:p>
          <a:p>
            <a:endParaRPr lang="en-US" dirty="0"/>
          </a:p>
          <a:p>
            <a:r>
              <a:rPr lang="en-US" dirty="0"/>
              <a:t>SQL permit users to specify a table resulting from a join operation in the FROM clause of a query. </a:t>
            </a:r>
          </a:p>
          <a:p>
            <a:r>
              <a:rPr lang="en-US" dirty="0"/>
              <a:t>This construct may be easier to comprehend than mixing together all the select and join conditions in the WHERE clause. </a:t>
            </a:r>
          </a:p>
          <a:p>
            <a:endParaRPr lang="en-US" dirty="0"/>
          </a:p>
          <a:p>
            <a:r>
              <a:rPr lang="en-US" dirty="0"/>
              <a:t>Sections 8.3.2 and 8.4.4 </a:t>
            </a:r>
          </a:p>
        </p:txBody>
      </p:sp>
      <p:sp>
        <p:nvSpPr>
          <p:cNvPr id="4" name="Slide Number Placeholder 3"/>
          <p:cNvSpPr>
            <a:spLocks noGrp="1"/>
          </p:cNvSpPr>
          <p:nvPr>
            <p:ph type="sldNum" sz="quarter" idx="5"/>
          </p:nvPr>
        </p:nvSpPr>
        <p:spPr/>
        <p:txBody>
          <a:bodyPr/>
          <a:lstStyle/>
          <a:p>
            <a:fld id="{AF0EE8B7-BA6C-43C7-8743-08325C2F4E0B}" type="slidenum">
              <a:rPr lang="en-US" smtClean="0"/>
              <a:t>68</a:t>
            </a:fld>
            <a:endParaRPr lang="en-US"/>
          </a:p>
        </p:txBody>
      </p:sp>
    </p:spTree>
    <p:extLst>
      <p:ext uri="{BB962C8B-B14F-4D97-AF65-F5344CB8AC3E}">
        <p14:creationId xmlns:p14="http://schemas.microsoft.com/office/powerpoint/2010/main" val="7109670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join is used to combine columns from one (self-join) or more tables based on the values of the common columns between the tables.</a:t>
            </a:r>
          </a:p>
          <a:p>
            <a:endParaRPr lang="en-US" sz="1200" b="0" i="0" kern="1200" dirty="0">
              <a:solidFill>
                <a:schemeClr val="tx1"/>
              </a:solidFill>
              <a:effectLst/>
              <a:latin typeface="+mn-lt"/>
              <a:ea typeface="+mn-ea"/>
              <a:cs typeface="+mn-cs"/>
            </a:endParaRPr>
          </a:p>
          <a:p>
            <a:r>
              <a:rPr lang="en-US" dirty="0"/>
              <a:t>The default type of join in a joined table is called an inner join, where a tuple is included in the result only if a matching tuple exists in the other relation. </a:t>
            </a:r>
          </a:p>
        </p:txBody>
      </p:sp>
      <p:sp>
        <p:nvSpPr>
          <p:cNvPr id="4" name="Slide Number Placeholder 3"/>
          <p:cNvSpPr>
            <a:spLocks noGrp="1"/>
          </p:cNvSpPr>
          <p:nvPr>
            <p:ph type="sldNum" sz="quarter" idx="5"/>
          </p:nvPr>
        </p:nvSpPr>
        <p:spPr/>
        <p:txBody>
          <a:bodyPr/>
          <a:lstStyle/>
          <a:p>
            <a:fld id="{AF0EE8B7-BA6C-43C7-8743-08325C2F4E0B}" type="slidenum">
              <a:rPr lang="en-US" smtClean="0"/>
              <a:t>69</a:t>
            </a:fld>
            <a:endParaRPr lang="en-US"/>
          </a:p>
        </p:txBody>
      </p:sp>
    </p:spTree>
    <p:extLst>
      <p:ext uri="{BB962C8B-B14F-4D97-AF65-F5344CB8AC3E}">
        <p14:creationId xmlns:p14="http://schemas.microsoft.com/office/powerpoint/2010/main" val="152361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wish to record business</a:t>
            </a:r>
          </a:p>
          <a:p>
            <a:r>
              <a:rPr lang="en-US" dirty="0"/>
              <a:t>using spreadsheet to record</a:t>
            </a:r>
          </a:p>
          <a:p>
            <a:r>
              <a:rPr lang="en-US" dirty="0"/>
              <a:t>	Products and their quantity</a:t>
            </a:r>
          </a:p>
          <a:p>
            <a:r>
              <a:rPr lang="en-US" dirty="0"/>
              <a:t>	Suppliers and their contact</a:t>
            </a:r>
          </a:p>
          <a:p>
            <a:r>
              <a:rPr lang="en-US" dirty="0"/>
              <a:t>	</a:t>
            </a:r>
          </a:p>
          <a:p>
            <a:r>
              <a:rPr lang="en-US" dirty="0"/>
              <a:t>	Customers their contact and various purchase orders (order details)</a:t>
            </a:r>
          </a:p>
          <a:p>
            <a:r>
              <a:rPr lang="en-US" dirty="0"/>
              <a:t>	</a:t>
            </a:r>
          </a:p>
          <a:p>
            <a:r>
              <a:rPr lang="en-US" dirty="0"/>
              <a:t>Problems</a:t>
            </a:r>
          </a:p>
          <a:p>
            <a:r>
              <a:rPr lang="en-US" dirty="0"/>
              <a:t>	Multiple inconsistent records</a:t>
            </a:r>
          </a:p>
          <a:p>
            <a:r>
              <a:rPr lang="en-US" dirty="0"/>
              <a:t>	Lack of insight on business</a:t>
            </a:r>
          </a:p>
          <a:p>
            <a:r>
              <a:rPr lang="en-US" dirty="0"/>
              <a:t>	Difficult to maintain links/relations between various Entities in data e.g. which product is supplied by whom at best price, who is your valued customer, which of the products are more in demand during summer.</a:t>
            </a:r>
          </a:p>
          <a:p>
            <a:endParaRPr lang="en-US" dirty="0"/>
          </a:p>
          <a:p>
            <a:r>
              <a:rPr lang="en-US" dirty="0"/>
              <a:t>Solution</a:t>
            </a:r>
          </a:p>
          <a:p>
            <a:r>
              <a:rPr lang="en-US" dirty="0"/>
              <a:t>	Spread the information into tables such as products, customers, orders, suppliers (for consistent data)</a:t>
            </a:r>
          </a:p>
          <a:p>
            <a:r>
              <a:rPr lang="en-US" dirty="0"/>
              <a:t>	Link these information </a:t>
            </a:r>
          </a:p>
          <a:p>
            <a:r>
              <a:rPr lang="en-US" dirty="0"/>
              <a:t>	</a:t>
            </a:r>
          </a:p>
          <a:p>
            <a:r>
              <a:rPr lang="en-US" dirty="0"/>
              <a:t>Instead of using spreadsheet this information can be stored in DBMS ... which </a:t>
            </a:r>
            <a:r>
              <a:rPr lang="en-US" dirty="0" err="1"/>
              <a:t>dbms</a:t>
            </a:r>
            <a:r>
              <a:rPr lang="en-US" dirty="0"/>
              <a:t>, and why?</a:t>
            </a:r>
            <a:br>
              <a:rPr lang="en-US" dirty="0"/>
            </a:br>
            <a:r>
              <a:rPr lang="en-US" dirty="0"/>
              <a:t>■ Self-describing nature of a database system </a:t>
            </a:r>
          </a:p>
          <a:p>
            <a:r>
              <a:rPr lang="en-US" dirty="0"/>
              <a:t>■ Insulation between programs and data, and data abstraction </a:t>
            </a:r>
          </a:p>
          <a:p>
            <a:r>
              <a:rPr lang="en-US" dirty="0"/>
              <a:t>■ Support of multiple views of the data </a:t>
            </a:r>
          </a:p>
          <a:p>
            <a:r>
              <a:rPr lang="en-US" dirty="0"/>
              <a:t>■ Sharing of data and multiuser transaction processing</a:t>
            </a:r>
          </a:p>
        </p:txBody>
      </p:sp>
      <p:sp>
        <p:nvSpPr>
          <p:cNvPr id="4" name="Slide Number Placeholder 3"/>
          <p:cNvSpPr>
            <a:spLocks noGrp="1"/>
          </p:cNvSpPr>
          <p:nvPr>
            <p:ph type="sldNum" sz="quarter" idx="5"/>
          </p:nvPr>
        </p:nvSpPr>
        <p:spPr/>
        <p:txBody>
          <a:bodyPr/>
          <a:lstStyle/>
          <a:p>
            <a:fld id="{AF0EE8B7-BA6C-43C7-8743-08325C2F4E0B}" type="slidenum">
              <a:rPr lang="en-US" smtClean="0"/>
              <a:t>7</a:t>
            </a:fld>
            <a:endParaRPr lang="en-US"/>
          </a:p>
        </p:txBody>
      </p:sp>
    </p:spTree>
    <p:extLst>
      <p:ext uri="{BB962C8B-B14F-4D97-AF65-F5344CB8AC3E}">
        <p14:creationId xmlns:p14="http://schemas.microsoft.com/office/powerpoint/2010/main" val="23280329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JOIN= INNER JOIN</a:t>
            </a:r>
          </a:p>
        </p:txBody>
      </p:sp>
      <p:sp>
        <p:nvSpPr>
          <p:cNvPr id="4" name="Slide Number Placeholder 3"/>
          <p:cNvSpPr>
            <a:spLocks noGrp="1"/>
          </p:cNvSpPr>
          <p:nvPr>
            <p:ph type="sldNum" sz="quarter" idx="5"/>
          </p:nvPr>
        </p:nvSpPr>
        <p:spPr/>
        <p:txBody>
          <a:bodyPr/>
          <a:lstStyle/>
          <a:p>
            <a:fld id="{AF0EE8B7-BA6C-43C7-8743-08325C2F4E0B}" type="slidenum">
              <a:rPr lang="en-US" smtClean="0"/>
              <a:t>70</a:t>
            </a:fld>
            <a:endParaRPr lang="en-US"/>
          </a:p>
        </p:txBody>
      </p:sp>
    </p:spTree>
    <p:extLst>
      <p:ext uri="{BB962C8B-B14F-4D97-AF65-F5344CB8AC3E}">
        <p14:creationId xmlns:p14="http://schemas.microsoft.com/office/powerpoint/2010/main" val="26715700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JOIN = Left Outer JOIN</a:t>
            </a:r>
          </a:p>
        </p:txBody>
      </p:sp>
      <p:sp>
        <p:nvSpPr>
          <p:cNvPr id="4" name="Slide Number Placeholder 3"/>
          <p:cNvSpPr>
            <a:spLocks noGrp="1"/>
          </p:cNvSpPr>
          <p:nvPr>
            <p:ph type="sldNum" sz="quarter" idx="5"/>
          </p:nvPr>
        </p:nvSpPr>
        <p:spPr/>
        <p:txBody>
          <a:bodyPr/>
          <a:lstStyle/>
          <a:p>
            <a:fld id="{AF0EE8B7-BA6C-43C7-8743-08325C2F4E0B}" type="slidenum">
              <a:rPr lang="en-US" smtClean="0"/>
              <a:t>71</a:t>
            </a:fld>
            <a:endParaRPr lang="en-US"/>
          </a:p>
        </p:txBody>
      </p:sp>
    </p:spTree>
    <p:extLst>
      <p:ext uri="{BB962C8B-B14F-4D97-AF65-F5344CB8AC3E}">
        <p14:creationId xmlns:p14="http://schemas.microsoft.com/office/powerpoint/2010/main" val="9912550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72</a:t>
            </a:fld>
            <a:endParaRPr lang="en-US"/>
          </a:p>
        </p:txBody>
      </p:sp>
    </p:spTree>
    <p:extLst>
      <p:ext uri="{BB962C8B-B14F-4D97-AF65-F5344CB8AC3E}">
        <p14:creationId xmlns:p14="http://schemas.microsoft.com/office/powerpoint/2010/main" val="33578062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73</a:t>
            </a:fld>
            <a:endParaRPr lang="en-US"/>
          </a:p>
        </p:txBody>
      </p:sp>
    </p:spTree>
    <p:extLst>
      <p:ext uri="{BB962C8B-B14F-4D97-AF65-F5344CB8AC3E}">
        <p14:creationId xmlns:p14="http://schemas.microsoft.com/office/powerpoint/2010/main" val="41333613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74</a:t>
            </a:fld>
            <a:endParaRPr lang="en-US"/>
          </a:p>
        </p:txBody>
      </p:sp>
    </p:spTree>
    <p:extLst>
      <p:ext uri="{BB962C8B-B14F-4D97-AF65-F5344CB8AC3E}">
        <p14:creationId xmlns:p14="http://schemas.microsoft.com/office/powerpoint/2010/main" val="41651614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75</a:t>
            </a:fld>
            <a:endParaRPr lang="en-US"/>
          </a:p>
        </p:txBody>
      </p:sp>
    </p:spTree>
    <p:extLst>
      <p:ext uri="{BB962C8B-B14F-4D97-AF65-F5344CB8AC3E}">
        <p14:creationId xmlns:p14="http://schemas.microsoft.com/office/powerpoint/2010/main" val="18568863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76</a:t>
            </a:fld>
            <a:endParaRPr lang="en-US"/>
          </a:p>
        </p:txBody>
      </p:sp>
    </p:spTree>
    <p:extLst>
      <p:ext uri="{BB962C8B-B14F-4D97-AF65-F5344CB8AC3E}">
        <p14:creationId xmlns:p14="http://schemas.microsoft.com/office/powerpoint/2010/main" val="22639432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77</a:t>
            </a:fld>
            <a:endParaRPr lang="en-US"/>
          </a:p>
        </p:txBody>
      </p:sp>
    </p:spTree>
    <p:extLst>
      <p:ext uri="{BB962C8B-B14F-4D97-AF65-F5344CB8AC3E}">
        <p14:creationId xmlns:p14="http://schemas.microsoft.com/office/powerpoint/2010/main" val="211547509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78</a:t>
            </a:fld>
            <a:endParaRPr lang="en-US"/>
          </a:p>
        </p:txBody>
      </p:sp>
    </p:spTree>
    <p:extLst>
      <p:ext uri="{BB962C8B-B14F-4D97-AF65-F5344CB8AC3E}">
        <p14:creationId xmlns:p14="http://schemas.microsoft.com/office/powerpoint/2010/main" val="253611284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Section 7.1.7 Aggregate Functions in SQL Page 216</a:t>
            </a:r>
          </a:p>
        </p:txBody>
      </p:sp>
      <p:sp>
        <p:nvSpPr>
          <p:cNvPr id="4" name="Slide Number Placeholder 3"/>
          <p:cNvSpPr>
            <a:spLocks noGrp="1"/>
          </p:cNvSpPr>
          <p:nvPr>
            <p:ph type="sldNum" sz="quarter" idx="5"/>
          </p:nvPr>
        </p:nvSpPr>
        <p:spPr/>
        <p:txBody>
          <a:bodyPr/>
          <a:lstStyle/>
          <a:p>
            <a:fld id="{AF0EE8B7-BA6C-43C7-8743-08325C2F4E0B}" type="slidenum">
              <a:rPr lang="en-US" smtClean="0"/>
              <a:t>79</a:t>
            </a:fld>
            <a:endParaRPr lang="en-US"/>
          </a:p>
        </p:txBody>
      </p:sp>
    </p:spTree>
    <p:extLst>
      <p:ext uri="{BB962C8B-B14F-4D97-AF65-F5344CB8AC3E}">
        <p14:creationId xmlns:p14="http://schemas.microsoft.com/office/powerpoint/2010/main" val="2823945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8</a:t>
            </a:fld>
            <a:endParaRPr lang="en-US"/>
          </a:p>
        </p:txBody>
      </p:sp>
    </p:spTree>
    <p:extLst>
      <p:ext uri="{BB962C8B-B14F-4D97-AF65-F5344CB8AC3E}">
        <p14:creationId xmlns:p14="http://schemas.microsoft.com/office/powerpoint/2010/main" val="42727154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Aggregate functions may also be used without group by clause</a:t>
            </a:r>
          </a:p>
          <a:p>
            <a:r>
              <a:rPr lang="en-US" dirty="0"/>
              <a:t>Group by clause may also be used without aggregate functions, it works like DISTINCT when used without aggregate functions</a:t>
            </a:r>
          </a:p>
          <a:p>
            <a:r>
              <a:rPr lang="en-US" dirty="0"/>
              <a:t>Extra slide for more examples</a:t>
            </a:r>
          </a:p>
        </p:txBody>
      </p:sp>
      <p:sp>
        <p:nvSpPr>
          <p:cNvPr id="4" name="Slide Number Placeholder 3"/>
          <p:cNvSpPr>
            <a:spLocks noGrp="1"/>
          </p:cNvSpPr>
          <p:nvPr>
            <p:ph type="sldNum" sz="quarter" idx="5"/>
          </p:nvPr>
        </p:nvSpPr>
        <p:spPr/>
        <p:txBody>
          <a:bodyPr/>
          <a:lstStyle/>
          <a:p>
            <a:fld id="{AF0EE8B7-BA6C-43C7-8743-08325C2F4E0B}" type="slidenum">
              <a:rPr lang="en-US" smtClean="0"/>
              <a:t>80</a:t>
            </a:fld>
            <a:endParaRPr lang="en-US"/>
          </a:p>
        </p:txBody>
      </p:sp>
    </p:spTree>
    <p:extLst>
      <p:ext uri="{BB962C8B-B14F-4D97-AF65-F5344CB8AC3E}">
        <p14:creationId xmlns:p14="http://schemas.microsoft.com/office/powerpoint/2010/main" val="14279397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CAST(AVG(Salary) AS DECIMAL(10,2)) from float to decimal</a:t>
            </a:r>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81</a:t>
            </a:fld>
            <a:endParaRPr lang="en-US"/>
          </a:p>
        </p:txBody>
      </p:sp>
    </p:spTree>
    <p:extLst>
      <p:ext uri="{BB962C8B-B14F-4D97-AF65-F5344CB8AC3E}">
        <p14:creationId xmlns:p14="http://schemas.microsoft.com/office/powerpoint/2010/main" val="4088733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HAVING clause sets the condition for group rows created by the GROUP BY clause </a:t>
            </a:r>
            <a:r>
              <a:rPr lang="en-US" b="1" dirty="0"/>
              <a:t>after</a:t>
            </a:r>
            <a:r>
              <a:rPr lang="en-US" dirty="0"/>
              <a:t> the GROUP BY clause applies </a:t>
            </a:r>
          </a:p>
          <a:p>
            <a:r>
              <a:rPr lang="en-US" dirty="0"/>
              <a:t>while the WHERE clause sets the condition for individual rows </a:t>
            </a:r>
            <a:r>
              <a:rPr lang="en-US" b="1" dirty="0"/>
              <a:t>before</a:t>
            </a:r>
            <a:r>
              <a:rPr lang="en-US" dirty="0"/>
              <a:t> GROUP BY clause applies. </a:t>
            </a:r>
          </a:p>
        </p:txBody>
      </p:sp>
      <p:sp>
        <p:nvSpPr>
          <p:cNvPr id="4" name="Slide Number Placeholder 3"/>
          <p:cNvSpPr>
            <a:spLocks noGrp="1"/>
          </p:cNvSpPr>
          <p:nvPr>
            <p:ph type="sldNum" sz="quarter" idx="5"/>
          </p:nvPr>
        </p:nvSpPr>
        <p:spPr/>
        <p:txBody>
          <a:bodyPr/>
          <a:lstStyle/>
          <a:p>
            <a:fld id="{AF0EE8B7-BA6C-43C7-8743-08325C2F4E0B}" type="slidenum">
              <a:rPr lang="en-US" smtClean="0"/>
              <a:t>82</a:t>
            </a:fld>
            <a:endParaRPr lang="en-US"/>
          </a:p>
        </p:txBody>
      </p:sp>
    </p:spTree>
    <p:extLst>
      <p:ext uri="{BB962C8B-B14F-4D97-AF65-F5344CB8AC3E}">
        <p14:creationId xmlns:p14="http://schemas.microsoft.com/office/powerpoint/2010/main" val="40403096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83</a:t>
            </a:fld>
            <a:endParaRPr lang="en-US"/>
          </a:p>
        </p:txBody>
      </p:sp>
    </p:spTree>
    <p:extLst>
      <p:ext uri="{BB962C8B-B14F-4D97-AF65-F5344CB8AC3E}">
        <p14:creationId xmlns:p14="http://schemas.microsoft.com/office/powerpoint/2010/main" val="21264443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unified result set with the aggregated data for all grouping sets.</a:t>
            </a:r>
          </a:p>
        </p:txBody>
      </p:sp>
      <p:sp>
        <p:nvSpPr>
          <p:cNvPr id="4" name="Slide Number Placeholder 3"/>
          <p:cNvSpPr>
            <a:spLocks noGrp="1"/>
          </p:cNvSpPr>
          <p:nvPr>
            <p:ph type="sldNum" sz="quarter" idx="5"/>
          </p:nvPr>
        </p:nvSpPr>
        <p:spPr/>
        <p:txBody>
          <a:bodyPr/>
          <a:lstStyle/>
          <a:p>
            <a:fld id="{AF0EE8B7-BA6C-43C7-8743-08325C2F4E0B}" type="slidenum">
              <a:rPr lang="en-US" smtClean="0"/>
              <a:t>84</a:t>
            </a:fld>
            <a:endParaRPr lang="en-US"/>
          </a:p>
        </p:txBody>
      </p:sp>
    </p:spTree>
    <p:extLst>
      <p:ext uri="{BB962C8B-B14F-4D97-AF65-F5344CB8AC3E}">
        <p14:creationId xmlns:p14="http://schemas.microsoft.com/office/powerpoint/2010/main" val="42256407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relations resulting from these set operations are sets of tuples; that is, duplicate tuples are eliminated from the result.  To get all use ALL with set operations such as Union ALL, Intersect ALL</a:t>
            </a:r>
          </a:p>
          <a:p>
            <a:r>
              <a:rPr lang="en-US" dirty="0"/>
              <a:t>These set operations apply only to type compatible relations, so we must make sure that the two relations on which we apply the operation have the same attributes and that the attributes appear in the same order in both relations.</a:t>
            </a:r>
          </a:p>
          <a:p>
            <a:r>
              <a:rPr lang="en-US" dirty="0"/>
              <a:t>The result combined from queries can be in any order, to ensure sort order, use ORDER BY clause at the end</a:t>
            </a:r>
          </a:p>
        </p:txBody>
      </p:sp>
      <p:sp>
        <p:nvSpPr>
          <p:cNvPr id="4" name="Slide Number Placeholder 3"/>
          <p:cNvSpPr>
            <a:spLocks noGrp="1"/>
          </p:cNvSpPr>
          <p:nvPr>
            <p:ph type="sldNum" sz="quarter" idx="5"/>
          </p:nvPr>
        </p:nvSpPr>
        <p:spPr/>
        <p:txBody>
          <a:bodyPr/>
          <a:lstStyle/>
          <a:p>
            <a:fld id="{AF0EE8B7-BA6C-43C7-8743-08325C2F4E0B}" type="slidenum">
              <a:rPr lang="en-US" smtClean="0"/>
              <a:t>85</a:t>
            </a:fld>
            <a:endParaRPr lang="en-US"/>
          </a:p>
        </p:txBody>
      </p:sp>
    </p:spTree>
    <p:extLst>
      <p:ext uri="{BB962C8B-B14F-4D97-AF65-F5344CB8AC3E}">
        <p14:creationId xmlns:p14="http://schemas.microsoft.com/office/powerpoint/2010/main" val="111756636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SELECT DISTINCT </a:t>
            </a:r>
            <a:r>
              <a:rPr lang="en-US" dirty="0" err="1"/>
              <a:t>Pnumber</a:t>
            </a:r>
            <a:r>
              <a:rPr lang="en-US" dirty="0"/>
              <a:t> FROM PROJECT, DEPARTMENT, EMPLOYEE WHERE </a:t>
            </a:r>
            <a:r>
              <a:rPr lang="en-US" dirty="0" err="1"/>
              <a:t>Project.Dno</a:t>
            </a:r>
            <a:r>
              <a:rPr lang="en-US" dirty="0"/>
              <a:t> = </a:t>
            </a:r>
            <a:r>
              <a:rPr lang="en-US" dirty="0" err="1"/>
              <a:t>Dnumber</a:t>
            </a:r>
            <a:r>
              <a:rPr lang="en-US" dirty="0"/>
              <a:t> AND </a:t>
            </a:r>
            <a:r>
              <a:rPr lang="en-US" dirty="0" err="1"/>
              <a:t>Mgr_ssn</a:t>
            </a:r>
            <a:r>
              <a:rPr lang="en-US" dirty="0"/>
              <a:t> = </a:t>
            </a:r>
            <a:r>
              <a:rPr lang="en-US" dirty="0" err="1"/>
              <a:t>Ssn</a:t>
            </a:r>
            <a:r>
              <a:rPr lang="en-US" dirty="0"/>
              <a:t> AND </a:t>
            </a:r>
            <a:r>
              <a:rPr lang="en-US" dirty="0" err="1"/>
              <a:t>Lname</a:t>
            </a:r>
            <a:r>
              <a:rPr lang="en-US" dirty="0"/>
              <a:t> = ‘Smith’ ) </a:t>
            </a:r>
          </a:p>
          <a:p>
            <a:r>
              <a:rPr lang="en-US" dirty="0"/>
              <a:t>UNION </a:t>
            </a:r>
          </a:p>
          <a:p>
            <a:r>
              <a:rPr lang="en-US" dirty="0"/>
              <a:t>( SELECT DISTINCT </a:t>
            </a:r>
            <a:r>
              <a:rPr lang="en-US" dirty="0" err="1"/>
              <a:t>Pnumber</a:t>
            </a:r>
            <a:r>
              <a:rPr lang="en-US" dirty="0"/>
              <a:t> FROM PROJECT, WORKS_ON, EMPLOYEE WHERE </a:t>
            </a:r>
            <a:r>
              <a:rPr lang="en-US" dirty="0" err="1"/>
              <a:t>Pnumber</a:t>
            </a:r>
            <a:r>
              <a:rPr lang="en-US" dirty="0"/>
              <a:t> = </a:t>
            </a:r>
            <a:r>
              <a:rPr lang="en-US" dirty="0" err="1"/>
              <a:t>Pno</a:t>
            </a:r>
            <a:r>
              <a:rPr lang="en-US" dirty="0"/>
              <a:t> AND </a:t>
            </a:r>
            <a:r>
              <a:rPr lang="en-US" dirty="0" err="1"/>
              <a:t>Essn</a:t>
            </a:r>
            <a:r>
              <a:rPr lang="en-US" dirty="0"/>
              <a:t> = </a:t>
            </a:r>
            <a:r>
              <a:rPr lang="en-US" dirty="0" err="1"/>
              <a:t>Ssn</a:t>
            </a:r>
            <a:r>
              <a:rPr lang="en-US" dirty="0"/>
              <a:t> AND </a:t>
            </a:r>
            <a:r>
              <a:rPr lang="en-US" dirty="0" err="1"/>
              <a:t>Lname</a:t>
            </a:r>
            <a:r>
              <a:rPr lang="en-US" dirty="0"/>
              <a:t> = ‘Smith’ );</a:t>
            </a:r>
          </a:p>
        </p:txBody>
      </p:sp>
      <p:sp>
        <p:nvSpPr>
          <p:cNvPr id="4" name="Slide Number Placeholder 3"/>
          <p:cNvSpPr>
            <a:spLocks noGrp="1"/>
          </p:cNvSpPr>
          <p:nvPr>
            <p:ph type="sldNum" sz="quarter" idx="5"/>
          </p:nvPr>
        </p:nvSpPr>
        <p:spPr/>
        <p:txBody>
          <a:bodyPr/>
          <a:lstStyle/>
          <a:p>
            <a:fld id="{AF0EE8B7-BA6C-43C7-8743-08325C2F4E0B}" type="slidenum">
              <a:rPr lang="en-US" smtClean="0"/>
              <a:t>86</a:t>
            </a:fld>
            <a:endParaRPr lang="en-US"/>
          </a:p>
        </p:txBody>
      </p:sp>
    </p:spTree>
    <p:extLst>
      <p:ext uri="{BB962C8B-B14F-4D97-AF65-F5344CB8AC3E}">
        <p14:creationId xmlns:p14="http://schemas.microsoft.com/office/powerpoint/2010/main" val="170716676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 of the properties are same for all set operators, number and type of columns should be same, returns distinct results by default, use ALL to get all rows, use ORDER BY to sort</a:t>
            </a:r>
          </a:p>
        </p:txBody>
      </p:sp>
      <p:sp>
        <p:nvSpPr>
          <p:cNvPr id="4" name="Slide Number Placeholder 3"/>
          <p:cNvSpPr>
            <a:spLocks noGrp="1"/>
          </p:cNvSpPr>
          <p:nvPr>
            <p:ph type="sldNum" sz="quarter" idx="5"/>
          </p:nvPr>
        </p:nvSpPr>
        <p:spPr/>
        <p:txBody>
          <a:bodyPr/>
          <a:lstStyle/>
          <a:p>
            <a:fld id="{AF0EE8B7-BA6C-43C7-8743-08325C2F4E0B}" type="slidenum">
              <a:rPr lang="en-US" smtClean="0"/>
              <a:t>87</a:t>
            </a:fld>
            <a:endParaRPr lang="en-US"/>
          </a:p>
        </p:txBody>
      </p:sp>
    </p:spTree>
    <p:extLst>
      <p:ext uri="{BB962C8B-B14F-4D97-AF65-F5344CB8AC3E}">
        <p14:creationId xmlns:p14="http://schemas.microsoft.com/office/powerpoint/2010/main" val="109888355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F0EE8B7-BA6C-43C7-8743-08325C2F4E0B}" type="slidenum">
              <a:rPr lang="en-US" smtClean="0"/>
              <a:t>88</a:t>
            </a:fld>
            <a:endParaRPr lang="en-US"/>
          </a:p>
        </p:txBody>
      </p:sp>
    </p:spTree>
    <p:extLst>
      <p:ext uri="{BB962C8B-B14F-4D97-AF65-F5344CB8AC3E}">
        <p14:creationId xmlns:p14="http://schemas.microsoft.com/office/powerpoint/2010/main" val="16390432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Subquery in filtering (where clause)</a:t>
            </a:r>
          </a:p>
          <a:p>
            <a:r>
              <a:rPr lang="en-US" dirty="0"/>
              <a:t>Optional subquery in DML or DDL</a:t>
            </a:r>
          </a:p>
        </p:txBody>
      </p:sp>
      <p:sp>
        <p:nvSpPr>
          <p:cNvPr id="4" name="Slide Number Placeholder 3"/>
          <p:cNvSpPr>
            <a:spLocks noGrp="1"/>
          </p:cNvSpPr>
          <p:nvPr>
            <p:ph type="sldNum" sz="quarter" idx="5"/>
          </p:nvPr>
        </p:nvSpPr>
        <p:spPr/>
        <p:txBody>
          <a:bodyPr/>
          <a:lstStyle/>
          <a:p>
            <a:fld id="{AF0EE8B7-BA6C-43C7-8743-08325C2F4E0B}" type="slidenum">
              <a:rPr lang="en-US" smtClean="0"/>
              <a:t>89</a:t>
            </a:fld>
            <a:endParaRPr lang="en-US"/>
          </a:p>
        </p:txBody>
      </p:sp>
    </p:spTree>
    <p:extLst>
      <p:ext uri="{BB962C8B-B14F-4D97-AF65-F5344CB8AC3E}">
        <p14:creationId xmlns:p14="http://schemas.microsoft.com/office/powerpoint/2010/main" val="4098788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9</a:t>
            </a:fld>
            <a:endParaRPr lang="en-US"/>
          </a:p>
        </p:txBody>
      </p:sp>
    </p:spTree>
    <p:extLst>
      <p:ext uri="{BB962C8B-B14F-4D97-AF65-F5344CB8AC3E}">
        <p14:creationId xmlns:p14="http://schemas.microsoft.com/office/powerpoint/2010/main" val="221093379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queries require that existing values in the database be fetched and then used in a comparison condition. Such queries can be conveniently formulated by using nested queries, which are complete select-from-where blocks within another SQL query. That other query is called the outer query. These nested queries can also appear in the WHERE clause or the FROM clause or the SELECT clause or other SQL clauses as needed.</a:t>
            </a:r>
          </a:p>
          <a:p>
            <a:r>
              <a:rPr lang="en-US" dirty="0"/>
              <a:t>If a nested query returns a single attribute and a single tuple, the query result will be a single (scalar) value. In such cases, it is permissible to use = instead of IN for the comparison operator. In general, the nested query will return a table (relation), which is a set or multiset of tuples.</a:t>
            </a:r>
          </a:p>
        </p:txBody>
      </p:sp>
      <p:sp>
        <p:nvSpPr>
          <p:cNvPr id="4" name="Slide Number Placeholder 3"/>
          <p:cNvSpPr>
            <a:spLocks noGrp="1"/>
          </p:cNvSpPr>
          <p:nvPr>
            <p:ph type="sldNum" sz="quarter" idx="5"/>
          </p:nvPr>
        </p:nvSpPr>
        <p:spPr/>
        <p:txBody>
          <a:bodyPr/>
          <a:lstStyle/>
          <a:p>
            <a:fld id="{AF0EE8B7-BA6C-43C7-8743-08325C2F4E0B}" type="slidenum">
              <a:rPr lang="en-US" smtClean="0"/>
              <a:t>90</a:t>
            </a:fld>
            <a:endParaRPr lang="en-US"/>
          </a:p>
        </p:txBody>
      </p:sp>
    </p:spTree>
    <p:extLst>
      <p:ext uri="{BB962C8B-B14F-4D97-AF65-F5344CB8AC3E}">
        <p14:creationId xmlns:p14="http://schemas.microsoft.com/office/powerpoint/2010/main" val="102399538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EE8B7-BA6C-43C7-8743-08325C2F4E0B}" type="slidenum">
              <a:rPr lang="en-US" smtClean="0"/>
              <a:t>91</a:t>
            </a:fld>
            <a:endParaRPr lang="en-US"/>
          </a:p>
        </p:txBody>
      </p:sp>
    </p:spTree>
    <p:extLst>
      <p:ext uri="{BB962C8B-B14F-4D97-AF65-F5344CB8AC3E}">
        <p14:creationId xmlns:p14="http://schemas.microsoft.com/office/powerpoint/2010/main" val="217062329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use any of clauses in nested queries</a:t>
            </a:r>
          </a:p>
          <a:p>
            <a:endParaRPr lang="en-US" dirty="0"/>
          </a:p>
          <a:p>
            <a:r>
              <a:rPr lang="en-US" dirty="0"/>
              <a:t>In general, a query written with nested select-from-where blocks and using the = or IN comparison operators can always be expressed as a single block query. </a:t>
            </a:r>
          </a:p>
        </p:txBody>
      </p:sp>
      <p:sp>
        <p:nvSpPr>
          <p:cNvPr id="4" name="Slide Number Placeholder 3"/>
          <p:cNvSpPr>
            <a:spLocks noGrp="1"/>
          </p:cNvSpPr>
          <p:nvPr>
            <p:ph type="sldNum" sz="quarter" idx="5"/>
          </p:nvPr>
        </p:nvSpPr>
        <p:spPr/>
        <p:txBody>
          <a:bodyPr/>
          <a:lstStyle/>
          <a:p>
            <a:fld id="{AF0EE8B7-BA6C-43C7-8743-08325C2F4E0B}" type="slidenum">
              <a:rPr lang="en-US" smtClean="0"/>
              <a:t>92</a:t>
            </a:fld>
            <a:endParaRPr lang="en-US"/>
          </a:p>
        </p:txBody>
      </p:sp>
    </p:spTree>
    <p:extLst>
      <p:ext uri="{BB962C8B-B14F-4D97-AF65-F5344CB8AC3E}">
        <p14:creationId xmlns:p14="http://schemas.microsoft.com/office/powerpoint/2010/main" val="245466517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programmer’s and the system’s point of view regarding query optimization, it is generally preferable to write a query with as little nesting and implied ordering as possible.</a:t>
            </a:r>
          </a:p>
        </p:txBody>
      </p:sp>
      <p:sp>
        <p:nvSpPr>
          <p:cNvPr id="4" name="Slide Number Placeholder 3"/>
          <p:cNvSpPr>
            <a:spLocks noGrp="1"/>
          </p:cNvSpPr>
          <p:nvPr>
            <p:ph type="sldNum" sz="quarter" idx="5"/>
          </p:nvPr>
        </p:nvSpPr>
        <p:spPr/>
        <p:txBody>
          <a:bodyPr/>
          <a:lstStyle/>
          <a:p>
            <a:fld id="{AF0EE8B7-BA6C-43C7-8743-08325C2F4E0B}" type="slidenum">
              <a:rPr lang="en-US" smtClean="0"/>
              <a:t>93</a:t>
            </a:fld>
            <a:endParaRPr lang="en-US"/>
          </a:p>
        </p:txBody>
      </p:sp>
    </p:spTree>
    <p:extLst>
      <p:ext uri="{BB962C8B-B14F-4D97-AF65-F5344CB8AC3E}">
        <p14:creationId xmlns:p14="http://schemas.microsoft.com/office/powerpoint/2010/main" val="2617443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838200" y="6356351"/>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40E1FB40-1769-4A89-A4EB-E42029DD11AD}" type="datetime1">
              <a:rPr lang="en-US" smtClean="0"/>
              <a:t>9/19/19</a:t>
            </a:fld>
            <a:endParaRPr/>
          </a:p>
        </p:txBody>
      </p:sp>
      <p:sp>
        <p:nvSpPr>
          <p:cNvPr id="17" name="Google Shape;17;p3"/>
          <p:cNvSpPr txBox="1">
            <a:spLocks noGrp="1"/>
          </p:cNvSpPr>
          <p:nvPr>
            <p:ph type="ftr" idx="11"/>
          </p:nvPr>
        </p:nvSpPr>
        <p:spPr>
          <a:xfrm>
            <a:off x="4038600" y="6356351"/>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868729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Text and Clip Art" type="txAndClipArt" preserve="1">
  <p:cSld name="Title, Text and Clip Art">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1117600" y="180975"/>
            <a:ext cx="10363200" cy="1104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Verdana"/>
              <a:buNone/>
              <a:defRPr sz="36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2pPr>
            <a:lvl3pPr marL="0" marR="0" lvl="2"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3pPr>
            <a:lvl4pPr marL="0" marR="0" lvl="3"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4pPr>
            <a:lvl5pPr marL="0" marR="0" lvl="4"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9pPr>
          </a:lstStyle>
          <a:p>
            <a:r>
              <a:rPr lang="en-US"/>
              <a:t>Click to edit Master title style</a:t>
            </a:r>
            <a:endParaRPr/>
          </a:p>
        </p:txBody>
      </p:sp>
      <p:sp>
        <p:nvSpPr>
          <p:cNvPr id="50" name="Google Shape;50;p13"/>
          <p:cNvSpPr txBox="1">
            <a:spLocks noGrp="1"/>
          </p:cNvSpPr>
          <p:nvPr>
            <p:ph type="body" idx="1"/>
          </p:nvPr>
        </p:nvSpPr>
        <p:spPr>
          <a:xfrm>
            <a:off x="1117600" y="1981200"/>
            <a:ext cx="5080000" cy="40767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560"/>
              </a:spcBef>
              <a:spcAft>
                <a:spcPts val="0"/>
              </a:spcAft>
              <a:buClr>
                <a:schemeClr val="dk1"/>
              </a:buClr>
              <a:buSzPts val="1400"/>
              <a:buFont typeface="Verdana"/>
              <a:buNone/>
              <a:defRPr sz="2800" b="0" i="0" u="none" strike="noStrike" cap="none">
                <a:solidFill>
                  <a:schemeClr val="dk1"/>
                </a:solidFill>
                <a:latin typeface="Verdana"/>
                <a:ea typeface="Verdana"/>
                <a:cs typeface="Verdana"/>
                <a:sym typeface="Verdana"/>
              </a:defRPr>
            </a:lvl1pPr>
            <a:lvl2pPr marL="914400" marR="0" lvl="1" indent="-317500" algn="l" rtl="0">
              <a:lnSpc>
                <a:spcPct val="100000"/>
              </a:lnSpc>
              <a:spcBef>
                <a:spcPts val="360"/>
              </a:spcBef>
              <a:spcAft>
                <a:spcPts val="0"/>
              </a:spcAft>
              <a:buClr>
                <a:srgbClr val="CE0044"/>
              </a:buClr>
              <a:buSzPts val="1400"/>
              <a:buFont typeface="Arial"/>
              <a:buChar char="•"/>
              <a:defRPr sz="1400" b="0" i="0" u="none" strike="noStrike" cap="none">
                <a:solidFill>
                  <a:schemeClr val="dk1"/>
                </a:solidFill>
                <a:latin typeface="Verdana"/>
                <a:ea typeface="Verdana"/>
                <a:cs typeface="Verdana"/>
                <a:sym typeface="Verdana"/>
              </a:defRPr>
            </a:lvl2pPr>
            <a:lvl3pPr marL="1371600" marR="0" lvl="2" indent="-330200" algn="l" rtl="0">
              <a:lnSpc>
                <a:spcPct val="100000"/>
              </a:lnSpc>
              <a:spcBef>
                <a:spcPts val="320"/>
              </a:spcBef>
              <a:spcAft>
                <a:spcPts val="0"/>
              </a:spcAft>
              <a:buClr>
                <a:srgbClr val="CE0044"/>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1" name="Google Shape;51;p13"/>
          <p:cNvSpPr>
            <a:spLocks noGrp="1"/>
          </p:cNvSpPr>
          <p:nvPr>
            <p:ph type="clipArt" idx="2"/>
          </p:nvPr>
        </p:nvSpPr>
        <p:spPr>
          <a:xfrm>
            <a:off x="6400800" y="1981200"/>
            <a:ext cx="5080000" cy="4076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1pPr>
            <a:lvl2pPr marL="457200" marR="0" lvl="1" indent="0" algn="l" rtl="0">
              <a:lnSpc>
                <a:spcPct val="100000"/>
              </a:lnSpc>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2pPr>
            <a:lvl3pPr marL="914400" marR="0" lvl="2" indent="0" algn="l" rtl="0">
              <a:lnSpc>
                <a:spcPct val="100000"/>
              </a:lnSpc>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3pPr>
            <a:lvl4pPr marL="1371600" marR="0" lvl="3" indent="0" algn="l" rtl="0">
              <a:lnSpc>
                <a:spcPct val="100000"/>
              </a:lnSpc>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4pPr>
            <a:lvl5pPr marL="1828800" marR="0" lvl="4" indent="0" algn="l" rtl="0">
              <a:lnSpc>
                <a:spcPct val="100000"/>
              </a:lnSpc>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5pPr>
            <a:lvl6pPr marL="2286000" marR="0" lvl="5" indent="0" algn="l" rtl="0">
              <a:lnSpc>
                <a:spcPct val="100000"/>
              </a:lnSpc>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6pPr>
            <a:lvl7pPr marL="2743200" marR="0" lvl="6" indent="0" algn="l" rtl="0">
              <a:lnSpc>
                <a:spcPct val="100000"/>
              </a:lnSpc>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7pPr>
            <a:lvl8pPr marL="3200400" marR="0" lvl="7" indent="0" algn="l" rtl="0">
              <a:lnSpc>
                <a:spcPct val="100000"/>
              </a:lnSpc>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8pPr>
            <a:lvl9pPr marL="3657600" marR="0" lvl="8" indent="0" algn="l" rtl="0">
              <a:lnSpc>
                <a:spcPct val="100000"/>
              </a:lnSpc>
              <a:spcBef>
                <a:spcPts val="0"/>
              </a:spcBef>
              <a:spcAft>
                <a:spcPts val="0"/>
              </a:spcAft>
              <a:buClr>
                <a:schemeClr val="dk1"/>
              </a:buClr>
              <a:buSzPts val="1400"/>
              <a:buFont typeface="Verdana"/>
              <a:buNone/>
              <a:defRPr sz="1800" b="0" i="0" u="none" strike="noStrike" cap="none">
                <a:solidFill>
                  <a:schemeClr val="dk1"/>
                </a:solidFill>
                <a:latin typeface="Verdana"/>
                <a:ea typeface="Verdana"/>
                <a:cs typeface="Verdana"/>
                <a:sym typeface="Verdana"/>
              </a:defRPr>
            </a:lvl9pPr>
          </a:lstStyle>
          <a:p>
            <a:r>
              <a:rPr lang="en-US"/>
              <a:t>Click icon to add online image</a:t>
            </a:r>
            <a:endParaRPr/>
          </a:p>
        </p:txBody>
      </p:sp>
    </p:spTree>
    <p:extLst>
      <p:ext uri="{BB962C8B-B14F-4D97-AF65-F5344CB8AC3E}">
        <p14:creationId xmlns:p14="http://schemas.microsoft.com/office/powerpoint/2010/main" val="366718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Afbeelding met bijschrift" preserve="1">
  <p:cSld name="1_Afbeelding met bijschrift">
    <p:spTree>
      <p:nvGrpSpPr>
        <p:cNvPr id="1" name="Shape 52"/>
        <p:cNvGrpSpPr/>
        <p:nvPr/>
      </p:nvGrpSpPr>
      <p:grpSpPr>
        <a:xfrm>
          <a:off x="0" y="0"/>
          <a:ext cx="0" cy="0"/>
          <a:chOff x="0" y="0"/>
          <a:chExt cx="0" cy="0"/>
        </a:xfrm>
      </p:grpSpPr>
      <p:sp>
        <p:nvSpPr>
          <p:cNvPr id="53" name="Google Shape;53;p14"/>
          <p:cNvSpPr>
            <a:spLocks noGrp="1"/>
          </p:cNvSpPr>
          <p:nvPr>
            <p:ph type="pic" idx="2"/>
          </p:nvPr>
        </p:nvSpPr>
        <p:spPr>
          <a:xfrm>
            <a:off x="0" y="0"/>
            <a:ext cx="12192000" cy="45090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1400"/>
              <a:buFont typeface="Verdana"/>
              <a:buNone/>
              <a:defRPr sz="2800" b="0" i="0" u="none" strike="noStrike" cap="none">
                <a:solidFill>
                  <a:schemeClr val="dk1"/>
                </a:solidFill>
                <a:latin typeface="Verdana"/>
                <a:ea typeface="Verdana"/>
                <a:cs typeface="Verdana"/>
                <a:sym typeface="Verdana"/>
              </a:defRPr>
            </a:lvl2pPr>
            <a:lvl3pPr marL="914400" marR="0" lvl="2" indent="0" algn="l" rtl="0">
              <a:lnSpc>
                <a:spcPct val="100000"/>
              </a:lnSpc>
              <a:spcBef>
                <a:spcPts val="0"/>
              </a:spcBef>
              <a:spcAft>
                <a:spcPts val="0"/>
              </a:spcAft>
              <a:buClr>
                <a:schemeClr val="dk1"/>
              </a:buClr>
              <a:buSzPts val="1400"/>
              <a:buFont typeface="Verdana"/>
              <a:buNone/>
              <a:defRPr sz="2400" b="0" i="0" u="none" strike="noStrike" cap="none">
                <a:solidFill>
                  <a:schemeClr val="dk1"/>
                </a:solidFill>
                <a:latin typeface="Verdana"/>
                <a:ea typeface="Verdana"/>
                <a:cs typeface="Verdana"/>
                <a:sym typeface="Verdana"/>
              </a:defRPr>
            </a:lvl3pPr>
            <a:lvl4pPr marL="1371600" marR="0" lvl="3" indent="0" algn="l" rtl="0">
              <a:lnSpc>
                <a:spcPct val="100000"/>
              </a:lnSpc>
              <a:spcBef>
                <a:spcPts val="0"/>
              </a:spcBef>
              <a:spcAft>
                <a:spcPts val="0"/>
              </a:spcAft>
              <a:buClr>
                <a:schemeClr val="dk1"/>
              </a:buClr>
              <a:buSzPts val="1400"/>
              <a:buFont typeface="Verdana"/>
              <a:buNone/>
              <a:defRPr sz="2000" b="0" i="0" u="none" strike="noStrike" cap="none">
                <a:solidFill>
                  <a:schemeClr val="dk1"/>
                </a:solidFill>
                <a:latin typeface="Verdana"/>
                <a:ea typeface="Verdana"/>
                <a:cs typeface="Verdana"/>
                <a:sym typeface="Verdana"/>
              </a:defRPr>
            </a:lvl4pPr>
            <a:lvl5pPr marL="1828800" marR="0" lvl="4" indent="0" algn="l" rtl="0">
              <a:lnSpc>
                <a:spcPct val="100000"/>
              </a:lnSpc>
              <a:spcBef>
                <a:spcPts val="0"/>
              </a:spcBef>
              <a:spcAft>
                <a:spcPts val="0"/>
              </a:spcAft>
              <a:buClr>
                <a:schemeClr val="dk1"/>
              </a:buClr>
              <a:buSzPts val="1400"/>
              <a:buFont typeface="Verdana"/>
              <a:buNone/>
              <a:defRPr sz="2000" b="0" i="0" u="none" strike="noStrike" cap="none">
                <a:solidFill>
                  <a:schemeClr val="dk1"/>
                </a:solidFill>
                <a:latin typeface="Verdana"/>
                <a:ea typeface="Verdana"/>
                <a:cs typeface="Verdana"/>
                <a:sym typeface="Verdana"/>
              </a:defRPr>
            </a:lvl5pPr>
            <a:lvl6pPr marL="2286000" marR="0" lvl="5" indent="0" algn="l" rtl="0">
              <a:lnSpc>
                <a:spcPct val="100000"/>
              </a:lnSpc>
              <a:spcBef>
                <a:spcPts val="0"/>
              </a:spcBef>
              <a:spcAft>
                <a:spcPts val="0"/>
              </a:spcAft>
              <a:buClr>
                <a:schemeClr val="dk1"/>
              </a:buClr>
              <a:buSzPts val="1400"/>
              <a:buFont typeface="Verdana"/>
              <a:buNone/>
              <a:defRPr sz="2000" b="0" i="0" u="none" strike="noStrike" cap="none">
                <a:solidFill>
                  <a:schemeClr val="dk1"/>
                </a:solidFill>
                <a:latin typeface="Verdana"/>
                <a:ea typeface="Verdana"/>
                <a:cs typeface="Verdana"/>
                <a:sym typeface="Verdana"/>
              </a:defRPr>
            </a:lvl6pPr>
            <a:lvl7pPr marL="2743200" marR="0" lvl="6" indent="0" algn="l" rtl="0">
              <a:lnSpc>
                <a:spcPct val="100000"/>
              </a:lnSpc>
              <a:spcBef>
                <a:spcPts val="0"/>
              </a:spcBef>
              <a:spcAft>
                <a:spcPts val="0"/>
              </a:spcAft>
              <a:buClr>
                <a:schemeClr val="dk1"/>
              </a:buClr>
              <a:buSzPts val="1400"/>
              <a:buFont typeface="Verdana"/>
              <a:buNone/>
              <a:defRPr sz="2000" b="0" i="0" u="none" strike="noStrike" cap="none">
                <a:solidFill>
                  <a:schemeClr val="dk1"/>
                </a:solidFill>
                <a:latin typeface="Verdana"/>
                <a:ea typeface="Verdana"/>
                <a:cs typeface="Verdana"/>
                <a:sym typeface="Verdana"/>
              </a:defRPr>
            </a:lvl7pPr>
            <a:lvl8pPr marL="3200400" marR="0" lvl="7" indent="0" algn="l" rtl="0">
              <a:lnSpc>
                <a:spcPct val="100000"/>
              </a:lnSpc>
              <a:spcBef>
                <a:spcPts val="0"/>
              </a:spcBef>
              <a:spcAft>
                <a:spcPts val="0"/>
              </a:spcAft>
              <a:buClr>
                <a:schemeClr val="dk1"/>
              </a:buClr>
              <a:buSzPts val="1400"/>
              <a:buFont typeface="Verdana"/>
              <a:buNone/>
              <a:defRPr sz="2000" b="0" i="0" u="none" strike="noStrike" cap="none">
                <a:solidFill>
                  <a:schemeClr val="dk1"/>
                </a:solidFill>
                <a:latin typeface="Verdana"/>
                <a:ea typeface="Verdana"/>
                <a:cs typeface="Verdana"/>
                <a:sym typeface="Verdana"/>
              </a:defRPr>
            </a:lvl8pPr>
            <a:lvl9pPr marL="3657600" marR="0" lvl="8" indent="0" algn="l" rtl="0">
              <a:lnSpc>
                <a:spcPct val="100000"/>
              </a:lnSpc>
              <a:spcBef>
                <a:spcPts val="0"/>
              </a:spcBef>
              <a:spcAft>
                <a:spcPts val="0"/>
              </a:spcAft>
              <a:buClr>
                <a:schemeClr val="dk1"/>
              </a:buClr>
              <a:buSzPts val="1400"/>
              <a:buFont typeface="Verdana"/>
              <a:buNone/>
              <a:defRPr sz="2000" b="0" i="0" u="none" strike="noStrike" cap="none">
                <a:solidFill>
                  <a:schemeClr val="dk1"/>
                </a:solidFill>
                <a:latin typeface="Verdana"/>
                <a:ea typeface="Verdana"/>
                <a:cs typeface="Verdana"/>
                <a:sym typeface="Verdana"/>
              </a:defRPr>
            </a:lvl9pPr>
          </a:lstStyle>
          <a:p>
            <a:r>
              <a:rPr lang="en-US"/>
              <a:t>Click icon to add picture</a:t>
            </a:r>
            <a:endParaRPr/>
          </a:p>
        </p:txBody>
      </p:sp>
      <p:sp>
        <p:nvSpPr>
          <p:cNvPr id="54" name="Google Shape;54;p14"/>
          <p:cNvSpPr txBox="1">
            <a:spLocks noGrp="1"/>
          </p:cNvSpPr>
          <p:nvPr>
            <p:ph type="title"/>
          </p:nvPr>
        </p:nvSpPr>
        <p:spPr>
          <a:xfrm>
            <a:off x="527381" y="5733255"/>
            <a:ext cx="11664800" cy="11247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Verdana"/>
              <a:buNone/>
              <a:defRPr sz="36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2pPr>
            <a:lvl3pPr marL="0" marR="0" lvl="2"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3pPr>
            <a:lvl4pPr marL="0" marR="0" lvl="3"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4pPr>
            <a:lvl5pPr marL="0" marR="0" lvl="4"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9pPr>
          </a:lstStyle>
          <a:p>
            <a:r>
              <a:rPr lang="en-US"/>
              <a:t>Click to edit Master title style</a:t>
            </a:r>
            <a:endParaRPr/>
          </a:p>
        </p:txBody>
      </p:sp>
    </p:spTree>
    <p:extLst>
      <p:ext uri="{BB962C8B-B14F-4D97-AF65-F5344CB8AC3E}">
        <p14:creationId xmlns:p14="http://schemas.microsoft.com/office/powerpoint/2010/main" val="102795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9BD3-E64C-4800-83D5-256745397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BB68E5-1F96-4360-B979-AE2F60B34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C96626-2994-4A7D-9A53-7AA0454A6E09}"/>
              </a:ext>
            </a:extLst>
          </p:cNvPr>
          <p:cNvSpPr>
            <a:spLocks noGrp="1"/>
          </p:cNvSpPr>
          <p:nvPr>
            <p:ph type="dt" sz="half" idx="10"/>
          </p:nvPr>
        </p:nvSpPr>
        <p:spPr/>
        <p:txBody>
          <a:bodyPr/>
          <a:lstStyle/>
          <a:p>
            <a:fld id="{31652498-241C-4467-BB1B-649360161590}" type="datetime1">
              <a:rPr lang="en-US" smtClean="0"/>
              <a:t>9/19/19</a:t>
            </a:fld>
            <a:endParaRPr lang="en-US"/>
          </a:p>
        </p:txBody>
      </p:sp>
      <p:sp>
        <p:nvSpPr>
          <p:cNvPr id="5" name="Footer Placeholder 4">
            <a:extLst>
              <a:ext uri="{FF2B5EF4-FFF2-40B4-BE49-F238E27FC236}">
                <a16:creationId xmlns:a16="http://schemas.microsoft.com/office/drawing/2014/main" id="{5B52956D-9095-4E52-92AF-96B4B31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E5D1E-0268-41E4-B605-2E5F759222D2}"/>
              </a:ext>
            </a:extLst>
          </p:cNvPr>
          <p:cNvSpPr>
            <a:spLocks noGrp="1"/>
          </p:cNvSpPr>
          <p:nvPr>
            <p:ph type="sldNum" sz="quarter" idx="12"/>
          </p:nvPr>
        </p:nvSpPr>
        <p:spPr/>
        <p:txBody>
          <a:bodyPr/>
          <a:lstStyle/>
          <a:p>
            <a:fld id="{DAF992E6-86C0-4FDD-A968-0519C9310E9E}" type="slidenum">
              <a:rPr lang="en-US" smtClean="0"/>
              <a:t>‹#›</a:t>
            </a:fld>
            <a:endParaRPr lang="en-US"/>
          </a:p>
        </p:txBody>
      </p:sp>
    </p:spTree>
    <p:extLst>
      <p:ext uri="{BB962C8B-B14F-4D97-AF65-F5344CB8AC3E}">
        <p14:creationId xmlns:p14="http://schemas.microsoft.com/office/powerpoint/2010/main" val="1973714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BE241-1816-4AFD-9364-A4EDF70F37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Google Shape;98;p20" descr="HR_PPT7.jpg">
            <a:extLst>
              <a:ext uri="{FF2B5EF4-FFF2-40B4-BE49-F238E27FC236}">
                <a16:creationId xmlns:a16="http://schemas.microsoft.com/office/drawing/2014/main" id="{7B03ED6A-262A-4EA8-82C7-78E7665A2BD2}"/>
              </a:ext>
            </a:extLst>
          </p:cNvPr>
          <p:cNvPicPr preferRelativeResize="0"/>
          <p:nvPr userDrawn="1"/>
        </p:nvPicPr>
        <p:blipFill rotWithShape="1">
          <a:blip r:embed="rId2">
            <a:alphaModFix/>
          </a:blip>
          <a:srcRect/>
          <a:stretch/>
        </p:blipFill>
        <p:spPr>
          <a:xfrm>
            <a:off x="0" y="0"/>
            <a:ext cx="12192000" cy="1690688"/>
          </a:xfrm>
          <a:prstGeom prst="rect">
            <a:avLst/>
          </a:prstGeom>
          <a:noFill/>
          <a:ln>
            <a:noFill/>
          </a:ln>
        </p:spPr>
      </p:pic>
      <p:sp>
        <p:nvSpPr>
          <p:cNvPr id="4" name="Date Placeholder 3">
            <a:extLst>
              <a:ext uri="{FF2B5EF4-FFF2-40B4-BE49-F238E27FC236}">
                <a16:creationId xmlns:a16="http://schemas.microsoft.com/office/drawing/2014/main" id="{CF5039CB-CCE9-4357-A030-B0855749E8FC}"/>
              </a:ext>
            </a:extLst>
          </p:cNvPr>
          <p:cNvSpPr>
            <a:spLocks noGrp="1"/>
          </p:cNvSpPr>
          <p:nvPr>
            <p:ph type="dt" sz="half" idx="10"/>
          </p:nvPr>
        </p:nvSpPr>
        <p:spPr/>
        <p:txBody>
          <a:bodyPr/>
          <a:lstStyle/>
          <a:p>
            <a:fld id="{00981CA4-3AE4-45E0-9EF0-F4254CDFE15D}" type="datetime1">
              <a:rPr lang="en-US" smtClean="0"/>
              <a:t>9/19/19</a:t>
            </a:fld>
            <a:endParaRPr lang="en-US"/>
          </a:p>
        </p:txBody>
      </p:sp>
      <p:sp>
        <p:nvSpPr>
          <p:cNvPr id="5" name="Footer Placeholder 4">
            <a:extLst>
              <a:ext uri="{FF2B5EF4-FFF2-40B4-BE49-F238E27FC236}">
                <a16:creationId xmlns:a16="http://schemas.microsoft.com/office/drawing/2014/main" id="{10BFF863-ED2F-4132-8A6A-556F774CB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821DB-CD90-4CEE-BF78-ACDEEB6122B7}"/>
              </a:ext>
            </a:extLst>
          </p:cNvPr>
          <p:cNvSpPr>
            <a:spLocks noGrp="1"/>
          </p:cNvSpPr>
          <p:nvPr>
            <p:ph type="sldNum" sz="quarter" idx="12"/>
          </p:nvPr>
        </p:nvSpPr>
        <p:spPr>
          <a:xfrm>
            <a:off x="8610600" y="6356350"/>
            <a:ext cx="1544515" cy="365125"/>
          </a:xfrm>
        </p:spPr>
        <p:txBody>
          <a:bodyPr/>
          <a:lstStyle/>
          <a:p>
            <a:fld id="{DAF992E6-86C0-4FDD-A968-0519C9310E9E}" type="slidenum">
              <a:rPr lang="en-US" smtClean="0"/>
              <a:t>‹#›</a:t>
            </a:fld>
            <a:endParaRPr lang="en-US"/>
          </a:p>
        </p:txBody>
      </p:sp>
      <p:pic>
        <p:nvPicPr>
          <p:cNvPr id="8" name="Google Shape;99;p20">
            <a:extLst>
              <a:ext uri="{FF2B5EF4-FFF2-40B4-BE49-F238E27FC236}">
                <a16:creationId xmlns:a16="http://schemas.microsoft.com/office/drawing/2014/main" id="{B007A548-5104-4004-95B7-8A14E5E7FC88}"/>
              </a:ext>
            </a:extLst>
          </p:cNvPr>
          <p:cNvPicPr preferRelativeResize="0"/>
          <p:nvPr userDrawn="1"/>
        </p:nvPicPr>
        <p:blipFill rotWithShape="1">
          <a:blip r:embed="rId3">
            <a:alphaModFix/>
          </a:blip>
          <a:srcRect/>
          <a:stretch/>
        </p:blipFill>
        <p:spPr>
          <a:xfrm>
            <a:off x="11175150" y="5904650"/>
            <a:ext cx="814500" cy="814500"/>
          </a:xfrm>
          <a:prstGeom prst="rect">
            <a:avLst/>
          </a:prstGeom>
          <a:noFill/>
          <a:ln>
            <a:noFill/>
          </a:ln>
        </p:spPr>
      </p:pic>
      <p:sp>
        <p:nvSpPr>
          <p:cNvPr id="9" name="Title 8">
            <a:extLst>
              <a:ext uri="{FF2B5EF4-FFF2-40B4-BE49-F238E27FC236}">
                <a16:creationId xmlns:a16="http://schemas.microsoft.com/office/drawing/2014/main" id="{51322A8E-C3AE-41A2-8D84-E49C4C816D9B}"/>
              </a:ext>
            </a:extLst>
          </p:cNvPr>
          <p:cNvSpPr>
            <a:spLocks noGrp="1"/>
          </p:cNvSpPr>
          <p:nvPr>
            <p:ph type="title"/>
          </p:nvPr>
        </p:nvSpPr>
        <p:spPr>
          <a:xfrm>
            <a:off x="838200" y="48601"/>
            <a:ext cx="10515600" cy="132556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04837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A8A6-4CB4-4582-87CC-8083C37A06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2CA79F-1198-472B-9ECD-4BD1BFB267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A5CDC1-3146-42FE-AFD6-A1B6444B2C4B}"/>
              </a:ext>
            </a:extLst>
          </p:cNvPr>
          <p:cNvSpPr>
            <a:spLocks noGrp="1"/>
          </p:cNvSpPr>
          <p:nvPr>
            <p:ph type="dt" sz="half" idx="10"/>
          </p:nvPr>
        </p:nvSpPr>
        <p:spPr/>
        <p:txBody>
          <a:bodyPr/>
          <a:lstStyle/>
          <a:p>
            <a:fld id="{A7E3DF36-9AF9-4F5D-83F2-D63DA26AF32C}" type="datetime1">
              <a:rPr lang="en-US" smtClean="0"/>
              <a:t>9/19/19</a:t>
            </a:fld>
            <a:endParaRPr lang="en-US"/>
          </a:p>
        </p:txBody>
      </p:sp>
      <p:sp>
        <p:nvSpPr>
          <p:cNvPr id="5" name="Footer Placeholder 4">
            <a:extLst>
              <a:ext uri="{FF2B5EF4-FFF2-40B4-BE49-F238E27FC236}">
                <a16:creationId xmlns:a16="http://schemas.microsoft.com/office/drawing/2014/main" id="{F497A509-A4C3-4486-9407-056BD1E8B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EA572-C47F-48E7-BC57-25966E3B81FE}"/>
              </a:ext>
            </a:extLst>
          </p:cNvPr>
          <p:cNvSpPr>
            <a:spLocks noGrp="1"/>
          </p:cNvSpPr>
          <p:nvPr>
            <p:ph type="sldNum" sz="quarter" idx="12"/>
          </p:nvPr>
        </p:nvSpPr>
        <p:spPr/>
        <p:txBody>
          <a:bodyPr/>
          <a:lstStyle/>
          <a:p>
            <a:fld id="{5C9E612E-79CE-47C9-AB42-FB1EA075259A}" type="slidenum">
              <a:rPr lang="en-US" smtClean="0"/>
              <a:t>‹#›</a:t>
            </a:fld>
            <a:endParaRPr lang="en-US"/>
          </a:p>
        </p:txBody>
      </p:sp>
    </p:spTree>
    <p:extLst>
      <p:ext uri="{BB962C8B-B14F-4D97-AF65-F5344CB8AC3E}">
        <p14:creationId xmlns:p14="http://schemas.microsoft.com/office/powerpoint/2010/main" val="2334496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346F-F90D-433A-AA2E-3FD966AE9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598767-49CC-4869-93B3-2E78868C2B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FC4F2F-DC7C-40AA-84F7-22BFDA617C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2C6FF0-7DEE-4CE1-A72D-863A85A1358F}"/>
              </a:ext>
            </a:extLst>
          </p:cNvPr>
          <p:cNvSpPr>
            <a:spLocks noGrp="1"/>
          </p:cNvSpPr>
          <p:nvPr>
            <p:ph type="dt" sz="half" idx="10"/>
          </p:nvPr>
        </p:nvSpPr>
        <p:spPr/>
        <p:txBody>
          <a:bodyPr/>
          <a:lstStyle/>
          <a:p>
            <a:fld id="{69FA9AEA-8BCA-4802-A94F-CB0975FC66A4}" type="datetime1">
              <a:rPr lang="en-US" smtClean="0"/>
              <a:t>9/19/19</a:t>
            </a:fld>
            <a:endParaRPr lang="en-US"/>
          </a:p>
        </p:txBody>
      </p:sp>
      <p:sp>
        <p:nvSpPr>
          <p:cNvPr id="6" name="Footer Placeholder 5">
            <a:extLst>
              <a:ext uri="{FF2B5EF4-FFF2-40B4-BE49-F238E27FC236}">
                <a16:creationId xmlns:a16="http://schemas.microsoft.com/office/drawing/2014/main" id="{3C57E8A1-09E8-49B0-9244-41313EBF10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C270B-D7BF-4374-BF2F-CA1CF6F1F71A}"/>
              </a:ext>
            </a:extLst>
          </p:cNvPr>
          <p:cNvSpPr>
            <a:spLocks noGrp="1"/>
          </p:cNvSpPr>
          <p:nvPr>
            <p:ph type="sldNum" sz="quarter" idx="12"/>
          </p:nvPr>
        </p:nvSpPr>
        <p:spPr/>
        <p:txBody>
          <a:bodyPr/>
          <a:lstStyle/>
          <a:p>
            <a:fld id="{5C9E612E-79CE-47C9-AB42-FB1EA075259A}" type="slidenum">
              <a:rPr lang="en-US" smtClean="0"/>
              <a:t>‹#›</a:t>
            </a:fld>
            <a:endParaRPr lang="en-US"/>
          </a:p>
        </p:txBody>
      </p:sp>
    </p:spTree>
    <p:extLst>
      <p:ext uri="{BB962C8B-B14F-4D97-AF65-F5344CB8AC3E}">
        <p14:creationId xmlns:p14="http://schemas.microsoft.com/office/powerpoint/2010/main" val="85970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14B1-EC42-4CB8-97D0-D87F892A22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A0B219-EB1A-46FC-A699-B17178E74F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ADE4528-AF06-4BEB-B54D-B08EE553DD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3643A3-02A3-4DD8-8C9E-8EC9EA00A9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80DF4AE-A615-4619-AB72-68F1060808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B43CE3-974A-41D2-BA64-6C792B44988A}"/>
              </a:ext>
            </a:extLst>
          </p:cNvPr>
          <p:cNvSpPr>
            <a:spLocks noGrp="1"/>
          </p:cNvSpPr>
          <p:nvPr>
            <p:ph type="dt" sz="half" idx="10"/>
          </p:nvPr>
        </p:nvSpPr>
        <p:spPr/>
        <p:txBody>
          <a:bodyPr/>
          <a:lstStyle/>
          <a:p>
            <a:fld id="{19467ADB-C416-49D9-A784-8C4F45211065}" type="datetime1">
              <a:rPr lang="en-US" smtClean="0"/>
              <a:t>9/19/19</a:t>
            </a:fld>
            <a:endParaRPr lang="en-US"/>
          </a:p>
        </p:txBody>
      </p:sp>
      <p:sp>
        <p:nvSpPr>
          <p:cNvPr id="8" name="Footer Placeholder 7">
            <a:extLst>
              <a:ext uri="{FF2B5EF4-FFF2-40B4-BE49-F238E27FC236}">
                <a16:creationId xmlns:a16="http://schemas.microsoft.com/office/drawing/2014/main" id="{499F561E-BDC1-4749-8279-9790915EC0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5A1CBF-C161-4D98-AD99-BF75F8BD0FD7}"/>
              </a:ext>
            </a:extLst>
          </p:cNvPr>
          <p:cNvSpPr>
            <a:spLocks noGrp="1"/>
          </p:cNvSpPr>
          <p:nvPr>
            <p:ph type="sldNum" sz="quarter" idx="12"/>
          </p:nvPr>
        </p:nvSpPr>
        <p:spPr/>
        <p:txBody>
          <a:bodyPr/>
          <a:lstStyle/>
          <a:p>
            <a:fld id="{5C9E612E-79CE-47C9-AB42-FB1EA075259A}" type="slidenum">
              <a:rPr lang="en-US" smtClean="0"/>
              <a:t>‹#›</a:t>
            </a:fld>
            <a:endParaRPr lang="en-US"/>
          </a:p>
        </p:txBody>
      </p:sp>
    </p:spTree>
    <p:extLst>
      <p:ext uri="{BB962C8B-B14F-4D97-AF65-F5344CB8AC3E}">
        <p14:creationId xmlns:p14="http://schemas.microsoft.com/office/powerpoint/2010/main" val="1490698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DA7E-F2BF-4023-9A9C-450FF56733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CEA4B7-7861-4DB8-AF94-00F4CCC8ABE5}"/>
              </a:ext>
            </a:extLst>
          </p:cNvPr>
          <p:cNvSpPr>
            <a:spLocks noGrp="1"/>
          </p:cNvSpPr>
          <p:nvPr>
            <p:ph type="dt" sz="half" idx="10"/>
          </p:nvPr>
        </p:nvSpPr>
        <p:spPr/>
        <p:txBody>
          <a:bodyPr/>
          <a:lstStyle/>
          <a:p>
            <a:fld id="{31A8FC95-7865-4C52-B7B8-8E80AD138FF4}" type="datetime1">
              <a:rPr lang="en-US" smtClean="0"/>
              <a:t>9/19/19</a:t>
            </a:fld>
            <a:endParaRPr lang="en-US"/>
          </a:p>
        </p:txBody>
      </p:sp>
      <p:sp>
        <p:nvSpPr>
          <p:cNvPr id="4" name="Footer Placeholder 3">
            <a:extLst>
              <a:ext uri="{FF2B5EF4-FFF2-40B4-BE49-F238E27FC236}">
                <a16:creationId xmlns:a16="http://schemas.microsoft.com/office/drawing/2014/main" id="{4037FE8D-4128-4316-B176-01D95D83F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5A09CF-41DC-4030-A49C-792432718A99}"/>
              </a:ext>
            </a:extLst>
          </p:cNvPr>
          <p:cNvSpPr>
            <a:spLocks noGrp="1"/>
          </p:cNvSpPr>
          <p:nvPr>
            <p:ph type="sldNum" sz="quarter" idx="12"/>
          </p:nvPr>
        </p:nvSpPr>
        <p:spPr/>
        <p:txBody>
          <a:bodyPr/>
          <a:lstStyle/>
          <a:p>
            <a:fld id="{5C9E612E-79CE-47C9-AB42-FB1EA075259A}" type="slidenum">
              <a:rPr lang="en-US" smtClean="0"/>
              <a:t>‹#›</a:t>
            </a:fld>
            <a:endParaRPr lang="en-US"/>
          </a:p>
        </p:txBody>
      </p:sp>
    </p:spTree>
    <p:extLst>
      <p:ext uri="{BB962C8B-B14F-4D97-AF65-F5344CB8AC3E}">
        <p14:creationId xmlns:p14="http://schemas.microsoft.com/office/powerpoint/2010/main" val="4010935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42188A-D3FB-4EBA-8389-3A142AFAAC30}"/>
              </a:ext>
            </a:extLst>
          </p:cNvPr>
          <p:cNvSpPr>
            <a:spLocks noGrp="1"/>
          </p:cNvSpPr>
          <p:nvPr>
            <p:ph type="dt" sz="half" idx="10"/>
          </p:nvPr>
        </p:nvSpPr>
        <p:spPr/>
        <p:txBody>
          <a:bodyPr/>
          <a:lstStyle/>
          <a:p>
            <a:fld id="{EB0924CF-E55A-494E-AF69-A55A0848928A}" type="datetime1">
              <a:rPr lang="en-US" smtClean="0"/>
              <a:t>9/19/19</a:t>
            </a:fld>
            <a:endParaRPr lang="en-US"/>
          </a:p>
        </p:txBody>
      </p:sp>
      <p:sp>
        <p:nvSpPr>
          <p:cNvPr id="3" name="Footer Placeholder 2">
            <a:extLst>
              <a:ext uri="{FF2B5EF4-FFF2-40B4-BE49-F238E27FC236}">
                <a16:creationId xmlns:a16="http://schemas.microsoft.com/office/drawing/2014/main" id="{B7B178E8-0AA2-49BB-A557-1111494971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CB6B4-1BAB-4B08-BF4E-382F422FBAF1}"/>
              </a:ext>
            </a:extLst>
          </p:cNvPr>
          <p:cNvSpPr>
            <a:spLocks noGrp="1"/>
          </p:cNvSpPr>
          <p:nvPr>
            <p:ph type="sldNum" sz="quarter" idx="12"/>
          </p:nvPr>
        </p:nvSpPr>
        <p:spPr/>
        <p:txBody>
          <a:bodyPr/>
          <a:lstStyle/>
          <a:p>
            <a:fld id="{5C9E612E-79CE-47C9-AB42-FB1EA075259A}" type="slidenum">
              <a:rPr lang="en-US" smtClean="0"/>
              <a:t>‹#›</a:t>
            </a:fld>
            <a:endParaRPr lang="en-US"/>
          </a:p>
        </p:txBody>
      </p:sp>
    </p:spTree>
    <p:extLst>
      <p:ext uri="{BB962C8B-B14F-4D97-AF65-F5344CB8AC3E}">
        <p14:creationId xmlns:p14="http://schemas.microsoft.com/office/powerpoint/2010/main" val="3938936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13DE-E510-4BE4-8EF0-8666746CB4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16CBF9-6197-47AF-84FD-5D8DF8E341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1533A0-F663-49BA-93CE-8DD6C1DD8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ABF56E-8B41-4C35-85F2-C9353497A177}"/>
              </a:ext>
            </a:extLst>
          </p:cNvPr>
          <p:cNvSpPr>
            <a:spLocks noGrp="1"/>
          </p:cNvSpPr>
          <p:nvPr>
            <p:ph type="dt" sz="half" idx="10"/>
          </p:nvPr>
        </p:nvSpPr>
        <p:spPr/>
        <p:txBody>
          <a:bodyPr/>
          <a:lstStyle/>
          <a:p>
            <a:fld id="{6B91A32B-F048-40E1-945E-C11DD68C9856}" type="datetime1">
              <a:rPr lang="en-US" smtClean="0"/>
              <a:t>9/19/19</a:t>
            </a:fld>
            <a:endParaRPr lang="en-US"/>
          </a:p>
        </p:txBody>
      </p:sp>
      <p:sp>
        <p:nvSpPr>
          <p:cNvPr id="6" name="Footer Placeholder 5">
            <a:extLst>
              <a:ext uri="{FF2B5EF4-FFF2-40B4-BE49-F238E27FC236}">
                <a16:creationId xmlns:a16="http://schemas.microsoft.com/office/drawing/2014/main" id="{A23208C7-2565-4441-8BD5-BAF9E9AE6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F2916-EAA8-4F3D-95EF-015A3BD2C1F0}"/>
              </a:ext>
            </a:extLst>
          </p:cNvPr>
          <p:cNvSpPr>
            <a:spLocks noGrp="1"/>
          </p:cNvSpPr>
          <p:nvPr>
            <p:ph type="sldNum" sz="quarter" idx="12"/>
          </p:nvPr>
        </p:nvSpPr>
        <p:spPr/>
        <p:txBody>
          <a:bodyPr/>
          <a:lstStyle/>
          <a:p>
            <a:fld id="{5C9E612E-79CE-47C9-AB42-FB1EA075259A}" type="slidenum">
              <a:rPr lang="en-US" smtClean="0"/>
              <a:t>‹#›</a:t>
            </a:fld>
            <a:endParaRPr lang="en-US"/>
          </a:p>
        </p:txBody>
      </p:sp>
    </p:spTree>
    <p:extLst>
      <p:ext uri="{BB962C8B-B14F-4D97-AF65-F5344CB8AC3E}">
        <p14:creationId xmlns:p14="http://schemas.microsoft.com/office/powerpoint/2010/main" val="112481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preserve="1">
  <p:cSld name="Titel en 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19667" y="0"/>
            <a:ext cx="10657416" cy="11430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CC0033"/>
              </a:buClr>
              <a:buSzPts val="2400"/>
              <a:buFont typeface="Arial"/>
              <a:buNone/>
              <a:defRPr sz="2400" b="0" i="0" u="none" strike="noStrike" cap="none">
                <a:solidFill>
                  <a:srgbClr val="CC0033"/>
                </a:solidFill>
                <a:latin typeface="Arial"/>
                <a:ea typeface="Arial"/>
                <a:cs typeface="Arial"/>
                <a:sym typeface="Arial"/>
              </a:defRPr>
            </a:lvl1pPr>
            <a:lvl2pPr marL="0" marR="0" lvl="1" indent="0" algn="l" rtl="0">
              <a:spcBef>
                <a:spcPts val="0"/>
              </a:spcBef>
              <a:spcAft>
                <a:spcPts val="0"/>
              </a:spcAft>
              <a:buSzPts val="1400"/>
              <a:buNone/>
              <a:defRPr sz="2400" b="0" i="0" u="none" strike="noStrike" cap="none">
                <a:solidFill>
                  <a:srgbClr val="CC0033"/>
                </a:solidFill>
                <a:latin typeface="Arial"/>
                <a:ea typeface="Arial"/>
                <a:cs typeface="Arial"/>
                <a:sym typeface="Arial"/>
              </a:defRPr>
            </a:lvl2pPr>
            <a:lvl3pPr marL="0" marR="0" lvl="2" indent="0" algn="l" rtl="0">
              <a:spcBef>
                <a:spcPts val="0"/>
              </a:spcBef>
              <a:spcAft>
                <a:spcPts val="0"/>
              </a:spcAft>
              <a:buSzPts val="1400"/>
              <a:buNone/>
              <a:defRPr sz="2400" b="0" i="0" u="none" strike="noStrike" cap="none">
                <a:solidFill>
                  <a:srgbClr val="CC0033"/>
                </a:solidFill>
                <a:latin typeface="Arial"/>
                <a:ea typeface="Arial"/>
                <a:cs typeface="Arial"/>
                <a:sym typeface="Arial"/>
              </a:defRPr>
            </a:lvl3pPr>
            <a:lvl4pPr marL="0" marR="0" lvl="3" indent="0" algn="l" rtl="0">
              <a:spcBef>
                <a:spcPts val="0"/>
              </a:spcBef>
              <a:spcAft>
                <a:spcPts val="0"/>
              </a:spcAft>
              <a:buSzPts val="1400"/>
              <a:buNone/>
              <a:defRPr sz="2400" b="0" i="0" u="none" strike="noStrike" cap="none">
                <a:solidFill>
                  <a:srgbClr val="CC0033"/>
                </a:solidFill>
                <a:latin typeface="Arial"/>
                <a:ea typeface="Arial"/>
                <a:cs typeface="Arial"/>
                <a:sym typeface="Arial"/>
              </a:defRPr>
            </a:lvl4pPr>
            <a:lvl5pPr marL="0" marR="0" lvl="4" indent="0" algn="l" rtl="0">
              <a:spcBef>
                <a:spcPts val="0"/>
              </a:spcBef>
              <a:spcAft>
                <a:spcPts val="0"/>
              </a:spcAft>
              <a:buSzPts val="1400"/>
              <a:buNone/>
              <a:defRPr sz="2400" b="0" i="0" u="none" strike="noStrike" cap="none">
                <a:solidFill>
                  <a:srgbClr val="CC0033"/>
                </a:solidFill>
                <a:latin typeface="Arial"/>
                <a:ea typeface="Arial"/>
                <a:cs typeface="Arial"/>
                <a:sym typeface="Arial"/>
              </a:defRPr>
            </a:lvl5pPr>
            <a:lvl6pPr marL="457200" marR="0" lvl="5"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9pPr>
          </a:lstStyle>
          <a:p>
            <a:r>
              <a:rPr lang="en-US"/>
              <a:t>Click to edit Master title style</a:t>
            </a:r>
            <a:endParaRPr/>
          </a:p>
        </p:txBody>
      </p:sp>
      <p:sp>
        <p:nvSpPr>
          <p:cNvPr id="23" name="Google Shape;23;p5"/>
          <p:cNvSpPr txBox="1">
            <a:spLocks noGrp="1"/>
          </p:cNvSpPr>
          <p:nvPr>
            <p:ph type="body" idx="1"/>
          </p:nvPr>
        </p:nvSpPr>
        <p:spPr>
          <a:xfrm>
            <a:off x="719667" y="1471613"/>
            <a:ext cx="10687051" cy="3973611"/>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accent4"/>
              </a:buClr>
              <a:buSzPts val="1400"/>
              <a:buFont typeface="Merriweather Sans"/>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1371600" marR="0" lvl="2" indent="-228600" algn="l" rtl="0">
              <a:lnSpc>
                <a:spcPct val="100000"/>
              </a:lnSpc>
              <a:spcBef>
                <a:spcPts val="0"/>
              </a:spcBef>
              <a:spcAft>
                <a:spcPts val="0"/>
              </a:spcAft>
              <a:buClr>
                <a:schemeClr val="dk1"/>
              </a:buClr>
              <a:buSzPts val="1600"/>
              <a:buFont typeface="Verdana"/>
              <a:buNone/>
              <a:defRPr sz="1600" b="0" i="0" u="none" strike="noStrike" cap="none">
                <a:solidFill>
                  <a:schemeClr val="dk1"/>
                </a:solidFill>
                <a:latin typeface="Verdana"/>
                <a:ea typeface="Verdana"/>
                <a:cs typeface="Verdana"/>
                <a:sym typeface="Verdana"/>
              </a:defRPr>
            </a:lvl3pPr>
            <a:lvl4pPr marL="1828800" marR="0" lvl="3"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Tree>
    <p:extLst>
      <p:ext uri="{BB962C8B-B14F-4D97-AF65-F5344CB8AC3E}">
        <p14:creationId xmlns:p14="http://schemas.microsoft.com/office/powerpoint/2010/main" val="16545542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55B7-5069-47EE-9104-A058D272D7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29DCD0-153D-4687-9C83-45C85847F8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A41DB4-D81E-4E79-8125-A7370650F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8296F-B7B3-4DC9-9742-2C8920113C88}"/>
              </a:ext>
            </a:extLst>
          </p:cNvPr>
          <p:cNvSpPr>
            <a:spLocks noGrp="1"/>
          </p:cNvSpPr>
          <p:nvPr>
            <p:ph type="dt" sz="half" idx="10"/>
          </p:nvPr>
        </p:nvSpPr>
        <p:spPr/>
        <p:txBody>
          <a:bodyPr/>
          <a:lstStyle/>
          <a:p>
            <a:fld id="{EC959AB4-F943-493C-877C-09570479FDB4}" type="datetime1">
              <a:rPr lang="en-US" smtClean="0"/>
              <a:t>9/19/19</a:t>
            </a:fld>
            <a:endParaRPr lang="en-US"/>
          </a:p>
        </p:txBody>
      </p:sp>
      <p:sp>
        <p:nvSpPr>
          <p:cNvPr id="6" name="Footer Placeholder 5">
            <a:extLst>
              <a:ext uri="{FF2B5EF4-FFF2-40B4-BE49-F238E27FC236}">
                <a16:creationId xmlns:a16="http://schemas.microsoft.com/office/drawing/2014/main" id="{5A4853E8-3D94-40A2-9DA7-244D34DB9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27E18-165D-489F-8DA9-E0FFEB2B2977}"/>
              </a:ext>
            </a:extLst>
          </p:cNvPr>
          <p:cNvSpPr>
            <a:spLocks noGrp="1"/>
          </p:cNvSpPr>
          <p:nvPr>
            <p:ph type="sldNum" sz="quarter" idx="12"/>
          </p:nvPr>
        </p:nvSpPr>
        <p:spPr/>
        <p:txBody>
          <a:bodyPr/>
          <a:lstStyle/>
          <a:p>
            <a:fld id="{5C9E612E-79CE-47C9-AB42-FB1EA075259A}" type="slidenum">
              <a:rPr lang="en-US" smtClean="0"/>
              <a:t>‹#›</a:t>
            </a:fld>
            <a:endParaRPr lang="en-US"/>
          </a:p>
        </p:txBody>
      </p:sp>
    </p:spTree>
    <p:extLst>
      <p:ext uri="{BB962C8B-B14F-4D97-AF65-F5344CB8AC3E}">
        <p14:creationId xmlns:p14="http://schemas.microsoft.com/office/powerpoint/2010/main" val="42671465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DF0D-BA8B-42AA-B8D8-36E10C0239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755E5B-F0D7-46B9-8B11-C3D46C32186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D5D4A-F063-4C51-AFE3-2C8C1BB27E4B}"/>
              </a:ext>
            </a:extLst>
          </p:cNvPr>
          <p:cNvSpPr>
            <a:spLocks noGrp="1"/>
          </p:cNvSpPr>
          <p:nvPr>
            <p:ph type="dt" sz="half" idx="10"/>
          </p:nvPr>
        </p:nvSpPr>
        <p:spPr/>
        <p:txBody>
          <a:bodyPr/>
          <a:lstStyle/>
          <a:p>
            <a:fld id="{CF72E985-9EF7-46BF-90C7-B01DB1B0A861}" type="datetime1">
              <a:rPr lang="en-US" smtClean="0"/>
              <a:t>9/19/19</a:t>
            </a:fld>
            <a:endParaRPr lang="en-US"/>
          </a:p>
        </p:txBody>
      </p:sp>
      <p:sp>
        <p:nvSpPr>
          <p:cNvPr id="5" name="Footer Placeholder 4">
            <a:extLst>
              <a:ext uri="{FF2B5EF4-FFF2-40B4-BE49-F238E27FC236}">
                <a16:creationId xmlns:a16="http://schemas.microsoft.com/office/drawing/2014/main" id="{6FC8C1E4-87F1-4109-82F9-B4E3BC236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3BFD3-847F-4987-970C-E29EA545DB4F}"/>
              </a:ext>
            </a:extLst>
          </p:cNvPr>
          <p:cNvSpPr>
            <a:spLocks noGrp="1"/>
          </p:cNvSpPr>
          <p:nvPr>
            <p:ph type="sldNum" sz="quarter" idx="12"/>
          </p:nvPr>
        </p:nvSpPr>
        <p:spPr/>
        <p:txBody>
          <a:bodyPr/>
          <a:lstStyle/>
          <a:p>
            <a:fld id="{5C9E612E-79CE-47C9-AB42-FB1EA075259A}" type="slidenum">
              <a:rPr lang="en-US" smtClean="0"/>
              <a:t>‹#›</a:t>
            </a:fld>
            <a:endParaRPr lang="en-US"/>
          </a:p>
        </p:txBody>
      </p:sp>
    </p:spTree>
    <p:extLst>
      <p:ext uri="{BB962C8B-B14F-4D97-AF65-F5344CB8AC3E}">
        <p14:creationId xmlns:p14="http://schemas.microsoft.com/office/powerpoint/2010/main" val="240110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8B496-1699-4D00-B4CA-80AA36F878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B3E0F2-97DA-4DE1-88CF-8F1083BA85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88A5F-81E6-4B03-AF25-D76E2F5B2E45}"/>
              </a:ext>
            </a:extLst>
          </p:cNvPr>
          <p:cNvSpPr>
            <a:spLocks noGrp="1"/>
          </p:cNvSpPr>
          <p:nvPr>
            <p:ph type="dt" sz="half" idx="10"/>
          </p:nvPr>
        </p:nvSpPr>
        <p:spPr/>
        <p:txBody>
          <a:bodyPr/>
          <a:lstStyle/>
          <a:p>
            <a:fld id="{8C7D0EED-3F42-4DE2-8266-61D19758D594}" type="datetime1">
              <a:rPr lang="en-US" smtClean="0"/>
              <a:t>9/19/19</a:t>
            </a:fld>
            <a:endParaRPr lang="en-US"/>
          </a:p>
        </p:txBody>
      </p:sp>
      <p:sp>
        <p:nvSpPr>
          <p:cNvPr id="5" name="Footer Placeholder 4">
            <a:extLst>
              <a:ext uri="{FF2B5EF4-FFF2-40B4-BE49-F238E27FC236}">
                <a16:creationId xmlns:a16="http://schemas.microsoft.com/office/drawing/2014/main" id="{99095FD6-A4A7-4026-AC2B-81B7DEF421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AE467-1DF3-48C4-8E67-F3DAD6A09568}"/>
              </a:ext>
            </a:extLst>
          </p:cNvPr>
          <p:cNvSpPr>
            <a:spLocks noGrp="1"/>
          </p:cNvSpPr>
          <p:nvPr>
            <p:ph type="sldNum" sz="quarter" idx="12"/>
          </p:nvPr>
        </p:nvSpPr>
        <p:spPr/>
        <p:txBody>
          <a:bodyPr/>
          <a:lstStyle/>
          <a:p>
            <a:fld id="{5C9E612E-79CE-47C9-AB42-FB1EA075259A}" type="slidenum">
              <a:rPr lang="en-US" smtClean="0"/>
              <a:t>‹#›</a:t>
            </a:fld>
            <a:endParaRPr lang="en-US"/>
          </a:p>
        </p:txBody>
      </p:sp>
    </p:spTree>
    <p:extLst>
      <p:ext uri="{BB962C8B-B14F-4D97-AF65-F5344CB8AC3E}">
        <p14:creationId xmlns:p14="http://schemas.microsoft.com/office/powerpoint/2010/main" val="266263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Afbeelding met bijschrift" preserve="1">
  <p:cSld name="1_Afbeelding met bijschrift">
    <p:spTree>
      <p:nvGrpSpPr>
        <p:cNvPr id="1" name="Shape 24"/>
        <p:cNvGrpSpPr/>
        <p:nvPr/>
      </p:nvGrpSpPr>
      <p:grpSpPr>
        <a:xfrm>
          <a:off x="0" y="0"/>
          <a:ext cx="0" cy="0"/>
          <a:chOff x="0" y="0"/>
          <a:chExt cx="0" cy="0"/>
        </a:xfrm>
      </p:grpSpPr>
      <p:sp>
        <p:nvSpPr>
          <p:cNvPr id="25" name="Google Shape;25;p6"/>
          <p:cNvSpPr>
            <a:spLocks noGrp="1"/>
          </p:cNvSpPr>
          <p:nvPr>
            <p:ph type="pic" idx="2"/>
          </p:nvPr>
        </p:nvSpPr>
        <p:spPr>
          <a:xfrm>
            <a:off x="0" y="1"/>
            <a:ext cx="12192000" cy="450911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2800"/>
              <a:buFont typeface="Verdana"/>
              <a:buNone/>
              <a:defRPr sz="2800" b="0" i="0" u="none" strike="noStrike" cap="none">
                <a:solidFill>
                  <a:schemeClr val="dk1"/>
                </a:solidFill>
                <a:latin typeface="Verdana"/>
                <a:ea typeface="Verdana"/>
                <a:cs typeface="Verdana"/>
                <a:sym typeface="Verdana"/>
              </a:defRPr>
            </a:lvl2pPr>
            <a:lvl3pPr marL="914400" marR="0" lvl="2" indent="0" algn="l" rtl="0">
              <a:lnSpc>
                <a:spcPct val="100000"/>
              </a:lnSpc>
              <a:spcBef>
                <a:spcPts val="0"/>
              </a:spcBef>
              <a:spcAft>
                <a:spcPts val="0"/>
              </a:spcAft>
              <a:buClr>
                <a:schemeClr val="dk1"/>
              </a:buClr>
              <a:buSzPts val="2400"/>
              <a:buFont typeface="Verdana"/>
              <a:buNone/>
              <a:defRPr sz="2400" b="0" i="0" u="none" strike="noStrike" cap="none">
                <a:solidFill>
                  <a:schemeClr val="dk1"/>
                </a:solidFill>
                <a:latin typeface="Verdana"/>
                <a:ea typeface="Verdana"/>
                <a:cs typeface="Verdana"/>
                <a:sym typeface="Verdana"/>
              </a:defRPr>
            </a:lvl3pPr>
            <a:lvl4pPr marL="1371600" marR="0" lvl="3" indent="0" algn="l" rtl="0">
              <a:lnSpc>
                <a:spcPct val="100000"/>
              </a:lnSpc>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4pPr>
            <a:lvl5pPr marL="1828800" marR="0" lvl="4" indent="0" algn="l" rtl="0">
              <a:lnSpc>
                <a:spcPct val="100000"/>
              </a:lnSpc>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5pPr>
            <a:lvl6pPr marL="2286000" marR="0" lvl="5" indent="0" algn="l" rtl="0">
              <a:lnSpc>
                <a:spcPct val="100000"/>
              </a:lnSpc>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6pPr>
            <a:lvl7pPr marL="2743200" marR="0" lvl="6" indent="0" algn="l" rtl="0">
              <a:lnSpc>
                <a:spcPct val="100000"/>
              </a:lnSpc>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7pPr>
            <a:lvl8pPr marL="3200400" marR="0" lvl="7" indent="0" algn="l" rtl="0">
              <a:lnSpc>
                <a:spcPct val="100000"/>
              </a:lnSpc>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8pPr>
            <a:lvl9pPr marL="3657600" marR="0" lvl="8" indent="0" algn="l" rtl="0">
              <a:lnSpc>
                <a:spcPct val="100000"/>
              </a:lnSpc>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9pPr>
          </a:lstStyle>
          <a:p>
            <a:r>
              <a:rPr lang="en-US"/>
              <a:t>Click icon to add picture</a:t>
            </a:r>
            <a:endParaRPr/>
          </a:p>
        </p:txBody>
      </p:sp>
      <p:sp>
        <p:nvSpPr>
          <p:cNvPr id="26" name="Google Shape;26;p6"/>
          <p:cNvSpPr txBox="1">
            <a:spLocks noGrp="1"/>
          </p:cNvSpPr>
          <p:nvPr>
            <p:ph type="title"/>
          </p:nvPr>
        </p:nvSpPr>
        <p:spPr>
          <a:xfrm>
            <a:off x="527382" y="5733256"/>
            <a:ext cx="11664617" cy="11247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CC0033"/>
              </a:buClr>
              <a:buSzPts val="2400"/>
              <a:buFont typeface="Arial"/>
              <a:buNone/>
              <a:defRPr sz="2400" b="0" i="0" u="none" strike="noStrike" cap="none">
                <a:solidFill>
                  <a:srgbClr val="CC0033"/>
                </a:solidFill>
                <a:latin typeface="Arial"/>
                <a:ea typeface="Arial"/>
                <a:cs typeface="Arial"/>
                <a:sym typeface="Arial"/>
              </a:defRPr>
            </a:lvl1pPr>
            <a:lvl2pPr marL="0" marR="0" lvl="1" indent="0" algn="l" rtl="0">
              <a:spcBef>
                <a:spcPts val="0"/>
              </a:spcBef>
              <a:spcAft>
                <a:spcPts val="0"/>
              </a:spcAft>
              <a:buSzPts val="1400"/>
              <a:buNone/>
              <a:defRPr sz="2400" b="0" i="0" u="none" strike="noStrike" cap="none">
                <a:solidFill>
                  <a:srgbClr val="CC0033"/>
                </a:solidFill>
                <a:latin typeface="Arial"/>
                <a:ea typeface="Arial"/>
                <a:cs typeface="Arial"/>
                <a:sym typeface="Arial"/>
              </a:defRPr>
            </a:lvl2pPr>
            <a:lvl3pPr marL="0" marR="0" lvl="2" indent="0" algn="l" rtl="0">
              <a:spcBef>
                <a:spcPts val="0"/>
              </a:spcBef>
              <a:spcAft>
                <a:spcPts val="0"/>
              </a:spcAft>
              <a:buSzPts val="1400"/>
              <a:buNone/>
              <a:defRPr sz="2400" b="0" i="0" u="none" strike="noStrike" cap="none">
                <a:solidFill>
                  <a:srgbClr val="CC0033"/>
                </a:solidFill>
                <a:latin typeface="Arial"/>
                <a:ea typeface="Arial"/>
                <a:cs typeface="Arial"/>
                <a:sym typeface="Arial"/>
              </a:defRPr>
            </a:lvl3pPr>
            <a:lvl4pPr marL="0" marR="0" lvl="3" indent="0" algn="l" rtl="0">
              <a:spcBef>
                <a:spcPts val="0"/>
              </a:spcBef>
              <a:spcAft>
                <a:spcPts val="0"/>
              </a:spcAft>
              <a:buSzPts val="1400"/>
              <a:buNone/>
              <a:defRPr sz="2400" b="0" i="0" u="none" strike="noStrike" cap="none">
                <a:solidFill>
                  <a:srgbClr val="CC0033"/>
                </a:solidFill>
                <a:latin typeface="Arial"/>
                <a:ea typeface="Arial"/>
                <a:cs typeface="Arial"/>
                <a:sym typeface="Arial"/>
              </a:defRPr>
            </a:lvl4pPr>
            <a:lvl5pPr marL="0" marR="0" lvl="4" indent="0" algn="l" rtl="0">
              <a:spcBef>
                <a:spcPts val="0"/>
              </a:spcBef>
              <a:spcAft>
                <a:spcPts val="0"/>
              </a:spcAft>
              <a:buSzPts val="1400"/>
              <a:buNone/>
              <a:defRPr sz="2400" b="0" i="0" u="none" strike="noStrike" cap="none">
                <a:solidFill>
                  <a:srgbClr val="CC0033"/>
                </a:solidFill>
                <a:latin typeface="Arial"/>
                <a:ea typeface="Arial"/>
                <a:cs typeface="Arial"/>
                <a:sym typeface="Arial"/>
              </a:defRPr>
            </a:lvl5pPr>
            <a:lvl6pPr marL="457200" marR="0" lvl="5"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9pPr>
          </a:lstStyle>
          <a:p>
            <a:r>
              <a:rPr lang="en-US"/>
              <a:t>Click to edit Master title style</a:t>
            </a:r>
            <a:endParaRPr/>
          </a:p>
        </p:txBody>
      </p:sp>
    </p:spTree>
    <p:extLst>
      <p:ext uri="{BB962C8B-B14F-4D97-AF65-F5344CB8AC3E}">
        <p14:creationId xmlns:p14="http://schemas.microsoft.com/office/powerpoint/2010/main" val="289153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el en object" preserve="1">
  <p:cSld name="Titel en objec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9667" y="0"/>
            <a:ext cx="10657416" cy="11430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3600"/>
              <a:buFont typeface="Verdana"/>
              <a:buNone/>
              <a:defRPr sz="36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2pPr>
            <a:lvl3pPr marL="0" marR="0" lvl="2"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3pPr>
            <a:lvl4pPr marL="0" marR="0" lvl="3"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4pPr>
            <a:lvl5pPr marL="0" marR="0" lvl="4"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9pPr>
          </a:lstStyle>
          <a:p>
            <a:r>
              <a:rPr lang="en-US"/>
              <a:t>Click to edit Master title style</a:t>
            </a:r>
            <a:endParaRPr/>
          </a:p>
        </p:txBody>
      </p:sp>
      <p:sp>
        <p:nvSpPr>
          <p:cNvPr id="33" name="Google Shape;33;p8"/>
          <p:cNvSpPr txBox="1">
            <a:spLocks noGrp="1"/>
          </p:cNvSpPr>
          <p:nvPr>
            <p:ph type="body" idx="1"/>
          </p:nvPr>
        </p:nvSpPr>
        <p:spPr>
          <a:xfrm>
            <a:off x="719667" y="1471613"/>
            <a:ext cx="10687051" cy="3973611"/>
          </a:xfrm>
          <a:prstGeom prst="rect">
            <a:avLst/>
          </a:prstGeom>
          <a:noFill/>
          <a:ln>
            <a:noFill/>
          </a:ln>
        </p:spPr>
        <p:txBody>
          <a:bodyPr spcFirstLastPara="1" wrap="square" lIns="91425" tIns="91425" rIns="91425" bIns="91425" anchor="t" anchorCtr="0"/>
          <a:lstStyle>
            <a:lvl1pPr marL="457200" marR="0" lvl="0" indent="-228600" algn="l" rtl="0">
              <a:lnSpc>
                <a:spcPct val="150000"/>
              </a:lnSpc>
              <a:spcBef>
                <a:spcPts val="0"/>
              </a:spcBef>
              <a:spcAft>
                <a:spcPts val="0"/>
              </a:spcAft>
              <a:buClr>
                <a:srgbClr val="3F3F3F"/>
              </a:buClr>
              <a:buSzPts val="1400"/>
              <a:buFont typeface="Verdana"/>
              <a:buNone/>
              <a:defRPr sz="1400" b="0" i="0" u="none" strike="noStrike" cap="none">
                <a:solidFill>
                  <a:srgbClr val="3F3F3F"/>
                </a:solidFill>
                <a:latin typeface="Verdana"/>
                <a:ea typeface="Verdana"/>
                <a:cs typeface="Verdana"/>
                <a:sym typeface="Verdana"/>
              </a:defRPr>
            </a:lvl1pPr>
            <a:lvl2pPr marL="914400" marR="0" lvl="1" indent="-228600" algn="l" rtl="0">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1371600" marR="0" lvl="2" indent="-228600" algn="l" rtl="0">
              <a:lnSpc>
                <a:spcPct val="100000"/>
              </a:lnSpc>
              <a:spcBef>
                <a:spcPts val="0"/>
              </a:spcBef>
              <a:spcAft>
                <a:spcPts val="0"/>
              </a:spcAft>
              <a:buClr>
                <a:schemeClr val="dk1"/>
              </a:buClr>
              <a:buSzPts val="1600"/>
              <a:buFont typeface="Verdana"/>
              <a:buNone/>
              <a:defRPr sz="1600" b="0" i="0" u="none" strike="noStrike" cap="none">
                <a:solidFill>
                  <a:schemeClr val="dk1"/>
                </a:solidFill>
                <a:latin typeface="Verdana"/>
                <a:ea typeface="Verdana"/>
                <a:cs typeface="Verdana"/>
                <a:sym typeface="Verdana"/>
              </a:defRPr>
            </a:lvl3pPr>
            <a:lvl4pPr marL="1828800" marR="0" lvl="3"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Tree>
    <p:extLst>
      <p:ext uri="{BB962C8B-B14F-4D97-AF65-F5344CB8AC3E}">
        <p14:creationId xmlns:p14="http://schemas.microsoft.com/office/powerpoint/2010/main" val="340316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ext and Clip Art" type="txAndClipArt" preserve="1">
  <p:cSld name="Title, Text and Clip Ar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1117600" y="171451"/>
            <a:ext cx="10363200" cy="110489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3600"/>
              <a:buFont typeface="Verdana"/>
              <a:buNone/>
              <a:defRPr sz="36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2pPr>
            <a:lvl3pPr marL="0" marR="0" lvl="2"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3pPr>
            <a:lvl4pPr marL="0" marR="0" lvl="3"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4pPr>
            <a:lvl5pPr marL="0" marR="0" lvl="4"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9pPr>
          </a:lstStyle>
          <a:p>
            <a:r>
              <a:rPr lang="en-US"/>
              <a:t>Click to edit Master title style</a:t>
            </a:r>
            <a:endParaRPr/>
          </a:p>
        </p:txBody>
      </p:sp>
      <p:sp>
        <p:nvSpPr>
          <p:cNvPr id="36" name="Google Shape;36;p9"/>
          <p:cNvSpPr txBox="1">
            <a:spLocks noGrp="1"/>
          </p:cNvSpPr>
          <p:nvPr>
            <p:ph type="body" idx="1"/>
          </p:nvPr>
        </p:nvSpPr>
        <p:spPr>
          <a:xfrm>
            <a:off x="1117601" y="1981201"/>
            <a:ext cx="5079999" cy="4076699"/>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560"/>
              </a:spcBef>
              <a:spcAft>
                <a:spcPts val="0"/>
              </a:spcAft>
              <a:buClr>
                <a:schemeClr val="dk1"/>
              </a:buClr>
              <a:buSzPts val="2800"/>
              <a:buFont typeface="Verdana"/>
              <a:buNone/>
              <a:defRPr sz="2800" b="0" i="0" u="none" strike="noStrike" cap="none">
                <a:solidFill>
                  <a:schemeClr val="dk1"/>
                </a:solidFill>
                <a:latin typeface="Verdana"/>
                <a:ea typeface="Verdana"/>
                <a:cs typeface="Verdana"/>
                <a:sym typeface="Verdana"/>
              </a:defRPr>
            </a:lvl1pPr>
            <a:lvl2pPr marL="914400" marR="0" lvl="1" indent="-317500" algn="l" rtl="0">
              <a:lnSpc>
                <a:spcPct val="100000"/>
              </a:lnSpc>
              <a:spcBef>
                <a:spcPts val="360"/>
              </a:spcBef>
              <a:spcAft>
                <a:spcPts val="0"/>
              </a:spcAft>
              <a:buClr>
                <a:srgbClr val="CE0044"/>
              </a:buClr>
              <a:buSzPts val="1400"/>
              <a:buFont typeface="Arial"/>
              <a:buChar char="•"/>
              <a:defRPr sz="1400" b="0" i="0" u="none" strike="noStrike" cap="none">
                <a:solidFill>
                  <a:schemeClr val="dk1"/>
                </a:solidFill>
                <a:latin typeface="Verdana"/>
                <a:ea typeface="Verdana"/>
                <a:cs typeface="Verdana"/>
                <a:sym typeface="Verdana"/>
              </a:defRPr>
            </a:lvl2pPr>
            <a:lvl3pPr marL="1371600" marR="0" lvl="2" indent="-330200" algn="l" rtl="0">
              <a:lnSpc>
                <a:spcPct val="100000"/>
              </a:lnSpc>
              <a:spcBef>
                <a:spcPts val="320"/>
              </a:spcBef>
              <a:spcAft>
                <a:spcPts val="0"/>
              </a:spcAft>
              <a:buClr>
                <a:srgbClr val="CE0044"/>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37" name="Google Shape;37;p9"/>
          <p:cNvSpPr>
            <a:spLocks noGrp="1"/>
          </p:cNvSpPr>
          <p:nvPr>
            <p:ph type="clipArt" idx="2"/>
          </p:nvPr>
        </p:nvSpPr>
        <p:spPr>
          <a:xfrm>
            <a:off x="6400801" y="1981201"/>
            <a:ext cx="5079999" cy="40766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800"/>
              <a:buFont typeface="Verdana"/>
              <a:buNone/>
              <a:defRPr sz="1800" b="0" i="0" u="none" strike="noStrike" cap="none">
                <a:solidFill>
                  <a:schemeClr val="dk1"/>
                </a:solidFill>
                <a:latin typeface="Verdana"/>
                <a:ea typeface="Verdana"/>
                <a:cs typeface="Verdana"/>
                <a:sym typeface="Verdana"/>
              </a:defRPr>
            </a:lvl1pPr>
            <a:lvl2pPr marL="457200" marR="0" lvl="1" indent="0" algn="l" rtl="0">
              <a:lnSpc>
                <a:spcPct val="100000"/>
              </a:lnSpc>
              <a:spcBef>
                <a:spcPts val="0"/>
              </a:spcBef>
              <a:spcAft>
                <a:spcPts val="0"/>
              </a:spcAft>
              <a:buClr>
                <a:schemeClr val="dk1"/>
              </a:buClr>
              <a:buSzPts val="1800"/>
              <a:buFont typeface="Verdana"/>
              <a:buNone/>
              <a:defRPr sz="1800" b="0" i="0" u="none" strike="noStrike" cap="none">
                <a:solidFill>
                  <a:schemeClr val="dk1"/>
                </a:solidFill>
                <a:latin typeface="Verdana"/>
                <a:ea typeface="Verdana"/>
                <a:cs typeface="Verdana"/>
                <a:sym typeface="Verdana"/>
              </a:defRPr>
            </a:lvl2pPr>
            <a:lvl3pPr marL="914400" marR="0" lvl="2" indent="0" algn="l" rtl="0">
              <a:lnSpc>
                <a:spcPct val="100000"/>
              </a:lnSpc>
              <a:spcBef>
                <a:spcPts val="0"/>
              </a:spcBef>
              <a:spcAft>
                <a:spcPts val="0"/>
              </a:spcAft>
              <a:buClr>
                <a:schemeClr val="dk1"/>
              </a:buClr>
              <a:buSzPts val="1800"/>
              <a:buFont typeface="Verdana"/>
              <a:buNone/>
              <a:defRPr sz="1800" b="0" i="0" u="none" strike="noStrike" cap="none">
                <a:solidFill>
                  <a:schemeClr val="dk1"/>
                </a:solidFill>
                <a:latin typeface="Verdana"/>
                <a:ea typeface="Verdana"/>
                <a:cs typeface="Verdana"/>
                <a:sym typeface="Verdana"/>
              </a:defRPr>
            </a:lvl3pPr>
            <a:lvl4pPr marL="1371600" marR="0" lvl="3" indent="0" algn="l" rtl="0">
              <a:lnSpc>
                <a:spcPct val="100000"/>
              </a:lnSpc>
              <a:spcBef>
                <a:spcPts val="0"/>
              </a:spcBef>
              <a:spcAft>
                <a:spcPts val="0"/>
              </a:spcAft>
              <a:buClr>
                <a:schemeClr val="dk1"/>
              </a:buClr>
              <a:buSzPts val="1800"/>
              <a:buFont typeface="Verdana"/>
              <a:buNone/>
              <a:defRPr sz="1800" b="0" i="0" u="none" strike="noStrike" cap="none">
                <a:solidFill>
                  <a:schemeClr val="dk1"/>
                </a:solidFill>
                <a:latin typeface="Verdana"/>
                <a:ea typeface="Verdana"/>
                <a:cs typeface="Verdana"/>
                <a:sym typeface="Verdana"/>
              </a:defRPr>
            </a:lvl4pPr>
            <a:lvl5pPr marL="1828800" marR="0" lvl="4" indent="0" algn="l" rtl="0">
              <a:lnSpc>
                <a:spcPct val="100000"/>
              </a:lnSpc>
              <a:spcBef>
                <a:spcPts val="0"/>
              </a:spcBef>
              <a:spcAft>
                <a:spcPts val="0"/>
              </a:spcAft>
              <a:buClr>
                <a:schemeClr val="dk1"/>
              </a:buClr>
              <a:buSzPts val="1800"/>
              <a:buFont typeface="Verdana"/>
              <a:buNone/>
              <a:defRPr sz="1800" b="0" i="0" u="none" strike="noStrike" cap="none">
                <a:solidFill>
                  <a:schemeClr val="dk1"/>
                </a:solidFill>
                <a:latin typeface="Verdana"/>
                <a:ea typeface="Verdana"/>
                <a:cs typeface="Verdana"/>
                <a:sym typeface="Verdana"/>
              </a:defRPr>
            </a:lvl5pPr>
            <a:lvl6pPr marL="2286000" marR="0" lvl="5" indent="0" algn="l" rtl="0">
              <a:lnSpc>
                <a:spcPct val="100000"/>
              </a:lnSpc>
              <a:spcBef>
                <a:spcPts val="0"/>
              </a:spcBef>
              <a:spcAft>
                <a:spcPts val="0"/>
              </a:spcAft>
              <a:buClr>
                <a:schemeClr val="dk1"/>
              </a:buClr>
              <a:buSzPts val="1800"/>
              <a:buFont typeface="Verdana"/>
              <a:buNone/>
              <a:defRPr sz="1800" b="0" i="0" u="none" strike="noStrike" cap="none">
                <a:solidFill>
                  <a:schemeClr val="dk1"/>
                </a:solidFill>
                <a:latin typeface="Verdana"/>
                <a:ea typeface="Verdana"/>
                <a:cs typeface="Verdana"/>
                <a:sym typeface="Verdana"/>
              </a:defRPr>
            </a:lvl6pPr>
            <a:lvl7pPr marL="2743200" marR="0" lvl="6" indent="0" algn="l" rtl="0">
              <a:lnSpc>
                <a:spcPct val="100000"/>
              </a:lnSpc>
              <a:spcBef>
                <a:spcPts val="0"/>
              </a:spcBef>
              <a:spcAft>
                <a:spcPts val="0"/>
              </a:spcAft>
              <a:buClr>
                <a:schemeClr val="dk1"/>
              </a:buClr>
              <a:buSzPts val="1800"/>
              <a:buFont typeface="Verdana"/>
              <a:buNone/>
              <a:defRPr sz="1800" b="0" i="0" u="none" strike="noStrike" cap="none">
                <a:solidFill>
                  <a:schemeClr val="dk1"/>
                </a:solidFill>
                <a:latin typeface="Verdana"/>
                <a:ea typeface="Verdana"/>
                <a:cs typeface="Verdana"/>
                <a:sym typeface="Verdana"/>
              </a:defRPr>
            </a:lvl7pPr>
            <a:lvl8pPr marL="3200400" marR="0" lvl="7" indent="0" algn="l" rtl="0">
              <a:lnSpc>
                <a:spcPct val="100000"/>
              </a:lnSpc>
              <a:spcBef>
                <a:spcPts val="0"/>
              </a:spcBef>
              <a:spcAft>
                <a:spcPts val="0"/>
              </a:spcAft>
              <a:buClr>
                <a:schemeClr val="dk1"/>
              </a:buClr>
              <a:buSzPts val="1800"/>
              <a:buFont typeface="Verdana"/>
              <a:buNone/>
              <a:defRPr sz="1800" b="0" i="0" u="none" strike="noStrike" cap="none">
                <a:solidFill>
                  <a:schemeClr val="dk1"/>
                </a:solidFill>
                <a:latin typeface="Verdana"/>
                <a:ea typeface="Verdana"/>
                <a:cs typeface="Verdana"/>
                <a:sym typeface="Verdana"/>
              </a:defRPr>
            </a:lvl8pPr>
            <a:lvl9pPr marL="3657600" marR="0" lvl="8" indent="0" algn="l" rtl="0">
              <a:lnSpc>
                <a:spcPct val="100000"/>
              </a:lnSpc>
              <a:spcBef>
                <a:spcPts val="0"/>
              </a:spcBef>
              <a:spcAft>
                <a:spcPts val="0"/>
              </a:spcAft>
              <a:buClr>
                <a:schemeClr val="dk1"/>
              </a:buClr>
              <a:buSzPts val="1800"/>
              <a:buFont typeface="Verdana"/>
              <a:buNone/>
              <a:defRPr sz="1800" b="0" i="0" u="none" strike="noStrike" cap="none">
                <a:solidFill>
                  <a:schemeClr val="dk1"/>
                </a:solidFill>
                <a:latin typeface="Verdana"/>
                <a:ea typeface="Verdana"/>
                <a:cs typeface="Verdana"/>
                <a:sym typeface="Verdana"/>
              </a:defRPr>
            </a:lvl9pPr>
          </a:lstStyle>
          <a:p>
            <a:r>
              <a:rPr lang="en-US"/>
              <a:t>Click icon to add online image</a:t>
            </a:r>
            <a:endParaRPr/>
          </a:p>
        </p:txBody>
      </p:sp>
    </p:spTree>
    <p:extLst>
      <p:ext uri="{BB962C8B-B14F-4D97-AF65-F5344CB8AC3E}">
        <p14:creationId xmlns:p14="http://schemas.microsoft.com/office/powerpoint/2010/main" val="288911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Afbeelding met bijschrift" preserve="1">
  <p:cSld name="1_Afbeelding met bijschrift">
    <p:spTree>
      <p:nvGrpSpPr>
        <p:cNvPr id="1" name="Shape 38"/>
        <p:cNvGrpSpPr/>
        <p:nvPr/>
      </p:nvGrpSpPr>
      <p:grpSpPr>
        <a:xfrm>
          <a:off x="0" y="0"/>
          <a:ext cx="0" cy="0"/>
          <a:chOff x="0" y="0"/>
          <a:chExt cx="0" cy="0"/>
        </a:xfrm>
      </p:grpSpPr>
      <p:sp>
        <p:nvSpPr>
          <p:cNvPr id="39" name="Google Shape;39;p10"/>
          <p:cNvSpPr>
            <a:spLocks noGrp="1"/>
          </p:cNvSpPr>
          <p:nvPr>
            <p:ph type="pic" idx="2"/>
          </p:nvPr>
        </p:nvSpPr>
        <p:spPr>
          <a:xfrm>
            <a:off x="0" y="1"/>
            <a:ext cx="12192000" cy="450911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Clr>
                <a:schemeClr val="dk1"/>
              </a:buClr>
              <a:buSzPts val="2800"/>
              <a:buFont typeface="Verdana"/>
              <a:buNone/>
              <a:defRPr sz="2800" b="0" i="0" u="none" strike="noStrike" cap="none">
                <a:solidFill>
                  <a:schemeClr val="dk1"/>
                </a:solidFill>
                <a:latin typeface="Verdana"/>
                <a:ea typeface="Verdana"/>
                <a:cs typeface="Verdana"/>
                <a:sym typeface="Verdana"/>
              </a:defRPr>
            </a:lvl2pPr>
            <a:lvl3pPr marL="914400" marR="0" lvl="2" indent="0" algn="l" rtl="0">
              <a:lnSpc>
                <a:spcPct val="100000"/>
              </a:lnSpc>
              <a:spcBef>
                <a:spcPts val="0"/>
              </a:spcBef>
              <a:spcAft>
                <a:spcPts val="0"/>
              </a:spcAft>
              <a:buClr>
                <a:schemeClr val="dk1"/>
              </a:buClr>
              <a:buSzPts val="2400"/>
              <a:buFont typeface="Verdana"/>
              <a:buNone/>
              <a:defRPr sz="2400" b="0" i="0" u="none" strike="noStrike" cap="none">
                <a:solidFill>
                  <a:schemeClr val="dk1"/>
                </a:solidFill>
                <a:latin typeface="Verdana"/>
                <a:ea typeface="Verdana"/>
                <a:cs typeface="Verdana"/>
                <a:sym typeface="Verdana"/>
              </a:defRPr>
            </a:lvl3pPr>
            <a:lvl4pPr marL="1371600" marR="0" lvl="3" indent="0" algn="l" rtl="0">
              <a:lnSpc>
                <a:spcPct val="100000"/>
              </a:lnSpc>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4pPr>
            <a:lvl5pPr marL="1828800" marR="0" lvl="4" indent="0" algn="l" rtl="0">
              <a:lnSpc>
                <a:spcPct val="100000"/>
              </a:lnSpc>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5pPr>
            <a:lvl6pPr marL="2286000" marR="0" lvl="5" indent="0" algn="l" rtl="0">
              <a:lnSpc>
                <a:spcPct val="100000"/>
              </a:lnSpc>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6pPr>
            <a:lvl7pPr marL="2743200" marR="0" lvl="6" indent="0" algn="l" rtl="0">
              <a:lnSpc>
                <a:spcPct val="100000"/>
              </a:lnSpc>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7pPr>
            <a:lvl8pPr marL="3200400" marR="0" lvl="7" indent="0" algn="l" rtl="0">
              <a:lnSpc>
                <a:spcPct val="100000"/>
              </a:lnSpc>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8pPr>
            <a:lvl9pPr marL="3657600" marR="0" lvl="8" indent="0" algn="l" rtl="0">
              <a:lnSpc>
                <a:spcPct val="100000"/>
              </a:lnSpc>
              <a:spcBef>
                <a:spcPts val="0"/>
              </a:spcBef>
              <a:spcAft>
                <a:spcPts val="0"/>
              </a:spcAft>
              <a:buClr>
                <a:schemeClr val="dk1"/>
              </a:buClr>
              <a:buSzPts val="2000"/>
              <a:buFont typeface="Verdana"/>
              <a:buNone/>
              <a:defRPr sz="2000" b="0" i="0" u="none" strike="noStrike" cap="none">
                <a:solidFill>
                  <a:schemeClr val="dk1"/>
                </a:solidFill>
                <a:latin typeface="Verdana"/>
                <a:ea typeface="Verdana"/>
                <a:cs typeface="Verdana"/>
                <a:sym typeface="Verdana"/>
              </a:defRPr>
            </a:lvl9pPr>
          </a:lstStyle>
          <a:p>
            <a:r>
              <a:rPr lang="en-US"/>
              <a:t>Click icon to add picture</a:t>
            </a:r>
            <a:endParaRPr/>
          </a:p>
        </p:txBody>
      </p:sp>
      <p:sp>
        <p:nvSpPr>
          <p:cNvPr id="40" name="Google Shape;40;p10"/>
          <p:cNvSpPr txBox="1">
            <a:spLocks noGrp="1"/>
          </p:cNvSpPr>
          <p:nvPr>
            <p:ph type="title"/>
          </p:nvPr>
        </p:nvSpPr>
        <p:spPr>
          <a:xfrm>
            <a:off x="527382" y="5733256"/>
            <a:ext cx="11664617" cy="112474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3600"/>
              <a:buFont typeface="Verdana"/>
              <a:buNone/>
              <a:defRPr sz="36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2pPr>
            <a:lvl3pPr marL="0" marR="0" lvl="2"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3pPr>
            <a:lvl4pPr marL="0" marR="0" lvl="3"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4pPr>
            <a:lvl5pPr marL="0" marR="0" lvl="4"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9pPr>
          </a:lstStyle>
          <a:p>
            <a:r>
              <a:rPr lang="en-US"/>
              <a:t>Click to edit Master title style</a:t>
            </a:r>
            <a:endParaRPr/>
          </a:p>
        </p:txBody>
      </p:sp>
    </p:spTree>
    <p:extLst>
      <p:ext uri="{BB962C8B-B14F-4D97-AF65-F5344CB8AC3E}">
        <p14:creationId xmlns:p14="http://schemas.microsoft.com/office/powerpoint/2010/main" val="11250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730C-0CA1-4637-A480-7B6A480968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3741AC-E4F8-47ED-B73E-B16B5975B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1921E5-5D5D-4D17-AB0E-F2E00699311A}"/>
              </a:ext>
            </a:extLst>
          </p:cNvPr>
          <p:cNvSpPr>
            <a:spLocks noGrp="1"/>
          </p:cNvSpPr>
          <p:nvPr>
            <p:ph type="dt" sz="half" idx="10"/>
          </p:nvPr>
        </p:nvSpPr>
        <p:spPr/>
        <p:txBody>
          <a:bodyPr/>
          <a:lstStyle/>
          <a:p>
            <a:fld id="{48D964E1-D380-495C-B68D-E241AE4CB52B}" type="datetime1">
              <a:rPr lang="en-US" smtClean="0"/>
              <a:t>9/19/19</a:t>
            </a:fld>
            <a:endParaRPr lang="en-US"/>
          </a:p>
        </p:txBody>
      </p:sp>
      <p:sp>
        <p:nvSpPr>
          <p:cNvPr id="5" name="Footer Placeholder 4">
            <a:extLst>
              <a:ext uri="{FF2B5EF4-FFF2-40B4-BE49-F238E27FC236}">
                <a16:creationId xmlns:a16="http://schemas.microsoft.com/office/drawing/2014/main" id="{3B641E3E-9C04-46B2-B86A-08A3704CC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983D4-1EEA-4E40-A047-A3D2E60CDA7B}"/>
              </a:ext>
            </a:extLst>
          </p:cNvPr>
          <p:cNvSpPr>
            <a:spLocks noGrp="1"/>
          </p:cNvSpPr>
          <p:nvPr>
            <p:ph type="sldNum" sz="quarter" idx="12"/>
          </p:nvPr>
        </p:nvSpPr>
        <p:spPr/>
        <p:txBody>
          <a:bodyPr/>
          <a:lstStyle/>
          <a:p>
            <a:fld id="{DAF992E6-86C0-4FDD-A968-0519C9310E9E}" type="slidenum">
              <a:rPr lang="en-US" smtClean="0"/>
              <a:t>‹#›</a:t>
            </a:fld>
            <a:endParaRPr lang="en-US"/>
          </a:p>
        </p:txBody>
      </p:sp>
    </p:spTree>
    <p:extLst>
      <p:ext uri="{BB962C8B-B14F-4D97-AF65-F5344CB8AC3E}">
        <p14:creationId xmlns:p14="http://schemas.microsoft.com/office/powerpoint/2010/main" val="400062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718B-4395-4531-A61D-00095F16D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15AF54-83DD-49CB-9EFE-62FBE30DBD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DBAAA1-5A93-4FE5-AFA7-2675DC00D1E2}"/>
              </a:ext>
            </a:extLst>
          </p:cNvPr>
          <p:cNvSpPr>
            <a:spLocks noGrp="1"/>
          </p:cNvSpPr>
          <p:nvPr>
            <p:ph type="dt" sz="half" idx="10"/>
          </p:nvPr>
        </p:nvSpPr>
        <p:spPr/>
        <p:txBody>
          <a:bodyPr/>
          <a:lstStyle/>
          <a:p>
            <a:fld id="{18CD821F-3051-438F-8BA7-608C439ACCC9}" type="datetime1">
              <a:rPr lang="en-US" smtClean="0"/>
              <a:t>9/19/19</a:t>
            </a:fld>
            <a:endParaRPr lang="en-US"/>
          </a:p>
        </p:txBody>
      </p:sp>
      <p:sp>
        <p:nvSpPr>
          <p:cNvPr id="5" name="Footer Placeholder 4">
            <a:extLst>
              <a:ext uri="{FF2B5EF4-FFF2-40B4-BE49-F238E27FC236}">
                <a16:creationId xmlns:a16="http://schemas.microsoft.com/office/drawing/2014/main" id="{2AA24249-8924-42F6-885B-2B3F4BB5B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9D798-CA5F-44E1-8896-7C9A8A4AA7BB}"/>
              </a:ext>
            </a:extLst>
          </p:cNvPr>
          <p:cNvSpPr>
            <a:spLocks noGrp="1"/>
          </p:cNvSpPr>
          <p:nvPr>
            <p:ph type="sldNum" sz="quarter" idx="12"/>
          </p:nvPr>
        </p:nvSpPr>
        <p:spPr/>
        <p:txBody>
          <a:bodyPr/>
          <a:lstStyle/>
          <a:p>
            <a:fld id="{DAF992E6-86C0-4FDD-A968-0519C9310E9E}" type="slidenum">
              <a:rPr lang="en-US" smtClean="0"/>
              <a:t>‹#›</a:t>
            </a:fld>
            <a:endParaRPr lang="en-US"/>
          </a:p>
        </p:txBody>
      </p:sp>
    </p:spTree>
    <p:extLst>
      <p:ext uri="{BB962C8B-B14F-4D97-AF65-F5344CB8AC3E}">
        <p14:creationId xmlns:p14="http://schemas.microsoft.com/office/powerpoint/2010/main" val="1132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el en object" preserve="1">
  <p:cSld name="Titel en objec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719667" y="0"/>
            <a:ext cx="10657600" cy="11430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Verdana"/>
              <a:buNone/>
              <a:defRPr sz="36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2pPr>
            <a:lvl3pPr marL="0" marR="0" lvl="2"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3pPr>
            <a:lvl4pPr marL="0" marR="0" lvl="3"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4pPr>
            <a:lvl5pPr marL="0" marR="0" lvl="4"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9pPr>
          </a:lstStyle>
          <a:p>
            <a:r>
              <a:rPr lang="en-US"/>
              <a:t>Click to edit Master title style</a:t>
            </a:r>
            <a:endParaRPr/>
          </a:p>
        </p:txBody>
      </p:sp>
      <p:sp>
        <p:nvSpPr>
          <p:cNvPr id="47" name="Google Shape;47;p12"/>
          <p:cNvSpPr txBox="1">
            <a:spLocks noGrp="1"/>
          </p:cNvSpPr>
          <p:nvPr>
            <p:ph type="body" idx="1"/>
          </p:nvPr>
        </p:nvSpPr>
        <p:spPr>
          <a:xfrm>
            <a:off x="719667" y="1471612"/>
            <a:ext cx="10687200" cy="3973500"/>
          </a:xfrm>
          <a:prstGeom prst="rect">
            <a:avLst/>
          </a:prstGeom>
          <a:noFill/>
          <a:ln>
            <a:noFill/>
          </a:ln>
        </p:spPr>
        <p:txBody>
          <a:bodyPr spcFirstLastPara="1" wrap="square" lIns="91425" tIns="91425" rIns="91425" bIns="91425" anchor="t" anchorCtr="0"/>
          <a:lstStyle>
            <a:lvl1pPr marL="457200" marR="0" lvl="0" indent="-228600" algn="l" rtl="0">
              <a:lnSpc>
                <a:spcPct val="150000"/>
              </a:lnSpc>
              <a:spcBef>
                <a:spcPts val="0"/>
              </a:spcBef>
              <a:spcAft>
                <a:spcPts val="0"/>
              </a:spcAft>
              <a:buClr>
                <a:srgbClr val="3F3F3F"/>
              </a:buClr>
              <a:buSzPts val="1400"/>
              <a:buFont typeface="Verdana"/>
              <a:buNone/>
              <a:defRPr sz="1400" b="0" i="0" u="none" strike="noStrike" cap="none">
                <a:solidFill>
                  <a:srgbClr val="3F3F3F"/>
                </a:solidFill>
                <a:latin typeface="Verdana"/>
                <a:ea typeface="Verdana"/>
                <a:cs typeface="Verdana"/>
                <a:sym typeface="Verdana"/>
              </a:defRPr>
            </a:lvl1pPr>
            <a:lvl2pPr marL="914400" marR="0" lvl="1" indent="-228600" algn="l" rtl="0">
              <a:lnSpc>
                <a:spcPct val="100000"/>
              </a:lnSpc>
              <a:spcBef>
                <a:spcPts val="0"/>
              </a:spcBef>
              <a:spcAft>
                <a:spcPts val="0"/>
              </a:spcAft>
              <a:buClr>
                <a:schemeClr val="dk1"/>
              </a:buClr>
              <a:buSzPts val="1400"/>
              <a:buFont typeface="Verdana"/>
              <a:buNone/>
              <a:defRPr sz="1400" b="0" i="0" u="none" strike="noStrike" cap="none">
                <a:solidFill>
                  <a:schemeClr val="dk1"/>
                </a:solidFill>
                <a:latin typeface="Verdana"/>
                <a:ea typeface="Verdana"/>
                <a:cs typeface="Verdana"/>
                <a:sym typeface="Verdana"/>
              </a:defRPr>
            </a:lvl2pPr>
            <a:lvl3pPr marL="1371600" marR="0" lvl="2" indent="-228600" algn="l" rtl="0">
              <a:lnSpc>
                <a:spcPct val="100000"/>
              </a:lnSpc>
              <a:spcBef>
                <a:spcPts val="0"/>
              </a:spcBef>
              <a:spcAft>
                <a:spcPts val="0"/>
              </a:spcAft>
              <a:buClr>
                <a:schemeClr val="dk1"/>
              </a:buClr>
              <a:buSzPts val="1400"/>
              <a:buFont typeface="Verdana"/>
              <a:buNone/>
              <a:defRPr sz="1600" b="0" i="0" u="none" strike="noStrike" cap="none">
                <a:solidFill>
                  <a:schemeClr val="dk1"/>
                </a:solidFill>
                <a:latin typeface="Verdana"/>
                <a:ea typeface="Verdana"/>
                <a:cs typeface="Verdana"/>
                <a:sym typeface="Verdana"/>
              </a:defRPr>
            </a:lvl3pPr>
            <a:lvl4pPr marL="1828800" marR="0" lvl="3" indent="-228600" algn="l" rtl="0">
              <a:lnSpc>
                <a:spcPct val="100000"/>
              </a:lnSpc>
              <a:spcBef>
                <a:spcPts val="0"/>
              </a:spcBef>
              <a:spcAft>
                <a:spcPts val="0"/>
              </a:spcAft>
              <a:buClr>
                <a:schemeClr val="dk1"/>
              </a:buClr>
              <a:buSzPts val="14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4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4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4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4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400"/>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Tree>
    <p:extLst>
      <p:ext uri="{BB962C8B-B14F-4D97-AF65-F5344CB8AC3E}">
        <p14:creationId xmlns:p14="http://schemas.microsoft.com/office/powerpoint/2010/main" val="40364436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3.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5.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3">
            <a:alphaModFix/>
          </a:blip>
          <a:srcRect/>
          <a:stretch/>
        </p:blipFill>
        <p:spPr>
          <a:xfrm>
            <a:off x="8784167" y="5713413"/>
            <a:ext cx="2840453" cy="809387"/>
          </a:xfrm>
          <a:prstGeom prst="rect">
            <a:avLst/>
          </a:prstGeom>
          <a:noFill/>
          <a:ln>
            <a:noFill/>
          </a:ln>
        </p:spPr>
      </p:pic>
    </p:spTree>
    <p:extLst>
      <p:ext uri="{BB962C8B-B14F-4D97-AF65-F5344CB8AC3E}">
        <p14:creationId xmlns:p14="http://schemas.microsoft.com/office/powerpoint/2010/main" val="1039438212"/>
      </p:ext>
    </p:extLst>
  </p:cSld>
  <p:clrMap bg1="lt1" tx1="dk1" bg2="dk2" tx2="lt2" accent1="accent1" accent2="accent2" accent3="accent3" accent4="accent4" accent5="accent5" accent6="accent6" hlink="hlink" folHlink="folHlink"/>
  <p:sldLayoutIdLst>
    <p:sldLayoutId id="2147483664"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527050" y="5661025"/>
            <a:ext cx="11648015" cy="12001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CC0033"/>
              </a:buClr>
              <a:buSzPts val="2400"/>
              <a:buFont typeface="Arial"/>
              <a:buNone/>
              <a:defRPr sz="2400" b="0" i="0" u="none" strike="noStrike" cap="none">
                <a:solidFill>
                  <a:srgbClr val="CC0033"/>
                </a:solidFill>
                <a:latin typeface="Arial"/>
                <a:ea typeface="Arial"/>
                <a:cs typeface="Arial"/>
                <a:sym typeface="Arial"/>
              </a:defRPr>
            </a:lvl1pPr>
            <a:lvl2pPr marL="0" marR="0" lvl="1" indent="0" algn="l" rtl="0">
              <a:spcBef>
                <a:spcPts val="0"/>
              </a:spcBef>
              <a:spcAft>
                <a:spcPts val="0"/>
              </a:spcAft>
              <a:buSzPts val="1400"/>
              <a:buNone/>
              <a:defRPr sz="2400" b="0" i="0" u="none" strike="noStrike" cap="none">
                <a:solidFill>
                  <a:srgbClr val="CC0033"/>
                </a:solidFill>
                <a:latin typeface="Arial"/>
                <a:ea typeface="Arial"/>
                <a:cs typeface="Arial"/>
                <a:sym typeface="Arial"/>
              </a:defRPr>
            </a:lvl2pPr>
            <a:lvl3pPr marL="0" marR="0" lvl="2" indent="0" algn="l" rtl="0">
              <a:spcBef>
                <a:spcPts val="0"/>
              </a:spcBef>
              <a:spcAft>
                <a:spcPts val="0"/>
              </a:spcAft>
              <a:buSzPts val="1400"/>
              <a:buNone/>
              <a:defRPr sz="2400" b="0" i="0" u="none" strike="noStrike" cap="none">
                <a:solidFill>
                  <a:srgbClr val="CC0033"/>
                </a:solidFill>
                <a:latin typeface="Arial"/>
                <a:ea typeface="Arial"/>
                <a:cs typeface="Arial"/>
                <a:sym typeface="Arial"/>
              </a:defRPr>
            </a:lvl3pPr>
            <a:lvl4pPr marL="0" marR="0" lvl="3" indent="0" algn="l" rtl="0">
              <a:spcBef>
                <a:spcPts val="0"/>
              </a:spcBef>
              <a:spcAft>
                <a:spcPts val="0"/>
              </a:spcAft>
              <a:buSzPts val="1400"/>
              <a:buNone/>
              <a:defRPr sz="2400" b="0" i="0" u="none" strike="noStrike" cap="none">
                <a:solidFill>
                  <a:srgbClr val="CC0033"/>
                </a:solidFill>
                <a:latin typeface="Arial"/>
                <a:ea typeface="Arial"/>
                <a:cs typeface="Arial"/>
                <a:sym typeface="Arial"/>
              </a:defRPr>
            </a:lvl4pPr>
            <a:lvl5pPr marL="0" marR="0" lvl="4" indent="0" algn="l" rtl="0">
              <a:spcBef>
                <a:spcPts val="0"/>
              </a:spcBef>
              <a:spcAft>
                <a:spcPts val="0"/>
              </a:spcAft>
              <a:buSzPts val="1400"/>
              <a:buNone/>
              <a:defRPr sz="2400" b="0" i="0" u="none" strike="noStrike" cap="none">
                <a:solidFill>
                  <a:srgbClr val="CC0033"/>
                </a:solidFill>
                <a:latin typeface="Arial"/>
                <a:ea typeface="Arial"/>
                <a:cs typeface="Arial"/>
                <a:sym typeface="Arial"/>
              </a:defRPr>
            </a:lvl5pPr>
            <a:lvl6pPr marL="457200" marR="0" lvl="5"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9pPr>
          </a:lstStyle>
          <a:p>
            <a:endParaRPr/>
          </a:p>
        </p:txBody>
      </p:sp>
    </p:spTree>
    <p:extLst>
      <p:ext uri="{BB962C8B-B14F-4D97-AF65-F5344CB8AC3E}">
        <p14:creationId xmlns:p14="http://schemas.microsoft.com/office/powerpoint/2010/main" val="344177332"/>
      </p:ext>
    </p:extLst>
  </p:cSld>
  <p:clrMap bg1="lt1" tx1="dk1" bg2="dk2" tx2="lt2" accent1="accent1" accent2="accent2" accent3="accent3" accent4="accent4" accent5="accent5" accent6="accent6" hlink="hlink" folHlink="folHlink"/>
  <p:sldLayoutIdLst>
    <p:sldLayoutId id="2147483666" r:id="rId1"/>
    <p:sldLayoutId id="2147483667"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27"/>
        <p:cNvGrpSpPr/>
        <p:nvPr/>
      </p:nvGrpSpPr>
      <p:grpSpPr>
        <a:xfrm>
          <a:off x="0" y="0"/>
          <a:ext cx="0" cy="0"/>
          <a:chOff x="0" y="0"/>
          <a:chExt cx="0" cy="0"/>
        </a:xfrm>
      </p:grpSpPr>
      <p:pic>
        <p:nvPicPr>
          <p:cNvPr id="28" name="Google Shape;28;p7"/>
          <p:cNvPicPr preferRelativeResize="0"/>
          <p:nvPr/>
        </p:nvPicPr>
        <p:blipFill rotWithShape="1">
          <a:blip r:embed="rId7">
            <a:alphaModFix/>
          </a:blip>
          <a:srcRect/>
          <a:stretch/>
        </p:blipFill>
        <p:spPr>
          <a:xfrm>
            <a:off x="-107951" y="-100013"/>
            <a:ext cx="12184560" cy="1540236"/>
          </a:xfrm>
          <a:prstGeom prst="rect">
            <a:avLst/>
          </a:prstGeom>
          <a:noFill/>
          <a:ln>
            <a:noFill/>
          </a:ln>
        </p:spPr>
      </p:pic>
      <p:sp>
        <p:nvSpPr>
          <p:cNvPr id="29" name="Google Shape;29;p7"/>
          <p:cNvSpPr txBox="1">
            <a:spLocks noGrp="1"/>
          </p:cNvSpPr>
          <p:nvPr>
            <p:ph type="title"/>
          </p:nvPr>
        </p:nvSpPr>
        <p:spPr>
          <a:xfrm>
            <a:off x="787400" y="1"/>
            <a:ext cx="10972800" cy="1125537"/>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3600"/>
              <a:buFont typeface="Verdana"/>
              <a:buNone/>
              <a:defRPr sz="36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2pPr>
            <a:lvl3pPr marL="0" marR="0" lvl="2"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3pPr>
            <a:lvl4pPr marL="0" marR="0" lvl="3"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4pPr>
            <a:lvl5pPr marL="0" marR="0" lvl="4"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9pPr>
          </a:lstStyle>
          <a:p>
            <a:endParaRPr/>
          </a:p>
        </p:txBody>
      </p:sp>
      <p:pic>
        <p:nvPicPr>
          <p:cNvPr id="30" name="Google Shape;30;p7"/>
          <p:cNvPicPr preferRelativeResize="0"/>
          <p:nvPr/>
        </p:nvPicPr>
        <p:blipFill rotWithShape="1">
          <a:blip r:embed="rId8">
            <a:alphaModFix/>
          </a:blip>
          <a:srcRect/>
          <a:stretch/>
        </p:blipFill>
        <p:spPr>
          <a:xfrm>
            <a:off x="10579100" y="5711825"/>
            <a:ext cx="1085851" cy="814388"/>
          </a:xfrm>
          <a:prstGeom prst="rect">
            <a:avLst/>
          </a:prstGeom>
          <a:noFill/>
          <a:ln>
            <a:noFill/>
          </a:ln>
        </p:spPr>
      </p:pic>
    </p:spTree>
    <p:extLst>
      <p:ext uri="{BB962C8B-B14F-4D97-AF65-F5344CB8AC3E}">
        <p14:creationId xmlns:p14="http://schemas.microsoft.com/office/powerpoint/2010/main" val="2295522597"/>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6" r:id="rId4"/>
    <p:sldLayoutId id="2147483677" r:id="rId5"/>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41"/>
        <p:cNvGrpSpPr/>
        <p:nvPr/>
      </p:nvGrpSpPr>
      <p:grpSpPr>
        <a:xfrm>
          <a:off x="0" y="0"/>
          <a:ext cx="0" cy="0"/>
          <a:chOff x="0" y="0"/>
          <a:chExt cx="0" cy="0"/>
        </a:xfrm>
      </p:grpSpPr>
      <p:pic>
        <p:nvPicPr>
          <p:cNvPr id="42" name="Google Shape;42;p11"/>
          <p:cNvPicPr preferRelativeResize="0"/>
          <p:nvPr/>
        </p:nvPicPr>
        <p:blipFill rotWithShape="1">
          <a:blip r:embed="rId5">
            <a:alphaModFix/>
          </a:blip>
          <a:srcRect/>
          <a:stretch/>
        </p:blipFill>
        <p:spPr>
          <a:xfrm>
            <a:off x="-107951" y="-100013"/>
            <a:ext cx="12408000" cy="1544700"/>
          </a:xfrm>
          <a:prstGeom prst="rect">
            <a:avLst/>
          </a:prstGeom>
          <a:noFill/>
          <a:ln>
            <a:noFill/>
          </a:ln>
        </p:spPr>
      </p:pic>
      <p:sp>
        <p:nvSpPr>
          <p:cNvPr id="43" name="Google Shape;43;p11"/>
          <p:cNvSpPr txBox="1">
            <a:spLocks noGrp="1"/>
          </p:cNvSpPr>
          <p:nvPr>
            <p:ph type="title"/>
          </p:nvPr>
        </p:nvSpPr>
        <p:spPr>
          <a:xfrm>
            <a:off x="787400" y="0"/>
            <a:ext cx="10972800" cy="11256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Verdana"/>
              <a:buNone/>
              <a:defRPr sz="3600" b="0" i="0" u="none" strike="noStrike" cap="none">
                <a:solidFill>
                  <a:schemeClr val="lt1"/>
                </a:solidFill>
                <a:latin typeface="Verdana"/>
                <a:ea typeface="Verdana"/>
                <a:cs typeface="Verdana"/>
                <a:sym typeface="Verdana"/>
              </a:defRPr>
            </a:lvl1pPr>
            <a:lvl2pPr marL="0" marR="0" lvl="1"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2pPr>
            <a:lvl3pPr marL="0" marR="0" lvl="2"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3pPr>
            <a:lvl4pPr marL="0" marR="0" lvl="3"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4pPr>
            <a:lvl5pPr marL="0" marR="0" lvl="4" indent="0" algn="l" rtl="0">
              <a:spcBef>
                <a:spcPts val="0"/>
              </a:spcBef>
              <a:spcAft>
                <a:spcPts val="0"/>
              </a:spcAft>
              <a:buSzPts val="1400"/>
              <a:buNone/>
              <a:defRPr sz="2600" b="0" i="0" u="none" strike="noStrike" cap="none">
                <a:solidFill>
                  <a:schemeClr val="lt1"/>
                </a:solidFill>
                <a:latin typeface="Arial"/>
                <a:ea typeface="Arial"/>
                <a:cs typeface="Arial"/>
                <a:sym typeface="Arial"/>
              </a:defRPr>
            </a:lvl5pPr>
            <a:lvl6pPr marL="457200" marR="0" lvl="5"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6pPr>
            <a:lvl7pPr marL="914400" marR="0" lvl="6"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7pPr>
            <a:lvl8pPr marL="1371600" marR="0" lvl="7"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8pPr>
            <a:lvl9pPr marL="1828800" marR="0" lvl="8" indent="0" algn="l" rtl="0">
              <a:spcBef>
                <a:spcPts val="0"/>
              </a:spcBef>
              <a:spcAft>
                <a:spcPts val="0"/>
              </a:spcAft>
              <a:buSzPts val="1400"/>
              <a:buNone/>
              <a:defRPr sz="2600" b="1" i="0" u="none" strike="noStrike" cap="none">
                <a:solidFill>
                  <a:schemeClr val="dk2"/>
                </a:solidFill>
                <a:latin typeface="Verdana"/>
                <a:ea typeface="Verdana"/>
                <a:cs typeface="Verdana"/>
                <a:sym typeface="Verdana"/>
              </a:defRPr>
            </a:lvl9pPr>
          </a:lstStyle>
          <a:p>
            <a:endParaRPr/>
          </a:p>
        </p:txBody>
      </p:sp>
      <p:pic>
        <p:nvPicPr>
          <p:cNvPr id="44" name="Google Shape;44;p11"/>
          <p:cNvPicPr preferRelativeResize="0"/>
          <p:nvPr/>
        </p:nvPicPr>
        <p:blipFill rotWithShape="1">
          <a:blip r:embed="rId6">
            <a:alphaModFix/>
          </a:blip>
          <a:srcRect/>
          <a:stretch/>
        </p:blipFill>
        <p:spPr>
          <a:xfrm>
            <a:off x="10579100" y="5711825"/>
            <a:ext cx="1086000" cy="814500"/>
          </a:xfrm>
          <a:prstGeom prst="rect">
            <a:avLst/>
          </a:prstGeom>
          <a:noFill/>
          <a:ln>
            <a:noFill/>
          </a:ln>
        </p:spPr>
      </p:pic>
    </p:spTree>
    <p:extLst>
      <p:ext uri="{BB962C8B-B14F-4D97-AF65-F5344CB8AC3E}">
        <p14:creationId xmlns:p14="http://schemas.microsoft.com/office/powerpoint/2010/main" val="2822783705"/>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Lst>
  <p:transition spd="slow">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62D9A0-9F05-4AC8-98B3-68CE6A881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85BEAF-C6B0-421D-B948-606514D57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E69FC-F196-4F6B-99A0-9D57EBA345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79ACB-C353-4901-A19C-7B0D93C18B14}" type="datetime1">
              <a:rPr lang="en-US" smtClean="0"/>
              <a:t>9/19/19</a:t>
            </a:fld>
            <a:endParaRPr lang="en-US"/>
          </a:p>
        </p:txBody>
      </p:sp>
      <p:sp>
        <p:nvSpPr>
          <p:cNvPr id="5" name="Footer Placeholder 4">
            <a:extLst>
              <a:ext uri="{FF2B5EF4-FFF2-40B4-BE49-F238E27FC236}">
                <a16:creationId xmlns:a16="http://schemas.microsoft.com/office/drawing/2014/main" id="{09ABC35E-E395-4F16-AD58-12F41B1AB7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615E85-EB5E-43EC-AF54-42BDEE503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E612E-79CE-47C9-AB42-FB1EA075259A}" type="slidenum">
              <a:rPr lang="en-US" smtClean="0"/>
              <a:t>‹#›</a:t>
            </a:fld>
            <a:endParaRPr lang="en-US"/>
          </a:p>
        </p:txBody>
      </p:sp>
    </p:spTree>
    <p:extLst>
      <p:ext uri="{BB962C8B-B14F-4D97-AF65-F5344CB8AC3E}">
        <p14:creationId xmlns:p14="http://schemas.microsoft.com/office/powerpoint/2010/main" val="21971178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5.gif"/><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34.svg"/><Relationship Id="rId4" Type="http://schemas.openxmlformats.org/officeDocument/2006/relationships/image" Target="../media/image30.svg"/><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9.png"/><Relationship Id="rId18" Type="http://schemas.openxmlformats.org/officeDocument/2006/relationships/image" Target="../media/image36.svg"/><Relationship Id="rId26" Type="http://schemas.openxmlformats.org/officeDocument/2006/relationships/image" Target="../media/image38.svg"/><Relationship Id="rId3" Type="http://schemas.openxmlformats.org/officeDocument/2006/relationships/image" Target="../media/image39.png"/><Relationship Id="rId21" Type="http://schemas.openxmlformats.org/officeDocument/2006/relationships/image" Target="../media/image53.png"/><Relationship Id="rId7" Type="http://schemas.openxmlformats.org/officeDocument/2006/relationships/image" Target="../media/image43.png"/><Relationship Id="rId12" Type="http://schemas.openxmlformats.org/officeDocument/2006/relationships/image" Target="../media/image48.svg"/><Relationship Id="rId17" Type="http://schemas.openxmlformats.org/officeDocument/2006/relationships/image" Target="../media/image35.png"/><Relationship Id="rId25" Type="http://schemas.openxmlformats.org/officeDocument/2006/relationships/image" Target="../media/image37.png"/><Relationship Id="rId2" Type="http://schemas.openxmlformats.org/officeDocument/2006/relationships/notesSlide" Target="../notesSlides/notesSlide17.xml"/><Relationship Id="rId16" Type="http://schemas.openxmlformats.org/officeDocument/2006/relationships/image" Target="../media/image52.svg"/><Relationship Id="rId20" Type="http://schemas.openxmlformats.org/officeDocument/2006/relationships/image" Target="../media/image30.svg"/><Relationship Id="rId1" Type="http://schemas.openxmlformats.org/officeDocument/2006/relationships/slideLayout" Target="../slideLayouts/slideLayout13.xml"/><Relationship Id="rId6" Type="http://schemas.openxmlformats.org/officeDocument/2006/relationships/image" Target="../media/image42.svg"/><Relationship Id="rId11" Type="http://schemas.openxmlformats.org/officeDocument/2006/relationships/image" Target="../media/image47.png"/><Relationship Id="rId24" Type="http://schemas.openxmlformats.org/officeDocument/2006/relationships/image" Target="../media/image56.sv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5.png"/><Relationship Id="rId28" Type="http://schemas.openxmlformats.org/officeDocument/2006/relationships/image" Target="../media/image58.svg"/><Relationship Id="rId10" Type="http://schemas.openxmlformats.org/officeDocument/2006/relationships/image" Target="../media/image46.svg"/><Relationship Id="rId19" Type="http://schemas.openxmlformats.org/officeDocument/2006/relationships/image" Target="../media/image29.png"/><Relationship Id="rId4" Type="http://schemas.openxmlformats.org/officeDocument/2006/relationships/image" Target="../media/image40.svg"/><Relationship Id="rId9" Type="http://schemas.openxmlformats.org/officeDocument/2006/relationships/image" Target="../media/image45.png"/><Relationship Id="rId14" Type="http://schemas.openxmlformats.org/officeDocument/2006/relationships/image" Target="../media/image50.svg"/><Relationship Id="rId22" Type="http://schemas.openxmlformats.org/officeDocument/2006/relationships/image" Target="../media/image54.svg"/><Relationship Id="rId27" Type="http://schemas.openxmlformats.org/officeDocument/2006/relationships/image" Target="../media/image57.png"/></Relationships>
</file>

<file path=ppt/slides/_rels/slide18.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41.png"/><Relationship Id="rId7"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42.svg"/></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www.enterprisedb.com/downloads/postgres-postgresql-downloads"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hyperlink" Target="http://www.postgresqltutorial.com/install-postgresq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w3resource.com/PostgreSQL/tutorial.php" TargetMode="External"/><Relationship Id="rId7" Type="http://schemas.openxmlformats.org/officeDocument/2006/relationships/hyperlink" Target="https://sqlzoo.net/"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www.w3schools.com/sql/exercise.asp" TargetMode="External"/><Relationship Id="rId5" Type="http://schemas.openxmlformats.org/officeDocument/2006/relationships/hyperlink" Target="https://www.khanacademy.org/computing/computer-programming/sql" TargetMode="External"/><Relationship Id="rId4" Type="http://schemas.openxmlformats.org/officeDocument/2006/relationships/hyperlink" Target="http://www.postgresqltutorial.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ideo" Target="https://www.youtube.com/embed/wR0jg0eQsZA?feature=oembed" TargetMode="Externa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003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955A-BD42-4CD3-819A-2CE7058D964C}"/>
              </a:ext>
            </a:extLst>
          </p:cNvPr>
          <p:cNvSpPr>
            <a:spLocks noGrp="1"/>
          </p:cNvSpPr>
          <p:nvPr>
            <p:ph type="ctrTitle"/>
          </p:nvPr>
        </p:nvSpPr>
        <p:spPr>
          <a:xfrm>
            <a:off x="1524000" y="1122363"/>
            <a:ext cx="9144000" cy="2387600"/>
          </a:xfrm>
        </p:spPr>
        <p:txBody>
          <a:bodyPr/>
          <a:lstStyle/>
          <a:p>
            <a:r>
              <a:rPr lang="en-US" dirty="0">
                <a:solidFill>
                  <a:schemeClr val="bg1"/>
                </a:solidFill>
              </a:rPr>
              <a:t>Database Development</a:t>
            </a:r>
          </a:p>
        </p:txBody>
      </p:sp>
      <p:sp>
        <p:nvSpPr>
          <p:cNvPr id="3" name="Subtitle 2">
            <a:extLst>
              <a:ext uri="{FF2B5EF4-FFF2-40B4-BE49-F238E27FC236}">
                <a16:creationId xmlns:a16="http://schemas.microsoft.com/office/drawing/2014/main" id="{0A03708A-D460-43F6-9554-52784CA5148E}"/>
              </a:ext>
            </a:extLst>
          </p:cNvPr>
          <p:cNvSpPr>
            <a:spLocks noGrp="1"/>
          </p:cNvSpPr>
          <p:nvPr>
            <p:ph type="subTitle" idx="1"/>
          </p:nvPr>
        </p:nvSpPr>
        <p:spPr>
          <a:xfrm>
            <a:off x="1524000" y="3602038"/>
            <a:ext cx="9144000" cy="690263"/>
          </a:xfrm>
        </p:spPr>
        <p:txBody>
          <a:bodyPr>
            <a:normAutofit/>
          </a:bodyPr>
          <a:lstStyle/>
          <a:p>
            <a:r>
              <a:rPr lang="nl-NL" dirty="0">
                <a:solidFill>
                  <a:schemeClr val="lt1"/>
                </a:solidFill>
                <a:latin typeface="Arial"/>
                <a:ea typeface="Arial"/>
                <a:cs typeface="Arial"/>
                <a:sym typeface="Arial"/>
              </a:rPr>
              <a:t>INFDTB01	</a:t>
            </a:r>
            <a:endParaRPr lang="en-US" dirty="0">
              <a:solidFill>
                <a:schemeClr val="bg1"/>
              </a:solidFill>
            </a:endParaRPr>
          </a:p>
        </p:txBody>
      </p:sp>
      <p:pic>
        <p:nvPicPr>
          <p:cNvPr id="4" name="Google Shape;622;p70">
            <a:extLst>
              <a:ext uri="{FF2B5EF4-FFF2-40B4-BE49-F238E27FC236}">
                <a16:creationId xmlns:a16="http://schemas.microsoft.com/office/drawing/2014/main" id="{AC54DA32-AC0F-414E-BEFB-8FBC2C69B243}"/>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259210" y="4972443"/>
            <a:ext cx="1371600" cy="1371600"/>
          </a:xfrm>
          <a:prstGeom prst="rect">
            <a:avLst/>
          </a:prstGeom>
          <a:noFill/>
          <a:ln>
            <a:noFill/>
          </a:ln>
        </p:spPr>
      </p:pic>
      <p:sp>
        <p:nvSpPr>
          <p:cNvPr id="5" name="Rectangle 4">
            <a:extLst>
              <a:ext uri="{FF2B5EF4-FFF2-40B4-BE49-F238E27FC236}">
                <a16:creationId xmlns:a16="http://schemas.microsoft.com/office/drawing/2014/main" id="{AEAA79AE-2814-4DBC-926B-043036CD54F1}"/>
              </a:ext>
            </a:extLst>
          </p:cNvPr>
          <p:cNvSpPr/>
          <p:nvPr/>
        </p:nvSpPr>
        <p:spPr>
          <a:xfrm>
            <a:off x="10091660" y="6298299"/>
            <a:ext cx="1814279" cy="369332"/>
          </a:xfrm>
          <a:prstGeom prst="rect">
            <a:avLst/>
          </a:prstGeom>
        </p:spPr>
        <p:txBody>
          <a:bodyPr wrap="none">
            <a:spAutoFit/>
          </a:bodyPr>
          <a:lstStyle/>
          <a:p>
            <a:r>
              <a:rPr lang="en-US" dirty="0">
                <a:solidFill>
                  <a:schemeClr val="bg1"/>
                </a:solidFill>
              </a:rPr>
              <a:t>CMI - Informatica</a:t>
            </a:r>
          </a:p>
        </p:txBody>
      </p:sp>
      <p:graphicFrame>
        <p:nvGraphicFramePr>
          <p:cNvPr id="7" name="Diagram 6">
            <a:extLst>
              <a:ext uri="{FF2B5EF4-FFF2-40B4-BE49-F238E27FC236}">
                <a16:creationId xmlns:a16="http://schemas.microsoft.com/office/drawing/2014/main" id="{488CBDDF-3B91-9044-AF95-9CAEBC9FBB73}"/>
              </a:ext>
            </a:extLst>
          </p:cNvPr>
          <p:cNvGraphicFramePr/>
          <p:nvPr>
            <p:extLst>
              <p:ext uri="{D42A27DB-BD31-4B8C-83A1-F6EECF244321}">
                <p14:modId xmlns:p14="http://schemas.microsoft.com/office/powerpoint/2010/main" val="2676319500"/>
              </p:ext>
            </p:extLst>
          </p:nvPr>
        </p:nvGraphicFramePr>
        <p:xfrm>
          <a:off x="286061" y="3634709"/>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82273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875765BC-297F-4B16-9164-5AF453534E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52842" y="2722691"/>
            <a:ext cx="1906735" cy="1588946"/>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58;p27" descr="A close up of a sign&#10;&#10;Description automatically generated">
            <a:extLst>
              <a:ext uri="{FF2B5EF4-FFF2-40B4-BE49-F238E27FC236}">
                <a16:creationId xmlns:a16="http://schemas.microsoft.com/office/drawing/2014/main" id="{EFF2502D-DF5A-43B1-A4A0-FDA8527BD58D}"/>
              </a:ext>
            </a:extLst>
          </p:cNvPr>
          <p:cNvPicPr preferRelativeResize="0"/>
          <p:nvPr/>
        </p:nvPicPr>
        <p:blipFill rotWithShape="1">
          <a:blip r:embed="rId4"/>
          <a:stretch/>
        </p:blipFill>
        <p:spPr>
          <a:xfrm>
            <a:off x="8383610" y="2576169"/>
            <a:ext cx="3251032" cy="1365433"/>
          </a:xfrm>
          <a:prstGeom prst="rect">
            <a:avLst/>
          </a:prstGeom>
          <a:noFill/>
        </p:spPr>
      </p:pic>
      <p:pic>
        <p:nvPicPr>
          <p:cNvPr id="8" name="Picture 2" descr="PostgreSQL Tutorial">
            <a:extLst>
              <a:ext uri="{FF2B5EF4-FFF2-40B4-BE49-F238E27FC236}">
                <a16:creationId xmlns:a16="http://schemas.microsoft.com/office/drawing/2014/main" id="{8E1153D6-FEC7-4E03-9DBD-629B32E0A6F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4171"/>
          <a:stretch/>
        </p:blipFill>
        <p:spPr bwMode="auto">
          <a:xfrm>
            <a:off x="2312549" y="4294123"/>
            <a:ext cx="3520438" cy="1547534"/>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160;p27" descr="A close up of a mans face&#10;&#10;Description automatically generated">
            <a:extLst>
              <a:ext uri="{FF2B5EF4-FFF2-40B4-BE49-F238E27FC236}">
                <a16:creationId xmlns:a16="http://schemas.microsoft.com/office/drawing/2014/main" id="{E2C326B5-18BE-4F13-9C3D-43360D78AD0C}"/>
              </a:ext>
            </a:extLst>
          </p:cNvPr>
          <p:cNvPicPr preferRelativeResize="0"/>
          <p:nvPr/>
        </p:nvPicPr>
        <p:blipFill rotWithShape="1">
          <a:blip r:embed="rId6"/>
          <a:stretch/>
        </p:blipFill>
        <p:spPr>
          <a:xfrm>
            <a:off x="1119042" y="2611091"/>
            <a:ext cx="3228290" cy="1524136"/>
          </a:xfrm>
          <a:prstGeom prst="rect">
            <a:avLst/>
          </a:prstGeom>
          <a:noFill/>
        </p:spPr>
      </p:pic>
      <p:pic>
        <p:nvPicPr>
          <p:cNvPr id="7" name="Google Shape;161;p27" descr="A picture containing clipart&#10;&#10;Description automatically generated">
            <a:extLst>
              <a:ext uri="{FF2B5EF4-FFF2-40B4-BE49-F238E27FC236}">
                <a16:creationId xmlns:a16="http://schemas.microsoft.com/office/drawing/2014/main" id="{737EFCF2-D701-4EE7-937E-06138FDD930D}"/>
              </a:ext>
            </a:extLst>
          </p:cNvPr>
          <p:cNvPicPr preferRelativeResize="0"/>
          <p:nvPr/>
        </p:nvPicPr>
        <p:blipFill rotWithShape="1">
          <a:blip r:embed="rId7"/>
          <a:stretch/>
        </p:blipFill>
        <p:spPr>
          <a:xfrm>
            <a:off x="7328440" y="4339357"/>
            <a:ext cx="3225770" cy="1435468"/>
          </a:xfrm>
          <a:prstGeom prst="rect">
            <a:avLst/>
          </a:prstGeom>
          <a:noFill/>
        </p:spPr>
      </p:pic>
      <p:sp>
        <p:nvSpPr>
          <p:cNvPr id="3" name="Content Placeholder 2">
            <a:extLst>
              <a:ext uri="{FF2B5EF4-FFF2-40B4-BE49-F238E27FC236}">
                <a16:creationId xmlns:a16="http://schemas.microsoft.com/office/drawing/2014/main" id="{A6927887-FBBF-4309-B971-292817E48F19}"/>
              </a:ext>
            </a:extLst>
          </p:cNvPr>
          <p:cNvSpPr>
            <a:spLocks noGrp="1"/>
          </p:cNvSpPr>
          <p:nvPr>
            <p:ph idx="1"/>
          </p:nvPr>
        </p:nvSpPr>
        <p:spPr/>
        <p:txBody>
          <a:bodyPr vert="horz" lIns="91440" tIns="45720" rIns="91440" bIns="45720" rtlCol="0">
            <a:normAutofit/>
          </a:bodyPr>
          <a:lstStyle/>
          <a:p>
            <a:pPr marL="0" indent="0">
              <a:buNone/>
            </a:pPr>
            <a:r>
              <a:rPr lang="en-US" kern="1200" dirty="0">
                <a:latin typeface="+mn-lt"/>
                <a:ea typeface="+mn-ea"/>
                <a:cs typeface="+mn-cs"/>
                <a:sym typeface="Verdana"/>
              </a:rPr>
              <a:t>Software package designed to store and manage databases.</a:t>
            </a:r>
            <a:endParaRPr lang="en-US" kern="1200" dirty="0">
              <a:latin typeface="+mn-lt"/>
              <a:ea typeface="+mn-ea"/>
              <a:cs typeface="+mn-cs"/>
            </a:endParaRPr>
          </a:p>
        </p:txBody>
      </p:sp>
      <p:sp>
        <p:nvSpPr>
          <p:cNvPr id="2" name="Title 1">
            <a:extLst>
              <a:ext uri="{FF2B5EF4-FFF2-40B4-BE49-F238E27FC236}">
                <a16:creationId xmlns:a16="http://schemas.microsoft.com/office/drawing/2014/main" id="{08379CA9-057B-45D1-829F-F1222DD45054}"/>
              </a:ext>
            </a:extLst>
          </p:cNvPr>
          <p:cNvSpPr>
            <a:spLocks noGrp="1"/>
          </p:cNvSpPr>
          <p:nvPr>
            <p:ph type="title"/>
          </p:nvPr>
        </p:nvSpPr>
        <p:spPr/>
        <p:txBody>
          <a:bodyPr vert="horz" lIns="91440" tIns="45720" rIns="91440" bIns="45720" rtlCol="0" anchor="b">
            <a:normAutofit/>
          </a:bodyPr>
          <a:lstStyle/>
          <a:p>
            <a:r>
              <a:rPr lang="en-US" sz="4800" kern="1200" dirty="0">
                <a:solidFill>
                  <a:srgbClr val="FFFFFF"/>
                </a:solidFill>
                <a:latin typeface="+mj-lt"/>
                <a:ea typeface="+mj-ea"/>
                <a:cs typeface="+mj-cs"/>
              </a:rPr>
              <a:t>DBMS</a:t>
            </a:r>
          </a:p>
        </p:txBody>
      </p:sp>
      <p:sp>
        <p:nvSpPr>
          <p:cNvPr id="5" name="Slide Number Placeholder 4">
            <a:extLst>
              <a:ext uri="{FF2B5EF4-FFF2-40B4-BE49-F238E27FC236}">
                <a16:creationId xmlns:a16="http://schemas.microsoft.com/office/drawing/2014/main" id="{C82F54FB-02E8-4AFB-8B0A-13D4BE59DA28}"/>
              </a:ext>
            </a:extLst>
          </p:cNvPr>
          <p:cNvSpPr>
            <a:spLocks noGrp="1"/>
          </p:cNvSpPr>
          <p:nvPr>
            <p:ph type="sldNum" sz="quarter" idx="12"/>
          </p:nvPr>
        </p:nvSpPr>
        <p:spPr/>
        <p:txBody>
          <a:bodyPr/>
          <a:lstStyle/>
          <a:p>
            <a:fld id="{DAF992E6-86C0-4FDD-A968-0519C9310E9E}" type="slidenum">
              <a:rPr lang="en-US" smtClean="0"/>
              <a:t>10</a:t>
            </a:fld>
            <a:endParaRPr lang="en-US"/>
          </a:p>
        </p:txBody>
      </p:sp>
    </p:spTree>
    <p:extLst>
      <p:ext uri="{BB962C8B-B14F-4D97-AF65-F5344CB8AC3E}">
        <p14:creationId xmlns:p14="http://schemas.microsoft.com/office/powerpoint/2010/main" val="3702050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2ABC-7D5C-4BEC-824A-0DAFF93C5C47}"/>
              </a:ext>
            </a:extLst>
          </p:cNvPr>
          <p:cNvSpPr>
            <a:spLocks noGrp="1"/>
          </p:cNvSpPr>
          <p:nvPr>
            <p:ph type="title"/>
          </p:nvPr>
        </p:nvSpPr>
        <p:spPr>
          <a:xfrm>
            <a:off x="838200" y="365125"/>
            <a:ext cx="10515600" cy="1325563"/>
          </a:xfrm>
        </p:spPr>
        <p:txBody>
          <a:bodyPr/>
          <a:lstStyle/>
          <a:p>
            <a:r>
              <a:rPr lang="en-US" dirty="0"/>
              <a:t>Data Modeling</a:t>
            </a:r>
          </a:p>
        </p:txBody>
      </p:sp>
      <p:sp>
        <p:nvSpPr>
          <p:cNvPr id="3" name="Content Placeholder 2">
            <a:extLst>
              <a:ext uri="{FF2B5EF4-FFF2-40B4-BE49-F238E27FC236}">
                <a16:creationId xmlns:a16="http://schemas.microsoft.com/office/drawing/2014/main" id="{BC37F87C-2D7A-431F-97C0-B34BA289D016}"/>
              </a:ext>
            </a:extLst>
          </p:cNvPr>
          <p:cNvSpPr>
            <a:spLocks noGrp="1"/>
          </p:cNvSpPr>
          <p:nvPr>
            <p:ph idx="1"/>
          </p:nvPr>
        </p:nvSpPr>
        <p:spPr/>
        <p:txBody>
          <a:bodyPr/>
          <a:lstStyle/>
          <a:p>
            <a:r>
              <a:rPr lang="en-US" dirty="0"/>
              <a:t>A </a:t>
            </a:r>
            <a:r>
              <a:rPr lang="en-US" b="1" dirty="0"/>
              <a:t>data model</a:t>
            </a:r>
            <a:r>
              <a:rPr lang="en-US" dirty="0"/>
              <a:t>—a collection of concepts that can be used to describe the </a:t>
            </a:r>
            <a:r>
              <a:rPr lang="en-US" b="1" i="1" dirty="0"/>
              <a:t>structure of a database</a:t>
            </a:r>
          </a:p>
          <a:p>
            <a:r>
              <a:rPr lang="en-US" dirty="0"/>
              <a:t>By </a:t>
            </a:r>
            <a:r>
              <a:rPr lang="en-US" b="1" i="1" dirty="0"/>
              <a:t>structure of a database </a:t>
            </a:r>
            <a:r>
              <a:rPr lang="en-US" dirty="0"/>
              <a:t>we mean the data types, relationships, and constraints that apply to the data.</a:t>
            </a:r>
          </a:p>
          <a:p>
            <a:endParaRPr lang="en-US" dirty="0"/>
          </a:p>
          <a:p>
            <a:r>
              <a:rPr lang="en-US" b="1" dirty="0"/>
              <a:t>High-level </a:t>
            </a:r>
            <a:r>
              <a:rPr lang="en-US" dirty="0"/>
              <a:t>or </a:t>
            </a:r>
            <a:r>
              <a:rPr lang="en-US" b="1" dirty="0"/>
              <a:t>conceptual data models</a:t>
            </a:r>
          </a:p>
          <a:p>
            <a:r>
              <a:rPr lang="en-US" b="1" dirty="0"/>
              <a:t>low-level </a:t>
            </a:r>
            <a:r>
              <a:rPr lang="en-US" dirty="0"/>
              <a:t>or</a:t>
            </a:r>
            <a:r>
              <a:rPr lang="en-US" b="1" dirty="0"/>
              <a:t> physical data models </a:t>
            </a:r>
          </a:p>
          <a:p>
            <a:r>
              <a:rPr lang="en-US" b="1" dirty="0"/>
              <a:t>representational</a:t>
            </a:r>
            <a:r>
              <a:rPr lang="en-US" dirty="0"/>
              <a:t> or </a:t>
            </a:r>
            <a:r>
              <a:rPr lang="en-US" b="1" dirty="0"/>
              <a:t>implementation</a:t>
            </a:r>
            <a:r>
              <a:rPr lang="en-US" dirty="0"/>
              <a:t> </a:t>
            </a:r>
            <a:r>
              <a:rPr lang="en-US" b="1" dirty="0"/>
              <a:t>data</a:t>
            </a:r>
            <a:r>
              <a:rPr lang="en-US" dirty="0"/>
              <a:t> </a:t>
            </a:r>
            <a:r>
              <a:rPr lang="en-US" b="1" dirty="0"/>
              <a:t>models</a:t>
            </a:r>
            <a:endParaRPr lang="en-US" dirty="0"/>
          </a:p>
        </p:txBody>
      </p:sp>
      <p:sp>
        <p:nvSpPr>
          <p:cNvPr id="4" name="Slide Number Placeholder 3">
            <a:extLst>
              <a:ext uri="{FF2B5EF4-FFF2-40B4-BE49-F238E27FC236}">
                <a16:creationId xmlns:a16="http://schemas.microsoft.com/office/drawing/2014/main" id="{3F57EE69-8596-487F-885A-833A25360FE5}"/>
              </a:ext>
            </a:extLst>
          </p:cNvPr>
          <p:cNvSpPr>
            <a:spLocks noGrp="1"/>
          </p:cNvSpPr>
          <p:nvPr>
            <p:ph type="sldNum" sz="quarter" idx="12"/>
          </p:nvPr>
        </p:nvSpPr>
        <p:spPr/>
        <p:txBody>
          <a:bodyPr/>
          <a:lstStyle/>
          <a:p>
            <a:fld id="{DAF992E6-86C0-4FDD-A968-0519C9310E9E}" type="slidenum">
              <a:rPr lang="en-US" smtClean="0"/>
              <a:t>11</a:t>
            </a:fld>
            <a:endParaRPr lang="en-US"/>
          </a:p>
        </p:txBody>
      </p:sp>
    </p:spTree>
    <p:extLst>
      <p:ext uri="{BB962C8B-B14F-4D97-AF65-F5344CB8AC3E}">
        <p14:creationId xmlns:p14="http://schemas.microsoft.com/office/powerpoint/2010/main" val="132075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269D-6884-426F-8825-175D7E88580D}"/>
              </a:ext>
            </a:extLst>
          </p:cNvPr>
          <p:cNvSpPr>
            <a:spLocks noGrp="1"/>
          </p:cNvSpPr>
          <p:nvPr>
            <p:ph type="title"/>
          </p:nvPr>
        </p:nvSpPr>
        <p:spPr>
          <a:xfrm>
            <a:off x="838200" y="365125"/>
            <a:ext cx="10515600" cy="1325563"/>
          </a:xfrm>
        </p:spPr>
        <p:txBody>
          <a:bodyPr/>
          <a:lstStyle/>
          <a:p>
            <a:r>
              <a:rPr lang="en-US" b="1" dirty="0"/>
              <a:t>Conceptual data model</a:t>
            </a:r>
            <a:endParaRPr lang="en-US" dirty="0"/>
          </a:p>
        </p:txBody>
      </p:sp>
      <p:sp>
        <p:nvSpPr>
          <p:cNvPr id="3" name="Content Placeholder 2">
            <a:extLst>
              <a:ext uri="{FF2B5EF4-FFF2-40B4-BE49-F238E27FC236}">
                <a16:creationId xmlns:a16="http://schemas.microsoft.com/office/drawing/2014/main" id="{7063BD04-64DF-49E3-A58E-DDAB95BC2DCA}"/>
              </a:ext>
            </a:extLst>
          </p:cNvPr>
          <p:cNvSpPr>
            <a:spLocks noGrp="1"/>
          </p:cNvSpPr>
          <p:nvPr>
            <p:ph idx="1"/>
          </p:nvPr>
        </p:nvSpPr>
        <p:spPr/>
        <p:txBody>
          <a:bodyPr/>
          <a:lstStyle/>
          <a:p>
            <a:r>
              <a:rPr lang="en-US" dirty="0"/>
              <a:t>Conceptual data models use concepts such as </a:t>
            </a:r>
            <a:r>
              <a:rPr lang="en-US" b="1" dirty="0"/>
              <a:t>entities</a:t>
            </a:r>
            <a:r>
              <a:rPr lang="en-US" dirty="0"/>
              <a:t>, </a:t>
            </a:r>
            <a:r>
              <a:rPr lang="en-US" b="1" dirty="0"/>
              <a:t>attributes</a:t>
            </a:r>
            <a:r>
              <a:rPr lang="en-US" dirty="0"/>
              <a:t>, and </a:t>
            </a:r>
            <a:r>
              <a:rPr lang="en-US" b="1" dirty="0"/>
              <a:t>relationships</a:t>
            </a:r>
            <a:r>
              <a:rPr lang="en-US" dirty="0"/>
              <a:t>. </a:t>
            </a:r>
          </a:p>
          <a:p>
            <a:r>
              <a:rPr lang="en-US" dirty="0"/>
              <a:t>An </a:t>
            </a:r>
            <a:r>
              <a:rPr lang="en-US" b="1" dirty="0"/>
              <a:t>entity</a:t>
            </a:r>
            <a:r>
              <a:rPr lang="en-US" dirty="0"/>
              <a:t> represents a real-world object or concept, such as an employee or a project from the </a:t>
            </a:r>
            <a:r>
              <a:rPr lang="en-US" dirty="0" err="1"/>
              <a:t>miniworld</a:t>
            </a:r>
            <a:r>
              <a:rPr lang="en-US" dirty="0"/>
              <a:t> that is described in the database. </a:t>
            </a:r>
          </a:p>
          <a:p>
            <a:endParaRPr lang="en-US" dirty="0"/>
          </a:p>
          <a:p>
            <a:endParaRPr lang="en-US" dirty="0"/>
          </a:p>
          <a:p>
            <a:r>
              <a:rPr lang="en-US" dirty="0"/>
              <a:t>An entity is an object in the real world that is distinguishable from other objects. </a:t>
            </a:r>
          </a:p>
        </p:txBody>
      </p:sp>
      <p:sp>
        <p:nvSpPr>
          <p:cNvPr id="4" name="Slide Number Placeholder 3">
            <a:extLst>
              <a:ext uri="{FF2B5EF4-FFF2-40B4-BE49-F238E27FC236}">
                <a16:creationId xmlns:a16="http://schemas.microsoft.com/office/drawing/2014/main" id="{F80BD3FD-5AAB-4254-B56E-A13B0CC28671}"/>
              </a:ext>
            </a:extLst>
          </p:cNvPr>
          <p:cNvSpPr>
            <a:spLocks noGrp="1"/>
          </p:cNvSpPr>
          <p:nvPr>
            <p:ph type="sldNum" sz="quarter" idx="12"/>
          </p:nvPr>
        </p:nvSpPr>
        <p:spPr/>
        <p:txBody>
          <a:bodyPr/>
          <a:lstStyle/>
          <a:p>
            <a:fld id="{DAF992E6-86C0-4FDD-A968-0519C9310E9E}" type="slidenum">
              <a:rPr lang="en-US" smtClean="0"/>
              <a:t>12</a:t>
            </a:fld>
            <a:endParaRPr lang="en-US"/>
          </a:p>
        </p:txBody>
      </p:sp>
      <p:pic>
        <p:nvPicPr>
          <p:cNvPr id="6" name="Graphic 5" descr="Man">
            <a:extLst>
              <a:ext uri="{FF2B5EF4-FFF2-40B4-BE49-F238E27FC236}">
                <a16:creationId xmlns:a16="http://schemas.microsoft.com/office/drawing/2014/main" id="{78651A9B-8B0E-40B8-A255-B84F97A177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7256" y="4029741"/>
            <a:ext cx="914400" cy="914400"/>
          </a:xfrm>
          <a:prstGeom prst="rect">
            <a:avLst/>
          </a:prstGeom>
        </p:spPr>
      </p:pic>
      <p:pic>
        <p:nvPicPr>
          <p:cNvPr id="8" name="Graphic 7" descr="Cat">
            <a:extLst>
              <a:ext uri="{FF2B5EF4-FFF2-40B4-BE49-F238E27FC236}">
                <a16:creationId xmlns:a16="http://schemas.microsoft.com/office/drawing/2014/main" id="{6CFD0F82-DEC8-4B58-A27C-02BD7838278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3496" y="4029741"/>
            <a:ext cx="914400" cy="914400"/>
          </a:xfrm>
          <a:prstGeom prst="rect">
            <a:avLst/>
          </a:prstGeom>
        </p:spPr>
      </p:pic>
      <p:pic>
        <p:nvPicPr>
          <p:cNvPr id="10" name="Graphic 9" descr="City">
            <a:extLst>
              <a:ext uri="{FF2B5EF4-FFF2-40B4-BE49-F238E27FC236}">
                <a16:creationId xmlns:a16="http://schemas.microsoft.com/office/drawing/2014/main" id="{09E413AB-371B-440A-A775-E5EF6B910F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39736" y="4029741"/>
            <a:ext cx="914400" cy="914400"/>
          </a:xfrm>
          <a:prstGeom prst="rect">
            <a:avLst/>
          </a:prstGeom>
        </p:spPr>
      </p:pic>
      <p:pic>
        <p:nvPicPr>
          <p:cNvPr id="12" name="Graphic 11" descr="Head with gears">
            <a:extLst>
              <a:ext uri="{FF2B5EF4-FFF2-40B4-BE49-F238E27FC236}">
                <a16:creationId xmlns:a16="http://schemas.microsoft.com/office/drawing/2014/main" id="{1B65E6F1-7D57-4715-8EB4-ED33F533C23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68457" y="4029741"/>
            <a:ext cx="914400" cy="914400"/>
          </a:xfrm>
          <a:prstGeom prst="rect">
            <a:avLst/>
          </a:prstGeom>
        </p:spPr>
      </p:pic>
      <p:pic>
        <p:nvPicPr>
          <p:cNvPr id="14" name="Graphic 13" descr="Glasses">
            <a:extLst>
              <a:ext uri="{FF2B5EF4-FFF2-40B4-BE49-F238E27FC236}">
                <a16:creationId xmlns:a16="http://schemas.microsoft.com/office/drawing/2014/main" id="{655E1B8E-7C6F-4746-A910-AF3031FFA90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92216" y="4029741"/>
            <a:ext cx="914400" cy="914400"/>
          </a:xfrm>
          <a:prstGeom prst="rect">
            <a:avLst/>
          </a:prstGeom>
        </p:spPr>
      </p:pic>
      <p:pic>
        <p:nvPicPr>
          <p:cNvPr id="16" name="Graphic 15" descr="Electric guitar">
            <a:extLst>
              <a:ext uri="{FF2B5EF4-FFF2-40B4-BE49-F238E27FC236}">
                <a16:creationId xmlns:a16="http://schemas.microsoft.com/office/drawing/2014/main" id="{F0E8C09F-9F0C-4337-B007-D46EE772DFB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15976" y="4029741"/>
            <a:ext cx="914400" cy="914400"/>
          </a:xfrm>
          <a:prstGeom prst="rect">
            <a:avLst/>
          </a:prstGeom>
        </p:spPr>
      </p:pic>
    </p:spTree>
    <p:extLst>
      <p:ext uri="{BB962C8B-B14F-4D97-AF65-F5344CB8AC3E}">
        <p14:creationId xmlns:p14="http://schemas.microsoft.com/office/powerpoint/2010/main" val="311055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269D-6884-426F-8825-175D7E88580D}"/>
              </a:ext>
            </a:extLst>
          </p:cNvPr>
          <p:cNvSpPr>
            <a:spLocks noGrp="1"/>
          </p:cNvSpPr>
          <p:nvPr>
            <p:ph type="title"/>
          </p:nvPr>
        </p:nvSpPr>
        <p:spPr>
          <a:xfrm>
            <a:off x="838200" y="365125"/>
            <a:ext cx="10515600" cy="1325563"/>
          </a:xfrm>
        </p:spPr>
        <p:txBody>
          <a:bodyPr/>
          <a:lstStyle/>
          <a:p>
            <a:r>
              <a:rPr lang="en-US" b="1" dirty="0"/>
              <a:t>Entity</a:t>
            </a:r>
            <a:endParaRPr lang="en-US" dirty="0"/>
          </a:p>
        </p:txBody>
      </p:sp>
      <p:sp>
        <p:nvSpPr>
          <p:cNvPr id="3" name="Content Placeholder 2">
            <a:extLst>
              <a:ext uri="{FF2B5EF4-FFF2-40B4-BE49-F238E27FC236}">
                <a16:creationId xmlns:a16="http://schemas.microsoft.com/office/drawing/2014/main" id="{7063BD04-64DF-49E3-A58E-DDAB95BC2DCA}"/>
              </a:ext>
            </a:extLst>
          </p:cNvPr>
          <p:cNvSpPr>
            <a:spLocks noGrp="1"/>
          </p:cNvSpPr>
          <p:nvPr>
            <p:ph idx="1"/>
          </p:nvPr>
        </p:nvSpPr>
        <p:spPr/>
        <p:txBody>
          <a:bodyPr/>
          <a:lstStyle/>
          <a:p>
            <a:r>
              <a:rPr lang="en-US" dirty="0"/>
              <a:t>An entity is described using a set of attributes.</a:t>
            </a:r>
          </a:p>
          <a:p>
            <a:r>
              <a:rPr lang="en-US" dirty="0"/>
              <a:t>The values given for the attributes makes it distinguishable.</a:t>
            </a:r>
          </a:p>
          <a:p>
            <a:endParaRPr lang="en-US" dirty="0"/>
          </a:p>
          <a:p>
            <a:endParaRPr lang="en-US" dirty="0"/>
          </a:p>
          <a:p>
            <a:r>
              <a:rPr lang="en-US" dirty="0"/>
              <a:t>An </a:t>
            </a:r>
            <a:r>
              <a:rPr lang="en-US" b="1" dirty="0"/>
              <a:t>attribute</a:t>
            </a:r>
            <a:r>
              <a:rPr lang="en-US" dirty="0"/>
              <a:t> represents some property of interest that further describes an entity, such as the employee’s name or salary. </a:t>
            </a:r>
          </a:p>
        </p:txBody>
      </p:sp>
      <p:sp>
        <p:nvSpPr>
          <p:cNvPr id="4" name="Slide Number Placeholder 3">
            <a:extLst>
              <a:ext uri="{FF2B5EF4-FFF2-40B4-BE49-F238E27FC236}">
                <a16:creationId xmlns:a16="http://schemas.microsoft.com/office/drawing/2014/main" id="{F80BD3FD-5AAB-4254-B56E-A13B0CC28671}"/>
              </a:ext>
            </a:extLst>
          </p:cNvPr>
          <p:cNvSpPr>
            <a:spLocks noGrp="1"/>
          </p:cNvSpPr>
          <p:nvPr>
            <p:ph type="sldNum" sz="quarter" idx="12"/>
          </p:nvPr>
        </p:nvSpPr>
        <p:spPr/>
        <p:txBody>
          <a:bodyPr/>
          <a:lstStyle/>
          <a:p>
            <a:fld id="{DAF992E6-86C0-4FDD-A968-0519C9310E9E}" type="slidenum">
              <a:rPr lang="en-US" smtClean="0"/>
              <a:t>13</a:t>
            </a:fld>
            <a:endParaRPr lang="en-US"/>
          </a:p>
        </p:txBody>
      </p:sp>
      <p:pic>
        <p:nvPicPr>
          <p:cNvPr id="17" name="Graphic 16" descr="Man">
            <a:extLst>
              <a:ext uri="{FF2B5EF4-FFF2-40B4-BE49-F238E27FC236}">
                <a16:creationId xmlns:a16="http://schemas.microsoft.com/office/drawing/2014/main" id="{8AE3055F-09C1-4F56-B635-DD92A6ABD1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5889" y="5244988"/>
            <a:ext cx="914400" cy="914400"/>
          </a:xfrm>
          <a:prstGeom prst="rect">
            <a:avLst/>
          </a:prstGeom>
        </p:spPr>
      </p:pic>
      <p:sp>
        <p:nvSpPr>
          <p:cNvPr id="18" name="TextBox 17">
            <a:extLst>
              <a:ext uri="{FF2B5EF4-FFF2-40B4-BE49-F238E27FC236}">
                <a16:creationId xmlns:a16="http://schemas.microsoft.com/office/drawing/2014/main" id="{AA462E6F-3738-4162-945A-196E1021B0FB}"/>
              </a:ext>
            </a:extLst>
          </p:cNvPr>
          <p:cNvSpPr txBox="1"/>
          <p:nvPr/>
        </p:nvSpPr>
        <p:spPr>
          <a:xfrm>
            <a:off x="2587256" y="5117037"/>
            <a:ext cx="1380699" cy="1200329"/>
          </a:xfrm>
          <a:prstGeom prst="rect">
            <a:avLst/>
          </a:prstGeom>
          <a:noFill/>
        </p:spPr>
        <p:txBody>
          <a:bodyPr wrap="none" rtlCol="0">
            <a:spAutoFit/>
          </a:bodyPr>
          <a:lstStyle/>
          <a:p>
            <a:r>
              <a:rPr lang="en-US" dirty="0"/>
              <a:t>BSN</a:t>
            </a:r>
          </a:p>
          <a:p>
            <a:r>
              <a:rPr lang="en-US" dirty="0"/>
              <a:t>Name</a:t>
            </a:r>
          </a:p>
          <a:p>
            <a:r>
              <a:rPr lang="en-US" dirty="0"/>
              <a:t>Date of Birth</a:t>
            </a:r>
          </a:p>
          <a:p>
            <a:r>
              <a:rPr lang="en-US" dirty="0"/>
              <a:t>Address</a:t>
            </a:r>
          </a:p>
        </p:txBody>
      </p:sp>
      <p:pic>
        <p:nvPicPr>
          <p:cNvPr id="19" name="Graphic 18" descr="City">
            <a:extLst>
              <a:ext uri="{FF2B5EF4-FFF2-40B4-BE49-F238E27FC236}">
                <a16:creationId xmlns:a16="http://schemas.microsoft.com/office/drawing/2014/main" id="{60FAC2A6-190F-412B-9222-767EAAC2AF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1141" y="5230261"/>
            <a:ext cx="914400" cy="914400"/>
          </a:xfrm>
          <a:prstGeom prst="rect">
            <a:avLst/>
          </a:prstGeom>
        </p:spPr>
      </p:pic>
      <p:sp>
        <p:nvSpPr>
          <p:cNvPr id="20" name="TextBox 19">
            <a:extLst>
              <a:ext uri="{FF2B5EF4-FFF2-40B4-BE49-F238E27FC236}">
                <a16:creationId xmlns:a16="http://schemas.microsoft.com/office/drawing/2014/main" id="{86D91FCA-29B3-4C32-83EE-536F068A0F67}"/>
              </a:ext>
            </a:extLst>
          </p:cNvPr>
          <p:cNvSpPr txBox="1"/>
          <p:nvPr/>
        </p:nvSpPr>
        <p:spPr>
          <a:xfrm>
            <a:off x="6970528" y="5087296"/>
            <a:ext cx="1391791" cy="1477328"/>
          </a:xfrm>
          <a:prstGeom prst="rect">
            <a:avLst/>
          </a:prstGeom>
          <a:noFill/>
        </p:spPr>
        <p:txBody>
          <a:bodyPr wrap="none" rtlCol="0">
            <a:spAutoFit/>
          </a:bodyPr>
          <a:lstStyle/>
          <a:p>
            <a:r>
              <a:rPr lang="en-US" dirty="0"/>
              <a:t>Location</a:t>
            </a:r>
          </a:p>
          <a:p>
            <a:r>
              <a:rPr lang="en-US" dirty="0"/>
              <a:t>Area</a:t>
            </a:r>
          </a:p>
          <a:p>
            <a:r>
              <a:rPr lang="en-US" dirty="0"/>
              <a:t>No of Rooms</a:t>
            </a:r>
          </a:p>
          <a:p>
            <a:r>
              <a:rPr lang="en-US" dirty="0"/>
              <a:t>Garden</a:t>
            </a:r>
          </a:p>
          <a:p>
            <a:r>
              <a:rPr lang="en-US" dirty="0"/>
              <a:t>Balcony</a:t>
            </a:r>
          </a:p>
        </p:txBody>
      </p:sp>
      <p:sp>
        <p:nvSpPr>
          <p:cNvPr id="15" name="Google Shape;167;p27">
            <a:extLst>
              <a:ext uri="{FF2B5EF4-FFF2-40B4-BE49-F238E27FC236}">
                <a16:creationId xmlns:a16="http://schemas.microsoft.com/office/drawing/2014/main" id="{0F6A6CF6-F8FE-4F0A-8968-9B25E29DBEA7}"/>
              </a:ext>
            </a:extLst>
          </p:cNvPr>
          <p:cNvSpPr txBox="1"/>
          <p:nvPr/>
        </p:nvSpPr>
        <p:spPr>
          <a:xfrm>
            <a:off x="3520228" y="2849828"/>
            <a:ext cx="3450300" cy="9858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nl-NL" dirty="0"/>
              <a:t>Name= Steven Anderson</a:t>
            </a:r>
            <a:endParaRPr dirty="0"/>
          </a:p>
          <a:p>
            <a:pPr marL="0" lvl="0" indent="0" algn="l" rtl="0">
              <a:spcBef>
                <a:spcPts val="0"/>
              </a:spcBef>
              <a:spcAft>
                <a:spcPts val="0"/>
              </a:spcAft>
              <a:buNone/>
            </a:pPr>
            <a:r>
              <a:rPr lang="nl-NL" dirty="0"/>
              <a:t>Student Number= 09871234</a:t>
            </a:r>
            <a:endParaRPr dirty="0"/>
          </a:p>
          <a:p>
            <a:pPr marL="0" lvl="0" indent="0" algn="l" rtl="0">
              <a:spcBef>
                <a:spcPts val="0"/>
              </a:spcBef>
              <a:spcAft>
                <a:spcPts val="0"/>
              </a:spcAft>
              <a:buNone/>
            </a:pPr>
            <a:r>
              <a:rPr lang="nl-NL" dirty="0"/>
              <a:t>email = s.anderson@hotmail.com</a:t>
            </a:r>
            <a:endParaRPr dirty="0"/>
          </a:p>
        </p:txBody>
      </p:sp>
      <p:pic>
        <p:nvPicPr>
          <p:cNvPr id="21" name="Graphic 20" descr="Man">
            <a:extLst>
              <a:ext uri="{FF2B5EF4-FFF2-40B4-BE49-F238E27FC236}">
                <a16:creationId xmlns:a16="http://schemas.microsoft.com/office/drawing/2014/main" id="{F25BB9E6-4B8D-4F91-9C58-E4637CFED5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9369" y="2892078"/>
            <a:ext cx="914400" cy="914400"/>
          </a:xfrm>
          <a:prstGeom prst="rect">
            <a:avLst/>
          </a:prstGeom>
        </p:spPr>
      </p:pic>
    </p:spTree>
    <p:extLst>
      <p:ext uri="{BB962C8B-B14F-4D97-AF65-F5344CB8AC3E}">
        <p14:creationId xmlns:p14="http://schemas.microsoft.com/office/powerpoint/2010/main" val="82984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269D-6884-426F-8825-175D7E88580D}"/>
              </a:ext>
            </a:extLst>
          </p:cNvPr>
          <p:cNvSpPr>
            <a:spLocks noGrp="1"/>
          </p:cNvSpPr>
          <p:nvPr>
            <p:ph type="title"/>
          </p:nvPr>
        </p:nvSpPr>
        <p:spPr>
          <a:xfrm>
            <a:off x="838200" y="365125"/>
            <a:ext cx="10515600" cy="1325563"/>
          </a:xfrm>
        </p:spPr>
        <p:txBody>
          <a:bodyPr/>
          <a:lstStyle/>
          <a:p>
            <a:r>
              <a:rPr lang="en-US" b="1" dirty="0"/>
              <a:t>Entity Set</a:t>
            </a:r>
            <a:endParaRPr lang="en-US" dirty="0"/>
          </a:p>
        </p:txBody>
      </p:sp>
      <p:sp>
        <p:nvSpPr>
          <p:cNvPr id="3" name="Content Placeholder 2">
            <a:extLst>
              <a:ext uri="{FF2B5EF4-FFF2-40B4-BE49-F238E27FC236}">
                <a16:creationId xmlns:a16="http://schemas.microsoft.com/office/drawing/2014/main" id="{7063BD04-64DF-49E3-A58E-DDAB95BC2DCA}"/>
              </a:ext>
            </a:extLst>
          </p:cNvPr>
          <p:cNvSpPr>
            <a:spLocks noGrp="1"/>
          </p:cNvSpPr>
          <p:nvPr>
            <p:ph idx="1"/>
          </p:nvPr>
        </p:nvSpPr>
        <p:spPr/>
        <p:txBody>
          <a:bodyPr/>
          <a:lstStyle/>
          <a:p>
            <a:pPr lvl="0">
              <a:spcBef>
                <a:spcPts val="0"/>
              </a:spcBef>
            </a:pPr>
            <a:r>
              <a:rPr lang="en-US" b="1" dirty="0"/>
              <a:t>Entity Set</a:t>
            </a:r>
            <a:r>
              <a:rPr lang="en-US" dirty="0"/>
              <a:t>: A Set of entities that share the same attributes. </a:t>
            </a:r>
          </a:p>
          <a:p>
            <a:pPr lvl="0">
              <a:spcBef>
                <a:spcPts val="0"/>
              </a:spcBef>
            </a:pPr>
            <a:endParaRPr lang="en-US" b="1" dirty="0"/>
          </a:p>
          <a:p>
            <a:pPr lvl="0">
              <a:spcBef>
                <a:spcPts val="0"/>
              </a:spcBef>
            </a:pPr>
            <a:r>
              <a:rPr lang="en-US" b="1" dirty="0"/>
              <a:t>Example:</a:t>
            </a:r>
            <a:r>
              <a:rPr lang="en-US" dirty="0"/>
              <a:t> Entity set “Student”: the set of all the students that are sharing the same attributes; name, std number, email, … .</a:t>
            </a:r>
          </a:p>
          <a:p>
            <a:pPr lvl="0">
              <a:spcBef>
                <a:spcPts val="0"/>
              </a:spcBef>
            </a:pPr>
            <a:endParaRPr lang="en-US" dirty="0"/>
          </a:p>
          <a:p>
            <a:pPr>
              <a:spcBef>
                <a:spcPts val="0"/>
              </a:spcBef>
            </a:pPr>
            <a:r>
              <a:rPr lang="en-US" dirty="0"/>
              <a:t>All members from the set have the same attributes, but distinguishable from each other because of the values given to the attributes.</a:t>
            </a:r>
          </a:p>
          <a:p>
            <a:pPr lvl="0">
              <a:spcBef>
                <a:spcPts val="0"/>
              </a:spcBef>
            </a:pPr>
            <a:endParaRPr lang="en-US" dirty="0"/>
          </a:p>
        </p:txBody>
      </p:sp>
      <p:sp>
        <p:nvSpPr>
          <p:cNvPr id="4" name="Slide Number Placeholder 3">
            <a:extLst>
              <a:ext uri="{FF2B5EF4-FFF2-40B4-BE49-F238E27FC236}">
                <a16:creationId xmlns:a16="http://schemas.microsoft.com/office/drawing/2014/main" id="{F80BD3FD-5AAB-4254-B56E-A13B0CC28671}"/>
              </a:ext>
            </a:extLst>
          </p:cNvPr>
          <p:cNvSpPr>
            <a:spLocks noGrp="1"/>
          </p:cNvSpPr>
          <p:nvPr>
            <p:ph type="sldNum" sz="quarter" idx="12"/>
          </p:nvPr>
        </p:nvSpPr>
        <p:spPr/>
        <p:txBody>
          <a:bodyPr/>
          <a:lstStyle/>
          <a:p>
            <a:fld id="{DAF992E6-86C0-4FDD-A968-0519C9310E9E}" type="slidenum">
              <a:rPr lang="en-US" smtClean="0"/>
              <a:t>14</a:t>
            </a:fld>
            <a:endParaRPr lang="en-US"/>
          </a:p>
        </p:txBody>
      </p:sp>
      <p:grpSp>
        <p:nvGrpSpPr>
          <p:cNvPr id="12" name="Group 11">
            <a:extLst>
              <a:ext uri="{FF2B5EF4-FFF2-40B4-BE49-F238E27FC236}">
                <a16:creationId xmlns:a16="http://schemas.microsoft.com/office/drawing/2014/main" id="{7CDC63C3-9A55-4FB3-9B65-09FCB2A11C2C}"/>
              </a:ext>
            </a:extLst>
          </p:cNvPr>
          <p:cNvGrpSpPr/>
          <p:nvPr/>
        </p:nvGrpSpPr>
        <p:grpSpPr>
          <a:xfrm>
            <a:off x="401624" y="5460400"/>
            <a:ext cx="3789987" cy="985800"/>
            <a:chOff x="5970403" y="5402531"/>
            <a:chExt cx="3789987" cy="985800"/>
          </a:xfrm>
        </p:grpSpPr>
        <p:sp>
          <p:nvSpPr>
            <p:cNvPr id="5" name="Google Shape;165;p27">
              <a:extLst>
                <a:ext uri="{FF2B5EF4-FFF2-40B4-BE49-F238E27FC236}">
                  <a16:creationId xmlns:a16="http://schemas.microsoft.com/office/drawing/2014/main" id="{C2927D1D-37A6-4224-86D4-151823B35067}"/>
                </a:ext>
              </a:extLst>
            </p:cNvPr>
            <p:cNvSpPr txBox="1"/>
            <p:nvPr/>
          </p:nvSpPr>
          <p:spPr>
            <a:xfrm>
              <a:off x="5970403" y="5402531"/>
              <a:ext cx="3600000" cy="9858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nl-NL" dirty="0"/>
                <a:t>Name= Julia Smith</a:t>
              </a:r>
              <a:endParaRPr dirty="0"/>
            </a:p>
            <a:p>
              <a:pPr marL="0" lvl="0" indent="0" algn="l" rtl="0">
                <a:spcBef>
                  <a:spcPts val="0"/>
                </a:spcBef>
                <a:spcAft>
                  <a:spcPts val="0"/>
                </a:spcAft>
                <a:buNone/>
              </a:pPr>
              <a:r>
                <a:rPr lang="nl-NL" dirty="0"/>
                <a:t>Student Number= 09875678</a:t>
              </a:r>
              <a:endParaRPr dirty="0"/>
            </a:p>
            <a:p>
              <a:pPr marL="0" lvl="0" indent="0" algn="l" rtl="0">
                <a:spcBef>
                  <a:spcPts val="0"/>
                </a:spcBef>
                <a:spcAft>
                  <a:spcPts val="0"/>
                </a:spcAft>
                <a:buNone/>
              </a:pPr>
              <a:r>
                <a:rPr lang="nl-NL" dirty="0"/>
                <a:t>email = j.smith@gmail.com</a:t>
              </a:r>
              <a:endParaRPr dirty="0"/>
            </a:p>
          </p:txBody>
        </p:sp>
        <p:pic>
          <p:nvPicPr>
            <p:cNvPr id="8" name="Graphic 7" descr="Woman">
              <a:extLst>
                <a:ext uri="{FF2B5EF4-FFF2-40B4-BE49-F238E27FC236}">
                  <a16:creationId xmlns:a16="http://schemas.microsoft.com/office/drawing/2014/main" id="{A104146F-9DCD-498D-A84C-A62339FAA8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5990" y="5438231"/>
              <a:ext cx="914400" cy="914400"/>
            </a:xfrm>
            <a:prstGeom prst="rect">
              <a:avLst/>
            </a:prstGeom>
          </p:spPr>
        </p:pic>
      </p:grpSp>
      <p:sp>
        <p:nvSpPr>
          <p:cNvPr id="6" name="Google Shape;167;p27">
            <a:extLst>
              <a:ext uri="{FF2B5EF4-FFF2-40B4-BE49-F238E27FC236}">
                <a16:creationId xmlns:a16="http://schemas.microsoft.com/office/drawing/2014/main" id="{1F42DD73-9B4E-4AE0-9C0D-06ED3B343721}"/>
              </a:ext>
            </a:extLst>
          </p:cNvPr>
          <p:cNvSpPr txBox="1"/>
          <p:nvPr/>
        </p:nvSpPr>
        <p:spPr>
          <a:xfrm>
            <a:off x="7284261" y="5256652"/>
            <a:ext cx="3723959" cy="9858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nl-NL" dirty="0"/>
              <a:t>Name= Steven Anderson</a:t>
            </a:r>
            <a:endParaRPr dirty="0"/>
          </a:p>
          <a:p>
            <a:pPr marL="0" lvl="0" indent="0" algn="l" rtl="0">
              <a:spcBef>
                <a:spcPts val="0"/>
              </a:spcBef>
              <a:spcAft>
                <a:spcPts val="0"/>
              </a:spcAft>
              <a:buNone/>
            </a:pPr>
            <a:r>
              <a:rPr lang="nl-NL" dirty="0"/>
              <a:t>Student Number= 09871234</a:t>
            </a:r>
            <a:endParaRPr dirty="0"/>
          </a:p>
          <a:p>
            <a:pPr marL="0" lvl="0" indent="0" algn="l" rtl="0">
              <a:spcBef>
                <a:spcPts val="0"/>
              </a:spcBef>
              <a:spcAft>
                <a:spcPts val="0"/>
              </a:spcAft>
              <a:buNone/>
            </a:pPr>
            <a:r>
              <a:rPr lang="nl-NL" dirty="0"/>
              <a:t>email = s.anderson@hotmail.com</a:t>
            </a:r>
            <a:endParaRPr dirty="0"/>
          </a:p>
        </p:txBody>
      </p:sp>
      <p:pic>
        <p:nvPicPr>
          <p:cNvPr id="10" name="Graphic 9" descr="Man">
            <a:extLst>
              <a:ext uri="{FF2B5EF4-FFF2-40B4-BE49-F238E27FC236}">
                <a16:creationId xmlns:a16="http://schemas.microsoft.com/office/drawing/2014/main" id="{C2E08CA7-97EE-476F-9074-68657C08EB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66610" y="5264320"/>
            <a:ext cx="914400" cy="914400"/>
          </a:xfrm>
          <a:prstGeom prst="rect">
            <a:avLst/>
          </a:prstGeom>
        </p:spPr>
      </p:pic>
      <p:sp>
        <p:nvSpPr>
          <p:cNvPr id="13" name="Oval 12">
            <a:extLst>
              <a:ext uri="{FF2B5EF4-FFF2-40B4-BE49-F238E27FC236}">
                <a16:creationId xmlns:a16="http://schemas.microsoft.com/office/drawing/2014/main" id="{5F507DBA-76DE-45F5-8B41-4966956276B8}"/>
              </a:ext>
            </a:extLst>
          </p:cNvPr>
          <p:cNvSpPr/>
          <p:nvPr/>
        </p:nvSpPr>
        <p:spPr>
          <a:xfrm>
            <a:off x="4381804" y="4641458"/>
            <a:ext cx="2556878" cy="1945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5" name="Graphic 14" descr="Universal access">
            <a:extLst>
              <a:ext uri="{FF2B5EF4-FFF2-40B4-BE49-F238E27FC236}">
                <a16:creationId xmlns:a16="http://schemas.microsoft.com/office/drawing/2014/main" id="{BCFE85D3-0D6A-4DB2-BB02-2DC38C44B5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85809" y="4799452"/>
            <a:ext cx="914400" cy="914400"/>
          </a:xfrm>
          <a:prstGeom prst="rect">
            <a:avLst/>
          </a:prstGeom>
        </p:spPr>
      </p:pic>
      <p:pic>
        <p:nvPicPr>
          <p:cNvPr id="17" name="Graphic 16" descr="Group">
            <a:extLst>
              <a:ext uri="{FF2B5EF4-FFF2-40B4-BE49-F238E27FC236}">
                <a16:creationId xmlns:a16="http://schemas.microsoft.com/office/drawing/2014/main" id="{BD457CA4-8259-4EF9-89CA-472FB7AE610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27882" y="5444808"/>
            <a:ext cx="914400" cy="914400"/>
          </a:xfrm>
          <a:prstGeom prst="rect">
            <a:avLst/>
          </a:prstGeom>
        </p:spPr>
      </p:pic>
      <p:cxnSp>
        <p:nvCxnSpPr>
          <p:cNvPr id="27" name="Straight Arrow Connector 26">
            <a:extLst>
              <a:ext uri="{FF2B5EF4-FFF2-40B4-BE49-F238E27FC236}">
                <a16:creationId xmlns:a16="http://schemas.microsoft.com/office/drawing/2014/main" id="{0C2941B7-585C-47B6-9EBB-02008B4A70FC}"/>
              </a:ext>
            </a:extLst>
          </p:cNvPr>
          <p:cNvCxnSpPr>
            <a:stCxn id="17" idx="3"/>
          </p:cNvCxnSpPr>
          <p:nvPr/>
        </p:nvCxnSpPr>
        <p:spPr>
          <a:xfrm flipV="1">
            <a:off x="6142282" y="5493197"/>
            <a:ext cx="1080546" cy="40881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4CCBCB0-70D7-420B-BABB-66EF50269C2E}"/>
              </a:ext>
            </a:extLst>
          </p:cNvPr>
          <p:cNvCxnSpPr>
            <a:cxnSpLocks/>
            <a:stCxn id="17" idx="1"/>
          </p:cNvCxnSpPr>
          <p:nvPr/>
        </p:nvCxnSpPr>
        <p:spPr>
          <a:xfrm flipH="1" flipV="1">
            <a:off x="4097658" y="5776224"/>
            <a:ext cx="1130224" cy="1257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543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269D-6884-426F-8825-175D7E88580D}"/>
              </a:ext>
            </a:extLst>
          </p:cNvPr>
          <p:cNvSpPr>
            <a:spLocks noGrp="1"/>
          </p:cNvSpPr>
          <p:nvPr>
            <p:ph type="title"/>
          </p:nvPr>
        </p:nvSpPr>
        <p:spPr>
          <a:xfrm>
            <a:off x="838200" y="365125"/>
            <a:ext cx="10515600" cy="1325563"/>
          </a:xfrm>
        </p:spPr>
        <p:txBody>
          <a:bodyPr/>
          <a:lstStyle/>
          <a:p>
            <a:r>
              <a:rPr lang="en-US" b="1" dirty="0"/>
              <a:t>Primary Key</a:t>
            </a:r>
            <a:endParaRPr lang="en-US" dirty="0"/>
          </a:p>
        </p:txBody>
      </p:sp>
      <p:sp>
        <p:nvSpPr>
          <p:cNvPr id="3" name="Content Placeholder 2">
            <a:extLst>
              <a:ext uri="{FF2B5EF4-FFF2-40B4-BE49-F238E27FC236}">
                <a16:creationId xmlns:a16="http://schemas.microsoft.com/office/drawing/2014/main" id="{7063BD04-64DF-49E3-A58E-DDAB95BC2DCA}"/>
              </a:ext>
            </a:extLst>
          </p:cNvPr>
          <p:cNvSpPr>
            <a:spLocks noGrp="1"/>
          </p:cNvSpPr>
          <p:nvPr>
            <p:ph idx="1"/>
          </p:nvPr>
        </p:nvSpPr>
        <p:spPr/>
        <p:txBody>
          <a:bodyPr/>
          <a:lstStyle/>
          <a:p>
            <a:pPr marL="0" lvl="0" indent="0">
              <a:lnSpc>
                <a:spcPct val="150000"/>
              </a:lnSpc>
              <a:spcBef>
                <a:spcPts val="0"/>
              </a:spcBef>
              <a:buClr>
                <a:srgbClr val="3F3F3F"/>
              </a:buClr>
              <a:buNone/>
            </a:pPr>
            <a:r>
              <a:rPr lang="en-US" b="1" dirty="0"/>
              <a:t>Primary Key (PK)</a:t>
            </a:r>
            <a:r>
              <a:rPr lang="en-US" dirty="0"/>
              <a:t>: A Primary Key is a </a:t>
            </a:r>
            <a:r>
              <a:rPr lang="en-US" u="sng" dirty="0"/>
              <a:t>minimal</a:t>
            </a:r>
            <a:r>
              <a:rPr lang="en-US" dirty="0"/>
              <a:t> set of attributes whose values uniquely identify an entity in the set.</a:t>
            </a:r>
          </a:p>
          <a:p>
            <a:pPr marL="0" lvl="0" indent="0">
              <a:lnSpc>
                <a:spcPct val="150000"/>
              </a:lnSpc>
              <a:spcBef>
                <a:spcPts val="0"/>
              </a:spcBef>
              <a:buClr>
                <a:srgbClr val="3F3F3F"/>
              </a:buClr>
              <a:buNone/>
            </a:pPr>
            <a:r>
              <a:rPr lang="en-US" dirty="0"/>
              <a:t>Unique, NOT NULL, Immutable, only one PK (maybe composite)</a:t>
            </a:r>
          </a:p>
          <a:p>
            <a:pPr marL="0" lvl="0" indent="0">
              <a:lnSpc>
                <a:spcPct val="150000"/>
              </a:lnSpc>
              <a:spcBef>
                <a:spcPts val="0"/>
              </a:spcBef>
              <a:buClr>
                <a:srgbClr val="3F3F3F"/>
              </a:buClr>
              <a:buNone/>
            </a:pPr>
            <a:endParaRPr lang="en-US" dirty="0"/>
          </a:p>
          <a:p>
            <a:pPr marL="0" lvl="0" indent="0">
              <a:lnSpc>
                <a:spcPct val="150000"/>
              </a:lnSpc>
              <a:spcBef>
                <a:spcPts val="0"/>
              </a:spcBef>
              <a:buClr>
                <a:srgbClr val="3F3F3F"/>
              </a:buClr>
              <a:buNone/>
            </a:pPr>
            <a:r>
              <a:rPr lang="en-US" b="1" dirty="0"/>
              <a:t>Note</a:t>
            </a:r>
            <a:r>
              <a:rPr lang="en-US" dirty="0"/>
              <a:t>: An entity set can have more than one </a:t>
            </a:r>
            <a:r>
              <a:rPr lang="en-US" u="sng" dirty="0"/>
              <a:t>(candidate) keys</a:t>
            </a:r>
            <a:r>
              <a:rPr lang="en-US" dirty="0"/>
              <a:t>. One of the candidate keys is chosen as a PK.</a:t>
            </a:r>
          </a:p>
        </p:txBody>
      </p:sp>
      <p:sp>
        <p:nvSpPr>
          <p:cNvPr id="4" name="Slide Number Placeholder 3">
            <a:extLst>
              <a:ext uri="{FF2B5EF4-FFF2-40B4-BE49-F238E27FC236}">
                <a16:creationId xmlns:a16="http://schemas.microsoft.com/office/drawing/2014/main" id="{F80BD3FD-5AAB-4254-B56E-A13B0CC28671}"/>
              </a:ext>
            </a:extLst>
          </p:cNvPr>
          <p:cNvSpPr>
            <a:spLocks noGrp="1"/>
          </p:cNvSpPr>
          <p:nvPr>
            <p:ph type="sldNum" sz="quarter" idx="12"/>
          </p:nvPr>
        </p:nvSpPr>
        <p:spPr/>
        <p:txBody>
          <a:bodyPr/>
          <a:lstStyle/>
          <a:p>
            <a:fld id="{DAF992E6-86C0-4FDD-A968-0519C9310E9E}" type="slidenum">
              <a:rPr lang="en-US" smtClean="0"/>
              <a:t>15</a:t>
            </a:fld>
            <a:endParaRPr lang="en-US"/>
          </a:p>
        </p:txBody>
      </p:sp>
      <p:grpSp>
        <p:nvGrpSpPr>
          <p:cNvPr id="5" name="Group 4">
            <a:extLst>
              <a:ext uri="{FF2B5EF4-FFF2-40B4-BE49-F238E27FC236}">
                <a16:creationId xmlns:a16="http://schemas.microsoft.com/office/drawing/2014/main" id="{DB6035D6-737E-485F-9190-474E8EFB3CCE}"/>
              </a:ext>
            </a:extLst>
          </p:cNvPr>
          <p:cNvGrpSpPr/>
          <p:nvPr/>
        </p:nvGrpSpPr>
        <p:grpSpPr>
          <a:xfrm>
            <a:off x="3740283" y="5718549"/>
            <a:ext cx="3789987" cy="985800"/>
            <a:chOff x="5970403" y="5402531"/>
            <a:chExt cx="3789987" cy="985800"/>
          </a:xfrm>
        </p:grpSpPr>
        <p:sp>
          <p:nvSpPr>
            <p:cNvPr id="6" name="Google Shape;165;p27">
              <a:extLst>
                <a:ext uri="{FF2B5EF4-FFF2-40B4-BE49-F238E27FC236}">
                  <a16:creationId xmlns:a16="http://schemas.microsoft.com/office/drawing/2014/main" id="{F8166C7B-4D76-4457-94AA-93C64F2606BE}"/>
                </a:ext>
              </a:extLst>
            </p:cNvPr>
            <p:cNvSpPr txBox="1"/>
            <p:nvPr/>
          </p:nvSpPr>
          <p:spPr>
            <a:xfrm>
              <a:off x="5970403" y="5402531"/>
              <a:ext cx="3600000" cy="9858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nl-NL" dirty="0"/>
                <a:t>Name= Julia Smith</a:t>
              </a:r>
              <a:endParaRPr dirty="0"/>
            </a:p>
            <a:p>
              <a:pPr marL="0" lvl="0" indent="0" algn="l" rtl="0">
                <a:spcBef>
                  <a:spcPts val="0"/>
                </a:spcBef>
                <a:spcAft>
                  <a:spcPts val="0"/>
                </a:spcAft>
                <a:buNone/>
              </a:pPr>
              <a:r>
                <a:rPr lang="nl-NL" dirty="0"/>
                <a:t>Student Number= </a:t>
              </a:r>
              <a:r>
                <a:rPr lang="nl-NL" sz="2000" b="1" dirty="0">
                  <a:solidFill>
                    <a:srgbClr val="FF0000"/>
                  </a:solidFill>
                </a:rPr>
                <a:t>09875678</a:t>
              </a:r>
              <a:endParaRPr b="1" dirty="0">
                <a:solidFill>
                  <a:srgbClr val="FF0000"/>
                </a:solidFill>
              </a:endParaRPr>
            </a:p>
            <a:p>
              <a:pPr marL="0" lvl="0" indent="0" algn="l" rtl="0">
                <a:spcBef>
                  <a:spcPts val="0"/>
                </a:spcBef>
                <a:spcAft>
                  <a:spcPts val="0"/>
                </a:spcAft>
                <a:buNone/>
              </a:pPr>
              <a:r>
                <a:rPr lang="nl-NL" dirty="0"/>
                <a:t>email = </a:t>
              </a:r>
              <a:r>
                <a:rPr lang="nl-NL" dirty="0">
                  <a:solidFill>
                    <a:srgbClr val="FF0000"/>
                  </a:solidFill>
                </a:rPr>
                <a:t>j.smith@gmail.com</a:t>
              </a:r>
              <a:endParaRPr dirty="0">
                <a:solidFill>
                  <a:srgbClr val="FF0000"/>
                </a:solidFill>
              </a:endParaRPr>
            </a:p>
          </p:txBody>
        </p:sp>
        <p:pic>
          <p:nvPicPr>
            <p:cNvPr id="7" name="Graphic 6" descr="Woman">
              <a:extLst>
                <a:ext uri="{FF2B5EF4-FFF2-40B4-BE49-F238E27FC236}">
                  <a16:creationId xmlns:a16="http://schemas.microsoft.com/office/drawing/2014/main" id="{2DDBAB8E-6EB7-4F09-B246-BC187F081E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5990" y="5438231"/>
              <a:ext cx="914400" cy="914400"/>
            </a:xfrm>
            <a:prstGeom prst="rect">
              <a:avLst/>
            </a:prstGeom>
          </p:spPr>
        </p:pic>
      </p:grpSp>
    </p:spTree>
    <p:extLst>
      <p:ext uri="{BB962C8B-B14F-4D97-AF65-F5344CB8AC3E}">
        <p14:creationId xmlns:p14="http://schemas.microsoft.com/office/powerpoint/2010/main" val="39980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269D-6884-426F-8825-175D7E88580D}"/>
              </a:ext>
            </a:extLst>
          </p:cNvPr>
          <p:cNvSpPr>
            <a:spLocks noGrp="1"/>
          </p:cNvSpPr>
          <p:nvPr>
            <p:ph type="title"/>
          </p:nvPr>
        </p:nvSpPr>
        <p:spPr>
          <a:xfrm>
            <a:off x="838200" y="365125"/>
            <a:ext cx="10515600" cy="1325563"/>
          </a:xfrm>
        </p:spPr>
        <p:txBody>
          <a:bodyPr/>
          <a:lstStyle/>
          <a:p>
            <a:r>
              <a:rPr lang="en-US" b="1" dirty="0"/>
              <a:t>Relationship</a:t>
            </a:r>
            <a:endParaRPr lang="en-US" dirty="0"/>
          </a:p>
        </p:txBody>
      </p:sp>
      <p:sp>
        <p:nvSpPr>
          <p:cNvPr id="3" name="Content Placeholder 2">
            <a:extLst>
              <a:ext uri="{FF2B5EF4-FFF2-40B4-BE49-F238E27FC236}">
                <a16:creationId xmlns:a16="http://schemas.microsoft.com/office/drawing/2014/main" id="{7063BD04-64DF-49E3-A58E-DDAB95BC2DCA}"/>
              </a:ext>
            </a:extLst>
          </p:cNvPr>
          <p:cNvSpPr>
            <a:spLocks noGrp="1"/>
          </p:cNvSpPr>
          <p:nvPr>
            <p:ph idx="1"/>
          </p:nvPr>
        </p:nvSpPr>
        <p:spPr/>
        <p:txBody>
          <a:bodyPr/>
          <a:lstStyle/>
          <a:p>
            <a:r>
              <a:rPr lang="en-US" dirty="0"/>
              <a:t>A </a:t>
            </a:r>
            <a:r>
              <a:rPr lang="en-US" b="1" dirty="0"/>
              <a:t>relationship</a:t>
            </a:r>
            <a:r>
              <a:rPr lang="en-US" dirty="0"/>
              <a:t> is an association among the entities</a:t>
            </a:r>
          </a:p>
          <a:p>
            <a:endParaRPr lang="en-US" dirty="0"/>
          </a:p>
          <a:p>
            <a:pPr lvl="1"/>
            <a:r>
              <a:rPr lang="en-US" sz="2800" dirty="0"/>
              <a:t>example, a works-on relationship between an employee and a project. (John works-on Project alpha.</a:t>
            </a:r>
          </a:p>
          <a:p>
            <a:pPr lvl="1"/>
            <a:endParaRPr lang="en-US" dirty="0"/>
          </a:p>
          <a:p>
            <a:endParaRPr lang="en-US" dirty="0"/>
          </a:p>
        </p:txBody>
      </p:sp>
      <p:sp>
        <p:nvSpPr>
          <p:cNvPr id="4" name="Slide Number Placeholder 3">
            <a:extLst>
              <a:ext uri="{FF2B5EF4-FFF2-40B4-BE49-F238E27FC236}">
                <a16:creationId xmlns:a16="http://schemas.microsoft.com/office/drawing/2014/main" id="{F80BD3FD-5AAB-4254-B56E-A13B0CC28671}"/>
              </a:ext>
            </a:extLst>
          </p:cNvPr>
          <p:cNvSpPr>
            <a:spLocks noGrp="1"/>
          </p:cNvSpPr>
          <p:nvPr>
            <p:ph type="sldNum" sz="quarter" idx="12"/>
          </p:nvPr>
        </p:nvSpPr>
        <p:spPr>
          <a:xfrm>
            <a:off x="10459844" y="6482171"/>
            <a:ext cx="624102" cy="365125"/>
          </a:xfrm>
        </p:spPr>
        <p:txBody>
          <a:bodyPr/>
          <a:lstStyle/>
          <a:p>
            <a:fld id="{DAF992E6-86C0-4FDD-A968-0519C9310E9E}" type="slidenum">
              <a:rPr lang="en-US" smtClean="0"/>
              <a:t>16</a:t>
            </a:fld>
            <a:endParaRPr lang="en-US"/>
          </a:p>
        </p:txBody>
      </p:sp>
      <p:pic>
        <p:nvPicPr>
          <p:cNvPr id="20" name="Graphic 19" descr="Confused person">
            <a:extLst>
              <a:ext uri="{FF2B5EF4-FFF2-40B4-BE49-F238E27FC236}">
                <a16:creationId xmlns:a16="http://schemas.microsoft.com/office/drawing/2014/main" id="{6EAE3D6C-AE75-4530-BD58-2403E26B25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41058" y="3760125"/>
            <a:ext cx="914400" cy="914400"/>
          </a:xfrm>
          <a:prstGeom prst="rect">
            <a:avLst/>
          </a:prstGeom>
        </p:spPr>
      </p:pic>
      <p:pic>
        <p:nvPicPr>
          <p:cNvPr id="31" name="Graphic 30" descr="Checklist">
            <a:extLst>
              <a:ext uri="{FF2B5EF4-FFF2-40B4-BE49-F238E27FC236}">
                <a16:creationId xmlns:a16="http://schemas.microsoft.com/office/drawing/2014/main" id="{E42D4E93-E77B-47B8-AAFF-DA5A6DA433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01083" y="3934202"/>
            <a:ext cx="457200" cy="457200"/>
          </a:xfrm>
          <a:prstGeom prst="rect">
            <a:avLst/>
          </a:prstGeom>
        </p:spPr>
      </p:pic>
      <p:cxnSp>
        <p:nvCxnSpPr>
          <p:cNvPr id="39" name="Straight Connector 38">
            <a:extLst>
              <a:ext uri="{FF2B5EF4-FFF2-40B4-BE49-F238E27FC236}">
                <a16:creationId xmlns:a16="http://schemas.microsoft.com/office/drawing/2014/main" id="{1CC18209-BBDB-47F3-A425-F74EA6664152}"/>
              </a:ext>
            </a:extLst>
          </p:cNvPr>
          <p:cNvCxnSpPr>
            <a:cxnSpLocks/>
            <a:endCxn id="31" idx="1"/>
          </p:cNvCxnSpPr>
          <p:nvPr/>
        </p:nvCxnSpPr>
        <p:spPr>
          <a:xfrm flipV="1">
            <a:off x="3414210" y="4162802"/>
            <a:ext cx="3586873" cy="7631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7" name="TextBox 86">
            <a:extLst>
              <a:ext uri="{FF2B5EF4-FFF2-40B4-BE49-F238E27FC236}">
                <a16:creationId xmlns:a16="http://schemas.microsoft.com/office/drawing/2014/main" id="{F36F97E8-4AC7-4153-96C1-06EDB0B396CA}"/>
              </a:ext>
            </a:extLst>
          </p:cNvPr>
          <p:cNvSpPr txBox="1"/>
          <p:nvPr/>
        </p:nvSpPr>
        <p:spPr>
          <a:xfrm>
            <a:off x="2782306" y="4781736"/>
            <a:ext cx="631904" cy="369332"/>
          </a:xfrm>
          <a:prstGeom prst="rect">
            <a:avLst/>
          </a:prstGeom>
          <a:noFill/>
        </p:spPr>
        <p:txBody>
          <a:bodyPr wrap="none" rtlCol="0">
            <a:spAutoFit/>
          </a:bodyPr>
          <a:lstStyle/>
          <a:p>
            <a:r>
              <a:rPr lang="en-US" b="1" dirty="0"/>
              <a:t>John</a:t>
            </a:r>
          </a:p>
        </p:txBody>
      </p:sp>
      <p:sp>
        <p:nvSpPr>
          <p:cNvPr id="88" name="TextBox 87">
            <a:extLst>
              <a:ext uri="{FF2B5EF4-FFF2-40B4-BE49-F238E27FC236}">
                <a16:creationId xmlns:a16="http://schemas.microsoft.com/office/drawing/2014/main" id="{A9A2FA5D-7AB2-42FF-A29C-07827D98F490}"/>
              </a:ext>
            </a:extLst>
          </p:cNvPr>
          <p:cNvSpPr txBox="1"/>
          <p:nvPr/>
        </p:nvSpPr>
        <p:spPr>
          <a:xfrm>
            <a:off x="4906555" y="4239120"/>
            <a:ext cx="1090620" cy="369332"/>
          </a:xfrm>
          <a:prstGeom prst="rect">
            <a:avLst/>
          </a:prstGeom>
          <a:noFill/>
        </p:spPr>
        <p:txBody>
          <a:bodyPr wrap="none" rtlCol="0">
            <a:spAutoFit/>
          </a:bodyPr>
          <a:lstStyle/>
          <a:p>
            <a:r>
              <a:rPr lang="en-US" b="1" dirty="0">
                <a:solidFill>
                  <a:srgbClr val="FF0000"/>
                </a:solidFill>
              </a:rPr>
              <a:t>Works on</a:t>
            </a:r>
          </a:p>
        </p:txBody>
      </p:sp>
      <p:sp>
        <p:nvSpPr>
          <p:cNvPr id="46" name="TextBox 45">
            <a:extLst>
              <a:ext uri="{FF2B5EF4-FFF2-40B4-BE49-F238E27FC236}">
                <a16:creationId xmlns:a16="http://schemas.microsoft.com/office/drawing/2014/main" id="{9EB96C09-2FDC-0642-AF40-1E0222BF003E}"/>
              </a:ext>
            </a:extLst>
          </p:cNvPr>
          <p:cNvSpPr txBox="1"/>
          <p:nvPr/>
        </p:nvSpPr>
        <p:spPr>
          <a:xfrm>
            <a:off x="6913731" y="4597070"/>
            <a:ext cx="740908" cy="369332"/>
          </a:xfrm>
          <a:prstGeom prst="rect">
            <a:avLst/>
          </a:prstGeom>
          <a:noFill/>
        </p:spPr>
        <p:txBody>
          <a:bodyPr wrap="none" rtlCol="0">
            <a:spAutoFit/>
          </a:bodyPr>
          <a:lstStyle/>
          <a:p>
            <a:r>
              <a:rPr lang="en-US" b="1" dirty="0"/>
              <a:t>Alpha</a:t>
            </a:r>
          </a:p>
        </p:txBody>
      </p:sp>
    </p:spTree>
    <p:extLst>
      <p:ext uri="{BB962C8B-B14F-4D97-AF65-F5344CB8AC3E}">
        <p14:creationId xmlns:p14="http://schemas.microsoft.com/office/powerpoint/2010/main" val="194686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269D-6884-426F-8825-175D7E88580D}"/>
              </a:ext>
            </a:extLst>
          </p:cNvPr>
          <p:cNvSpPr>
            <a:spLocks noGrp="1"/>
          </p:cNvSpPr>
          <p:nvPr>
            <p:ph type="title"/>
          </p:nvPr>
        </p:nvSpPr>
        <p:spPr>
          <a:xfrm>
            <a:off x="838200" y="365125"/>
            <a:ext cx="10515600" cy="1325563"/>
          </a:xfrm>
        </p:spPr>
        <p:txBody>
          <a:bodyPr/>
          <a:lstStyle/>
          <a:p>
            <a:r>
              <a:rPr lang="en-US" b="1" dirty="0"/>
              <a:t>Relationship</a:t>
            </a:r>
            <a:endParaRPr lang="en-US" dirty="0"/>
          </a:p>
        </p:txBody>
      </p:sp>
      <p:sp>
        <p:nvSpPr>
          <p:cNvPr id="3" name="Content Placeholder 2">
            <a:extLst>
              <a:ext uri="{FF2B5EF4-FFF2-40B4-BE49-F238E27FC236}">
                <a16:creationId xmlns:a16="http://schemas.microsoft.com/office/drawing/2014/main" id="{7063BD04-64DF-49E3-A58E-DDAB95BC2DCA}"/>
              </a:ext>
            </a:extLst>
          </p:cNvPr>
          <p:cNvSpPr>
            <a:spLocks noGrp="1"/>
          </p:cNvSpPr>
          <p:nvPr>
            <p:ph idx="1"/>
          </p:nvPr>
        </p:nvSpPr>
        <p:spPr>
          <a:xfrm>
            <a:off x="838200" y="1620667"/>
            <a:ext cx="10515600" cy="4351338"/>
          </a:xfrm>
        </p:spPr>
        <p:txBody>
          <a:bodyPr/>
          <a:lstStyle/>
          <a:p>
            <a:r>
              <a:rPr lang="en-US" dirty="0">
                <a:solidFill>
                  <a:schemeClr val="bg2">
                    <a:lumMod val="50000"/>
                  </a:schemeClr>
                </a:solidFill>
              </a:rPr>
              <a:t>A </a:t>
            </a:r>
            <a:r>
              <a:rPr lang="en-US" b="1" dirty="0">
                <a:solidFill>
                  <a:schemeClr val="bg2">
                    <a:lumMod val="50000"/>
                  </a:schemeClr>
                </a:solidFill>
              </a:rPr>
              <a:t>relationship</a:t>
            </a:r>
            <a:r>
              <a:rPr lang="en-US" dirty="0">
                <a:solidFill>
                  <a:schemeClr val="bg2">
                    <a:lumMod val="50000"/>
                  </a:schemeClr>
                </a:solidFill>
              </a:rPr>
              <a:t> is an association among the entities</a:t>
            </a:r>
          </a:p>
          <a:p>
            <a:r>
              <a:rPr lang="en-US" dirty="0"/>
              <a:t>A </a:t>
            </a:r>
            <a:r>
              <a:rPr lang="en-US" b="1" dirty="0"/>
              <a:t>Relationship Set</a:t>
            </a:r>
            <a:r>
              <a:rPr lang="en-US" dirty="0"/>
              <a:t> is a collection of </a:t>
            </a:r>
            <a:r>
              <a:rPr lang="en-US" b="1" dirty="0"/>
              <a:t>relationships</a:t>
            </a:r>
            <a:r>
              <a:rPr lang="en-US" dirty="0"/>
              <a:t> all belonging to one </a:t>
            </a:r>
            <a:r>
              <a:rPr lang="en-US" b="1" dirty="0"/>
              <a:t>relationship</a:t>
            </a:r>
            <a:r>
              <a:rPr lang="en-US" dirty="0"/>
              <a:t> type</a:t>
            </a:r>
          </a:p>
          <a:p>
            <a:r>
              <a:rPr lang="en-US" dirty="0"/>
              <a:t>A set of relationships involving the same entity sets is defined as a </a:t>
            </a:r>
            <a:r>
              <a:rPr lang="en-US" b="1" dirty="0"/>
              <a:t>Relationship Set</a:t>
            </a:r>
            <a:r>
              <a:rPr lang="en-US" dirty="0"/>
              <a:t>.</a:t>
            </a:r>
          </a:p>
          <a:p>
            <a:endParaRPr lang="en-US" dirty="0"/>
          </a:p>
        </p:txBody>
      </p:sp>
      <p:sp>
        <p:nvSpPr>
          <p:cNvPr id="4" name="Slide Number Placeholder 3">
            <a:extLst>
              <a:ext uri="{FF2B5EF4-FFF2-40B4-BE49-F238E27FC236}">
                <a16:creationId xmlns:a16="http://schemas.microsoft.com/office/drawing/2014/main" id="{F80BD3FD-5AAB-4254-B56E-A13B0CC28671}"/>
              </a:ext>
            </a:extLst>
          </p:cNvPr>
          <p:cNvSpPr>
            <a:spLocks noGrp="1"/>
          </p:cNvSpPr>
          <p:nvPr>
            <p:ph type="sldNum" sz="quarter" idx="12"/>
          </p:nvPr>
        </p:nvSpPr>
        <p:spPr>
          <a:xfrm>
            <a:off x="10459844" y="6482171"/>
            <a:ext cx="624102" cy="365125"/>
          </a:xfrm>
        </p:spPr>
        <p:txBody>
          <a:bodyPr/>
          <a:lstStyle/>
          <a:p>
            <a:fld id="{DAF992E6-86C0-4FDD-A968-0519C9310E9E}" type="slidenum">
              <a:rPr lang="en-US" smtClean="0"/>
              <a:t>17</a:t>
            </a:fld>
            <a:endParaRPr lang="en-US"/>
          </a:p>
        </p:txBody>
      </p:sp>
      <p:pic>
        <p:nvPicPr>
          <p:cNvPr id="6" name="Graphic 5" descr="Winter hat">
            <a:extLst>
              <a:ext uri="{FF2B5EF4-FFF2-40B4-BE49-F238E27FC236}">
                <a16:creationId xmlns:a16="http://schemas.microsoft.com/office/drawing/2014/main" id="{D358E047-00D2-4E1A-8B0B-C8A945A733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0488" y="4143635"/>
            <a:ext cx="914400" cy="914400"/>
          </a:xfrm>
          <a:prstGeom prst="rect">
            <a:avLst/>
          </a:prstGeom>
        </p:spPr>
      </p:pic>
      <p:pic>
        <p:nvPicPr>
          <p:cNvPr id="8" name="Graphic 7" descr="Long sleeve shirt">
            <a:extLst>
              <a:ext uri="{FF2B5EF4-FFF2-40B4-BE49-F238E27FC236}">
                <a16:creationId xmlns:a16="http://schemas.microsoft.com/office/drawing/2014/main" id="{3F9132ED-D732-47D3-BE9F-4B5A3C6FEB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02938" y="3636670"/>
            <a:ext cx="914400" cy="914400"/>
          </a:xfrm>
          <a:prstGeom prst="rect">
            <a:avLst/>
          </a:prstGeom>
        </p:spPr>
      </p:pic>
      <p:pic>
        <p:nvPicPr>
          <p:cNvPr id="10" name="Graphic 9" descr="Dress">
            <a:extLst>
              <a:ext uri="{FF2B5EF4-FFF2-40B4-BE49-F238E27FC236}">
                <a16:creationId xmlns:a16="http://schemas.microsoft.com/office/drawing/2014/main" id="{783FBA3F-0CCD-489C-924F-291D97F89C3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65167" y="5383579"/>
            <a:ext cx="914400" cy="914400"/>
          </a:xfrm>
          <a:prstGeom prst="rect">
            <a:avLst/>
          </a:prstGeom>
        </p:spPr>
      </p:pic>
      <p:pic>
        <p:nvPicPr>
          <p:cNvPr id="12" name="Graphic 11" descr="Shoe">
            <a:extLst>
              <a:ext uri="{FF2B5EF4-FFF2-40B4-BE49-F238E27FC236}">
                <a16:creationId xmlns:a16="http://schemas.microsoft.com/office/drawing/2014/main" id="{F5B31859-A112-418F-9E15-190959A86B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8666" y="4725749"/>
            <a:ext cx="914400" cy="914400"/>
          </a:xfrm>
          <a:prstGeom prst="rect">
            <a:avLst/>
          </a:prstGeom>
        </p:spPr>
      </p:pic>
      <p:pic>
        <p:nvPicPr>
          <p:cNvPr id="14" name="Graphic 13" descr="Watch">
            <a:extLst>
              <a:ext uri="{FF2B5EF4-FFF2-40B4-BE49-F238E27FC236}">
                <a16:creationId xmlns:a16="http://schemas.microsoft.com/office/drawing/2014/main" id="{A8597F19-3246-4CBC-A3A3-4F2D07361F0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0164" y="4105676"/>
            <a:ext cx="914400" cy="914400"/>
          </a:xfrm>
          <a:prstGeom prst="rect">
            <a:avLst/>
          </a:prstGeom>
        </p:spPr>
      </p:pic>
      <p:pic>
        <p:nvPicPr>
          <p:cNvPr id="16" name="Graphic 15" descr="Glasses">
            <a:extLst>
              <a:ext uri="{FF2B5EF4-FFF2-40B4-BE49-F238E27FC236}">
                <a16:creationId xmlns:a16="http://schemas.microsoft.com/office/drawing/2014/main" id="{1A6899FF-DFF2-4C0B-9ABB-7851317AB76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707967" y="4773549"/>
            <a:ext cx="914400" cy="914400"/>
          </a:xfrm>
          <a:prstGeom prst="rect">
            <a:avLst/>
          </a:prstGeom>
        </p:spPr>
      </p:pic>
      <p:pic>
        <p:nvPicPr>
          <p:cNvPr id="18" name="Graphic 17" descr="Baseball hat">
            <a:extLst>
              <a:ext uri="{FF2B5EF4-FFF2-40B4-BE49-F238E27FC236}">
                <a16:creationId xmlns:a16="http://schemas.microsoft.com/office/drawing/2014/main" id="{BB6B5555-D748-4C53-855A-242A925524E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103056" y="5814828"/>
            <a:ext cx="914400" cy="914400"/>
          </a:xfrm>
          <a:prstGeom prst="rect">
            <a:avLst/>
          </a:prstGeom>
        </p:spPr>
      </p:pic>
      <p:pic>
        <p:nvPicPr>
          <p:cNvPr id="20" name="Graphic 19" descr="Confused person">
            <a:extLst>
              <a:ext uri="{FF2B5EF4-FFF2-40B4-BE49-F238E27FC236}">
                <a16:creationId xmlns:a16="http://schemas.microsoft.com/office/drawing/2014/main" id="{6EAE3D6C-AE75-4530-BD58-2403E26B251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245953" y="4044260"/>
            <a:ext cx="914400" cy="914400"/>
          </a:xfrm>
          <a:prstGeom prst="rect">
            <a:avLst/>
          </a:prstGeom>
        </p:spPr>
      </p:pic>
      <p:pic>
        <p:nvPicPr>
          <p:cNvPr id="22" name="Graphic 21" descr="Woman">
            <a:extLst>
              <a:ext uri="{FF2B5EF4-FFF2-40B4-BE49-F238E27FC236}">
                <a16:creationId xmlns:a16="http://schemas.microsoft.com/office/drawing/2014/main" id="{CE9BDF8D-AEC1-4A9F-9D31-A50D79D85A22}"/>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96274" y="4601813"/>
            <a:ext cx="914400" cy="914400"/>
          </a:xfrm>
          <a:prstGeom prst="rect">
            <a:avLst/>
          </a:prstGeom>
        </p:spPr>
      </p:pic>
      <p:pic>
        <p:nvPicPr>
          <p:cNvPr id="24" name="Graphic 23" descr="Person in wheelchair">
            <a:extLst>
              <a:ext uri="{FF2B5EF4-FFF2-40B4-BE49-F238E27FC236}">
                <a16:creationId xmlns:a16="http://schemas.microsoft.com/office/drawing/2014/main" id="{5300A5BF-F828-4E93-B2C9-79736450F59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245953" y="5230580"/>
            <a:ext cx="914400" cy="914400"/>
          </a:xfrm>
          <a:prstGeom prst="rect">
            <a:avLst/>
          </a:prstGeom>
        </p:spPr>
      </p:pic>
      <p:pic>
        <p:nvPicPr>
          <p:cNvPr id="26" name="Graphic 25" descr="Man">
            <a:extLst>
              <a:ext uri="{FF2B5EF4-FFF2-40B4-BE49-F238E27FC236}">
                <a16:creationId xmlns:a16="http://schemas.microsoft.com/office/drawing/2014/main" id="{CD71D900-A6BB-432C-869F-301C73C9785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056929" y="5757044"/>
            <a:ext cx="914400" cy="914400"/>
          </a:xfrm>
          <a:prstGeom prst="rect">
            <a:avLst/>
          </a:prstGeom>
        </p:spPr>
      </p:pic>
      <p:sp>
        <p:nvSpPr>
          <p:cNvPr id="27" name="Oval 26">
            <a:extLst>
              <a:ext uri="{FF2B5EF4-FFF2-40B4-BE49-F238E27FC236}">
                <a16:creationId xmlns:a16="http://schemas.microsoft.com/office/drawing/2014/main" id="{2572109B-2042-458D-A70B-E8E96C43B53E}"/>
              </a:ext>
            </a:extLst>
          </p:cNvPr>
          <p:cNvSpPr/>
          <p:nvPr/>
        </p:nvSpPr>
        <p:spPr>
          <a:xfrm>
            <a:off x="868326" y="3863522"/>
            <a:ext cx="2546237" cy="296118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4B65A581-789D-40B6-AA28-F3C7DBE2D5DB}"/>
              </a:ext>
            </a:extLst>
          </p:cNvPr>
          <p:cNvSpPr/>
          <p:nvPr/>
        </p:nvSpPr>
        <p:spPr>
          <a:xfrm>
            <a:off x="7408799" y="3499240"/>
            <a:ext cx="3448734" cy="33087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411D71AA-7B8E-43CB-8248-156CBD72E10B}"/>
              </a:ext>
            </a:extLst>
          </p:cNvPr>
          <p:cNvSpPr/>
          <p:nvPr/>
        </p:nvSpPr>
        <p:spPr>
          <a:xfrm>
            <a:off x="4135666" y="3837023"/>
            <a:ext cx="2402734" cy="29709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1" name="Graphic 30" descr="Checklist">
            <a:extLst>
              <a:ext uri="{FF2B5EF4-FFF2-40B4-BE49-F238E27FC236}">
                <a16:creationId xmlns:a16="http://schemas.microsoft.com/office/drawing/2014/main" id="{E42D4E93-E77B-47B8-AAFF-DA5A6DA4332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4876413" y="3967033"/>
            <a:ext cx="457200" cy="457200"/>
          </a:xfrm>
          <a:prstGeom prst="rect">
            <a:avLst/>
          </a:prstGeom>
        </p:spPr>
      </p:pic>
      <p:pic>
        <p:nvPicPr>
          <p:cNvPr id="33" name="Graphic 32" descr="List">
            <a:extLst>
              <a:ext uri="{FF2B5EF4-FFF2-40B4-BE49-F238E27FC236}">
                <a16:creationId xmlns:a16="http://schemas.microsoft.com/office/drawing/2014/main" id="{8018F842-8597-41C1-B83A-C057CC98FC91}"/>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4671024" y="5397790"/>
            <a:ext cx="457200" cy="457200"/>
          </a:xfrm>
          <a:prstGeom prst="rect">
            <a:avLst/>
          </a:prstGeom>
        </p:spPr>
      </p:pic>
      <p:pic>
        <p:nvPicPr>
          <p:cNvPr id="34" name="Graphic 33" descr="Checklist">
            <a:extLst>
              <a:ext uri="{FF2B5EF4-FFF2-40B4-BE49-F238E27FC236}">
                <a16:creationId xmlns:a16="http://schemas.microsoft.com/office/drawing/2014/main" id="{96EF83DE-6A6A-400F-ADA3-63A5C396092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151028" y="4416101"/>
            <a:ext cx="457200" cy="457200"/>
          </a:xfrm>
          <a:prstGeom prst="rect">
            <a:avLst/>
          </a:prstGeom>
        </p:spPr>
      </p:pic>
      <p:pic>
        <p:nvPicPr>
          <p:cNvPr id="36" name="Graphic 35" descr="Checklist">
            <a:extLst>
              <a:ext uri="{FF2B5EF4-FFF2-40B4-BE49-F238E27FC236}">
                <a16:creationId xmlns:a16="http://schemas.microsoft.com/office/drawing/2014/main" id="{82255F41-ACC8-4B99-9202-C72611CED25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116730" y="4946648"/>
            <a:ext cx="457200" cy="457200"/>
          </a:xfrm>
          <a:prstGeom prst="rect">
            <a:avLst/>
          </a:prstGeom>
        </p:spPr>
      </p:pic>
      <p:pic>
        <p:nvPicPr>
          <p:cNvPr id="37" name="Graphic 36" descr="List">
            <a:extLst>
              <a:ext uri="{FF2B5EF4-FFF2-40B4-BE49-F238E27FC236}">
                <a16:creationId xmlns:a16="http://schemas.microsoft.com/office/drawing/2014/main" id="{B0F196A5-7112-474D-9094-1F91E4B7D562}"/>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030394" y="6184051"/>
            <a:ext cx="457200" cy="457200"/>
          </a:xfrm>
          <a:prstGeom prst="rect">
            <a:avLst/>
          </a:prstGeom>
        </p:spPr>
      </p:pic>
      <p:cxnSp>
        <p:nvCxnSpPr>
          <p:cNvPr id="39" name="Straight Connector 38">
            <a:extLst>
              <a:ext uri="{FF2B5EF4-FFF2-40B4-BE49-F238E27FC236}">
                <a16:creationId xmlns:a16="http://schemas.microsoft.com/office/drawing/2014/main" id="{1CC18209-BBDB-47F3-A425-F74EA6664152}"/>
              </a:ext>
            </a:extLst>
          </p:cNvPr>
          <p:cNvCxnSpPr>
            <a:stCxn id="20" idx="3"/>
            <a:endCxn id="31" idx="1"/>
          </p:cNvCxnSpPr>
          <p:nvPr/>
        </p:nvCxnSpPr>
        <p:spPr>
          <a:xfrm flipV="1">
            <a:off x="2160353" y="4195633"/>
            <a:ext cx="2716060" cy="30582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75B8F-B975-4699-BA53-51C27CFAD07E}"/>
              </a:ext>
            </a:extLst>
          </p:cNvPr>
          <p:cNvCxnSpPr>
            <a:stCxn id="8" idx="1"/>
            <a:endCxn id="31" idx="3"/>
          </p:cNvCxnSpPr>
          <p:nvPr/>
        </p:nvCxnSpPr>
        <p:spPr>
          <a:xfrm flipH="1">
            <a:off x="5333613" y="4093870"/>
            <a:ext cx="3169325" cy="1017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FF2AAD8-3E14-47B4-8390-98F36D7231BB}"/>
              </a:ext>
            </a:extLst>
          </p:cNvPr>
          <p:cNvCxnSpPr>
            <a:stCxn id="22" idx="3"/>
            <a:endCxn id="36" idx="1"/>
          </p:cNvCxnSpPr>
          <p:nvPr/>
        </p:nvCxnSpPr>
        <p:spPr>
          <a:xfrm>
            <a:off x="2710674" y="5059013"/>
            <a:ext cx="2406056" cy="1162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A386CC3-F750-4A03-B55D-D1DCD8E4BCDE}"/>
              </a:ext>
            </a:extLst>
          </p:cNvPr>
          <p:cNvCxnSpPr>
            <a:stCxn id="36" idx="3"/>
            <a:endCxn id="6" idx="1"/>
          </p:cNvCxnSpPr>
          <p:nvPr/>
        </p:nvCxnSpPr>
        <p:spPr>
          <a:xfrm flipV="1">
            <a:off x="5573930" y="4600835"/>
            <a:ext cx="2196558" cy="574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8073B11-AC0D-42D9-9FAE-C806EA1220C5}"/>
              </a:ext>
            </a:extLst>
          </p:cNvPr>
          <p:cNvCxnSpPr>
            <a:stCxn id="36" idx="3"/>
            <a:endCxn id="10" idx="1"/>
          </p:cNvCxnSpPr>
          <p:nvPr/>
        </p:nvCxnSpPr>
        <p:spPr>
          <a:xfrm>
            <a:off x="5573930" y="5175248"/>
            <a:ext cx="2591237" cy="6655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FAECC8D-0A6B-40AF-8C71-B5D44C18E432}"/>
              </a:ext>
            </a:extLst>
          </p:cNvPr>
          <p:cNvCxnSpPr>
            <a:endCxn id="34" idx="1"/>
          </p:cNvCxnSpPr>
          <p:nvPr/>
        </p:nvCxnSpPr>
        <p:spPr>
          <a:xfrm>
            <a:off x="2160353" y="4501460"/>
            <a:ext cx="2990675" cy="14324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2A63F58-5230-44B4-90D0-54ABE97DDFFC}"/>
              </a:ext>
            </a:extLst>
          </p:cNvPr>
          <p:cNvCxnSpPr>
            <a:stCxn id="34" idx="3"/>
            <a:endCxn id="12" idx="1"/>
          </p:cNvCxnSpPr>
          <p:nvPr/>
        </p:nvCxnSpPr>
        <p:spPr>
          <a:xfrm>
            <a:off x="5608228" y="4644701"/>
            <a:ext cx="3770438" cy="53824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49D16EFF-B264-41EA-872D-893F4FEE45F8}"/>
              </a:ext>
            </a:extLst>
          </p:cNvPr>
          <p:cNvCxnSpPr>
            <a:cxnSpLocks/>
            <a:stCxn id="26" idx="3"/>
            <a:endCxn id="37" idx="1"/>
          </p:cNvCxnSpPr>
          <p:nvPr/>
        </p:nvCxnSpPr>
        <p:spPr>
          <a:xfrm>
            <a:off x="2971329" y="6214244"/>
            <a:ext cx="2059065" cy="19840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D93D531E-3B14-4D0F-85CD-9E57CA5A85B7}"/>
              </a:ext>
            </a:extLst>
          </p:cNvPr>
          <p:cNvCxnSpPr>
            <a:stCxn id="12" idx="1"/>
            <a:endCxn id="37" idx="3"/>
          </p:cNvCxnSpPr>
          <p:nvPr/>
        </p:nvCxnSpPr>
        <p:spPr>
          <a:xfrm flipH="1">
            <a:off x="5487594" y="5182949"/>
            <a:ext cx="3891072" cy="12297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18557-20DB-4892-B95D-0DD750B3EF77}"/>
              </a:ext>
            </a:extLst>
          </p:cNvPr>
          <p:cNvCxnSpPr>
            <a:stCxn id="37" idx="3"/>
            <a:endCxn id="18" idx="1"/>
          </p:cNvCxnSpPr>
          <p:nvPr/>
        </p:nvCxnSpPr>
        <p:spPr>
          <a:xfrm flipV="1">
            <a:off x="5487594" y="6272028"/>
            <a:ext cx="3615462" cy="14062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09C26460-690E-4FAD-9521-D4B797FE29DD}"/>
              </a:ext>
            </a:extLst>
          </p:cNvPr>
          <p:cNvCxnSpPr>
            <a:cxnSpLocks/>
            <a:stCxn id="24" idx="3"/>
            <a:endCxn id="33" idx="1"/>
          </p:cNvCxnSpPr>
          <p:nvPr/>
        </p:nvCxnSpPr>
        <p:spPr>
          <a:xfrm flipV="1">
            <a:off x="2160353" y="5626390"/>
            <a:ext cx="2510671" cy="6139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AFFFE964-42D5-4587-B696-A1B062D3AC47}"/>
              </a:ext>
            </a:extLst>
          </p:cNvPr>
          <p:cNvCxnSpPr>
            <a:cxnSpLocks/>
            <a:stCxn id="33" idx="3"/>
            <a:endCxn id="16" idx="1"/>
          </p:cNvCxnSpPr>
          <p:nvPr/>
        </p:nvCxnSpPr>
        <p:spPr>
          <a:xfrm flipV="1">
            <a:off x="5128224" y="5230749"/>
            <a:ext cx="2579743" cy="3956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8344A49-28A0-428E-A500-A72703036678}"/>
              </a:ext>
            </a:extLst>
          </p:cNvPr>
          <p:cNvSpPr txBox="1"/>
          <p:nvPr/>
        </p:nvSpPr>
        <p:spPr>
          <a:xfrm>
            <a:off x="123488" y="4001294"/>
            <a:ext cx="1193340" cy="369332"/>
          </a:xfrm>
          <a:prstGeom prst="rect">
            <a:avLst/>
          </a:prstGeom>
          <a:noFill/>
        </p:spPr>
        <p:txBody>
          <a:bodyPr wrap="none" rtlCol="0">
            <a:spAutoFit/>
          </a:bodyPr>
          <a:lstStyle/>
          <a:p>
            <a:r>
              <a:rPr lang="en-US" b="1" dirty="0"/>
              <a:t>Customers</a:t>
            </a:r>
          </a:p>
        </p:txBody>
      </p:sp>
      <p:sp>
        <p:nvSpPr>
          <p:cNvPr id="87" name="TextBox 86">
            <a:extLst>
              <a:ext uri="{FF2B5EF4-FFF2-40B4-BE49-F238E27FC236}">
                <a16:creationId xmlns:a16="http://schemas.microsoft.com/office/drawing/2014/main" id="{F36F97E8-4AC7-4153-96C1-06EDB0B396CA}"/>
              </a:ext>
            </a:extLst>
          </p:cNvPr>
          <p:cNvSpPr txBox="1"/>
          <p:nvPr/>
        </p:nvSpPr>
        <p:spPr>
          <a:xfrm>
            <a:off x="10571434" y="3883729"/>
            <a:ext cx="1025024" cy="369332"/>
          </a:xfrm>
          <a:prstGeom prst="rect">
            <a:avLst/>
          </a:prstGeom>
          <a:noFill/>
        </p:spPr>
        <p:txBody>
          <a:bodyPr wrap="none" rtlCol="0">
            <a:spAutoFit/>
          </a:bodyPr>
          <a:lstStyle/>
          <a:p>
            <a:r>
              <a:rPr lang="en-US" b="1" dirty="0"/>
              <a:t>Products</a:t>
            </a:r>
          </a:p>
        </p:txBody>
      </p:sp>
      <p:sp>
        <p:nvSpPr>
          <p:cNvPr id="88" name="TextBox 87">
            <a:extLst>
              <a:ext uri="{FF2B5EF4-FFF2-40B4-BE49-F238E27FC236}">
                <a16:creationId xmlns:a16="http://schemas.microsoft.com/office/drawing/2014/main" id="{A9A2FA5D-7AB2-42FF-A29C-07827D98F490}"/>
              </a:ext>
            </a:extLst>
          </p:cNvPr>
          <p:cNvSpPr txBox="1"/>
          <p:nvPr/>
        </p:nvSpPr>
        <p:spPr>
          <a:xfrm>
            <a:off x="4859258" y="3435078"/>
            <a:ext cx="828240" cy="369332"/>
          </a:xfrm>
          <a:prstGeom prst="rect">
            <a:avLst/>
          </a:prstGeom>
          <a:noFill/>
        </p:spPr>
        <p:txBody>
          <a:bodyPr wrap="none" rtlCol="0">
            <a:spAutoFit/>
          </a:bodyPr>
          <a:lstStyle/>
          <a:p>
            <a:r>
              <a:rPr lang="en-US" b="1" dirty="0">
                <a:solidFill>
                  <a:srgbClr val="FF0000"/>
                </a:solidFill>
              </a:rPr>
              <a:t>Orders</a:t>
            </a:r>
          </a:p>
        </p:txBody>
      </p:sp>
    </p:spTree>
    <p:extLst>
      <p:ext uri="{BB962C8B-B14F-4D97-AF65-F5344CB8AC3E}">
        <p14:creationId xmlns:p14="http://schemas.microsoft.com/office/powerpoint/2010/main" val="3725478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269D-6884-426F-8825-175D7E88580D}"/>
              </a:ext>
            </a:extLst>
          </p:cNvPr>
          <p:cNvSpPr>
            <a:spLocks noGrp="1"/>
          </p:cNvSpPr>
          <p:nvPr>
            <p:ph type="title"/>
          </p:nvPr>
        </p:nvSpPr>
        <p:spPr>
          <a:xfrm>
            <a:off x="838200" y="365125"/>
            <a:ext cx="10515600" cy="1325563"/>
          </a:xfrm>
        </p:spPr>
        <p:txBody>
          <a:bodyPr/>
          <a:lstStyle/>
          <a:p>
            <a:r>
              <a:rPr lang="en-US" b="1" dirty="0"/>
              <a:t>Foreign Key</a:t>
            </a:r>
            <a:endParaRPr lang="en-US" dirty="0"/>
          </a:p>
        </p:txBody>
      </p:sp>
      <p:sp>
        <p:nvSpPr>
          <p:cNvPr id="3" name="Content Placeholder 2">
            <a:extLst>
              <a:ext uri="{FF2B5EF4-FFF2-40B4-BE49-F238E27FC236}">
                <a16:creationId xmlns:a16="http://schemas.microsoft.com/office/drawing/2014/main" id="{7063BD04-64DF-49E3-A58E-DDAB95BC2DCA}"/>
              </a:ext>
            </a:extLst>
          </p:cNvPr>
          <p:cNvSpPr>
            <a:spLocks noGrp="1"/>
          </p:cNvSpPr>
          <p:nvPr>
            <p:ph idx="1"/>
          </p:nvPr>
        </p:nvSpPr>
        <p:spPr/>
        <p:txBody>
          <a:bodyPr/>
          <a:lstStyle/>
          <a:p>
            <a:pPr marL="0" lvl="0" indent="0">
              <a:lnSpc>
                <a:spcPct val="150000"/>
              </a:lnSpc>
              <a:spcBef>
                <a:spcPts val="0"/>
              </a:spcBef>
              <a:buClr>
                <a:srgbClr val="3F3F3F"/>
              </a:buClr>
              <a:buNone/>
            </a:pPr>
            <a:r>
              <a:rPr lang="en-US" b="1" dirty="0"/>
              <a:t>Foreign key (FK)</a:t>
            </a:r>
            <a:r>
              <a:rPr lang="en-US" dirty="0"/>
              <a:t>: A set of attributes that reference the PK of another relation.</a:t>
            </a:r>
          </a:p>
          <a:p>
            <a:pPr marL="0" lvl="0" indent="0">
              <a:lnSpc>
                <a:spcPct val="150000"/>
              </a:lnSpc>
              <a:spcBef>
                <a:spcPts val="0"/>
              </a:spcBef>
              <a:buClr>
                <a:srgbClr val="3F3F3F"/>
              </a:buClr>
              <a:buNone/>
            </a:pPr>
            <a:r>
              <a:rPr lang="en-US" b="1" dirty="0"/>
              <a:t>Note</a:t>
            </a:r>
            <a:r>
              <a:rPr lang="en-US" dirty="0"/>
              <a:t>: Reference means that each value in the foreign key must be found in the PK of the other relation.</a:t>
            </a:r>
          </a:p>
        </p:txBody>
      </p:sp>
      <p:sp>
        <p:nvSpPr>
          <p:cNvPr id="4" name="Slide Number Placeholder 3">
            <a:extLst>
              <a:ext uri="{FF2B5EF4-FFF2-40B4-BE49-F238E27FC236}">
                <a16:creationId xmlns:a16="http://schemas.microsoft.com/office/drawing/2014/main" id="{F80BD3FD-5AAB-4254-B56E-A13B0CC28671}"/>
              </a:ext>
            </a:extLst>
          </p:cNvPr>
          <p:cNvSpPr>
            <a:spLocks noGrp="1"/>
          </p:cNvSpPr>
          <p:nvPr>
            <p:ph type="sldNum" sz="quarter" idx="12"/>
          </p:nvPr>
        </p:nvSpPr>
        <p:spPr/>
        <p:txBody>
          <a:bodyPr/>
          <a:lstStyle/>
          <a:p>
            <a:fld id="{DAF992E6-86C0-4FDD-A968-0519C9310E9E}" type="slidenum">
              <a:rPr lang="en-US" smtClean="0"/>
              <a:t>18</a:t>
            </a:fld>
            <a:endParaRPr lang="en-US"/>
          </a:p>
        </p:txBody>
      </p:sp>
      <p:pic>
        <p:nvPicPr>
          <p:cNvPr id="8" name="Graphic 7" descr="Long sleeve shirt">
            <a:extLst>
              <a:ext uri="{FF2B5EF4-FFF2-40B4-BE49-F238E27FC236}">
                <a16:creationId xmlns:a16="http://schemas.microsoft.com/office/drawing/2014/main" id="{238B2EE1-9147-42FD-AF0A-F274A57167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8626" y="4459651"/>
            <a:ext cx="914400" cy="914400"/>
          </a:xfrm>
          <a:prstGeom prst="rect">
            <a:avLst/>
          </a:prstGeom>
        </p:spPr>
      </p:pic>
      <p:pic>
        <p:nvPicPr>
          <p:cNvPr id="10" name="Graphic 9" descr="Checklist">
            <a:extLst>
              <a:ext uri="{FF2B5EF4-FFF2-40B4-BE49-F238E27FC236}">
                <a16:creationId xmlns:a16="http://schemas.microsoft.com/office/drawing/2014/main" id="{067609A2-48BF-48CA-8FCF-7E57E764A5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83351" y="4688251"/>
            <a:ext cx="457200" cy="457200"/>
          </a:xfrm>
          <a:prstGeom prst="rect">
            <a:avLst/>
          </a:prstGeom>
        </p:spPr>
      </p:pic>
      <p:cxnSp>
        <p:nvCxnSpPr>
          <p:cNvPr id="11" name="Straight Connector 10">
            <a:extLst>
              <a:ext uri="{FF2B5EF4-FFF2-40B4-BE49-F238E27FC236}">
                <a16:creationId xmlns:a16="http://schemas.microsoft.com/office/drawing/2014/main" id="{D20B2495-8965-4793-A9FE-E87E04A17AFD}"/>
              </a:ext>
            </a:extLst>
          </p:cNvPr>
          <p:cNvCxnSpPr>
            <a:stCxn id="8" idx="1"/>
            <a:endCxn id="10" idx="3"/>
          </p:cNvCxnSpPr>
          <p:nvPr/>
        </p:nvCxnSpPr>
        <p:spPr>
          <a:xfrm flipH="1">
            <a:off x="5340551" y="4916851"/>
            <a:ext cx="35080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4A37AC-A6BB-45CC-B39F-9A988514064F}"/>
              </a:ext>
            </a:extLst>
          </p:cNvPr>
          <p:cNvCxnSpPr>
            <a:cxnSpLocks/>
          </p:cNvCxnSpPr>
          <p:nvPr/>
        </p:nvCxnSpPr>
        <p:spPr>
          <a:xfrm flipH="1">
            <a:off x="2085278" y="4845191"/>
            <a:ext cx="2798074" cy="1047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Graphic 16" descr="Man">
            <a:extLst>
              <a:ext uri="{FF2B5EF4-FFF2-40B4-BE49-F238E27FC236}">
                <a16:creationId xmlns:a16="http://schemas.microsoft.com/office/drawing/2014/main" id="{29940C52-0BA1-474E-B6E7-6A37CC63DF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90558" y="4459651"/>
            <a:ext cx="914400" cy="914400"/>
          </a:xfrm>
          <a:prstGeom prst="rect">
            <a:avLst/>
          </a:prstGeom>
        </p:spPr>
      </p:pic>
      <p:sp>
        <p:nvSpPr>
          <p:cNvPr id="19" name="TextBox 18">
            <a:extLst>
              <a:ext uri="{FF2B5EF4-FFF2-40B4-BE49-F238E27FC236}">
                <a16:creationId xmlns:a16="http://schemas.microsoft.com/office/drawing/2014/main" id="{0B75F57D-EE9A-41B6-987E-60330022B300}"/>
              </a:ext>
            </a:extLst>
          </p:cNvPr>
          <p:cNvSpPr txBox="1"/>
          <p:nvPr/>
        </p:nvSpPr>
        <p:spPr>
          <a:xfrm>
            <a:off x="1028629" y="5470423"/>
            <a:ext cx="1564852" cy="738664"/>
          </a:xfrm>
          <a:prstGeom prst="rect">
            <a:avLst/>
          </a:prstGeom>
          <a:noFill/>
        </p:spPr>
        <p:txBody>
          <a:bodyPr wrap="none" rtlCol="0">
            <a:spAutoFit/>
          </a:bodyPr>
          <a:lstStyle/>
          <a:p>
            <a:r>
              <a:rPr lang="en-US" dirty="0" err="1"/>
              <a:t>CustomerID</a:t>
            </a:r>
            <a:r>
              <a:rPr lang="en-US" dirty="0"/>
              <a:t>: </a:t>
            </a:r>
            <a:r>
              <a:rPr lang="en-US" sz="2400" dirty="0">
                <a:solidFill>
                  <a:srgbClr val="FF0000"/>
                </a:solidFill>
              </a:rPr>
              <a:t>5</a:t>
            </a:r>
            <a:endParaRPr lang="en-US" dirty="0">
              <a:solidFill>
                <a:srgbClr val="FF0000"/>
              </a:solidFill>
            </a:endParaRPr>
          </a:p>
          <a:p>
            <a:r>
              <a:rPr lang="en-US" dirty="0"/>
              <a:t>Name: Albert</a:t>
            </a:r>
          </a:p>
        </p:txBody>
      </p:sp>
      <p:sp>
        <p:nvSpPr>
          <p:cNvPr id="21" name="TextBox 20">
            <a:extLst>
              <a:ext uri="{FF2B5EF4-FFF2-40B4-BE49-F238E27FC236}">
                <a16:creationId xmlns:a16="http://schemas.microsoft.com/office/drawing/2014/main" id="{E59FC9AF-891A-4B90-A13F-D7359F077434}"/>
              </a:ext>
            </a:extLst>
          </p:cNvPr>
          <p:cNvSpPr txBox="1"/>
          <p:nvPr/>
        </p:nvSpPr>
        <p:spPr>
          <a:xfrm>
            <a:off x="8610600" y="5366056"/>
            <a:ext cx="1546705" cy="738664"/>
          </a:xfrm>
          <a:prstGeom prst="rect">
            <a:avLst/>
          </a:prstGeom>
          <a:noFill/>
        </p:spPr>
        <p:txBody>
          <a:bodyPr wrap="none" rtlCol="0">
            <a:spAutoFit/>
          </a:bodyPr>
          <a:lstStyle/>
          <a:p>
            <a:r>
              <a:rPr lang="en-US" dirty="0" err="1"/>
              <a:t>ProductID</a:t>
            </a:r>
            <a:r>
              <a:rPr lang="en-US" dirty="0"/>
              <a:t>: </a:t>
            </a:r>
            <a:r>
              <a:rPr lang="en-US" sz="2400" dirty="0">
                <a:solidFill>
                  <a:srgbClr val="FF0000"/>
                </a:solidFill>
              </a:rPr>
              <a:t>12</a:t>
            </a:r>
            <a:endParaRPr lang="en-US" dirty="0">
              <a:solidFill>
                <a:srgbClr val="FF0000"/>
              </a:solidFill>
            </a:endParaRPr>
          </a:p>
          <a:p>
            <a:r>
              <a:rPr lang="en-US" dirty="0"/>
              <a:t>Price: 50</a:t>
            </a:r>
          </a:p>
        </p:txBody>
      </p:sp>
      <p:sp>
        <p:nvSpPr>
          <p:cNvPr id="22" name="TextBox 21">
            <a:extLst>
              <a:ext uri="{FF2B5EF4-FFF2-40B4-BE49-F238E27FC236}">
                <a16:creationId xmlns:a16="http://schemas.microsoft.com/office/drawing/2014/main" id="{1AB6FE48-907A-4D7E-B7DF-C675E181FBD4}"/>
              </a:ext>
            </a:extLst>
          </p:cNvPr>
          <p:cNvSpPr txBox="1"/>
          <p:nvPr/>
        </p:nvSpPr>
        <p:spPr>
          <a:xfrm>
            <a:off x="4350463" y="5259491"/>
            <a:ext cx="1564852" cy="1107996"/>
          </a:xfrm>
          <a:prstGeom prst="rect">
            <a:avLst/>
          </a:prstGeom>
          <a:noFill/>
        </p:spPr>
        <p:txBody>
          <a:bodyPr wrap="none" rtlCol="0">
            <a:spAutoFit/>
          </a:bodyPr>
          <a:lstStyle/>
          <a:p>
            <a:r>
              <a:rPr lang="en-US" dirty="0" err="1"/>
              <a:t>CustomerID</a:t>
            </a:r>
            <a:r>
              <a:rPr lang="en-US" dirty="0"/>
              <a:t>: </a:t>
            </a:r>
            <a:r>
              <a:rPr lang="en-US" sz="2400" b="1" dirty="0">
                <a:solidFill>
                  <a:srgbClr val="7030A0"/>
                </a:solidFill>
              </a:rPr>
              <a:t>5</a:t>
            </a:r>
            <a:endParaRPr lang="en-US" b="1" dirty="0">
              <a:solidFill>
                <a:srgbClr val="7030A0"/>
              </a:solidFill>
            </a:endParaRPr>
          </a:p>
          <a:p>
            <a:r>
              <a:rPr lang="en-US" dirty="0"/>
              <a:t>ProductID:</a:t>
            </a:r>
            <a:r>
              <a:rPr lang="en-US" sz="2400" b="1" dirty="0">
                <a:solidFill>
                  <a:srgbClr val="7030A0"/>
                </a:solidFill>
              </a:rPr>
              <a:t>12</a:t>
            </a:r>
            <a:endParaRPr lang="en-US" b="1" dirty="0">
              <a:solidFill>
                <a:srgbClr val="7030A0"/>
              </a:solidFill>
            </a:endParaRPr>
          </a:p>
          <a:p>
            <a:r>
              <a:rPr lang="en-US" dirty="0"/>
              <a:t>…</a:t>
            </a:r>
          </a:p>
        </p:txBody>
      </p:sp>
    </p:spTree>
    <p:extLst>
      <p:ext uri="{BB962C8B-B14F-4D97-AF65-F5344CB8AC3E}">
        <p14:creationId xmlns:p14="http://schemas.microsoft.com/office/powerpoint/2010/main" val="209466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F829-64AF-4F61-98B1-E11DC1C2C0E4}"/>
              </a:ext>
            </a:extLst>
          </p:cNvPr>
          <p:cNvSpPr>
            <a:spLocks noGrp="1"/>
          </p:cNvSpPr>
          <p:nvPr>
            <p:ph type="title"/>
          </p:nvPr>
        </p:nvSpPr>
        <p:spPr>
          <a:xfrm>
            <a:off x="838200" y="365125"/>
            <a:ext cx="10515600" cy="1325563"/>
          </a:xfrm>
        </p:spPr>
        <p:txBody>
          <a:bodyPr/>
          <a:lstStyle/>
          <a:p>
            <a:r>
              <a:rPr lang="en-US" dirty="0"/>
              <a:t>Case study: COMPANY</a:t>
            </a:r>
          </a:p>
        </p:txBody>
      </p:sp>
      <p:sp>
        <p:nvSpPr>
          <p:cNvPr id="3" name="Content Placeholder 2">
            <a:extLst>
              <a:ext uri="{FF2B5EF4-FFF2-40B4-BE49-F238E27FC236}">
                <a16:creationId xmlns:a16="http://schemas.microsoft.com/office/drawing/2014/main" id="{4770A3C0-9262-4EC6-A260-538ED4F190A2}"/>
              </a:ext>
            </a:extLst>
          </p:cNvPr>
          <p:cNvSpPr>
            <a:spLocks noGrp="1"/>
          </p:cNvSpPr>
          <p:nvPr>
            <p:ph idx="1"/>
          </p:nvPr>
        </p:nvSpPr>
        <p:spPr/>
        <p:txBody>
          <a:bodyPr>
            <a:normAutofit/>
          </a:bodyPr>
          <a:lstStyle/>
          <a:p>
            <a:pPr marL="514350" indent="-514350">
              <a:buFont typeface="+mj-lt"/>
              <a:buAutoNum type="arabicPeriod"/>
            </a:pPr>
            <a:r>
              <a:rPr lang="en-US" dirty="0"/>
              <a:t>The company is organized into departments. Each </a:t>
            </a:r>
            <a:r>
              <a:rPr lang="en-US" b="1" dirty="0"/>
              <a:t>department</a:t>
            </a:r>
            <a:r>
              <a:rPr lang="en-US" dirty="0"/>
              <a:t> has a unique</a:t>
            </a:r>
            <a:r>
              <a:rPr lang="en-US" i="1" dirty="0"/>
              <a:t> name</a:t>
            </a:r>
            <a:r>
              <a:rPr lang="en-US" dirty="0"/>
              <a:t>, a unique</a:t>
            </a:r>
            <a:r>
              <a:rPr lang="en-US" i="1" dirty="0"/>
              <a:t> number</a:t>
            </a:r>
            <a:r>
              <a:rPr lang="en-US" dirty="0"/>
              <a:t>, and a particular </a:t>
            </a:r>
            <a:r>
              <a:rPr lang="en-US" b="1" i="1" dirty="0"/>
              <a:t>employee</a:t>
            </a:r>
            <a:r>
              <a:rPr lang="en-US" dirty="0"/>
              <a:t> who </a:t>
            </a:r>
            <a:r>
              <a:rPr lang="en-US" i="1" dirty="0"/>
              <a:t>manages</a:t>
            </a:r>
            <a:r>
              <a:rPr lang="en-US" dirty="0"/>
              <a:t> the department. We keep track of the </a:t>
            </a:r>
            <a:r>
              <a:rPr lang="en-US" i="1" dirty="0"/>
              <a:t>start date </a:t>
            </a:r>
            <a:r>
              <a:rPr lang="en-US" dirty="0"/>
              <a:t>when that employee began managing the department. A department may have several locations.</a:t>
            </a:r>
          </a:p>
        </p:txBody>
      </p:sp>
      <p:sp>
        <p:nvSpPr>
          <p:cNvPr id="4" name="Slide Number Placeholder 3">
            <a:extLst>
              <a:ext uri="{FF2B5EF4-FFF2-40B4-BE49-F238E27FC236}">
                <a16:creationId xmlns:a16="http://schemas.microsoft.com/office/drawing/2014/main" id="{1E9CE7B5-35CC-4BD2-A734-A9710EA72219}"/>
              </a:ext>
            </a:extLst>
          </p:cNvPr>
          <p:cNvSpPr>
            <a:spLocks noGrp="1"/>
          </p:cNvSpPr>
          <p:nvPr>
            <p:ph type="sldNum" sz="quarter" idx="12"/>
          </p:nvPr>
        </p:nvSpPr>
        <p:spPr/>
        <p:txBody>
          <a:bodyPr/>
          <a:lstStyle/>
          <a:p>
            <a:fld id="{DAF992E6-86C0-4FDD-A968-0519C9310E9E}" type="slidenum">
              <a:rPr lang="en-US" smtClean="0"/>
              <a:t>19</a:t>
            </a:fld>
            <a:endParaRPr lang="en-US"/>
          </a:p>
        </p:txBody>
      </p:sp>
      <p:pic>
        <p:nvPicPr>
          <p:cNvPr id="6" name="Picture 5">
            <a:extLst>
              <a:ext uri="{FF2B5EF4-FFF2-40B4-BE49-F238E27FC236}">
                <a16:creationId xmlns:a16="http://schemas.microsoft.com/office/drawing/2014/main" id="{291F4DD3-85D9-4177-AAFC-7A8879D90A96}"/>
              </a:ext>
            </a:extLst>
          </p:cNvPr>
          <p:cNvPicPr>
            <a:picLocks noChangeAspect="1"/>
          </p:cNvPicPr>
          <p:nvPr/>
        </p:nvPicPr>
        <p:blipFill>
          <a:blip r:embed="rId3"/>
          <a:stretch>
            <a:fillRect/>
          </a:stretch>
        </p:blipFill>
        <p:spPr>
          <a:xfrm>
            <a:off x="3100387" y="4025900"/>
            <a:ext cx="5991225" cy="2286000"/>
          </a:xfrm>
          <a:prstGeom prst="rect">
            <a:avLst/>
          </a:prstGeom>
        </p:spPr>
      </p:pic>
    </p:spTree>
    <p:extLst>
      <p:ext uri="{BB962C8B-B14F-4D97-AF65-F5344CB8AC3E}">
        <p14:creationId xmlns:p14="http://schemas.microsoft.com/office/powerpoint/2010/main" val="368338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78FF-BAF0-4FEE-8E6E-726A9F092106}"/>
              </a:ext>
            </a:extLst>
          </p:cNvPr>
          <p:cNvSpPr>
            <a:spLocks noGrp="1"/>
          </p:cNvSpPr>
          <p:nvPr>
            <p:ph type="title"/>
          </p:nvPr>
        </p:nvSpPr>
        <p:spPr>
          <a:xfrm>
            <a:off x="838200" y="365125"/>
            <a:ext cx="10515600" cy="1325563"/>
          </a:xfrm>
        </p:spPr>
        <p:txBody>
          <a:bodyPr/>
          <a:lstStyle/>
          <a:p>
            <a:r>
              <a:rPr lang="en-US" b="1" dirty="0">
                <a:solidFill>
                  <a:schemeClr val="bg1"/>
                </a:solidFill>
              </a:rPr>
              <a:t>Course Outline</a:t>
            </a:r>
          </a:p>
        </p:txBody>
      </p:sp>
      <p:sp>
        <p:nvSpPr>
          <p:cNvPr id="3" name="Content Placeholder 2">
            <a:extLst>
              <a:ext uri="{FF2B5EF4-FFF2-40B4-BE49-F238E27FC236}">
                <a16:creationId xmlns:a16="http://schemas.microsoft.com/office/drawing/2014/main" id="{B6D54B37-C328-45D0-82D6-05E71F0E10EE}"/>
              </a:ext>
            </a:extLst>
          </p:cNvPr>
          <p:cNvSpPr>
            <a:spLocks noGrp="1"/>
          </p:cNvSpPr>
          <p:nvPr>
            <p:ph idx="1"/>
          </p:nvPr>
        </p:nvSpPr>
        <p:spPr>
          <a:xfrm>
            <a:off x="838200" y="1825625"/>
            <a:ext cx="10515600" cy="4351338"/>
          </a:xfrm>
        </p:spPr>
        <p:txBody>
          <a:bodyPr>
            <a:normAutofit fontScale="92500" lnSpcReduction="10000"/>
          </a:bodyPr>
          <a:lstStyle/>
          <a:p>
            <a:pPr marL="514350" indent="-514350">
              <a:buFont typeface="+mj-lt"/>
              <a:buAutoNum type="arabicPeriod"/>
            </a:pPr>
            <a:r>
              <a:rPr lang="en-US" dirty="0"/>
              <a:t>Introduction to database</a:t>
            </a:r>
          </a:p>
          <a:p>
            <a:pPr marL="514350" indent="-514350">
              <a:buFont typeface="+mj-lt"/>
              <a:buAutoNum type="arabicPeriod"/>
            </a:pPr>
            <a:r>
              <a:rPr lang="en-US" dirty="0"/>
              <a:t>PostgreSQL</a:t>
            </a:r>
          </a:p>
          <a:p>
            <a:pPr marL="514350" indent="-514350">
              <a:buFont typeface="+mj-lt"/>
              <a:buAutoNum type="arabicPeriod"/>
            </a:pPr>
            <a:r>
              <a:rPr lang="en-US" dirty="0"/>
              <a:t>Managing Tables</a:t>
            </a:r>
          </a:p>
          <a:p>
            <a:pPr marL="514350" indent="-514350">
              <a:buFont typeface="+mj-lt"/>
              <a:buAutoNum type="arabicPeriod"/>
            </a:pPr>
            <a:r>
              <a:rPr lang="en-US" dirty="0"/>
              <a:t>Querying Data</a:t>
            </a:r>
          </a:p>
          <a:p>
            <a:pPr marL="971550" lvl="1" indent="-514350">
              <a:buFont typeface="+mj-lt"/>
              <a:buAutoNum type="romanLcPeriod"/>
            </a:pPr>
            <a:r>
              <a:rPr lang="en-US" dirty="0"/>
              <a:t>Filtering Data</a:t>
            </a:r>
          </a:p>
          <a:p>
            <a:pPr marL="514350" indent="-514350">
              <a:buFont typeface="+mj-lt"/>
              <a:buAutoNum type="arabicPeriod"/>
            </a:pPr>
            <a:r>
              <a:rPr lang="en-US" dirty="0"/>
              <a:t>Modifying Data</a:t>
            </a:r>
          </a:p>
          <a:p>
            <a:pPr marL="514350" indent="-514350">
              <a:buFont typeface="+mj-lt"/>
              <a:buAutoNum type="arabicPeriod"/>
            </a:pPr>
            <a:r>
              <a:rPr lang="en-US" dirty="0"/>
              <a:t>Joining Multiple Tables</a:t>
            </a:r>
          </a:p>
          <a:p>
            <a:pPr marL="514350" indent="-514350">
              <a:buFont typeface="+mj-lt"/>
              <a:buAutoNum type="arabicPeriod"/>
            </a:pPr>
            <a:r>
              <a:rPr lang="en-US" dirty="0"/>
              <a:t>Grouping Data</a:t>
            </a:r>
          </a:p>
          <a:p>
            <a:pPr marL="514350" indent="-514350">
              <a:buFont typeface="+mj-lt"/>
              <a:buAutoNum type="arabicPeriod"/>
            </a:pPr>
            <a:r>
              <a:rPr lang="en-US" dirty="0"/>
              <a:t>Set Operations</a:t>
            </a:r>
          </a:p>
          <a:p>
            <a:pPr marL="514350" indent="-514350">
              <a:buFont typeface="+mj-lt"/>
              <a:buAutoNum type="arabicPeriod"/>
            </a:pPr>
            <a:r>
              <a:rPr lang="en-US" dirty="0"/>
              <a:t>Subquery</a:t>
            </a:r>
          </a:p>
          <a:p>
            <a:pPr marL="0" indent="0">
              <a:buNone/>
            </a:pPr>
            <a:endParaRPr lang="en-US" dirty="0"/>
          </a:p>
        </p:txBody>
      </p:sp>
      <p:sp>
        <p:nvSpPr>
          <p:cNvPr id="4" name="Slide Number Placeholder 3">
            <a:extLst>
              <a:ext uri="{FF2B5EF4-FFF2-40B4-BE49-F238E27FC236}">
                <a16:creationId xmlns:a16="http://schemas.microsoft.com/office/drawing/2014/main" id="{D3446523-9036-49A0-BA79-A0AC218F073A}"/>
              </a:ext>
            </a:extLst>
          </p:cNvPr>
          <p:cNvSpPr>
            <a:spLocks noGrp="1"/>
          </p:cNvSpPr>
          <p:nvPr>
            <p:ph type="sldNum" sz="quarter" idx="12"/>
          </p:nvPr>
        </p:nvSpPr>
        <p:spPr/>
        <p:txBody>
          <a:bodyPr/>
          <a:lstStyle/>
          <a:p>
            <a:fld id="{DAF992E6-86C0-4FDD-A968-0519C9310E9E}" type="slidenum">
              <a:rPr lang="en-US" smtClean="0"/>
              <a:t>2</a:t>
            </a:fld>
            <a:endParaRPr lang="en-US"/>
          </a:p>
        </p:txBody>
      </p:sp>
    </p:spTree>
    <p:extLst>
      <p:ext uri="{BB962C8B-B14F-4D97-AF65-F5344CB8AC3E}">
        <p14:creationId xmlns:p14="http://schemas.microsoft.com/office/powerpoint/2010/main" val="3289511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F829-64AF-4F61-98B1-E11DC1C2C0E4}"/>
              </a:ext>
            </a:extLst>
          </p:cNvPr>
          <p:cNvSpPr>
            <a:spLocks noGrp="1"/>
          </p:cNvSpPr>
          <p:nvPr>
            <p:ph type="title"/>
          </p:nvPr>
        </p:nvSpPr>
        <p:spPr>
          <a:xfrm>
            <a:off x="838200" y="365125"/>
            <a:ext cx="10515600" cy="1325563"/>
          </a:xfrm>
        </p:spPr>
        <p:txBody>
          <a:bodyPr/>
          <a:lstStyle/>
          <a:p>
            <a:r>
              <a:rPr lang="en-US" dirty="0"/>
              <a:t>Case study: COMPANY </a:t>
            </a:r>
            <a:r>
              <a:rPr lang="en-US" sz="2800" dirty="0">
                <a:solidFill>
                  <a:prstClr val="white"/>
                </a:solidFill>
              </a:rPr>
              <a:t>(continued)</a:t>
            </a:r>
            <a:endParaRPr lang="en-US" dirty="0"/>
          </a:p>
        </p:txBody>
      </p:sp>
      <p:sp>
        <p:nvSpPr>
          <p:cNvPr id="3" name="Content Placeholder 2">
            <a:extLst>
              <a:ext uri="{FF2B5EF4-FFF2-40B4-BE49-F238E27FC236}">
                <a16:creationId xmlns:a16="http://schemas.microsoft.com/office/drawing/2014/main" id="{4770A3C0-9262-4EC6-A260-538ED4F190A2}"/>
              </a:ext>
            </a:extLst>
          </p:cNvPr>
          <p:cNvSpPr>
            <a:spLocks noGrp="1"/>
          </p:cNvSpPr>
          <p:nvPr>
            <p:ph idx="1"/>
          </p:nvPr>
        </p:nvSpPr>
        <p:spPr/>
        <p:txBody>
          <a:bodyPr>
            <a:normAutofit/>
          </a:bodyPr>
          <a:lstStyle/>
          <a:p>
            <a:pPr marL="514350" indent="-514350">
              <a:buFont typeface="+mj-lt"/>
              <a:buAutoNum type="arabicPeriod" startAt="2"/>
            </a:pPr>
            <a:r>
              <a:rPr lang="en-US" dirty="0"/>
              <a:t>A department controls a number of </a:t>
            </a:r>
            <a:r>
              <a:rPr lang="en-US" b="1" dirty="0"/>
              <a:t>projects</a:t>
            </a:r>
            <a:r>
              <a:rPr lang="en-US" dirty="0"/>
              <a:t>, each of which has a unique </a:t>
            </a:r>
            <a:r>
              <a:rPr lang="en-US" i="1" dirty="0"/>
              <a:t>name</a:t>
            </a:r>
            <a:r>
              <a:rPr lang="en-US" dirty="0"/>
              <a:t>, a unique </a:t>
            </a:r>
            <a:r>
              <a:rPr lang="en-US" i="1" dirty="0"/>
              <a:t>number</a:t>
            </a:r>
            <a:r>
              <a:rPr lang="en-US" dirty="0"/>
              <a:t>, and a single </a:t>
            </a:r>
            <a:r>
              <a:rPr lang="en-US" i="1" dirty="0"/>
              <a:t>location</a:t>
            </a:r>
            <a:r>
              <a:rPr lang="en-US" dirty="0"/>
              <a:t>.</a:t>
            </a:r>
          </a:p>
        </p:txBody>
      </p:sp>
      <p:sp>
        <p:nvSpPr>
          <p:cNvPr id="4" name="Slide Number Placeholder 3">
            <a:extLst>
              <a:ext uri="{FF2B5EF4-FFF2-40B4-BE49-F238E27FC236}">
                <a16:creationId xmlns:a16="http://schemas.microsoft.com/office/drawing/2014/main" id="{1E9CE7B5-35CC-4BD2-A734-A9710EA72219}"/>
              </a:ext>
            </a:extLst>
          </p:cNvPr>
          <p:cNvSpPr>
            <a:spLocks noGrp="1"/>
          </p:cNvSpPr>
          <p:nvPr>
            <p:ph type="sldNum" sz="quarter" idx="12"/>
          </p:nvPr>
        </p:nvSpPr>
        <p:spPr/>
        <p:txBody>
          <a:bodyPr/>
          <a:lstStyle/>
          <a:p>
            <a:fld id="{DAF992E6-86C0-4FDD-A968-0519C9310E9E}" type="slidenum">
              <a:rPr lang="en-US" smtClean="0"/>
              <a:t>20</a:t>
            </a:fld>
            <a:endParaRPr lang="en-US"/>
          </a:p>
        </p:txBody>
      </p:sp>
      <p:pic>
        <p:nvPicPr>
          <p:cNvPr id="6" name="Picture 5">
            <a:extLst>
              <a:ext uri="{FF2B5EF4-FFF2-40B4-BE49-F238E27FC236}">
                <a16:creationId xmlns:a16="http://schemas.microsoft.com/office/drawing/2014/main" id="{55F56256-37A1-452D-A88F-20A83EA4D619}"/>
              </a:ext>
            </a:extLst>
          </p:cNvPr>
          <p:cNvPicPr>
            <a:picLocks noChangeAspect="1"/>
          </p:cNvPicPr>
          <p:nvPr/>
        </p:nvPicPr>
        <p:blipFill>
          <a:blip r:embed="rId3"/>
          <a:stretch>
            <a:fillRect/>
          </a:stretch>
        </p:blipFill>
        <p:spPr>
          <a:xfrm>
            <a:off x="3161254" y="3132214"/>
            <a:ext cx="5267325" cy="2466975"/>
          </a:xfrm>
          <a:prstGeom prst="rect">
            <a:avLst/>
          </a:prstGeom>
        </p:spPr>
      </p:pic>
    </p:spTree>
    <p:extLst>
      <p:ext uri="{BB962C8B-B14F-4D97-AF65-F5344CB8AC3E}">
        <p14:creationId xmlns:p14="http://schemas.microsoft.com/office/powerpoint/2010/main" val="369920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F829-64AF-4F61-98B1-E11DC1C2C0E4}"/>
              </a:ext>
            </a:extLst>
          </p:cNvPr>
          <p:cNvSpPr>
            <a:spLocks noGrp="1"/>
          </p:cNvSpPr>
          <p:nvPr>
            <p:ph type="title"/>
          </p:nvPr>
        </p:nvSpPr>
        <p:spPr>
          <a:xfrm>
            <a:off x="838200" y="365125"/>
            <a:ext cx="10515600" cy="1325563"/>
          </a:xfrm>
        </p:spPr>
        <p:txBody>
          <a:bodyPr/>
          <a:lstStyle/>
          <a:p>
            <a:r>
              <a:rPr lang="en-US" dirty="0"/>
              <a:t>Case study: COMPANY </a:t>
            </a:r>
            <a:r>
              <a:rPr lang="en-US" sz="2800" dirty="0"/>
              <a:t>(continued)</a:t>
            </a:r>
            <a:endParaRPr lang="en-US" dirty="0"/>
          </a:p>
        </p:txBody>
      </p:sp>
      <p:sp>
        <p:nvSpPr>
          <p:cNvPr id="3" name="Content Placeholder 2">
            <a:extLst>
              <a:ext uri="{FF2B5EF4-FFF2-40B4-BE49-F238E27FC236}">
                <a16:creationId xmlns:a16="http://schemas.microsoft.com/office/drawing/2014/main" id="{4770A3C0-9262-4EC6-A260-538ED4F190A2}"/>
              </a:ext>
            </a:extLst>
          </p:cNvPr>
          <p:cNvSpPr>
            <a:spLocks noGrp="1"/>
          </p:cNvSpPr>
          <p:nvPr>
            <p:ph idx="1"/>
          </p:nvPr>
        </p:nvSpPr>
        <p:spPr>
          <a:xfrm>
            <a:off x="300625" y="1825625"/>
            <a:ext cx="11511419" cy="4351338"/>
          </a:xfrm>
        </p:spPr>
        <p:txBody>
          <a:bodyPr>
            <a:normAutofit/>
          </a:bodyPr>
          <a:lstStyle/>
          <a:p>
            <a:pPr marL="514350" indent="-514350">
              <a:buFont typeface="+mj-lt"/>
              <a:buAutoNum type="arabicPeriod" startAt="3"/>
            </a:pPr>
            <a:r>
              <a:rPr lang="en-US" dirty="0"/>
              <a:t>The database will store each </a:t>
            </a:r>
            <a:r>
              <a:rPr lang="en-US" b="1" i="1" dirty="0"/>
              <a:t>employee</a:t>
            </a:r>
            <a:r>
              <a:rPr lang="en-US" i="1" dirty="0"/>
              <a:t>’s name</a:t>
            </a:r>
            <a:r>
              <a:rPr lang="en-US" dirty="0"/>
              <a:t>, </a:t>
            </a:r>
            <a:r>
              <a:rPr lang="en-US" i="1" dirty="0"/>
              <a:t>Social Security number</a:t>
            </a:r>
            <a:r>
              <a:rPr lang="en-US" dirty="0"/>
              <a:t>, </a:t>
            </a:r>
            <a:r>
              <a:rPr lang="en-US" i="1" dirty="0"/>
              <a:t>address</a:t>
            </a:r>
            <a:r>
              <a:rPr lang="en-US" dirty="0"/>
              <a:t>, </a:t>
            </a:r>
            <a:r>
              <a:rPr lang="en-US" i="1" dirty="0"/>
              <a:t>salary</a:t>
            </a:r>
            <a:r>
              <a:rPr lang="en-US" dirty="0"/>
              <a:t>, </a:t>
            </a:r>
            <a:r>
              <a:rPr lang="en-US" i="1" dirty="0"/>
              <a:t>gender</a:t>
            </a:r>
            <a:r>
              <a:rPr lang="en-US" dirty="0"/>
              <a:t>, and </a:t>
            </a:r>
            <a:r>
              <a:rPr lang="en-US" i="1" dirty="0"/>
              <a:t>birth date</a:t>
            </a:r>
            <a:r>
              <a:rPr lang="en-US" dirty="0"/>
              <a:t>. An employee is assigned to one department, but may work on several projects, which are not necessarily controlled by the same department. It is required to keep track of the current number of hours per week that an employee works on each project, as well as the direct supervisor of each employee (who is another employee).</a:t>
            </a:r>
          </a:p>
        </p:txBody>
      </p:sp>
      <p:sp>
        <p:nvSpPr>
          <p:cNvPr id="4" name="Slide Number Placeholder 3">
            <a:extLst>
              <a:ext uri="{FF2B5EF4-FFF2-40B4-BE49-F238E27FC236}">
                <a16:creationId xmlns:a16="http://schemas.microsoft.com/office/drawing/2014/main" id="{F1733783-00A2-4C88-B892-E643C75E4813}"/>
              </a:ext>
            </a:extLst>
          </p:cNvPr>
          <p:cNvSpPr>
            <a:spLocks noGrp="1"/>
          </p:cNvSpPr>
          <p:nvPr>
            <p:ph type="sldNum" sz="quarter" idx="12"/>
          </p:nvPr>
        </p:nvSpPr>
        <p:spPr/>
        <p:txBody>
          <a:bodyPr/>
          <a:lstStyle/>
          <a:p>
            <a:fld id="{DAF992E6-86C0-4FDD-A968-0519C9310E9E}" type="slidenum">
              <a:rPr lang="en-US" smtClean="0"/>
              <a:t>21</a:t>
            </a:fld>
            <a:endParaRPr lang="en-US"/>
          </a:p>
        </p:txBody>
      </p:sp>
      <p:pic>
        <p:nvPicPr>
          <p:cNvPr id="5" name="Picture 4">
            <a:extLst>
              <a:ext uri="{FF2B5EF4-FFF2-40B4-BE49-F238E27FC236}">
                <a16:creationId xmlns:a16="http://schemas.microsoft.com/office/drawing/2014/main" id="{48C085CC-198A-4C33-A00E-2D63E302111C}"/>
              </a:ext>
            </a:extLst>
          </p:cNvPr>
          <p:cNvPicPr>
            <a:picLocks noChangeAspect="1"/>
          </p:cNvPicPr>
          <p:nvPr/>
        </p:nvPicPr>
        <p:blipFill>
          <a:blip r:embed="rId3"/>
          <a:stretch>
            <a:fillRect/>
          </a:stretch>
        </p:blipFill>
        <p:spPr>
          <a:xfrm>
            <a:off x="2783124" y="4119819"/>
            <a:ext cx="6957828" cy="2651760"/>
          </a:xfrm>
          <a:prstGeom prst="rect">
            <a:avLst/>
          </a:prstGeom>
        </p:spPr>
      </p:pic>
    </p:spTree>
    <p:extLst>
      <p:ext uri="{BB962C8B-B14F-4D97-AF65-F5344CB8AC3E}">
        <p14:creationId xmlns:p14="http://schemas.microsoft.com/office/powerpoint/2010/main" val="151084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F829-64AF-4F61-98B1-E11DC1C2C0E4}"/>
              </a:ext>
            </a:extLst>
          </p:cNvPr>
          <p:cNvSpPr>
            <a:spLocks noGrp="1"/>
          </p:cNvSpPr>
          <p:nvPr>
            <p:ph type="title"/>
          </p:nvPr>
        </p:nvSpPr>
        <p:spPr>
          <a:xfrm>
            <a:off x="838200" y="365125"/>
            <a:ext cx="10515600" cy="1325563"/>
          </a:xfrm>
        </p:spPr>
        <p:txBody>
          <a:bodyPr/>
          <a:lstStyle/>
          <a:p>
            <a:r>
              <a:rPr lang="en-US" dirty="0"/>
              <a:t>Case study: COMPANY </a:t>
            </a:r>
            <a:r>
              <a:rPr lang="en-US" sz="2800" dirty="0"/>
              <a:t>(continued)</a:t>
            </a:r>
            <a:endParaRPr lang="en-US" dirty="0"/>
          </a:p>
        </p:txBody>
      </p:sp>
      <p:sp>
        <p:nvSpPr>
          <p:cNvPr id="3" name="Content Placeholder 2">
            <a:extLst>
              <a:ext uri="{FF2B5EF4-FFF2-40B4-BE49-F238E27FC236}">
                <a16:creationId xmlns:a16="http://schemas.microsoft.com/office/drawing/2014/main" id="{4770A3C0-9262-4EC6-A260-538ED4F190A2}"/>
              </a:ext>
            </a:extLst>
          </p:cNvPr>
          <p:cNvSpPr>
            <a:spLocks noGrp="1"/>
          </p:cNvSpPr>
          <p:nvPr>
            <p:ph idx="1"/>
          </p:nvPr>
        </p:nvSpPr>
        <p:spPr/>
        <p:txBody>
          <a:bodyPr>
            <a:normAutofit/>
          </a:bodyPr>
          <a:lstStyle/>
          <a:p>
            <a:pPr marL="514350" indent="-514350">
              <a:buFont typeface="+mj-lt"/>
              <a:buAutoNum type="arabicPeriod" startAt="4"/>
            </a:pPr>
            <a:r>
              <a:rPr lang="en-US" dirty="0"/>
              <a:t>The database will keep track of the </a:t>
            </a:r>
            <a:r>
              <a:rPr lang="en-US" b="1" dirty="0"/>
              <a:t>dependents</a:t>
            </a:r>
            <a:r>
              <a:rPr lang="en-US" dirty="0"/>
              <a:t> of each employee for insurance purposes, including each dependent’s </a:t>
            </a:r>
            <a:r>
              <a:rPr lang="en-US" i="1" dirty="0"/>
              <a:t>first name, sex, birth date, </a:t>
            </a:r>
            <a:r>
              <a:rPr lang="en-US" dirty="0"/>
              <a:t>and</a:t>
            </a:r>
            <a:r>
              <a:rPr lang="en-US" i="1" dirty="0"/>
              <a:t> relationship</a:t>
            </a:r>
            <a:r>
              <a:rPr lang="en-US" dirty="0"/>
              <a:t> to the employee.</a:t>
            </a:r>
          </a:p>
        </p:txBody>
      </p:sp>
      <p:sp>
        <p:nvSpPr>
          <p:cNvPr id="4" name="Slide Number Placeholder 3">
            <a:extLst>
              <a:ext uri="{FF2B5EF4-FFF2-40B4-BE49-F238E27FC236}">
                <a16:creationId xmlns:a16="http://schemas.microsoft.com/office/drawing/2014/main" id="{F1733783-00A2-4C88-B892-E643C75E4813}"/>
              </a:ext>
            </a:extLst>
          </p:cNvPr>
          <p:cNvSpPr>
            <a:spLocks noGrp="1"/>
          </p:cNvSpPr>
          <p:nvPr>
            <p:ph type="sldNum" sz="quarter" idx="12"/>
          </p:nvPr>
        </p:nvSpPr>
        <p:spPr/>
        <p:txBody>
          <a:bodyPr/>
          <a:lstStyle/>
          <a:p>
            <a:fld id="{DAF992E6-86C0-4FDD-A968-0519C9310E9E}" type="slidenum">
              <a:rPr lang="en-US" smtClean="0"/>
              <a:t>22</a:t>
            </a:fld>
            <a:endParaRPr lang="en-US"/>
          </a:p>
        </p:txBody>
      </p:sp>
      <p:pic>
        <p:nvPicPr>
          <p:cNvPr id="5" name="Picture 4">
            <a:extLst>
              <a:ext uri="{FF2B5EF4-FFF2-40B4-BE49-F238E27FC236}">
                <a16:creationId xmlns:a16="http://schemas.microsoft.com/office/drawing/2014/main" id="{BE940C62-EBDD-4C9E-B59D-F769AFF3D835}"/>
              </a:ext>
            </a:extLst>
          </p:cNvPr>
          <p:cNvPicPr>
            <a:picLocks noChangeAspect="1"/>
          </p:cNvPicPr>
          <p:nvPr/>
        </p:nvPicPr>
        <p:blipFill>
          <a:blip r:embed="rId3"/>
          <a:stretch>
            <a:fillRect/>
          </a:stretch>
        </p:blipFill>
        <p:spPr>
          <a:xfrm>
            <a:off x="2451378" y="4001293"/>
            <a:ext cx="7175635" cy="1920240"/>
          </a:xfrm>
          <a:prstGeom prst="rect">
            <a:avLst/>
          </a:prstGeom>
        </p:spPr>
      </p:pic>
    </p:spTree>
    <p:extLst>
      <p:ext uri="{BB962C8B-B14F-4D97-AF65-F5344CB8AC3E}">
        <p14:creationId xmlns:p14="http://schemas.microsoft.com/office/powerpoint/2010/main" val="304774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1F6C07-DE91-4EF2-8BE4-8246E6AC5FC6}"/>
              </a:ext>
            </a:extLst>
          </p:cNvPr>
          <p:cNvPicPr>
            <a:picLocks noChangeAspect="1"/>
          </p:cNvPicPr>
          <p:nvPr/>
        </p:nvPicPr>
        <p:blipFill>
          <a:blip r:embed="rId3"/>
          <a:stretch>
            <a:fillRect/>
          </a:stretch>
        </p:blipFill>
        <p:spPr>
          <a:xfrm>
            <a:off x="1770566" y="3683"/>
            <a:ext cx="9271745" cy="6717792"/>
          </a:xfrm>
          <a:prstGeom prst="rect">
            <a:avLst/>
          </a:prstGeom>
        </p:spPr>
      </p:pic>
      <p:sp>
        <p:nvSpPr>
          <p:cNvPr id="2" name="Slide Number Placeholder 1">
            <a:extLst>
              <a:ext uri="{FF2B5EF4-FFF2-40B4-BE49-F238E27FC236}">
                <a16:creationId xmlns:a16="http://schemas.microsoft.com/office/drawing/2014/main" id="{C53B0E44-8ADD-4DDA-A87A-B31C5836CB1B}"/>
              </a:ext>
            </a:extLst>
          </p:cNvPr>
          <p:cNvSpPr>
            <a:spLocks noGrp="1"/>
          </p:cNvSpPr>
          <p:nvPr>
            <p:ph type="sldNum" sz="quarter" idx="12"/>
          </p:nvPr>
        </p:nvSpPr>
        <p:spPr/>
        <p:txBody>
          <a:bodyPr/>
          <a:lstStyle/>
          <a:p>
            <a:fld id="{DAF992E6-86C0-4FDD-A968-0519C9310E9E}" type="slidenum">
              <a:rPr lang="en-US" smtClean="0"/>
              <a:t>23</a:t>
            </a:fld>
            <a:endParaRPr lang="en-US"/>
          </a:p>
        </p:txBody>
      </p:sp>
      <p:sp>
        <p:nvSpPr>
          <p:cNvPr id="4" name="TextBox 3">
            <a:extLst>
              <a:ext uri="{FF2B5EF4-FFF2-40B4-BE49-F238E27FC236}">
                <a16:creationId xmlns:a16="http://schemas.microsoft.com/office/drawing/2014/main" id="{F84FF7CB-3210-8E40-9852-35AB00937C8C}"/>
              </a:ext>
            </a:extLst>
          </p:cNvPr>
          <p:cNvSpPr txBox="1"/>
          <p:nvPr/>
        </p:nvSpPr>
        <p:spPr>
          <a:xfrm>
            <a:off x="0" y="136526"/>
            <a:ext cx="1761619" cy="1200329"/>
          </a:xfrm>
          <a:prstGeom prst="rect">
            <a:avLst/>
          </a:prstGeom>
          <a:noFill/>
        </p:spPr>
        <p:txBody>
          <a:bodyPr wrap="square" rtlCol="0">
            <a:spAutoFit/>
          </a:bodyPr>
          <a:lstStyle/>
          <a:p>
            <a:r>
              <a:rPr lang="en-US" sz="3600" dirty="0">
                <a:solidFill>
                  <a:schemeClr val="bg1"/>
                </a:solidFill>
                <a:latin typeface="+mj-lt"/>
                <a:ea typeface="+mj-ea"/>
                <a:cs typeface="+mj-cs"/>
              </a:rPr>
              <a:t>Schema </a:t>
            </a:r>
          </a:p>
          <a:p>
            <a:r>
              <a:rPr lang="en-US" sz="3600" dirty="0">
                <a:solidFill>
                  <a:schemeClr val="bg1"/>
                </a:solidFill>
                <a:latin typeface="+mj-lt"/>
                <a:ea typeface="+mj-ea"/>
                <a:cs typeface="+mj-cs"/>
              </a:rPr>
              <a:t>Diagram</a:t>
            </a:r>
          </a:p>
        </p:txBody>
      </p:sp>
    </p:spTree>
    <p:extLst>
      <p:ext uri="{BB962C8B-B14F-4D97-AF65-F5344CB8AC3E}">
        <p14:creationId xmlns:p14="http://schemas.microsoft.com/office/powerpoint/2010/main" val="3025254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09FC-6DDE-4FD0-BF99-ADA49CDF3F18}"/>
              </a:ext>
            </a:extLst>
          </p:cNvPr>
          <p:cNvSpPr>
            <a:spLocks noGrp="1"/>
          </p:cNvSpPr>
          <p:nvPr>
            <p:ph type="title"/>
          </p:nvPr>
        </p:nvSpPr>
        <p:spPr>
          <a:xfrm>
            <a:off x="838200" y="365125"/>
            <a:ext cx="10515600" cy="1325563"/>
          </a:xfrm>
        </p:spPr>
        <p:txBody>
          <a:bodyPr/>
          <a:lstStyle/>
          <a:p>
            <a:r>
              <a:rPr lang="en-US" dirty="0"/>
              <a:t>ERD</a:t>
            </a:r>
          </a:p>
        </p:txBody>
      </p:sp>
      <p:sp>
        <p:nvSpPr>
          <p:cNvPr id="3" name="Content Placeholder 2">
            <a:extLst>
              <a:ext uri="{FF2B5EF4-FFF2-40B4-BE49-F238E27FC236}">
                <a16:creationId xmlns:a16="http://schemas.microsoft.com/office/drawing/2014/main" id="{A1C1D694-6A14-4B5D-85B3-CBAA7E939223}"/>
              </a:ext>
            </a:extLst>
          </p:cNvPr>
          <p:cNvSpPr>
            <a:spLocks noGrp="1"/>
          </p:cNvSpPr>
          <p:nvPr>
            <p:ph idx="1"/>
          </p:nvPr>
        </p:nvSpPr>
        <p:spPr/>
        <p:txBody>
          <a:bodyPr/>
          <a:lstStyle/>
          <a:p>
            <a:r>
              <a:rPr lang="en-US" dirty="0"/>
              <a:t>(optional?)</a:t>
            </a:r>
          </a:p>
        </p:txBody>
      </p:sp>
      <p:sp>
        <p:nvSpPr>
          <p:cNvPr id="4" name="Slide Number Placeholder 3">
            <a:extLst>
              <a:ext uri="{FF2B5EF4-FFF2-40B4-BE49-F238E27FC236}">
                <a16:creationId xmlns:a16="http://schemas.microsoft.com/office/drawing/2014/main" id="{643FA6C1-96FF-4E04-84CA-F48DCB10764E}"/>
              </a:ext>
            </a:extLst>
          </p:cNvPr>
          <p:cNvSpPr>
            <a:spLocks noGrp="1"/>
          </p:cNvSpPr>
          <p:nvPr>
            <p:ph type="sldNum" sz="quarter" idx="12"/>
          </p:nvPr>
        </p:nvSpPr>
        <p:spPr/>
        <p:txBody>
          <a:bodyPr/>
          <a:lstStyle/>
          <a:p>
            <a:fld id="{DAF992E6-86C0-4FDD-A968-0519C9310E9E}" type="slidenum">
              <a:rPr lang="en-US" smtClean="0"/>
              <a:t>24</a:t>
            </a:fld>
            <a:endParaRPr lang="en-US"/>
          </a:p>
        </p:txBody>
      </p:sp>
      <p:pic>
        <p:nvPicPr>
          <p:cNvPr id="5" name="Picture 4">
            <a:extLst>
              <a:ext uri="{FF2B5EF4-FFF2-40B4-BE49-F238E27FC236}">
                <a16:creationId xmlns:a16="http://schemas.microsoft.com/office/drawing/2014/main" id="{0A2693A5-E055-4921-B864-9F83D1088EA8}"/>
              </a:ext>
            </a:extLst>
          </p:cNvPr>
          <p:cNvPicPr>
            <a:picLocks noChangeAspect="1"/>
          </p:cNvPicPr>
          <p:nvPr/>
        </p:nvPicPr>
        <p:blipFill>
          <a:blip r:embed="rId3"/>
          <a:stretch>
            <a:fillRect/>
          </a:stretch>
        </p:blipFill>
        <p:spPr>
          <a:xfrm>
            <a:off x="3286817" y="0"/>
            <a:ext cx="7822945" cy="6858000"/>
          </a:xfrm>
          <a:prstGeom prst="rect">
            <a:avLst/>
          </a:prstGeom>
        </p:spPr>
      </p:pic>
    </p:spTree>
    <p:extLst>
      <p:ext uri="{BB962C8B-B14F-4D97-AF65-F5344CB8AC3E}">
        <p14:creationId xmlns:p14="http://schemas.microsoft.com/office/powerpoint/2010/main" val="2078301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7F2D-071C-4C2D-96C1-84D2984B140F}"/>
              </a:ext>
            </a:extLst>
          </p:cNvPr>
          <p:cNvSpPr>
            <a:spLocks noGrp="1"/>
          </p:cNvSpPr>
          <p:nvPr>
            <p:ph type="title"/>
          </p:nvPr>
        </p:nvSpPr>
        <p:spPr>
          <a:xfrm>
            <a:off x="838200" y="36512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5396483C-52B9-4B1C-9F25-6327AA8A882C}"/>
              </a:ext>
            </a:extLst>
          </p:cNvPr>
          <p:cNvSpPr>
            <a:spLocks noGrp="1"/>
          </p:cNvSpPr>
          <p:nvPr>
            <p:ph idx="1"/>
          </p:nvPr>
        </p:nvSpPr>
        <p:spPr/>
        <p:txBody>
          <a:bodyPr/>
          <a:lstStyle/>
          <a:p>
            <a:r>
              <a:rPr lang="en-US" dirty="0"/>
              <a:t>Installation</a:t>
            </a:r>
          </a:p>
          <a:p>
            <a:r>
              <a:rPr lang="en-US" dirty="0"/>
              <a:t>Walkthrough</a:t>
            </a:r>
          </a:p>
          <a:p>
            <a:r>
              <a:rPr lang="en-US" dirty="0"/>
              <a:t>Introduction to Database Schema</a:t>
            </a:r>
          </a:p>
        </p:txBody>
      </p:sp>
      <p:pic>
        <p:nvPicPr>
          <p:cNvPr id="2050" name="Picture 2" descr="PostgreSQL Tutorial">
            <a:extLst>
              <a:ext uri="{FF2B5EF4-FFF2-40B4-BE49-F238E27FC236}">
                <a16:creationId xmlns:a16="http://schemas.microsoft.com/office/drawing/2014/main" id="{E2FE6430-6FD4-4355-8828-2E34ABE32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1850" y="1956709"/>
            <a:ext cx="2857500"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57767AB-5035-41BF-9257-0053E0E2334E}"/>
              </a:ext>
            </a:extLst>
          </p:cNvPr>
          <p:cNvSpPr>
            <a:spLocks noGrp="1"/>
          </p:cNvSpPr>
          <p:nvPr>
            <p:ph type="sldNum" sz="quarter" idx="12"/>
          </p:nvPr>
        </p:nvSpPr>
        <p:spPr/>
        <p:txBody>
          <a:bodyPr/>
          <a:lstStyle/>
          <a:p>
            <a:fld id="{DAF992E6-86C0-4FDD-A968-0519C9310E9E}" type="slidenum">
              <a:rPr lang="en-US" smtClean="0"/>
              <a:t>25</a:t>
            </a:fld>
            <a:endParaRPr lang="en-US"/>
          </a:p>
        </p:txBody>
      </p:sp>
    </p:spTree>
    <p:extLst>
      <p:ext uri="{BB962C8B-B14F-4D97-AF65-F5344CB8AC3E}">
        <p14:creationId xmlns:p14="http://schemas.microsoft.com/office/powerpoint/2010/main" val="4141901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8323-4C85-4459-A604-191C057A149A}"/>
              </a:ext>
            </a:extLst>
          </p:cNvPr>
          <p:cNvSpPr>
            <a:spLocks noGrp="1"/>
          </p:cNvSpPr>
          <p:nvPr>
            <p:ph type="title"/>
          </p:nvPr>
        </p:nvSpPr>
        <p:spPr>
          <a:xfrm>
            <a:off x="838200" y="365125"/>
            <a:ext cx="10515600" cy="1325563"/>
          </a:xfrm>
        </p:spPr>
        <p:txBody>
          <a:bodyPr/>
          <a:lstStyle/>
          <a:p>
            <a:r>
              <a:rPr lang="en-US" dirty="0"/>
              <a:t>PostgreSQL</a:t>
            </a:r>
          </a:p>
        </p:txBody>
      </p:sp>
      <p:sp>
        <p:nvSpPr>
          <p:cNvPr id="3" name="Content Placeholder 2">
            <a:extLst>
              <a:ext uri="{FF2B5EF4-FFF2-40B4-BE49-F238E27FC236}">
                <a16:creationId xmlns:a16="http://schemas.microsoft.com/office/drawing/2014/main" id="{C989E477-1FFF-4F2F-8B36-063EC2004EEE}"/>
              </a:ext>
            </a:extLst>
          </p:cNvPr>
          <p:cNvSpPr>
            <a:spLocks noGrp="1"/>
          </p:cNvSpPr>
          <p:nvPr>
            <p:ph idx="1"/>
          </p:nvPr>
        </p:nvSpPr>
        <p:spPr/>
        <p:txBody>
          <a:bodyPr>
            <a:noAutofit/>
          </a:bodyPr>
          <a:lstStyle/>
          <a:p>
            <a:r>
              <a:rPr lang="en-US" dirty="0"/>
              <a:t>PostgreSQL is a general purpose and object-relational database management system, the most advanced open source database system.</a:t>
            </a:r>
          </a:p>
          <a:p>
            <a:r>
              <a:rPr lang="en-US" dirty="0"/>
              <a:t>Install PostgreSQL to your local computer and connect to PostgreSQL database server from a client application such as </a:t>
            </a:r>
            <a:r>
              <a:rPr lang="en-US" dirty="0" err="1"/>
              <a:t>psql</a:t>
            </a:r>
            <a:r>
              <a:rPr lang="en-US" dirty="0"/>
              <a:t> or </a:t>
            </a:r>
            <a:r>
              <a:rPr lang="en-US" dirty="0" err="1"/>
              <a:t>pgAdmin</a:t>
            </a:r>
            <a:r>
              <a:rPr lang="en-US" dirty="0"/>
              <a:t>. </a:t>
            </a:r>
          </a:p>
          <a:p>
            <a:pPr marL="0" indent="0">
              <a:buNone/>
            </a:pPr>
            <a:r>
              <a:rPr lang="en-US" dirty="0">
                <a:hlinkClick r:id="rId3"/>
              </a:rPr>
              <a:t>https://www.enterprisedb.com/downloads/postgres-postgresql-downloads</a:t>
            </a:r>
            <a:r>
              <a:rPr lang="en-US" dirty="0"/>
              <a:t> or </a:t>
            </a:r>
            <a:r>
              <a:rPr lang="en-US" dirty="0">
                <a:hlinkClick r:id="rId4"/>
              </a:rPr>
              <a:t>http://www.postgresqltutorial.com/install-postgresql/</a:t>
            </a:r>
            <a:r>
              <a:rPr lang="en-US" dirty="0"/>
              <a:t> </a:t>
            </a:r>
          </a:p>
          <a:p>
            <a:r>
              <a:rPr lang="en-US" dirty="0"/>
              <a:t>Download the PostgreSQL sample database and load it into the PostgreSQL database server.</a:t>
            </a:r>
          </a:p>
        </p:txBody>
      </p:sp>
      <p:sp>
        <p:nvSpPr>
          <p:cNvPr id="4" name="Slide Number Placeholder 3">
            <a:extLst>
              <a:ext uri="{FF2B5EF4-FFF2-40B4-BE49-F238E27FC236}">
                <a16:creationId xmlns:a16="http://schemas.microsoft.com/office/drawing/2014/main" id="{338A6C82-E453-4A6E-9F40-A91D8C374E4A}"/>
              </a:ext>
            </a:extLst>
          </p:cNvPr>
          <p:cNvSpPr>
            <a:spLocks noGrp="1"/>
          </p:cNvSpPr>
          <p:nvPr>
            <p:ph type="sldNum" sz="quarter" idx="12"/>
          </p:nvPr>
        </p:nvSpPr>
        <p:spPr/>
        <p:txBody>
          <a:bodyPr/>
          <a:lstStyle/>
          <a:p>
            <a:fld id="{DAF992E6-86C0-4FDD-A968-0519C9310E9E}" type="slidenum">
              <a:rPr lang="en-US" smtClean="0"/>
              <a:t>26</a:t>
            </a:fld>
            <a:endParaRPr lang="en-US"/>
          </a:p>
        </p:txBody>
      </p:sp>
    </p:spTree>
    <p:extLst>
      <p:ext uri="{BB962C8B-B14F-4D97-AF65-F5344CB8AC3E}">
        <p14:creationId xmlns:p14="http://schemas.microsoft.com/office/powerpoint/2010/main" val="4280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9B0B-7E26-467A-8FAB-A9AB77ED7B7B}"/>
              </a:ext>
            </a:extLst>
          </p:cNvPr>
          <p:cNvSpPr>
            <a:spLocks noGrp="1"/>
          </p:cNvSpPr>
          <p:nvPr>
            <p:ph type="title"/>
          </p:nvPr>
        </p:nvSpPr>
        <p:spPr>
          <a:xfrm>
            <a:off x="838200" y="365125"/>
            <a:ext cx="10515600" cy="1325563"/>
          </a:xfrm>
        </p:spPr>
        <p:txBody>
          <a:bodyPr/>
          <a:lstStyle/>
          <a:p>
            <a:r>
              <a:rPr lang="en-US" dirty="0"/>
              <a:t>Database Schema</a:t>
            </a:r>
          </a:p>
        </p:txBody>
      </p:sp>
      <p:sp>
        <p:nvSpPr>
          <p:cNvPr id="3" name="Content Placeholder 2">
            <a:extLst>
              <a:ext uri="{FF2B5EF4-FFF2-40B4-BE49-F238E27FC236}">
                <a16:creationId xmlns:a16="http://schemas.microsoft.com/office/drawing/2014/main" id="{D64FE878-3A7F-4316-A6AE-252CD006D151}"/>
              </a:ext>
            </a:extLst>
          </p:cNvPr>
          <p:cNvSpPr>
            <a:spLocks noGrp="1"/>
          </p:cNvSpPr>
          <p:nvPr>
            <p:ph idx="1"/>
          </p:nvPr>
        </p:nvSpPr>
        <p:spPr/>
        <p:txBody>
          <a:bodyPr/>
          <a:lstStyle/>
          <a:p>
            <a:r>
              <a:rPr lang="en-US" dirty="0"/>
              <a:t>The </a:t>
            </a:r>
            <a:r>
              <a:rPr lang="en-US" b="1" dirty="0"/>
              <a:t>description</a:t>
            </a:r>
            <a:r>
              <a:rPr lang="en-US" dirty="0"/>
              <a:t> of a database is called the </a:t>
            </a:r>
            <a:r>
              <a:rPr lang="en-US" b="1" dirty="0"/>
              <a:t>database schema</a:t>
            </a:r>
            <a:r>
              <a:rPr lang="en-US" dirty="0"/>
              <a:t>, which is specified during database design and is not expected to change frequently</a:t>
            </a:r>
          </a:p>
          <a:p>
            <a:r>
              <a:rPr lang="en-US" dirty="0"/>
              <a:t>In a data model, it is important to distinguish between the description of the database and the database itself. </a:t>
            </a:r>
          </a:p>
        </p:txBody>
      </p:sp>
      <p:sp>
        <p:nvSpPr>
          <p:cNvPr id="4" name="Slide Number Placeholder 3">
            <a:extLst>
              <a:ext uri="{FF2B5EF4-FFF2-40B4-BE49-F238E27FC236}">
                <a16:creationId xmlns:a16="http://schemas.microsoft.com/office/drawing/2014/main" id="{2858AE62-168C-41E9-B22F-D52D7FBAEC53}"/>
              </a:ext>
            </a:extLst>
          </p:cNvPr>
          <p:cNvSpPr>
            <a:spLocks noGrp="1"/>
          </p:cNvSpPr>
          <p:nvPr>
            <p:ph type="sldNum" sz="quarter" idx="12"/>
          </p:nvPr>
        </p:nvSpPr>
        <p:spPr/>
        <p:txBody>
          <a:bodyPr/>
          <a:lstStyle/>
          <a:p>
            <a:fld id="{DAF992E6-86C0-4FDD-A968-0519C9310E9E}" type="slidenum">
              <a:rPr lang="en-US" smtClean="0"/>
              <a:t>27</a:t>
            </a:fld>
            <a:endParaRPr lang="en-US"/>
          </a:p>
        </p:txBody>
      </p:sp>
    </p:spTree>
    <p:extLst>
      <p:ext uri="{BB962C8B-B14F-4D97-AF65-F5344CB8AC3E}">
        <p14:creationId xmlns:p14="http://schemas.microsoft.com/office/powerpoint/2010/main" val="3232707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E8F-B39D-4DC0-BE9F-3D0928D8AA0A}"/>
              </a:ext>
            </a:extLst>
          </p:cNvPr>
          <p:cNvSpPr>
            <a:spLocks noGrp="1"/>
          </p:cNvSpPr>
          <p:nvPr>
            <p:ph type="title"/>
          </p:nvPr>
        </p:nvSpPr>
        <p:spPr>
          <a:xfrm>
            <a:off x="838200" y="365125"/>
            <a:ext cx="10515600" cy="1325563"/>
          </a:xfrm>
        </p:spPr>
        <p:txBody>
          <a:bodyPr/>
          <a:lstStyle/>
          <a:p>
            <a:r>
              <a:rPr lang="en-US" dirty="0"/>
              <a:t>CREATE TABLE </a:t>
            </a:r>
            <a:r>
              <a:rPr lang="en-US" sz="3200" dirty="0"/>
              <a:t>(Example)</a:t>
            </a:r>
            <a:endParaRPr lang="en-US" dirty="0"/>
          </a:p>
        </p:txBody>
      </p:sp>
      <p:sp>
        <p:nvSpPr>
          <p:cNvPr id="10" name="Rectangle 9">
            <a:extLst>
              <a:ext uri="{FF2B5EF4-FFF2-40B4-BE49-F238E27FC236}">
                <a16:creationId xmlns:a16="http://schemas.microsoft.com/office/drawing/2014/main" id="{FED0A6D2-E0AD-4107-91EE-06E4C7D041E2}"/>
              </a:ext>
            </a:extLst>
          </p:cNvPr>
          <p:cNvSpPr/>
          <p:nvPr/>
        </p:nvSpPr>
        <p:spPr>
          <a:xfrm>
            <a:off x="838200" y="2237038"/>
            <a:ext cx="9403080" cy="4401205"/>
          </a:xfrm>
          <a:prstGeom prst="rect">
            <a:avLst/>
          </a:prstGeom>
        </p:spPr>
        <p:txBody>
          <a:bodyPr wrap="square">
            <a:spAutoFit/>
          </a:bodyPr>
          <a:lstStyle/>
          <a:p>
            <a:r>
              <a:rPr lang="en-US" sz="2800" dirty="0">
                <a:solidFill>
                  <a:srgbClr val="FF0000"/>
                </a:solidFill>
              </a:rPr>
              <a:t>CREATE TABLE  </a:t>
            </a:r>
            <a:r>
              <a:rPr lang="en-US" sz="2800" dirty="0"/>
              <a:t>EMPLOYEE (</a:t>
            </a:r>
          </a:p>
          <a:p>
            <a:r>
              <a:rPr lang="en-US" sz="2800" dirty="0"/>
              <a:t>Name		</a:t>
            </a:r>
            <a:r>
              <a:rPr lang="en-US" sz="2800" b="1" dirty="0">
                <a:solidFill>
                  <a:srgbClr val="7030A0"/>
                </a:solidFill>
              </a:rPr>
              <a:t>VARCHAR</a:t>
            </a:r>
            <a:r>
              <a:rPr lang="en-US" sz="2800" dirty="0"/>
              <a:t>(30)	</a:t>
            </a:r>
            <a:r>
              <a:rPr lang="en-US" sz="2800" b="1" dirty="0">
                <a:solidFill>
                  <a:srgbClr val="0070C0"/>
                </a:solidFill>
              </a:rPr>
              <a:t>NOT NULL</a:t>
            </a:r>
            <a:r>
              <a:rPr lang="en-US" sz="2800" dirty="0"/>
              <a:t>,</a:t>
            </a:r>
          </a:p>
          <a:p>
            <a:r>
              <a:rPr lang="en-US" sz="2800" dirty="0" err="1"/>
              <a:t>Ssn</a:t>
            </a:r>
            <a:r>
              <a:rPr lang="en-US" sz="2800" dirty="0"/>
              <a:t>		</a:t>
            </a:r>
            <a:r>
              <a:rPr lang="en-US" sz="2800" b="1" dirty="0">
                <a:solidFill>
                  <a:srgbClr val="7030A0"/>
                </a:solidFill>
              </a:rPr>
              <a:t>CHAR</a:t>
            </a:r>
            <a:r>
              <a:rPr lang="en-US" sz="2800" dirty="0"/>
              <a:t>(9)		</a:t>
            </a:r>
            <a:r>
              <a:rPr lang="en-US" sz="2800" b="1" dirty="0">
                <a:solidFill>
                  <a:srgbClr val="0070C0"/>
                </a:solidFill>
              </a:rPr>
              <a:t>PRIMARY KEY</a:t>
            </a:r>
            <a:r>
              <a:rPr lang="en-US" sz="2800" dirty="0"/>
              <a:t>,</a:t>
            </a:r>
          </a:p>
          <a:p>
            <a:r>
              <a:rPr lang="en-US" sz="2800" dirty="0" err="1"/>
              <a:t>Bdate</a:t>
            </a:r>
            <a:r>
              <a:rPr lang="en-US" sz="2800" dirty="0"/>
              <a:t>		</a:t>
            </a:r>
            <a:r>
              <a:rPr lang="en-US" sz="2800" b="1" dirty="0">
                <a:solidFill>
                  <a:srgbClr val="7030A0"/>
                </a:solidFill>
              </a:rPr>
              <a:t>DATE</a:t>
            </a:r>
            <a:r>
              <a:rPr lang="en-US" sz="2800" dirty="0"/>
              <a:t>,</a:t>
            </a:r>
          </a:p>
          <a:p>
            <a:r>
              <a:rPr lang="en-US" sz="2800" dirty="0"/>
              <a:t>Sex		</a:t>
            </a:r>
            <a:r>
              <a:rPr lang="en-US" sz="2800" b="1" dirty="0">
                <a:solidFill>
                  <a:srgbClr val="7030A0"/>
                </a:solidFill>
              </a:rPr>
              <a:t>CHAR</a:t>
            </a:r>
            <a:r>
              <a:rPr lang="en-US" sz="2800" dirty="0"/>
              <a:t>,</a:t>
            </a:r>
          </a:p>
          <a:p>
            <a:r>
              <a:rPr lang="en-US" sz="2800" dirty="0"/>
              <a:t>Salary		</a:t>
            </a:r>
            <a:r>
              <a:rPr lang="en-US" sz="2800" b="1" dirty="0">
                <a:solidFill>
                  <a:srgbClr val="7030A0"/>
                </a:solidFill>
              </a:rPr>
              <a:t>DECIMAL</a:t>
            </a:r>
            <a:r>
              <a:rPr lang="en-US" sz="2800" dirty="0"/>
              <a:t>(10,2),</a:t>
            </a:r>
          </a:p>
          <a:p>
            <a:r>
              <a:rPr lang="fr-FR" sz="2800" dirty="0"/>
              <a:t>Email 		</a:t>
            </a:r>
            <a:r>
              <a:rPr lang="fr-FR" sz="2800" b="1" dirty="0">
                <a:solidFill>
                  <a:srgbClr val="7030A0"/>
                </a:solidFill>
              </a:rPr>
              <a:t>VARCHAR</a:t>
            </a:r>
            <a:r>
              <a:rPr lang="fr-FR" sz="2800" dirty="0"/>
              <a:t> (90) 	</a:t>
            </a:r>
            <a:r>
              <a:rPr lang="fr-FR" sz="2800" b="1" dirty="0">
                <a:solidFill>
                  <a:srgbClr val="0070C0"/>
                </a:solidFill>
              </a:rPr>
              <a:t>UNIQUE NOT NULL</a:t>
            </a:r>
            <a:r>
              <a:rPr lang="fr-FR" sz="2800" dirty="0"/>
              <a:t>,</a:t>
            </a:r>
            <a:endParaRPr lang="en-US" sz="2800" dirty="0"/>
          </a:p>
          <a:p>
            <a:r>
              <a:rPr lang="en-US" sz="2800" dirty="0" err="1"/>
              <a:t>Super_ssn</a:t>
            </a:r>
            <a:r>
              <a:rPr lang="en-US" sz="2800" dirty="0"/>
              <a:t>	</a:t>
            </a:r>
            <a:r>
              <a:rPr lang="en-US" sz="2800" b="1" dirty="0">
                <a:solidFill>
                  <a:srgbClr val="7030A0"/>
                </a:solidFill>
              </a:rPr>
              <a:t>CHAR</a:t>
            </a:r>
            <a:r>
              <a:rPr lang="en-US" sz="2800" dirty="0"/>
              <a:t>(9),</a:t>
            </a:r>
          </a:p>
          <a:p>
            <a:r>
              <a:rPr lang="en-US" sz="2800" dirty="0" err="1"/>
              <a:t>Dno</a:t>
            </a:r>
            <a:r>
              <a:rPr lang="en-US" sz="2800" dirty="0"/>
              <a:t>		</a:t>
            </a:r>
            <a:r>
              <a:rPr lang="en-US" sz="2800" b="1" dirty="0">
                <a:solidFill>
                  <a:srgbClr val="7030A0"/>
                </a:solidFill>
              </a:rPr>
              <a:t>INT</a:t>
            </a:r>
            <a:r>
              <a:rPr lang="en-US" sz="2800" dirty="0"/>
              <a:t>			</a:t>
            </a:r>
            <a:r>
              <a:rPr lang="en-US" sz="2800" b="1" dirty="0">
                <a:solidFill>
                  <a:srgbClr val="0070C0"/>
                </a:solidFill>
              </a:rPr>
              <a:t>NOT NULL</a:t>
            </a:r>
            <a:r>
              <a:rPr lang="en-US" sz="2800" dirty="0"/>
              <a:t>,</a:t>
            </a:r>
          </a:p>
          <a:p>
            <a:r>
              <a:rPr lang="en-US" sz="2800" b="1" dirty="0">
                <a:solidFill>
                  <a:srgbClr val="0070C0"/>
                </a:solidFill>
              </a:rPr>
              <a:t>FOREIGN KEY </a:t>
            </a:r>
            <a:r>
              <a:rPr lang="en-US" sz="2800" dirty="0"/>
              <a:t>(</a:t>
            </a:r>
            <a:r>
              <a:rPr lang="en-US" sz="2800" dirty="0" err="1"/>
              <a:t>Super_ssn</a:t>
            </a:r>
            <a:r>
              <a:rPr lang="en-US" sz="2800" dirty="0"/>
              <a:t>) </a:t>
            </a:r>
            <a:r>
              <a:rPr lang="en-US" sz="2800" b="1" dirty="0">
                <a:solidFill>
                  <a:srgbClr val="0070C0"/>
                </a:solidFill>
              </a:rPr>
              <a:t>REFERENCES</a:t>
            </a:r>
            <a:r>
              <a:rPr lang="en-US" sz="2800" dirty="0"/>
              <a:t> EMPLOYEE(</a:t>
            </a:r>
            <a:r>
              <a:rPr lang="en-US" sz="2800" dirty="0" err="1"/>
              <a:t>Ssn</a:t>
            </a:r>
            <a:r>
              <a:rPr lang="en-US" sz="2800" dirty="0"/>
              <a:t>) );</a:t>
            </a:r>
          </a:p>
        </p:txBody>
      </p:sp>
      <p:sp>
        <p:nvSpPr>
          <p:cNvPr id="3" name="Rectangle 2">
            <a:extLst>
              <a:ext uri="{FF2B5EF4-FFF2-40B4-BE49-F238E27FC236}">
                <a16:creationId xmlns:a16="http://schemas.microsoft.com/office/drawing/2014/main" id="{63B25CF9-4B79-4E11-95EB-4261F5FAE7BA}"/>
              </a:ext>
            </a:extLst>
          </p:cNvPr>
          <p:cNvSpPr/>
          <p:nvPr/>
        </p:nvSpPr>
        <p:spPr>
          <a:xfrm>
            <a:off x="827441" y="1535464"/>
            <a:ext cx="10849304" cy="830997"/>
          </a:xfrm>
          <a:prstGeom prst="rect">
            <a:avLst/>
          </a:prstGeom>
        </p:spPr>
        <p:txBody>
          <a:bodyPr wrap="square">
            <a:spAutoFit/>
          </a:bodyPr>
          <a:lstStyle/>
          <a:p>
            <a:pPr latinLnBrk="1"/>
            <a:r>
              <a:rPr lang="en-US" sz="2400" b="1" dirty="0"/>
              <a:t>CREATE TABLE </a:t>
            </a:r>
            <a:r>
              <a:rPr lang="en-US" sz="2400" dirty="0" err="1"/>
              <a:t>table_name</a:t>
            </a:r>
            <a:r>
              <a:rPr lang="en-US" sz="2400" dirty="0"/>
              <a:t> (    </a:t>
            </a:r>
            <a:r>
              <a:rPr lang="en-US" sz="2400" dirty="0" err="1"/>
              <a:t>column_name</a:t>
            </a:r>
            <a:r>
              <a:rPr lang="en-US" sz="2400" dirty="0"/>
              <a:t> TYPE </a:t>
            </a:r>
            <a:r>
              <a:rPr lang="en-US" sz="2400" dirty="0" err="1"/>
              <a:t>column_constraint</a:t>
            </a:r>
            <a:r>
              <a:rPr lang="en-US" sz="2400" dirty="0"/>
              <a:t>,</a:t>
            </a:r>
          </a:p>
          <a:p>
            <a:pPr latinLnBrk="1"/>
            <a:r>
              <a:rPr lang="en-US" sz="2400" dirty="0"/>
              <a:t>   					</a:t>
            </a:r>
            <a:r>
              <a:rPr lang="en-US" sz="2400" dirty="0" err="1"/>
              <a:t>table_constraint</a:t>
            </a:r>
            <a:r>
              <a:rPr lang="en-US" sz="2400" dirty="0"/>
              <a:t> </a:t>
            </a:r>
            <a:r>
              <a:rPr lang="en-US" sz="2400" dirty="0" err="1"/>
              <a:t>table_constraint</a:t>
            </a:r>
            <a:r>
              <a:rPr lang="en-US" sz="2400" dirty="0"/>
              <a:t> );</a:t>
            </a:r>
          </a:p>
        </p:txBody>
      </p:sp>
      <p:sp>
        <p:nvSpPr>
          <p:cNvPr id="4" name="Slide Number Placeholder 3">
            <a:extLst>
              <a:ext uri="{FF2B5EF4-FFF2-40B4-BE49-F238E27FC236}">
                <a16:creationId xmlns:a16="http://schemas.microsoft.com/office/drawing/2014/main" id="{60EEEA83-A064-4B34-8289-9922771FE4E6}"/>
              </a:ext>
            </a:extLst>
          </p:cNvPr>
          <p:cNvSpPr>
            <a:spLocks noGrp="1"/>
          </p:cNvSpPr>
          <p:nvPr>
            <p:ph type="sldNum" sz="quarter" idx="12"/>
          </p:nvPr>
        </p:nvSpPr>
        <p:spPr/>
        <p:txBody>
          <a:bodyPr/>
          <a:lstStyle/>
          <a:p>
            <a:fld id="{DAF992E6-86C0-4FDD-A968-0519C9310E9E}" type="slidenum">
              <a:rPr lang="en-US" smtClean="0"/>
              <a:t>28</a:t>
            </a:fld>
            <a:endParaRPr lang="en-US"/>
          </a:p>
        </p:txBody>
      </p:sp>
    </p:spTree>
    <p:extLst>
      <p:ext uri="{BB962C8B-B14F-4D97-AF65-F5344CB8AC3E}">
        <p14:creationId xmlns:p14="http://schemas.microsoft.com/office/powerpoint/2010/main" val="2882370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E8F-B39D-4DC0-BE9F-3D0928D8AA0A}"/>
              </a:ext>
            </a:extLst>
          </p:cNvPr>
          <p:cNvSpPr>
            <a:spLocks noGrp="1"/>
          </p:cNvSpPr>
          <p:nvPr>
            <p:ph type="title"/>
          </p:nvPr>
        </p:nvSpPr>
        <p:spPr>
          <a:xfrm>
            <a:off x="838200" y="365125"/>
            <a:ext cx="10515600" cy="1325563"/>
          </a:xfrm>
        </p:spPr>
        <p:txBody>
          <a:bodyPr/>
          <a:lstStyle/>
          <a:p>
            <a:r>
              <a:rPr lang="en-US" dirty="0"/>
              <a:t>CREATE TABLE</a:t>
            </a:r>
          </a:p>
        </p:txBody>
      </p:sp>
      <p:sp>
        <p:nvSpPr>
          <p:cNvPr id="3" name="Content Placeholder 2">
            <a:extLst>
              <a:ext uri="{FF2B5EF4-FFF2-40B4-BE49-F238E27FC236}">
                <a16:creationId xmlns:a16="http://schemas.microsoft.com/office/drawing/2014/main" id="{DA543716-4405-4C9F-8301-CD801475E8D6}"/>
              </a:ext>
            </a:extLst>
          </p:cNvPr>
          <p:cNvSpPr>
            <a:spLocks noGrp="1"/>
          </p:cNvSpPr>
          <p:nvPr>
            <p:ph idx="1"/>
          </p:nvPr>
        </p:nvSpPr>
        <p:spPr/>
        <p:txBody>
          <a:bodyPr/>
          <a:lstStyle/>
          <a:p>
            <a:pPr marL="0" indent="0" latinLnBrk="1">
              <a:buNone/>
            </a:pPr>
            <a:r>
              <a:rPr lang="en-US" b="1" dirty="0"/>
              <a:t>CREATE TABLE </a:t>
            </a:r>
            <a:r>
              <a:rPr lang="en-US" dirty="0" err="1"/>
              <a:t>table_name</a:t>
            </a:r>
            <a:r>
              <a:rPr lang="en-US" dirty="0"/>
              <a:t> (</a:t>
            </a:r>
          </a:p>
          <a:p>
            <a:pPr marL="0" indent="0" latinLnBrk="1">
              <a:buNone/>
            </a:pPr>
            <a:r>
              <a:rPr lang="en-US" dirty="0"/>
              <a:t>   </a:t>
            </a:r>
            <a:r>
              <a:rPr lang="en-US" dirty="0" err="1"/>
              <a:t>column_name</a:t>
            </a:r>
            <a:r>
              <a:rPr lang="en-US" dirty="0"/>
              <a:t> TYPE </a:t>
            </a:r>
            <a:r>
              <a:rPr lang="en-US" dirty="0" err="1"/>
              <a:t>column_constraint</a:t>
            </a:r>
            <a:r>
              <a:rPr lang="en-US" dirty="0"/>
              <a:t>,</a:t>
            </a:r>
          </a:p>
          <a:p>
            <a:pPr marL="0" indent="0" latinLnBrk="1">
              <a:buNone/>
            </a:pPr>
            <a:r>
              <a:rPr lang="en-US" dirty="0"/>
              <a:t>   </a:t>
            </a:r>
            <a:r>
              <a:rPr lang="en-US" dirty="0" err="1"/>
              <a:t>table_constraint</a:t>
            </a:r>
            <a:r>
              <a:rPr lang="en-US" dirty="0"/>
              <a:t> </a:t>
            </a:r>
            <a:r>
              <a:rPr lang="en-US" dirty="0" err="1"/>
              <a:t>table_constraint</a:t>
            </a:r>
            <a:r>
              <a:rPr lang="en-US" dirty="0"/>
              <a:t> );</a:t>
            </a:r>
          </a:p>
        </p:txBody>
      </p:sp>
      <p:sp>
        <p:nvSpPr>
          <p:cNvPr id="8" name="Rectangle 7">
            <a:extLst>
              <a:ext uri="{FF2B5EF4-FFF2-40B4-BE49-F238E27FC236}">
                <a16:creationId xmlns:a16="http://schemas.microsoft.com/office/drawing/2014/main" id="{F82922FF-DE13-406A-A3D0-8E1011BB4F09}"/>
              </a:ext>
            </a:extLst>
          </p:cNvPr>
          <p:cNvSpPr/>
          <p:nvPr/>
        </p:nvSpPr>
        <p:spPr>
          <a:xfrm>
            <a:off x="7620000" y="3202641"/>
            <a:ext cx="3453161" cy="3108543"/>
          </a:xfrm>
          <a:prstGeom prst="rect">
            <a:avLst/>
          </a:prstGeom>
        </p:spPr>
        <p:txBody>
          <a:bodyPr wrap="square">
            <a:spAutoFit/>
          </a:bodyPr>
          <a:lstStyle/>
          <a:p>
            <a:pPr latinLnBrk="1"/>
            <a:r>
              <a:rPr lang="en-US" sz="2800" b="1" dirty="0"/>
              <a:t>Constraints:</a:t>
            </a:r>
          </a:p>
          <a:p>
            <a:pPr marL="457200" indent="-457200" latinLnBrk="1">
              <a:buFont typeface="Arial" panose="020B0604020202020204" pitchFamily="34" charset="0"/>
              <a:buChar char="•"/>
            </a:pPr>
            <a:r>
              <a:rPr lang="en-US" sz="2800" dirty="0"/>
              <a:t>NOT NULL,</a:t>
            </a:r>
          </a:p>
          <a:p>
            <a:pPr marL="457200" indent="-457200" latinLnBrk="1">
              <a:buFont typeface="Arial" panose="020B0604020202020204" pitchFamily="34" charset="0"/>
              <a:buChar char="•"/>
            </a:pPr>
            <a:r>
              <a:rPr lang="en-US" sz="2800" dirty="0"/>
              <a:t>UNIQUE, </a:t>
            </a:r>
          </a:p>
          <a:p>
            <a:pPr marL="457200" indent="-457200" latinLnBrk="1">
              <a:buFont typeface="Arial" panose="020B0604020202020204" pitchFamily="34" charset="0"/>
              <a:buChar char="•"/>
            </a:pPr>
            <a:r>
              <a:rPr lang="en-US" sz="2800" dirty="0"/>
              <a:t>PRIMARY KEY, </a:t>
            </a:r>
          </a:p>
          <a:p>
            <a:pPr marL="457200" indent="-457200" latinLnBrk="1">
              <a:buFont typeface="Arial" panose="020B0604020202020204" pitchFamily="34" charset="0"/>
              <a:buChar char="•"/>
            </a:pPr>
            <a:r>
              <a:rPr lang="en-US" sz="2800" dirty="0"/>
              <a:t>CHECK, </a:t>
            </a:r>
          </a:p>
          <a:p>
            <a:pPr marL="457200" indent="-457200" latinLnBrk="1">
              <a:buFont typeface="Arial" panose="020B0604020202020204" pitchFamily="34" charset="0"/>
              <a:buChar char="•"/>
            </a:pPr>
            <a:r>
              <a:rPr lang="en-US" sz="2800" dirty="0"/>
              <a:t>REFERENCES, </a:t>
            </a:r>
          </a:p>
          <a:p>
            <a:pPr marL="457200" indent="-457200" latinLnBrk="1">
              <a:buFont typeface="Arial" panose="020B0604020202020204" pitchFamily="34" charset="0"/>
              <a:buChar char="•"/>
            </a:pPr>
            <a:r>
              <a:rPr lang="en-US" sz="2800" dirty="0"/>
              <a:t>FOREIGN KEY</a:t>
            </a:r>
          </a:p>
        </p:txBody>
      </p:sp>
      <p:sp>
        <p:nvSpPr>
          <p:cNvPr id="9" name="Rectangle 8">
            <a:extLst>
              <a:ext uri="{FF2B5EF4-FFF2-40B4-BE49-F238E27FC236}">
                <a16:creationId xmlns:a16="http://schemas.microsoft.com/office/drawing/2014/main" id="{27218AF8-36CD-4235-962A-CAFE582A639C}"/>
              </a:ext>
            </a:extLst>
          </p:cNvPr>
          <p:cNvSpPr/>
          <p:nvPr/>
        </p:nvSpPr>
        <p:spPr>
          <a:xfrm>
            <a:off x="838200" y="3767749"/>
            <a:ext cx="5551449" cy="2677656"/>
          </a:xfrm>
          <a:prstGeom prst="rect">
            <a:avLst/>
          </a:prstGeom>
        </p:spPr>
        <p:txBody>
          <a:bodyPr wrap="square">
            <a:spAutoFit/>
          </a:bodyPr>
          <a:lstStyle/>
          <a:p>
            <a:pPr latinLnBrk="1"/>
            <a:r>
              <a:rPr lang="en-US" sz="2800" b="1" dirty="0"/>
              <a:t>TYPE:</a:t>
            </a:r>
          </a:p>
          <a:p>
            <a:pPr marL="342900" indent="-342900" latinLnBrk="1">
              <a:buFont typeface="Arial" panose="020B0604020202020204" pitchFamily="34" charset="0"/>
              <a:buChar char="•"/>
            </a:pPr>
            <a:r>
              <a:rPr lang="en-US" sz="2800" dirty="0"/>
              <a:t>Boolean, </a:t>
            </a:r>
          </a:p>
          <a:p>
            <a:pPr marL="342900" indent="-342900" latinLnBrk="1">
              <a:buFont typeface="Arial" panose="020B0604020202020204" pitchFamily="34" charset="0"/>
              <a:buChar char="•"/>
            </a:pPr>
            <a:r>
              <a:rPr lang="en-US" sz="2800" dirty="0"/>
              <a:t>Character (char, varchar, text)</a:t>
            </a:r>
          </a:p>
          <a:p>
            <a:pPr marL="342900" indent="-342900" latinLnBrk="1">
              <a:buFont typeface="Arial" panose="020B0604020202020204" pitchFamily="34" charset="0"/>
              <a:buChar char="•"/>
            </a:pPr>
            <a:r>
              <a:rPr lang="en-US" sz="2800" dirty="0"/>
              <a:t>Numerical (numeric, Integer)</a:t>
            </a:r>
          </a:p>
          <a:p>
            <a:pPr marL="342900" indent="-342900" latinLnBrk="1">
              <a:buFont typeface="Arial" panose="020B0604020202020204" pitchFamily="34" charset="0"/>
              <a:buChar char="•"/>
            </a:pPr>
            <a:r>
              <a:rPr lang="en-US" sz="2800" dirty="0"/>
              <a:t>Temporal(date, time, timestamp)</a:t>
            </a:r>
          </a:p>
          <a:p>
            <a:pPr marL="342900" indent="-342900" latinLnBrk="1">
              <a:buFont typeface="Arial" panose="020B0604020202020204" pitchFamily="34" charset="0"/>
              <a:buChar char="•"/>
            </a:pPr>
            <a:r>
              <a:rPr lang="en-US" sz="2800" dirty="0"/>
              <a:t>…	</a:t>
            </a:r>
          </a:p>
        </p:txBody>
      </p:sp>
      <p:sp>
        <p:nvSpPr>
          <p:cNvPr id="4" name="Slide Number Placeholder 3">
            <a:extLst>
              <a:ext uri="{FF2B5EF4-FFF2-40B4-BE49-F238E27FC236}">
                <a16:creationId xmlns:a16="http://schemas.microsoft.com/office/drawing/2014/main" id="{8FBE0D2B-7298-4144-850B-A9A4552AAA20}"/>
              </a:ext>
            </a:extLst>
          </p:cNvPr>
          <p:cNvSpPr>
            <a:spLocks noGrp="1"/>
          </p:cNvSpPr>
          <p:nvPr>
            <p:ph type="sldNum" sz="quarter" idx="12"/>
          </p:nvPr>
        </p:nvSpPr>
        <p:spPr/>
        <p:txBody>
          <a:bodyPr/>
          <a:lstStyle/>
          <a:p>
            <a:fld id="{DAF992E6-86C0-4FDD-A968-0519C9310E9E}" type="slidenum">
              <a:rPr lang="en-US" smtClean="0"/>
              <a:t>29</a:t>
            </a:fld>
            <a:endParaRPr lang="en-US"/>
          </a:p>
        </p:txBody>
      </p:sp>
    </p:spTree>
    <p:extLst>
      <p:ext uri="{BB962C8B-B14F-4D97-AF65-F5344CB8AC3E}">
        <p14:creationId xmlns:p14="http://schemas.microsoft.com/office/powerpoint/2010/main" val="276738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18D0-2135-4FF2-B4CE-1845BB775570}"/>
              </a:ext>
            </a:extLst>
          </p:cNvPr>
          <p:cNvSpPr>
            <a:spLocks noGrp="1"/>
          </p:cNvSpPr>
          <p:nvPr>
            <p:ph type="title"/>
          </p:nvPr>
        </p:nvSpPr>
        <p:spPr>
          <a:xfrm>
            <a:off x="838200" y="365125"/>
            <a:ext cx="10515600" cy="1325563"/>
          </a:xfrm>
        </p:spPr>
        <p:txBody>
          <a:bodyPr/>
          <a:lstStyle/>
          <a:p>
            <a:r>
              <a:rPr lang="en-US" dirty="0"/>
              <a:t>Course Material</a:t>
            </a:r>
          </a:p>
        </p:txBody>
      </p:sp>
      <p:sp>
        <p:nvSpPr>
          <p:cNvPr id="3" name="Content Placeholder 2">
            <a:extLst>
              <a:ext uri="{FF2B5EF4-FFF2-40B4-BE49-F238E27FC236}">
                <a16:creationId xmlns:a16="http://schemas.microsoft.com/office/drawing/2014/main" id="{9801B01D-CF1F-42D7-AA81-13B6F66C25E7}"/>
              </a:ext>
            </a:extLst>
          </p:cNvPr>
          <p:cNvSpPr>
            <a:spLocks noGrp="1"/>
          </p:cNvSpPr>
          <p:nvPr>
            <p:ph idx="1"/>
          </p:nvPr>
        </p:nvSpPr>
        <p:spPr/>
        <p:txBody>
          <a:bodyPr/>
          <a:lstStyle/>
          <a:p>
            <a:r>
              <a:rPr lang="en-US" dirty="0"/>
              <a:t>Books</a:t>
            </a:r>
          </a:p>
          <a:p>
            <a:pPr lvl="1"/>
            <a:r>
              <a:rPr lang="en-US" dirty="0"/>
              <a:t>Fundamentals of Database Systems 7</a:t>
            </a:r>
            <a:r>
              <a:rPr lang="en-US" baseline="30000" dirty="0"/>
              <a:t>th</a:t>
            </a:r>
            <a:r>
              <a:rPr lang="en-US" dirty="0"/>
              <a:t> Edition</a:t>
            </a:r>
          </a:p>
          <a:p>
            <a:pPr lvl="2"/>
            <a:r>
              <a:rPr lang="en-US" dirty="0" err="1"/>
              <a:t>Ramez</a:t>
            </a:r>
            <a:r>
              <a:rPr lang="en-US" dirty="0"/>
              <a:t> </a:t>
            </a:r>
            <a:r>
              <a:rPr lang="en-US" dirty="0" err="1"/>
              <a:t>Elmasri</a:t>
            </a:r>
            <a:r>
              <a:rPr lang="en-US" dirty="0"/>
              <a:t>, </a:t>
            </a:r>
            <a:r>
              <a:rPr lang="en-US" dirty="0" err="1"/>
              <a:t>Shamkant</a:t>
            </a:r>
            <a:r>
              <a:rPr lang="en-US" dirty="0"/>
              <a:t> B. </a:t>
            </a:r>
            <a:r>
              <a:rPr lang="en-US" dirty="0" err="1"/>
              <a:t>Navathe</a:t>
            </a:r>
            <a:endParaRPr lang="en-US" dirty="0"/>
          </a:p>
          <a:p>
            <a:r>
              <a:rPr lang="en-US" dirty="0"/>
              <a:t>Online resources</a:t>
            </a:r>
          </a:p>
          <a:p>
            <a:pPr lvl="2"/>
            <a:r>
              <a:rPr lang="en-US" dirty="0">
                <a:hlinkClick r:id="rId3"/>
              </a:rPr>
              <a:t>https://www.w3resource.com/PostgreSQL/tutorial.php</a:t>
            </a:r>
            <a:endParaRPr lang="en-US" dirty="0"/>
          </a:p>
          <a:p>
            <a:pPr lvl="2"/>
            <a:r>
              <a:rPr lang="en-US" dirty="0">
                <a:hlinkClick r:id="rId4"/>
              </a:rPr>
              <a:t>http://www.postgresqltutorial.com/</a:t>
            </a:r>
            <a:endParaRPr lang="en-US" dirty="0"/>
          </a:p>
          <a:p>
            <a:pPr lvl="2"/>
            <a:r>
              <a:rPr lang="en-US" dirty="0">
                <a:hlinkClick r:id="rId5"/>
              </a:rPr>
              <a:t>https://www.khanacademy.org/computing/computer-programming/sql</a:t>
            </a:r>
            <a:endParaRPr lang="en-US" dirty="0"/>
          </a:p>
          <a:p>
            <a:pPr lvl="2"/>
            <a:r>
              <a:rPr lang="en-US" dirty="0">
                <a:hlinkClick r:id="rId6"/>
              </a:rPr>
              <a:t>https://www.w3schools.com/sql/exercise.asp</a:t>
            </a:r>
            <a:r>
              <a:rPr lang="en-US" dirty="0"/>
              <a:t> </a:t>
            </a:r>
          </a:p>
          <a:p>
            <a:pPr lvl="2"/>
            <a:r>
              <a:rPr lang="en-US" dirty="0">
                <a:hlinkClick r:id="rId7"/>
              </a:rPr>
              <a:t>https://sqlzoo.net</a:t>
            </a:r>
            <a:endParaRPr lang="en-US" dirty="0"/>
          </a:p>
          <a:p>
            <a:r>
              <a:rPr lang="en-US" dirty="0"/>
              <a:t>Slides</a:t>
            </a:r>
          </a:p>
          <a:p>
            <a:pPr lvl="1"/>
            <a:r>
              <a:rPr lang="en-US" dirty="0"/>
              <a:t>At google classroom, join via </a:t>
            </a:r>
            <a:r>
              <a:rPr lang="en-US" b="1" dirty="0" err="1"/>
              <a:t>sdnbyso</a:t>
            </a:r>
            <a:endParaRPr lang="en-US" b="1" dirty="0"/>
          </a:p>
        </p:txBody>
      </p:sp>
      <p:pic>
        <p:nvPicPr>
          <p:cNvPr id="3074" name="Picture 2" descr="Related image">
            <a:extLst>
              <a:ext uri="{FF2B5EF4-FFF2-40B4-BE49-F238E27FC236}">
                <a16:creationId xmlns:a16="http://schemas.microsoft.com/office/drawing/2014/main" id="{F1E9E4BA-48E5-47B8-B946-CF3531DC46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8020" y="1185080"/>
            <a:ext cx="2377440" cy="293840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C28F3CF-7D03-48AA-8EA5-06E93EC63114}"/>
              </a:ext>
            </a:extLst>
          </p:cNvPr>
          <p:cNvSpPr>
            <a:spLocks noGrp="1"/>
          </p:cNvSpPr>
          <p:nvPr>
            <p:ph type="sldNum" sz="quarter" idx="12"/>
          </p:nvPr>
        </p:nvSpPr>
        <p:spPr/>
        <p:txBody>
          <a:bodyPr/>
          <a:lstStyle/>
          <a:p>
            <a:fld id="{DAF992E6-86C0-4FDD-A968-0519C9310E9E}" type="slidenum">
              <a:rPr lang="en-US" smtClean="0"/>
              <a:t>3</a:t>
            </a:fld>
            <a:endParaRPr lang="en-US"/>
          </a:p>
        </p:txBody>
      </p:sp>
    </p:spTree>
    <p:extLst>
      <p:ext uri="{BB962C8B-B14F-4D97-AF65-F5344CB8AC3E}">
        <p14:creationId xmlns:p14="http://schemas.microsoft.com/office/powerpoint/2010/main" val="1598855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0436-C035-4724-AE7A-DB4F406DF5D8}"/>
              </a:ext>
            </a:extLst>
          </p:cNvPr>
          <p:cNvSpPr>
            <a:spLocks noGrp="1"/>
          </p:cNvSpPr>
          <p:nvPr>
            <p:ph type="title"/>
          </p:nvPr>
        </p:nvSpPr>
        <p:spPr>
          <a:xfrm>
            <a:off x="838200" y="36512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6847EBC0-4C37-4B78-84A9-C668F03F1488}"/>
              </a:ext>
            </a:extLst>
          </p:cNvPr>
          <p:cNvSpPr>
            <a:spLocks noGrp="1"/>
          </p:cNvSpPr>
          <p:nvPr>
            <p:ph idx="1"/>
          </p:nvPr>
        </p:nvSpPr>
        <p:spPr/>
        <p:txBody>
          <a:bodyPr/>
          <a:lstStyle/>
          <a:p>
            <a:pPr marL="0" indent="0">
              <a:buNone/>
            </a:pPr>
            <a:r>
              <a:rPr lang="en-US" b="1" dirty="0">
                <a:latin typeface="Open Sans"/>
              </a:rPr>
              <a:t>Managing Tables</a:t>
            </a:r>
          </a:p>
          <a:p>
            <a:pPr lvl="1"/>
            <a:r>
              <a:rPr lang="en-US" sz="3200" dirty="0">
                <a:solidFill>
                  <a:srgbClr val="00369A"/>
                </a:solidFill>
                <a:latin typeface="Open Sans"/>
              </a:rPr>
              <a:t>Create Table</a:t>
            </a:r>
            <a:r>
              <a:rPr lang="en-US" sz="3200" dirty="0">
                <a:solidFill>
                  <a:srgbClr val="000000"/>
                </a:solidFill>
                <a:latin typeface="Open Sans"/>
              </a:rPr>
              <a:t> </a:t>
            </a:r>
          </a:p>
          <a:p>
            <a:pPr lvl="2"/>
            <a:r>
              <a:rPr lang="en-US" sz="2800" dirty="0">
                <a:solidFill>
                  <a:srgbClr val="000000"/>
                </a:solidFill>
                <a:latin typeface="Open Sans"/>
              </a:rPr>
              <a:t>Data types</a:t>
            </a:r>
          </a:p>
          <a:p>
            <a:pPr lvl="2"/>
            <a:r>
              <a:rPr lang="en-US" sz="2800" dirty="0">
                <a:solidFill>
                  <a:srgbClr val="000000"/>
                </a:solidFill>
                <a:latin typeface="Open Sans"/>
              </a:rPr>
              <a:t>Constraints</a:t>
            </a:r>
          </a:p>
          <a:p>
            <a:pPr lvl="2"/>
            <a:r>
              <a:rPr lang="en-US" sz="2800" dirty="0">
                <a:solidFill>
                  <a:srgbClr val="000000"/>
                </a:solidFill>
                <a:latin typeface="Open Sans"/>
              </a:rPr>
              <a:t>IF EXISTS</a:t>
            </a:r>
          </a:p>
          <a:p>
            <a:pPr lvl="1"/>
            <a:r>
              <a:rPr lang="en-US" sz="3200" dirty="0">
                <a:solidFill>
                  <a:srgbClr val="00369A"/>
                </a:solidFill>
                <a:latin typeface="Open Sans"/>
              </a:rPr>
              <a:t>Alter Table</a:t>
            </a:r>
            <a:r>
              <a:rPr lang="en-US" sz="3200" dirty="0">
                <a:solidFill>
                  <a:srgbClr val="000000"/>
                </a:solidFill>
                <a:latin typeface="Open Sans"/>
              </a:rPr>
              <a:t> </a:t>
            </a:r>
          </a:p>
          <a:p>
            <a:pPr lvl="1"/>
            <a:r>
              <a:rPr lang="en-US" sz="3200" dirty="0">
                <a:solidFill>
                  <a:srgbClr val="00369A"/>
                </a:solidFill>
                <a:latin typeface="Open Sans"/>
              </a:rPr>
              <a:t>Drop Table</a:t>
            </a:r>
          </a:p>
          <a:p>
            <a:pPr lvl="2"/>
            <a:r>
              <a:rPr lang="en-US" sz="2800" dirty="0">
                <a:solidFill>
                  <a:srgbClr val="000000"/>
                </a:solidFill>
                <a:latin typeface="Open Sans"/>
              </a:rPr>
              <a:t>Cascade</a:t>
            </a:r>
          </a:p>
          <a:p>
            <a:pPr lvl="1"/>
            <a:r>
              <a:rPr lang="en-US" sz="3200" dirty="0">
                <a:solidFill>
                  <a:srgbClr val="00369A"/>
                </a:solidFill>
                <a:latin typeface="Open Sans"/>
              </a:rPr>
              <a:t>Truncate Table</a:t>
            </a:r>
          </a:p>
          <a:p>
            <a:pPr marL="0" indent="0">
              <a:buNone/>
            </a:pPr>
            <a:endParaRPr lang="en-US" dirty="0"/>
          </a:p>
        </p:txBody>
      </p:sp>
      <p:sp>
        <p:nvSpPr>
          <p:cNvPr id="4" name="Slide Number Placeholder 3">
            <a:extLst>
              <a:ext uri="{FF2B5EF4-FFF2-40B4-BE49-F238E27FC236}">
                <a16:creationId xmlns:a16="http://schemas.microsoft.com/office/drawing/2014/main" id="{EF9FC498-6F4A-49E8-8351-1CE68B460858}"/>
              </a:ext>
            </a:extLst>
          </p:cNvPr>
          <p:cNvSpPr>
            <a:spLocks noGrp="1"/>
          </p:cNvSpPr>
          <p:nvPr>
            <p:ph type="sldNum" sz="quarter" idx="12"/>
          </p:nvPr>
        </p:nvSpPr>
        <p:spPr/>
        <p:txBody>
          <a:bodyPr/>
          <a:lstStyle/>
          <a:p>
            <a:fld id="{DAF992E6-86C0-4FDD-A968-0519C9310E9E}" type="slidenum">
              <a:rPr lang="en-US" smtClean="0"/>
              <a:t>30</a:t>
            </a:fld>
            <a:endParaRPr lang="en-US"/>
          </a:p>
        </p:txBody>
      </p:sp>
      <p:sp>
        <p:nvSpPr>
          <p:cNvPr id="5" name="Content Placeholder 2">
            <a:extLst>
              <a:ext uri="{FF2B5EF4-FFF2-40B4-BE49-F238E27FC236}">
                <a16:creationId xmlns:a16="http://schemas.microsoft.com/office/drawing/2014/main" id="{A1962219-7DE5-4D8C-A54F-4747A52B478C}"/>
              </a:ext>
            </a:extLst>
          </p:cNvPr>
          <p:cNvSpPr txBox="1">
            <a:spLocks/>
          </p:cNvSpPr>
          <p:nvPr/>
        </p:nvSpPr>
        <p:spPr>
          <a:xfrm>
            <a:off x="7562626" y="674553"/>
            <a:ext cx="4618616" cy="5732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1" dirty="0">
                <a:solidFill>
                  <a:schemeClr val="bg1"/>
                </a:solidFill>
              </a:rPr>
              <a:t>Course Outline</a:t>
            </a:r>
          </a:p>
          <a:p>
            <a:pPr marL="514350" indent="-514350">
              <a:buFont typeface="+mj-lt"/>
              <a:buAutoNum type="arabicPeriod"/>
            </a:pPr>
            <a:r>
              <a:rPr lang="en-US" dirty="0"/>
              <a:t>Introduction to database</a:t>
            </a:r>
          </a:p>
          <a:p>
            <a:pPr marL="514350" indent="-514350">
              <a:buFont typeface="+mj-lt"/>
              <a:buAutoNum type="arabicPeriod"/>
            </a:pPr>
            <a:r>
              <a:rPr lang="en-US" dirty="0"/>
              <a:t>PostgreSQL</a:t>
            </a:r>
          </a:p>
          <a:p>
            <a:pPr marL="514350" indent="-514350">
              <a:buFont typeface="+mj-lt"/>
              <a:buAutoNum type="arabicPeriod"/>
            </a:pPr>
            <a:r>
              <a:rPr lang="en-US" dirty="0">
                <a:solidFill>
                  <a:srgbClr val="FF0000"/>
                </a:solidFill>
              </a:rPr>
              <a:t>Managing Tables</a:t>
            </a:r>
          </a:p>
          <a:p>
            <a:pPr marL="514350" indent="-514350">
              <a:buFont typeface="+mj-lt"/>
              <a:buAutoNum type="arabicPeriod"/>
            </a:pPr>
            <a:r>
              <a:rPr lang="en-US" dirty="0">
                <a:solidFill>
                  <a:srgbClr val="FF0000"/>
                </a:solidFill>
              </a:rPr>
              <a:t>Querying Data</a:t>
            </a:r>
          </a:p>
          <a:p>
            <a:pPr marL="971550" lvl="1" indent="-514350">
              <a:buFont typeface="+mj-lt"/>
              <a:buAutoNum type="romanLcPeriod"/>
            </a:pPr>
            <a:r>
              <a:rPr lang="en-US" dirty="0"/>
              <a:t>Filtering Data</a:t>
            </a:r>
          </a:p>
          <a:p>
            <a:pPr marL="514350" indent="-514350">
              <a:buFont typeface="+mj-lt"/>
              <a:buAutoNum type="arabicPeriod"/>
            </a:pPr>
            <a:r>
              <a:rPr lang="en-US" dirty="0"/>
              <a:t>Modifying Data</a:t>
            </a:r>
          </a:p>
          <a:p>
            <a:pPr marL="514350" indent="-514350">
              <a:buFont typeface="+mj-lt"/>
              <a:buAutoNum type="arabicPeriod"/>
            </a:pPr>
            <a:r>
              <a:rPr lang="en-US" dirty="0"/>
              <a:t>Joining Multiple Tables</a:t>
            </a:r>
          </a:p>
          <a:p>
            <a:pPr marL="514350" indent="-514350">
              <a:buFont typeface="+mj-lt"/>
              <a:buAutoNum type="arabicPeriod"/>
            </a:pPr>
            <a:r>
              <a:rPr lang="en-US" dirty="0"/>
              <a:t>Grouping Data</a:t>
            </a:r>
          </a:p>
          <a:p>
            <a:pPr marL="514350" indent="-514350">
              <a:buFont typeface="+mj-lt"/>
              <a:buAutoNum type="arabicPeriod"/>
            </a:pPr>
            <a:r>
              <a:rPr lang="en-US" dirty="0"/>
              <a:t>Set Operations</a:t>
            </a:r>
          </a:p>
          <a:p>
            <a:pPr marL="514350" indent="-514350">
              <a:buFont typeface="+mj-lt"/>
              <a:buAutoNum type="arabicPeriod"/>
            </a:pPr>
            <a:r>
              <a:rPr lang="en-US" dirty="0"/>
              <a:t>Subquery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83750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0"/>
                            </p:stCondLst>
                            <p:childTnLst>
                              <p:par>
                                <p:cTn id="14" presetID="2" presetClass="entr" presetSubtype="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0-#ppt_h/2"/>
                                          </p:val>
                                        </p:tav>
                                        <p:tav tm="100000">
                                          <p:val>
                                            <p:strVal val="#ppt_y"/>
                                          </p:val>
                                        </p:tav>
                                      </p:tavLst>
                                    </p:anim>
                                  </p:childTnLst>
                                </p:cTn>
                              </p:par>
                            </p:childTnLst>
                          </p:cTn>
                        </p:par>
                        <p:par>
                          <p:cTn id="18" fill="hold">
                            <p:stCondLst>
                              <p:cond delay="500"/>
                            </p:stCondLst>
                            <p:childTnLst>
                              <p:par>
                                <p:cTn id="19" presetID="2" presetClass="exit" presetSubtype="6" fill="hold" grpId="1" nodeType="after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1+ppt_w/2"/>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P spid="5" grpId="0"/>
      <p:bldP spid="5"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E8F-B39D-4DC0-BE9F-3D0928D8AA0A}"/>
              </a:ext>
            </a:extLst>
          </p:cNvPr>
          <p:cNvSpPr>
            <a:spLocks noGrp="1"/>
          </p:cNvSpPr>
          <p:nvPr>
            <p:ph type="title"/>
          </p:nvPr>
        </p:nvSpPr>
        <p:spPr>
          <a:xfrm>
            <a:off x="838200" y="365125"/>
            <a:ext cx="10515600" cy="1325563"/>
          </a:xfrm>
        </p:spPr>
        <p:txBody>
          <a:bodyPr/>
          <a:lstStyle/>
          <a:p>
            <a:r>
              <a:rPr lang="en-US" dirty="0"/>
              <a:t>CREATE TABLE</a:t>
            </a:r>
          </a:p>
        </p:txBody>
      </p:sp>
      <p:sp>
        <p:nvSpPr>
          <p:cNvPr id="3" name="Content Placeholder 2">
            <a:extLst>
              <a:ext uri="{FF2B5EF4-FFF2-40B4-BE49-F238E27FC236}">
                <a16:creationId xmlns:a16="http://schemas.microsoft.com/office/drawing/2014/main" id="{DA543716-4405-4C9F-8301-CD801475E8D6}"/>
              </a:ext>
            </a:extLst>
          </p:cNvPr>
          <p:cNvSpPr>
            <a:spLocks noGrp="1"/>
          </p:cNvSpPr>
          <p:nvPr>
            <p:ph idx="1"/>
          </p:nvPr>
        </p:nvSpPr>
        <p:spPr/>
        <p:txBody>
          <a:bodyPr/>
          <a:lstStyle/>
          <a:p>
            <a:pPr marL="0" indent="0" latinLnBrk="1">
              <a:buNone/>
            </a:pPr>
            <a:r>
              <a:rPr lang="en-US" b="1" dirty="0"/>
              <a:t>CREATE TABLE </a:t>
            </a:r>
            <a:r>
              <a:rPr lang="en-US" dirty="0" err="1"/>
              <a:t>table_name</a:t>
            </a:r>
            <a:r>
              <a:rPr lang="en-US" dirty="0"/>
              <a:t> (</a:t>
            </a:r>
          </a:p>
          <a:p>
            <a:pPr marL="0" indent="0" latinLnBrk="1">
              <a:buNone/>
            </a:pPr>
            <a:r>
              <a:rPr lang="en-US" dirty="0"/>
              <a:t>   </a:t>
            </a:r>
            <a:r>
              <a:rPr lang="en-US" dirty="0" err="1"/>
              <a:t>column_name</a:t>
            </a:r>
            <a:r>
              <a:rPr lang="en-US" dirty="0"/>
              <a:t> TYPE </a:t>
            </a:r>
            <a:r>
              <a:rPr lang="en-US" dirty="0" err="1"/>
              <a:t>column_constraint</a:t>
            </a:r>
            <a:r>
              <a:rPr lang="en-US" dirty="0"/>
              <a:t>,</a:t>
            </a:r>
          </a:p>
          <a:p>
            <a:pPr marL="0" indent="0" latinLnBrk="1">
              <a:buNone/>
            </a:pPr>
            <a:r>
              <a:rPr lang="en-US" dirty="0"/>
              <a:t>   </a:t>
            </a:r>
            <a:r>
              <a:rPr lang="en-US" dirty="0" err="1"/>
              <a:t>table_constraint</a:t>
            </a:r>
            <a:r>
              <a:rPr lang="en-US" dirty="0"/>
              <a:t> </a:t>
            </a:r>
            <a:r>
              <a:rPr lang="en-US" dirty="0" err="1"/>
              <a:t>table_constraint</a:t>
            </a:r>
            <a:r>
              <a:rPr lang="en-US" dirty="0"/>
              <a:t> );</a:t>
            </a:r>
          </a:p>
        </p:txBody>
      </p:sp>
      <p:sp>
        <p:nvSpPr>
          <p:cNvPr id="8" name="Rectangle 7">
            <a:extLst>
              <a:ext uri="{FF2B5EF4-FFF2-40B4-BE49-F238E27FC236}">
                <a16:creationId xmlns:a16="http://schemas.microsoft.com/office/drawing/2014/main" id="{F82922FF-DE13-406A-A3D0-8E1011BB4F09}"/>
              </a:ext>
            </a:extLst>
          </p:cNvPr>
          <p:cNvSpPr/>
          <p:nvPr/>
        </p:nvSpPr>
        <p:spPr>
          <a:xfrm>
            <a:off x="7620000" y="3202641"/>
            <a:ext cx="3453161" cy="3108543"/>
          </a:xfrm>
          <a:prstGeom prst="rect">
            <a:avLst/>
          </a:prstGeom>
        </p:spPr>
        <p:txBody>
          <a:bodyPr wrap="square">
            <a:spAutoFit/>
          </a:bodyPr>
          <a:lstStyle/>
          <a:p>
            <a:pPr latinLnBrk="1"/>
            <a:r>
              <a:rPr lang="en-US" sz="2800" b="1" dirty="0"/>
              <a:t>Constraints:</a:t>
            </a:r>
          </a:p>
          <a:p>
            <a:pPr marL="457200" indent="-457200" latinLnBrk="1">
              <a:buFont typeface="Arial" panose="020B0604020202020204" pitchFamily="34" charset="0"/>
              <a:buChar char="•"/>
            </a:pPr>
            <a:r>
              <a:rPr lang="en-US" sz="2800" dirty="0"/>
              <a:t>NOT NULL,</a:t>
            </a:r>
          </a:p>
          <a:p>
            <a:pPr marL="457200" indent="-457200" latinLnBrk="1">
              <a:buFont typeface="Arial" panose="020B0604020202020204" pitchFamily="34" charset="0"/>
              <a:buChar char="•"/>
            </a:pPr>
            <a:r>
              <a:rPr lang="en-US" sz="2800" dirty="0"/>
              <a:t>UNIQUE, </a:t>
            </a:r>
          </a:p>
          <a:p>
            <a:pPr marL="457200" indent="-457200" latinLnBrk="1">
              <a:buFont typeface="Arial" panose="020B0604020202020204" pitchFamily="34" charset="0"/>
              <a:buChar char="•"/>
            </a:pPr>
            <a:r>
              <a:rPr lang="en-US" sz="2800" dirty="0"/>
              <a:t>PRIMARY KEY, </a:t>
            </a:r>
          </a:p>
          <a:p>
            <a:pPr marL="457200" indent="-457200" latinLnBrk="1">
              <a:buFont typeface="Arial" panose="020B0604020202020204" pitchFamily="34" charset="0"/>
              <a:buChar char="•"/>
            </a:pPr>
            <a:r>
              <a:rPr lang="en-US" sz="2800" dirty="0"/>
              <a:t>CHECK, </a:t>
            </a:r>
          </a:p>
          <a:p>
            <a:pPr marL="457200" indent="-457200" latinLnBrk="1">
              <a:buFont typeface="Arial" panose="020B0604020202020204" pitchFamily="34" charset="0"/>
              <a:buChar char="•"/>
            </a:pPr>
            <a:r>
              <a:rPr lang="en-US" sz="2800" dirty="0"/>
              <a:t>REFERENCES, </a:t>
            </a:r>
          </a:p>
          <a:p>
            <a:pPr marL="457200" indent="-457200" latinLnBrk="1">
              <a:buFont typeface="Arial" panose="020B0604020202020204" pitchFamily="34" charset="0"/>
              <a:buChar char="•"/>
            </a:pPr>
            <a:r>
              <a:rPr lang="en-US" sz="2800" dirty="0"/>
              <a:t>FOREIGN KEY</a:t>
            </a:r>
          </a:p>
        </p:txBody>
      </p:sp>
      <p:sp>
        <p:nvSpPr>
          <p:cNvPr id="9" name="Rectangle 8">
            <a:extLst>
              <a:ext uri="{FF2B5EF4-FFF2-40B4-BE49-F238E27FC236}">
                <a16:creationId xmlns:a16="http://schemas.microsoft.com/office/drawing/2014/main" id="{27218AF8-36CD-4235-962A-CAFE582A639C}"/>
              </a:ext>
            </a:extLst>
          </p:cNvPr>
          <p:cNvSpPr/>
          <p:nvPr/>
        </p:nvSpPr>
        <p:spPr>
          <a:xfrm>
            <a:off x="838200" y="3767749"/>
            <a:ext cx="5551449" cy="2677656"/>
          </a:xfrm>
          <a:prstGeom prst="rect">
            <a:avLst/>
          </a:prstGeom>
        </p:spPr>
        <p:txBody>
          <a:bodyPr wrap="square">
            <a:spAutoFit/>
          </a:bodyPr>
          <a:lstStyle/>
          <a:p>
            <a:pPr latinLnBrk="1"/>
            <a:r>
              <a:rPr lang="en-US" sz="2800" b="1" dirty="0"/>
              <a:t>TYPE:</a:t>
            </a:r>
          </a:p>
          <a:p>
            <a:pPr marL="342900" indent="-342900" latinLnBrk="1">
              <a:buFont typeface="Arial" panose="020B0604020202020204" pitchFamily="34" charset="0"/>
              <a:buChar char="•"/>
            </a:pPr>
            <a:r>
              <a:rPr lang="en-US" sz="2800" dirty="0"/>
              <a:t>Boolean, </a:t>
            </a:r>
          </a:p>
          <a:p>
            <a:pPr marL="342900" indent="-342900" latinLnBrk="1">
              <a:buFont typeface="Arial" panose="020B0604020202020204" pitchFamily="34" charset="0"/>
              <a:buChar char="•"/>
            </a:pPr>
            <a:r>
              <a:rPr lang="en-US" sz="2800" dirty="0"/>
              <a:t>Character (char, varchar, text)</a:t>
            </a:r>
          </a:p>
          <a:p>
            <a:pPr marL="342900" indent="-342900" latinLnBrk="1">
              <a:buFont typeface="Arial" panose="020B0604020202020204" pitchFamily="34" charset="0"/>
              <a:buChar char="•"/>
            </a:pPr>
            <a:r>
              <a:rPr lang="en-US" sz="2800" dirty="0"/>
              <a:t>Numerical (numeric, Integer)</a:t>
            </a:r>
          </a:p>
          <a:p>
            <a:pPr marL="342900" indent="-342900" latinLnBrk="1">
              <a:buFont typeface="Arial" panose="020B0604020202020204" pitchFamily="34" charset="0"/>
              <a:buChar char="•"/>
            </a:pPr>
            <a:r>
              <a:rPr lang="en-US" sz="2800" dirty="0"/>
              <a:t>Temporal(date, time, timestamp)</a:t>
            </a:r>
          </a:p>
          <a:p>
            <a:pPr marL="342900" indent="-342900" latinLnBrk="1">
              <a:buFont typeface="Arial" panose="020B0604020202020204" pitchFamily="34" charset="0"/>
              <a:buChar char="•"/>
            </a:pPr>
            <a:r>
              <a:rPr lang="en-US" sz="2800" dirty="0"/>
              <a:t>…	</a:t>
            </a:r>
          </a:p>
        </p:txBody>
      </p:sp>
      <p:sp>
        <p:nvSpPr>
          <p:cNvPr id="4" name="Slide Number Placeholder 3">
            <a:extLst>
              <a:ext uri="{FF2B5EF4-FFF2-40B4-BE49-F238E27FC236}">
                <a16:creationId xmlns:a16="http://schemas.microsoft.com/office/drawing/2014/main" id="{8FBE0D2B-7298-4144-850B-A9A4552AAA20}"/>
              </a:ext>
            </a:extLst>
          </p:cNvPr>
          <p:cNvSpPr>
            <a:spLocks noGrp="1"/>
          </p:cNvSpPr>
          <p:nvPr>
            <p:ph type="sldNum" sz="quarter" idx="12"/>
          </p:nvPr>
        </p:nvSpPr>
        <p:spPr/>
        <p:txBody>
          <a:bodyPr/>
          <a:lstStyle/>
          <a:p>
            <a:fld id="{DAF992E6-86C0-4FDD-A968-0519C9310E9E}" type="slidenum">
              <a:rPr lang="en-US" smtClean="0"/>
              <a:t>31</a:t>
            </a:fld>
            <a:endParaRPr lang="en-US"/>
          </a:p>
        </p:txBody>
      </p:sp>
    </p:spTree>
    <p:extLst>
      <p:ext uri="{BB962C8B-B14F-4D97-AF65-F5344CB8AC3E}">
        <p14:creationId xmlns:p14="http://schemas.microsoft.com/office/powerpoint/2010/main" val="362372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E8F-B39D-4DC0-BE9F-3D0928D8AA0A}"/>
              </a:ext>
            </a:extLst>
          </p:cNvPr>
          <p:cNvSpPr>
            <a:spLocks noGrp="1"/>
          </p:cNvSpPr>
          <p:nvPr>
            <p:ph type="title"/>
          </p:nvPr>
        </p:nvSpPr>
        <p:spPr>
          <a:xfrm>
            <a:off x="838200" y="365125"/>
            <a:ext cx="10515600" cy="1325563"/>
          </a:xfrm>
        </p:spPr>
        <p:txBody>
          <a:bodyPr/>
          <a:lstStyle/>
          <a:p>
            <a:r>
              <a:rPr lang="en-US" dirty="0"/>
              <a:t>CREATE TABLE </a:t>
            </a:r>
            <a:r>
              <a:rPr lang="en-US" sz="3200" dirty="0"/>
              <a:t>(Example)</a:t>
            </a:r>
            <a:endParaRPr lang="en-US" dirty="0"/>
          </a:p>
        </p:txBody>
      </p:sp>
      <p:sp>
        <p:nvSpPr>
          <p:cNvPr id="10" name="Rectangle 9">
            <a:extLst>
              <a:ext uri="{FF2B5EF4-FFF2-40B4-BE49-F238E27FC236}">
                <a16:creationId xmlns:a16="http://schemas.microsoft.com/office/drawing/2014/main" id="{FED0A6D2-E0AD-4107-91EE-06E4C7D041E2}"/>
              </a:ext>
            </a:extLst>
          </p:cNvPr>
          <p:cNvSpPr/>
          <p:nvPr/>
        </p:nvSpPr>
        <p:spPr>
          <a:xfrm>
            <a:off x="838200" y="2237038"/>
            <a:ext cx="9403080" cy="4401205"/>
          </a:xfrm>
          <a:prstGeom prst="rect">
            <a:avLst/>
          </a:prstGeom>
        </p:spPr>
        <p:txBody>
          <a:bodyPr wrap="square">
            <a:spAutoFit/>
          </a:bodyPr>
          <a:lstStyle/>
          <a:p>
            <a:r>
              <a:rPr lang="en-US" sz="2800" dirty="0">
                <a:solidFill>
                  <a:srgbClr val="FF0000"/>
                </a:solidFill>
              </a:rPr>
              <a:t>CREATE TABLE  </a:t>
            </a:r>
            <a:r>
              <a:rPr lang="en-US" sz="2800" dirty="0"/>
              <a:t>EMPLOYEE (</a:t>
            </a:r>
          </a:p>
          <a:p>
            <a:r>
              <a:rPr lang="en-US" sz="2800" dirty="0"/>
              <a:t>Name		</a:t>
            </a:r>
            <a:r>
              <a:rPr lang="en-US" sz="2800" b="1" dirty="0">
                <a:solidFill>
                  <a:srgbClr val="7030A0"/>
                </a:solidFill>
              </a:rPr>
              <a:t>VARCHAR</a:t>
            </a:r>
            <a:r>
              <a:rPr lang="en-US" sz="2800" dirty="0"/>
              <a:t>(30)	</a:t>
            </a:r>
            <a:r>
              <a:rPr lang="en-US" sz="2800" b="1" dirty="0">
                <a:solidFill>
                  <a:srgbClr val="0070C0"/>
                </a:solidFill>
              </a:rPr>
              <a:t>NOT NULL</a:t>
            </a:r>
            <a:r>
              <a:rPr lang="en-US" sz="2800" dirty="0"/>
              <a:t>,</a:t>
            </a:r>
          </a:p>
          <a:p>
            <a:r>
              <a:rPr lang="en-US" sz="2800" dirty="0" err="1"/>
              <a:t>Ssn</a:t>
            </a:r>
            <a:r>
              <a:rPr lang="en-US" sz="2800" dirty="0"/>
              <a:t>		</a:t>
            </a:r>
            <a:r>
              <a:rPr lang="en-US" sz="2800" b="1" dirty="0">
                <a:solidFill>
                  <a:srgbClr val="7030A0"/>
                </a:solidFill>
              </a:rPr>
              <a:t>CHAR</a:t>
            </a:r>
            <a:r>
              <a:rPr lang="en-US" sz="2800" dirty="0"/>
              <a:t>(9)		</a:t>
            </a:r>
            <a:r>
              <a:rPr lang="en-US" sz="2800" b="1" dirty="0">
                <a:solidFill>
                  <a:srgbClr val="0070C0"/>
                </a:solidFill>
              </a:rPr>
              <a:t>PRIMARY KEY</a:t>
            </a:r>
            <a:r>
              <a:rPr lang="en-US" sz="2800" dirty="0"/>
              <a:t>,</a:t>
            </a:r>
          </a:p>
          <a:p>
            <a:r>
              <a:rPr lang="en-US" sz="2800" dirty="0" err="1"/>
              <a:t>Bdate</a:t>
            </a:r>
            <a:r>
              <a:rPr lang="en-US" sz="2800" dirty="0"/>
              <a:t>		</a:t>
            </a:r>
            <a:r>
              <a:rPr lang="en-US" sz="2800" b="1" dirty="0">
                <a:solidFill>
                  <a:srgbClr val="7030A0"/>
                </a:solidFill>
              </a:rPr>
              <a:t>DATE</a:t>
            </a:r>
            <a:r>
              <a:rPr lang="en-US" sz="2800" dirty="0"/>
              <a:t>,</a:t>
            </a:r>
          </a:p>
          <a:p>
            <a:r>
              <a:rPr lang="en-US" sz="2800" dirty="0"/>
              <a:t>Sex		</a:t>
            </a:r>
            <a:r>
              <a:rPr lang="en-US" sz="2800" b="1" dirty="0">
                <a:solidFill>
                  <a:srgbClr val="7030A0"/>
                </a:solidFill>
              </a:rPr>
              <a:t>CHAR</a:t>
            </a:r>
            <a:r>
              <a:rPr lang="en-US" sz="2800" dirty="0"/>
              <a:t>,</a:t>
            </a:r>
          </a:p>
          <a:p>
            <a:r>
              <a:rPr lang="en-US" sz="2800" dirty="0"/>
              <a:t>Salary		</a:t>
            </a:r>
            <a:r>
              <a:rPr lang="en-US" sz="2800" b="1" dirty="0">
                <a:solidFill>
                  <a:srgbClr val="7030A0"/>
                </a:solidFill>
              </a:rPr>
              <a:t>DECIMAL</a:t>
            </a:r>
            <a:r>
              <a:rPr lang="en-US" sz="2800" dirty="0"/>
              <a:t>(10,2),</a:t>
            </a:r>
          </a:p>
          <a:p>
            <a:r>
              <a:rPr lang="fr-FR" sz="2800" dirty="0"/>
              <a:t>Email 		</a:t>
            </a:r>
            <a:r>
              <a:rPr lang="fr-FR" sz="2800" b="1" dirty="0">
                <a:solidFill>
                  <a:srgbClr val="7030A0"/>
                </a:solidFill>
              </a:rPr>
              <a:t>VARCHAR</a:t>
            </a:r>
            <a:r>
              <a:rPr lang="fr-FR" sz="2800" dirty="0"/>
              <a:t> (90) 	</a:t>
            </a:r>
            <a:r>
              <a:rPr lang="fr-FR" sz="2800" b="1" dirty="0">
                <a:solidFill>
                  <a:srgbClr val="0070C0"/>
                </a:solidFill>
              </a:rPr>
              <a:t>UNIQUE NOT NULL</a:t>
            </a:r>
            <a:r>
              <a:rPr lang="fr-FR" sz="2800" dirty="0"/>
              <a:t>,</a:t>
            </a:r>
            <a:endParaRPr lang="en-US" sz="2800" dirty="0"/>
          </a:p>
          <a:p>
            <a:r>
              <a:rPr lang="en-US" sz="2800" dirty="0" err="1"/>
              <a:t>Super_ssn</a:t>
            </a:r>
            <a:r>
              <a:rPr lang="en-US" sz="2800" dirty="0"/>
              <a:t>	</a:t>
            </a:r>
            <a:r>
              <a:rPr lang="en-US" sz="2800" b="1" dirty="0">
                <a:solidFill>
                  <a:srgbClr val="7030A0"/>
                </a:solidFill>
              </a:rPr>
              <a:t>CHAR</a:t>
            </a:r>
            <a:r>
              <a:rPr lang="en-US" sz="2800" dirty="0"/>
              <a:t>(9),</a:t>
            </a:r>
          </a:p>
          <a:p>
            <a:r>
              <a:rPr lang="en-US" sz="2800" dirty="0" err="1"/>
              <a:t>Dno</a:t>
            </a:r>
            <a:r>
              <a:rPr lang="en-US" sz="2800" dirty="0"/>
              <a:t>		</a:t>
            </a:r>
            <a:r>
              <a:rPr lang="en-US" sz="2800" b="1" dirty="0">
                <a:solidFill>
                  <a:srgbClr val="7030A0"/>
                </a:solidFill>
              </a:rPr>
              <a:t>INT</a:t>
            </a:r>
            <a:r>
              <a:rPr lang="en-US" sz="2800" dirty="0"/>
              <a:t>			</a:t>
            </a:r>
            <a:r>
              <a:rPr lang="en-US" sz="2800" b="1" dirty="0">
                <a:solidFill>
                  <a:srgbClr val="0070C0"/>
                </a:solidFill>
              </a:rPr>
              <a:t>NOT NULL</a:t>
            </a:r>
            <a:r>
              <a:rPr lang="en-US" sz="2800" dirty="0"/>
              <a:t>,</a:t>
            </a:r>
          </a:p>
          <a:p>
            <a:r>
              <a:rPr lang="en-US" sz="2800" b="1" dirty="0">
                <a:solidFill>
                  <a:srgbClr val="0070C0"/>
                </a:solidFill>
              </a:rPr>
              <a:t>FOREIGN KEY </a:t>
            </a:r>
            <a:r>
              <a:rPr lang="en-US" sz="2800" dirty="0"/>
              <a:t>(</a:t>
            </a:r>
            <a:r>
              <a:rPr lang="en-US" sz="2800" dirty="0" err="1"/>
              <a:t>Super_ssn</a:t>
            </a:r>
            <a:r>
              <a:rPr lang="en-US" sz="2800" dirty="0"/>
              <a:t>) </a:t>
            </a:r>
            <a:r>
              <a:rPr lang="en-US" sz="2800" b="1" dirty="0">
                <a:solidFill>
                  <a:srgbClr val="0070C0"/>
                </a:solidFill>
              </a:rPr>
              <a:t>REFERENCES</a:t>
            </a:r>
            <a:r>
              <a:rPr lang="en-US" sz="2800" dirty="0"/>
              <a:t> EMPLOYEE(</a:t>
            </a:r>
            <a:r>
              <a:rPr lang="en-US" sz="2800" dirty="0" err="1"/>
              <a:t>Ssn</a:t>
            </a:r>
            <a:r>
              <a:rPr lang="en-US" sz="2800" dirty="0"/>
              <a:t>) );</a:t>
            </a:r>
          </a:p>
        </p:txBody>
      </p:sp>
      <p:sp>
        <p:nvSpPr>
          <p:cNvPr id="3" name="Rectangle 2">
            <a:extLst>
              <a:ext uri="{FF2B5EF4-FFF2-40B4-BE49-F238E27FC236}">
                <a16:creationId xmlns:a16="http://schemas.microsoft.com/office/drawing/2014/main" id="{63B25CF9-4B79-4E11-95EB-4261F5FAE7BA}"/>
              </a:ext>
            </a:extLst>
          </p:cNvPr>
          <p:cNvSpPr/>
          <p:nvPr/>
        </p:nvSpPr>
        <p:spPr>
          <a:xfrm>
            <a:off x="827441" y="1535464"/>
            <a:ext cx="10849304" cy="830997"/>
          </a:xfrm>
          <a:prstGeom prst="rect">
            <a:avLst/>
          </a:prstGeom>
        </p:spPr>
        <p:txBody>
          <a:bodyPr wrap="square">
            <a:spAutoFit/>
          </a:bodyPr>
          <a:lstStyle/>
          <a:p>
            <a:pPr latinLnBrk="1"/>
            <a:r>
              <a:rPr lang="en-US" sz="2400" b="1" dirty="0"/>
              <a:t>CREATE TABLE </a:t>
            </a:r>
            <a:r>
              <a:rPr lang="en-US" sz="2400" dirty="0" err="1"/>
              <a:t>table_name</a:t>
            </a:r>
            <a:r>
              <a:rPr lang="en-US" sz="2400" dirty="0"/>
              <a:t> (    </a:t>
            </a:r>
            <a:r>
              <a:rPr lang="en-US" sz="2400" dirty="0" err="1"/>
              <a:t>column_name</a:t>
            </a:r>
            <a:r>
              <a:rPr lang="en-US" sz="2400" dirty="0"/>
              <a:t> TYPE </a:t>
            </a:r>
            <a:r>
              <a:rPr lang="en-US" sz="2400" dirty="0" err="1"/>
              <a:t>column_constraint</a:t>
            </a:r>
            <a:r>
              <a:rPr lang="en-US" sz="2400" dirty="0"/>
              <a:t>,</a:t>
            </a:r>
          </a:p>
          <a:p>
            <a:pPr latinLnBrk="1"/>
            <a:r>
              <a:rPr lang="en-US" sz="2400" dirty="0"/>
              <a:t>   					</a:t>
            </a:r>
            <a:r>
              <a:rPr lang="en-US" sz="2400" dirty="0" err="1"/>
              <a:t>table_constraint</a:t>
            </a:r>
            <a:r>
              <a:rPr lang="en-US" sz="2400" dirty="0"/>
              <a:t> </a:t>
            </a:r>
            <a:r>
              <a:rPr lang="en-US" sz="2400" dirty="0" err="1"/>
              <a:t>table_constraint</a:t>
            </a:r>
            <a:r>
              <a:rPr lang="en-US" sz="2400" dirty="0"/>
              <a:t> );</a:t>
            </a:r>
          </a:p>
        </p:txBody>
      </p:sp>
      <p:sp>
        <p:nvSpPr>
          <p:cNvPr id="4" name="Slide Number Placeholder 3">
            <a:extLst>
              <a:ext uri="{FF2B5EF4-FFF2-40B4-BE49-F238E27FC236}">
                <a16:creationId xmlns:a16="http://schemas.microsoft.com/office/drawing/2014/main" id="{60EEEA83-A064-4B34-8289-9922771FE4E6}"/>
              </a:ext>
            </a:extLst>
          </p:cNvPr>
          <p:cNvSpPr>
            <a:spLocks noGrp="1"/>
          </p:cNvSpPr>
          <p:nvPr>
            <p:ph type="sldNum" sz="quarter" idx="12"/>
          </p:nvPr>
        </p:nvSpPr>
        <p:spPr/>
        <p:txBody>
          <a:bodyPr/>
          <a:lstStyle/>
          <a:p>
            <a:fld id="{DAF992E6-86C0-4FDD-A968-0519C9310E9E}" type="slidenum">
              <a:rPr lang="en-US" smtClean="0"/>
              <a:t>32</a:t>
            </a:fld>
            <a:endParaRPr lang="en-US"/>
          </a:p>
        </p:txBody>
      </p:sp>
    </p:spTree>
    <p:extLst>
      <p:ext uri="{BB962C8B-B14F-4D97-AF65-F5344CB8AC3E}">
        <p14:creationId xmlns:p14="http://schemas.microsoft.com/office/powerpoint/2010/main" val="1946846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E8F-B39D-4DC0-BE9F-3D0928D8AA0A}"/>
              </a:ext>
            </a:extLst>
          </p:cNvPr>
          <p:cNvSpPr>
            <a:spLocks noGrp="1"/>
          </p:cNvSpPr>
          <p:nvPr>
            <p:ph type="title"/>
          </p:nvPr>
        </p:nvSpPr>
        <p:spPr>
          <a:xfrm>
            <a:off x="838200" y="365125"/>
            <a:ext cx="10515600" cy="1325563"/>
          </a:xfrm>
        </p:spPr>
        <p:txBody>
          <a:bodyPr/>
          <a:lstStyle/>
          <a:p>
            <a:r>
              <a:rPr lang="en-US" dirty="0"/>
              <a:t>CREATE TABLE </a:t>
            </a:r>
            <a:r>
              <a:rPr lang="en-US" sz="3200" dirty="0"/>
              <a:t>(Examples- Demo)</a:t>
            </a:r>
            <a:endParaRPr lang="en-US" dirty="0"/>
          </a:p>
        </p:txBody>
      </p:sp>
      <p:sp>
        <p:nvSpPr>
          <p:cNvPr id="4" name="Slide Number Placeholder 3">
            <a:extLst>
              <a:ext uri="{FF2B5EF4-FFF2-40B4-BE49-F238E27FC236}">
                <a16:creationId xmlns:a16="http://schemas.microsoft.com/office/drawing/2014/main" id="{60EEEA83-A064-4B34-8289-9922771FE4E6}"/>
              </a:ext>
            </a:extLst>
          </p:cNvPr>
          <p:cNvSpPr>
            <a:spLocks noGrp="1"/>
          </p:cNvSpPr>
          <p:nvPr>
            <p:ph type="sldNum" sz="quarter" idx="12"/>
          </p:nvPr>
        </p:nvSpPr>
        <p:spPr/>
        <p:txBody>
          <a:bodyPr/>
          <a:lstStyle/>
          <a:p>
            <a:fld id="{DAF992E6-86C0-4FDD-A968-0519C9310E9E}" type="slidenum">
              <a:rPr lang="en-US" smtClean="0"/>
              <a:t>33</a:t>
            </a:fld>
            <a:endParaRPr lang="en-US"/>
          </a:p>
        </p:txBody>
      </p:sp>
      <p:sp>
        <p:nvSpPr>
          <p:cNvPr id="3" name="Rectangle 2">
            <a:extLst>
              <a:ext uri="{FF2B5EF4-FFF2-40B4-BE49-F238E27FC236}">
                <a16:creationId xmlns:a16="http://schemas.microsoft.com/office/drawing/2014/main" id="{7DEA7364-54EF-A549-9C72-594BEC40EB07}"/>
              </a:ext>
            </a:extLst>
          </p:cNvPr>
          <p:cNvSpPr/>
          <p:nvPr/>
        </p:nvSpPr>
        <p:spPr>
          <a:xfrm>
            <a:off x="573437" y="1582341"/>
            <a:ext cx="8570563" cy="2308324"/>
          </a:xfrm>
          <a:prstGeom prst="rect">
            <a:avLst/>
          </a:prstGeom>
        </p:spPr>
        <p:txBody>
          <a:bodyPr wrap="square">
            <a:spAutoFit/>
          </a:bodyPr>
          <a:lstStyle/>
          <a:p>
            <a:r>
              <a:rPr lang="en-GB" sz="2400" dirty="0"/>
              <a:t>CREATE TABLE IF NOT EXISTS DEPARTMENT (</a:t>
            </a:r>
          </a:p>
          <a:p>
            <a:r>
              <a:rPr lang="en-GB" sz="2400" dirty="0" err="1"/>
              <a:t>Dname</a:t>
            </a:r>
            <a:r>
              <a:rPr lang="en-GB" sz="2400" dirty="0"/>
              <a:t>		VARCHAR(15)	NOT NULL UNIQUE,</a:t>
            </a:r>
          </a:p>
          <a:p>
            <a:r>
              <a:rPr lang="en-GB" sz="2400" dirty="0" err="1"/>
              <a:t>Dnumber</a:t>
            </a:r>
            <a:r>
              <a:rPr lang="en-GB" sz="2400" dirty="0"/>
              <a:t> 	INT 		PRIMARY KEY,</a:t>
            </a:r>
          </a:p>
          <a:p>
            <a:r>
              <a:rPr lang="en-GB" sz="2400" dirty="0" err="1"/>
              <a:t>Mgr_ssn</a:t>
            </a:r>
            <a:r>
              <a:rPr lang="en-GB" sz="2400" dirty="0"/>
              <a:t>	CHAR(9)	,	</a:t>
            </a:r>
          </a:p>
          <a:p>
            <a:r>
              <a:rPr lang="en-GB" sz="2400" dirty="0" err="1"/>
              <a:t>Mgr_start_date</a:t>
            </a:r>
            <a:r>
              <a:rPr lang="en-GB" sz="2400" dirty="0"/>
              <a:t>	DATE,</a:t>
            </a:r>
          </a:p>
          <a:p>
            <a:r>
              <a:rPr lang="en-GB" sz="2400" dirty="0"/>
              <a:t>FOREIGN KEY(</a:t>
            </a:r>
            <a:r>
              <a:rPr lang="en-GB" sz="2400" dirty="0" err="1"/>
              <a:t>Mgr_ssn</a:t>
            </a:r>
            <a:r>
              <a:rPr lang="en-GB" sz="2400" dirty="0"/>
              <a:t>) REFERENCES EMPLOYEE(</a:t>
            </a:r>
            <a:r>
              <a:rPr lang="en-GB" sz="2400" dirty="0" err="1"/>
              <a:t>Ssn</a:t>
            </a:r>
            <a:r>
              <a:rPr lang="en-GB" sz="2400" dirty="0"/>
              <a:t>) );</a:t>
            </a:r>
          </a:p>
        </p:txBody>
      </p:sp>
      <p:sp>
        <p:nvSpPr>
          <p:cNvPr id="5" name="Rectangle 4">
            <a:extLst>
              <a:ext uri="{FF2B5EF4-FFF2-40B4-BE49-F238E27FC236}">
                <a16:creationId xmlns:a16="http://schemas.microsoft.com/office/drawing/2014/main" id="{65437666-DCE3-4B4C-9334-984AF1500099}"/>
              </a:ext>
            </a:extLst>
          </p:cNvPr>
          <p:cNvSpPr/>
          <p:nvPr/>
        </p:nvSpPr>
        <p:spPr>
          <a:xfrm>
            <a:off x="573437" y="3811012"/>
            <a:ext cx="7081509" cy="3046988"/>
          </a:xfrm>
          <a:prstGeom prst="rect">
            <a:avLst/>
          </a:prstGeom>
        </p:spPr>
        <p:txBody>
          <a:bodyPr wrap="square">
            <a:spAutoFit/>
          </a:bodyPr>
          <a:lstStyle/>
          <a:p>
            <a:r>
              <a:rPr lang="en-GB" sz="2400" dirty="0"/>
              <a:t>CREATE TABLE IF NOT EXISTS DEPENDENT(</a:t>
            </a:r>
          </a:p>
          <a:p>
            <a:r>
              <a:rPr lang="en-GB" sz="2400" dirty="0" err="1"/>
              <a:t>Essn</a:t>
            </a:r>
            <a:r>
              <a:rPr lang="en-GB" sz="2400" dirty="0"/>
              <a:t>			CHAR(9),</a:t>
            </a:r>
          </a:p>
          <a:p>
            <a:r>
              <a:rPr lang="en-GB" sz="2400" dirty="0" err="1"/>
              <a:t>Dependent_name</a:t>
            </a:r>
            <a:r>
              <a:rPr lang="en-GB" sz="2400" dirty="0"/>
              <a:t>	VARCHAR(30),</a:t>
            </a:r>
          </a:p>
          <a:p>
            <a:r>
              <a:rPr lang="en-GB" sz="2400" dirty="0"/>
              <a:t>Sex			CHAR,</a:t>
            </a:r>
          </a:p>
          <a:p>
            <a:r>
              <a:rPr lang="en-GB" sz="2400" dirty="0" err="1"/>
              <a:t>Bdate</a:t>
            </a:r>
            <a:r>
              <a:rPr lang="en-GB" sz="2400" dirty="0"/>
              <a:t>			DATE,</a:t>
            </a:r>
          </a:p>
          <a:p>
            <a:r>
              <a:rPr lang="en-GB" sz="2400" dirty="0"/>
              <a:t>Relationship		VARCHAR(8),</a:t>
            </a:r>
          </a:p>
          <a:p>
            <a:r>
              <a:rPr lang="en-GB" sz="2400" dirty="0"/>
              <a:t>PRIMARY KEY(</a:t>
            </a:r>
            <a:r>
              <a:rPr lang="en-GB" sz="2400" dirty="0" err="1"/>
              <a:t>Essn</a:t>
            </a:r>
            <a:r>
              <a:rPr lang="en-GB" sz="2400" dirty="0"/>
              <a:t>, </a:t>
            </a:r>
            <a:r>
              <a:rPr lang="en-GB" sz="2400" dirty="0" err="1"/>
              <a:t>Dependent_name</a:t>
            </a:r>
            <a:r>
              <a:rPr lang="en-GB" sz="2400" dirty="0"/>
              <a:t>),</a:t>
            </a:r>
          </a:p>
          <a:p>
            <a:r>
              <a:rPr lang="en-GB" sz="2400" dirty="0"/>
              <a:t>FOREIGN KEY(</a:t>
            </a:r>
            <a:r>
              <a:rPr lang="en-GB" sz="2400" dirty="0" err="1"/>
              <a:t>Essn</a:t>
            </a:r>
            <a:r>
              <a:rPr lang="en-GB" sz="2400" dirty="0"/>
              <a:t>) REFERENCES EMPLOYEE(</a:t>
            </a:r>
            <a:r>
              <a:rPr lang="en-GB" sz="2400" dirty="0" err="1"/>
              <a:t>Ssn</a:t>
            </a:r>
            <a:r>
              <a:rPr lang="en-GB" sz="2400" dirty="0"/>
              <a:t>));</a:t>
            </a:r>
          </a:p>
        </p:txBody>
      </p:sp>
    </p:spTree>
    <p:extLst>
      <p:ext uri="{BB962C8B-B14F-4D97-AF65-F5344CB8AC3E}">
        <p14:creationId xmlns:p14="http://schemas.microsoft.com/office/powerpoint/2010/main" val="1181522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E8F-B39D-4DC0-BE9F-3D0928D8AA0A}"/>
              </a:ext>
            </a:extLst>
          </p:cNvPr>
          <p:cNvSpPr>
            <a:spLocks noGrp="1"/>
          </p:cNvSpPr>
          <p:nvPr>
            <p:ph type="title"/>
          </p:nvPr>
        </p:nvSpPr>
        <p:spPr>
          <a:xfrm>
            <a:off x="838200" y="365125"/>
            <a:ext cx="10515600" cy="1325563"/>
          </a:xfrm>
        </p:spPr>
        <p:txBody>
          <a:bodyPr/>
          <a:lstStyle/>
          <a:p>
            <a:r>
              <a:rPr lang="en-US" dirty="0"/>
              <a:t>ALTER TABLE</a:t>
            </a:r>
          </a:p>
        </p:txBody>
      </p:sp>
      <p:sp>
        <p:nvSpPr>
          <p:cNvPr id="3" name="Content Placeholder 2">
            <a:extLst>
              <a:ext uri="{FF2B5EF4-FFF2-40B4-BE49-F238E27FC236}">
                <a16:creationId xmlns:a16="http://schemas.microsoft.com/office/drawing/2014/main" id="{DA543716-4405-4C9F-8301-CD801475E8D6}"/>
              </a:ext>
            </a:extLst>
          </p:cNvPr>
          <p:cNvSpPr>
            <a:spLocks noGrp="1"/>
          </p:cNvSpPr>
          <p:nvPr>
            <p:ph idx="1"/>
          </p:nvPr>
        </p:nvSpPr>
        <p:spPr/>
        <p:txBody>
          <a:bodyPr>
            <a:normAutofit lnSpcReduction="10000"/>
          </a:bodyPr>
          <a:lstStyle/>
          <a:p>
            <a:pPr marL="0" indent="0" latinLnBrk="1">
              <a:buNone/>
            </a:pPr>
            <a:r>
              <a:rPr lang="en-US" b="1" dirty="0"/>
              <a:t>ALTER TABLE</a:t>
            </a:r>
            <a:r>
              <a:rPr lang="en-US" dirty="0"/>
              <a:t> </a:t>
            </a:r>
            <a:r>
              <a:rPr lang="en-US" dirty="0" err="1"/>
              <a:t>table_name</a:t>
            </a:r>
            <a:r>
              <a:rPr lang="en-US" dirty="0"/>
              <a:t> action;</a:t>
            </a:r>
          </a:p>
          <a:p>
            <a:pPr marL="0" indent="0" latinLnBrk="1">
              <a:buNone/>
            </a:pPr>
            <a:r>
              <a:rPr lang="en-US" dirty="0"/>
              <a:t>Actions:</a:t>
            </a:r>
          </a:p>
          <a:p>
            <a:pPr marL="0" indent="0" latinLnBrk="1">
              <a:buNone/>
            </a:pPr>
            <a:r>
              <a:rPr lang="en-US" dirty="0"/>
              <a:t>	Rename a table</a:t>
            </a:r>
          </a:p>
          <a:p>
            <a:pPr marL="0" indent="0" latinLnBrk="1">
              <a:buNone/>
            </a:pPr>
            <a:r>
              <a:rPr lang="en-US" dirty="0"/>
              <a:t>	Column operations</a:t>
            </a:r>
          </a:p>
          <a:p>
            <a:pPr marL="0" indent="0" latinLnBrk="1">
              <a:buNone/>
            </a:pPr>
            <a:r>
              <a:rPr lang="en-US" dirty="0"/>
              <a:t>		Add</a:t>
            </a:r>
          </a:p>
          <a:p>
            <a:pPr marL="0" indent="0" latinLnBrk="1">
              <a:buNone/>
            </a:pPr>
            <a:r>
              <a:rPr lang="en-US" dirty="0"/>
              <a:t>		Drop</a:t>
            </a:r>
          </a:p>
          <a:p>
            <a:pPr marL="0" indent="0" latinLnBrk="1">
              <a:buNone/>
            </a:pPr>
            <a:r>
              <a:rPr lang="en-US" dirty="0"/>
              <a:t>		Rename</a:t>
            </a:r>
          </a:p>
          <a:p>
            <a:pPr marL="0" indent="0" latinLnBrk="1">
              <a:buNone/>
            </a:pPr>
            <a:r>
              <a:rPr lang="en-US" dirty="0"/>
              <a:t>		Change datatype</a:t>
            </a:r>
          </a:p>
          <a:p>
            <a:pPr marL="0" indent="0" latinLnBrk="1">
              <a:buNone/>
            </a:pPr>
            <a:r>
              <a:rPr lang="en-US" dirty="0"/>
              <a:t>	Add a constraint</a:t>
            </a:r>
          </a:p>
        </p:txBody>
      </p:sp>
      <p:sp>
        <p:nvSpPr>
          <p:cNvPr id="4" name="Slide Number Placeholder 3">
            <a:extLst>
              <a:ext uri="{FF2B5EF4-FFF2-40B4-BE49-F238E27FC236}">
                <a16:creationId xmlns:a16="http://schemas.microsoft.com/office/drawing/2014/main" id="{24AE37E8-F723-4B33-BE0F-0AB59542B17D}"/>
              </a:ext>
            </a:extLst>
          </p:cNvPr>
          <p:cNvSpPr>
            <a:spLocks noGrp="1"/>
          </p:cNvSpPr>
          <p:nvPr>
            <p:ph type="sldNum" sz="quarter" idx="12"/>
          </p:nvPr>
        </p:nvSpPr>
        <p:spPr/>
        <p:txBody>
          <a:bodyPr/>
          <a:lstStyle/>
          <a:p>
            <a:fld id="{DAF992E6-86C0-4FDD-A968-0519C9310E9E}" type="slidenum">
              <a:rPr lang="en-US" smtClean="0"/>
              <a:t>34</a:t>
            </a:fld>
            <a:endParaRPr lang="en-US"/>
          </a:p>
        </p:txBody>
      </p:sp>
    </p:spTree>
    <p:extLst>
      <p:ext uri="{BB962C8B-B14F-4D97-AF65-F5344CB8AC3E}">
        <p14:creationId xmlns:p14="http://schemas.microsoft.com/office/powerpoint/2010/main" val="1774444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E8F-B39D-4DC0-BE9F-3D0928D8AA0A}"/>
              </a:ext>
            </a:extLst>
          </p:cNvPr>
          <p:cNvSpPr>
            <a:spLocks noGrp="1"/>
          </p:cNvSpPr>
          <p:nvPr>
            <p:ph type="title"/>
          </p:nvPr>
        </p:nvSpPr>
        <p:spPr>
          <a:xfrm>
            <a:off x="838200" y="365125"/>
            <a:ext cx="10515600" cy="1325563"/>
          </a:xfrm>
        </p:spPr>
        <p:txBody>
          <a:bodyPr/>
          <a:lstStyle/>
          <a:p>
            <a:r>
              <a:rPr lang="en-US" dirty="0"/>
              <a:t>ALTER TABLE (Rename Table)</a:t>
            </a:r>
          </a:p>
        </p:txBody>
      </p:sp>
      <p:sp>
        <p:nvSpPr>
          <p:cNvPr id="4" name="Slide Number Placeholder 3">
            <a:extLst>
              <a:ext uri="{FF2B5EF4-FFF2-40B4-BE49-F238E27FC236}">
                <a16:creationId xmlns:a16="http://schemas.microsoft.com/office/drawing/2014/main" id="{24AE37E8-F723-4B33-BE0F-0AB59542B17D}"/>
              </a:ext>
            </a:extLst>
          </p:cNvPr>
          <p:cNvSpPr>
            <a:spLocks noGrp="1"/>
          </p:cNvSpPr>
          <p:nvPr>
            <p:ph type="sldNum" sz="quarter" idx="12"/>
          </p:nvPr>
        </p:nvSpPr>
        <p:spPr/>
        <p:txBody>
          <a:bodyPr/>
          <a:lstStyle/>
          <a:p>
            <a:fld id="{DAF992E6-86C0-4FDD-A968-0519C9310E9E}" type="slidenum">
              <a:rPr lang="en-US" smtClean="0"/>
              <a:t>35</a:t>
            </a:fld>
            <a:endParaRPr lang="en-US"/>
          </a:p>
        </p:txBody>
      </p:sp>
      <p:sp>
        <p:nvSpPr>
          <p:cNvPr id="8" name="Rectangle 7">
            <a:extLst>
              <a:ext uri="{FF2B5EF4-FFF2-40B4-BE49-F238E27FC236}">
                <a16:creationId xmlns:a16="http://schemas.microsoft.com/office/drawing/2014/main" id="{9DA82364-4BF2-3C48-87EA-0607EF0BC452}"/>
              </a:ext>
            </a:extLst>
          </p:cNvPr>
          <p:cNvSpPr/>
          <p:nvPr/>
        </p:nvSpPr>
        <p:spPr>
          <a:xfrm>
            <a:off x="838200" y="2003422"/>
            <a:ext cx="10301869" cy="2677656"/>
          </a:xfrm>
          <a:prstGeom prst="rect">
            <a:avLst/>
          </a:prstGeom>
        </p:spPr>
        <p:txBody>
          <a:bodyPr wrap="square">
            <a:spAutoFit/>
          </a:bodyPr>
          <a:lstStyle/>
          <a:p>
            <a:r>
              <a:rPr lang="en-US" sz="2800" dirty="0">
                <a:solidFill>
                  <a:srgbClr val="FF0000"/>
                </a:solidFill>
              </a:rPr>
              <a:t>ALTER TABLE </a:t>
            </a:r>
            <a:r>
              <a:rPr lang="en-US" sz="2800" dirty="0" err="1"/>
              <a:t>table_name</a:t>
            </a:r>
            <a:r>
              <a:rPr lang="en-US" sz="2800" dirty="0"/>
              <a:t> </a:t>
            </a:r>
            <a:r>
              <a:rPr lang="en-US" sz="2800" dirty="0">
                <a:solidFill>
                  <a:srgbClr val="7030A0"/>
                </a:solidFill>
              </a:rPr>
              <a:t>RENAME TO </a:t>
            </a:r>
            <a:r>
              <a:rPr lang="en-US" sz="2800" dirty="0" err="1"/>
              <a:t>new_table_name</a:t>
            </a:r>
            <a:r>
              <a:rPr lang="en-US" sz="2800" dirty="0"/>
              <a:t>;</a:t>
            </a:r>
          </a:p>
          <a:p>
            <a:endParaRPr lang="en-US" sz="2800" dirty="0"/>
          </a:p>
          <a:p>
            <a:endParaRPr lang="en-US" sz="2800" dirty="0">
              <a:solidFill>
                <a:srgbClr val="FF0000"/>
              </a:solidFill>
            </a:endParaRPr>
          </a:p>
          <a:p>
            <a:r>
              <a:rPr lang="en-US" sz="2800" dirty="0">
                <a:solidFill>
                  <a:srgbClr val="FF0000"/>
                </a:solidFill>
              </a:rPr>
              <a:t>ALTER TABLE </a:t>
            </a:r>
            <a:r>
              <a:rPr lang="en-US" sz="2800" dirty="0"/>
              <a:t>EMPLOYEE </a:t>
            </a:r>
          </a:p>
          <a:p>
            <a:r>
              <a:rPr lang="en-US" sz="2800" dirty="0">
                <a:solidFill>
                  <a:srgbClr val="7030A0"/>
                </a:solidFill>
              </a:rPr>
              <a:t>RENAME TO </a:t>
            </a:r>
            <a:r>
              <a:rPr lang="en-US" sz="2800" dirty="0"/>
              <a:t>WORKER;</a:t>
            </a:r>
          </a:p>
          <a:p>
            <a:endParaRPr lang="en-US" sz="2800" dirty="0"/>
          </a:p>
        </p:txBody>
      </p:sp>
    </p:spTree>
    <p:extLst>
      <p:ext uri="{BB962C8B-B14F-4D97-AF65-F5344CB8AC3E}">
        <p14:creationId xmlns:p14="http://schemas.microsoft.com/office/powerpoint/2010/main" val="9737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E8F-B39D-4DC0-BE9F-3D0928D8AA0A}"/>
              </a:ext>
            </a:extLst>
          </p:cNvPr>
          <p:cNvSpPr>
            <a:spLocks noGrp="1"/>
          </p:cNvSpPr>
          <p:nvPr>
            <p:ph type="title"/>
          </p:nvPr>
        </p:nvSpPr>
        <p:spPr>
          <a:xfrm>
            <a:off x="838200" y="365125"/>
            <a:ext cx="10515600" cy="1325563"/>
          </a:xfrm>
        </p:spPr>
        <p:txBody>
          <a:bodyPr/>
          <a:lstStyle/>
          <a:p>
            <a:r>
              <a:rPr lang="en-US" dirty="0"/>
              <a:t>ALTER TABLE (Columns)</a:t>
            </a:r>
          </a:p>
        </p:txBody>
      </p:sp>
      <p:sp>
        <p:nvSpPr>
          <p:cNvPr id="4" name="Slide Number Placeholder 3">
            <a:extLst>
              <a:ext uri="{FF2B5EF4-FFF2-40B4-BE49-F238E27FC236}">
                <a16:creationId xmlns:a16="http://schemas.microsoft.com/office/drawing/2014/main" id="{24AE37E8-F723-4B33-BE0F-0AB59542B17D}"/>
              </a:ext>
            </a:extLst>
          </p:cNvPr>
          <p:cNvSpPr>
            <a:spLocks noGrp="1"/>
          </p:cNvSpPr>
          <p:nvPr>
            <p:ph type="sldNum" sz="quarter" idx="12"/>
          </p:nvPr>
        </p:nvSpPr>
        <p:spPr/>
        <p:txBody>
          <a:bodyPr/>
          <a:lstStyle/>
          <a:p>
            <a:fld id="{DAF992E6-86C0-4FDD-A968-0519C9310E9E}" type="slidenum">
              <a:rPr lang="en-US" smtClean="0"/>
              <a:t>36</a:t>
            </a:fld>
            <a:endParaRPr lang="en-US"/>
          </a:p>
        </p:txBody>
      </p:sp>
      <p:sp>
        <p:nvSpPr>
          <p:cNvPr id="8" name="Rectangle 7">
            <a:extLst>
              <a:ext uri="{FF2B5EF4-FFF2-40B4-BE49-F238E27FC236}">
                <a16:creationId xmlns:a16="http://schemas.microsoft.com/office/drawing/2014/main" id="{9DA82364-4BF2-3C48-87EA-0607EF0BC452}"/>
              </a:ext>
            </a:extLst>
          </p:cNvPr>
          <p:cNvSpPr/>
          <p:nvPr/>
        </p:nvSpPr>
        <p:spPr>
          <a:xfrm>
            <a:off x="677917" y="1690688"/>
            <a:ext cx="11020097" cy="5262979"/>
          </a:xfrm>
          <a:prstGeom prst="rect">
            <a:avLst/>
          </a:prstGeom>
        </p:spPr>
        <p:txBody>
          <a:bodyPr wrap="square">
            <a:spAutoFit/>
          </a:bodyPr>
          <a:lstStyle/>
          <a:p>
            <a:pPr latinLnBrk="1"/>
            <a:r>
              <a:rPr lang="en-US" sz="2800" dirty="0">
                <a:solidFill>
                  <a:srgbClr val="FF0000"/>
                </a:solidFill>
              </a:rPr>
              <a:t>ALTER TABLE </a:t>
            </a:r>
            <a:r>
              <a:rPr lang="en-US" sz="2800" dirty="0" err="1"/>
              <a:t>table_name</a:t>
            </a:r>
            <a:r>
              <a:rPr lang="en-US" sz="2800" dirty="0"/>
              <a:t> </a:t>
            </a:r>
            <a:r>
              <a:rPr lang="en-US" sz="2800" dirty="0">
                <a:solidFill>
                  <a:srgbClr val="7030A0"/>
                </a:solidFill>
              </a:rPr>
              <a:t>ADD COLUMN </a:t>
            </a:r>
            <a:r>
              <a:rPr lang="en-US" sz="2800" dirty="0" err="1"/>
              <a:t>new_column_name</a:t>
            </a:r>
            <a:r>
              <a:rPr lang="en-US" sz="2800" dirty="0"/>
              <a:t> TYPE;</a:t>
            </a:r>
          </a:p>
          <a:p>
            <a:pPr latinLnBrk="1"/>
            <a:r>
              <a:rPr lang="en-US" sz="2800" dirty="0">
                <a:solidFill>
                  <a:srgbClr val="FF0000"/>
                </a:solidFill>
              </a:rPr>
              <a:t>ALTER TABLE </a:t>
            </a:r>
            <a:r>
              <a:rPr lang="en-US" sz="2800" dirty="0" err="1"/>
              <a:t>table_name</a:t>
            </a:r>
            <a:r>
              <a:rPr lang="en-US" sz="2800" dirty="0"/>
              <a:t> </a:t>
            </a:r>
            <a:r>
              <a:rPr lang="en-US" sz="2800" dirty="0">
                <a:solidFill>
                  <a:srgbClr val="7030A0"/>
                </a:solidFill>
              </a:rPr>
              <a:t>DROP COLUMN </a:t>
            </a:r>
            <a:r>
              <a:rPr lang="en-US" sz="2800" dirty="0" err="1"/>
              <a:t>column_name</a:t>
            </a:r>
            <a:r>
              <a:rPr lang="en-US" sz="2800" dirty="0"/>
              <a:t>;</a:t>
            </a:r>
          </a:p>
          <a:p>
            <a:pPr latinLnBrk="1"/>
            <a:r>
              <a:rPr lang="en-US" sz="2800" dirty="0">
                <a:solidFill>
                  <a:srgbClr val="FF0000"/>
                </a:solidFill>
              </a:rPr>
              <a:t>ALTER TABLE </a:t>
            </a:r>
            <a:r>
              <a:rPr lang="en-US" sz="2800" dirty="0" err="1"/>
              <a:t>table_name</a:t>
            </a:r>
            <a:r>
              <a:rPr lang="en-US" sz="2800" dirty="0"/>
              <a:t> </a:t>
            </a:r>
            <a:r>
              <a:rPr lang="en-US" sz="2800" dirty="0">
                <a:solidFill>
                  <a:srgbClr val="7030A0"/>
                </a:solidFill>
              </a:rPr>
              <a:t>RENAME COLUMN </a:t>
            </a:r>
            <a:r>
              <a:rPr lang="en-US" sz="2800" dirty="0" err="1"/>
              <a:t>column_name</a:t>
            </a:r>
            <a:r>
              <a:rPr lang="en-US" sz="2800" dirty="0"/>
              <a:t> TO </a:t>
            </a:r>
          </a:p>
          <a:p>
            <a:pPr latinLnBrk="1"/>
            <a:r>
              <a:rPr lang="en-US" sz="2800" dirty="0"/>
              <a:t>								</a:t>
            </a:r>
            <a:r>
              <a:rPr lang="en-US" sz="2800" dirty="0" err="1"/>
              <a:t>new_column_name</a:t>
            </a:r>
            <a:r>
              <a:rPr lang="en-US" sz="2800" dirty="0"/>
              <a:t>;</a:t>
            </a:r>
          </a:p>
          <a:p>
            <a:r>
              <a:rPr lang="en-US" sz="2800" dirty="0">
                <a:solidFill>
                  <a:srgbClr val="FF0000"/>
                </a:solidFill>
              </a:rPr>
              <a:t>ALTER TABLE </a:t>
            </a:r>
            <a:r>
              <a:rPr lang="en-US" sz="2800" dirty="0"/>
              <a:t>EMPLOYEE </a:t>
            </a:r>
          </a:p>
          <a:p>
            <a:r>
              <a:rPr lang="en-US" sz="2800" dirty="0" err="1">
                <a:solidFill>
                  <a:srgbClr val="7030A0"/>
                </a:solidFill>
              </a:rPr>
              <a:t>ReName</a:t>
            </a:r>
            <a:r>
              <a:rPr lang="en-US" sz="2800" dirty="0">
                <a:solidFill>
                  <a:srgbClr val="7030A0"/>
                </a:solidFill>
              </a:rPr>
              <a:t> column </a:t>
            </a:r>
            <a:r>
              <a:rPr lang="en-US" sz="2800" dirty="0" err="1"/>
              <a:t>Minit</a:t>
            </a:r>
            <a:r>
              <a:rPr lang="en-US" sz="2800" dirty="0"/>
              <a:t> to </a:t>
            </a:r>
            <a:r>
              <a:rPr lang="en-US" sz="2800" dirty="0" err="1"/>
              <a:t>Middle_Initial</a:t>
            </a:r>
            <a:r>
              <a:rPr lang="en-US" sz="2800" dirty="0"/>
              <a:t>;</a:t>
            </a:r>
          </a:p>
          <a:p>
            <a:endParaRPr lang="en-US" sz="2800" dirty="0"/>
          </a:p>
          <a:p>
            <a:r>
              <a:rPr lang="en-US" sz="2800" dirty="0">
                <a:solidFill>
                  <a:srgbClr val="FF0000"/>
                </a:solidFill>
              </a:rPr>
              <a:t>ALTER TABLE </a:t>
            </a:r>
            <a:r>
              <a:rPr lang="en-US" sz="2800" dirty="0"/>
              <a:t>EMPLOYEE </a:t>
            </a:r>
          </a:p>
          <a:p>
            <a:r>
              <a:rPr lang="en-US" sz="2800" dirty="0">
                <a:solidFill>
                  <a:srgbClr val="7030A0"/>
                </a:solidFill>
              </a:rPr>
              <a:t>Add column </a:t>
            </a:r>
            <a:r>
              <a:rPr lang="en-US" sz="2800" dirty="0"/>
              <a:t>Phone varchar(15);</a:t>
            </a:r>
          </a:p>
          <a:p>
            <a:endParaRPr lang="en-US" sz="2800" dirty="0"/>
          </a:p>
          <a:p>
            <a:r>
              <a:rPr lang="en-US" sz="2800" dirty="0">
                <a:solidFill>
                  <a:srgbClr val="FF0000"/>
                </a:solidFill>
              </a:rPr>
              <a:t>ALTER TABLE </a:t>
            </a:r>
            <a:r>
              <a:rPr lang="en-US" sz="2800" dirty="0"/>
              <a:t>EMPLOYEE </a:t>
            </a:r>
          </a:p>
          <a:p>
            <a:r>
              <a:rPr lang="en-US" sz="2800" dirty="0">
                <a:solidFill>
                  <a:srgbClr val="7030A0"/>
                </a:solidFill>
              </a:rPr>
              <a:t>Drop column </a:t>
            </a:r>
            <a:r>
              <a:rPr lang="en-US" sz="2800" dirty="0" err="1"/>
              <a:t>Middle_Initial</a:t>
            </a:r>
            <a:r>
              <a:rPr lang="en-US" sz="2800" dirty="0"/>
              <a:t>;</a:t>
            </a:r>
          </a:p>
        </p:txBody>
      </p:sp>
    </p:spTree>
    <p:extLst>
      <p:ext uri="{BB962C8B-B14F-4D97-AF65-F5344CB8AC3E}">
        <p14:creationId xmlns:p14="http://schemas.microsoft.com/office/powerpoint/2010/main" val="26493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E8F-B39D-4DC0-BE9F-3D0928D8AA0A}"/>
              </a:ext>
            </a:extLst>
          </p:cNvPr>
          <p:cNvSpPr>
            <a:spLocks noGrp="1"/>
          </p:cNvSpPr>
          <p:nvPr>
            <p:ph type="title"/>
          </p:nvPr>
        </p:nvSpPr>
        <p:spPr>
          <a:xfrm>
            <a:off x="838200" y="365125"/>
            <a:ext cx="10515600" cy="1325563"/>
          </a:xfrm>
        </p:spPr>
        <p:txBody>
          <a:bodyPr/>
          <a:lstStyle/>
          <a:p>
            <a:r>
              <a:rPr lang="en-US" dirty="0"/>
              <a:t>ALTER TABLE (Constraint)</a:t>
            </a:r>
          </a:p>
        </p:txBody>
      </p:sp>
      <p:sp>
        <p:nvSpPr>
          <p:cNvPr id="4" name="Slide Number Placeholder 3">
            <a:extLst>
              <a:ext uri="{FF2B5EF4-FFF2-40B4-BE49-F238E27FC236}">
                <a16:creationId xmlns:a16="http://schemas.microsoft.com/office/drawing/2014/main" id="{24AE37E8-F723-4B33-BE0F-0AB59542B17D}"/>
              </a:ext>
            </a:extLst>
          </p:cNvPr>
          <p:cNvSpPr>
            <a:spLocks noGrp="1"/>
          </p:cNvSpPr>
          <p:nvPr>
            <p:ph type="sldNum" sz="quarter" idx="12"/>
          </p:nvPr>
        </p:nvSpPr>
        <p:spPr/>
        <p:txBody>
          <a:bodyPr/>
          <a:lstStyle/>
          <a:p>
            <a:fld id="{DAF992E6-86C0-4FDD-A968-0519C9310E9E}" type="slidenum">
              <a:rPr lang="en-US" smtClean="0"/>
              <a:t>37</a:t>
            </a:fld>
            <a:endParaRPr lang="en-US"/>
          </a:p>
        </p:txBody>
      </p:sp>
      <p:sp>
        <p:nvSpPr>
          <p:cNvPr id="8" name="Rectangle 7">
            <a:extLst>
              <a:ext uri="{FF2B5EF4-FFF2-40B4-BE49-F238E27FC236}">
                <a16:creationId xmlns:a16="http://schemas.microsoft.com/office/drawing/2014/main" id="{9DA82364-4BF2-3C48-87EA-0607EF0BC452}"/>
              </a:ext>
            </a:extLst>
          </p:cNvPr>
          <p:cNvSpPr/>
          <p:nvPr/>
        </p:nvSpPr>
        <p:spPr>
          <a:xfrm>
            <a:off x="838200" y="1807997"/>
            <a:ext cx="10301869" cy="523220"/>
          </a:xfrm>
          <a:prstGeom prst="rect">
            <a:avLst/>
          </a:prstGeom>
        </p:spPr>
        <p:txBody>
          <a:bodyPr wrap="square">
            <a:spAutoFit/>
          </a:bodyPr>
          <a:lstStyle/>
          <a:p>
            <a:pPr latinLnBrk="1"/>
            <a:r>
              <a:rPr lang="en-US" sz="2800" dirty="0">
                <a:solidFill>
                  <a:srgbClr val="FF0000"/>
                </a:solidFill>
              </a:rPr>
              <a:t>ALTER TABLE </a:t>
            </a:r>
            <a:r>
              <a:rPr lang="en-US" sz="2800" dirty="0" err="1"/>
              <a:t>table_name</a:t>
            </a:r>
            <a:r>
              <a:rPr lang="en-US" sz="2800" dirty="0"/>
              <a:t> </a:t>
            </a:r>
            <a:r>
              <a:rPr lang="en-US" sz="2800" dirty="0">
                <a:solidFill>
                  <a:srgbClr val="7030A0"/>
                </a:solidFill>
              </a:rPr>
              <a:t>ADD CONSTRAINT </a:t>
            </a:r>
            <a:r>
              <a:rPr lang="en-US" sz="2800" dirty="0"/>
              <a:t>constraint</a:t>
            </a:r>
          </a:p>
        </p:txBody>
      </p:sp>
      <p:sp>
        <p:nvSpPr>
          <p:cNvPr id="5" name="Rectangle 4">
            <a:extLst>
              <a:ext uri="{FF2B5EF4-FFF2-40B4-BE49-F238E27FC236}">
                <a16:creationId xmlns:a16="http://schemas.microsoft.com/office/drawing/2014/main" id="{5D524710-1342-C44E-9D6F-C48CC737A5FB}"/>
              </a:ext>
            </a:extLst>
          </p:cNvPr>
          <p:cNvSpPr/>
          <p:nvPr/>
        </p:nvSpPr>
        <p:spPr>
          <a:xfrm>
            <a:off x="66195" y="2448526"/>
            <a:ext cx="6893775" cy="2246769"/>
          </a:xfrm>
          <a:prstGeom prst="rect">
            <a:avLst/>
          </a:prstGeom>
        </p:spPr>
        <p:txBody>
          <a:bodyPr wrap="square">
            <a:spAutoFit/>
          </a:bodyPr>
          <a:lstStyle/>
          <a:p>
            <a:r>
              <a:rPr lang="en-US" sz="2000" dirty="0">
                <a:solidFill>
                  <a:srgbClr val="FF0000"/>
                </a:solidFill>
              </a:rPr>
              <a:t>CREATE TABLE  </a:t>
            </a:r>
            <a:r>
              <a:rPr lang="en-US" sz="2000" dirty="0"/>
              <a:t>EMPLOYEE (</a:t>
            </a:r>
          </a:p>
          <a:p>
            <a:r>
              <a:rPr lang="en-US" sz="2000" dirty="0"/>
              <a:t>Name		</a:t>
            </a:r>
            <a:r>
              <a:rPr lang="en-US" sz="2000" b="1" dirty="0">
                <a:solidFill>
                  <a:srgbClr val="7030A0"/>
                </a:solidFill>
              </a:rPr>
              <a:t>VARCHAR</a:t>
            </a:r>
            <a:r>
              <a:rPr lang="en-US" sz="2000" dirty="0"/>
              <a:t>(30)	</a:t>
            </a:r>
            <a:r>
              <a:rPr lang="en-US" sz="2000" b="1" dirty="0">
                <a:solidFill>
                  <a:srgbClr val="0070C0"/>
                </a:solidFill>
              </a:rPr>
              <a:t>NOT NULL</a:t>
            </a:r>
            <a:r>
              <a:rPr lang="en-US" sz="2000" dirty="0"/>
              <a:t>,</a:t>
            </a:r>
          </a:p>
          <a:p>
            <a:r>
              <a:rPr lang="en-US" sz="2000" dirty="0" err="1"/>
              <a:t>Ssn</a:t>
            </a:r>
            <a:r>
              <a:rPr lang="en-US" sz="2000" dirty="0"/>
              <a:t>		</a:t>
            </a:r>
            <a:r>
              <a:rPr lang="en-US" sz="2000" b="1" dirty="0">
                <a:solidFill>
                  <a:srgbClr val="7030A0"/>
                </a:solidFill>
              </a:rPr>
              <a:t>CHAR</a:t>
            </a:r>
            <a:r>
              <a:rPr lang="en-US" sz="2000" dirty="0"/>
              <a:t>(9)		</a:t>
            </a:r>
            <a:r>
              <a:rPr lang="en-US" sz="2000" b="1" dirty="0">
                <a:solidFill>
                  <a:srgbClr val="0070C0"/>
                </a:solidFill>
              </a:rPr>
              <a:t>PRIMARY KEY</a:t>
            </a:r>
            <a:r>
              <a:rPr lang="en-US" sz="2000" dirty="0"/>
              <a:t>,</a:t>
            </a:r>
          </a:p>
          <a:p>
            <a:r>
              <a:rPr lang="en-US" sz="2000" dirty="0"/>
              <a:t>..</a:t>
            </a:r>
          </a:p>
          <a:p>
            <a:r>
              <a:rPr lang="en-US" sz="2000" dirty="0" err="1"/>
              <a:t>Super_ssn</a:t>
            </a:r>
            <a:r>
              <a:rPr lang="en-US" sz="2000" dirty="0"/>
              <a:t>	</a:t>
            </a:r>
            <a:r>
              <a:rPr lang="en-US" sz="2000" b="1" dirty="0">
                <a:solidFill>
                  <a:srgbClr val="7030A0"/>
                </a:solidFill>
              </a:rPr>
              <a:t>CHAR</a:t>
            </a:r>
            <a:r>
              <a:rPr lang="en-US" sz="2000" dirty="0"/>
              <a:t>(9),</a:t>
            </a:r>
          </a:p>
          <a:p>
            <a:r>
              <a:rPr lang="en-US" sz="2000" dirty="0" err="1"/>
              <a:t>Dno</a:t>
            </a:r>
            <a:r>
              <a:rPr lang="en-US" sz="2000" dirty="0"/>
              <a:t>		</a:t>
            </a:r>
            <a:r>
              <a:rPr lang="en-US" sz="2000" b="1" dirty="0">
                <a:solidFill>
                  <a:srgbClr val="7030A0"/>
                </a:solidFill>
              </a:rPr>
              <a:t>INT</a:t>
            </a:r>
            <a:r>
              <a:rPr lang="en-US" sz="2000" dirty="0"/>
              <a:t>			</a:t>
            </a:r>
            <a:r>
              <a:rPr lang="en-US" sz="2000" b="1" dirty="0">
                <a:solidFill>
                  <a:srgbClr val="0070C0"/>
                </a:solidFill>
              </a:rPr>
              <a:t>NOT NULL</a:t>
            </a:r>
            <a:r>
              <a:rPr lang="en-US" sz="2000" dirty="0"/>
              <a:t>,</a:t>
            </a:r>
          </a:p>
          <a:p>
            <a:r>
              <a:rPr lang="en-US" sz="2000" b="1" dirty="0">
                <a:solidFill>
                  <a:srgbClr val="0070C0"/>
                </a:solidFill>
              </a:rPr>
              <a:t>FOREIGN KEY </a:t>
            </a:r>
            <a:r>
              <a:rPr lang="en-US" sz="2000" dirty="0"/>
              <a:t>(</a:t>
            </a:r>
            <a:r>
              <a:rPr lang="en-US" sz="2000" dirty="0" err="1"/>
              <a:t>Super_ssn</a:t>
            </a:r>
            <a:r>
              <a:rPr lang="en-US" sz="2000" dirty="0"/>
              <a:t>) </a:t>
            </a:r>
            <a:r>
              <a:rPr lang="en-US" sz="2000" b="1" dirty="0">
                <a:solidFill>
                  <a:srgbClr val="0070C0"/>
                </a:solidFill>
              </a:rPr>
              <a:t>REFERENCES</a:t>
            </a:r>
            <a:r>
              <a:rPr lang="en-US" sz="2000" dirty="0"/>
              <a:t> EMPLOYEE(</a:t>
            </a:r>
            <a:r>
              <a:rPr lang="en-US" sz="2000" dirty="0" err="1"/>
              <a:t>Ssn</a:t>
            </a:r>
            <a:r>
              <a:rPr lang="en-US" sz="2000" dirty="0"/>
              <a:t>) );</a:t>
            </a:r>
          </a:p>
        </p:txBody>
      </p:sp>
      <p:sp>
        <p:nvSpPr>
          <p:cNvPr id="6" name="Rectangle 5">
            <a:extLst>
              <a:ext uri="{FF2B5EF4-FFF2-40B4-BE49-F238E27FC236}">
                <a16:creationId xmlns:a16="http://schemas.microsoft.com/office/drawing/2014/main" id="{FA6332ED-7BA4-3F4D-9B51-F7ECB4D96208}"/>
              </a:ext>
            </a:extLst>
          </p:cNvPr>
          <p:cNvSpPr/>
          <p:nvPr/>
        </p:nvSpPr>
        <p:spPr>
          <a:xfrm>
            <a:off x="66195" y="4813334"/>
            <a:ext cx="6893775" cy="1938992"/>
          </a:xfrm>
          <a:prstGeom prst="rect">
            <a:avLst/>
          </a:prstGeom>
        </p:spPr>
        <p:txBody>
          <a:bodyPr wrap="square">
            <a:spAutoFit/>
          </a:bodyPr>
          <a:lstStyle/>
          <a:p>
            <a:r>
              <a:rPr lang="en-GB" sz="2000" dirty="0">
                <a:solidFill>
                  <a:srgbClr val="FF0000"/>
                </a:solidFill>
              </a:rPr>
              <a:t>CREATE TABLE </a:t>
            </a:r>
            <a:r>
              <a:rPr lang="en-GB" sz="2000" dirty="0"/>
              <a:t>DEPARTMENT (</a:t>
            </a:r>
          </a:p>
          <a:p>
            <a:r>
              <a:rPr lang="en-GB" sz="2000" dirty="0" err="1"/>
              <a:t>Dname</a:t>
            </a:r>
            <a:r>
              <a:rPr lang="en-GB" sz="2000" dirty="0"/>
              <a:t>		</a:t>
            </a:r>
            <a:r>
              <a:rPr lang="en-GB" sz="2000" b="1" dirty="0">
                <a:solidFill>
                  <a:srgbClr val="7030A0"/>
                </a:solidFill>
              </a:rPr>
              <a:t>VARCHAR</a:t>
            </a:r>
            <a:r>
              <a:rPr lang="en-GB" sz="2000" dirty="0"/>
              <a:t>(15)	</a:t>
            </a:r>
            <a:r>
              <a:rPr lang="en-GB" sz="2000" b="1" dirty="0">
                <a:solidFill>
                  <a:srgbClr val="0070C0"/>
                </a:solidFill>
              </a:rPr>
              <a:t>NOT NULL UNIQUE</a:t>
            </a:r>
            <a:r>
              <a:rPr lang="en-GB" sz="2000" dirty="0"/>
              <a:t>,</a:t>
            </a:r>
          </a:p>
          <a:p>
            <a:r>
              <a:rPr lang="en-GB" sz="2000" dirty="0" err="1"/>
              <a:t>Dnumber</a:t>
            </a:r>
            <a:r>
              <a:rPr lang="en-GB" sz="2000" dirty="0"/>
              <a:t> 	</a:t>
            </a:r>
            <a:r>
              <a:rPr lang="en-GB" sz="2000" b="1" dirty="0">
                <a:solidFill>
                  <a:srgbClr val="7030A0"/>
                </a:solidFill>
              </a:rPr>
              <a:t>INT</a:t>
            </a:r>
            <a:r>
              <a:rPr lang="en-GB" sz="2000" dirty="0"/>
              <a:t> 		</a:t>
            </a:r>
            <a:r>
              <a:rPr lang="en-GB" sz="2000" b="1" dirty="0">
                <a:solidFill>
                  <a:srgbClr val="0070C0"/>
                </a:solidFill>
              </a:rPr>
              <a:t>PRIMARY KEY</a:t>
            </a:r>
            <a:r>
              <a:rPr lang="en-GB" sz="2000" dirty="0"/>
              <a:t>,</a:t>
            </a:r>
          </a:p>
          <a:p>
            <a:r>
              <a:rPr lang="en-GB" sz="2000" dirty="0" err="1"/>
              <a:t>Mgr_ssn</a:t>
            </a:r>
            <a:r>
              <a:rPr lang="en-GB" sz="2000" dirty="0"/>
              <a:t>		</a:t>
            </a:r>
            <a:r>
              <a:rPr lang="en-GB" sz="2000" b="1" dirty="0">
                <a:solidFill>
                  <a:srgbClr val="7030A0"/>
                </a:solidFill>
              </a:rPr>
              <a:t>CHAR</a:t>
            </a:r>
            <a:r>
              <a:rPr lang="en-GB" sz="2000" dirty="0"/>
              <a:t>(9)	,	</a:t>
            </a:r>
          </a:p>
          <a:p>
            <a:r>
              <a:rPr lang="en-GB" sz="2000" dirty="0"/>
              <a:t>..</a:t>
            </a:r>
          </a:p>
          <a:p>
            <a:r>
              <a:rPr lang="en-GB" sz="2000" b="1" dirty="0">
                <a:solidFill>
                  <a:srgbClr val="0070C0"/>
                </a:solidFill>
              </a:rPr>
              <a:t>FOREIGN KEY</a:t>
            </a:r>
            <a:r>
              <a:rPr lang="en-GB" sz="2000" dirty="0"/>
              <a:t>(</a:t>
            </a:r>
            <a:r>
              <a:rPr lang="en-GB" sz="2000" dirty="0" err="1"/>
              <a:t>Mgr_ssn</a:t>
            </a:r>
            <a:r>
              <a:rPr lang="en-GB" sz="2000" dirty="0"/>
              <a:t>) </a:t>
            </a:r>
            <a:r>
              <a:rPr lang="en-GB" sz="2000" b="1" dirty="0">
                <a:solidFill>
                  <a:srgbClr val="0070C0"/>
                </a:solidFill>
              </a:rPr>
              <a:t>REFERENCES</a:t>
            </a:r>
            <a:r>
              <a:rPr lang="en-GB" sz="2000" dirty="0"/>
              <a:t> EMPLOYEE(</a:t>
            </a:r>
            <a:r>
              <a:rPr lang="en-GB" sz="2000" dirty="0" err="1"/>
              <a:t>Ssn</a:t>
            </a:r>
            <a:r>
              <a:rPr lang="en-GB" sz="2000" dirty="0"/>
              <a:t>) );</a:t>
            </a:r>
          </a:p>
        </p:txBody>
      </p:sp>
      <p:sp>
        <p:nvSpPr>
          <p:cNvPr id="3" name="Rectangle 2">
            <a:extLst>
              <a:ext uri="{FF2B5EF4-FFF2-40B4-BE49-F238E27FC236}">
                <a16:creationId xmlns:a16="http://schemas.microsoft.com/office/drawing/2014/main" id="{5C92F268-DDFB-5549-985C-6A1B2C0F72DE}"/>
              </a:ext>
            </a:extLst>
          </p:cNvPr>
          <p:cNvSpPr/>
          <p:nvPr/>
        </p:nvSpPr>
        <p:spPr>
          <a:xfrm>
            <a:off x="6959970" y="3429000"/>
            <a:ext cx="5165835" cy="1569660"/>
          </a:xfrm>
          <a:prstGeom prst="rect">
            <a:avLst/>
          </a:prstGeom>
        </p:spPr>
        <p:txBody>
          <a:bodyPr wrap="square">
            <a:spAutoFit/>
          </a:bodyPr>
          <a:lstStyle/>
          <a:p>
            <a:r>
              <a:rPr lang="en-US" sz="2400" dirty="0">
                <a:solidFill>
                  <a:srgbClr val="FF0000"/>
                </a:solidFill>
              </a:rPr>
              <a:t>ALTER TABLE </a:t>
            </a:r>
            <a:r>
              <a:rPr lang="en-US" sz="2400" dirty="0"/>
              <a:t>EMPLOYEE </a:t>
            </a:r>
          </a:p>
          <a:p>
            <a:r>
              <a:rPr lang="en-US" sz="2400" dirty="0">
                <a:solidFill>
                  <a:srgbClr val="FF0000"/>
                </a:solidFill>
              </a:rPr>
              <a:t>ADD CONSTRAINT </a:t>
            </a:r>
            <a:r>
              <a:rPr lang="en-US" sz="2400" dirty="0"/>
              <a:t>EMPDEPTFK FOREIGN KEY(</a:t>
            </a:r>
            <a:r>
              <a:rPr lang="en-US" sz="2400" dirty="0" err="1"/>
              <a:t>Dno</a:t>
            </a:r>
            <a:r>
              <a:rPr lang="en-US" sz="2400" dirty="0"/>
              <a:t>) REFERENCES DEPARTMENT(</a:t>
            </a:r>
            <a:r>
              <a:rPr lang="en-US" sz="2400" dirty="0" err="1"/>
              <a:t>Dnumber</a:t>
            </a:r>
            <a:r>
              <a:rPr lang="en-US" sz="2400" dirty="0"/>
              <a:t>)</a:t>
            </a:r>
          </a:p>
        </p:txBody>
      </p:sp>
    </p:spTree>
    <p:extLst>
      <p:ext uri="{BB962C8B-B14F-4D97-AF65-F5344CB8AC3E}">
        <p14:creationId xmlns:p14="http://schemas.microsoft.com/office/powerpoint/2010/main" val="346327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E8F-B39D-4DC0-BE9F-3D0928D8AA0A}"/>
              </a:ext>
            </a:extLst>
          </p:cNvPr>
          <p:cNvSpPr>
            <a:spLocks noGrp="1"/>
          </p:cNvSpPr>
          <p:nvPr>
            <p:ph type="title"/>
          </p:nvPr>
        </p:nvSpPr>
        <p:spPr>
          <a:xfrm>
            <a:off x="838200" y="365125"/>
            <a:ext cx="10515600" cy="1325563"/>
          </a:xfrm>
        </p:spPr>
        <p:txBody>
          <a:bodyPr/>
          <a:lstStyle/>
          <a:p>
            <a:r>
              <a:rPr lang="en-US" dirty="0"/>
              <a:t>ALTER TABLE (Constraint)</a:t>
            </a:r>
          </a:p>
        </p:txBody>
      </p:sp>
      <p:sp>
        <p:nvSpPr>
          <p:cNvPr id="4" name="Slide Number Placeholder 3">
            <a:extLst>
              <a:ext uri="{FF2B5EF4-FFF2-40B4-BE49-F238E27FC236}">
                <a16:creationId xmlns:a16="http://schemas.microsoft.com/office/drawing/2014/main" id="{24AE37E8-F723-4B33-BE0F-0AB59542B17D}"/>
              </a:ext>
            </a:extLst>
          </p:cNvPr>
          <p:cNvSpPr>
            <a:spLocks noGrp="1"/>
          </p:cNvSpPr>
          <p:nvPr>
            <p:ph type="sldNum" sz="quarter" idx="12"/>
          </p:nvPr>
        </p:nvSpPr>
        <p:spPr/>
        <p:txBody>
          <a:bodyPr/>
          <a:lstStyle/>
          <a:p>
            <a:fld id="{DAF992E6-86C0-4FDD-A968-0519C9310E9E}" type="slidenum">
              <a:rPr lang="en-US" smtClean="0"/>
              <a:t>38</a:t>
            </a:fld>
            <a:endParaRPr lang="en-US"/>
          </a:p>
        </p:txBody>
      </p:sp>
      <p:sp>
        <p:nvSpPr>
          <p:cNvPr id="8" name="Rectangle 7">
            <a:extLst>
              <a:ext uri="{FF2B5EF4-FFF2-40B4-BE49-F238E27FC236}">
                <a16:creationId xmlns:a16="http://schemas.microsoft.com/office/drawing/2014/main" id="{9DA82364-4BF2-3C48-87EA-0607EF0BC452}"/>
              </a:ext>
            </a:extLst>
          </p:cNvPr>
          <p:cNvSpPr/>
          <p:nvPr/>
        </p:nvSpPr>
        <p:spPr>
          <a:xfrm>
            <a:off x="838200" y="2003422"/>
            <a:ext cx="10301869" cy="3539430"/>
          </a:xfrm>
          <a:prstGeom prst="rect">
            <a:avLst/>
          </a:prstGeom>
        </p:spPr>
        <p:txBody>
          <a:bodyPr wrap="square">
            <a:spAutoFit/>
          </a:bodyPr>
          <a:lstStyle/>
          <a:p>
            <a:pPr latinLnBrk="1"/>
            <a:r>
              <a:rPr lang="en-US" sz="2800" dirty="0">
                <a:solidFill>
                  <a:srgbClr val="FF0000"/>
                </a:solidFill>
              </a:rPr>
              <a:t>ALTER TABLE </a:t>
            </a:r>
            <a:r>
              <a:rPr lang="en-US" sz="2800" dirty="0" err="1"/>
              <a:t>table_name</a:t>
            </a:r>
            <a:r>
              <a:rPr lang="en-US" sz="2800" dirty="0"/>
              <a:t> </a:t>
            </a:r>
            <a:r>
              <a:rPr lang="en-US" sz="2800" dirty="0">
                <a:solidFill>
                  <a:srgbClr val="7030A0"/>
                </a:solidFill>
              </a:rPr>
              <a:t>ADD CONSTRAINT </a:t>
            </a:r>
            <a:r>
              <a:rPr lang="en-US" sz="2800" dirty="0"/>
              <a:t>constraint</a:t>
            </a:r>
          </a:p>
          <a:p>
            <a:endParaRPr lang="en-US" sz="2800" dirty="0">
              <a:solidFill>
                <a:srgbClr val="FF0000"/>
              </a:solidFill>
            </a:endParaRPr>
          </a:p>
          <a:p>
            <a:endParaRPr lang="en-US" sz="2800" dirty="0"/>
          </a:p>
          <a:p>
            <a:pPr latinLnBrk="1"/>
            <a:r>
              <a:rPr lang="en-US" sz="2800" dirty="0">
                <a:solidFill>
                  <a:srgbClr val="FF0000"/>
                </a:solidFill>
              </a:rPr>
              <a:t>ALTER TABLE </a:t>
            </a:r>
            <a:r>
              <a:rPr lang="en-US" sz="2800" dirty="0" err="1"/>
              <a:t>table_name</a:t>
            </a:r>
            <a:r>
              <a:rPr lang="en-US" sz="2800" dirty="0"/>
              <a:t> </a:t>
            </a:r>
            <a:r>
              <a:rPr lang="en-US" sz="2800" dirty="0">
                <a:solidFill>
                  <a:srgbClr val="7030A0"/>
                </a:solidFill>
              </a:rPr>
              <a:t>ALTER COLUMN </a:t>
            </a:r>
            <a:r>
              <a:rPr lang="en-US" sz="2800" dirty="0" err="1"/>
              <a:t>column_name</a:t>
            </a:r>
            <a:r>
              <a:rPr lang="en-US" sz="2800" dirty="0"/>
              <a:t> </a:t>
            </a:r>
          </a:p>
          <a:p>
            <a:pPr latinLnBrk="1"/>
            <a:r>
              <a:rPr lang="en-US" sz="2800" dirty="0"/>
              <a:t>					[SET DEFAULT value | DROP DEFAULT];</a:t>
            </a:r>
          </a:p>
          <a:p>
            <a:pPr latinLnBrk="1"/>
            <a:endParaRPr lang="en-US" sz="2800" dirty="0">
              <a:solidFill>
                <a:srgbClr val="FF0000"/>
              </a:solidFill>
            </a:endParaRPr>
          </a:p>
          <a:p>
            <a:pPr latinLnBrk="1"/>
            <a:r>
              <a:rPr lang="en-US" sz="2800" dirty="0">
                <a:solidFill>
                  <a:srgbClr val="FF0000"/>
                </a:solidFill>
              </a:rPr>
              <a:t>ALTER TABLE </a:t>
            </a:r>
            <a:r>
              <a:rPr lang="en-US" sz="2800" dirty="0" err="1"/>
              <a:t>table_name</a:t>
            </a:r>
            <a:r>
              <a:rPr lang="en-US" sz="2800" dirty="0"/>
              <a:t> </a:t>
            </a:r>
            <a:r>
              <a:rPr lang="en-US" sz="2800" dirty="0">
                <a:solidFill>
                  <a:srgbClr val="7030A0"/>
                </a:solidFill>
              </a:rPr>
              <a:t>ALTER COLUMN </a:t>
            </a:r>
            <a:r>
              <a:rPr lang="en-US" sz="2800" dirty="0" err="1"/>
              <a:t>column_name</a:t>
            </a:r>
            <a:r>
              <a:rPr lang="en-US" sz="2800" dirty="0"/>
              <a:t> </a:t>
            </a:r>
          </a:p>
          <a:p>
            <a:pPr latinLnBrk="1"/>
            <a:r>
              <a:rPr lang="en-US" sz="2800" dirty="0"/>
              <a:t>					[SET NOT NULL| DROP NOT NULL];</a:t>
            </a:r>
          </a:p>
        </p:txBody>
      </p:sp>
    </p:spTree>
    <p:extLst>
      <p:ext uri="{BB962C8B-B14F-4D97-AF65-F5344CB8AC3E}">
        <p14:creationId xmlns:p14="http://schemas.microsoft.com/office/powerpoint/2010/main" val="185465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E8F-B39D-4DC0-BE9F-3D0928D8AA0A}"/>
              </a:ext>
            </a:extLst>
          </p:cNvPr>
          <p:cNvSpPr>
            <a:spLocks noGrp="1"/>
          </p:cNvSpPr>
          <p:nvPr>
            <p:ph type="title"/>
          </p:nvPr>
        </p:nvSpPr>
        <p:spPr>
          <a:xfrm>
            <a:off x="838200" y="365125"/>
            <a:ext cx="10515600" cy="1325563"/>
          </a:xfrm>
        </p:spPr>
        <p:txBody>
          <a:bodyPr/>
          <a:lstStyle/>
          <a:p>
            <a:r>
              <a:rPr lang="en-US" dirty="0"/>
              <a:t>Summary (ALTER TABLE – AT)</a:t>
            </a:r>
          </a:p>
        </p:txBody>
      </p:sp>
      <p:sp>
        <p:nvSpPr>
          <p:cNvPr id="3" name="Content Placeholder 2">
            <a:extLst>
              <a:ext uri="{FF2B5EF4-FFF2-40B4-BE49-F238E27FC236}">
                <a16:creationId xmlns:a16="http://schemas.microsoft.com/office/drawing/2014/main" id="{DA543716-4405-4C9F-8301-CD801475E8D6}"/>
              </a:ext>
            </a:extLst>
          </p:cNvPr>
          <p:cNvSpPr>
            <a:spLocks noGrp="1"/>
          </p:cNvSpPr>
          <p:nvPr>
            <p:ph idx="1"/>
          </p:nvPr>
        </p:nvSpPr>
        <p:spPr>
          <a:xfrm>
            <a:off x="838199" y="1825625"/>
            <a:ext cx="10692161" cy="4351338"/>
          </a:xfrm>
        </p:spPr>
        <p:txBody>
          <a:bodyPr>
            <a:noAutofit/>
          </a:bodyPr>
          <a:lstStyle/>
          <a:p>
            <a:pPr marL="0" indent="0" latinLnBrk="1">
              <a:buNone/>
            </a:pPr>
            <a:r>
              <a:rPr lang="en-US" sz="2400" dirty="0">
                <a:solidFill>
                  <a:srgbClr val="FF0000"/>
                </a:solidFill>
              </a:rPr>
              <a:t>AT </a:t>
            </a:r>
            <a:r>
              <a:rPr lang="en-US" sz="2400" dirty="0" err="1"/>
              <a:t>table_name</a:t>
            </a:r>
            <a:r>
              <a:rPr lang="en-US" sz="2400" dirty="0"/>
              <a:t> </a:t>
            </a:r>
            <a:r>
              <a:rPr lang="en-US" sz="2400" dirty="0">
                <a:solidFill>
                  <a:srgbClr val="7030A0"/>
                </a:solidFill>
              </a:rPr>
              <a:t>RENAME TO </a:t>
            </a:r>
            <a:r>
              <a:rPr lang="en-US" sz="2400" dirty="0" err="1"/>
              <a:t>new_table_name</a:t>
            </a:r>
            <a:r>
              <a:rPr lang="en-US" sz="2400" dirty="0"/>
              <a:t>;</a:t>
            </a:r>
          </a:p>
          <a:p>
            <a:pPr marL="0" indent="0" latinLnBrk="1">
              <a:buNone/>
            </a:pPr>
            <a:endParaRPr lang="en-US" sz="2400" dirty="0"/>
          </a:p>
          <a:p>
            <a:pPr marL="0" indent="0" latinLnBrk="1">
              <a:buNone/>
            </a:pPr>
            <a:r>
              <a:rPr lang="en-US" sz="2400" dirty="0">
                <a:solidFill>
                  <a:srgbClr val="FF0000"/>
                </a:solidFill>
              </a:rPr>
              <a:t>AT </a:t>
            </a:r>
            <a:r>
              <a:rPr lang="en-US" sz="2400" dirty="0" err="1"/>
              <a:t>table_name</a:t>
            </a:r>
            <a:r>
              <a:rPr lang="en-US" sz="2400" dirty="0"/>
              <a:t> </a:t>
            </a:r>
            <a:r>
              <a:rPr lang="en-US" sz="2400" dirty="0">
                <a:solidFill>
                  <a:srgbClr val="7030A0"/>
                </a:solidFill>
              </a:rPr>
              <a:t>ADD COLUMN </a:t>
            </a:r>
            <a:r>
              <a:rPr lang="en-US" sz="2400" dirty="0" err="1"/>
              <a:t>new_column_name</a:t>
            </a:r>
            <a:r>
              <a:rPr lang="en-US" sz="2400" dirty="0"/>
              <a:t> TYPE;</a:t>
            </a:r>
          </a:p>
          <a:p>
            <a:pPr marL="0" indent="0" latinLnBrk="1">
              <a:buNone/>
            </a:pPr>
            <a:r>
              <a:rPr lang="en-US" sz="2400" dirty="0">
                <a:solidFill>
                  <a:srgbClr val="FF0000"/>
                </a:solidFill>
              </a:rPr>
              <a:t>AT </a:t>
            </a:r>
            <a:r>
              <a:rPr lang="en-US" sz="2400" dirty="0" err="1"/>
              <a:t>table_name</a:t>
            </a:r>
            <a:r>
              <a:rPr lang="en-US" sz="2400" dirty="0"/>
              <a:t> </a:t>
            </a:r>
            <a:r>
              <a:rPr lang="en-US" sz="2400" dirty="0">
                <a:solidFill>
                  <a:srgbClr val="7030A0"/>
                </a:solidFill>
              </a:rPr>
              <a:t>DROP COLUMN </a:t>
            </a:r>
            <a:r>
              <a:rPr lang="en-US" sz="2400" dirty="0" err="1"/>
              <a:t>column_name</a:t>
            </a:r>
            <a:r>
              <a:rPr lang="en-US" sz="2400" dirty="0"/>
              <a:t>;</a:t>
            </a:r>
          </a:p>
          <a:p>
            <a:pPr marL="0" indent="0" latinLnBrk="1">
              <a:buNone/>
            </a:pPr>
            <a:r>
              <a:rPr lang="en-US" sz="2400" dirty="0">
                <a:solidFill>
                  <a:srgbClr val="FF0000"/>
                </a:solidFill>
              </a:rPr>
              <a:t>AT </a:t>
            </a:r>
            <a:r>
              <a:rPr lang="en-US" sz="2400" dirty="0" err="1"/>
              <a:t>table_name</a:t>
            </a:r>
            <a:r>
              <a:rPr lang="en-US" sz="2400" dirty="0"/>
              <a:t> </a:t>
            </a:r>
            <a:r>
              <a:rPr lang="en-US" sz="2400" dirty="0">
                <a:solidFill>
                  <a:srgbClr val="7030A0"/>
                </a:solidFill>
              </a:rPr>
              <a:t>RENAME COLUMN </a:t>
            </a:r>
            <a:r>
              <a:rPr lang="en-US" sz="2400" dirty="0" err="1"/>
              <a:t>column_name</a:t>
            </a:r>
            <a:r>
              <a:rPr lang="en-US" sz="2400" dirty="0"/>
              <a:t> TO </a:t>
            </a:r>
            <a:r>
              <a:rPr lang="en-US" sz="2400" dirty="0" err="1"/>
              <a:t>new_column_name</a:t>
            </a:r>
            <a:r>
              <a:rPr lang="en-US" sz="2400" dirty="0"/>
              <a:t>;</a:t>
            </a:r>
          </a:p>
          <a:p>
            <a:pPr marL="0" indent="0" latinLnBrk="1">
              <a:buNone/>
            </a:pPr>
            <a:endParaRPr lang="en-US" sz="2400" dirty="0"/>
          </a:p>
          <a:p>
            <a:pPr marL="0" indent="0" latinLnBrk="1">
              <a:buNone/>
            </a:pPr>
            <a:r>
              <a:rPr lang="en-US" sz="2400" dirty="0">
                <a:solidFill>
                  <a:srgbClr val="FF0000"/>
                </a:solidFill>
              </a:rPr>
              <a:t>AT </a:t>
            </a:r>
            <a:r>
              <a:rPr lang="en-US" sz="2400" dirty="0" err="1"/>
              <a:t>table_name</a:t>
            </a:r>
            <a:r>
              <a:rPr lang="en-US" sz="2400" dirty="0"/>
              <a:t> </a:t>
            </a:r>
            <a:r>
              <a:rPr lang="en-US" sz="2400" dirty="0">
                <a:solidFill>
                  <a:srgbClr val="7030A0"/>
                </a:solidFill>
              </a:rPr>
              <a:t>ALTER COLUMN </a:t>
            </a:r>
            <a:r>
              <a:rPr lang="en-US" sz="2400" dirty="0" err="1"/>
              <a:t>column_name</a:t>
            </a:r>
            <a:r>
              <a:rPr lang="en-US" sz="2400" dirty="0"/>
              <a:t> [SET DEFAULT value | DROP DEFAULT];</a:t>
            </a:r>
          </a:p>
          <a:p>
            <a:pPr marL="0" indent="0" latinLnBrk="1">
              <a:buNone/>
            </a:pPr>
            <a:r>
              <a:rPr lang="en-US" sz="2400" dirty="0">
                <a:solidFill>
                  <a:srgbClr val="FF0000"/>
                </a:solidFill>
              </a:rPr>
              <a:t>AT </a:t>
            </a:r>
            <a:r>
              <a:rPr lang="en-US" sz="2400" dirty="0" err="1"/>
              <a:t>table_name</a:t>
            </a:r>
            <a:r>
              <a:rPr lang="en-US" sz="2400" dirty="0"/>
              <a:t> </a:t>
            </a:r>
            <a:r>
              <a:rPr lang="en-US" sz="2400" dirty="0">
                <a:solidFill>
                  <a:srgbClr val="7030A0"/>
                </a:solidFill>
              </a:rPr>
              <a:t>ALTER COLUMN </a:t>
            </a:r>
            <a:r>
              <a:rPr lang="en-US" sz="2400" dirty="0" err="1"/>
              <a:t>column_name</a:t>
            </a:r>
            <a:r>
              <a:rPr lang="en-US" sz="2400" dirty="0"/>
              <a:t> [SET NOT NULL| DROP NOT NULL];</a:t>
            </a:r>
          </a:p>
          <a:p>
            <a:pPr marL="0" indent="0" latinLnBrk="1">
              <a:buNone/>
            </a:pPr>
            <a:endParaRPr lang="en-US" sz="2400" dirty="0"/>
          </a:p>
          <a:p>
            <a:pPr marL="0" indent="0" latinLnBrk="1">
              <a:buNone/>
            </a:pPr>
            <a:r>
              <a:rPr lang="en-US" sz="2400" dirty="0">
                <a:solidFill>
                  <a:srgbClr val="FF0000"/>
                </a:solidFill>
              </a:rPr>
              <a:t>AT </a:t>
            </a:r>
            <a:r>
              <a:rPr lang="en-US" sz="2400" dirty="0" err="1"/>
              <a:t>table_name</a:t>
            </a:r>
            <a:r>
              <a:rPr lang="en-US" sz="2400" dirty="0"/>
              <a:t> </a:t>
            </a:r>
            <a:r>
              <a:rPr lang="en-US" sz="2400" dirty="0">
                <a:solidFill>
                  <a:srgbClr val="7030A0"/>
                </a:solidFill>
              </a:rPr>
              <a:t>ADD CONSTRAINT </a:t>
            </a:r>
            <a:r>
              <a:rPr lang="en-US" sz="2400" dirty="0" err="1"/>
              <a:t>constraint</a:t>
            </a:r>
            <a:endParaRPr lang="en-US" sz="2400" dirty="0"/>
          </a:p>
        </p:txBody>
      </p:sp>
      <p:sp>
        <p:nvSpPr>
          <p:cNvPr id="4" name="Slide Number Placeholder 3">
            <a:extLst>
              <a:ext uri="{FF2B5EF4-FFF2-40B4-BE49-F238E27FC236}">
                <a16:creationId xmlns:a16="http://schemas.microsoft.com/office/drawing/2014/main" id="{BEA91E68-CA32-4BAA-9C25-D81FA0C1E3E3}"/>
              </a:ext>
            </a:extLst>
          </p:cNvPr>
          <p:cNvSpPr>
            <a:spLocks noGrp="1"/>
          </p:cNvSpPr>
          <p:nvPr>
            <p:ph type="sldNum" sz="quarter" idx="12"/>
          </p:nvPr>
        </p:nvSpPr>
        <p:spPr/>
        <p:txBody>
          <a:bodyPr/>
          <a:lstStyle/>
          <a:p>
            <a:fld id="{DAF992E6-86C0-4FDD-A968-0519C9310E9E}" type="slidenum">
              <a:rPr lang="en-US" smtClean="0"/>
              <a:t>39</a:t>
            </a:fld>
            <a:endParaRPr lang="en-US"/>
          </a:p>
        </p:txBody>
      </p:sp>
    </p:spTree>
    <p:extLst>
      <p:ext uri="{BB962C8B-B14F-4D97-AF65-F5344CB8AC3E}">
        <p14:creationId xmlns:p14="http://schemas.microsoft.com/office/powerpoint/2010/main" val="58044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0436-C035-4724-AE7A-DB4F406DF5D8}"/>
              </a:ext>
            </a:extLst>
          </p:cNvPr>
          <p:cNvSpPr>
            <a:spLocks noGrp="1"/>
          </p:cNvSpPr>
          <p:nvPr>
            <p:ph type="title"/>
          </p:nvPr>
        </p:nvSpPr>
        <p:spPr>
          <a:xfrm>
            <a:off x="838200" y="36512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6847EBC0-4C37-4B78-84A9-C668F03F1488}"/>
              </a:ext>
            </a:extLst>
          </p:cNvPr>
          <p:cNvSpPr>
            <a:spLocks noGrp="1"/>
          </p:cNvSpPr>
          <p:nvPr>
            <p:ph idx="1"/>
          </p:nvPr>
        </p:nvSpPr>
        <p:spPr/>
        <p:txBody>
          <a:bodyPr/>
          <a:lstStyle/>
          <a:p>
            <a:r>
              <a:rPr lang="en-US" dirty="0"/>
              <a:t>Introduction to Database</a:t>
            </a:r>
          </a:p>
          <a:p>
            <a:r>
              <a:rPr lang="en-US" dirty="0"/>
              <a:t>Case study</a:t>
            </a:r>
          </a:p>
          <a:p>
            <a:r>
              <a:rPr lang="en-US" dirty="0"/>
              <a:t>Entity, Attribute, Relationship</a:t>
            </a:r>
          </a:p>
          <a:p>
            <a:r>
              <a:rPr lang="en-US" dirty="0"/>
              <a:t>ERD (optional)</a:t>
            </a:r>
          </a:p>
          <a:p>
            <a:r>
              <a:rPr lang="en-US" dirty="0"/>
              <a:t>PostgreSQL</a:t>
            </a:r>
          </a:p>
          <a:p>
            <a:endParaRPr lang="en-US" dirty="0"/>
          </a:p>
        </p:txBody>
      </p:sp>
      <p:sp>
        <p:nvSpPr>
          <p:cNvPr id="4" name="Slide Number Placeholder 3">
            <a:extLst>
              <a:ext uri="{FF2B5EF4-FFF2-40B4-BE49-F238E27FC236}">
                <a16:creationId xmlns:a16="http://schemas.microsoft.com/office/drawing/2014/main" id="{EF9FC498-6F4A-49E8-8351-1CE68B460858}"/>
              </a:ext>
            </a:extLst>
          </p:cNvPr>
          <p:cNvSpPr>
            <a:spLocks noGrp="1"/>
          </p:cNvSpPr>
          <p:nvPr>
            <p:ph type="sldNum" sz="quarter" idx="12"/>
          </p:nvPr>
        </p:nvSpPr>
        <p:spPr/>
        <p:txBody>
          <a:bodyPr/>
          <a:lstStyle/>
          <a:p>
            <a:fld id="{DAF992E6-86C0-4FDD-A968-0519C9310E9E}" type="slidenum">
              <a:rPr lang="en-US" smtClean="0"/>
              <a:t>4</a:t>
            </a:fld>
            <a:endParaRPr lang="en-US"/>
          </a:p>
        </p:txBody>
      </p:sp>
      <p:sp>
        <p:nvSpPr>
          <p:cNvPr id="5" name="Content Placeholder 2">
            <a:extLst>
              <a:ext uri="{FF2B5EF4-FFF2-40B4-BE49-F238E27FC236}">
                <a16:creationId xmlns:a16="http://schemas.microsoft.com/office/drawing/2014/main" id="{A1962219-7DE5-4D8C-A54F-4747A52B478C}"/>
              </a:ext>
            </a:extLst>
          </p:cNvPr>
          <p:cNvSpPr txBox="1">
            <a:spLocks/>
          </p:cNvSpPr>
          <p:nvPr/>
        </p:nvSpPr>
        <p:spPr>
          <a:xfrm>
            <a:off x="7562626" y="674553"/>
            <a:ext cx="4618616" cy="5732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1" dirty="0">
                <a:solidFill>
                  <a:schemeClr val="bg1"/>
                </a:solidFill>
              </a:rPr>
              <a:t>Course Outline</a:t>
            </a:r>
          </a:p>
          <a:p>
            <a:pPr marL="514350" indent="-514350">
              <a:buFont typeface="+mj-lt"/>
              <a:buAutoNum type="arabicPeriod"/>
            </a:pPr>
            <a:r>
              <a:rPr lang="en-US" dirty="0">
                <a:solidFill>
                  <a:srgbClr val="FF0000"/>
                </a:solidFill>
              </a:rPr>
              <a:t>Introduction to database</a:t>
            </a:r>
          </a:p>
          <a:p>
            <a:pPr marL="514350" indent="-514350">
              <a:buFont typeface="+mj-lt"/>
              <a:buAutoNum type="arabicPeriod"/>
            </a:pPr>
            <a:r>
              <a:rPr lang="en-US" dirty="0">
                <a:solidFill>
                  <a:srgbClr val="FF0000"/>
                </a:solidFill>
              </a:rPr>
              <a:t>PostgreSQL</a:t>
            </a:r>
          </a:p>
          <a:p>
            <a:pPr marL="514350" indent="-514350">
              <a:buFont typeface="+mj-lt"/>
              <a:buAutoNum type="arabicPeriod"/>
            </a:pPr>
            <a:r>
              <a:rPr lang="en-US" dirty="0"/>
              <a:t>Managing Tables</a:t>
            </a:r>
          </a:p>
          <a:p>
            <a:pPr marL="514350" indent="-514350">
              <a:buFont typeface="+mj-lt"/>
              <a:buAutoNum type="arabicPeriod"/>
            </a:pPr>
            <a:r>
              <a:rPr lang="en-US" dirty="0"/>
              <a:t>Querying Data</a:t>
            </a:r>
          </a:p>
          <a:p>
            <a:pPr marL="971550" lvl="1" indent="-514350">
              <a:buFont typeface="+mj-lt"/>
              <a:buAutoNum type="romanLcPeriod"/>
            </a:pPr>
            <a:r>
              <a:rPr lang="en-US" dirty="0"/>
              <a:t>Filtering Data</a:t>
            </a:r>
          </a:p>
          <a:p>
            <a:pPr marL="514350" indent="-514350">
              <a:buFont typeface="+mj-lt"/>
              <a:buAutoNum type="arabicPeriod"/>
            </a:pPr>
            <a:r>
              <a:rPr lang="en-US" dirty="0"/>
              <a:t>Modifying Data</a:t>
            </a:r>
          </a:p>
          <a:p>
            <a:pPr marL="514350" indent="-514350">
              <a:buFont typeface="+mj-lt"/>
              <a:buAutoNum type="arabicPeriod"/>
            </a:pPr>
            <a:r>
              <a:rPr lang="en-US" dirty="0"/>
              <a:t>Joining Multiple Tables</a:t>
            </a:r>
          </a:p>
          <a:p>
            <a:pPr marL="514350" indent="-514350">
              <a:buFont typeface="+mj-lt"/>
              <a:buAutoNum type="arabicPeriod"/>
            </a:pPr>
            <a:r>
              <a:rPr lang="en-US" dirty="0"/>
              <a:t>Grouping Data</a:t>
            </a:r>
          </a:p>
          <a:p>
            <a:pPr marL="514350" indent="-514350">
              <a:buFont typeface="+mj-lt"/>
              <a:buAutoNum type="arabicPeriod"/>
            </a:pPr>
            <a:r>
              <a:rPr lang="en-US" dirty="0"/>
              <a:t>Set Operations</a:t>
            </a:r>
          </a:p>
          <a:p>
            <a:pPr marL="514350" indent="-514350">
              <a:buFont typeface="+mj-lt"/>
              <a:buAutoNum type="arabicPeriod"/>
            </a:pPr>
            <a:r>
              <a:rPr lang="en-US" dirty="0"/>
              <a:t>Subquery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6643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0"/>
                            </p:stCondLst>
                            <p:childTnLst>
                              <p:par>
                                <p:cTn id="14" presetID="2" presetClass="entr" presetSubtype="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0-#ppt_h/2"/>
                                          </p:val>
                                        </p:tav>
                                        <p:tav tm="100000">
                                          <p:val>
                                            <p:strVal val="#ppt_y"/>
                                          </p:val>
                                        </p:tav>
                                      </p:tavLst>
                                    </p:anim>
                                  </p:childTnLst>
                                </p:cTn>
                              </p:par>
                            </p:childTnLst>
                          </p:cTn>
                        </p:par>
                        <p:par>
                          <p:cTn id="18" fill="hold">
                            <p:stCondLst>
                              <p:cond delay="500"/>
                            </p:stCondLst>
                            <p:childTnLst>
                              <p:par>
                                <p:cTn id="19" presetID="2" presetClass="exit" presetSubtype="6" fill="hold" grpId="2" nodeType="afterEffect">
                                  <p:stCondLst>
                                    <p:cond delay="1000"/>
                                  </p:stCondLst>
                                  <p:childTnLst>
                                    <p:anim calcmode="lin" valueType="num">
                                      <p:cBhvr additive="base">
                                        <p:cTn id="20" dur="1000"/>
                                        <p:tgtEl>
                                          <p:spTgt spid="5"/>
                                        </p:tgtEl>
                                        <p:attrNameLst>
                                          <p:attrName>ppt_x</p:attrName>
                                        </p:attrNameLst>
                                      </p:cBhvr>
                                      <p:tavLst>
                                        <p:tav tm="0">
                                          <p:val>
                                            <p:strVal val="ppt_x"/>
                                          </p:val>
                                        </p:tav>
                                        <p:tav tm="100000">
                                          <p:val>
                                            <p:strVal val="1+ppt_w/2"/>
                                          </p:val>
                                        </p:tav>
                                      </p:tavLst>
                                    </p:anim>
                                    <p:anim calcmode="lin" valueType="num">
                                      <p:cBhvr additive="base">
                                        <p:cTn id="21" dur="1000"/>
                                        <p:tgtEl>
                                          <p:spTgt spid="5"/>
                                        </p:tgtEl>
                                        <p:attrNameLst>
                                          <p:attrName>ppt_y</p:attrName>
                                        </p:attrNameLst>
                                      </p:cBhvr>
                                      <p:tavLst>
                                        <p:tav tm="0">
                                          <p:val>
                                            <p:strVal val="ppt_y"/>
                                          </p:val>
                                        </p:tav>
                                        <p:tav tm="100000">
                                          <p:val>
                                            <p:strVal val="1+ppt_h/2"/>
                                          </p:val>
                                        </p:tav>
                                      </p:tavLst>
                                    </p:anim>
                                    <p:set>
                                      <p:cBhvr>
                                        <p:cTn id="22"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P spid="5" grpId="1"/>
      <p:bldP spid="5" grpId="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13F6-EB06-4493-B7C1-006802973E80}"/>
              </a:ext>
            </a:extLst>
          </p:cNvPr>
          <p:cNvSpPr>
            <a:spLocks noGrp="1"/>
          </p:cNvSpPr>
          <p:nvPr>
            <p:ph type="title"/>
          </p:nvPr>
        </p:nvSpPr>
        <p:spPr>
          <a:xfrm>
            <a:off x="838200" y="365125"/>
            <a:ext cx="10515600" cy="1325563"/>
          </a:xfrm>
        </p:spPr>
        <p:txBody>
          <a:bodyPr/>
          <a:lstStyle/>
          <a:p>
            <a:r>
              <a:rPr lang="en-US" dirty="0"/>
              <a:t>EXAMPLES </a:t>
            </a:r>
            <a:r>
              <a:rPr lang="en-US" sz="3200" dirty="0"/>
              <a:t>(ALTER TABLE)</a:t>
            </a:r>
            <a:endParaRPr lang="en-US" dirty="0"/>
          </a:p>
        </p:txBody>
      </p:sp>
      <p:sp>
        <p:nvSpPr>
          <p:cNvPr id="3" name="Slide Number Placeholder 2">
            <a:extLst>
              <a:ext uri="{FF2B5EF4-FFF2-40B4-BE49-F238E27FC236}">
                <a16:creationId xmlns:a16="http://schemas.microsoft.com/office/drawing/2014/main" id="{AA423A65-1AD8-4F73-902B-0F836026F4C4}"/>
              </a:ext>
            </a:extLst>
          </p:cNvPr>
          <p:cNvSpPr>
            <a:spLocks noGrp="1"/>
          </p:cNvSpPr>
          <p:nvPr>
            <p:ph type="sldNum" sz="quarter" idx="12"/>
          </p:nvPr>
        </p:nvSpPr>
        <p:spPr/>
        <p:txBody>
          <a:bodyPr/>
          <a:lstStyle/>
          <a:p>
            <a:fld id="{DAF992E6-86C0-4FDD-A968-0519C9310E9E}" type="slidenum">
              <a:rPr lang="en-US" smtClean="0"/>
              <a:t>40</a:t>
            </a:fld>
            <a:endParaRPr lang="en-US"/>
          </a:p>
        </p:txBody>
      </p:sp>
      <p:sp>
        <p:nvSpPr>
          <p:cNvPr id="5" name="Rectangle 4">
            <a:extLst>
              <a:ext uri="{FF2B5EF4-FFF2-40B4-BE49-F238E27FC236}">
                <a16:creationId xmlns:a16="http://schemas.microsoft.com/office/drawing/2014/main" id="{1145E223-75CE-4F5A-9175-462F03E414F1}"/>
              </a:ext>
            </a:extLst>
          </p:cNvPr>
          <p:cNvSpPr/>
          <p:nvPr/>
        </p:nvSpPr>
        <p:spPr>
          <a:xfrm>
            <a:off x="801624" y="1609284"/>
            <a:ext cx="10301869" cy="5262979"/>
          </a:xfrm>
          <a:prstGeom prst="rect">
            <a:avLst/>
          </a:prstGeom>
        </p:spPr>
        <p:txBody>
          <a:bodyPr wrap="square">
            <a:spAutoFit/>
          </a:bodyPr>
          <a:lstStyle/>
          <a:p>
            <a:r>
              <a:rPr lang="en-US" sz="2800" dirty="0">
                <a:solidFill>
                  <a:srgbClr val="FF0000"/>
                </a:solidFill>
              </a:rPr>
              <a:t>ALTER TABLE </a:t>
            </a:r>
            <a:r>
              <a:rPr lang="en-US" sz="2800" dirty="0"/>
              <a:t>EMPLOYEE </a:t>
            </a:r>
          </a:p>
          <a:p>
            <a:r>
              <a:rPr lang="en-US" sz="2800" dirty="0" err="1">
                <a:solidFill>
                  <a:srgbClr val="7030A0"/>
                </a:solidFill>
              </a:rPr>
              <a:t>ReName</a:t>
            </a:r>
            <a:r>
              <a:rPr lang="en-US" sz="2800" dirty="0">
                <a:solidFill>
                  <a:srgbClr val="7030A0"/>
                </a:solidFill>
              </a:rPr>
              <a:t> column </a:t>
            </a:r>
            <a:r>
              <a:rPr lang="en-US" sz="2800" dirty="0" err="1"/>
              <a:t>Minit</a:t>
            </a:r>
            <a:r>
              <a:rPr lang="en-US" sz="2800" dirty="0"/>
              <a:t> to </a:t>
            </a:r>
            <a:r>
              <a:rPr lang="en-US" sz="2800" dirty="0" err="1"/>
              <a:t>Middle_Initial</a:t>
            </a:r>
            <a:r>
              <a:rPr lang="en-US" sz="2800" dirty="0"/>
              <a:t>;</a:t>
            </a:r>
          </a:p>
          <a:p>
            <a:endParaRPr lang="en-US" sz="2800" dirty="0"/>
          </a:p>
          <a:p>
            <a:r>
              <a:rPr lang="en-US" sz="2800" dirty="0">
                <a:solidFill>
                  <a:srgbClr val="FF0000"/>
                </a:solidFill>
              </a:rPr>
              <a:t>ALTER TABLE </a:t>
            </a:r>
            <a:r>
              <a:rPr lang="en-US" sz="2800" dirty="0"/>
              <a:t> EMPLOYEE </a:t>
            </a:r>
          </a:p>
          <a:p>
            <a:r>
              <a:rPr lang="en-US" sz="2800" dirty="0">
                <a:solidFill>
                  <a:srgbClr val="7030A0"/>
                </a:solidFill>
              </a:rPr>
              <a:t>Add column </a:t>
            </a:r>
            <a:r>
              <a:rPr lang="en-US" sz="2800" dirty="0"/>
              <a:t>Phone varchar(15);</a:t>
            </a:r>
          </a:p>
          <a:p>
            <a:endParaRPr lang="en-US" sz="2800" dirty="0"/>
          </a:p>
          <a:p>
            <a:r>
              <a:rPr lang="en-US" sz="2800" dirty="0">
                <a:solidFill>
                  <a:srgbClr val="FF0000"/>
                </a:solidFill>
              </a:rPr>
              <a:t>ALTER TABLE </a:t>
            </a:r>
            <a:r>
              <a:rPr lang="en-US" sz="2800" dirty="0"/>
              <a:t> EMPLOYEE </a:t>
            </a:r>
          </a:p>
          <a:p>
            <a:r>
              <a:rPr lang="en-US" sz="2800" dirty="0">
                <a:solidFill>
                  <a:srgbClr val="7030A0"/>
                </a:solidFill>
              </a:rPr>
              <a:t>Drop column </a:t>
            </a:r>
            <a:r>
              <a:rPr lang="en-US" sz="2800" dirty="0" err="1"/>
              <a:t>Middle_Initial</a:t>
            </a:r>
            <a:r>
              <a:rPr lang="en-US" sz="2800" dirty="0"/>
              <a:t>;</a:t>
            </a:r>
          </a:p>
          <a:p>
            <a:endParaRPr lang="en-US" sz="2800" dirty="0"/>
          </a:p>
          <a:p>
            <a:r>
              <a:rPr lang="en-US" sz="2800" dirty="0">
                <a:solidFill>
                  <a:srgbClr val="FF0000"/>
                </a:solidFill>
              </a:rPr>
              <a:t>ALTER TABLE </a:t>
            </a:r>
            <a:r>
              <a:rPr lang="en-US" sz="2800" dirty="0"/>
              <a:t> EMPLOYEE </a:t>
            </a:r>
          </a:p>
          <a:p>
            <a:r>
              <a:rPr lang="en-US" sz="2800" dirty="0">
                <a:solidFill>
                  <a:srgbClr val="FF0000"/>
                </a:solidFill>
              </a:rPr>
              <a:t>ADD CONSTRAINT </a:t>
            </a:r>
            <a:r>
              <a:rPr lang="en-US" sz="2800" dirty="0"/>
              <a:t>EMPDEPTFK</a:t>
            </a:r>
          </a:p>
          <a:p>
            <a:r>
              <a:rPr lang="en-US" sz="2800" dirty="0">
                <a:solidFill>
                  <a:srgbClr val="FF0000"/>
                </a:solidFill>
              </a:rPr>
              <a:t>FOREIGN KEY</a:t>
            </a:r>
            <a:r>
              <a:rPr lang="en-US" sz="2800" dirty="0"/>
              <a:t>(</a:t>
            </a:r>
            <a:r>
              <a:rPr lang="en-US" sz="2800" dirty="0" err="1"/>
              <a:t>Dno</a:t>
            </a:r>
            <a:r>
              <a:rPr lang="en-US" sz="2800" dirty="0"/>
              <a:t>) </a:t>
            </a:r>
            <a:r>
              <a:rPr lang="en-US" sz="2800" dirty="0">
                <a:solidFill>
                  <a:srgbClr val="FF0000"/>
                </a:solidFill>
              </a:rPr>
              <a:t>REFERENCES</a:t>
            </a:r>
            <a:r>
              <a:rPr lang="en-US" sz="2800" dirty="0"/>
              <a:t> DEPARTMENT(</a:t>
            </a:r>
            <a:r>
              <a:rPr lang="en-US" sz="2800" dirty="0" err="1"/>
              <a:t>Dnumber</a:t>
            </a:r>
            <a:r>
              <a:rPr lang="en-US" sz="2800" dirty="0"/>
              <a:t>);</a:t>
            </a:r>
          </a:p>
        </p:txBody>
      </p:sp>
    </p:spTree>
    <p:extLst>
      <p:ext uri="{BB962C8B-B14F-4D97-AF65-F5344CB8AC3E}">
        <p14:creationId xmlns:p14="http://schemas.microsoft.com/office/powerpoint/2010/main" val="426848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fade">
                                      <p:cBhvr>
                                        <p:cTn id="31" dur="500"/>
                                        <p:tgtEl>
                                          <p:spTgt spid="5">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500"/>
                                        <p:tgtEl>
                                          <p:spTgt spid="5">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fade">
                                      <p:cBhvr>
                                        <p:cTn id="3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1E8F-B39D-4DC0-BE9F-3D0928D8AA0A}"/>
              </a:ext>
            </a:extLst>
          </p:cNvPr>
          <p:cNvSpPr>
            <a:spLocks noGrp="1"/>
          </p:cNvSpPr>
          <p:nvPr>
            <p:ph type="title"/>
          </p:nvPr>
        </p:nvSpPr>
        <p:spPr>
          <a:xfrm>
            <a:off x="838200" y="365125"/>
            <a:ext cx="10515600" cy="1325563"/>
          </a:xfrm>
        </p:spPr>
        <p:txBody>
          <a:bodyPr/>
          <a:lstStyle/>
          <a:p>
            <a:r>
              <a:rPr lang="en-US" dirty="0"/>
              <a:t>DROP TABLE</a:t>
            </a:r>
          </a:p>
        </p:txBody>
      </p:sp>
      <p:sp>
        <p:nvSpPr>
          <p:cNvPr id="3" name="Content Placeholder 2">
            <a:extLst>
              <a:ext uri="{FF2B5EF4-FFF2-40B4-BE49-F238E27FC236}">
                <a16:creationId xmlns:a16="http://schemas.microsoft.com/office/drawing/2014/main" id="{DA543716-4405-4C9F-8301-CD801475E8D6}"/>
              </a:ext>
            </a:extLst>
          </p:cNvPr>
          <p:cNvSpPr>
            <a:spLocks noGrp="1"/>
          </p:cNvSpPr>
          <p:nvPr>
            <p:ph idx="1"/>
          </p:nvPr>
        </p:nvSpPr>
        <p:spPr>
          <a:xfrm>
            <a:off x="634702" y="1825625"/>
            <a:ext cx="10241279" cy="4351338"/>
          </a:xfrm>
        </p:spPr>
        <p:txBody>
          <a:bodyPr>
            <a:normAutofit/>
          </a:bodyPr>
          <a:lstStyle/>
          <a:p>
            <a:pPr marL="0" indent="0" latinLnBrk="1">
              <a:buNone/>
            </a:pPr>
            <a:r>
              <a:rPr lang="en-US" b="1" dirty="0"/>
              <a:t>DROP TABLE </a:t>
            </a:r>
            <a:r>
              <a:rPr lang="en-US" dirty="0"/>
              <a:t>[IF EXISTS] </a:t>
            </a:r>
            <a:r>
              <a:rPr lang="en-US" dirty="0" err="1"/>
              <a:t>table_name</a:t>
            </a:r>
            <a:r>
              <a:rPr lang="en-US" dirty="0"/>
              <a:t> [CASCADE | RESTRICT];</a:t>
            </a:r>
          </a:p>
          <a:p>
            <a:pPr latinLnBrk="1"/>
            <a:r>
              <a:rPr lang="en-US" b="1" dirty="0"/>
              <a:t>CASCADE</a:t>
            </a:r>
            <a:r>
              <a:rPr lang="en-US" dirty="0"/>
              <a:t> allows you to remove those dependent objects together with the table automatically.</a:t>
            </a:r>
          </a:p>
          <a:p>
            <a:pPr latinLnBrk="1"/>
            <a:r>
              <a:rPr lang="en-US" b="1" dirty="0"/>
              <a:t>RESTRICT</a:t>
            </a:r>
            <a:r>
              <a:rPr lang="en-US" dirty="0"/>
              <a:t> refuses to drop table if there is any object depends on it. PostgreSQL uses RESTRICT by default.</a:t>
            </a:r>
          </a:p>
          <a:p>
            <a:pPr latinLnBrk="1"/>
            <a:endParaRPr lang="en-US" dirty="0"/>
          </a:p>
          <a:p>
            <a:pPr latinLnBrk="1"/>
            <a:r>
              <a:rPr lang="en-US" b="1" dirty="0"/>
              <a:t>DELETE</a:t>
            </a:r>
            <a:r>
              <a:rPr lang="en-US" dirty="0"/>
              <a:t> is used to remove all data from a table</a:t>
            </a:r>
          </a:p>
          <a:p>
            <a:pPr latinLnBrk="1"/>
            <a:r>
              <a:rPr lang="en-US" b="1" dirty="0"/>
              <a:t>TRUNCATE TABLE</a:t>
            </a:r>
            <a:r>
              <a:rPr lang="en-US" dirty="0"/>
              <a:t> removes all rows from a table without scanning it. This is the reason why it is faster than the  DELETE statement.</a:t>
            </a:r>
          </a:p>
        </p:txBody>
      </p:sp>
      <p:sp>
        <p:nvSpPr>
          <p:cNvPr id="6" name="Rectangle 5">
            <a:extLst>
              <a:ext uri="{FF2B5EF4-FFF2-40B4-BE49-F238E27FC236}">
                <a16:creationId xmlns:a16="http://schemas.microsoft.com/office/drawing/2014/main" id="{D1B15A26-116C-4D8B-A888-802E358A9864}"/>
              </a:ext>
            </a:extLst>
          </p:cNvPr>
          <p:cNvSpPr/>
          <p:nvPr/>
        </p:nvSpPr>
        <p:spPr>
          <a:xfrm>
            <a:off x="2187497" y="4080533"/>
            <a:ext cx="6612323" cy="523220"/>
          </a:xfrm>
          <a:prstGeom prst="rect">
            <a:avLst/>
          </a:prstGeom>
        </p:spPr>
        <p:txBody>
          <a:bodyPr wrap="none">
            <a:spAutoFit/>
          </a:bodyPr>
          <a:lstStyle/>
          <a:p>
            <a:r>
              <a:rPr lang="en-US" sz="2800" dirty="0">
                <a:solidFill>
                  <a:srgbClr val="FF0000"/>
                </a:solidFill>
              </a:rPr>
              <a:t>DROP TABLE </a:t>
            </a:r>
            <a:r>
              <a:rPr lang="en-US" sz="2800" dirty="0">
                <a:solidFill>
                  <a:srgbClr val="7030A0"/>
                </a:solidFill>
              </a:rPr>
              <a:t>IF EXISTS </a:t>
            </a:r>
            <a:r>
              <a:rPr lang="en-US" sz="2800" dirty="0"/>
              <a:t>EMPLOYEE </a:t>
            </a:r>
            <a:r>
              <a:rPr lang="en-US" sz="2800" dirty="0">
                <a:solidFill>
                  <a:srgbClr val="7030A0"/>
                </a:solidFill>
              </a:rPr>
              <a:t>CASCADE </a:t>
            </a:r>
            <a:r>
              <a:rPr lang="en-US" sz="2800" dirty="0"/>
              <a:t>;</a:t>
            </a:r>
          </a:p>
        </p:txBody>
      </p:sp>
      <p:sp>
        <p:nvSpPr>
          <p:cNvPr id="4" name="Slide Number Placeholder 3">
            <a:extLst>
              <a:ext uri="{FF2B5EF4-FFF2-40B4-BE49-F238E27FC236}">
                <a16:creationId xmlns:a16="http://schemas.microsoft.com/office/drawing/2014/main" id="{274A43B9-11E2-4F97-8FBE-12260CCBB599}"/>
              </a:ext>
            </a:extLst>
          </p:cNvPr>
          <p:cNvSpPr>
            <a:spLocks noGrp="1"/>
          </p:cNvSpPr>
          <p:nvPr>
            <p:ph type="sldNum" sz="quarter" idx="12"/>
          </p:nvPr>
        </p:nvSpPr>
        <p:spPr/>
        <p:txBody>
          <a:bodyPr/>
          <a:lstStyle/>
          <a:p>
            <a:fld id="{DAF992E6-86C0-4FDD-A968-0519C9310E9E}" type="slidenum">
              <a:rPr lang="en-US" smtClean="0"/>
              <a:t>41</a:t>
            </a:fld>
            <a:endParaRPr lang="en-US"/>
          </a:p>
        </p:txBody>
      </p:sp>
    </p:spTree>
    <p:extLst>
      <p:ext uri="{BB962C8B-B14F-4D97-AF65-F5344CB8AC3E}">
        <p14:creationId xmlns:p14="http://schemas.microsoft.com/office/powerpoint/2010/main" val="247036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85697A-3DDD-49BA-B652-0A774450F81A}"/>
              </a:ext>
            </a:extLst>
          </p:cNvPr>
          <p:cNvSpPr>
            <a:spLocks noGrp="1"/>
          </p:cNvSpPr>
          <p:nvPr>
            <p:ph idx="1"/>
          </p:nvPr>
        </p:nvSpPr>
        <p:spPr>
          <a:xfrm>
            <a:off x="442931" y="3971021"/>
            <a:ext cx="10515600" cy="933677"/>
          </a:xfrm>
        </p:spPr>
        <p:txBody>
          <a:bodyPr/>
          <a:lstStyle/>
          <a:p>
            <a:r>
              <a:rPr lang="en-US" dirty="0">
                <a:highlight>
                  <a:srgbClr val="FFFFFF"/>
                </a:highlight>
              </a:rPr>
              <a:t>Create a table for Students with names, phone number, email address and student number.</a:t>
            </a:r>
          </a:p>
        </p:txBody>
      </p:sp>
      <p:sp>
        <p:nvSpPr>
          <p:cNvPr id="3" name="Slide Number Placeholder 2">
            <a:extLst>
              <a:ext uri="{FF2B5EF4-FFF2-40B4-BE49-F238E27FC236}">
                <a16:creationId xmlns:a16="http://schemas.microsoft.com/office/drawing/2014/main" id="{F85971E8-2B4E-4E08-A4B6-14865C534D24}"/>
              </a:ext>
            </a:extLst>
          </p:cNvPr>
          <p:cNvSpPr>
            <a:spLocks noGrp="1"/>
          </p:cNvSpPr>
          <p:nvPr>
            <p:ph type="sldNum" sz="quarter" idx="12"/>
          </p:nvPr>
        </p:nvSpPr>
        <p:spPr/>
        <p:txBody>
          <a:bodyPr/>
          <a:lstStyle/>
          <a:p>
            <a:fld id="{DAF992E6-86C0-4FDD-A968-0519C9310E9E}" type="slidenum">
              <a:rPr lang="en-US" smtClean="0"/>
              <a:t>42</a:t>
            </a:fld>
            <a:endParaRPr lang="en-US"/>
          </a:p>
        </p:txBody>
      </p:sp>
      <p:sp>
        <p:nvSpPr>
          <p:cNvPr id="4" name="Title 3">
            <a:extLst>
              <a:ext uri="{FF2B5EF4-FFF2-40B4-BE49-F238E27FC236}">
                <a16:creationId xmlns:a16="http://schemas.microsoft.com/office/drawing/2014/main" id="{BFA40CC6-B0BF-4B4A-8479-220888A3325D}"/>
              </a:ext>
            </a:extLst>
          </p:cNvPr>
          <p:cNvSpPr>
            <a:spLocks noGrp="1"/>
          </p:cNvSpPr>
          <p:nvPr>
            <p:ph type="title"/>
          </p:nvPr>
        </p:nvSpPr>
        <p:spPr/>
        <p:txBody>
          <a:bodyPr/>
          <a:lstStyle/>
          <a:p>
            <a:r>
              <a:rPr lang="en-US" dirty="0"/>
              <a:t>Exercise</a:t>
            </a:r>
          </a:p>
        </p:txBody>
      </p:sp>
      <p:sp>
        <p:nvSpPr>
          <p:cNvPr id="5" name="Google Shape;272;p48">
            <a:extLst>
              <a:ext uri="{FF2B5EF4-FFF2-40B4-BE49-F238E27FC236}">
                <a16:creationId xmlns:a16="http://schemas.microsoft.com/office/drawing/2014/main" id="{EA0B62B2-B3F4-48B7-841A-F8B6B8062AAD}"/>
              </a:ext>
            </a:extLst>
          </p:cNvPr>
          <p:cNvSpPr txBox="1">
            <a:spLocks/>
          </p:cNvSpPr>
          <p:nvPr/>
        </p:nvSpPr>
        <p:spPr>
          <a:xfrm>
            <a:off x="717251" y="2372939"/>
            <a:ext cx="8015400" cy="1460724"/>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Font typeface="Arial" panose="020B0604020202020204" pitchFamily="34" charset="0"/>
              <a:buNone/>
            </a:pPr>
            <a:r>
              <a:rPr lang="en-US" sz="2400" b="1" dirty="0">
                <a:highlight>
                  <a:srgbClr val="FFFFFF"/>
                </a:highlight>
              </a:rPr>
              <a:t>CREATE</a:t>
            </a:r>
            <a:r>
              <a:rPr lang="en-US" sz="2400" dirty="0">
                <a:highlight>
                  <a:srgbClr val="FFFFFF"/>
                </a:highlight>
              </a:rPr>
              <a:t> </a:t>
            </a:r>
            <a:r>
              <a:rPr lang="en-US" sz="2400" b="1" dirty="0">
                <a:highlight>
                  <a:srgbClr val="FFFFFF"/>
                </a:highlight>
              </a:rPr>
              <a:t>TABLE</a:t>
            </a:r>
            <a:r>
              <a:rPr lang="en-US" sz="2400" dirty="0">
                <a:highlight>
                  <a:srgbClr val="FFFFFF"/>
                </a:highlight>
              </a:rPr>
              <a:t>  </a:t>
            </a:r>
            <a:r>
              <a:rPr lang="en-US" sz="2400" b="1" i="1" dirty="0">
                <a:highlight>
                  <a:srgbClr val="FFFFFF"/>
                </a:highlight>
              </a:rPr>
              <a:t>Course</a:t>
            </a:r>
            <a:r>
              <a:rPr lang="en-US" sz="2400" dirty="0">
                <a:highlight>
                  <a:srgbClr val="FFFFFF"/>
                </a:highlight>
              </a:rPr>
              <a:t> ( title varchar(20) </a:t>
            </a:r>
            <a:r>
              <a:rPr lang="en-US" sz="2400" dirty="0">
                <a:solidFill>
                  <a:srgbClr val="FF0000"/>
                </a:solidFill>
                <a:highlight>
                  <a:srgbClr val="FFFFFF"/>
                </a:highlight>
              </a:rPr>
              <a:t>NOT NULL</a:t>
            </a:r>
            <a:r>
              <a:rPr lang="en-US" sz="2400" dirty="0">
                <a:highlight>
                  <a:srgbClr val="FFFFFF"/>
                </a:highlight>
              </a:rPr>
              <a:t> ,</a:t>
            </a:r>
          </a:p>
          <a:p>
            <a:pPr marL="0" indent="0">
              <a:lnSpc>
                <a:spcPct val="115000"/>
              </a:lnSpc>
              <a:spcBef>
                <a:spcPts val="0"/>
              </a:spcBef>
              <a:buFont typeface="Arial" panose="020B0604020202020204" pitchFamily="34" charset="0"/>
              <a:buNone/>
            </a:pPr>
            <a:r>
              <a:rPr lang="en-US" sz="2400" dirty="0">
                <a:highlight>
                  <a:srgbClr val="FFFFFF"/>
                </a:highlight>
              </a:rPr>
              <a:t>                                             credits  integer,</a:t>
            </a:r>
          </a:p>
          <a:p>
            <a:pPr marL="0" indent="0">
              <a:lnSpc>
                <a:spcPct val="115000"/>
              </a:lnSpc>
              <a:spcBef>
                <a:spcPts val="0"/>
              </a:spcBef>
              <a:buFont typeface="Arial" panose="020B0604020202020204" pitchFamily="34" charset="0"/>
              <a:buNone/>
            </a:pPr>
            <a:r>
              <a:rPr lang="en-US" sz="2400" dirty="0">
                <a:highlight>
                  <a:srgbClr val="FFFFFF"/>
                </a:highlight>
              </a:rPr>
              <a:t>                                             </a:t>
            </a:r>
            <a:r>
              <a:rPr lang="en-US" sz="2400" dirty="0" err="1">
                <a:highlight>
                  <a:srgbClr val="FFFFFF"/>
                </a:highlight>
              </a:rPr>
              <a:t>course_id</a:t>
            </a:r>
            <a:r>
              <a:rPr lang="en-US" sz="2400" dirty="0">
                <a:highlight>
                  <a:srgbClr val="FFFFFF"/>
                </a:highlight>
              </a:rPr>
              <a:t> char(10)  </a:t>
            </a:r>
            <a:r>
              <a:rPr lang="en-US" sz="2400" dirty="0">
                <a:solidFill>
                  <a:srgbClr val="FF0000"/>
                </a:solidFill>
                <a:highlight>
                  <a:srgbClr val="FFFFFF"/>
                </a:highlight>
              </a:rPr>
              <a:t>PRIMARY KEY</a:t>
            </a:r>
            <a:r>
              <a:rPr lang="en-US" sz="2400" dirty="0">
                <a:highlight>
                  <a:srgbClr val="FFFFFF"/>
                </a:highlight>
              </a:rPr>
              <a:t>);</a:t>
            </a:r>
          </a:p>
          <a:p>
            <a:pPr marL="0" indent="0">
              <a:lnSpc>
                <a:spcPct val="115000"/>
              </a:lnSpc>
              <a:spcBef>
                <a:spcPts val="0"/>
              </a:spcBef>
              <a:buFont typeface="Arial" panose="020B0604020202020204" pitchFamily="34" charset="0"/>
              <a:buNone/>
            </a:pPr>
            <a:endParaRPr lang="en-US" sz="2400" dirty="0">
              <a:highlight>
                <a:srgbClr val="FFFFFF"/>
              </a:highlight>
            </a:endParaRPr>
          </a:p>
        </p:txBody>
      </p:sp>
      <p:sp>
        <p:nvSpPr>
          <p:cNvPr id="6" name="Google Shape;288;p50">
            <a:extLst>
              <a:ext uri="{FF2B5EF4-FFF2-40B4-BE49-F238E27FC236}">
                <a16:creationId xmlns:a16="http://schemas.microsoft.com/office/drawing/2014/main" id="{EDD8CE4E-D642-413E-BF1B-250A0E2202A5}"/>
              </a:ext>
            </a:extLst>
          </p:cNvPr>
          <p:cNvSpPr txBox="1">
            <a:spLocks/>
          </p:cNvSpPr>
          <p:nvPr/>
        </p:nvSpPr>
        <p:spPr>
          <a:xfrm>
            <a:off x="742480" y="4847374"/>
            <a:ext cx="8015400" cy="2032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Font typeface="Arial" panose="020B0604020202020204" pitchFamily="34" charset="0"/>
              <a:buNone/>
            </a:pPr>
            <a:r>
              <a:rPr lang="en-US" sz="2400" b="1" dirty="0">
                <a:highlight>
                  <a:srgbClr val="FFFFFF"/>
                </a:highlight>
              </a:rPr>
              <a:t>CREATE</a:t>
            </a:r>
            <a:r>
              <a:rPr lang="en-US" sz="2400" dirty="0">
                <a:highlight>
                  <a:srgbClr val="FFFFFF"/>
                </a:highlight>
              </a:rPr>
              <a:t> </a:t>
            </a:r>
            <a:r>
              <a:rPr lang="en-US" sz="2400" b="1" dirty="0">
                <a:highlight>
                  <a:srgbClr val="FFFFFF"/>
                </a:highlight>
              </a:rPr>
              <a:t>TABLE</a:t>
            </a:r>
            <a:r>
              <a:rPr lang="en-US" sz="2400" dirty="0">
                <a:highlight>
                  <a:srgbClr val="FFFFFF"/>
                </a:highlight>
              </a:rPr>
              <a:t>  </a:t>
            </a:r>
            <a:r>
              <a:rPr lang="en-US" sz="2400" b="1" i="1" dirty="0">
                <a:highlight>
                  <a:srgbClr val="FFFFFF"/>
                </a:highlight>
              </a:rPr>
              <a:t>Student</a:t>
            </a:r>
            <a:r>
              <a:rPr lang="en-US" sz="2400" dirty="0">
                <a:highlight>
                  <a:srgbClr val="FFFFFF"/>
                </a:highlight>
              </a:rPr>
              <a:t> ( name varchar(50) </a:t>
            </a:r>
            <a:r>
              <a:rPr lang="en-US" sz="2400" dirty="0">
                <a:solidFill>
                  <a:srgbClr val="FF0000"/>
                </a:solidFill>
                <a:highlight>
                  <a:srgbClr val="FFFFFF"/>
                </a:highlight>
              </a:rPr>
              <a:t>NOT NULL</a:t>
            </a:r>
            <a:r>
              <a:rPr lang="en-US" sz="2400" dirty="0">
                <a:highlight>
                  <a:srgbClr val="FFFFFF"/>
                </a:highlight>
              </a:rPr>
              <a:t> ,</a:t>
            </a:r>
          </a:p>
          <a:p>
            <a:pPr marL="0" indent="0">
              <a:lnSpc>
                <a:spcPct val="115000"/>
              </a:lnSpc>
              <a:spcBef>
                <a:spcPts val="0"/>
              </a:spcBef>
              <a:buFont typeface="Arial" panose="020B0604020202020204" pitchFamily="34" charset="0"/>
              <a:buNone/>
            </a:pPr>
            <a:r>
              <a:rPr lang="en-US" sz="2400" dirty="0">
                <a:highlight>
                  <a:srgbClr val="FFFFFF"/>
                </a:highlight>
              </a:rPr>
              <a:t>                                              </a:t>
            </a:r>
            <a:r>
              <a:rPr lang="en-US" sz="2400" dirty="0" err="1">
                <a:highlight>
                  <a:srgbClr val="FFFFFF"/>
                </a:highlight>
              </a:rPr>
              <a:t>email_add</a:t>
            </a:r>
            <a:r>
              <a:rPr lang="en-US" sz="2400" dirty="0">
                <a:highlight>
                  <a:srgbClr val="FFFFFF"/>
                </a:highlight>
              </a:rPr>
              <a:t>  varchar(30),</a:t>
            </a:r>
          </a:p>
          <a:p>
            <a:pPr marL="0" indent="0">
              <a:lnSpc>
                <a:spcPct val="115000"/>
              </a:lnSpc>
              <a:spcBef>
                <a:spcPts val="0"/>
              </a:spcBef>
              <a:buFont typeface="Arial" panose="020B0604020202020204" pitchFamily="34" charset="0"/>
              <a:buNone/>
            </a:pPr>
            <a:r>
              <a:rPr lang="en-US" sz="2400" dirty="0">
                <a:highlight>
                  <a:srgbClr val="FFFFFF"/>
                </a:highlight>
              </a:rPr>
              <a:t>                                              phone char(9),</a:t>
            </a:r>
          </a:p>
          <a:p>
            <a:pPr marL="0" indent="0">
              <a:lnSpc>
                <a:spcPct val="115000"/>
              </a:lnSpc>
              <a:spcBef>
                <a:spcPts val="0"/>
              </a:spcBef>
              <a:buFont typeface="Arial" panose="020B0604020202020204" pitchFamily="34" charset="0"/>
              <a:buNone/>
            </a:pPr>
            <a:r>
              <a:rPr lang="en-US" sz="2400" dirty="0">
                <a:highlight>
                  <a:srgbClr val="FFFFFF"/>
                </a:highlight>
              </a:rPr>
              <a:t>                                              </a:t>
            </a:r>
            <a:r>
              <a:rPr lang="en-US" sz="2400" dirty="0" err="1">
                <a:highlight>
                  <a:srgbClr val="FFFFFF"/>
                </a:highlight>
              </a:rPr>
              <a:t>std_num</a:t>
            </a:r>
            <a:r>
              <a:rPr lang="en-US" sz="2400" dirty="0">
                <a:highlight>
                  <a:srgbClr val="FFFFFF"/>
                </a:highlight>
              </a:rPr>
              <a:t> char(10) </a:t>
            </a:r>
            <a:r>
              <a:rPr lang="en-US" sz="2400" dirty="0">
                <a:solidFill>
                  <a:srgbClr val="FF0000"/>
                </a:solidFill>
                <a:highlight>
                  <a:srgbClr val="FFFFFF"/>
                </a:highlight>
              </a:rPr>
              <a:t>PRIMARY KEY</a:t>
            </a:r>
            <a:r>
              <a:rPr lang="en-US" sz="2400" dirty="0">
                <a:highlight>
                  <a:srgbClr val="FFFFFF"/>
                </a:highlight>
              </a:rPr>
              <a:t>);</a:t>
            </a:r>
          </a:p>
          <a:p>
            <a:pPr marL="0" indent="0">
              <a:lnSpc>
                <a:spcPct val="115000"/>
              </a:lnSpc>
              <a:spcBef>
                <a:spcPts val="0"/>
              </a:spcBef>
              <a:buFont typeface="Arial" panose="020B0604020202020204" pitchFamily="34" charset="0"/>
              <a:buNone/>
            </a:pPr>
            <a:endParaRPr lang="en-US" sz="2400" dirty="0">
              <a:highlight>
                <a:srgbClr val="FFFFFF"/>
              </a:highlight>
            </a:endParaRPr>
          </a:p>
        </p:txBody>
      </p:sp>
      <p:sp>
        <p:nvSpPr>
          <p:cNvPr id="7" name="Content Placeholder 1">
            <a:extLst>
              <a:ext uri="{FF2B5EF4-FFF2-40B4-BE49-F238E27FC236}">
                <a16:creationId xmlns:a16="http://schemas.microsoft.com/office/drawing/2014/main" id="{BCB988CE-0CFE-4E43-BF04-864DD508570D}"/>
              </a:ext>
            </a:extLst>
          </p:cNvPr>
          <p:cNvSpPr txBox="1">
            <a:spLocks/>
          </p:cNvSpPr>
          <p:nvPr/>
        </p:nvSpPr>
        <p:spPr>
          <a:xfrm>
            <a:off x="442931" y="1566554"/>
            <a:ext cx="10515600" cy="933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ighlight>
                  <a:srgbClr val="FFFFFF"/>
                </a:highlight>
              </a:rPr>
              <a:t>Create a table for Course with </a:t>
            </a:r>
            <a:r>
              <a:rPr lang="en-US" dirty="0" err="1">
                <a:highlight>
                  <a:srgbClr val="FFFFFF"/>
                </a:highlight>
              </a:rPr>
              <a:t>course_id</a:t>
            </a:r>
            <a:r>
              <a:rPr lang="en-US" dirty="0">
                <a:highlight>
                  <a:srgbClr val="FFFFFF"/>
                </a:highlight>
              </a:rPr>
              <a:t> (max 10 characters), course title and credit earned</a:t>
            </a:r>
          </a:p>
        </p:txBody>
      </p:sp>
    </p:spTree>
    <p:extLst>
      <p:ext uri="{BB962C8B-B14F-4D97-AF65-F5344CB8AC3E}">
        <p14:creationId xmlns:p14="http://schemas.microsoft.com/office/powerpoint/2010/main" val="34564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5971E8-2B4E-4E08-A4B6-14865C534D24}"/>
              </a:ext>
            </a:extLst>
          </p:cNvPr>
          <p:cNvSpPr>
            <a:spLocks noGrp="1"/>
          </p:cNvSpPr>
          <p:nvPr>
            <p:ph type="sldNum" sz="quarter" idx="12"/>
          </p:nvPr>
        </p:nvSpPr>
        <p:spPr/>
        <p:txBody>
          <a:bodyPr/>
          <a:lstStyle/>
          <a:p>
            <a:fld id="{DAF992E6-86C0-4FDD-A968-0519C9310E9E}" type="slidenum">
              <a:rPr lang="en-US" smtClean="0"/>
              <a:t>43</a:t>
            </a:fld>
            <a:endParaRPr lang="en-US"/>
          </a:p>
        </p:txBody>
      </p:sp>
      <p:sp>
        <p:nvSpPr>
          <p:cNvPr id="4" name="Title 3">
            <a:extLst>
              <a:ext uri="{FF2B5EF4-FFF2-40B4-BE49-F238E27FC236}">
                <a16:creationId xmlns:a16="http://schemas.microsoft.com/office/drawing/2014/main" id="{BFA40CC6-B0BF-4B4A-8479-220888A3325D}"/>
              </a:ext>
            </a:extLst>
          </p:cNvPr>
          <p:cNvSpPr>
            <a:spLocks noGrp="1"/>
          </p:cNvSpPr>
          <p:nvPr>
            <p:ph type="title"/>
          </p:nvPr>
        </p:nvSpPr>
        <p:spPr/>
        <p:txBody>
          <a:bodyPr/>
          <a:lstStyle/>
          <a:p>
            <a:r>
              <a:rPr lang="en-US" dirty="0"/>
              <a:t>Exercise</a:t>
            </a:r>
          </a:p>
        </p:txBody>
      </p:sp>
      <p:sp>
        <p:nvSpPr>
          <p:cNvPr id="9" name="Google Shape;298;p51">
            <a:extLst>
              <a:ext uri="{FF2B5EF4-FFF2-40B4-BE49-F238E27FC236}">
                <a16:creationId xmlns:a16="http://schemas.microsoft.com/office/drawing/2014/main" id="{AD14C86B-120B-442C-A7E3-0283590A28CC}"/>
              </a:ext>
            </a:extLst>
          </p:cNvPr>
          <p:cNvSpPr txBox="1">
            <a:spLocks/>
          </p:cNvSpPr>
          <p:nvPr/>
        </p:nvSpPr>
        <p:spPr>
          <a:xfrm>
            <a:off x="539749" y="2311311"/>
            <a:ext cx="11056994" cy="2235377"/>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Font typeface="Arial" panose="020B0604020202020204" pitchFamily="34" charset="0"/>
              <a:buNone/>
            </a:pPr>
            <a:r>
              <a:rPr lang="en-US" sz="2400" b="1" dirty="0">
                <a:highlight>
                  <a:srgbClr val="FFFFFF"/>
                </a:highlight>
              </a:rPr>
              <a:t>CREATE</a:t>
            </a:r>
            <a:r>
              <a:rPr lang="en-US" sz="2400" dirty="0">
                <a:highlight>
                  <a:srgbClr val="FFFFFF"/>
                </a:highlight>
              </a:rPr>
              <a:t> </a:t>
            </a:r>
            <a:r>
              <a:rPr lang="en-US" sz="2400" b="1" dirty="0">
                <a:highlight>
                  <a:srgbClr val="FFFFFF"/>
                </a:highlight>
              </a:rPr>
              <a:t>TABLE</a:t>
            </a:r>
            <a:r>
              <a:rPr lang="en-US" sz="2400" dirty="0">
                <a:highlight>
                  <a:srgbClr val="FFFFFF"/>
                </a:highlight>
              </a:rPr>
              <a:t>  </a:t>
            </a:r>
            <a:r>
              <a:rPr lang="en-US" sz="2400" b="1" i="1" dirty="0">
                <a:highlight>
                  <a:srgbClr val="FFFFFF"/>
                </a:highlight>
              </a:rPr>
              <a:t>Enrolled</a:t>
            </a:r>
            <a:r>
              <a:rPr lang="en-US" sz="2400" dirty="0">
                <a:highlight>
                  <a:srgbClr val="FFFFFF"/>
                </a:highlight>
              </a:rPr>
              <a:t> ( </a:t>
            </a:r>
            <a:r>
              <a:rPr lang="en-US" sz="2400" dirty="0" err="1">
                <a:highlight>
                  <a:srgbClr val="FFFFFF"/>
                </a:highlight>
              </a:rPr>
              <a:t>student_num</a:t>
            </a:r>
            <a:r>
              <a:rPr lang="en-US" sz="2400" dirty="0">
                <a:highlight>
                  <a:srgbClr val="FFFFFF"/>
                </a:highlight>
              </a:rPr>
              <a:t> char(10) </a:t>
            </a:r>
            <a:r>
              <a:rPr lang="en-US" sz="2400" b="1" dirty="0">
                <a:highlight>
                  <a:srgbClr val="FFFFFF"/>
                </a:highlight>
              </a:rPr>
              <a:t>references</a:t>
            </a:r>
            <a:r>
              <a:rPr lang="en-US" sz="2400" dirty="0">
                <a:highlight>
                  <a:srgbClr val="FFFFFF"/>
                </a:highlight>
              </a:rPr>
              <a:t> Student,</a:t>
            </a:r>
          </a:p>
          <a:p>
            <a:pPr marL="0" indent="0">
              <a:lnSpc>
                <a:spcPct val="115000"/>
              </a:lnSpc>
              <a:spcBef>
                <a:spcPts val="0"/>
              </a:spcBef>
              <a:buFont typeface="Arial" panose="020B0604020202020204" pitchFamily="34" charset="0"/>
              <a:buNone/>
            </a:pPr>
            <a:r>
              <a:rPr lang="en-US" sz="2400" dirty="0">
                <a:highlight>
                  <a:srgbClr val="FFFFFF"/>
                </a:highlight>
              </a:rPr>
              <a:t>                                               </a:t>
            </a:r>
            <a:r>
              <a:rPr lang="en-US" sz="2400" dirty="0" err="1">
                <a:highlight>
                  <a:srgbClr val="FFFFFF"/>
                </a:highlight>
              </a:rPr>
              <a:t>course_id</a:t>
            </a:r>
            <a:r>
              <a:rPr lang="en-US" sz="2400" dirty="0">
                <a:highlight>
                  <a:srgbClr val="FFFFFF"/>
                </a:highlight>
              </a:rPr>
              <a:t> char(10) </a:t>
            </a:r>
            <a:r>
              <a:rPr lang="en-US" sz="2400" b="1" dirty="0">
                <a:highlight>
                  <a:srgbClr val="FFFFFF"/>
                </a:highlight>
              </a:rPr>
              <a:t>references</a:t>
            </a:r>
            <a:r>
              <a:rPr lang="en-US" sz="2400" dirty="0">
                <a:highlight>
                  <a:srgbClr val="FFFFFF"/>
                </a:highlight>
              </a:rPr>
              <a:t> Course,</a:t>
            </a:r>
          </a:p>
          <a:p>
            <a:pPr marL="0" indent="0">
              <a:lnSpc>
                <a:spcPct val="115000"/>
              </a:lnSpc>
              <a:spcBef>
                <a:spcPts val="0"/>
              </a:spcBef>
              <a:buFont typeface="Arial" panose="020B0604020202020204" pitchFamily="34" charset="0"/>
              <a:buNone/>
            </a:pPr>
            <a:r>
              <a:rPr lang="en-US" sz="2400" dirty="0">
                <a:highlight>
                  <a:srgbClr val="FFFFFF"/>
                </a:highlight>
              </a:rPr>
              <a:t>                                               grade  char(10),</a:t>
            </a:r>
          </a:p>
          <a:p>
            <a:pPr marL="0" indent="0">
              <a:lnSpc>
                <a:spcPct val="115000"/>
              </a:lnSpc>
              <a:spcBef>
                <a:spcPts val="0"/>
              </a:spcBef>
              <a:buFont typeface="Arial" panose="020B0604020202020204" pitchFamily="34" charset="0"/>
              <a:buNone/>
            </a:pPr>
            <a:r>
              <a:rPr lang="en-US" sz="2400" dirty="0">
                <a:highlight>
                  <a:srgbClr val="FFFFFF"/>
                </a:highlight>
              </a:rPr>
              <a:t>                                               </a:t>
            </a:r>
            <a:r>
              <a:rPr lang="en-US" sz="2400" b="1" dirty="0">
                <a:highlight>
                  <a:srgbClr val="FFFFFF"/>
                </a:highlight>
              </a:rPr>
              <a:t>primary key</a:t>
            </a:r>
            <a:r>
              <a:rPr lang="en-US" sz="2400" dirty="0">
                <a:highlight>
                  <a:srgbClr val="FFFFFF"/>
                </a:highlight>
              </a:rPr>
              <a:t> (</a:t>
            </a:r>
            <a:r>
              <a:rPr lang="en-US" sz="2400" dirty="0" err="1">
                <a:highlight>
                  <a:srgbClr val="FFFFFF"/>
                </a:highlight>
              </a:rPr>
              <a:t>student_num</a:t>
            </a:r>
            <a:r>
              <a:rPr lang="en-US" sz="2400" dirty="0">
                <a:highlight>
                  <a:srgbClr val="FFFFFF"/>
                </a:highlight>
              </a:rPr>
              <a:t>, </a:t>
            </a:r>
            <a:r>
              <a:rPr lang="en-US" sz="2400" dirty="0" err="1">
                <a:highlight>
                  <a:srgbClr val="FFFFFF"/>
                </a:highlight>
              </a:rPr>
              <a:t>course_id</a:t>
            </a:r>
            <a:r>
              <a:rPr lang="en-US" sz="2400" dirty="0">
                <a:highlight>
                  <a:srgbClr val="FFFFFF"/>
                </a:highlight>
              </a:rPr>
              <a:t>));</a:t>
            </a:r>
          </a:p>
          <a:p>
            <a:pPr marL="0" indent="0">
              <a:lnSpc>
                <a:spcPct val="115000"/>
              </a:lnSpc>
              <a:spcBef>
                <a:spcPts val="0"/>
              </a:spcBef>
              <a:buFont typeface="Arial" panose="020B0604020202020204" pitchFamily="34" charset="0"/>
              <a:buNone/>
            </a:pPr>
            <a:endParaRPr lang="en-US" sz="2400" dirty="0">
              <a:highlight>
                <a:srgbClr val="FFFFFF"/>
              </a:highlight>
            </a:endParaRPr>
          </a:p>
        </p:txBody>
      </p:sp>
      <p:sp>
        <p:nvSpPr>
          <p:cNvPr id="10" name="Google Shape;306;p52">
            <a:extLst>
              <a:ext uri="{FF2B5EF4-FFF2-40B4-BE49-F238E27FC236}">
                <a16:creationId xmlns:a16="http://schemas.microsoft.com/office/drawing/2014/main" id="{3A013221-285E-4116-AAC4-8B694904155A}"/>
              </a:ext>
            </a:extLst>
          </p:cNvPr>
          <p:cNvSpPr txBox="1">
            <a:spLocks/>
          </p:cNvSpPr>
          <p:nvPr/>
        </p:nvSpPr>
        <p:spPr>
          <a:xfrm>
            <a:off x="539749" y="4077148"/>
            <a:ext cx="9884411" cy="306245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Bef>
                <a:spcPts val="0"/>
              </a:spcBef>
              <a:buFont typeface="Arial" panose="020B0604020202020204" pitchFamily="34" charset="0"/>
              <a:buNone/>
            </a:pPr>
            <a:r>
              <a:rPr lang="en-US" sz="2400" b="1" dirty="0">
                <a:highlight>
                  <a:srgbClr val="FFFFFF"/>
                </a:highlight>
              </a:rPr>
              <a:t>CREATE</a:t>
            </a:r>
            <a:r>
              <a:rPr lang="en-US" sz="2400" dirty="0">
                <a:highlight>
                  <a:srgbClr val="FFFFFF"/>
                </a:highlight>
              </a:rPr>
              <a:t> </a:t>
            </a:r>
            <a:r>
              <a:rPr lang="en-US" sz="2400" b="1" dirty="0">
                <a:highlight>
                  <a:srgbClr val="FFFFFF"/>
                </a:highlight>
              </a:rPr>
              <a:t>TABLE</a:t>
            </a:r>
            <a:r>
              <a:rPr lang="en-US" sz="2400" dirty="0">
                <a:highlight>
                  <a:srgbClr val="FFFFFF"/>
                </a:highlight>
              </a:rPr>
              <a:t>  </a:t>
            </a:r>
            <a:r>
              <a:rPr lang="en-US" sz="2400" b="1" i="1" dirty="0">
                <a:highlight>
                  <a:srgbClr val="FFFFFF"/>
                </a:highlight>
              </a:rPr>
              <a:t>Enrolled</a:t>
            </a:r>
            <a:r>
              <a:rPr lang="en-US" sz="2400" dirty="0">
                <a:highlight>
                  <a:srgbClr val="FFFFFF"/>
                </a:highlight>
              </a:rPr>
              <a:t> ( </a:t>
            </a:r>
            <a:r>
              <a:rPr lang="en-US" sz="2400" dirty="0" err="1">
                <a:highlight>
                  <a:srgbClr val="FFFFFF"/>
                </a:highlight>
              </a:rPr>
              <a:t>student_num</a:t>
            </a:r>
            <a:r>
              <a:rPr lang="en-US" sz="2400" dirty="0">
                <a:highlight>
                  <a:srgbClr val="FFFFFF"/>
                </a:highlight>
              </a:rPr>
              <a:t> char(10),</a:t>
            </a:r>
          </a:p>
          <a:p>
            <a:pPr marL="0" indent="0">
              <a:lnSpc>
                <a:spcPct val="115000"/>
              </a:lnSpc>
              <a:spcBef>
                <a:spcPts val="0"/>
              </a:spcBef>
              <a:buFont typeface="Arial" panose="020B0604020202020204" pitchFamily="34" charset="0"/>
              <a:buNone/>
            </a:pPr>
            <a:r>
              <a:rPr lang="en-US" sz="2400" dirty="0">
                <a:highlight>
                  <a:srgbClr val="FFFFFF"/>
                </a:highlight>
              </a:rPr>
              <a:t>                                               </a:t>
            </a:r>
            <a:r>
              <a:rPr lang="en-US" sz="2400" dirty="0" err="1">
                <a:highlight>
                  <a:srgbClr val="FFFFFF"/>
                </a:highlight>
              </a:rPr>
              <a:t>course_id</a:t>
            </a:r>
            <a:r>
              <a:rPr lang="en-US" sz="2400" dirty="0">
                <a:highlight>
                  <a:srgbClr val="FFFFFF"/>
                </a:highlight>
              </a:rPr>
              <a:t> char(10),</a:t>
            </a:r>
          </a:p>
          <a:p>
            <a:pPr marL="0" indent="0">
              <a:lnSpc>
                <a:spcPct val="115000"/>
              </a:lnSpc>
              <a:spcBef>
                <a:spcPts val="0"/>
              </a:spcBef>
              <a:buFont typeface="Arial" panose="020B0604020202020204" pitchFamily="34" charset="0"/>
              <a:buNone/>
            </a:pPr>
            <a:r>
              <a:rPr lang="en-US" sz="2400" dirty="0">
                <a:highlight>
                  <a:srgbClr val="FFFFFF"/>
                </a:highlight>
              </a:rPr>
              <a:t>                                               grade  char(10),</a:t>
            </a:r>
          </a:p>
          <a:p>
            <a:pPr marL="0" indent="0">
              <a:lnSpc>
                <a:spcPct val="115000"/>
              </a:lnSpc>
              <a:spcBef>
                <a:spcPts val="0"/>
              </a:spcBef>
              <a:buFont typeface="Arial" panose="020B0604020202020204" pitchFamily="34" charset="0"/>
              <a:buNone/>
            </a:pPr>
            <a:r>
              <a:rPr lang="en-US" sz="2400" dirty="0">
                <a:highlight>
                  <a:srgbClr val="FFFFFF"/>
                </a:highlight>
              </a:rPr>
              <a:t>                                               </a:t>
            </a:r>
            <a:r>
              <a:rPr lang="en-US" sz="2400" b="1" dirty="0">
                <a:highlight>
                  <a:srgbClr val="FFFFFF"/>
                </a:highlight>
              </a:rPr>
              <a:t>primary key</a:t>
            </a:r>
            <a:r>
              <a:rPr lang="en-US" sz="2400" dirty="0">
                <a:highlight>
                  <a:srgbClr val="FFFFFF"/>
                </a:highlight>
              </a:rPr>
              <a:t> (</a:t>
            </a:r>
            <a:r>
              <a:rPr lang="en-US" sz="2400" dirty="0" err="1">
                <a:highlight>
                  <a:srgbClr val="FFFFFF"/>
                </a:highlight>
              </a:rPr>
              <a:t>student_num</a:t>
            </a:r>
            <a:r>
              <a:rPr lang="en-US" sz="2400" dirty="0">
                <a:highlight>
                  <a:srgbClr val="FFFFFF"/>
                </a:highlight>
              </a:rPr>
              <a:t>, </a:t>
            </a:r>
            <a:r>
              <a:rPr lang="en-US" sz="2400" dirty="0" err="1">
                <a:highlight>
                  <a:srgbClr val="FFFFFF"/>
                </a:highlight>
              </a:rPr>
              <a:t>course_id</a:t>
            </a:r>
            <a:r>
              <a:rPr lang="en-US" sz="2400" dirty="0">
                <a:highlight>
                  <a:srgbClr val="FFFFFF"/>
                </a:highlight>
              </a:rPr>
              <a:t>),</a:t>
            </a:r>
          </a:p>
          <a:p>
            <a:pPr marL="0" indent="0">
              <a:lnSpc>
                <a:spcPct val="115000"/>
              </a:lnSpc>
              <a:spcBef>
                <a:spcPts val="0"/>
              </a:spcBef>
              <a:buFont typeface="Arial" panose="020B0604020202020204" pitchFamily="34" charset="0"/>
              <a:buNone/>
            </a:pPr>
            <a:r>
              <a:rPr lang="en-US" sz="2400" dirty="0">
                <a:highlight>
                  <a:srgbClr val="FFFFFF"/>
                </a:highlight>
              </a:rPr>
              <a:t>                                               </a:t>
            </a:r>
            <a:r>
              <a:rPr lang="en-US" sz="2400" b="1" dirty="0">
                <a:highlight>
                  <a:srgbClr val="FFFFFF"/>
                </a:highlight>
              </a:rPr>
              <a:t>foreign key</a:t>
            </a:r>
            <a:r>
              <a:rPr lang="en-US" sz="2400" dirty="0">
                <a:highlight>
                  <a:srgbClr val="FFFFFF"/>
                </a:highlight>
              </a:rPr>
              <a:t> (</a:t>
            </a:r>
            <a:r>
              <a:rPr lang="en-US" sz="2400" dirty="0" err="1">
                <a:highlight>
                  <a:schemeClr val="lt1"/>
                </a:highlight>
              </a:rPr>
              <a:t>student_num</a:t>
            </a:r>
            <a:r>
              <a:rPr lang="en-US" sz="2400" dirty="0">
                <a:highlight>
                  <a:srgbClr val="FFFFFF"/>
                </a:highlight>
              </a:rPr>
              <a:t>) </a:t>
            </a:r>
            <a:r>
              <a:rPr lang="en-US" sz="2400" b="1" dirty="0">
                <a:highlight>
                  <a:srgbClr val="FFFFFF"/>
                </a:highlight>
              </a:rPr>
              <a:t>references</a:t>
            </a:r>
            <a:r>
              <a:rPr lang="en-US" sz="2400" dirty="0">
                <a:highlight>
                  <a:srgbClr val="FFFFFF"/>
                </a:highlight>
              </a:rPr>
              <a:t> Student,</a:t>
            </a:r>
          </a:p>
          <a:p>
            <a:pPr marL="0" indent="0">
              <a:lnSpc>
                <a:spcPct val="115000"/>
              </a:lnSpc>
              <a:spcBef>
                <a:spcPts val="0"/>
              </a:spcBef>
              <a:buFont typeface="Arial" panose="020B0604020202020204" pitchFamily="34" charset="0"/>
              <a:buNone/>
            </a:pPr>
            <a:r>
              <a:rPr lang="en-US" sz="2400" dirty="0">
                <a:highlight>
                  <a:srgbClr val="FFFFFF"/>
                </a:highlight>
              </a:rPr>
              <a:t>                                               </a:t>
            </a:r>
            <a:r>
              <a:rPr lang="en-US" sz="2400" b="1" dirty="0">
                <a:highlight>
                  <a:schemeClr val="lt1"/>
                </a:highlight>
              </a:rPr>
              <a:t>foreign key</a:t>
            </a:r>
            <a:r>
              <a:rPr lang="en-US" sz="2400" dirty="0">
                <a:highlight>
                  <a:schemeClr val="lt1"/>
                </a:highlight>
              </a:rPr>
              <a:t> (</a:t>
            </a:r>
            <a:r>
              <a:rPr lang="en-US" sz="2400" dirty="0" err="1">
                <a:highlight>
                  <a:schemeClr val="lt1"/>
                </a:highlight>
              </a:rPr>
              <a:t>course_id</a:t>
            </a:r>
            <a:r>
              <a:rPr lang="en-US" sz="2400" dirty="0">
                <a:highlight>
                  <a:schemeClr val="lt1"/>
                </a:highlight>
              </a:rPr>
              <a:t>) </a:t>
            </a:r>
            <a:r>
              <a:rPr lang="en-US" sz="2400" b="1" dirty="0">
                <a:highlight>
                  <a:schemeClr val="lt1"/>
                </a:highlight>
              </a:rPr>
              <a:t>references</a:t>
            </a:r>
            <a:r>
              <a:rPr lang="en-US" sz="2400" dirty="0">
                <a:highlight>
                  <a:schemeClr val="lt1"/>
                </a:highlight>
              </a:rPr>
              <a:t> Course </a:t>
            </a:r>
            <a:r>
              <a:rPr lang="en-US" sz="2400" dirty="0">
                <a:highlight>
                  <a:srgbClr val="FFFFFF"/>
                </a:highlight>
              </a:rPr>
              <a:t>);</a:t>
            </a:r>
          </a:p>
          <a:p>
            <a:pPr marL="0" indent="0">
              <a:lnSpc>
                <a:spcPct val="115000"/>
              </a:lnSpc>
              <a:spcBef>
                <a:spcPts val="0"/>
              </a:spcBef>
              <a:buFont typeface="Arial" panose="020B0604020202020204" pitchFamily="34" charset="0"/>
              <a:buNone/>
            </a:pPr>
            <a:endParaRPr lang="en-US" sz="2400" dirty="0">
              <a:highlight>
                <a:srgbClr val="FFFFFF"/>
              </a:highlight>
            </a:endParaRPr>
          </a:p>
        </p:txBody>
      </p:sp>
      <p:sp>
        <p:nvSpPr>
          <p:cNvPr id="6" name="Content Placeholder 1">
            <a:extLst>
              <a:ext uri="{FF2B5EF4-FFF2-40B4-BE49-F238E27FC236}">
                <a16:creationId xmlns:a16="http://schemas.microsoft.com/office/drawing/2014/main" id="{7FB45A27-4CD1-F44E-AED4-9DFD57CEA198}"/>
              </a:ext>
            </a:extLst>
          </p:cNvPr>
          <p:cNvSpPr>
            <a:spLocks noGrp="1"/>
          </p:cNvSpPr>
          <p:nvPr>
            <p:ph idx="1"/>
          </p:nvPr>
        </p:nvSpPr>
        <p:spPr>
          <a:xfrm>
            <a:off x="492450" y="1658918"/>
            <a:ext cx="11056994" cy="731224"/>
          </a:xfrm>
        </p:spPr>
        <p:txBody>
          <a:bodyPr/>
          <a:lstStyle/>
          <a:p>
            <a:r>
              <a:rPr lang="en-US" dirty="0">
                <a:highlight>
                  <a:srgbClr val="FFFFFF"/>
                </a:highlight>
              </a:rPr>
              <a:t>Create enrollment table enabling to store grade obtained by the student.</a:t>
            </a:r>
          </a:p>
        </p:txBody>
      </p:sp>
    </p:spTree>
    <p:extLst>
      <p:ext uri="{BB962C8B-B14F-4D97-AF65-F5344CB8AC3E}">
        <p14:creationId xmlns:p14="http://schemas.microsoft.com/office/powerpoint/2010/main" val="92974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14152F-54B5-4F7A-A38C-51B96850E34D}"/>
              </a:ext>
            </a:extLst>
          </p:cNvPr>
          <p:cNvSpPr>
            <a:spLocks noGrp="1"/>
          </p:cNvSpPr>
          <p:nvPr>
            <p:ph type="sldNum" sz="quarter" idx="12"/>
          </p:nvPr>
        </p:nvSpPr>
        <p:spPr/>
        <p:txBody>
          <a:bodyPr/>
          <a:lstStyle/>
          <a:p>
            <a:fld id="{DAF992E6-86C0-4FDD-A968-0519C9310E9E}" type="slidenum">
              <a:rPr lang="en-US" smtClean="0"/>
              <a:t>44</a:t>
            </a:fld>
            <a:endParaRPr lang="en-US"/>
          </a:p>
        </p:txBody>
      </p:sp>
      <p:sp>
        <p:nvSpPr>
          <p:cNvPr id="4" name="Title 3">
            <a:extLst>
              <a:ext uri="{FF2B5EF4-FFF2-40B4-BE49-F238E27FC236}">
                <a16:creationId xmlns:a16="http://schemas.microsoft.com/office/drawing/2014/main" id="{B11B2427-CE4E-49E6-908A-D16E8EA42717}"/>
              </a:ext>
            </a:extLst>
          </p:cNvPr>
          <p:cNvSpPr>
            <a:spLocks noGrp="1"/>
          </p:cNvSpPr>
          <p:nvPr>
            <p:ph type="title"/>
          </p:nvPr>
        </p:nvSpPr>
        <p:spPr>
          <a:xfrm>
            <a:off x="9477487" y="48602"/>
            <a:ext cx="2130014" cy="951860"/>
          </a:xfrm>
        </p:spPr>
        <p:txBody>
          <a:bodyPr>
            <a:noAutofit/>
          </a:bodyPr>
          <a:lstStyle/>
          <a:p>
            <a:r>
              <a:rPr lang="en-US" sz="3200" dirty="0"/>
              <a:t>Case Study:</a:t>
            </a:r>
          </a:p>
        </p:txBody>
      </p:sp>
      <p:pic>
        <p:nvPicPr>
          <p:cNvPr id="5" name="Picture 4">
            <a:extLst>
              <a:ext uri="{FF2B5EF4-FFF2-40B4-BE49-F238E27FC236}">
                <a16:creationId xmlns:a16="http://schemas.microsoft.com/office/drawing/2014/main" id="{95DC5B3C-BCD2-4BBD-BF6B-CCA24F465908}"/>
              </a:ext>
            </a:extLst>
          </p:cNvPr>
          <p:cNvPicPr>
            <a:picLocks noChangeAspect="1"/>
          </p:cNvPicPr>
          <p:nvPr/>
        </p:nvPicPr>
        <p:blipFill>
          <a:blip r:embed="rId3"/>
          <a:stretch>
            <a:fillRect/>
          </a:stretch>
        </p:blipFill>
        <p:spPr>
          <a:xfrm>
            <a:off x="0" y="0"/>
            <a:ext cx="9271745" cy="6858000"/>
          </a:xfrm>
          <a:prstGeom prst="rect">
            <a:avLst/>
          </a:prstGeom>
        </p:spPr>
      </p:pic>
    </p:spTree>
    <p:extLst>
      <p:ext uri="{BB962C8B-B14F-4D97-AF65-F5344CB8AC3E}">
        <p14:creationId xmlns:p14="http://schemas.microsoft.com/office/powerpoint/2010/main" val="31208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FD7D-9B10-4084-A8E9-F56D199B552A}"/>
              </a:ext>
            </a:extLst>
          </p:cNvPr>
          <p:cNvSpPr>
            <a:spLocks noGrp="1"/>
          </p:cNvSpPr>
          <p:nvPr>
            <p:ph type="title"/>
          </p:nvPr>
        </p:nvSpPr>
        <p:spPr>
          <a:xfrm>
            <a:off x="838200" y="365125"/>
            <a:ext cx="10515600" cy="1325563"/>
          </a:xfrm>
        </p:spPr>
        <p:txBody>
          <a:bodyPr/>
          <a:lstStyle/>
          <a:p>
            <a:r>
              <a:rPr lang="en-US" dirty="0"/>
              <a:t>INSERT</a:t>
            </a:r>
          </a:p>
        </p:txBody>
      </p:sp>
      <p:sp>
        <p:nvSpPr>
          <p:cNvPr id="3" name="Content Placeholder 2">
            <a:extLst>
              <a:ext uri="{FF2B5EF4-FFF2-40B4-BE49-F238E27FC236}">
                <a16:creationId xmlns:a16="http://schemas.microsoft.com/office/drawing/2014/main" id="{AED57429-65B3-4DEF-BE0C-5DA084ACAEF0}"/>
              </a:ext>
            </a:extLst>
          </p:cNvPr>
          <p:cNvSpPr>
            <a:spLocks noGrp="1"/>
          </p:cNvSpPr>
          <p:nvPr>
            <p:ph idx="1"/>
          </p:nvPr>
        </p:nvSpPr>
        <p:spPr/>
        <p:txBody>
          <a:bodyPr/>
          <a:lstStyle/>
          <a:p>
            <a:r>
              <a:rPr lang="en-US" dirty="0"/>
              <a:t>INSERT statement that allows you to insert one or more rows into a table at a time.</a:t>
            </a:r>
          </a:p>
          <a:p>
            <a:pPr marL="457200" lvl="1" indent="0">
              <a:buNone/>
            </a:pPr>
            <a:r>
              <a:rPr lang="en-US" sz="2800" b="1" dirty="0"/>
              <a:t>INSERT INTO </a:t>
            </a:r>
            <a:r>
              <a:rPr lang="en-US" sz="2800" dirty="0"/>
              <a:t>&lt;table&gt; </a:t>
            </a:r>
            <a:r>
              <a:rPr lang="en-US" sz="2800" strike="sngStrike" dirty="0"/>
              <a:t>(column1, column2, …)</a:t>
            </a:r>
          </a:p>
          <a:p>
            <a:pPr marL="457200" lvl="1" indent="0">
              <a:buNone/>
            </a:pPr>
            <a:r>
              <a:rPr lang="en-US" sz="2800" b="1" dirty="0"/>
              <a:t>VALUES</a:t>
            </a:r>
            <a:r>
              <a:rPr lang="en-US" sz="2800" dirty="0"/>
              <a:t> (value1, value2, …)</a:t>
            </a:r>
            <a:r>
              <a:rPr lang="en-US" sz="2800" b="1" dirty="0"/>
              <a:t>,</a:t>
            </a:r>
          </a:p>
          <a:p>
            <a:pPr marL="0" indent="0">
              <a:buNone/>
            </a:pPr>
            <a:r>
              <a:rPr lang="en-US" dirty="0"/>
              <a:t>                     (value1, value2, …)</a:t>
            </a:r>
            <a:r>
              <a:rPr lang="en-US" b="1" dirty="0"/>
              <a:t>,</a:t>
            </a:r>
            <a:r>
              <a:rPr lang="en-US" dirty="0"/>
              <a:t> ….</a:t>
            </a:r>
            <a:r>
              <a:rPr lang="en-US" b="1" dirty="0"/>
              <a:t>;</a:t>
            </a:r>
          </a:p>
        </p:txBody>
      </p:sp>
      <p:sp>
        <p:nvSpPr>
          <p:cNvPr id="4" name="Rectangle 3">
            <a:extLst>
              <a:ext uri="{FF2B5EF4-FFF2-40B4-BE49-F238E27FC236}">
                <a16:creationId xmlns:a16="http://schemas.microsoft.com/office/drawing/2014/main" id="{C4C1742D-1EB0-4631-B58D-8F5D7C5FEC5A}"/>
              </a:ext>
            </a:extLst>
          </p:cNvPr>
          <p:cNvSpPr/>
          <p:nvPr/>
        </p:nvSpPr>
        <p:spPr>
          <a:xfrm>
            <a:off x="812132" y="4209282"/>
            <a:ext cx="10515600" cy="830997"/>
          </a:xfrm>
          <a:prstGeom prst="rect">
            <a:avLst/>
          </a:prstGeom>
        </p:spPr>
        <p:txBody>
          <a:bodyPr wrap="square">
            <a:spAutoFit/>
          </a:bodyPr>
          <a:lstStyle/>
          <a:p>
            <a:r>
              <a:rPr lang="en-US" sz="2400" dirty="0">
                <a:solidFill>
                  <a:srgbClr val="FF0000"/>
                </a:solidFill>
              </a:rPr>
              <a:t>INSERT into </a:t>
            </a:r>
            <a:r>
              <a:rPr lang="en-US" sz="2400" dirty="0"/>
              <a:t>DEPARTMENT(</a:t>
            </a:r>
            <a:r>
              <a:rPr lang="en-US" sz="2400" dirty="0" err="1"/>
              <a:t>Dname</a:t>
            </a:r>
            <a:r>
              <a:rPr lang="en-US" sz="2400" dirty="0"/>
              <a:t>, </a:t>
            </a:r>
            <a:r>
              <a:rPr lang="en-US" sz="2400" dirty="0" err="1"/>
              <a:t>Dnumber</a:t>
            </a:r>
            <a:r>
              <a:rPr lang="en-US" sz="2400" dirty="0"/>
              <a:t>, </a:t>
            </a:r>
            <a:r>
              <a:rPr lang="en-US" sz="2400" dirty="0" err="1"/>
              <a:t>Mgr_ssn</a:t>
            </a:r>
            <a:r>
              <a:rPr lang="en-US" sz="2400" dirty="0"/>
              <a:t>, </a:t>
            </a:r>
            <a:r>
              <a:rPr lang="en-US" sz="2400" dirty="0" err="1"/>
              <a:t>Mgr_start_date</a:t>
            </a:r>
            <a:r>
              <a:rPr lang="en-US" sz="2400" dirty="0"/>
              <a:t>)</a:t>
            </a:r>
          </a:p>
          <a:p>
            <a:r>
              <a:rPr lang="en-US" sz="2400" dirty="0">
                <a:solidFill>
                  <a:srgbClr val="FF0000"/>
                </a:solidFill>
              </a:rPr>
              <a:t>VALUES</a:t>
            </a:r>
            <a:r>
              <a:rPr lang="en-US" sz="2400" dirty="0"/>
              <a:t> ('Headquarter', 1 , NULL, NULL);</a:t>
            </a:r>
          </a:p>
        </p:txBody>
      </p:sp>
      <p:sp>
        <p:nvSpPr>
          <p:cNvPr id="5" name="Rectangle 4">
            <a:extLst>
              <a:ext uri="{FF2B5EF4-FFF2-40B4-BE49-F238E27FC236}">
                <a16:creationId xmlns:a16="http://schemas.microsoft.com/office/drawing/2014/main" id="{6F7F5ABA-25E0-4653-98B4-C6DFEBFD4CEC}"/>
              </a:ext>
            </a:extLst>
          </p:cNvPr>
          <p:cNvSpPr/>
          <p:nvPr/>
        </p:nvSpPr>
        <p:spPr>
          <a:xfrm>
            <a:off x="900362" y="5409245"/>
            <a:ext cx="5837321" cy="830997"/>
          </a:xfrm>
          <a:prstGeom prst="rect">
            <a:avLst/>
          </a:prstGeom>
        </p:spPr>
        <p:txBody>
          <a:bodyPr wrap="square">
            <a:spAutoFit/>
          </a:bodyPr>
          <a:lstStyle/>
          <a:p>
            <a:r>
              <a:rPr lang="en-US" sz="2400" dirty="0">
                <a:solidFill>
                  <a:srgbClr val="FF0000"/>
                </a:solidFill>
              </a:rPr>
              <a:t>INSERT into </a:t>
            </a:r>
            <a:r>
              <a:rPr lang="en-US" sz="2400" dirty="0"/>
              <a:t>DEPARTMENT(</a:t>
            </a:r>
            <a:r>
              <a:rPr lang="en-US" sz="2400" dirty="0" err="1"/>
              <a:t>Dnumber</a:t>
            </a:r>
            <a:r>
              <a:rPr lang="en-US" sz="2400" dirty="0"/>
              <a:t>, </a:t>
            </a:r>
            <a:r>
              <a:rPr lang="en-US" sz="2400" dirty="0" err="1"/>
              <a:t>Dname</a:t>
            </a:r>
            <a:r>
              <a:rPr lang="en-US" sz="2400" dirty="0"/>
              <a:t>)</a:t>
            </a:r>
          </a:p>
          <a:p>
            <a:r>
              <a:rPr lang="en-US" sz="2400" dirty="0">
                <a:solidFill>
                  <a:srgbClr val="FF0000"/>
                </a:solidFill>
              </a:rPr>
              <a:t>VALUES</a:t>
            </a:r>
            <a:r>
              <a:rPr lang="en-US" sz="2400" dirty="0"/>
              <a:t>  (2, 'Human Resource');</a:t>
            </a:r>
          </a:p>
        </p:txBody>
      </p:sp>
      <p:sp>
        <p:nvSpPr>
          <p:cNvPr id="6" name="Rectangle 5">
            <a:extLst>
              <a:ext uri="{FF2B5EF4-FFF2-40B4-BE49-F238E27FC236}">
                <a16:creationId xmlns:a16="http://schemas.microsoft.com/office/drawing/2014/main" id="{757EFFAC-164A-4831-8DAC-99CB927A7BB3}"/>
              </a:ext>
            </a:extLst>
          </p:cNvPr>
          <p:cNvSpPr/>
          <p:nvPr/>
        </p:nvSpPr>
        <p:spPr>
          <a:xfrm>
            <a:off x="6454942" y="4786690"/>
            <a:ext cx="5181600" cy="1569660"/>
          </a:xfrm>
          <a:prstGeom prst="rect">
            <a:avLst/>
          </a:prstGeom>
        </p:spPr>
        <p:txBody>
          <a:bodyPr wrap="square">
            <a:spAutoFit/>
          </a:bodyPr>
          <a:lstStyle/>
          <a:p>
            <a:r>
              <a:rPr lang="en-US" sz="2400" dirty="0">
                <a:solidFill>
                  <a:srgbClr val="FF0000"/>
                </a:solidFill>
              </a:rPr>
              <a:t>INSERT into </a:t>
            </a:r>
            <a:r>
              <a:rPr lang="en-US" sz="2400" dirty="0"/>
              <a:t>DEPARTMENT</a:t>
            </a:r>
          </a:p>
          <a:p>
            <a:r>
              <a:rPr lang="en-US" sz="2400" dirty="0">
                <a:solidFill>
                  <a:srgbClr val="FF0000"/>
                </a:solidFill>
              </a:rPr>
              <a:t>VALUES</a:t>
            </a:r>
            <a:r>
              <a:rPr lang="en-US" sz="2400" dirty="0"/>
              <a:t> ('Finance', 3, NULL, NULL),</a:t>
            </a:r>
          </a:p>
          <a:p>
            <a:r>
              <a:rPr lang="en-US" sz="2400" dirty="0"/>
              <a:t>	('Administration', 4, NULL,NULL),</a:t>
            </a:r>
          </a:p>
          <a:p>
            <a:r>
              <a:rPr lang="en-US" sz="2400" dirty="0"/>
              <a:t>	('Research', 5, NULL,NULL);</a:t>
            </a:r>
          </a:p>
        </p:txBody>
      </p:sp>
      <p:sp>
        <p:nvSpPr>
          <p:cNvPr id="7" name="Slide Number Placeholder 6">
            <a:extLst>
              <a:ext uri="{FF2B5EF4-FFF2-40B4-BE49-F238E27FC236}">
                <a16:creationId xmlns:a16="http://schemas.microsoft.com/office/drawing/2014/main" id="{9B19C6E8-E16A-48A0-98E8-80C62608CB0C}"/>
              </a:ext>
            </a:extLst>
          </p:cNvPr>
          <p:cNvSpPr>
            <a:spLocks noGrp="1"/>
          </p:cNvSpPr>
          <p:nvPr>
            <p:ph type="sldNum" sz="quarter" idx="12"/>
          </p:nvPr>
        </p:nvSpPr>
        <p:spPr/>
        <p:txBody>
          <a:bodyPr/>
          <a:lstStyle/>
          <a:p>
            <a:fld id="{DAF992E6-86C0-4FDD-A968-0519C9310E9E}" type="slidenum">
              <a:rPr lang="en-US" smtClean="0"/>
              <a:t>45</a:t>
            </a:fld>
            <a:endParaRPr lang="en-US"/>
          </a:p>
        </p:txBody>
      </p:sp>
    </p:spTree>
    <p:extLst>
      <p:ext uri="{BB962C8B-B14F-4D97-AF65-F5344CB8AC3E}">
        <p14:creationId xmlns:p14="http://schemas.microsoft.com/office/powerpoint/2010/main" val="230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F9BB-DECE-43E3-96D4-F31D2D0E4632}"/>
              </a:ext>
            </a:extLst>
          </p:cNvPr>
          <p:cNvSpPr>
            <a:spLocks noGrp="1"/>
          </p:cNvSpPr>
          <p:nvPr>
            <p:ph type="title"/>
          </p:nvPr>
        </p:nvSpPr>
        <p:spPr>
          <a:xfrm>
            <a:off x="838200" y="365125"/>
            <a:ext cx="10515600" cy="1325563"/>
          </a:xfrm>
        </p:spPr>
        <p:txBody>
          <a:bodyPr/>
          <a:lstStyle/>
          <a:p>
            <a:r>
              <a:rPr lang="en-US" dirty="0"/>
              <a:t>Query</a:t>
            </a:r>
          </a:p>
        </p:txBody>
      </p:sp>
      <p:sp>
        <p:nvSpPr>
          <p:cNvPr id="3" name="Content Placeholder 2">
            <a:extLst>
              <a:ext uri="{FF2B5EF4-FFF2-40B4-BE49-F238E27FC236}">
                <a16:creationId xmlns:a16="http://schemas.microsoft.com/office/drawing/2014/main" id="{6A73C2A3-AC9C-44ED-AB8B-54D8D6225F55}"/>
              </a:ext>
            </a:extLst>
          </p:cNvPr>
          <p:cNvSpPr>
            <a:spLocks noGrp="1"/>
          </p:cNvSpPr>
          <p:nvPr>
            <p:ph idx="1"/>
          </p:nvPr>
        </p:nvSpPr>
        <p:spPr/>
        <p:txBody>
          <a:bodyPr>
            <a:noAutofit/>
          </a:bodyPr>
          <a:lstStyle/>
          <a:p>
            <a:r>
              <a:rPr lang="en-US" sz="3200" dirty="0">
                <a:solidFill>
                  <a:srgbClr val="000000"/>
                </a:solidFill>
                <a:latin typeface="Open Sans"/>
              </a:rPr>
              <a:t>Querying Data</a:t>
            </a:r>
          </a:p>
          <a:p>
            <a:pPr lvl="1"/>
            <a:r>
              <a:rPr lang="en-US" sz="2800" dirty="0">
                <a:solidFill>
                  <a:srgbClr val="00369A"/>
                </a:solidFill>
                <a:latin typeface="Open Sans"/>
              </a:rPr>
              <a:t>Select</a:t>
            </a:r>
            <a:r>
              <a:rPr lang="en-US" sz="2800" dirty="0">
                <a:solidFill>
                  <a:srgbClr val="000000"/>
                </a:solidFill>
                <a:latin typeface="Open Sans"/>
              </a:rPr>
              <a:t> –from a single table.</a:t>
            </a:r>
          </a:p>
          <a:p>
            <a:pPr lvl="1"/>
            <a:r>
              <a:rPr lang="en-US" sz="2800" dirty="0">
                <a:solidFill>
                  <a:srgbClr val="00369A"/>
                </a:solidFill>
                <a:latin typeface="Open Sans"/>
              </a:rPr>
              <a:t>Order By</a:t>
            </a:r>
            <a:r>
              <a:rPr lang="en-US" sz="2800" dirty="0">
                <a:solidFill>
                  <a:srgbClr val="000000"/>
                </a:solidFill>
                <a:latin typeface="Open Sans"/>
              </a:rPr>
              <a:t> –sort the result set returned from a query.</a:t>
            </a:r>
          </a:p>
          <a:p>
            <a:pPr lvl="1"/>
            <a:r>
              <a:rPr lang="en-US" sz="2800" dirty="0">
                <a:solidFill>
                  <a:srgbClr val="00369A"/>
                </a:solidFill>
                <a:latin typeface="Open Sans"/>
              </a:rPr>
              <a:t>Select Distinct </a:t>
            </a:r>
            <a:r>
              <a:rPr lang="en-US" sz="2800" dirty="0">
                <a:solidFill>
                  <a:srgbClr val="000000"/>
                </a:solidFill>
                <a:latin typeface="Open Sans"/>
              </a:rPr>
              <a:t> –removes duplicate rows in the result set.</a:t>
            </a:r>
          </a:p>
          <a:p>
            <a:r>
              <a:rPr lang="en-US" sz="2400" dirty="0">
                <a:solidFill>
                  <a:schemeClr val="bg2">
                    <a:lumMod val="75000"/>
                  </a:schemeClr>
                </a:solidFill>
                <a:latin typeface="Open Sans"/>
              </a:rPr>
              <a:t>Filtering Data</a:t>
            </a:r>
          </a:p>
          <a:p>
            <a:pPr lvl="1"/>
            <a:r>
              <a:rPr lang="en-US" sz="2000" dirty="0">
                <a:solidFill>
                  <a:schemeClr val="bg2">
                    <a:lumMod val="75000"/>
                  </a:schemeClr>
                </a:solidFill>
                <a:latin typeface="Open Sans"/>
              </a:rPr>
              <a:t>Where – filters rows based on a specified condition.</a:t>
            </a:r>
          </a:p>
          <a:p>
            <a:pPr lvl="1"/>
            <a:r>
              <a:rPr lang="en-US" sz="2000" dirty="0">
                <a:solidFill>
                  <a:schemeClr val="bg2">
                    <a:lumMod val="75000"/>
                  </a:schemeClr>
                </a:solidFill>
                <a:latin typeface="Open Sans"/>
              </a:rPr>
              <a:t>In – selects data that matches any value in a list of values.</a:t>
            </a:r>
          </a:p>
          <a:p>
            <a:pPr lvl="1"/>
            <a:r>
              <a:rPr lang="en-US" sz="2000" dirty="0">
                <a:solidFill>
                  <a:schemeClr val="bg2">
                    <a:lumMod val="75000"/>
                  </a:schemeClr>
                </a:solidFill>
                <a:latin typeface="Open Sans"/>
              </a:rPr>
              <a:t>Between – selects data that is a range of values.</a:t>
            </a:r>
          </a:p>
          <a:p>
            <a:pPr lvl="1"/>
            <a:r>
              <a:rPr lang="en-US" sz="2000" dirty="0">
                <a:solidFill>
                  <a:schemeClr val="bg2">
                    <a:lumMod val="75000"/>
                  </a:schemeClr>
                </a:solidFill>
                <a:latin typeface="Open Sans"/>
              </a:rPr>
              <a:t>Like – filters data based on pattern matching.</a:t>
            </a:r>
          </a:p>
          <a:p>
            <a:pPr lvl="1"/>
            <a:r>
              <a:rPr lang="en-US" sz="2000" dirty="0">
                <a:solidFill>
                  <a:schemeClr val="bg2">
                    <a:lumMod val="75000"/>
                  </a:schemeClr>
                </a:solidFill>
                <a:latin typeface="Open Sans"/>
              </a:rPr>
              <a:t>Is Null</a:t>
            </a:r>
          </a:p>
          <a:p>
            <a:pPr lvl="1"/>
            <a:r>
              <a:rPr lang="en-US" sz="2000" dirty="0">
                <a:solidFill>
                  <a:schemeClr val="bg2">
                    <a:lumMod val="75000"/>
                  </a:schemeClr>
                </a:solidFill>
                <a:latin typeface="Open Sans"/>
              </a:rPr>
              <a:t>Limit – gets a subset of rows generated by a query.</a:t>
            </a:r>
          </a:p>
          <a:p>
            <a:pPr lvl="1"/>
            <a:r>
              <a:rPr lang="en-US" sz="2000" dirty="0">
                <a:solidFill>
                  <a:schemeClr val="bg2">
                    <a:lumMod val="75000"/>
                  </a:schemeClr>
                </a:solidFill>
                <a:latin typeface="Open Sans"/>
              </a:rPr>
              <a:t>Fetch– limits the number of rows returned by a query. </a:t>
            </a:r>
          </a:p>
          <a:p>
            <a:pPr lvl="1"/>
            <a:r>
              <a:rPr lang="en-US" sz="2000" dirty="0">
                <a:solidFill>
                  <a:schemeClr val="bg2">
                    <a:lumMod val="75000"/>
                  </a:schemeClr>
                </a:solidFill>
                <a:latin typeface="Open Sans"/>
              </a:rPr>
              <a:t>Table &amp; column aliases</a:t>
            </a:r>
          </a:p>
        </p:txBody>
      </p:sp>
      <p:sp>
        <p:nvSpPr>
          <p:cNvPr id="4" name="Slide Number Placeholder 3">
            <a:extLst>
              <a:ext uri="{FF2B5EF4-FFF2-40B4-BE49-F238E27FC236}">
                <a16:creationId xmlns:a16="http://schemas.microsoft.com/office/drawing/2014/main" id="{ED6195FD-B17B-4259-A71D-0D29F4F6AF65}"/>
              </a:ext>
            </a:extLst>
          </p:cNvPr>
          <p:cNvSpPr>
            <a:spLocks noGrp="1"/>
          </p:cNvSpPr>
          <p:nvPr>
            <p:ph type="sldNum" sz="quarter" idx="12"/>
          </p:nvPr>
        </p:nvSpPr>
        <p:spPr/>
        <p:txBody>
          <a:bodyPr/>
          <a:lstStyle/>
          <a:p>
            <a:fld id="{DAF992E6-86C0-4FDD-A968-0519C9310E9E}" type="slidenum">
              <a:rPr lang="en-US" smtClean="0"/>
              <a:t>46</a:t>
            </a:fld>
            <a:endParaRPr lang="en-US"/>
          </a:p>
        </p:txBody>
      </p:sp>
    </p:spTree>
    <p:extLst>
      <p:ext uri="{BB962C8B-B14F-4D97-AF65-F5344CB8AC3E}">
        <p14:creationId xmlns:p14="http://schemas.microsoft.com/office/powerpoint/2010/main" val="1966606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7680-1390-471F-AFA7-B6E2511E614C}"/>
              </a:ext>
            </a:extLst>
          </p:cNvPr>
          <p:cNvSpPr>
            <a:spLocks noGrp="1"/>
          </p:cNvSpPr>
          <p:nvPr>
            <p:ph type="title"/>
          </p:nvPr>
        </p:nvSpPr>
        <p:spPr>
          <a:xfrm>
            <a:off x="838200" y="365125"/>
            <a:ext cx="10515600" cy="1325563"/>
          </a:xfrm>
        </p:spPr>
        <p:txBody>
          <a:bodyPr/>
          <a:lstStyle/>
          <a:p>
            <a:r>
              <a:rPr lang="en-US" dirty="0"/>
              <a:t>Select</a:t>
            </a:r>
          </a:p>
        </p:txBody>
      </p:sp>
      <p:sp>
        <p:nvSpPr>
          <p:cNvPr id="3" name="Content Placeholder 2">
            <a:extLst>
              <a:ext uri="{FF2B5EF4-FFF2-40B4-BE49-F238E27FC236}">
                <a16:creationId xmlns:a16="http://schemas.microsoft.com/office/drawing/2014/main" id="{12962453-DE47-448B-8905-BF05A9368290}"/>
              </a:ext>
            </a:extLst>
          </p:cNvPr>
          <p:cNvSpPr>
            <a:spLocks noGrp="1"/>
          </p:cNvSpPr>
          <p:nvPr>
            <p:ph idx="1"/>
          </p:nvPr>
        </p:nvSpPr>
        <p:spPr/>
        <p:txBody>
          <a:bodyPr>
            <a:normAutofit/>
          </a:bodyPr>
          <a:lstStyle/>
          <a:p>
            <a:r>
              <a:rPr lang="en-US" dirty="0"/>
              <a:t>One of the most common task is to query data from table</a:t>
            </a:r>
          </a:p>
          <a:p>
            <a:endParaRPr lang="en-US" dirty="0"/>
          </a:p>
          <a:p>
            <a:pPr marL="457200" lvl="1" indent="0">
              <a:buNone/>
            </a:pPr>
            <a:r>
              <a:rPr lang="en-US" sz="2800" b="1" dirty="0"/>
              <a:t>SELECT</a:t>
            </a:r>
            <a:r>
              <a:rPr lang="en-US" sz="2800" dirty="0"/>
              <a:t> &lt;attribute list&gt;</a:t>
            </a:r>
            <a:endParaRPr lang="en-US" sz="2400" dirty="0"/>
          </a:p>
          <a:p>
            <a:pPr marL="457200" lvl="1" indent="0">
              <a:buNone/>
            </a:pPr>
            <a:r>
              <a:rPr lang="en-US" sz="2800" b="1" dirty="0"/>
              <a:t>FROM</a:t>
            </a:r>
            <a:r>
              <a:rPr lang="en-US" sz="2800" dirty="0"/>
              <a:t> &lt;table list&gt;;</a:t>
            </a:r>
          </a:p>
          <a:p>
            <a:pPr marL="457200" lvl="1" indent="0">
              <a:buNone/>
            </a:pPr>
            <a:endParaRPr lang="en-US" sz="2800" dirty="0"/>
          </a:p>
          <a:p>
            <a:r>
              <a:rPr lang="en-US" dirty="0"/>
              <a:t>Attribute list : *, list of columns name comma separated. </a:t>
            </a:r>
          </a:p>
          <a:p>
            <a:r>
              <a:rPr lang="en-US" dirty="0"/>
              <a:t>Table list: name of table or table(s).</a:t>
            </a:r>
          </a:p>
        </p:txBody>
      </p:sp>
      <p:sp>
        <p:nvSpPr>
          <p:cNvPr id="6" name="Rectangle 5">
            <a:extLst>
              <a:ext uri="{FF2B5EF4-FFF2-40B4-BE49-F238E27FC236}">
                <a16:creationId xmlns:a16="http://schemas.microsoft.com/office/drawing/2014/main" id="{EAD2DA69-CB03-4472-B00F-AD474A002DFC}"/>
              </a:ext>
            </a:extLst>
          </p:cNvPr>
          <p:cNvSpPr/>
          <p:nvPr/>
        </p:nvSpPr>
        <p:spPr>
          <a:xfrm>
            <a:off x="1267327" y="5533542"/>
            <a:ext cx="2662990" cy="830997"/>
          </a:xfrm>
          <a:prstGeom prst="rect">
            <a:avLst/>
          </a:prstGeom>
        </p:spPr>
        <p:txBody>
          <a:bodyPr wrap="square">
            <a:spAutoFit/>
          </a:bodyPr>
          <a:lstStyle/>
          <a:p>
            <a:r>
              <a:rPr lang="en-US" sz="2400" b="1" dirty="0">
                <a:solidFill>
                  <a:srgbClr val="FF0000"/>
                </a:solidFill>
              </a:rPr>
              <a:t>SELECT</a:t>
            </a:r>
            <a:r>
              <a:rPr lang="en-US" sz="2400" b="1" dirty="0"/>
              <a:t> *</a:t>
            </a:r>
          </a:p>
          <a:p>
            <a:r>
              <a:rPr lang="en-US" sz="2400" b="1" dirty="0">
                <a:solidFill>
                  <a:srgbClr val="FF0000"/>
                </a:solidFill>
              </a:rPr>
              <a:t>FROM</a:t>
            </a:r>
            <a:r>
              <a:rPr lang="en-US" sz="2400" b="1" dirty="0"/>
              <a:t> Employee;</a:t>
            </a:r>
          </a:p>
        </p:txBody>
      </p:sp>
      <p:sp>
        <p:nvSpPr>
          <p:cNvPr id="7" name="Rectangle 6">
            <a:extLst>
              <a:ext uri="{FF2B5EF4-FFF2-40B4-BE49-F238E27FC236}">
                <a16:creationId xmlns:a16="http://schemas.microsoft.com/office/drawing/2014/main" id="{6D40B3D5-6857-47BD-A24D-0DBC0FE67B7E}"/>
              </a:ext>
            </a:extLst>
          </p:cNvPr>
          <p:cNvSpPr/>
          <p:nvPr/>
        </p:nvSpPr>
        <p:spPr>
          <a:xfrm>
            <a:off x="5193632" y="5533542"/>
            <a:ext cx="6256421" cy="830997"/>
          </a:xfrm>
          <a:prstGeom prst="rect">
            <a:avLst/>
          </a:prstGeom>
        </p:spPr>
        <p:txBody>
          <a:bodyPr wrap="square">
            <a:spAutoFit/>
          </a:bodyPr>
          <a:lstStyle/>
          <a:p>
            <a:r>
              <a:rPr lang="en-US" sz="2400" b="1" dirty="0">
                <a:solidFill>
                  <a:srgbClr val="FF0000"/>
                </a:solidFill>
              </a:rPr>
              <a:t>SELECT</a:t>
            </a:r>
            <a:r>
              <a:rPr lang="en-US" sz="2400" b="1" dirty="0"/>
              <a:t> </a:t>
            </a:r>
            <a:r>
              <a:rPr lang="en-US" sz="2400" b="1" dirty="0" err="1"/>
              <a:t>Fname</a:t>
            </a:r>
            <a:r>
              <a:rPr lang="en-US" sz="2400" b="1" dirty="0"/>
              <a:t>, </a:t>
            </a:r>
            <a:r>
              <a:rPr lang="en-US" sz="2400" b="1" dirty="0" err="1"/>
              <a:t>Lname</a:t>
            </a:r>
            <a:r>
              <a:rPr lang="en-US" sz="2400" b="1" dirty="0"/>
              <a:t>, address </a:t>
            </a:r>
          </a:p>
          <a:p>
            <a:r>
              <a:rPr lang="en-US" sz="2400" b="1" dirty="0">
                <a:solidFill>
                  <a:srgbClr val="FF0000"/>
                </a:solidFill>
              </a:rPr>
              <a:t>FROM</a:t>
            </a:r>
            <a:r>
              <a:rPr lang="en-US" sz="2400" b="1" dirty="0"/>
              <a:t> Employee;</a:t>
            </a:r>
          </a:p>
        </p:txBody>
      </p:sp>
      <p:sp>
        <p:nvSpPr>
          <p:cNvPr id="4" name="Slide Number Placeholder 3">
            <a:extLst>
              <a:ext uri="{FF2B5EF4-FFF2-40B4-BE49-F238E27FC236}">
                <a16:creationId xmlns:a16="http://schemas.microsoft.com/office/drawing/2014/main" id="{F7B9DB45-A748-45C2-85B4-09E787F0B9C4}"/>
              </a:ext>
            </a:extLst>
          </p:cNvPr>
          <p:cNvSpPr>
            <a:spLocks noGrp="1"/>
          </p:cNvSpPr>
          <p:nvPr>
            <p:ph type="sldNum" sz="quarter" idx="12"/>
          </p:nvPr>
        </p:nvSpPr>
        <p:spPr/>
        <p:txBody>
          <a:bodyPr/>
          <a:lstStyle/>
          <a:p>
            <a:fld id="{DAF992E6-86C0-4FDD-A968-0519C9310E9E}" type="slidenum">
              <a:rPr lang="en-US" smtClean="0"/>
              <a:t>47</a:t>
            </a:fld>
            <a:endParaRPr lang="en-US"/>
          </a:p>
        </p:txBody>
      </p:sp>
    </p:spTree>
    <p:extLst>
      <p:ext uri="{BB962C8B-B14F-4D97-AF65-F5344CB8AC3E}">
        <p14:creationId xmlns:p14="http://schemas.microsoft.com/office/powerpoint/2010/main" val="18162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7680-1390-471F-AFA7-B6E2511E614C}"/>
              </a:ext>
            </a:extLst>
          </p:cNvPr>
          <p:cNvSpPr>
            <a:spLocks noGrp="1"/>
          </p:cNvSpPr>
          <p:nvPr>
            <p:ph type="title"/>
          </p:nvPr>
        </p:nvSpPr>
        <p:spPr>
          <a:xfrm>
            <a:off x="838200" y="365125"/>
            <a:ext cx="10515600" cy="1325563"/>
          </a:xfrm>
        </p:spPr>
        <p:txBody>
          <a:bodyPr/>
          <a:lstStyle/>
          <a:p>
            <a:r>
              <a:rPr lang="en-US" dirty="0"/>
              <a:t>Order by</a:t>
            </a:r>
          </a:p>
        </p:txBody>
      </p:sp>
      <p:sp>
        <p:nvSpPr>
          <p:cNvPr id="3" name="Content Placeholder 2">
            <a:extLst>
              <a:ext uri="{FF2B5EF4-FFF2-40B4-BE49-F238E27FC236}">
                <a16:creationId xmlns:a16="http://schemas.microsoft.com/office/drawing/2014/main" id="{12962453-DE47-448B-8905-BF05A9368290}"/>
              </a:ext>
            </a:extLst>
          </p:cNvPr>
          <p:cNvSpPr>
            <a:spLocks noGrp="1"/>
          </p:cNvSpPr>
          <p:nvPr>
            <p:ph idx="1"/>
          </p:nvPr>
        </p:nvSpPr>
        <p:spPr/>
        <p:txBody>
          <a:bodyPr/>
          <a:lstStyle/>
          <a:p>
            <a:r>
              <a:rPr lang="en-US" dirty="0"/>
              <a:t>When you query data from a table, PostgreSQL returns the rows in the order that they were inserted into the table. </a:t>
            </a:r>
          </a:p>
          <a:p>
            <a:r>
              <a:rPr lang="en-US" dirty="0"/>
              <a:t>In order to sort the result set, you use the ORDER BY clause in the SELECT statement.</a:t>
            </a:r>
          </a:p>
          <a:p>
            <a:endParaRPr lang="en-US" dirty="0"/>
          </a:p>
          <a:p>
            <a:pPr marL="457200" lvl="1" indent="0">
              <a:buNone/>
            </a:pPr>
            <a:r>
              <a:rPr lang="en-US" sz="2800" b="1" dirty="0"/>
              <a:t>SELECT</a:t>
            </a:r>
            <a:r>
              <a:rPr lang="en-US" sz="2800" dirty="0"/>
              <a:t> &lt;attribute list&gt;</a:t>
            </a:r>
          </a:p>
          <a:p>
            <a:pPr marL="457200" lvl="1" indent="0">
              <a:buNone/>
            </a:pPr>
            <a:r>
              <a:rPr lang="en-US" sz="2800" b="1" dirty="0"/>
              <a:t>FROM</a:t>
            </a:r>
            <a:r>
              <a:rPr lang="en-US" sz="2800" dirty="0"/>
              <a:t> &lt;table list&gt;</a:t>
            </a:r>
          </a:p>
          <a:p>
            <a:pPr marL="457200" lvl="1" indent="0">
              <a:buNone/>
            </a:pPr>
            <a:r>
              <a:rPr lang="en-US" sz="2800" b="1" dirty="0"/>
              <a:t>ORDER BY</a:t>
            </a:r>
            <a:r>
              <a:rPr lang="en-US" sz="2800" dirty="0"/>
              <a:t> &lt;attribute(s)&gt; ASC|DESC;</a:t>
            </a:r>
          </a:p>
        </p:txBody>
      </p:sp>
      <p:sp>
        <p:nvSpPr>
          <p:cNvPr id="4" name="Rectangle 3">
            <a:extLst>
              <a:ext uri="{FF2B5EF4-FFF2-40B4-BE49-F238E27FC236}">
                <a16:creationId xmlns:a16="http://schemas.microsoft.com/office/drawing/2014/main" id="{18B6FED8-390B-44AE-905D-47964EB8CDE3}"/>
              </a:ext>
            </a:extLst>
          </p:cNvPr>
          <p:cNvSpPr/>
          <p:nvPr/>
        </p:nvSpPr>
        <p:spPr>
          <a:xfrm>
            <a:off x="6096000" y="3776305"/>
            <a:ext cx="6460959" cy="1200329"/>
          </a:xfrm>
          <a:prstGeom prst="rect">
            <a:avLst/>
          </a:prstGeom>
        </p:spPr>
        <p:txBody>
          <a:bodyPr wrap="square">
            <a:spAutoFit/>
          </a:bodyPr>
          <a:lstStyle/>
          <a:p>
            <a:r>
              <a:rPr lang="en-US" sz="2400" b="1" dirty="0">
                <a:solidFill>
                  <a:srgbClr val="FF0000"/>
                </a:solidFill>
              </a:rPr>
              <a:t>SELECT</a:t>
            </a:r>
            <a:r>
              <a:rPr lang="en-US" sz="2400" b="1" dirty="0"/>
              <a:t> </a:t>
            </a:r>
            <a:r>
              <a:rPr lang="en-US" sz="2400" b="1" dirty="0" err="1"/>
              <a:t>Fname</a:t>
            </a:r>
            <a:r>
              <a:rPr lang="en-US" sz="2400" b="1" dirty="0"/>
              <a:t>, </a:t>
            </a:r>
            <a:r>
              <a:rPr lang="en-US" sz="2400" b="1" dirty="0" err="1"/>
              <a:t>Lname</a:t>
            </a:r>
            <a:r>
              <a:rPr lang="en-US" sz="2400" b="1" dirty="0"/>
              <a:t>, Address, Salary, </a:t>
            </a:r>
            <a:r>
              <a:rPr lang="en-US" sz="2400" b="1" dirty="0" err="1"/>
              <a:t>Dno</a:t>
            </a:r>
            <a:r>
              <a:rPr lang="en-US" sz="2400" b="1" dirty="0"/>
              <a:t> </a:t>
            </a:r>
          </a:p>
          <a:p>
            <a:r>
              <a:rPr lang="en-US" sz="2400" b="1" dirty="0">
                <a:solidFill>
                  <a:srgbClr val="FF0000"/>
                </a:solidFill>
              </a:rPr>
              <a:t>FROM</a:t>
            </a:r>
            <a:r>
              <a:rPr lang="en-US" sz="2400" b="1" dirty="0"/>
              <a:t> Employee</a:t>
            </a:r>
          </a:p>
          <a:p>
            <a:r>
              <a:rPr lang="en-US" sz="2400" b="1" dirty="0">
                <a:solidFill>
                  <a:srgbClr val="FF0000"/>
                </a:solidFill>
              </a:rPr>
              <a:t>ORDER BY </a:t>
            </a:r>
            <a:r>
              <a:rPr lang="en-US" sz="2400" b="1" dirty="0"/>
              <a:t>Salary </a:t>
            </a:r>
            <a:r>
              <a:rPr lang="en-US" sz="2400" b="1" dirty="0">
                <a:solidFill>
                  <a:srgbClr val="7030A0"/>
                </a:solidFill>
              </a:rPr>
              <a:t>DESC;</a:t>
            </a:r>
          </a:p>
        </p:txBody>
      </p:sp>
      <p:sp>
        <p:nvSpPr>
          <p:cNvPr id="6" name="Rectangle 5">
            <a:extLst>
              <a:ext uri="{FF2B5EF4-FFF2-40B4-BE49-F238E27FC236}">
                <a16:creationId xmlns:a16="http://schemas.microsoft.com/office/drawing/2014/main" id="{EA81F39D-5D02-4E9B-B9E7-6B9B12A0CD98}"/>
              </a:ext>
            </a:extLst>
          </p:cNvPr>
          <p:cNvSpPr/>
          <p:nvPr/>
        </p:nvSpPr>
        <p:spPr>
          <a:xfrm>
            <a:off x="6096000" y="5308588"/>
            <a:ext cx="6460959" cy="1569660"/>
          </a:xfrm>
          <a:prstGeom prst="rect">
            <a:avLst/>
          </a:prstGeom>
        </p:spPr>
        <p:txBody>
          <a:bodyPr wrap="square">
            <a:spAutoFit/>
          </a:bodyPr>
          <a:lstStyle/>
          <a:p>
            <a:r>
              <a:rPr lang="en-US" sz="2400" b="1" dirty="0">
                <a:solidFill>
                  <a:srgbClr val="FF0000"/>
                </a:solidFill>
              </a:rPr>
              <a:t>SELECT</a:t>
            </a:r>
            <a:r>
              <a:rPr lang="en-US" sz="2400" b="1" dirty="0"/>
              <a:t> </a:t>
            </a:r>
            <a:r>
              <a:rPr lang="en-US" sz="2400" b="1" dirty="0" err="1"/>
              <a:t>Fname</a:t>
            </a:r>
            <a:r>
              <a:rPr lang="en-US" sz="2400" b="1" dirty="0"/>
              <a:t>, </a:t>
            </a:r>
            <a:r>
              <a:rPr lang="en-US" sz="2400" b="1" dirty="0" err="1"/>
              <a:t>Lname</a:t>
            </a:r>
            <a:r>
              <a:rPr lang="en-US" sz="2400" b="1" dirty="0"/>
              <a:t>, Address, Salary, </a:t>
            </a:r>
            <a:r>
              <a:rPr lang="en-US" sz="2400" b="1" dirty="0" err="1"/>
              <a:t>Dno</a:t>
            </a:r>
            <a:r>
              <a:rPr lang="en-US" sz="2400" b="1" dirty="0"/>
              <a:t> </a:t>
            </a:r>
          </a:p>
          <a:p>
            <a:r>
              <a:rPr lang="en-US" sz="2400" b="1" dirty="0">
                <a:solidFill>
                  <a:srgbClr val="FF0000"/>
                </a:solidFill>
              </a:rPr>
              <a:t>FROM</a:t>
            </a:r>
            <a:r>
              <a:rPr lang="en-US" sz="2400" b="1" dirty="0"/>
              <a:t> Employee</a:t>
            </a:r>
          </a:p>
          <a:p>
            <a:r>
              <a:rPr lang="en-US" sz="2400" b="1" dirty="0">
                <a:solidFill>
                  <a:srgbClr val="FF0000"/>
                </a:solidFill>
              </a:rPr>
              <a:t>ORDER BY </a:t>
            </a:r>
            <a:r>
              <a:rPr lang="en-US" sz="2400" b="1" dirty="0" err="1"/>
              <a:t>Dno</a:t>
            </a:r>
            <a:r>
              <a:rPr lang="en-US" sz="2400" b="1" dirty="0"/>
              <a:t>,</a:t>
            </a:r>
            <a:r>
              <a:rPr lang="en-US" sz="2400" b="1" dirty="0">
                <a:solidFill>
                  <a:srgbClr val="FF0000"/>
                </a:solidFill>
              </a:rPr>
              <a:t> </a:t>
            </a:r>
          </a:p>
          <a:p>
            <a:r>
              <a:rPr lang="en-US" sz="2400" b="1" dirty="0">
                <a:solidFill>
                  <a:srgbClr val="FF0000"/>
                </a:solidFill>
              </a:rPr>
              <a:t>	      </a:t>
            </a:r>
            <a:r>
              <a:rPr lang="en-US" sz="2400" b="1" dirty="0"/>
              <a:t>Salary </a:t>
            </a:r>
            <a:r>
              <a:rPr lang="en-US" sz="2400" b="1" dirty="0">
                <a:solidFill>
                  <a:srgbClr val="7030A0"/>
                </a:solidFill>
              </a:rPr>
              <a:t>DESC;</a:t>
            </a:r>
          </a:p>
        </p:txBody>
      </p:sp>
      <p:sp>
        <p:nvSpPr>
          <p:cNvPr id="5" name="Slide Number Placeholder 4">
            <a:extLst>
              <a:ext uri="{FF2B5EF4-FFF2-40B4-BE49-F238E27FC236}">
                <a16:creationId xmlns:a16="http://schemas.microsoft.com/office/drawing/2014/main" id="{E68480F8-FB56-4C77-8E15-B6103818A208}"/>
              </a:ext>
            </a:extLst>
          </p:cNvPr>
          <p:cNvSpPr>
            <a:spLocks noGrp="1"/>
          </p:cNvSpPr>
          <p:nvPr>
            <p:ph type="sldNum" sz="quarter" idx="12"/>
          </p:nvPr>
        </p:nvSpPr>
        <p:spPr/>
        <p:txBody>
          <a:bodyPr/>
          <a:lstStyle/>
          <a:p>
            <a:fld id="{DAF992E6-86C0-4FDD-A968-0519C9310E9E}" type="slidenum">
              <a:rPr lang="en-US" smtClean="0"/>
              <a:t>48</a:t>
            </a:fld>
            <a:endParaRPr lang="en-US"/>
          </a:p>
        </p:txBody>
      </p:sp>
    </p:spTree>
    <p:extLst>
      <p:ext uri="{BB962C8B-B14F-4D97-AF65-F5344CB8AC3E}">
        <p14:creationId xmlns:p14="http://schemas.microsoft.com/office/powerpoint/2010/main" val="294135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7680-1390-471F-AFA7-B6E2511E614C}"/>
              </a:ext>
            </a:extLst>
          </p:cNvPr>
          <p:cNvSpPr>
            <a:spLocks noGrp="1"/>
          </p:cNvSpPr>
          <p:nvPr>
            <p:ph type="title"/>
          </p:nvPr>
        </p:nvSpPr>
        <p:spPr>
          <a:xfrm>
            <a:off x="838200" y="365125"/>
            <a:ext cx="10515600" cy="1325563"/>
          </a:xfrm>
        </p:spPr>
        <p:txBody>
          <a:bodyPr/>
          <a:lstStyle/>
          <a:p>
            <a:r>
              <a:rPr lang="en-US" dirty="0"/>
              <a:t>Distinct</a:t>
            </a:r>
          </a:p>
        </p:txBody>
      </p:sp>
      <p:sp>
        <p:nvSpPr>
          <p:cNvPr id="3" name="Content Placeholder 2">
            <a:extLst>
              <a:ext uri="{FF2B5EF4-FFF2-40B4-BE49-F238E27FC236}">
                <a16:creationId xmlns:a16="http://schemas.microsoft.com/office/drawing/2014/main" id="{12962453-DE47-448B-8905-BF05A9368290}"/>
              </a:ext>
            </a:extLst>
          </p:cNvPr>
          <p:cNvSpPr>
            <a:spLocks noGrp="1"/>
          </p:cNvSpPr>
          <p:nvPr>
            <p:ph idx="1"/>
          </p:nvPr>
        </p:nvSpPr>
        <p:spPr/>
        <p:txBody>
          <a:bodyPr/>
          <a:lstStyle/>
          <a:p>
            <a:r>
              <a:rPr lang="en-US" dirty="0"/>
              <a:t>The DISTINCT clause is used in the SELECT statement to remove duplicate rows from a result set.  By default it is ALL.</a:t>
            </a:r>
          </a:p>
          <a:p>
            <a:pPr marL="0" indent="0">
              <a:buNone/>
            </a:pPr>
            <a:endParaRPr lang="en-US" dirty="0"/>
          </a:p>
          <a:p>
            <a:pPr marL="457200" lvl="1" indent="0">
              <a:buNone/>
            </a:pPr>
            <a:r>
              <a:rPr lang="en-US" sz="2800" b="1" dirty="0"/>
              <a:t>SELECT</a:t>
            </a:r>
            <a:r>
              <a:rPr lang="en-US" sz="2800" dirty="0"/>
              <a:t> </a:t>
            </a:r>
            <a:r>
              <a:rPr lang="en-US" sz="2800" b="1" dirty="0"/>
              <a:t>DISTINCT</a:t>
            </a:r>
            <a:r>
              <a:rPr lang="en-US" sz="2800" dirty="0"/>
              <a:t> &lt;attribute list&gt;</a:t>
            </a:r>
          </a:p>
          <a:p>
            <a:pPr marL="457200" lvl="1" indent="0">
              <a:buNone/>
            </a:pPr>
            <a:r>
              <a:rPr lang="en-US" sz="2800" b="1" dirty="0"/>
              <a:t>FROM</a:t>
            </a:r>
            <a:r>
              <a:rPr lang="en-US" sz="2800" dirty="0"/>
              <a:t> &lt;table list&gt;;</a:t>
            </a:r>
          </a:p>
          <a:p>
            <a:pPr marL="0" indent="0">
              <a:buNone/>
            </a:pPr>
            <a:endParaRPr lang="en-US" dirty="0"/>
          </a:p>
        </p:txBody>
      </p:sp>
      <p:sp>
        <p:nvSpPr>
          <p:cNvPr id="4" name="Rectangle 3">
            <a:extLst>
              <a:ext uri="{FF2B5EF4-FFF2-40B4-BE49-F238E27FC236}">
                <a16:creationId xmlns:a16="http://schemas.microsoft.com/office/drawing/2014/main" id="{7B98F3DF-917B-42C2-B766-537CD52AD28A}"/>
              </a:ext>
            </a:extLst>
          </p:cNvPr>
          <p:cNvSpPr/>
          <p:nvPr/>
        </p:nvSpPr>
        <p:spPr>
          <a:xfrm>
            <a:off x="1375611" y="4635184"/>
            <a:ext cx="6256421" cy="830997"/>
          </a:xfrm>
          <a:prstGeom prst="rect">
            <a:avLst/>
          </a:prstGeom>
        </p:spPr>
        <p:txBody>
          <a:bodyPr wrap="square">
            <a:spAutoFit/>
          </a:bodyPr>
          <a:lstStyle/>
          <a:p>
            <a:r>
              <a:rPr lang="en-US" sz="2400" b="1" dirty="0">
                <a:solidFill>
                  <a:srgbClr val="FF0000"/>
                </a:solidFill>
              </a:rPr>
              <a:t>SELECT</a:t>
            </a:r>
            <a:r>
              <a:rPr lang="en-US" sz="2400" b="1" dirty="0"/>
              <a:t> </a:t>
            </a:r>
            <a:r>
              <a:rPr lang="en-US" sz="2400" b="1" dirty="0">
                <a:solidFill>
                  <a:srgbClr val="7030A0"/>
                </a:solidFill>
              </a:rPr>
              <a:t>DISTINCT</a:t>
            </a:r>
            <a:r>
              <a:rPr lang="en-US" sz="2400" b="1" dirty="0"/>
              <a:t> </a:t>
            </a:r>
            <a:r>
              <a:rPr lang="en-US" sz="2400" b="1" dirty="0" err="1"/>
              <a:t>Dlocation</a:t>
            </a:r>
            <a:endParaRPr lang="en-US" sz="2400" b="1" dirty="0"/>
          </a:p>
          <a:p>
            <a:r>
              <a:rPr lang="en-US" sz="2400" b="1" dirty="0">
                <a:solidFill>
                  <a:srgbClr val="FF0000"/>
                </a:solidFill>
              </a:rPr>
              <a:t>FROM</a:t>
            </a:r>
            <a:r>
              <a:rPr lang="en-US" sz="2400" b="1" dirty="0"/>
              <a:t> DEPT_LOCATIONS;</a:t>
            </a:r>
          </a:p>
        </p:txBody>
      </p:sp>
      <p:sp>
        <p:nvSpPr>
          <p:cNvPr id="5" name="Slide Number Placeholder 4">
            <a:extLst>
              <a:ext uri="{FF2B5EF4-FFF2-40B4-BE49-F238E27FC236}">
                <a16:creationId xmlns:a16="http://schemas.microsoft.com/office/drawing/2014/main" id="{B69BD7E2-126C-4005-B527-BD22CD6CCBEA}"/>
              </a:ext>
            </a:extLst>
          </p:cNvPr>
          <p:cNvSpPr>
            <a:spLocks noGrp="1"/>
          </p:cNvSpPr>
          <p:nvPr>
            <p:ph type="sldNum" sz="quarter" idx="12"/>
          </p:nvPr>
        </p:nvSpPr>
        <p:spPr/>
        <p:txBody>
          <a:bodyPr/>
          <a:lstStyle/>
          <a:p>
            <a:fld id="{DAF992E6-86C0-4FDD-A968-0519C9310E9E}" type="slidenum">
              <a:rPr lang="en-US" smtClean="0"/>
              <a:t>49</a:t>
            </a:fld>
            <a:endParaRPr lang="en-US"/>
          </a:p>
        </p:txBody>
      </p:sp>
    </p:spTree>
    <p:extLst>
      <p:ext uri="{BB962C8B-B14F-4D97-AF65-F5344CB8AC3E}">
        <p14:creationId xmlns:p14="http://schemas.microsoft.com/office/powerpoint/2010/main" val="111039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0DA1-F0DB-43F9-9FF7-D1450C616761}"/>
              </a:ext>
            </a:extLst>
          </p:cNvPr>
          <p:cNvSpPr>
            <a:spLocks noGrp="1"/>
          </p:cNvSpPr>
          <p:nvPr>
            <p:ph type="title"/>
          </p:nvPr>
        </p:nvSpPr>
        <p:spPr>
          <a:xfrm>
            <a:off x="838200" y="365125"/>
            <a:ext cx="10515600" cy="1325563"/>
          </a:xfrm>
        </p:spPr>
        <p:txBody>
          <a:bodyPr/>
          <a:lstStyle/>
          <a:p>
            <a:r>
              <a:rPr lang="en-US" dirty="0"/>
              <a:t>What is Database</a:t>
            </a:r>
          </a:p>
        </p:txBody>
      </p:sp>
      <p:sp>
        <p:nvSpPr>
          <p:cNvPr id="3" name="Content Placeholder 2">
            <a:extLst>
              <a:ext uri="{FF2B5EF4-FFF2-40B4-BE49-F238E27FC236}">
                <a16:creationId xmlns:a16="http://schemas.microsoft.com/office/drawing/2014/main" id="{41DBDB42-3093-40BB-B50E-9E8EC9DDD4D9}"/>
              </a:ext>
            </a:extLst>
          </p:cNvPr>
          <p:cNvSpPr>
            <a:spLocks noGrp="1"/>
          </p:cNvSpPr>
          <p:nvPr>
            <p:ph idx="1"/>
          </p:nvPr>
        </p:nvSpPr>
        <p:spPr/>
        <p:txBody>
          <a:bodyPr/>
          <a:lstStyle/>
          <a:p>
            <a:r>
              <a:rPr lang="en-US" dirty="0"/>
              <a:t>A </a:t>
            </a:r>
            <a:r>
              <a:rPr lang="en-US" b="1" dirty="0"/>
              <a:t>database</a:t>
            </a:r>
            <a:r>
              <a:rPr lang="en-US" dirty="0"/>
              <a:t> is a collection of related data</a:t>
            </a:r>
          </a:p>
          <a:p>
            <a:endParaRPr lang="en-US" dirty="0"/>
          </a:p>
          <a:p>
            <a:r>
              <a:rPr lang="en-US" dirty="0"/>
              <a:t>By </a:t>
            </a:r>
            <a:r>
              <a:rPr lang="en-US" b="1" dirty="0"/>
              <a:t>data</a:t>
            </a:r>
            <a:r>
              <a:rPr lang="en-US" dirty="0"/>
              <a:t>, we mean known facts that can be recorded and that have implicit meaning</a:t>
            </a:r>
          </a:p>
          <a:p>
            <a:endParaRPr lang="nl-NL" dirty="0">
              <a:solidFill>
                <a:schemeClr val="dk1"/>
              </a:solidFill>
              <a:sym typeface="Verdana"/>
            </a:endParaRPr>
          </a:p>
          <a:p>
            <a:r>
              <a:rPr lang="nl-NL" dirty="0">
                <a:solidFill>
                  <a:schemeClr val="dk1"/>
                </a:solidFill>
                <a:sym typeface="Verdana"/>
              </a:rPr>
              <a:t>A </a:t>
            </a:r>
            <a:r>
              <a:rPr lang="nl-NL" b="1" dirty="0">
                <a:solidFill>
                  <a:schemeClr val="dk1"/>
                </a:solidFill>
                <a:sym typeface="Verdana"/>
              </a:rPr>
              <a:t>database</a:t>
            </a:r>
            <a:r>
              <a:rPr lang="nl-NL" dirty="0">
                <a:solidFill>
                  <a:schemeClr val="dk1"/>
                </a:solidFill>
                <a:sym typeface="Verdana"/>
              </a:rPr>
              <a:t> is an collection of values in digital form, organized in such a way </a:t>
            </a:r>
            <a:r>
              <a:rPr lang="en-GB" dirty="0">
                <a:solidFill>
                  <a:schemeClr val="dk1"/>
                </a:solidFill>
                <a:sym typeface="Verdana"/>
              </a:rPr>
              <a:t>that</a:t>
            </a:r>
            <a:r>
              <a:rPr lang="nl-NL" dirty="0">
                <a:solidFill>
                  <a:schemeClr val="dk1"/>
                </a:solidFill>
                <a:sym typeface="Verdana"/>
              </a:rPr>
              <a:t> </a:t>
            </a:r>
            <a:r>
              <a:rPr lang="nl-NL" dirty="0" err="1">
                <a:solidFill>
                  <a:schemeClr val="dk1"/>
                </a:solidFill>
                <a:sym typeface="Verdana"/>
              </a:rPr>
              <a:t>you</a:t>
            </a:r>
            <a:r>
              <a:rPr lang="nl-NL" dirty="0">
                <a:solidFill>
                  <a:schemeClr val="dk1"/>
                </a:solidFill>
                <a:sym typeface="Verdana"/>
              </a:rPr>
              <a:t> </a:t>
            </a:r>
            <a:r>
              <a:rPr lang="en-GB" dirty="0">
                <a:solidFill>
                  <a:schemeClr val="dk1"/>
                </a:solidFill>
                <a:sym typeface="Verdana"/>
              </a:rPr>
              <a:t>can</a:t>
            </a:r>
            <a:r>
              <a:rPr lang="nl-NL" dirty="0">
                <a:solidFill>
                  <a:schemeClr val="dk1"/>
                </a:solidFill>
                <a:sym typeface="Verdana"/>
              </a:rPr>
              <a:t> </a:t>
            </a:r>
            <a:r>
              <a:rPr lang="en-GB" dirty="0">
                <a:solidFill>
                  <a:schemeClr val="dk1"/>
                </a:solidFill>
                <a:sym typeface="Verdana"/>
              </a:rPr>
              <a:t>efficiently</a:t>
            </a:r>
            <a:r>
              <a:rPr lang="nl-NL" dirty="0">
                <a:solidFill>
                  <a:schemeClr val="dk1"/>
                </a:solidFill>
                <a:sym typeface="Verdana"/>
              </a:rPr>
              <a:t> </a:t>
            </a:r>
            <a:r>
              <a:rPr lang="en-US" dirty="0"/>
              <a:t>manipulate</a:t>
            </a:r>
            <a:r>
              <a:rPr lang="nl-NL" dirty="0">
                <a:solidFill>
                  <a:schemeClr val="dk1"/>
                </a:solidFill>
                <a:sym typeface="Verdana"/>
              </a:rPr>
              <a:t> data values.</a:t>
            </a:r>
            <a:endParaRPr lang="en-US" dirty="0">
              <a:solidFill>
                <a:schemeClr val="dk1"/>
              </a:solidFill>
            </a:endParaRPr>
          </a:p>
        </p:txBody>
      </p:sp>
      <p:sp>
        <p:nvSpPr>
          <p:cNvPr id="4" name="Slide Number Placeholder 3">
            <a:extLst>
              <a:ext uri="{FF2B5EF4-FFF2-40B4-BE49-F238E27FC236}">
                <a16:creationId xmlns:a16="http://schemas.microsoft.com/office/drawing/2014/main" id="{E4BB6F5B-EAF5-4798-A18C-D230E9416528}"/>
              </a:ext>
            </a:extLst>
          </p:cNvPr>
          <p:cNvSpPr>
            <a:spLocks noGrp="1"/>
          </p:cNvSpPr>
          <p:nvPr>
            <p:ph type="sldNum" sz="quarter" idx="12"/>
          </p:nvPr>
        </p:nvSpPr>
        <p:spPr/>
        <p:txBody>
          <a:bodyPr/>
          <a:lstStyle/>
          <a:p>
            <a:fld id="{DAF992E6-86C0-4FDD-A968-0519C9310E9E}" type="slidenum">
              <a:rPr lang="en-US" smtClean="0"/>
              <a:t>5</a:t>
            </a:fld>
            <a:endParaRPr lang="en-US"/>
          </a:p>
        </p:txBody>
      </p:sp>
    </p:spTree>
    <p:extLst>
      <p:ext uri="{BB962C8B-B14F-4D97-AF65-F5344CB8AC3E}">
        <p14:creationId xmlns:p14="http://schemas.microsoft.com/office/powerpoint/2010/main" val="2329042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CA2C-CD30-4CB8-ADB6-B308070985A7}"/>
              </a:ext>
            </a:extLst>
          </p:cNvPr>
          <p:cNvSpPr>
            <a:spLocks noGrp="1"/>
          </p:cNvSpPr>
          <p:nvPr>
            <p:ph type="title"/>
          </p:nvPr>
        </p:nvSpPr>
        <p:spPr>
          <a:xfrm>
            <a:off x="838200" y="365125"/>
            <a:ext cx="10515600" cy="1325563"/>
          </a:xfrm>
        </p:spPr>
        <p:txBody>
          <a:bodyPr/>
          <a:lstStyle/>
          <a:p>
            <a:r>
              <a:rPr lang="en-US" dirty="0"/>
              <a:t>Expression</a:t>
            </a:r>
          </a:p>
        </p:txBody>
      </p:sp>
      <p:sp>
        <p:nvSpPr>
          <p:cNvPr id="3" name="Content Placeholder 2">
            <a:extLst>
              <a:ext uri="{FF2B5EF4-FFF2-40B4-BE49-F238E27FC236}">
                <a16:creationId xmlns:a16="http://schemas.microsoft.com/office/drawing/2014/main" id="{668EFFB2-4CD3-4BA5-9978-8789485F1B2A}"/>
              </a:ext>
            </a:extLst>
          </p:cNvPr>
          <p:cNvSpPr>
            <a:spLocks noGrp="1"/>
          </p:cNvSpPr>
          <p:nvPr>
            <p:ph idx="1"/>
          </p:nvPr>
        </p:nvSpPr>
        <p:spPr/>
        <p:txBody>
          <a:bodyPr/>
          <a:lstStyle/>
          <a:p>
            <a:r>
              <a:rPr lang="en-US" dirty="0"/>
              <a:t>SQL supports expressions, aliasing attributes.</a:t>
            </a:r>
          </a:p>
        </p:txBody>
      </p:sp>
      <p:sp>
        <p:nvSpPr>
          <p:cNvPr id="4" name="Rectangle 3">
            <a:extLst>
              <a:ext uri="{FF2B5EF4-FFF2-40B4-BE49-F238E27FC236}">
                <a16:creationId xmlns:a16="http://schemas.microsoft.com/office/drawing/2014/main" id="{6167F865-082B-46E4-9097-07881E8F08D5}"/>
              </a:ext>
            </a:extLst>
          </p:cNvPr>
          <p:cNvSpPr/>
          <p:nvPr/>
        </p:nvSpPr>
        <p:spPr>
          <a:xfrm>
            <a:off x="1239249" y="2974200"/>
            <a:ext cx="9059779" cy="830997"/>
          </a:xfrm>
          <a:prstGeom prst="rect">
            <a:avLst/>
          </a:prstGeom>
        </p:spPr>
        <p:txBody>
          <a:bodyPr wrap="square">
            <a:spAutoFit/>
          </a:bodyPr>
          <a:lstStyle/>
          <a:p>
            <a:r>
              <a:rPr lang="en-US" sz="2400" b="1" dirty="0">
                <a:solidFill>
                  <a:srgbClr val="FF0000"/>
                </a:solidFill>
              </a:rPr>
              <a:t>SELECT</a:t>
            </a:r>
            <a:r>
              <a:rPr lang="en-US" sz="2400" b="1" dirty="0"/>
              <a:t> </a:t>
            </a:r>
            <a:r>
              <a:rPr lang="en-US" sz="2400" b="1" dirty="0" err="1"/>
              <a:t>Fname</a:t>
            </a:r>
            <a:r>
              <a:rPr lang="en-US" sz="2400" b="1" dirty="0"/>
              <a:t> || '  ' ||</a:t>
            </a:r>
            <a:r>
              <a:rPr lang="en-US" sz="2400" b="1" dirty="0" err="1"/>
              <a:t>Lname</a:t>
            </a:r>
            <a:r>
              <a:rPr lang="en-US" sz="2400" b="1" dirty="0"/>
              <a:t> </a:t>
            </a:r>
            <a:r>
              <a:rPr lang="en-US" sz="2400" b="1" dirty="0">
                <a:solidFill>
                  <a:srgbClr val="7030A0"/>
                </a:solidFill>
              </a:rPr>
              <a:t>AS</a:t>
            </a:r>
            <a:r>
              <a:rPr lang="en-US" sz="2400" b="1" dirty="0"/>
              <a:t> NAME, Address, .05*Salary AS Rise</a:t>
            </a:r>
          </a:p>
          <a:p>
            <a:r>
              <a:rPr lang="en-US" sz="2400" b="1" dirty="0">
                <a:solidFill>
                  <a:srgbClr val="FF0000"/>
                </a:solidFill>
              </a:rPr>
              <a:t>FROM</a:t>
            </a:r>
            <a:r>
              <a:rPr lang="en-US" sz="2400" b="1" dirty="0"/>
              <a:t> Employee;</a:t>
            </a:r>
          </a:p>
        </p:txBody>
      </p:sp>
      <p:sp>
        <p:nvSpPr>
          <p:cNvPr id="5" name="Slide Number Placeholder 4">
            <a:extLst>
              <a:ext uri="{FF2B5EF4-FFF2-40B4-BE49-F238E27FC236}">
                <a16:creationId xmlns:a16="http://schemas.microsoft.com/office/drawing/2014/main" id="{584AFCC3-047D-427F-8760-865EDD3558F6}"/>
              </a:ext>
            </a:extLst>
          </p:cNvPr>
          <p:cNvSpPr>
            <a:spLocks noGrp="1"/>
          </p:cNvSpPr>
          <p:nvPr>
            <p:ph type="sldNum" sz="quarter" idx="12"/>
          </p:nvPr>
        </p:nvSpPr>
        <p:spPr/>
        <p:txBody>
          <a:bodyPr/>
          <a:lstStyle/>
          <a:p>
            <a:fld id="{DAF992E6-86C0-4FDD-A968-0519C9310E9E}" type="slidenum">
              <a:rPr lang="en-US" smtClean="0"/>
              <a:t>50</a:t>
            </a:fld>
            <a:endParaRPr lang="en-US"/>
          </a:p>
        </p:txBody>
      </p:sp>
      <p:sp>
        <p:nvSpPr>
          <p:cNvPr id="6" name="Rectangle 5">
            <a:extLst>
              <a:ext uri="{FF2B5EF4-FFF2-40B4-BE49-F238E27FC236}">
                <a16:creationId xmlns:a16="http://schemas.microsoft.com/office/drawing/2014/main" id="{FD311135-103C-4093-B835-34618FF8D464}"/>
              </a:ext>
            </a:extLst>
          </p:cNvPr>
          <p:cNvSpPr/>
          <p:nvPr/>
        </p:nvSpPr>
        <p:spPr>
          <a:xfrm>
            <a:off x="1239249" y="4244200"/>
            <a:ext cx="9059779" cy="461665"/>
          </a:xfrm>
          <a:prstGeom prst="rect">
            <a:avLst/>
          </a:prstGeom>
        </p:spPr>
        <p:txBody>
          <a:bodyPr wrap="square">
            <a:spAutoFit/>
          </a:bodyPr>
          <a:lstStyle/>
          <a:p>
            <a:r>
              <a:rPr lang="en-US" sz="2400" b="1" dirty="0">
                <a:solidFill>
                  <a:srgbClr val="FF0000"/>
                </a:solidFill>
              </a:rPr>
              <a:t>SELECT</a:t>
            </a:r>
            <a:r>
              <a:rPr lang="en-US" sz="2400" b="1" dirty="0"/>
              <a:t> 2+2*2/2 </a:t>
            </a:r>
            <a:r>
              <a:rPr lang="en-US" sz="2400" b="1" dirty="0">
                <a:solidFill>
                  <a:srgbClr val="7030A0"/>
                </a:solidFill>
              </a:rPr>
              <a:t>AS</a:t>
            </a:r>
            <a:r>
              <a:rPr lang="en-US" sz="2400" b="1" dirty="0"/>
              <a:t> Result</a:t>
            </a:r>
          </a:p>
        </p:txBody>
      </p:sp>
    </p:spTree>
    <p:extLst>
      <p:ext uri="{BB962C8B-B14F-4D97-AF65-F5344CB8AC3E}">
        <p14:creationId xmlns:p14="http://schemas.microsoft.com/office/powerpoint/2010/main" val="241738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15E420-6CAC-463F-ACAA-DE6A43D1B475}"/>
              </a:ext>
            </a:extLst>
          </p:cNvPr>
          <p:cNvSpPr>
            <a:spLocks noGrp="1"/>
          </p:cNvSpPr>
          <p:nvPr>
            <p:ph idx="1"/>
          </p:nvPr>
        </p:nvSpPr>
        <p:spPr>
          <a:xfrm>
            <a:off x="710005" y="1667435"/>
            <a:ext cx="10643795" cy="5054040"/>
          </a:xfrm>
        </p:spPr>
        <p:txBody>
          <a:bodyPr>
            <a:noAutofit/>
          </a:bodyPr>
          <a:lstStyle/>
          <a:p>
            <a:pPr marL="457200" lvl="0" indent="-342900">
              <a:lnSpc>
                <a:spcPct val="115000"/>
              </a:lnSpc>
              <a:spcBef>
                <a:spcPts val="0"/>
              </a:spcBef>
              <a:buSzPts val="1800"/>
              <a:buChar char="●"/>
            </a:pPr>
            <a:r>
              <a:rPr lang="en-US" sz="2400" b="1" dirty="0">
                <a:highlight>
                  <a:srgbClr val="FFFFFF"/>
                </a:highlight>
              </a:rPr>
              <a:t>SELECT </a:t>
            </a:r>
            <a:r>
              <a:rPr lang="en-US" sz="2400" dirty="0">
                <a:highlight>
                  <a:srgbClr val="FFFFFF"/>
                </a:highlight>
              </a:rPr>
              <a:t>* </a:t>
            </a:r>
            <a:r>
              <a:rPr lang="en-US" sz="2400" b="1" dirty="0">
                <a:highlight>
                  <a:srgbClr val="FFFFFF"/>
                </a:highlight>
              </a:rPr>
              <a:t>FROM</a:t>
            </a:r>
            <a:r>
              <a:rPr lang="en-US" sz="2400" dirty="0">
                <a:highlight>
                  <a:srgbClr val="FFFFFF"/>
                </a:highlight>
              </a:rPr>
              <a:t> Employee</a:t>
            </a:r>
          </a:p>
          <a:p>
            <a:pPr marL="914400" lvl="1" indent="-342900">
              <a:lnSpc>
                <a:spcPct val="115000"/>
              </a:lnSpc>
              <a:spcBef>
                <a:spcPts val="0"/>
              </a:spcBef>
              <a:buSzPts val="1800"/>
              <a:buChar char="○"/>
            </a:pPr>
            <a:r>
              <a:rPr lang="en-US" dirty="0">
                <a:highlight>
                  <a:srgbClr val="FFFFFF"/>
                </a:highlight>
              </a:rPr>
              <a:t>* is an expression that means all columns</a:t>
            </a:r>
          </a:p>
          <a:p>
            <a:pPr marL="457200" lvl="0" indent="-342900">
              <a:lnSpc>
                <a:spcPct val="115000"/>
              </a:lnSpc>
              <a:spcBef>
                <a:spcPts val="0"/>
              </a:spcBef>
              <a:buSzPts val="1800"/>
              <a:buChar char="●"/>
            </a:pPr>
            <a:r>
              <a:rPr lang="en-US" sz="2400" b="1" dirty="0">
                <a:highlight>
                  <a:srgbClr val="FFFFFF"/>
                </a:highlight>
              </a:rPr>
              <a:t>SELECT</a:t>
            </a:r>
            <a:r>
              <a:rPr lang="en-US" sz="2400" dirty="0">
                <a:highlight>
                  <a:srgbClr val="FFFFFF"/>
                </a:highlight>
              </a:rPr>
              <a:t> </a:t>
            </a:r>
            <a:r>
              <a:rPr lang="en-US" sz="2400" dirty="0" err="1">
                <a:highlight>
                  <a:srgbClr val="FFFFFF"/>
                </a:highlight>
              </a:rPr>
              <a:t>Lname</a:t>
            </a:r>
            <a:r>
              <a:rPr lang="en-US" sz="2400" dirty="0">
                <a:highlight>
                  <a:srgbClr val="FFFFFF"/>
                </a:highlight>
              </a:rPr>
              <a:t> </a:t>
            </a:r>
            <a:r>
              <a:rPr lang="en-US" sz="2400" b="1" dirty="0">
                <a:highlight>
                  <a:srgbClr val="FFFFFF"/>
                </a:highlight>
              </a:rPr>
              <a:t>FROM </a:t>
            </a:r>
            <a:r>
              <a:rPr lang="en-US" sz="2400" dirty="0">
                <a:highlight>
                  <a:srgbClr val="FFFFFF"/>
                </a:highlight>
              </a:rPr>
              <a:t>Employee</a:t>
            </a:r>
          </a:p>
          <a:p>
            <a:pPr marL="914400" lvl="1" indent="-342900">
              <a:lnSpc>
                <a:spcPct val="115000"/>
              </a:lnSpc>
              <a:spcBef>
                <a:spcPts val="0"/>
              </a:spcBef>
              <a:buSzPts val="1800"/>
              <a:buChar char="○"/>
            </a:pPr>
            <a:r>
              <a:rPr lang="en-US" dirty="0">
                <a:highlight>
                  <a:srgbClr val="FFFFFF"/>
                </a:highlight>
              </a:rPr>
              <a:t>only the values of one column</a:t>
            </a:r>
          </a:p>
          <a:p>
            <a:pPr marL="457200" lvl="0" indent="-342900">
              <a:lnSpc>
                <a:spcPct val="115000"/>
              </a:lnSpc>
              <a:spcBef>
                <a:spcPts val="0"/>
              </a:spcBef>
              <a:buSzPts val="1800"/>
              <a:buChar char="●"/>
            </a:pPr>
            <a:r>
              <a:rPr lang="en-US" sz="2400" b="1" dirty="0">
                <a:highlight>
                  <a:schemeClr val="lt1"/>
                </a:highlight>
              </a:rPr>
              <a:t>SELECT</a:t>
            </a:r>
            <a:r>
              <a:rPr lang="en-US" sz="2400" dirty="0">
                <a:highlight>
                  <a:schemeClr val="lt1"/>
                </a:highlight>
              </a:rPr>
              <a:t> </a:t>
            </a:r>
            <a:r>
              <a:rPr lang="en-US" sz="2400" dirty="0" err="1">
                <a:highlight>
                  <a:schemeClr val="lt1"/>
                </a:highlight>
              </a:rPr>
              <a:t>Fname</a:t>
            </a:r>
            <a:r>
              <a:rPr lang="en-US" sz="2400" dirty="0">
                <a:highlight>
                  <a:schemeClr val="lt1"/>
                </a:highlight>
              </a:rPr>
              <a:t>, Salary </a:t>
            </a:r>
            <a:r>
              <a:rPr lang="en-US" sz="2400" b="1" dirty="0">
                <a:highlight>
                  <a:schemeClr val="lt1"/>
                </a:highlight>
              </a:rPr>
              <a:t>FROM </a:t>
            </a:r>
            <a:r>
              <a:rPr lang="en-US" sz="2400" dirty="0">
                <a:highlight>
                  <a:schemeClr val="lt1"/>
                </a:highlight>
              </a:rPr>
              <a:t>Employee</a:t>
            </a:r>
          </a:p>
          <a:p>
            <a:pPr marL="914400" lvl="1" indent="-342900">
              <a:lnSpc>
                <a:spcPct val="115000"/>
              </a:lnSpc>
              <a:spcBef>
                <a:spcPts val="0"/>
              </a:spcBef>
              <a:buSzPts val="1800"/>
              <a:buChar char="○"/>
            </a:pPr>
            <a:r>
              <a:rPr lang="en-US" dirty="0">
                <a:highlight>
                  <a:schemeClr val="lt1"/>
                </a:highlight>
              </a:rPr>
              <a:t>values from multiple columns</a:t>
            </a:r>
          </a:p>
          <a:p>
            <a:pPr marL="457200" lvl="0" indent="-342900">
              <a:lnSpc>
                <a:spcPct val="115000"/>
              </a:lnSpc>
              <a:spcBef>
                <a:spcPts val="0"/>
              </a:spcBef>
              <a:buSzPts val="1800"/>
              <a:buChar char="●"/>
            </a:pPr>
            <a:r>
              <a:rPr lang="en-US" sz="2400" b="1" dirty="0">
                <a:highlight>
                  <a:schemeClr val="lt1"/>
                </a:highlight>
              </a:rPr>
              <a:t>SELECT</a:t>
            </a:r>
            <a:r>
              <a:rPr lang="en-US" sz="2400" dirty="0">
                <a:highlight>
                  <a:schemeClr val="lt1"/>
                </a:highlight>
              </a:rPr>
              <a:t> </a:t>
            </a:r>
            <a:r>
              <a:rPr lang="en-US" sz="2400" dirty="0" err="1">
                <a:highlight>
                  <a:schemeClr val="lt1"/>
                </a:highlight>
              </a:rPr>
              <a:t>Fname</a:t>
            </a:r>
            <a:r>
              <a:rPr lang="en-US" sz="2400" dirty="0">
                <a:highlight>
                  <a:schemeClr val="lt1"/>
                </a:highlight>
              </a:rPr>
              <a:t>, Salary </a:t>
            </a:r>
            <a:r>
              <a:rPr lang="en-US" sz="2400" b="1" dirty="0">
                <a:highlight>
                  <a:schemeClr val="lt1"/>
                </a:highlight>
              </a:rPr>
              <a:t>FROM </a:t>
            </a:r>
            <a:r>
              <a:rPr lang="en-US" sz="2400" dirty="0">
                <a:highlight>
                  <a:schemeClr val="lt1"/>
                </a:highlight>
              </a:rPr>
              <a:t>Employee </a:t>
            </a:r>
            <a:r>
              <a:rPr lang="en-US" sz="2400" b="1" dirty="0">
                <a:highlight>
                  <a:schemeClr val="lt1"/>
                </a:highlight>
              </a:rPr>
              <a:t>ORDER BY</a:t>
            </a:r>
            <a:r>
              <a:rPr lang="en-US" sz="2400" dirty="0">
                <a:highlight>
                  <a:schemeClr val="lt1"/>
                </a:highlight>
              </a:rPr>
              <a:t> Salary</a:t>
            </a:r>
          </a:p>
          <a:p>
            <a:pPr marL="914400" lvl="1" indent="-342900">
              <a:lnSpc>
                <a:spcPct val="115000"/>
              </a:lnSpc>
              <a:spcBef>
                <a:spcPts val="0"/>
              </a:spcBef>
              <a:buSzPts val="1800"/>
              <a:buChar char="○"/>
            </a:pPr>
            <a:r>
              <a:rPr lang="en-US" dirty="0">
                <a:highlight>
                  <a:schemeClr val="lt1"/>
                </a:highlight>
              </a:rPr>
              <a:t>output is ordered based on Salary (default is </a:t>
            </a:r>
            <a:r>
              <a:rPr lang="en-US" u="sng" dirty="0">
                <a:highlight>
                  <a:schemeClr val="lt1"/>
                </a:highlight>
              </a:rPr>
              <a:t>Ascending</a:t>
            </a:r>
            <a:r>
              <a:rPr lang="en-US" dirty="0">
                <a:highlight>
                  <a:schemeClr val="lt1"/>
                </a:highlight>
              </a:rPr>
              <a:t>)</a:t>
            </a:r>
          </a:p>
          <a:p>
            <a:pPr marL="457200" lvl="0" indent="-342900">
              <a:lnSpc>
                <a:spcPct val="115000"/>
              </a:lnSpc>
              <a:spcBef>
                <a:spcPts val="0"/>
              </a:spcBef>
              <a:buSzPts val="1800"/>
              <a:buChar char="●"/>
            </a:pPr>
            <a:r>
              <a:rPr lang="en-US" sz="2400" b="1" dirty="0">
                <a:highlight>
                  <a:schemeClr val="lt1"/>
                </a:highlight>
              </a:rPr>
              <a:t>SELECT</a:t>
            </a:r>
            <a:r>
              <a:rPr lang="en-US" sz="2400" dirty="0">
                <a:highlight>
                  <a:schemeClr val="lt1"/>
                </a:highlight>
              </a:rPr>
              <a:t> </a:t>
            </a:r>
            <a:r>
              <a:rPr lang="en-US" sz="2400" dirty="0" err="1">
                <a:highlight>
                  <a:schemeClr val="lt1"/>
                </a:highlight>
              </a:rPr>
              <a:t>Fname</a:t>
            </a:r>
            <a:r>
              <a:rPr lang="en-US" sz="2400" dirty="0">
                <a:highlight>
                  <a:schemeClr val="lt1"/>
                </a:highlight>
              </a:rPr>
              <a:t> || '  ' ||</a:t>
            </a:r>
            <a:r>
              <a:rPr lang="en-US" sz="2400" dirty="0" err="1">
                <a:highlight>
                  <a:schemeClr val="lt1"/>
                </a:highlight>
              </a:rPr>
              <a:t>Lname</a:t>
            </a:r>
            <a:r>
              <a:rPr lang="en-US" sz="2400" dirty="0">
                <a:highlight>
                  <a:schemeClr val="lt1"/>
                </a:highlight>
              </a:rPr>
              <a:t> </a:t>
            </a:r>
            <a:r>
              <a:rPr lang="en-US" sz="2400" dirty="0">
                <a:solidFill>
                  <a:srgbClr val="7030A0"/>
                </a:solidFill>
                <a:highlight>
                  <a:schemeClr val="lt1"/>
                </a:highlight>
              </a:rPr>
              <a:t>AS</a:t>
            </a:r>
            <a:r>
              <a:rPr lang="en-US" sz="2400" dirty="0">
                <a:highlight>
                  <a:schemeClr val="lt1"/>
                </a:highlight>
              </a:rPr>
              <a:t> NAME  </a:t>
            </a:r>
            <a:r>
              <a:rPr lang="en-US" sz="2400" b="1" dirty="0">
                <a:highlight>
                  <a:schemeClr val="lt1"/>
                </a:highlight>
              </a:rPr>
              <a:t>FROM </a:t>
            </a:r>
            <a:r>
              <a:rPr lang="en-US" sz="2400" dirty="0">
                <a:highlight>
                  <a:schemeClr val="lt1"/>
                </a:highlight>
              </a:rPr>
              <a:t>Employee </a:t>
            </a:r>
            <a:r>
              <a:rPr lang="en-US" sz="2400" b="1" dirty="0">
                <a:highlight>
                  <a:schemeClr val="lt1"/>
                </a:highlight>
              </a:rPr>
              <a:t>ORDER BY</a:t>
            </a:r>
            <a:r>
              <a:rPr lang="en-US" sz="2400" dirty="0">
                <a:highlight>
                  <a:schemeClr val="lt1"/>
                </a:highlight>
              </a:rPr>
              <a:t> Salary </a:t>
            </a:r>
            <a:r>
              <a:rPr lang="en-US" sz="2400" b="1" dirty="0">
                <a:highlight>
                  <a:schemeClr val="lt1"/>
                </a:highlight>
              </a:rPr>
              <a:t>DESC</a:t>
            </a:r>
          </a:p>
          <a:p>
            <a:pPr marL="914400" lvl="1" indent="-342900">
              <a:lnSpc>
                <a:spcPct val="115000"/>
              </a:lnSpc>
              <a:spcBef>
                <a:spcPts val="0"/>
              </a:spcBef>
              <a:buSzPts val="1800"/>
              <a:buFont typeface="Courier New" panose="02070309020205020404" pitchFamily="49" charset="0"/>
              <a:buChar char="o"/>
            </a:pPr>
            <a:r>
              <a:rPr lang="en-US" dirty="0">
                <a:highlight>
                  <a:schemeClr val="lt1"/>
                </a:highlight>
              </a:rPr>
              <a:t>output </a:t>
            </a:r>
            <a:r>
              <a:rPr lang="en-US" dirty="0" err="1">
                <a:highlight>
                  <a:schemeClr val="lt1"/>
                </a:highlight>
              </a:rPr>
              <a:t>Fname</a:t>
            </a:r>
            <a:r>
              <a:rPr lang="en-US" dirty="0">
                <a:highlight>
                  <a:schemeClr val="lt1"/>
                </a:highlight>
              </a:rPr>
              <a:t> and </a:t>
            </a:r>
            <a:r>
              <a:rPr lang="en-US" dirty="0" err="1">
                <a:highlight>
                  <a:schemeClr val="lt1"/>
                </a:highlight>
              </a:rPr>
              <a:t>Lname</a:t>
            </a:r>
            <a:r>
              <a:rPr lang="en-US" dirty="0">
                <a:highlight>
                  <a:schemeClr val="lt1"/>
                </a:highlight>
              </a:rPr>
              <a:t> concatenated as name order by salary descending</a:t>
            </a:r>
          </a:p>
          <a:p>
            <a:pPr marL="457200" indent="-342900">
              <a:lnSpc>
                <a:spcPct val="115000"/>
              </a:lnSpc>
              <a:spcBef>
                <a:spcPts val="0"/>
              </a:spcBef>
              <a:buSzPts val="1800"/>
              <a:buChar char="●"/>
            </a:pPr>
            <a:r>
              <a:rPr lang="en-US" sz="2400" b="1" dirty="0">
                <a:highlight>
                  <a:schemeClr val="lt1"/>
                </a:highlight>
              </a:rPr>
              <a:t>SELECT DISTINCT </a:t>
            </a:r>
            <a:r>
              <a:rPr lang="en-US" sz="2400" dirty="0" err="1">
                <a:highlight>
                  <a:schemeClr val="lt1"/>
                </a:highlight>
              </a:rPr>
              <a:t>Lname</a:t>
            </a:r>
            <a:r>
              <a:rPr lang="en-US" sz="2400" dirty="0">
                <a:highlight>
                  <a:schemeClr val="lt1"/>
                </a:highlight>
              </a:rPr>
              <a:t>, Salary </a:t>
            </a:r>
            <a:r>
              <a:rPr lang="en-US" sz="2400" b="1" dirty="0">
                <a:highlight>
                  <a:schemeClr val="lt1"/>
                </a:highlight>
              </a:rPr>
              <a:t>FROM </a:t>
            </a:r>
            <a:r>
              <a:rPr lang="en-US" sz="2400" dirty="0">
                <a:highlight>
                  <a:schemeClr val="lt1"/>
                </a:highlight>
              </a:rPr>
              <a:t>Employee</a:t>
            </a:r>
            <a:endParaRPr lang="en-US" sz="2400" b="1" dirty="0">
              <a:highlight>
                <a:schemeClr val="lt1"/>
              </a:highlight>
            </a:endParaRPr>
          </a:p>
          <a:p>
            <a:pPr marL="914400" lvl="1" indent="-342900">
              <a:lnSpc>
                <a:spcPct val="115000"/>
              </a:lnSpc>
              <a:spcBef>
                <a:spcPts val="0"/>
              </a:spcBef>
              <a:buSzPts val="1800"/>
              <a:buFont typeface="Courier New" panose="02070309020205020404" pitchFamily="49" charset="0"/>
              <a:buChar char="o"/>
            </a:pPr>
            <a:r>
              <a:rPr lang="en-US" dirty="0">
                <a:highlight>
                  <a:schemeClr val="lt1"/>
                </a:highlight>
              </a:rPr>
              <a:t>output </a:t>
            </a:r>
            <a:r>
              <a:rPr lang="en-US" dirty="0" err="1">
                <a:highlight>
                  <a:schemeClr val="lt1"/>
                </a:highlight>
              </a:rPr>
              <a:t>Lname</a:t>
            </a:r>
            <a:r>
              <a:rPr lang="en-US" dirty="0">
                <a:highlight>
                  <a:schemeClr val="lt1"/>
                </a:highlight>
              </a:rPr>
              <a:t> of Employee only once excluding duplicate values</a:t>
            </a:r>
          </a:p>
        </p:txBody>
      </p:sp>
      <p:sp>
        <p:nvSpPr>
          <p:cNvPr id="3" name="Slide Number Placeholder 2">
            <a:extLst>
              <a:ext uri="{FF2B5EF4-FFF2-40B4-BE49-F238E27FC236}">
                <a16:creationId xmlns:a16="http://schemas.microsoft.com/office/drawing/2014/main" id="{D09759CC-A514-4C37-8491-D6A63438EA23}"/>
              </a:ext>
            </a:extLst>
          </p:cNvPr>
          <p:cNvSpPr>
            <a:spLocks noGrp="1"/>
          </p:cNvSpPr>
          <p:nvPr>
            <p:ph type="sldNum" sz="quarter" idx="12"/>
          </p:nvPr>
        </p:nvSpPr>
        <p:spPr/>
        <p:txBody>
          <a:bodyPr/>
          <a:lstStyle/>
          <a:p>
            <a:fld id="{DAF992E6-86C0-4FDD-A968-0519C9310E9E}" type="slidenum">
              <a:rPr lang="en-US" smtClean="0"/>
              <a:t>51</a:t>
            </a:fld>
            <a:endParaRPr lang="en-US"/>
          </a:p>
        </p:txBody>
      </p:sp>
      <p:sp>
        <p:nvSpPr>
          <p:cNvPr id="4" name="Title 3">
            <a:extLst>
              <a:ext uri="{FF2B5EF4-FFF2-40B4-BE49-F238E27FC236}">
                <a16:creationId xmlns:a16="http://schemas.microsoft.com/office/drawing/2014/main" id="{D8E821EE-0C38-4021-A857-AC1F36C2CE02}"/>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3155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fade">
                                      <p:cBhvr>
                                        <p:cTn id="39" dur="500"/>
                                        <p:tgtEl>
                                          <p:spTgt spid="2">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fade">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F9BB-DECE-43E3-96D4-F31D2D0E4632}"/>
              </a:ext>
            </a:extLst>
          </p:cNvPr>
          <p:cNvSpPr>
            <a:spLocks noGrp="1"/>
          </p:cNvSpPr>
          <p:nvPr>
            <p:ph type="title"/>
          </p:nvPr>
        </p:nvSpPr>
        <p:spPr>
          <a:xfrm>
            <a:off x="838200" y="365125"/>
            <a:ext cx="10515600" cy="1325563"/>
          </a:xfrm>
        </p:spPr>
        <p:txBody>
          <a:bodyPr/>
          <a:lstStyle/>
          <a:p>
            <a:r>
              <a:rPr lang="en-US" dirty="0"/>
              <a:t>Query</a:t>
            </a:r>
          </a:p>
        </p:txBody>
      </p:sp>
      <p:sp>
        <p:nvSpPr>
          <p:cNvPr id="3" name="Content Placeholder 2">
            <a:extLst>
              <a:ext uri="{FF2B5EF4-FFF2-40B4-BE49-F238E27FC236}">
                <a16:creationId xmlns:a16="http://schemas.microsoft.com/office/drawing/2014/main" id="{6A73C2A3-AC9C-44ED-AB8B-54D8D6225F55}"/>
              </a:ext>
            </a:extLst>
          </p:cNvPr>
          <p:cNvSpPr>
            <a:spLocks noGrp="1"/>
          </p:cNvSpPr>
          <p:nvPr>
            <p:ph idx="1"/>
          </p:nvPr>
        </p:nvSpPr>
        <p:spPr/>
        <p:txBody>
          <a:bodyPr>
            <a:noAutofit/>
          </a:bodyPr>
          <a:lstStyle/>
          <a:p>
            <a:r>
              <a:rPr lang="en-US" sz="3200" dirty="0">
                <a:solidFill>
                  <a:srgbClr val="000000"/>
                </a:solidFill>
                <a:latin typeface="Open Sans"/>
              </a:rPr>
              <a:t>Filtering Data</a:t>
            </a:r>
          </a:p>
          <a:p>
            <a:pPr lvl="1"/>
            <a:r>
              <a:rPr lang="en-US" sz="2800" dirty="0">
                <a:solidFill>
                  <a:srgbClr val="00369A"/>
                </a:solidFill>
                <a:latin typeface="Open Sans"/>
              </a:rPr>
              <a:t>Where</a:t>
            </a:r>
            <a:r>
              <a:rPr lang="en-US" sz="2800" dirty="0">
                <a:solidFill>
                  <a:srgbClr val="000000"/>
                </a:solidFill>
                <a:latin typeface="Open Sans"/>
              </a:rPr>
              <a:t> – filters rows based on a specified condition.</a:t>
            </a:r>
          </a:p>
          <a:p>
            <a:pPr lvl="1"/>
            <a:r>
              <a:rPr lang="en-US" sz="2800" dirty="0">
                <a:solidFill>
                  <a:srgbClr val="00369A"/>
                </a:solidFill>
                <a:latin typeface="Open Sans"/>
              </a:rPr>
              <a:t>In</a:t>
            </a:r>
            <a:r>
              <a:rPr lang="en-US" sz="2800" dirty="0">
                <a:solidFill>
                  <a:srgbClr val="000000"/>
                </a:solidFill>
                <a:latin typeface="Open Sans"/>
              </a:rPr>
              <a:t> – selects data that matches any value in a list of values.</a:t>
            </a:r>
          </a:p>
          <a:p>
            <a:pPr lvl="1"/>
            <a:r>
              <a:rPr lang="en-US" sz="2800" dirty="0">
                <a:solidFill>
                  <a:srgbClr val="00369A"/>
                </a:solidFill>
                <a:latin typeface="Open Sans"/>
              </a:rPr>
              <a:t>Between</a:t>
            </a:r>
            <a:r>
              <a:rPr lang="en-US" sz="2800" dirty="0">
                <a:solidFill>
                  <a:srgbClr val="000000"/>
                </a:solidFill>
                <a:latin typeface="Open Sans"/>
              </a:rPr>
              <a:t> – selects data that is a range of values.</a:t>
            </a:r>
          </a:p>
          <a:p>
            <a:pPr lvl="1"/>
            <a:r>
              <a:rPr lang="en-US" sz="2800" dirty="0">
                <a:solidFill>
                  <a:srgbClr val="00369A"/>
                </a:solidFill>
                <a:latin typeface="Open Sans"/>
              </a:rPr>
              <a:t>Like</a:t>
            </a:r>
            <a:r>
              <a:rPr lang="en-US" sz="2800" dirty="0">
                <a:solidFill>
                  <a:srgbClr val="000000"/>
                </a:solidFill>
                <a:latin typeface="Open Sans"/>
              </a:rPr>
              <a:t> – filters data based on pattern matching.</a:t>
            </a:r>
          </a:p>
          <a:p>
            <a:pPr lvl="1"/>
            <a:r>
              <a:rPr lang="en-US" sz="2800" dirty="0">
                <a:solidFill>
                  <a:srgbClr val="00369A"/>
                </a:solidFill>
                <a:latin typeface="Open Sans"/>
              </a:rPr>
              <a:t>Is Null</a:t>
            </a:r>
          </a:p>
          <a:p>
            <a:pPr lvl="1"/>
            <a:r>
              <a:rPr lang="en-US" sz="2800" dirty="0">
                <a:solidFill>
                  <a:srgbClr val="00369A"/>
                </a:solidFill>
                <a:latin typeface="Open Sans"/>
              </a:rPr>
              <a:t>Limit</a:t>
            </a:r>
            <a:r>
              <a:rPr lang="en-US" sz="2800" dirty="0">
                <a:solidFill>
                  <a:srgbClr val="000000"/>
                </a:solidFill>
                <a:latin typeface="Open Sans"/>
              </a:rPr>
              <a:t> – gets a subset of rows generated by a query.</a:t>
            </a:r>
          </a:p>
          <a:p>
            <a:pPr lvl="1"/>
            <a:r>
              <a:rPr lang="en-US" sz="2800" dirty="0">
                <a:solidFill>
                  <a:srgbClr val="00369A"/>
                </a:solidFill>
                <a:latin typeface="Open Sans"/>
              </a:rPr>
              <a:t>Fetch</a:t>
            </a:r>
            <a:r>
              <a:rPr lang="en-US" sz="2800" dirty="0">
                <a:solidFill>
                  <a:srgbClr val="000000"/>
                </a:solidFill>
                <a:latin typeface="Open Sans"/>
              </a:rPr>
              <a:t>– limits the number of rows returned by a query. </a:t>
            </a:r>
          </a:p>
          <a:p>
            <a:pPr lvl="1"/>
            <a:r>
              <a:rPr lang="en-US" sz="2800" dirty="0">
                <a:solidFill>
                  <a:srgbClr val="00369A"/>
                </a:solidFill>
                <a:latin typeface="Open Sans"/>
              </a:rPr>
              <a:t>Table &amp; column aliases</a:t>
            </a:r>
            <a:endParaRPr lang="en-US" sz="2800" dirty="0">
              <a:solidFill>
                <a:srgbClr val="000000"/>
              </a:solidFill>
              <a:latin typeface="Open Sans"/>
            </a:endParaRPr>
          </a:p>
        </p:txBody>
      </p:sp>
      <p:sp>
        <p:nvSpPr>
          <p:cNvPr id="4" name="Slide Number Placeholder 3">
            <a:extLst>
              <a:ext uri="{FF2B5EF4-FFF2-40B4-BE49-F238E27FC236}">
                <a16:creationId xmlns:a16="http://schemas.microsoft.com/office/drawing/2014/main" id="{ED6195FD-B17B-4259-A71D-0D29F4F6AF65}"/>
              </a:ext>
            </a:extLst>
          </p:cNvPr>
          <p:cNvSpPr>
            <a:spLocks noGrp="1"/>
          </p:cNvSpPr>
          <p:nvPr>
            <p:ph type="sldNum" sz="quarter" idx="12"/>
          </p:nvPr>
        </p:nvSpPr>
        <p:spPr/>
        <p:txBody>
          <a:bodyPr/>
          <a:lstStyle/>
          <a:p>
            <a:fld id="{DAF992E6-86C0-4FDD-A968-0519C9310E9E}" type="slidenum">
              <a:rPr lang="en-US" smtClean="0"/>
              <a:t>52</a:t>
            </a:fld>
            <a:endParaRPr lang="en-US"/>
          </a:p>
        </p:txBody>
      </p:sp>
    </p:spTree>
    <p:extLst>
      <p:ext uri="{BB962C8B-B14F-4D97-AF65-F5344CB8AC3E}">
        <p14:creationId xmlns:p14="http://schemas.microsoft.com/office/powerpoint/2010/main" val="16102753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0436-C035-4724-AE7A-DB4F406DF5D8}"/>
              </a:ext>
            </a:extLst>
          </p:cNvPr>
          <p:cNvSpPr>
            <a:spLocks noGrp="1"/>
          </p:cNvSpPr>
          <p:nvPr>
            <p:ph type="title"/>
          </p:nvPr>
        </p:nvSpPr>
        <p:spPr>
          <a:xfrm>
            <a:off x="838200" y="36512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6847EBC0-4C37-4B78-84A9-C668F03F1488}"/>
              </a:ext>
            </a:extLst>
          </p:cNvPr>
          <p:cNvSpPr>
            <a:spLocks noGrp="1"/>
          </p:cNvSpPr>
          <p:nvPr>
            <p:ph idx="1"/>
          </p:nvPr>
        </p:nvSpPr>
        <p:spPr>
          <a:xfrm>
            <a:off x="838200" y="1825625"/>
            <a:ext cx="6638365" cy="4351338"/>
          </a:xfrm>
        </p:spPr>
        <p:txBody>
          <a:bodyPr>
            <a:noAutofit/>
          </a:bodyPr>
          <a:lstStyle/>
          <a:p>
            <a:r>
              <a:rPr lang="en-US" sz="3200" dirty="0">
                <a:solidFill>
                  <a:srgbClr val="000000"/>
                </a:solidFill>
                <a:latin typeface="Open Sans"/>
              </a:rPr>
              <a:t>Filtering Data</a:t>
            </a:r>
          </a:p>
          <a:p>
            <a:pPr lvl="1"/>
            <a:r>
              <a:rPr lang="en-US" sz="2800" dirty="0">
                <a:solidFill>
                  <a:srgbClr val="00369A"/>
                </a:solidFill>
                <a:latin typeface="Open Sans"/>
              </a:rPr>
              <a:t>Where</a:t>
            </a:r>
            <a:r>
              <a:rPr lang="en-US" sz="2800" dirty="0">
                <a:solidFill>
                  <a:srgbClr val="000000"/>
                </a:solidFill>
                <a:latin typeface="Open Sans"/>
              </a:rPr>
              <a:t> </a:t>
            </a:r>
          </a:p>
          <a:p>
            <a:pPr lvl="1"/>
            <a:r>
              <a:rPr lang="en-US" sz="2800" dirty="0">
                <a:solidFill>
                  <a:srgbClr val="00369A"/>
                </a:solidFill>
                <a:latin typeface="Open Sans"/>
              </a:rPr>
              <a:t>In</a:t>
            </a:r>
            <a:r>
              <a:rPr lang="en-US" sz="2800" dirty="0">
                <a:solidFill>
                  <a:srgbClr val="000000"/>
                </a:solidFill>
                <a:latin typeface="Open Sans"/>
              </a:rPr>
              <a:t>  / </a:t>
            </a:r>
            <a:r>
              <a:rPr lang="en-US" sz="2800" dirty="0">
                <a:solidFill>
                  <a:srgbClr val="00369A"/>
                </a:solidFill>
                <a:latin typeface="Open Sans"/>
              </a:rPr>
              <a:t>Between</a:t>
            </a:r>
            <a:r>
              <a:rPr lang="en-US" sz="2800" dirty="0">
                <a:solidFill>
                  <a:srgbClr val="000000"/>
                </a:solidFill>
                <a:latin typeface="Open Sans"/>
              </a:rPr>
              <a:t> </a:t>
            </a:r>
          </a:p>
          <a:p>
            <a:pPr lvl="1"/>
            <a:r>
              <a:rPr lang="en-US" sz="2800" dirty="0">
                <a:solidFill>
                  <a:srgbClr val="00369A"/>
                </a:solidFill>
                <a:latin typeface="Open Sans"/>
              </a:rPr>
              <a:t>Like</a:t>
            </a:r>
            <a:r>
              <a:rPr lang="en-US" sz="2800" dirty="0">
                <a:solidFill>
                  <a:srgbClr val="000000"/>
                </a:solidFill>
                <a:latin typeface="Open Sans"/>
              </a:rPr>
              <a:t> </a:t>
            </a:r>
          </a:p>
          <a:p>
            <a:pPr lvl="1"/>
            <a:r>
              <a:rPr lang="en-US" sz="2800" dirty="0">
                <a:solidFill>
                  <a:srgbClr val="00369A"/>
                </a:solidFill>
                <a:latin typeface="Open Sans"/>
              </a:rPr>
              <a:t>Is Null</a:t>
            </a:r>
          </a:p>
          <a:p>
            <a:pPr lvl="1"/>
            <a:r>
              <a:rPr lang="en-US" sz="2800" dirty="0">
                <a:solidFill>
                  <a:srgbClr val="00369A"/>
                </a:solidFill>
                <a:latin typeface="Open Sans"/>
              </a:rPr>
              <a:t>Limit / Fetch</a:t>
            </a:r>
            <a:endParaRPr lang="en-US" sz="2800" dirty="0">
              <a:solidFill>
                <a:srgbClr val="000000"/>
              </a:solidFill>
              <a:latin typeface="Open Sans"/>
            </a:endParaRPr>
          </a:p>
          <a:p>
            <a:pPr lvl="1"/>
            <a:r>
              <a:rPr lang="en-US" sz="2800" dirty="0">
                <a:solidFill>
                  <a:srgbClr val="00369A"/>
                </a:solidFill>
                <a:latin typeface="Open Sans"/>
              </a:rPr>
              <a:t>Table &amp; column aliases</a:t>
            </a:r>
            <a:endParaRPr lang="en-US" sz="2800" dirty="0">
              <a:solidFill>
                <a:srgbClr val="000000"/>
              </a:solidFill>
              <a:latin typeface="Open Sans"/>
            </a:endParaRPr>
          </a:p>
          <a:p>
            <a:r>
              <a:rPr lang="en-US" sz="3200" dirty="0">
                <a:solidFill>
                  <a:srgbClr val="000000"/>
                </a:solidFill>
                <a:latin typeface="Open Sans"/>
              </a:rPr>
              <a:t>Modifying Data</a:t>
            </a:r>
          </a:p>
          <a:p>
            <a:pPr lvl="1"/>
            <a:r>
              <a:rPr lang="en-US" sz="2800" dirty="0">
                <a:solidFill>
                  <a:srgbClr val="00369A"/>
                </a:solidFill>
                <a:latin typeface="Open Sans"/>
              </a:rPr>
              <a:t>Insert / Update / Delete</a:t>
            </a:r>
            <a:endParaRPr lang="en-US" sz="2800" dirty="0">
              <a:solidFill>
                <a:srgbClr val="000000"/>
              </a:solidFill>
              <a:latin typeface="Open Sans"/>
            </a:endParaRPr>
          </a:p>
        </p:txBody>
      </p:sp>
      <p:sp>
        <p:nvSpPr>
          <p:cNvPr id="4" name="Slide Number Placeholder 3">
            <a:extLst>
              <a:ext uri="{FF2B5EF4-FFF2-40B4-BE49-F238E27FC236}">
                <a16:creationId xmlns:a16="http://schemas.microsoft.com/office/drawing/2014/main" id="{EF9FC498-6F4A-49E8-8351-1CE68B460858}"/>
              </a:ext>
            </a:extLst>
          </p:cNvPr>
          <p:cNvSpPr>
            <a:spLocks noGrp="1"/>
          </p:cNvSpPr>
          <p:nvPr>
            <p:ph type="sldNum" sz="quarter" idx="12"/>
          </p:nvPr>
        </p:nvSpPr>
        <p:spPr/>
        <p:txBody>
          <a:bodyPr/>
          <a:lstStyle/>
          <a:p>
            <a:fld id="{DAF992E6-86C0-4FDD-A968-0519C9310E9E}" type="slidenum">
              <a:rPr lang="en-US" smtClean="0"/>
              <a:t>53</a:t>
            </a:fld>
            <a:endParaRPr lang="en-US"/>
          </a:p>
        </p:txBody>
      </p:sp>
      <p:sp>
        <p:nvSpPr>
          <p:cNvPr id="5" name="Content Placeholder 2">
            <a:extLst>
              <a:ext uri="{FF2B5EF4-FFF2-40B4-BE49-F238E27FC236}">
                <a16:creationId xmlns:a16="http://schemas.microsoft.com/office/drawing/2014/main" id="{A1962219-7DE5-4D8C-A54F-4747A52B478C}"/>
              </a:ext>
            </a:extLst>
          </p:cNvPr>
          <p:cNvSpPr txBox="1">
            <a:spLocks/>
          </p:cNvSpPr>
          <p:nvPr/>
        </p:nvSpPr>
        <p:spPr>
          <a:xfrm>
            <a:off x="7562626" y="674553"/>
            <a:ext cx="4618616" cy="5732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1" dirty="0">
                <a:solidFill>
                  <a:schemeClr val="bg1"/>
                </a:solidFill>
              </a:rPr>
              <a:t>Course Outline</a:t>
            </a:r>
          </a:p>
          <a:p>
            <a:pPr marL="514350" indent="-514350">
              <a:buFont typeface="+mj-lt"/>
              <a:buAutoNum type="arabicPeriod"/>
            </a:pPr>
            <a:r>
              <a:rPr lang="en-US" dirty="0"/>
              <a:t>Introduction to database</a:t>
            </a:r>
          </a:p>
          <a:p>
            <a:pPr marL="514350" indent="-514350">
              <a:buFont typeface="+mj-lt"/>
              <a:buAutoNum type="arabicPeriod"/>
            </a:pPr>
            <a:r>
              <a:rPr lang="en-US" dirty="0"/>
              <a:t>PostgreSQL</a:t>
            </a:r>
          </a:p>
          <a:p>
            <a:pPr marL="514350" indent="-514350">
              <a:buFont typeface="+mj-lt"/>
              <a:buAutoNum type="arabicPeriod"/>
            </a:pPr>
            <a:r>
              <a:rPr lang="en-US" dirty="0"/>
              <a:t>Managing Tables</a:t>
            </a:r>
          </a:p>
          <a:p>
            <a:pPr marL="514350" indent="-514350">
              <a:buFont typeface="+mj-lt"/>
              <a:buAutoNum type="arabicPeriod"/>
            </a:pPr>
            <a:r>
              <a:rPr lang="en-US" dirty="0"/>
              <a:t>Querying Data</a:t>
            </a:r>
          </a:p>
          <a:p>
            <a:pPr marL="971550" lvl="1" indent="-514350">
              <a:buFont typeface="+mj-lt"/>
              <a:buAutoNum type="romanLcPeriod"/>
            </a:pPr>
            <a:r>
              <a:rPr lang="en-US" dirty="0">
                <a:solidFill>
                  <a:srgbClr val="FF0000"/>
                </a:solidFill>
              </a:rPr>
              <a:t>Filtering Data</a:t>
            </a:r>
          </a:p>
          <a:p>
            <a:pPr marL="514350" indent="-514350">
              <a:buFont typeface="+mj-lt"/>
              <a:buAutoNum type="arabicPeriod"/>
            </a:pPr>
            <a:r>
              <a:rPr lang="en-US" dirty="0">
                <a:solidFill>
                  <a:srgbClr val="FF0000"/>
                </a:solidFill>
              </a:rPr>
              <a:t>Modifying Data</a:t>
            </a:r>
          </a:p>
          <a:p>
            <a:pPr marL="514350" indent="-514350">
              <a:buFont typeface="+mj-lt"/>
              <a:buAutoNum type="arabicPeriod"/>
            </a:pPr>
            <a:r>
              <a:rPr lang="en-US" dirty="0"/>
              <a:t>Joining Multiple Tables</a:t>
            </a:r>
          </a:p>
          <a:p>
            <a:pPr marL="514350" indent="-514350">
              <a:buFont typeface="+mj-lt"/>
              <a:buAutoNum type="arabicPeriod"/>
            </a:pPr>
            <a:r>
              <a:rPr lang="en-US" dirty="0"/>
              <a:t>Grouping Data</a:t>
            </a:r>
          </a:p>
          <a:p>
            <a:pPr marL="514350" indent="-514350">
              <a:buFont typeface="+mj-lt"/>
              <a:buAutoNum type="arabicPeriod"/>
            </a:pPr>
            <a:r>
              <a:rPr lang="en-US" dirty="0"/>
              <a:t>Set Operations</a:t>
            </a:r>
          </a:p>
          <a:p>
            <a:pPr marL="514350" indent="-514350">
              <a:buFont typeface="+mj-lt"/>
              <a:buAutoNum type="arabicPeriod"/>
            </a:pPr>
            <a:r>
              <a:rPr lang="en-US" dirty="0"/>
              <a:t>Subquery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11949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0"/>
                            </p:stCondLst>
                            <p:childTnLst>
                              <p:par>
                                <p:cTn id="14" presetID="2" presetClass="entr" presetSubtype="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0-#ppt_h/2"/>
                                          </p:val>
                                        </p:tav>
                                        <p:tav tm="100000">
                                          <p:val>
                                            <p:strVal val="#ppt_y"/>
                                          </p:val>
                                        </p:tav>
                                      </p:tavLst>
                                    </p:anim>
                                  </p:childTnLst>
                                </p:cTn>
                              </p:par>
                            </p:childTnLst>
                          </p:cTn>
                        </p:par>
                        <p:par>
                          <p:cTn id="18" fill="hold">
                            <p:stCondLst>
                              <p:cond delay="500"/>
                            </p:stCondLst>
                            <p:childTnLst>
                              <p:par>
                                <p:cTn id="19" presetID="2" presetClass="exit" presetSubtype="6" fill="hold" grpId="1" nodeType="after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1+ppt_w/2"/>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P spid="5" grpId="0"/>
      <p:bldP spid="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BB3C-2E8F-44CA-BF83-B265CADFF8B6}"/>
              </a:ext>
            </a:extLst>
          </p:cNvPr>
          <p:cNvSpPr>
            <a:spLocks noGrp="1"/>
          </p:cNvSpPr>
          <p:nvPr>
            <p:ph type="title"/>
          </p:nvPr>
        </p:nvSpPr>
        <p:spPr>
          <a:xfrm>
            <a:off x="838200" y="365125"/>
            <a:ext cx="10515600" cy="1325563"/>
          </a:xfrm>
        </p:spPr>
        <p:txBody>
          <a:bodyPr/>
          <a:lstStyle/>
          <a:p>
            <a:r>
              <a:rPr lang="en-US" dirty="0"/>
              <a:t>Filtering (Where)</a:t>
            </a:r>
          </a:p>
        </p:txBody>
      </p:sp>
      <p:sp>
        <p:nvSpPr>
          <p:cNvPr id="3" name="Content Placeholder 2">
            <a:extLst>
              <a:ext uri="{FF2B5EF4-FFF2-40B4-BE49-F238E27FC236}">
                <a16:creationId xmlns:a16="http://schemas.microsoft.com/office/drawing/2014/main" id="{6432E3E4-FCF6-4B2F-9649-BB3B6D10548A}"/>
              </a:ext>
            </a:extLst>
          </p:cNvPr>
          <p:cNvSpPr>
            <a:spLocks noGrp="1"/>
          </p:cNvSpPr>
          <p:nvPr>
            <p:ph idx="1"/>
          </p:nvPr>
        </p:nvSpPr>
        <p:spPr/>
        <p:txBody>
          <a:bodyPr>
            <a:noAutofit/>
          </a:bodyPr>
          <a:lstStyle/>
          <a:p>
            <a:r>
              <a:rPr lang="en-US" dirty="0"/>
              <a:t>WHERE clause to filter rows returned from the SELECT statement.</a:t>
            </a:r>
          </a:p>
          <a:p>
            <a:pPr marL="457200" lvl="1" indent="0">
              <a:buNone/>
            </a:pPr>
            <a:r>
              <a:rPr lang="en-US" sz="2800" b="1" dirty="0"/>
              <a:t>SELECT</a:t>
            </a:r>
            <a:r>
              <a:rPr lang="en-US" sz="2800" dirty="0"/>
              <a:t> &lt;attribute list&gt;</a:t>
            </a:r>
          </a:p>
          <a:p>
            <a:pPr marL="457200" lvl="1" indent="0">
              <a:buNone/>
            </a:pPr>
            <a:r>
              <a:rPr lang="en-US" sz="2800" b="1" dirty="0"/>
              <a:t>FROM</a:t>
            </a:r>
            <a:r>
              <a:rPr lang="en-US" sz="2800" dirty="0"/>
              <a:t> &lt;table list&gt;</a:t>
            </a:r>
          </a:p>
          <a:p>
            <a:pPr marL="457200" lvl="1" indent="0">
              <a:buNone/>
            </a:pPr>
            <a:r>
              <a:rPr lang="en-US" sz="2800" b="1" dirty="0"/>
              <a:t>WHERE</a:t>
            </a:r>
            <a:r>
              <a:rPr lang="en-US" sz="2800" dirty="0"/>
              <a:t> &lt;condition&gt;;</a:t>
            </a:r>
          </a:p>
          <a:p>
            <a:r>
              <a:rPr lang="en-US" sz="3200" dirty="0"/>
              <a:t>Comparison operators </a:t>
            </a:r>
          </a:p>
          <a:p>
            <a:pPr marL="0" indent="0">
              <a:buNone/>
            </a:pPr>
            <a:r>
              <a:rPr lang="en-US" sz="3200" dirty="0"/>
              <a:t>	=, !=, &lt;&gt;, &lt;, &lt;=, &gt;, &gt;=</a:t>
            </a:r>
          </a:p>
          <a:p>
            <a:r>
              <a:rPr lang="en-US" sz="3200" dirty="0"/>
              <a:t>Logical operators</a:t>
            </a:r>
          </a:p>
          <a:p>
            <a:pPr marL="0" indent="0">
              <a:buNone/>
            </a:pPr>
            <a:r>
              <a:rPr lang="en-US" sz="3200" dirty="0"/>
              <a:t>	 NOT, AND, OR</a:t>
            </a:r>
          </a:p>
        </p:txBody>
      </p:sp>
      <p:sp>
        <p:nvSpPr>
          <p:cNvPr id="4" name="Rectangle 3">
            <a:extLst>
              <a:ext uri="{FF2B5EF4-FFF2-40B4-BE49-F238E27FC236}">
                <a16:creationId xmlns:a16="http://schemas.microsoft.com/office/drawing/2014/main" id="{0EA65CB2-D035-4040-B493-6CA21E439EED}"/>
              </a:ext>
            </a:extLst>
          </p:cNvPr>
          <p:cNvSpPr/>
          <p:nvPr/>
        </p:nvSpPr>
        <p:spPr>
          <a:xfrm>
            <a:off x="5390148" y="2851868"/>
            <a:ext cx="7010397" cy="1200329"/>
          </a:xfrm>
          <a:prstGeom prst="rect">
            <a:avLst/>
          </a:prstGeom>
        </p:spPr>
        <p:txBody>
          <a:bodyPr wrap="square">
            <a:spAutoFit/>
          </a:bodyPr>
          <a:lstStyle/>
          <a:p>
            <a:r>
              <a:rPr lang="en-US" sz="2400" b="1" dirty="0">
                <a:solidFill>
                  <a:srgbClr val="FF0000"/>
                </a:solidFill>
              </a:rPr>
              <a:t>SELECT</a:t>
            </a:r>
            <a:r>
              <a:rPr lang="en-US" sz="2400" b="1" dirty="0"/>
              <a:t> </a:t>
            </a:r>
            <a:r>
              <a:rPr lang="en-US" sz="2400" b="1" dirty="0" err="1"/>
              <a:t>Fname</a:t>
            </a:r>
            <a:r>
              <a:rPr lang="en-US" sz="2400" b="1" dirty="0"/>
              <a:t>, </a:t>
            </a:r>
            <a:r>
              <a:rPr lang="en-US" sz="2400" b="1" dirty="0" err="1"/>
              <a:t>Lname</a:t>
            </a:r>
            <a:r>
              <a:rPr lang="en-US" sz="2400" b="1" dirty="0"/>
              <a:t>, Sex, Salary</a:t>
            </a:r>
          </a:p>
          <a:p>
            <a:r>
              <a:rPr lang="en-US" sz="2400" b="1" dirty="0">
                <a:solidFill>
                  <a:srgbClr val="FF0000"/>
                </a:solidFill>
              </a:rPr>
              <a:t>FROM</a:t>
            </a:r>
            <a:r>
              <a:rPr lang="en-US" sz="2400" b="1" dirty="0"/>
              <a:t> Employee</a:t>
            </a:r>
          </a:p>
          <a:p>
            <a:r>
              <a:rPr lang="en-US" sz="2400" b="1" dirty="0">
                <a:solidFill>
                  <a:srgbClr val="FF0000"/>
                </a:solidFill>
              </a:rPr>
              <a:t>WHERE</a:t>
            </a:r>
            <a:r>
              <a:rPr lang="en-US" sz="2400" b="1" dirty="0"/>
              <a:t> Sex = 'F’;</a:t>
            </a:r>
          </a:p>
        </p:txBody>
      </p:sp>
      <p:sp>
        <p:nvSpPr>
          <p:cNvPr id="5" name="Rectangle 4">
            <a:extLst>
              <a:ext uri="{FF2B5EF4-FFF2-40B4-BE49-F238E27FC236}">
                <a16:creationId xmlns:a16="http://schemas.microsoft.com/office/drawing/2014/main" id="{776D93D7-E1FB-42A3-A90F-CBF1828218E3}"/>
              </a:ext>
            </a:extLst>
          </p:cNvPr>
          <p:cNvSpPr/>
          <p:nvPr/>
        </p:nvSpPr>
        <p:spPr>
          <a:xfrm>
            <a:off x="5390148" y="4496624"/>
            <a:ext cx="7010397" cy="1200329"/>
          </a:xfrm>
          <a:prstGeom prst="rect">
            <a:avLst/>
          </a:prstGeom>
        </p:spPr>
        <p:txBody>
          <a:bodyPr wrap="square">
            <a:spAutoFit/>
          </a:bodyPr>
          <a:lstStyle/>
          <a:p>
            <a:r>
              <a:rPr lang="en-US" sz="2400" b="1" dirty="0">
                <a:solidFill>
                  <a:srgbClr val="FF0000"/>
                </a:solidFill>
              </a:rPr>
              <a:t>SELECT</a:t>
            </a:r>
            <a:r>
              <a:rPr lang="en-US" sz="2400" b="1" dirty="0"/>
              <a:t> </a:t>
            </a:r>
            <a:r>
              <a:rPr lang="en-US" sz="2400" b="1" dirty="0" err="1"/>
              <a:t>Fname</a:t>
            </a:r>
            <a:r>
              <a:rPr lang="en-US" sz="2400" b="1" dirty="0"/>
              <a:t>, </a:t>
            </a:r>
            <a:r>
              <a:rPr lang="en-US" sz="2400" b="1" dirty="0" err="1"/>
              <a:t>Lname</a:t>
            </a:r>
            <a:r>
              <a:rPr lang="en-US" sz="2400" b="1" dirty="0"/>
              <a:t>, Sex, Salary</a:t>
            </a:r>
          </a:p>
          <a:p>
            <a:r>
              <a:rPr lang="en-US" sz="2400" b="1" dirty="0">
                <a:solidFill>
                  <a:srgbClr val="FF0000"/>
                </a:solidFill>
              </a:rPr>
              <a:t>FROM</a:t>
            </a:r>
            <a:r>
              <a:rPr lang="en-US" sz="2400" b="1" dirty="0"/>
              <a:t> Employee</a:t>
            </a:r>
          </a:p>
          <a:p>
            <a:r>
              <a:rPr lang="en-US" sz="2400" b="1" dirty="0">
                <a:solidFill>
                  <a:srgbClr val="FF0000"/>
                </a:solidFill>
              </a:rPr>
              <a:t>WHERE</a:t>
            </a:r>
            <a:r>
              <a:rPr lang="en-US" sz="2400" b="1" dirty="0"/>
              <a:t> Sex= 'M'  </a:t>
            </a:r>
            <a:r>
              <a:rPr lang="en-US" sz="2400" b="1" dirty="0">
                <a:solidFill>
                  <a:srgbClr val="7030A0"/>
                </a:solidFill>
              </a:rPr>
              <a:t>AND</a:t>
            </a:r>
            <a:r>
              <a:rPr lang="en-US" sz="2400" b="1" dirty="0"/>
              <a:t> Salary &gt;= 3000;</a:t>
            </a:r>
          </a:p>
        </p:txBody>
      </p:sp>
      <p:sp>
        <p:nvSpPr>
          <p:cNvPr id="6" name="Slide Number Placeholder 5">
            <a:extLst>
              <a:ext uri="{FF2B5EF4-FFF2-40B4-BE49-F238E27FC236}">
                <a16:creationId xmlns:a16="http://schemas.microsoft.com/office/drawing/2014/main" id="{1597EC3F-9E98-4AB8-AC48-D44F817FA649}"/>
              </a:ext>
            </a:extLst>
          </p:cNvPr>
          <p:cNvSpPr>
            <a:spLocks noGrp="1"/>
          </p:cNvSpPr>
          <p:nvPr>
            <p:ph type="sldNum" sz="quarter" idx="12"/>
          </p:nvPr>
        </p:nvSpPr>
        <p:spPr/>
        <p:txBody>
          <a:bodyPr/>
          <a:lstStyle/>
          <a:p>
            <a:fld id="{DAF992E6-86C0-4FDD-A968-0519C9310E9E}" type="slidenum">
              <a:rPr lang="en-US" smtClean="0"/>
              <a:t>54</a:t>
            </a:fld>
            <a:endParaRPr lang="en-US"/>
          </a:p>
        </p:txBody>
      </p:sp>
    </p:spTree>
    <p:extLst>
      <p:ext uri="{BB962C8B-B14F-4D97-AF65-F5344CB8AC3E}">
        <p14:creationId xmlns:p14="http://schemas.microsoft.com/office/powerpoint/2010/main" val="8484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2DA4-0CAB-4D03-9A45-A3164B05F139}"/>
              </a:ext>
            </a:extLst>
          </p:cNvPr>
          <p:cNvSpPr>
            <a:spLocks noGrp="1"/>
          </p:cNvSpPr>
          <p:nvPr>
            <p:ph type="title"/>
          </p:nvPr>
        </p:nvSpPr>
        <p:spPr>
          <a:xfrm>
            <a:off x="838200" y="365125"/>
            <a:ext cx="10515600" cy="1325563"/>
          </a:xfrm>
        </p:spPr>
        <p:txBody>
          <a:bodyPr/>
          <a:lstStyle/>
          <a:p>
            <a:r>
              <a:rPr lang="en-US" dirty="0"/>
              <a:t>Pattern matching</a:t>
            </a:r>
          </a:p>
        </p:txBody>
      </p:sp>
      <p:sp>
        <p:nvSpPr>
          <p:cNvPr id="3" name="Content Placeholder 2">
            <a:extLst>
              <a:ext uri="{FF2B5EF4-FFF2-40B4-BE49-F238E27FC236}">
                <a16:creationId xmlns:a16="http://schemas.microsoft.com/office/drawing/2014/main" id="{87553486-616C-43F2-B3B2-F5DCDE7E3228}"/>
              </a:ext>
            </a:extLst>
          </p:cNvPr>
          <p:cNvSpPr>
            <a:spLocks noGrp="1"/>
          </p:cNvSpPr>
          <p:nvPr>
            <p:ph idx="1"/>
          </p:nvPr>
        </p:nvSpPr>
        <p:spPr/>
        <p:txBody>
          <a:bodyPr>
            <a:normAutofit/>
          </a:bodyPr>
          <a:lstStyle/>
          <a:p>
            <a:r>
              <a:rPr lang="en-US" sz="3200" dirty="0"/>
              <a:t>LIKE</a:t>
            </a:r>
          </a:p>
          <a:p>
            <a:pPr lvl="1"/>
            <a:r>
              <a:rPr lang="en-US" sz="2800" dirty="0"/>
              <a:t>Not exact match using WILD CARD % _</a:t>
            </a:r>
          </a:p>
          <a:p>
            <a:pPr lvl="1"/>
            <a:r>
              <a:rPr lang="en-US" sz="2800" dirty="0"/>
              <a:t>Percentage </a:t>
            </a:r>
            <a:r>
              <a:rPr lang="en-US" sz="2800" dirty="0">
                <a:solidFill>
                  <a:srgbClr val="7030A0"/>
                </a:solidFill>
              </a:rPr>
              <a:t>%</a:t>
            </a:r>
            <a:r>
              <a:rPr lang="en-US" sz="2800" dirty="0"/>
              <a:t> for matching any sequence of character, </a:t>
            </a:r>
          </a:p>
          <a:p>
            <a:pPr lvl="1"/>
            <a:r>
              <a:rPr lang="en-US" sz="2800" dirty="0"/>
              <a:t>Underscore </a:t>
            </a:r>
            <a:r>
              <a:rPr lang="en-US" sz="2800" dirty="0">
                <a:solidFill>
                  <a:srgbClr val="7030A0"/>
                </a:solidFill>
              </a:rPr>
              <a:t>_ </a:t>
            </a:r>
            <a:r>
              <a:rPr lang="en-US" sz="2800" dirty="0"/>
              <a:t>for matching any single character</a:t>
            </a:r>
          </a:p>
          <a:p>
            <a:r>
              <a:rPr lang="en-US" sz="3200" dirty="0"/>
              <a:t>SQL is case insensitive whereas data is case sensitive</a:t>
            </a:r>
          </a:p>
          <a:p>
            <a:pPr lvl="1"/>
            <a:r>
              <a:rPr lang="en-US" sz="2800" dirty="0"/>
              <a:t>Use SQL string functions Lower, Upper,</a:t>
            </a:r>
          </a:p>
        </p:txBody>
      </p:sp>
      <p:sp>
        <p:nvSpPr>
          <p:cNvPr id="4" name="Rectangle 3">
            <a:extLst>
              <a:ext uri="{FF2B5EF4-FFF2-40B4-BE49-F238E27FC236}">
                <a16:creationId xmlns:a16="http://schemas.microsoft.com/office/drawing/2014/main" id="{1E3FACDC-ED9A-4DD8-BC85-D32EFBF515B8}"/>
              </a:ext>
            </a:extLst>
          </p:cNvPr>
          <p:cNvSpPr/>
          <p:nvPr/>
        </p:nvSpPr>
        <p:spPr>
          <a:xfrm>
            <a:off x="653717" y="4642428"/>
            <a:ext cx="3553329" cy="1200329"/>
          </a:xfrm>
          <a:prstGeom prst="rect">
            <a:avLst/>
          </a:prstGeom>
        </p:spPr>
        <p:txBody>
          <a:bodyPr wrap="square">
            <a:spAutoFit/>
          </a:bodyPr>
          <a:lstStyle/>
          <a:p>
            <a:r>
              <a:rPr lang="en-US" sz="2400" b="1" dirty="0">
                <a:solidFill>
                  <a:srgbClr val="FF0000"/>
                </a:solidFill>
              </a:rPr>
              <a:t>SELECT</a:t>
            </a:r>
            <a:r>
              <a:rPr lang="en-US" sz="2400" b="1" dirty="0"/>
              <a:t> *</a:t>
            </a:r>
          </a:p>
          <a:p>
            <a:r>
              <a:rPr lang="en-US" sz="2400" b="1" dirty="0">
                <a:solidFill>
                  <a:srgbClr val="FF0000"/>
                </a:solidFill>
              </a:rPr>
              <a:t>FROM</a:t>
            </a:r>
            <a:r>
              <a:rPr lang="en-US" sz="2400" b="1" dirty="0"/>
              <a:t> Employee</a:t>
            </a:r>
          </a:p>
          <a:p>
            <a:r>
              <a:rPr lang="en-US" sz="2400" b="1" dirty="0">
                <a:solidFill>
                  <a:srgbClr val="FF0000"/>
                </a:solidFill>
              </a:rPr>
              <a:t>WHERE</a:t>
            </a:r>
            <a:r>
              <a:rPr lang="en-US" sz="2400" b="1" dirty="0"/>
              <a:t> </a:t>
            </a:r>
            <a:r>
              <a:rPr lang="en-US" sz="2400" b="1" dirty="0" err="1"/>
              <a:t>Fname</a:t>
            </a:r>
            <a:r>
              <a:rPr lang="en-US" sz="2400" b="1" dirty="0"/>
              <a:t> </a:t>
            </a:r>
            <a:r>
              <a:rPr lang="en-US" sz="2400" b="1" dirty="0">
                <a:solidFill>
                  <a:srgbClr val="7030A0"/>
                </a:solidFill>
              </a:rPr>
              <a:t>LIKE</a:t>
            </a:r>
            <a:r>
              <a:rPr lang="en-US" sz="2400" b="1" dirty="0"/>
              <a:t> ‘Jo%';</a:t>
            </a:r>
          </a:p>
        </p:txBody>
      </p:sp>
      <p:sp>
        <p:nvSpPr>
          <p:cNvPr id="5" name="Rectangle 4">
            <a:extLst>
              <a:ext uri="{FF2B5EF4-FFF2-40B4-BE49-F238E27FC236}">
                <a16:creationId xmlns:a16="http://schemas.microsoft.com/office/drawing/2014/main" id="{3EF8A373-870C-4417-80D3-994BC3B02D2C}"/>
              </a:ext>
            </a:extLst>
          </p:cNvPr>
          <p:cNvSpPr/>
          <p:nvPr/>
        </p:nvSpPr>
        <p:spPr>
          <a:xfrm>
            <a:off x="4391529" y="4642428"/>
            <a:ext cx="3922296" cy="1200329"/>
          </a:xfrm>
          <a:prstGeom prst="rect">
            <a:avLst/>
          </a:prstGeom>
        </p:spPr>
        <p:txBody>
          <a:bodyPr wrap="square">
            <a:spAutoFit/>
          </a:bodyPr>
          <a:lstStyle/>
          <a:p>
            <a:r>
              <a:rPr lang="en-US" sz="2400" b="1" dirty="0">
                <a:solidFill>
                  <a:srgbClr val="FF0000"/>
                </a:solidFill>
              </a:rPr>
              <a:t>SELECT</a:t>
            </a:r>
            <a:r>
              <a:rPr lang="en-US" sz="2400" b="1" dirty="0"/>
              <a:t> *</a:t>
            </a:r>
          </a:p>
          <a:p>
            <a:r>
              <a:rPr lang="en-US" sz="2400" b="1" dirty="0">
                <a:solidFill>
                  <a:srgbClr val="FF0000"/>
                </a:solidFill>
              </a:rPr>
              <a:t>FROM</a:t>
            </a:r>
            <a:r>
              <a:rPr lang="en-US" sz="2400" b="1" dirty="0"/>
              <a:t> Employee</a:t>
            </a:r>
          </a:p>
          <a:p>
            <a:r>
              <a:rPr lang="en-US" sz="2400" b="1" dirty="0">
                <a:solidFill>
                  <a:srgbClr val="FF0000"/>
                </a:solidFill>
              </a:rPr>
              <a:t>WHERE</a:t>
            </a:r>
            <a:r>
              <a:rPr lang="en-US" sz="2400" b="1" dirty="0"/>
              <a:t> </a:t>
            </a:r>
            <a:r>
              <a:rPr lang="en-US" sz="2400" b="1" dirty="0" err="1"/>
              <a:t>Fname</a:t>
            </a:r>
            <a:r>
              <a:rPr lang="en-US" sz="2400" b="1" dirty="0"/>
              <a:t> </a:t>
            </a:r>
            <a:r>
              <a:rPr lang="en-US" sz="2400" b="1" dirty="0">
                <a:solidFill>
                  <a:srgbClr val="7030A0"/>
                </a:solidFill>
              </a:rPr>
              <a:t>LIKE</a:t>
            </a:r>
            <a:r>
              <a:rPr lang="en-US" sz="2400" b="1" dirty="0"/>
              <a:t> ‘</a:t>
            </a:r>
            <a:r>
              <a:rPr lang="en-US" sz="2400" b="1" dirty="0" err="1"/>
              <a:t>Ahm_d</a:t>
            </a:r>
            <a:r>
              <a:rPr lang="en-US" sz="2400" b="1" dirty="0"/>
              <a:t>';</a:t>
            </a:r>
          </a:p>
        </p:txBody>
      </p:sp>
      <p:sp>
        <p:nvSpPr>
          <p:cNvPr id="6" name="Slide Number Placeholder 5">
            <a:extLst>
              <a:ext uri="{FF2B5EF4-FFF2-40B4-BE49-F238E27FC236}">
                <a16:creationId xmlns:a16="http://schemas.microsoft.com/office/drawing/2014/main" id="{A4BBCC3E-65C1-404F-A4BF-FDA61EB39D64}"/>
              </a:ext>
            </a:extLst>
          </p:cNvPr>
          <p:cNvSpPr>
            <a:spLocks noGrp="1"/>
          </p:cNvSpPr>
          <p:nvPr>
            <p:ph type="sldNum" sz="quarter" idx="12"/>
          </p:nvPr>
        </p:nvSpPr>
        <p:spPr/>
        <p:txBody>
          <a:bodyPr/>
          <a:lstStyle/>
          <a:p>
            <a:fld id="{DAF992E6-86C0-4FDD-A968-0519C9310E9E}" type="slidenum">
              <a:rPr lang="en-US" smtClean="0"/>
              <a:t>55</a:t>
            </a:fld>
            <a:endParaRPr lang="en-US"/>
          </a:p>
        </p:txBody>
      </p:sp>
      <p:sp>
        <p:nvSpPr>
          <p:cNvPr id="7" name="Rectangle 6">
            <a:extLst>
              <a:ext uri="{FF2B5EF4-FFF2-40B4-BE49-F238E27FC236}">
                <a16:creationId xmlns:a16="http://schemas.microsoft.com/office/drawing/2014/main" id="{84660684-09FD-4D64-B024-C616D6094D16}"/>
              </a:ext>
            </a:extLst>
          </p:cNvPr>
          <p:cNvSpPr/>
          <p:nvPr/>
        </p:nvSpPr>
        <p:spPr>
          <a:xfrm>
            <a:off x="8498308" y="4607303"/>
            <a:ext cx="3399755" cy="1569660"/>
          </a:xfrm>
          <a:prstGeom prst="rect">
            <a:avLst/>
          </a:prstGeom>
        </p:spPr>
        <p:txBody>
          <a:bodyPr wrap="square">
            <a:spAutoFit/>
          </a:bodyPr>
          <a:lstStyle/>
          <a:p>
            <a:r>
              <a:rPr lang="en-US" sz="2400" b="1" dirty="0">
                <a:solidFill>
                  <a:srgbClr val="FF0000"/>
                </a:solidFill>
              </a:rPr>
              <a:t>SELECT</a:t>
            </a:r>
            <a:r>
              <a:rPr lang="en-US" sz="2400" b="1" dirty="0"/>
              <a:t> *</a:t>
            </a:r>
          </a:p>
          <a:p>
            <a:r>
              <a:rPr lang="en-US" sz="2400" b="1" dirty="0">
                <a:solidFill>
                  <a:srgbClr val="FF0000"/>
                </a:solidFill>
              </a:rPr>
              <a:t>FROM</a:t>
            </a:r>
            <a:r>
              <a:rPr lang="en-US" sz="2400" b="1" dirty="0"/>
              <a:t> Employee</a:t>
            </a:r>
          </a:p>
          <a:p>
            <a:r>
              <a:rPr lang="en-US" sz="2400" b="1" dirty="0">
                <a:solidFill>
                  <a:srgbClr val="FF0000"/>
                </a:solidFill>
              </a:rPr>
              <a:t>WHERE</a:t>
            </a:r>
            <a:r>
              <a:rPr lang="en-US" sz="2400" b="1" dirty="0"/>
              <a:t> lower(</a:t>
            </a:r>
            <a:r>
              <a:rPr lang="en-US" sz="2400" b="1" dirty="0" err="1"/>
              <a:t>Fname</a:t>
            </a:r>
            <a:r>
              <a:rPr lang="en-US" sz="2400" b="1" dirty="0"/>
              <a:t>) </a:t>
            </a:r>
            <a:r>
              <a:rPr lang="en-US" sz="2400" b="1" dirty="0">
                <a:solidFill>
                  <a:srgbClr val="7030A0"/>
                </a:solidFill>
              </a:rPr>
              <a:t>LIKE</a:t>
            </a:r>
            <a:r>
              <a:rPr lang="en-US" sz="2400" b="1" dirty="0"/>
              <a:t> ‘</a:t>
            </a:r>
            <a:r>
              <a:rPr lang="en-US" sz="2400" b="1" dirty="0" err="1"/>
              <a:t>ahmed</a:t>
            </a:r>
            <a:r>
              <a:rPr lang="en-US" sz="2400" b="1" dirty="0"/>
              <a:t>';</a:t>
            </a:r>
          </a:p>
        </p:txBody>
      </p:sp>
    </p:spTree>
    <p:extLst>
      <p:ext uri="{BB962C8B-B14F-4D97-AF65-F5344CB8AC3E}">
        <p14:creationId xmlns:p14="http://schemas.microsoft.com/office/powerpoint/2010/main" val="237718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2DA4-0CAB-4D03-9A45-A3164B05F139}"/>
              </a:ext>
            </a:extLst>
          </p:cNvPr>
          <p:cNvSpPr>
            <a:spLocks noGrp="1"/>
          </p:cNvSpPr>
          <p:nvPr>
            <p:ph type="title"/>
          </p:nvPr>
        </p:nvSpPr>
        <p:spPr>
          <a:xfrm>
            <a:off x="838200" y="365125"/>
            <a:ext cx="10515600" cy="1325563"/>
          </a:xfrm>
        </p:spPr>
        <p:txBody>
          <a:bodyPr/>
          <a:lstStyle/>
          <a:p>
            <a:r>
              <a:rPr lang="en-US" dirty="0"/>
              <a:t>Range matching</a:t>
            </a:r>
          </a:p>
        </p:txBody>
      </p:sp>
      <p:sp>
        <p:nvSpPr>
          <p:cNvPr id="3" name="Content Placeholder 2">
            <a:extLst>
              <a:ext uri="{FF2B5EF4-FFF2-40B4-BE49-F238E27FC236}">
                <a16:creationId xmlns:a16="http://schemas.microsoft.com/office/drawing/2014/main" id="{87553486-616C-43F2-B3B2-F5DCDE7E3228}"/>
              </a:ext>
            </a:extLst>
          </p:cNvPr>
          <p:cNvSpPr>
            <a:spLocks noGrp="1"/>
          </p:cNvSpPr>
          <p:nvPr>
            <p:ph idx="1"/>
          </p:nvPr>
        </p:nvSpPr>
        <p:spPr/>
        <p:txBody>
          <a:bodyPr>
            <a:normAutofit/>
          </a:bodyPr>
          <a:lstStyle/>
          <a:p>
            <a:r>
              <a:rPr lang="en-US" sz="3200" dirty="0"/>
              <a:t>IN </a:t>
            </a:r>
          </a:p>
          <a:p>
            <a:pPr lvl="1"/>
            <a:r>
              <a:rPr lang="en-US" sz="2800" dirty="0"/>
              <a:t>if a value matches any value in a </a:t>
            </a:r>
            <a:r>
              <a:rPr lang="en-US" sz="2800" b="1" dirty="0"/>
              <a:t>list of values </a:t>
            </a:r>
          </a:p>
          <a:p>
            <a:pPr lvl="1"/>
            <a:r>
              <a:rPr lang="en-US" sz="2800" dirty="0"/>
              <a:t>IN (value1, value2, value3, ..)</a:t>
            </a:r>
          </a:p>
          <a:p>
            <a:r>
              <a:rPr lang="en-US" sz="3200" dirty="0"/>
              <a:t>BETWEEN</a:t>
            </a:r>
          </a:p>
          <a:p>
            <a:pPr lvl="1"/>
            <a:r>
              <a:rPr lang="en-US" sz="2800" dirty="0"/>
              <a:t>to match a value against a </a:t>
            </a:r>
            <a:r>
              <a:rPr lang="en-US" sz="2800" b="1" dirty="0"/>
              <a:t>range of values</a:t>
            </a:r>
          </a:p>
          <a:p>
            <a:pPr lvl="1"/>
            <a:r>
              <a:rPr lang="en-US" sz="2800" dirty="0"/>
              <a:t>BETWEEN low AND high</a:t>
            </a:r>
          </a:p>
        </p:txBody>
      </p:sp>
      <p:sp>
        <p:nvSpPr>
          <p:cNvPr id="5" name="Rectangle 4">
            <a:extLst>
              <a:ext uri="{FF2B5EF4-FFF2-40B4-BE49-F238E27FC236}">
                <a16:creationId xmlns:a16="http://schemas.microsoft.com/office/drawing/2014/main" id="{3EF8A373-870C-4417-80D3-994BC3B02D2C}"/>
              </a:ext>
            </a:extLst>
          </p:cNvPr>
          <p:cNvSpPr/>
          <p:nvPr/>
        </p:nvSpPr>
        <p:spPr>
          <a:xfrm>
            <a:off x="6063726" y="4758028"/>
            <a:ext cx="5791200" cy="1200329"/>
          </a:xfrm>
          <a:prstGeom prst="rect">
            <a:avLst/>
          </a:prstGeom>
        </p:spPr>
        <p:txBody>
          <a:bodyPr wrap="square">
            <a:spAutoFit/>
          </a:bodyPr>
          <a:lstStyle/>
          <a:p>
            <a:r>
              <a:rPr lang="en-US" sz="2400" b="1" dirty="0">
                <a:solidFill>
                  <a:srgbClr val="FF0000"/>
                </a:solidFill>
              </a:rPr>
              <a:t>SELECT</a:t>
            </a:r>
            <a:r>
              <a:rPr lang="en-US" sz="2400" b="1" dirty="0"/>
              <a:t> *</a:t>
            </a:r>
          </a:p>
          <a:p>
            <a:r>
              <a:rPr lang="en-US" sz="2400" b="1" dirty="0">
                <a:solidFill>
                  <a:srgbClr val="FF0000"/>
                </a:solidFill>
              </a:rPr>
              <a:t>FROM</a:t>
            </a:r>
            <a:r>
              <a:rPr lang="en-US" sz="2400" b="1" dirty="0"/>
              <a:t> Employee</a:t>
            </a:r>
          </a:p>
          <a:p>
            <a:r>
              <a:rPr lang="en-US" sz="2400" b="1" dirty="0">
                <a:solidFill>
                  <a:srgbClr val="FF0000"/>
                </a:solidFill>
              </a:rPr>
              <a:t>WHERE</a:t>
            </a:r>
            <a:r>
              <a:rPr lang="en-US" sz="2400" b="1" dirty="0"/>
              <a:t> Salary </a:t>
            </a:r>
            <a:r>
              <a:rPr lang="en-US" sz="2400" b="1" dirty="0">
                <a:solidFill>
                  <a:srgbClr val="7030A0"/>
                </a:solidFill>
              </a:rPr>
              <a:t>BETWEEN</a:t>
            </a:r>
            <a:r>
              <a:rPr lang="en-US" sz="2400" b="1" dirty="0"/>
              <a:t> 3000 </a:t>
            </a:r>
            <a:r>
              <a:rPr lang="en-US" sz="2400" b="1" dirty="0">
                <a:solidFill>
                  <a:srgbClr val="7030A0"/>
                </a:solidFill>
              </a:rPr>
              <a:t>AND</a:t>
            </a:r>
            <a:r>
              <a:rPr lang="en-US" sz="2400" b="1" dirty="0"/>
              <a:t> 5000;</a:t>
            </a:r>
          </a:p>
        </p:txBody>
      </p:sp>
      <p:sp>
        <p:nvSpPr>
          <p:cNvPr id="6" name="Rectangle 5">
            <a:extLst>
              <a:ext uri="{FF2B5EF4-FFF2-40B4-BE49-F238E27FC236}">
                <a16:creationId xmlns:a16="http://schemas.microsoft.com/office/drawing/2014/main" id="{D355F83B-ECED-42D6-B140-7635FA04A84C}"/>
              </a:ext>
            </a:extLst>
          </p:cNvPr>
          <p:cNvSpPr/>
          <p:nvPr/>
        </p:nvSpPr>
        <p:spPr>
          <a:xfrm>
            <a:off x="1018484" y="4758028"/>
            <a:ext cx="4082715" cy="1200329"/>
          </a:xfrm>
          <a:prstGeom prst="rect">
            <a:avLst/>
          </a:prstGeom>
        </p:spPr>
        <p:txBody>
          <a:bodyPr wrap="square">
            <a:spAutoFit/>
          </a:bodyPr>
          <a:lstStyle/>
          <a:p>
            <a:r>
              <a:rPr lang="en-US" sz="2400" b="1" dirty="0">
                <a:solidFill>
                  <a:srgbClr val="FF0000"/>
                </a:solidFill>
              </a:rPr>
              <a:t>SELECT</a:t>
            </a:r>
            <a:r>
              <a:rPr lang="en-US" sz="2400" b="1" dirty="0"/>
              <a:t> *</a:t>
            </a:r>
          </a:p>
          <a:p>
            <a:r>
              <a:rPr lang="en-US" sz="2400" b="1" dirty="0">
                <a:solidFill>
                  <a:srgbClr val="FF0000"/>
                </a:solidFill>
              </a:rPr>
              <a:t>FROM</a:t>
            </a:r>
            <a:r>
              <a:rPr lang="en-US" sz="2400" b="1" dirty="0"/>
              <a:t> Project</a:t>
            </a:r>
          </a:p>
          <a:p>
            <a:r>
              <a:rPr lang="en-US" sz="2400" b="1" dirty="0">
                <a:solidFill>
                  <a:srgbClr val="FF0000"/>
                </a:solidFill>
              </a:rPr>
              <a:t>WHERE</a:t>
            </a:r>
            <a:r>
              <a:rPr lang="en-US" sz="2400" b="1" dirty="0"/>
              <a:t> </a:t>
            </a:r>
            <a:r>
              <a:rPr lang="en-US" sz="2400" b="1" dirty="0" err="1"/>
              <a:t>Pnumber</a:t>
            </a:r>
            <a:r>
              <a:rPr lang="en-US" sz="2400" b="1" dirty="0"/>
              <a:t> </a:t>
            </a:r>
            <a:r>
              <a:rPr lang="en-US" sz="2400" b="1" dirty="0">
                <a:solidFill>
                  <a:srgbClr val="7030A0"/>
                </a:solidFill>
              </a:rPr>
              <a:t>IN</a:t>
            </a:r>
            <a:r>
              <a:rPr lang="en-US" sz="2400" b="1" dirty="0"/>
              <a:t> (1,10,20);</a:t>
            </a:r>
          </a:p>
        </p:txBody>
      </p:sp>
      <p:sp>
        <p:nvSpPr>
          <p:cNvPr id="4" name="Slide Number Placeholder 3">
            <a:extLst>
              <a:ext uri="{FF2B5EF4-FFF2-40B4-BE49-F238E27FC236}">
                <a16:creationId xmlns:a16="http://schemas.microsoft.com/office/drawing/2014/main" id="{F194834F-0A96-4673-B991-12B5D29A1589}"/>
              </a:ext>
            </a:extLst>
          </p:cNvPr>
          <p:cNvSpPr>
            <a:spLocks noGrp="1"/>
          </p:cNvSpPr>
          <p:nvPr>
            <p:ph type="sldNum" sz="quarter" idx="12"/>
          </p:nvPr>
        </p:nvSpPr>
        <p:spPr/>
        <p:txBody>
          <a:bodyPr/>
          <a:lstStyle/>
          <a:p>
            <a:fld id="{DAF992E6-86C0-4FDD-A968-0519C9310E9E}" type="slidenum">
              <a:rPr lang="en-US" smtClean="0"/>
              <a:t>56</a:t>
            </a:fld>
            <a:endParaRPr lang="en-US"/>
          </a:p>
        </p:txBody>
      </p:sp>
    </p:spTree>
    <p:extLst>
      <p:ext uri="{BB962C8B-B14F-4D97-AF65-F5344CB8AC3E}">
        <p14:creationId xmlns:p14="http://schemas.microsoft.com/office/powerpoint/2010/main" val="53147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DFCD-8DEE-4817-8FD0-C3C80E556DAF}"/>
              </a:ext>
            </a:extLst>
          </p:cNvPr>
          <p:cNvSpPr>
            <a:spLocks noGrp="1"/>
          </p:cNvSpPr>
          <p:nvPr>
            <p:ph type="title"/>
          </p:nvPr>
        </p:nvSpPr>
        <p:spPr>
          <a:xfrm>
            <a:off x="838200" y="365125"/>
            <a:ext cx="10515600" cy="1325563"/>
          </a:xfrm>
        </p:spPr>
        <p:txBody>
          <a:bodyPr/>
          <a:lstStyle/>
          <a:p>
            <a:r>
              <a:rPr lang="en-US" dirty="0"/>
              <a:t>NULL</a:t>
            </a:r>
          </a:p>
        </p:txBody>
      </p:sp>
      <p:sp>
        <p:nvSpPr>
          <p:cNvPr id="3" name="Content Placeholder 2">
            <a:extLst>
              <a:ext uri="{FF2B5EF4-FFF2-40B4-BE49-F238E27FC236}">
                <a16:creationId xmlns:a16="http://schemas.microsoft.com/office/drawing/2014/main" id="{1556472F-9102-497D-A45B-FFE1897E2A08}"/>
              </a:ext>
            </a:extLst>
          </p:cNvPr>
          <p:cNvSpPr>
            <a:spLocks noGrp="1"/>
          </p:cNvSpPr>
          <p:nvPr>
            <p:ph idx="1"/>
          </p:nvPr>
        </p:nvSpPr>
        <p:spPr/>
        <p:txBody>
          <a:bodyPr/>
          <a:lstStyle/>
          <a:p>
            <a:r>
              <a:rPr lang="en-US" dirty="0"/>
              <a:t>NULL means missing or not applicable information.</a:t>
            </a:r>
          </a:p>
          <a:p>
            <a:r>
              <a:rPr lang="en-US" dirty="0"/>
              <a:t>&lt;some value&gt; IS NULL </a:t>
            </a:r>
          </a:p>
          <a:p>
            <a:pPr lvl="1"/>
            <a:r>
              <a:rPr lang="en-US" dirty="0">
                <a:solidFill>
                  <a:srgbClr val="FF0000"/>
                </a:solidFill>
              </a:rPr>
              <a:t>=NULL </a:t>
            </a:r>
            <a:r>
              <a:rPr lang="en-US" dirty="0"/>
              <a:t>always returns false</a:t>
            </a:r>
          </a:p>
          <a:p>
            <a:pPr marL="457200" lvl="1" indent="0">
              <a:buNone/>
            </a:pPr>
            <a:r>
              <a:rPr lang="en-US" dirty="0"/>
              <a:t>Select null = null 	Select null is null</a:t>
            </a:r>
          </a:p>
          <a:p>
            <a:r>
              <a:rPr lang="en-US" dirty="0"/>
              <a:t>&lt;some value&gt; IS NOT NULL </a:t>
            </a:r>
          </a:p>
          <a:p>
            <a:pPr lvl="1"/>
            <a:r>
              <a:rPr lang="en-US" dirty="0">
                <a:solidFill>
                  <a:srgbClr val="FF0000"/>
                </a:solidFill>
              </a:rPr>
              <a:t>&lt;&gt;NULL		!=NULL</a:t>
            </a:r>
          </a:p>
        </p:txBody>
      </p:sp>
      <p:sp>
        <p:nvSpPr>
          <p:cNvPr id="4" name="Rectangle 3">
            <a:extLst>
              <a:ext uri="{FF2B5EF4-FFF2-40B4-BE49-F238E27FC236}">
                <a16:creationId xmlns:a16="http://schemas.microsoft.com/office/drawing/2014/main" id="{12B86ADE-8D05-45E0-8652-27267AE580CD}"/>
              </a:ext>
            </a:extLst>
          </p:cNvPr>
          <p:cNvSpPr/>
          <p:nvPr/>
        </p:nvSpPr>
        <p:spPr>
          <a:xfrm>
            <a:off x="1079723" y="4715709"/>
            <a:ext cx="4192116" cy="1200329"/>
          </a:xfrm>
          <a:prstGeom prst="rect">
            <a:avLst/>
          </a:prstGeom>
        </p:spPr>
        <p:txBody>
          <a:bodyPr wrap="square">
            <a:spAutoFit/>
          </a:bodyPr>
          <a:lstStyle/>
          <a:p>
            <a:r>
              <a:rPr lang="en-US" sz="2400" b="1" dirty="0">
                <a:solidFill>
                  <a:srgbClr val="FF0000"/>
                </a:solidFill>
              </a:rPr>
              <a:t>SELECT</a:t>
            </a:r>
            <a:r>
              <a:rPr lang="en-US" sz="2400" b="1" dirty="0"/>
              <a:t> *</a:t>
            </a:r>
          </a:p>
          <a:p>
            <a:r>
              <a:rPr lang="en-US" sz="2400" b="1" dirty="0">
                <a:solidFill>
                  <a:srgbClr val="FF0000"/>
                </a:solidFill>
              </a:rPr>
              <a:t>FROM</a:t>
            </a:r>
            <a:r>
              <a:rPr lang="en-US" sz="2400" b="1" dirty="0"/>
              <a:t> Employee</a:t>
            </a:r>
          </a:p>
          <a:p>
            <a:r>
              <a:rPr lang="en-US" sz="2400" b="1" dirty="0">
                <a:solidFill>
                  <a:srgbClr val="FF0000"/>
                </a:solidFill>
              </a:rPr>
              <a:t>WHERE</a:t>
            </a:r>
            <a:r>
              <a:rPr lang="en-US" sz="2400" b="1" dirty="0"/>
              <a:t> </a:t>
            </a:r>
            <a:r>
              <a:rPr lang="en-US" sz="2400" b="1" dirty="0" err="1"/>
              <a:t>Super_ssn</a:t>
            </a:r>
            <a:r>
              <a:rPr lang="en-US" sz="2400" b="1" dirty="0"/>
              <a:t> </a:t>
            </a:r>
            <a:r>
              <a:rPr lang="en-US" sz="2400" b="1" dirty="0">
                <a:solidFill>
                  <a:srgbClr val="7030A0"/>
                </a:solidFill>
              </a:rPr>
              <a:t>IS NULL</a:t>
            </a:r>
            <a:r>
              <a:rPr lang="en-US" sz="2400" b="1" dirty="0"/>
              <a:t>;</a:t>
            </a:r>
          </a:p>
        </p:txBody>
      </p:sp>
      <p:sp>
        <p:nvSpPr>
          <p:cNvPr id="5" name="Slide Number Placeholder 4">
            <a:extLst>
              <a:ext uri="{FF2B5EF4-FFF2-40B4-BE49-F238E27FC236}">
                <a16:creationId xmlns:a16="http://schemas.microsoft.com/office/drawing/2014/main" id="{17638131-283E-44C5-9518-73806AC09DF7}"/>
              </a:ext>
            </a:extLst>
          </p:cNvPr>
          <p:cNvSpPr>
            <a:spLocks noGrp="1"/>
          </p:cNvSpPr>
          <p:nvPr>
            <p:ph type="sldNum" sz="quarter" idx="12"/>
          </p:nvPr>
        </p:nvSpPr>
        <p:spPr/>
        <p:txBody>
          <a:bodyPr/>
          <a:lstStyle/>
          <a:p>
            <a:fld id="{DAF992E6-86C0-4FDD-A968-0519C9310E9E}" type="slidenum">
              <a:rPr lang="en-US" smtClean="0"/>
              <a:t>57</a:t>
            </a:fld>
            <a:endParaRPr lang="en-US"/>
          </a:p>
        </p:txBody>
      </p:sp>
    </p:spTree>
    <p:extLst>
      <p:ext uri="{BB962C8B-B14F-4D97-AF65-F5344CB8AC3E}">
        <p14:creationId xmlns:p14="http://schemas.microsoft.com/office/powerpoint/2010/main" val="240347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2665-742E-488E-80B7-7396A975A61C}"/>
              </a:ext>
            </a:extLst>
          </p:cNvPr>
          <p:cNvSpPr>
            <a:spLocks noGrp="1"/>
          </p:cNvSpPr>
          <p:nvPr>
            <p:ph type="title"/>
          </p:nvPr>
        </p:nvSpPr>
        <p:spPr>
          <a:xfrm>
            <a:off x="838200" y="365125"/>
            <a:ext cx="10515600" cy="1325563"/>
          </a:xfrm>
        </p:spPr>
        <p:txBody>
          <a:bodyPr/>
          <a:lstStyle/>
          <a:p>
            <a:r>
              <a:rPr lang="en-US" dirty="0"/>
              <a:t>LIMIT </a:t>
            </a:r>
            <a:r>
              <a:rPr lang="en-US" sz="3600" dirty="0"/>
              <a:t>(optional)</a:t>
            </a:r>
          </a:p>
        </p:txBody>
      </p:sp>
      <p:sp>
        <p:nvSpPr>
          <p:cNvPr id="3" name="Content Placeholder 2">
            <a:extLst>
              <a:ext uri="{FF2B5EF4-FFF2-40B4-BE49-F238E27FC236}">
                <a16:creationId xmlns:a16="http://schemas.microsoft.com/office/drawing/2014/main" id="{C371A24A-4358-441A-8A7E-074F96EBF6A2}"/>
              </a:ext>
            </a:extLst>
          </p:cNvPr>
          <p:cNvSpPr>
            <a:spLocks noGrp="1"/>
          </p:cNvSpPr>
          <p:nvPr>
            <p:ph idx="1"/>
          </p:nvPr>
        </p:nvSpPr>
        <p:spPr/>
        <p:txBody>
          <a:bodyPr/>
          <a:lstStyle/>
          <a:p>
            <a:r>
              <a:rPr lang="en-US" b="1" dirty="0"/>
              <a:t>LIMIT</a:t>
            </a:r>
            <a:r>
              <a:rPr lang="en-US" dirty="0"/>
              <a:t> clause to get a subset of rows generated by a query.</a:t>
            </a:r>
          </a:p>
          <a:p>
            <a:endParaRPr lang="en-US" dirty="0"/>
          </a:p>
          <a:p>
            <a:pPr marL="457200" lvl="1" indent="0">
              <a:buNone/>
            </a:pPr>
            <a:r>
              <a:rPr lang="en-US" sz="2800" b="1" dirty="0"/>
              <a:t>SELECT</a:t>
            </a:r>
            <a:r>
              <a:rPr lang="en-US" sz="2800" dirty="0"/>
              <a:t> &lt;attribute list&gt;</a:t>
            </a:r>
          </a:p>
          <a:p>
            <a:pPr marL="457200" lvl="1" indent="0">
              <a:buNone/>
            </a:pPr>
            <a:r>
              <a:rPr lang="en-US" sz="2800" b="1" dirty="0"/>
              <a:t>FROM</a:t>
            </a:r>
            <a:r>
              <a:rPr lang="en-US" sz="2800" dirty="0"/>
              <a:t> &lt;table list&gt;</a:t>
            </a:r>
          </a:p>
          <a:p>
            <a:pPr marL="457200" lvl="1" indent="0">
              <a:buNone/>
            </a:pPr>
            <a:r>
              <a:rPr lang="en-US" sz="2800" b="1" dirty="0"/>
              <a:t>[WHERE</a:t>
            </a:r>
            <a:r>
              <a:rPr lang="en-US" sz="2800" dirty="0"/>
              <a:t> &lt;condition&gt;]</a:t>
            </a:r>
          </a:p>
          <a:p>
            <a:pPr marL="457200" lvl="1" indent="0">
              <a:buNone/>
            </a:pPr>
            <a:r>
              <a:rPr lang="en-US" sz="2800" b="1" dirty="0"/>
              <a:t>[ORDER BY</a:t>
            </a:r>
            <a:r>
              <a:rPr lang="en-US" sz="2800" dirty="0"/>
              <a:t> &lt;attribute(s)&gt; ASC|DESC]</a:t>
            </a:r>
          </a:p>
          <a:p>
            <a:pPr marL="457200" lvl="1" indent="0">
              <a:buNone/>
            </a:pPr>
            <a:r>
              <a:rPr lang="en-US" sz="2800" b="1" dirty="0"/>
              <a:t>LIMIT </a:t>
            </a:r>
            <a:r>
              <a:rPr lang="en-US" sz="2800" dirty="0"/>
              <a:t>&lt;n&gt; [</a:t>
            </a:r>
            <a:r>
              <a:rPr lang="en-US" sz="2800" b="1" dirty="0"/>
              <a:t>OFFSET</a:t>
            </a:r>
            <a:r>
              <a:rPr lang="en-US" sz="2800" dirty="0"/>
              <a:t> &lt;m&gt;] ;</a:t>
            </a:r>
          </a:p>
          <a:p>
            <a:pPr marL="457200" lvl="1" indent="0">
              <a:buNone/>
            </a:pPr>
            <a:endParaRPr lang="en-US" sz="2800" dirty="0"/>
          </a:p>
          <a:p>
            <a:endParaRPr lang="en-US" dirty="0"/>
          </a:p>
        </p:txBody>
      </p:sp>
      <p:sp>
        <p:nvSpPr>
          <p:cNvPr id="4" name="Slide Number Placeholder 3">
            <a:extLst>
              <a:ext uri="{FF2B5EF4-FFF2-40B4-BE49-F238E27FC236}">
                <a16:creationId xmlns:a16="http://schemas.microsoft.com/office/drawing/2014/main" id="{1B531DF0-115F-40F7-8692-818EB9118D3E}"/>
              </a:ext>
            </a:extLst>
          </p:cNvPr>
          <p:cNvSpPr>
            <a:spLocks noGrp="1"/>
          </p:cNvSpPr>
          <p:nvPr>
            <p:ph type="sldNum" sz="quarter" idx="12"/>
          </p:nvPr>
        </p:nvSpPr>
        <p:spPr/>
        <p:txBody>
          <a:bodyPr/>
          <a:lstStyle/>
          <a:p>
            <a:fld id="{DAF992E6-86C0-4FDD-A968-0519C9310E9E}" type="slidenum">
              <a:rPr lang="en-US" smtClean="0"/>
              <a:t>58</a:t>
            </a:fld>
            <a:endParaRPr lang="en-US"/>
          </a:p>
        </p:txBody>
      </p:sp>
      <p:sp>
        <p:nvSpPr>
          <p:cNvPr id="5" name="Rectangle 4">
            <a:extLst>
              <a:ext uri="{FF2B5EF4-FFF2-40B4-BE49-F238E27FC236}">
                <a16:creationId xmlns:a16="http://schemas.microsoft.com/office/drawing/2014/main" id="{6958EEFB-F96F-4543-9DD6-575E9C571E6B}"/>
              </a:ext>
            </a:extLst>
          </p:cNvPr>
          <p:cNvSpPr/>
          <p:nvPr/>
        </p:nvSpPr>
        <p:spPr>
          <a:xfrm>
            <a:off x="7244635" y="2346111"/>
            <a:ext cx="3382853" cy="1200329"/>
          </a:xfrm>
          <a:prstGeom prst="rect">
            <a:avLst/>
          </a:prstGeom>
        </p:spPr>
        <p:txBody>
          <a:bodyPr wrap="square">
            <a:spAutoFit/>
          </a:bodyPr>
          <a:lstStyle/>
          <a:p>
            <a:r>
              <a:rPr lang="en-US" sz="2400" b="1" dirty="0">
                <a:solidFill>
                  <a:srgbClr val="FF0000"/>
                </a:solidFill>
              </a:rPr>
              <a:t>SELECT</a:t>
            </a:r>
            <a:r>
              <a:rPr lang="en-US" sz="2400" b="1" dirty="0"/>
              <a:t> *</a:t>
            </a:r>
          </a:p>
          <a:p>
            <a:r>
              <a:rPr lang="en-US" sz="2400" b="1" dirty="0">
                <a:solidFill>
                  <a:srgbClr val="FF0000"/>
                </a:solidFill>
              </a:rPr>
              <a:t>FROM</a:t>
            </a:r>
            <a:r>
              <a:rPr lang="en-US" sz="2400" b="1" dirty="0"/>
              <a:t> Employee</a:t>
            </a:r>
          </a:p>
          <a:p>
            <a:r>
              <a:rPr lang="en-US" sz="2400" b="1" dirty="0">
                <a:solidFill>
                  <a:srgbClr val="FF0000"/>
                </a:solidFill>
              </a:rPr>
              <a:t>LIMIT</a:t>
            </a:r>
            <a:r>
              <a:rPr lang="en-US" sz="2400" b="1" dirty="0"/>
              <a:t> 5;</a:t>
            </a:r>
          </a:p>
        </p:txBody>
      </p:sp>
      <p:sp>
        <p:nvSpPr>
          <p:cNvPr id="6" name="Rectangle 5">
            <a:extLst>
              <a:ext uri="{FF2B5EF4-FFF2-40B4-BE49-F238E27FC236}">
                <a16:creationId xmlns:a16="http://schemas.microsoft.com/office/drawing/2014/main" id="{0BD53F48-82C1-4C1C-938C-18784F5351AB}"/>
              </a:ext>
            </a:extLst>
          </p:cNvPr>
          <p:cNvSpPr/>
          <p:nvPr/>
        </p:nvSpPr>
        <p:spPr>
          <a:xfrm>
            <a:off x="7244635" y="3537087"/>
            <a:ext cx="3382853" cy="1569660"/>
          </a:xfrm>
          <a:prstGeom prst="rect">
            <a:avLst/>
          </a:prstGeom>
        </p:spPr>
        <p:txBody>
          <a:bodyPr wrap="square">
            <a:spAutoFit/>
          </a:bodyPr>
          <a:lstStyle/>
          <a:p>
            <a:r>
              <a:rPr lang="en-US" sz="2400" b="1" dirty="0">
                <a:solidFill>
                  <a:srgbClr val="FF0000"/>
                </a:solidFill>
              </a:rPr>
              <a:t>SELECT</a:t>
            </a:r>
            <a:r>
              <a:rPr lang="en-US" sz="2400" b="1" dirty="0"/>
              <a:t> *</a:t>
            </a:r>
          </a:p>
          <a:p>
            <a:r>
              <a:rPr lang="en-US" sz="2400" b="1" dirty="0">
                <a:solidFill>
                  <a:srgbClr val="FF0000"/>
                </a:solidFill>
              </a:rPr>
              <a:t>FROM</a:t>
            </a:r>
            <a:r>
              <a:rPr lang="en-US" sz="2400" b="1" dirty="0"/>
              <a:t> Employee</a:t>
            </a:r>
          </a:p>
          <a:p>
            <a:r>
              <a:rPr lang="en-US" sz="2400" b="1" dirty="0">
                <a:solidFill>
                  <a:srgbClr val="FF0000"/>
                </a:solidFill>
              </a:rPr>
              <a:t>ORDER BY </a:t>
            </a:r>
            <a:r>
              <a:rPr lang="en-US" sz="2400" b="1" dirty="0"/>
              <a:t>Salary</a:t>
            </a:r>
          </a:p>
          <a:p>
            <a:r>
              <a:rPr lang="en-US" sz="2400" b="1" dirty="0">
                <a:solidFill>
                  <a:srgbClr val="FF0000"/>
                </a:solidFill>
              </a:rPr>
              <a:t>LIMIT</a:t>
            </a:r>
            <a:r>
              <a:rPr lang="en-US" sz="2400" b="1" dirty="0"/>
              <a:t> 5;</a:t>
            </a:r>
          </a:p>
        </p:txBody>
      </p:sp>
      <p:sp>
        <p:nvSpPr>
          <p:cNvPr id="7" name="Rectangle 6">
            <a:extLst>
              <a:ext uri="{FF2B5EF4-FFF2-40B4-BE49-F238E27FC236}">
                <a16:creationId xmlns:a16="http://schemas.microsoft.com/office/drawing/2014/main" id="{57A5D5BC-F373-4C5B-BBED-390634346327}"/>
              </a:ext>
            </a:extLst>
          </p:cNvPr>
          <p:cNvSpPr/>
          <p:nvPr/>
        </p:nvSpPr>
        <p:spPr>
          <a:xfrm>
            <a:off x="7244635" y="5254380"/>
            <a:ext cx="3382853" cy="1569660"/>
          </a:xfrm>
          <a:prstGeom prst="rect">
            <a:avLst/>
          </a:prstGeom>
        </p:spPr>
        <p:txBody>
          <a:bodyPr wrap="square">
            <a:spAutoFit/>
          </a:bodyPr>
          <a:lstStyle/>
          <a:p>
            <a:r>
              <a:rPr lang="en-US" sz="2400" b="1" dirty="0">
                <a:solidFill>
                  <a:srgbClr val="FF0000"/>
                </a:solidFill>
              </a:rPr>
              <a:t>SELECT</a:t>
            </a:r>
            <a:r>
              <a:rPr lang="en-US" sz="2400" b="1" dirty="0"/>
              <a:t> *</a:t>
            </a:r>
          </a:p>
          <a:p>
            <a:r>
              <a:rPr lang="en-US" sz="2400" b="1" dirty="0">
                <a:solidFill>
                  <a:srgbClr val="FF0000"/>
                </a:solidFill>
              </a:rPr>
              <a:t>FROM</a:t>
            </a:r>
            <a:r>
              <a:rPr lang="en-US" sz="2400" b="1" dirty="0"/>
              <a:t> Employee</a:t>
            </a:r>
          </a:p>
          <a:p>
            <a:r>
              <a:rPr lang="en-US" sz="2400" b="1" dirty="0">
                <a:solidFill>
                  <a:srgbClr val="FF0000"/>
                </a:solidFill>
              </a:rPr>
              <a:t>ORDER BY </a:t>
            </a:r>
            <a:r>
              <a:rPr lang="en-US" sz="2400" b="1" dirty="0"/>
              <a:t>Salary</a:t>
            </a:r>
          </a:p>
          <a:p>
            <a:r>
              <a:rPr lang="en-US" sz="2400" b="1" dirty="0">
                <a:solidFill>
                  <a:srgbClr val="FF0000"/>
                </a:solidFill>
              </a:rPr>
              <a:t>LIMIT</a:t>
            </a:r>
            <a:r>
              <a:rPr lang="en-US" sz="2400" b="1" dirty="0"/>
              <a:t> 5 </a:t>
            </a:r>
            <a:r>
              <a:rPr lang="en-US" sz="2400" b="1" dirty="0">
                <a:solidFill>
                  <a:srgbClr val="FF0000"/>
                </a:solidFill>
              </a:rPr>
              <a:t>OFFSET</a:t>
            </a:r>
            <a:r>
              <a:rPr lang="en-US" sz="2400" b="1" dirty="0"/>
              <a:t> 3;</a:t>
            </a:r>
          </a:p>
        </p:txBody>
      </p:sp>
    </p:spTree>
    <p:extLst>
      <p:ext uri="{BB962C8B-B14F-4D97-AF65-F5344CB8AC3E}">
        <p14:creationId xmlns:p14="http://schemas.microsoft.com/office/powerpoint/2010/main" val="36845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2665-742E-488E-80B7-7396A975A61C}"/>
              </a:ext>
            </a:extLst>
          </p:cNvPr>
          <p:cNvSpPr>
            <a:spLocks noGrp="1"/>
          </p:cNvSpPr>
          <p:nvPr>
            <p:ph type="title"/>
          </p:nvPr>
        </p:nvSpPr>
        <p:spPr>
          <a:xfrm>
            <a:off x="838200" y="365125"/>
            <a:ext cx="10515600" cy="1325563"/>
          </a:xfrm>
        </p:spPr>
        <p:txBody>
          <a:bodyPr/>
          <a:lstStyle/>
          <a:p>
            <a:r>
              <a:rPr lang="en-US" dirty="0"/>
              <a:t>FETCH (optional)</a:t>
            </a:r>
          </a:p>
        </p:txBody>
      </p:sp>
      <p:sp>
        <p:nvSpPr>
          <p:cNvPr id="3" name="Content Placeholder 2">
            <a:extLst>
              <a:ext uri="{FF2B5EF4-FFF2-40B4-BE49-F238E27FC236}">
                <a16:creationId xmlns:a16="http://schemas.microsoft.com/office/drawing/2014/main" id="{C371A24A-4358-441A-8A7E-074F96EBF6A2}"/>
              </a:ext>
            </a:extLst>
          </p:cNvPr>
          <p:cNvSpPr>
            <a:spLocks noGrp="1"/>
          </p:cNvSpPr>
          <p:nvPr>
            <p:ph idx="1"/>
          </p:nvPr>
        </p:nvSpPr>
        <p:spPr/>
        <p:txBody>
          <a:bodyPr/>
          <a:lstStyle/>
          <a:p>
            <a:r>
              <a:rPr lang="en-US" b="1" dirty="0"/>
              <a:t>FETCH </a:t>
            </a:r>
            <a:r>
              <a:rPr lang="en-US" dirty="0"/>
              <a:t>is SQL standard alternative to </a:t>
            </a:r>
            <a:r>
              <a:rPr lang="en-US" b="1" dirty="0"/>
              <a:t>LIMIT</a:t>
            </a:r>
            <a:r>
              <a:rPr lang="en-US" dirty="0"/>
              <a:t> clause to get a subset of rows generated by a query.</a:t>
            </a:r>
          </a:p>
          <a:p>
            <a:endParaRPr lang="en-US" dirty="0"/>
          </a:p>
          <a:p>
            <a:pPr marL="457200" lvl="1" indent="0">
              <a:buNone/>
            </a:pPr>
            <a:r>
              <a:rPr lang="en-US" sz="2800" b="1" dirty="0"/>
              <a:t>SELECT</a:t>
            </a:r>
            <a:r>
              <a:rPr lang="en-US" sz="2800" dirty="0"/>
              <a:t> &lt;attribute list&gt;</a:t>
            </a:r>
          </a:p>
          <a:p>
            <a:pPr marL="457200" lvl="1" indent="0">
              <a:buNone/>
            </a:pPr>
            <a:r>
              <a:rPr lang="en-US" sz="2800" b="1" dirty="0"/>
              <a:t>FROM</a:t>
            </a:r>
            <a:r>
              <a:rPr lang="en-US" sz="2800" dirty="0"/>
              <a:t> &lt;table list&gt;</a:t>
            </a:r>
          </a:p>
          <a:p>
            <a:pPr marL="457200" lvl="1" indent="0">
              <a:buNone/>
            </a:pPr>
            <a:r>
              <a:rPr lang="en-US" sz="2800" dirty="0"/>
              <a:t>[</a:t>
            </a:r>
            <a:r>
              <a:rPr lang="en-US" sz="2800" b="1" dirty="0"/>
              <a:t>OFFSET</a:t>
            </a:r>
            <a:r>
              <a:rPr lang="en-US" sz="2800" dirty="0"/>
              <a:t> 5 ROWS] </a:t>
            </a:r>
          </a:p>
          <a:p>
            <a:pPr marL="457200" lvl="1" indent="0">
              <a:buNone/>
            </a:pPr>
            <a:r>
              <a:rPr lang="en-US" sz="2800" b="1" dirty="0"/>
              <a:t>FETCH</a:t>
            </a:r>
            <a:r>
              <a:rPr lang="en-US" sz="2800" dirty="0"/>
              <a:t> FIRST 5 ROW ONLY;</a:t>
            </a:r>
          </a:p>
          <a:p>
            <a:pPr marL="457200" lvl="1" indent="0">
              <a:buNone/>
            </a:pPr>
            <a:endParaRPr lang="en-US" sz="2800" dirty="0"/>
          </a:p>
          <a:p>
            <a:endParaRPr lang="en-US" dirty="0"/>
          </a:p>
        </p:txBody>
      </p:sp>
      <p:sp>
        <p:nvSpPr>
          <p:cNvPr id="4" name="Slide Number Placeholder 3">
            <a:extLst>
              <a:ext uri="{FF2B5EF4-FFF2-40B4-BE49-F238E27FC236}">
                <a16:creationId xmlns:a16="http://schemas.microsoft.com/office/drawing/2014/main" id="{D7104259-2C92-4FF5-805B-61AD15BC258E}"/>
              </a:ext>
            </a:extLst>
          </p:cNvPr>
          <p:cNvSpPr>
            <a:spLocks noGrp="1"/>
          </p:cNvSpPr>
          <p:nvPr>
            <p:ph type="sldNum" sz="quarter" idx="12"/>
          </p:nvPr>
        </p:nvSpPr>
        <p:spPr/>
        <p:txBody>
          <a:bodyPr/>
          <a:lstStyle/>
          <a:p>
            <a:fld id="{DAF992E6-86C0-4FDD-A968-0519C9310E9E}" type="slidenum">
              <a:rPr lang="en-US" smtClean="0"/>
              <a:t>59</a:t>
            </a:fld>
            <a:endParaRPr lang="en-US"/>
          </a:p>
        </p:txBody>
      </p:sp>
      <p:sp>
        <p:nvSpPr>
          <p:cNvPr id="5" name="Rectangle 4">
            <a:extLst>
              <a:ext uri="{FF2B5EF4-FFF2-40B4-BE49-F238E27FC236}">
                <a16:creationId xmlns:a16="http://schemas.microsoft.com/office/drawing/2014/main" id="{5880FA85-0525-4F08-822B-67AEB9273244}"/>
              </a:ext>
            </a:extLst>
          </p:cNvPr>
          <p:cNvSpPr/>
          <p:nvPr/>
        </p:nvSpPr>
        <p:spPr>
          <a:xfrm>
            <a:off x="5867247" y="2431634"/>
            <a:ext cx="3797614" cy="1938992"/>
          </a:xfrm>
          <a:prstGeom prst="rect">
            <a:avLst/>
          </a:prstGeom>
        </p:spPr>
        <p:txBody>
          <a:bodyPr wrap="square">
            <a:spAutoFit/>
          </a:bodyPr>
          <a:lstStyle/>
          <a:p>
            <a:r>
              <a:rPr lang="en-US" sz="2400" b="1" dirty="0">
                <a:solidFill>
                  <a:srgbClr val="FF0000"/>
                </a:solidFill>
              </a:rPr>
              <a:t>SELECT</a:t>
            </a:r>
            <a:r>
              <a:rPr lang="en-US" sz="2400" b="1" dirty="0"/>
              <a:t> *</a:t>
            </a:r>
          </a:p>
          <a:p>
            <a:r>
              <a:rPr lang="en-US" sz="2400" b="1" dirty="0">
                <a:solidFill>
                  <a:srgbClr val="FF0000"/>
                </a:solidFill>
              </a:rPr>
              <a:t>FROM</a:t>
            </a:r>
            <a:r>
              <a:rPr lang="en-US" sz="2400" b="1" dirty="0"/>
              <a:t> Employee</a:t>
            </a:r>
          </a:p>
          <a:p>
            <a:r>
              <a:rPr lang="en-US" sz="2400" b="1" dirty="0">
                <a:solidFill>
                  <a:srgbClr val="FF0000"/>
                </a:solidFill>
              </a:rPr>
              <a:t>ORDER BY </a:t>
            </a:r>
            <a:r>
              <a:rPr lang="en-US" sz="2400" b="1" dirty="0" err="1"/>
              <a:t>Bdate</a:t>
            </a:r>
            <a:endParaRPr lang="en-US" sz="2400" b="1" dirty="0"/>
          </a:p>
          <a:p>
            <a:r>
              <a:rPr lang="en-US" sz="2400" b="1" dirty="0">
                <a:solidFill>
                  <a:srgbClr val="7030A0"/>
                </a:solidFill>
              </a:rPr>
              <a:t>[</a:t>
            </a:r>
            <a:r>
              <a:rPr lang="en-US" sz="2400" b="1" dirty="0">
                <a:solidFill>
                  <a:srgbClr val="FF0000"/>
                </a:solidFill>
              </a:rPr>
              <a:t>OFFSET</a:t>
            </a:r>
            <a:r>
              <a:rPr lang="en-US" sz="2400" b="1" dirty="0"/>
              <a:t> 4</a:t>
            </a:r>
            <a:r>
              <a:rPr lang="en-US" sz="2400" b="1" dirty="0">
                <a:solidFill>
                  <a:srgbClr val="7030A0"/>
                </a:solidFill>
              </a:rPr>
              <a:t>]</a:t>
            </a:r>
          </a:p>
          <a:p>
            <a:r>
              <a:rPr lang="en-US" sz="2400" b="1" dirty="0">
                <a:solidFill>
                  <a:srgbClr val="FF0000"/>
                </a:solidFill>
              </a:rPr>
              <a:t>FETCH FIRST</a:t>
            </a:r>
            <a:r>
              <a:rPr lang="en-US" sz="2400" b="1" dirty="0"/>
              <a:t> 5 </a:t>
            </a:r>
            <a:r>
              <a:rPr lang="en-US" sz="2400" b="1" dirty="0">
                <a:solidFill>
                  <a:srgbClr val="FF0000"/>
                </a:solidFill>
              </a:rPr>
              <a:t>ROW ONLY</a:t>
            </a:r>
            <a:r>
              <a:rPr lang="en-US" sz="2400" b="1" dirty="0"/>
              <a:t>;</a:t>
            </a:r>
          </a:p>
        </p:txBody>
      </p:sp>
    </p:spTree>
    <p:extLst>
      <p:ext uri="{BB962C8B-B14F-4D97-AF65-F5344CB8AC3E}">
        <p14:creationId xmlns:p14="http://schemas.microsoft.com/office/powerpoint/2010/main" val="176379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6EB0-B661-4819-A865-E95124BD2288}"/>
              </a:ext>
            </a:extLst>
          </p:cNvPr>
          <p:cNvSpPr>
            <a:spLocks noGrp="1"/>
          </p:cNvSpPr>
          <p:nvPr>
            <p:ph type="title"/>
          </p:nvPr>
        </p:nvSpPr>
        <p:spPr>
          <a:xfrm>
            <a:off x="838200" y="365125"/>
            <a:ext cx="10515600" cy="1325563"/>
          </a:xfrm>
        </p:spPr>
        <p:txBody>
          <a:bodyPr/>
          <a:lstStyle/>
          <a:p>
            <a:r>
              <a:rPr lang="en-US" dirty="0"/>
              <a:t>Why Database</a:t>
            </a:r>
          </a:p>
        </p:txBody>
      </p:sp>
      <p:sp>
        <p:nvSpPr>
          <p:cNvPr id="3" name="Content Placeholder 2">
            <a:extLst>
              <a:ext uri="{FF2B5EF4-FFF2-40B4-BE49-F238E27FC236}">
                <a16:creationId xmlns:a16="http://schemas.microsoft.com/office/drawing/2014/main" id="{B245E4B1-5DB8-4E6E-A26A-A6C28DC051C7}"/>
              </a:ext>
            </a:extLst>
          </p:cNvPr>
          <p:cNvSpPr>
            <a:spLocks noGrp="1"/>
          </p:cNvSpPr>
          <p:nvPr>
            <p:ph idx="1"/>
          </p:nvPr>
        </p:nvSpPr>
        <p:spPr/>
        <p:txBody>
          <a:bodyPr/>
          <a:lstStyle/>
          <a:p>
            <a:r>
              <a:rPr lang="en-US" dirty="0">
                <a:solidFill>
                  <a:schemeClr val="dk1"/>
                </a:solidFill>
              </a:rPr>
              <a:t>What is the difference between storing data in a file or a database</a:t>
            </a:r>
            <a:r>
              <a:rPr lang="en-US" sz="5400" b="1" dirty="0">
                <a:solidFill>
                  <a:schemeClr val="dk1"/>
                </a:solidFill>
              </a:rPr>
              <a:t>?</a:t>
            </a:r>
            <a:endParaRPr lang="en-US" b="1" dirty="0">
              <a:solidFill>
                <a:schemeClr val="dk1"/>
              </a:solidFill>
              <a:latin typeface="Arial"/>
              <a:ea typeface="Arial"/>
              <a:cs typeface="Arial"/>
              <a:sym typeface="Arial"/>
            </a:endParaRPr>
          </a:p>
          <a:p>
            <a:pPr marL="0" indent="0">
              <a:buNone/>
            </a:pPr>
            <a:endParaRPr lang="en-US" dirty="0"/>
          </a:p>
        </p:txBody>
      </p:sp>
      <p:sp>
        <p:nvSpPr>
          <p:cNvPr id="4" name="Slide Number Placeholder 3">
            <a:extLst>
              <a:ext uri="{FF2B5EF4-FFF2-40B4-BE49-F238E27FC236}">
                <a16:creationId xmlns:a16="http://schemas.microsoft.com/office/drawing/2014/main" id="{038E2BEC-F0C4-440E-9D3E-AF1FCEA91215}"/>
              </a:ext>
            </a:extLst>
          </p:cNvPr>
          <p:cNvSpPr>
            <a:spLocks noGrp="1"/>
          </p:cNvSpPr>
          <p:nvPr>
            <p:ph type="sldNum" sz="quarter" idx="12"/>
          </p:nvPr>
        </p:nvSpPr>
        <p:spPr/>
        <p:txBody>
          <a:bodyPr/>
          <a:lstStyle/>
          <a:p>
            <a:fld id="{DAF992E6-86C0-4FDD-A968-0519C9310E9E}" type="slidenum">
              <a:rPr lang="en-US" smtClean="0"/>
              <a:t>6</a:t>
            </a:fld>
            <a:endParaRPr lang="en-US"/>
          </a:p>
        </p:txBody>
      </p:sp>
      <p:pic>
        <p:nvPicPr>
          <p:cNvPr id="6" name="Online Media 5" descr="Database Tutorial for Beginners">
            <a:hlinkClick r:id="" action="ppaction://media"/>
            <a:extLst>
              <a:ext uri="{FF2B5EF4-FFF2-40B4-BE49-F238E27FC236}">
                <a16:creationId xmlns:a16="http://schemas.microsoft.com/office/drawing/2014/main" id="{5D723C25-1AD4-FE42-8F3C-ECE2B3889E31}"/>
              </a:ext>
            </a:extLst>
          </p:cNvPr>
          <p:cNvPicPr>
            <a:picLocks noRot="1" noChangeAspect="1"/>
          </p:cNvPicPr>
          <p:nvPr>
            <a:videoFile r:link="rId1"/>
          </p:nvPr>
        </p:nvPicPr>
        <p:blipFill>
          <a:blip r:embed="rId4"/>
          <a:stretch>
            <a:fillRect/>
          </a:stretch>
        </p:blipFill>
        <p:spPr>
          <a:xfrm>
            <a:off x="1282262" y="1483382"/>
            <a:ext cx="9312165" cy="5238093"/>
          </a:xfrm>
          <a:prstGeom prst="rect">
            <a:avLst/>
          </a:prstGeom>
        </p:spPr>
      </p:pic>
    </p:spTree>
    <p:extLst>
      <p:ext uri="{BB962C8B-B14F-4D97-AF65-F5344CB8AC3E}">
        <p14:creationId xmlns:p14="http://schemas.microsoft.com/office/powerpoint/2010/main" val="289774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F9BB-DECE-43E3-96D4-F31D2D0E4632}"/>
              </a:ext>
            </a:extLst>
          </p:cNvPr>
          <p:cNvSpPr>
            <a:spLocks noGrp="1"/>
          </p:cNvSpPr>
          <p:nvPr>
            <p:ph type="title"/>
          </p:nvPr>
        </p:nvSpPr>
        <p:spPr>
          <a:xfrm>
            <a:off x="838200" y="365125"/>
            <a:ext cx="10515600" cy="1325563"/>
          </a:xfrm>
        </p:spPr>
        <p:txBody>
          <a:bodyPr/>
          <a:lstStyle/>
          <a:p>
            <a:r>
              <a:rPr lang="en-US" dirty="0"/>
              <a:t>Review Query data</a:t>
            </a:r>
          </a:p>
        </p:txBody>
      </p:sp>
      <p:sp>
        <p:nvSpPr>
          <p:cNvPr id="3" name="Content Placeholder 2">
            <a:extLst>
              <a:ext uri="{FF2B5EF4-FFF2-40B4-BE49-F238E27FC236}">
                <a16:creationId xmlns:a16="http://schemas.microsoft.com/office/drawing/2014/main" id="{6A73C2A3-AC9C-44ED-AB8B-54D8D6225F55}"/>
              </a:ext>
            </a:extLst>
          </p:cNvPr>
          <p:cNvSpPr>
            <a:spLocks noGrp="1"/>
          </p:cNvSpPr>
          <p:nvPr>
            <p:ph idx="1"/>
          </p:nvPr>
        </p:nvSpPr>
        <p:spPr/>
        <p:txBody>
          <a:bodyPr>
            <a:noAutofit/>
          </a:bodyPr>
          <a:lstStyle/>
          <a:p>
            <a:r>
              <a:rPr lang="en-US" sz="2400" dirty="0">
                <a:solidFill>
                  <a:srgbClr val="000000"/>
                </a:solidFill>
                <a:latin typeface="Open Sans"/>
              </a:rPr>
              <a:t>Querying Data</a:t>
            </a:r>
          </a:p>
          <a:p>
            <a:pPr lvl="1"/>
            <a:r>
              <a:rPr lang="en-US" sz="2000" dirty="0">
                <a:solidFill>
                  <a:srgbClr val="00369A"/>
                </a:solidFill>
                <a:latin typeface="Open Sans"/>
              </a:rPr>
              <a:t>Select</a:t>
            </a:r>
            <a:r>
              <a:rPr lang="en-US" sz="2000" dirty="0">
                <a:solidFill>
                  <a:srgbClr val="000000"/>
                </a:solidFill>
                <a:latin typeface="Open Sans"/>
              </a:rPr>
              <a:t> –from a single table.</a:t>
            </a:r>
          </a:p>
          <a:p>
            <a:pPr lvl="1"/>
            <a:r>
              <a:rPr lang="en-US" sz="2000" dirty="0">
                <a:solidFill>
                  <a:srgbClr val="00369A"/>
                </a:solidFill>
                <a:latin typeface="Open Sans"/>
              </a:rPr>
              <a:t>Order By</a:t>
            </a:r>
            <a:r>
              <a:rPr lang="en-US" sz="2000" dirty="0">
                <a:solidFill>
                  <a:srgbClr val="000000"/>
                </a:solidFill>
                <a:latin typeface="Open Sans"/>
              </a:rPr>
              <a:t> –sort the result set returned from a query.</a:t>
            </a:r>
          </a:p>
          <a:p>
            <a:pPr lvl="1"/>
            <a:r>
              <a:rPr lang="en-US" sz="2000" dirty="0">
                <a:solidFill>
                  <a:srgbClr val="00369A"/>
                </a:solidFill>
                <a:latin typeface="Open Sans"/>
              </a:rPr>
              <a:t>Select Distinct </a:t>
            </a:r>
            <a:r>
              <a:rPr lang="en-US" sz="2000" dirty="0">
                <a:solidFill>
                  <a:srgbClr val="000000"/>
                </a:solidFill>
                <a:latin typeface="Open Sans"/>
              </a:rPr>
              <a:t> –removes duplicate rows in the result set.</a:t>
            </a:r>
          </a:p>
          <a:p>
            <a:r>
              <a:rPr lang="en-US" sz="2400" dirty="0">
                <a:solidFill>
                  <a:srgbClr val="000000"/>
                </a:solidFill>
                <a:latin typeface="Open Sans"/>
              </a:rPr>
              <a:t>Filtering Data</a:t>
            </a:r>
          </a:p>
          <a:p>
            <a:pPr lvl="1"/>
            <a:r>
              <a:rPr lang="en-US" sz="2000" dirty="0">
                <a:solidFill>
                  <a:srgbClr val="00369A"/>
                </a:solidFill>
                <a:latin typeface="Open Sans"/>
              </a:rPr>
              <a:t>Where</a:t>
            </a:r>
            <a:r>
              <a:rPr lang="en-US" sz="2000" dirty="0">
                <a:solidFill>
                  <a:srgbClr val="000000"/>
                </a:solidFill>
                <a:latin typeface="Open Sans"/>
              </a:rPr>
              <a:t> – filters rows based on a specified condition.</a:t>
            </a:r>
          </a:p>
          <a:p>
            <a:pPr lvl="1"/>
            <a:r>
              <a:rPr lang="en-US" sz="2000" dirty="0">
                <a:solidFill>
                  <a:srgbClr val="00369A"/>
                </a:solidFill>
                <a:latin typeface="Open Sans"/>
              </a:rPr>
              <a:t>In</a:t>
            </a:r>
            <a:r>
              <a:rPr lang="en-US" sz="2000" dirty="0">
                <a:solidFill>
                  <a:srgbClr val="000000"/>
                </a:solidFill>
                <a:latin typeface="Open Sans"/>
              </a:rPr>
              <a:t> – selects data that matches any value in a list of values.</a:t>
            </a:r>
          </a:p>
          <a:p>
            <a:pPr lvl="1"/>
            <a:r>
              <a:rPr lang="en-US" sz="2000" dirty="0">
                <a:solidFill>
                  <a:srgbClr val="00369A"/>
                </a:solidFill>
                <a:latin typeface="Open Sans"/>
              </a:rPr>
              <a:t>Between</a:t>
            </a:r>
            <a:r>
              <a:rPr lang="en-US" sz="2000" dirty="0">
                <a:solidFill>
                  <a:srgbClr val="000000"/>
                </a:solidFill>
                <a:latin typeface="Open Sans"/>
              </a:rPr>
              <a:t> – selects data that is a range of values.</a:t>
            </a:r>
          </a:p>
          <a:p>
            <a:pPr lvl="1"/>
            <a:r>
              <a:rPr lang="en-US" sz="2000" dirty="0">
                <a:solidFill>
                  <a:srgbClr val="00369A"/>
                </a:solidFill>
                <a:latin typeface="Open Sans"/>
              </a:rPr>
              <a:t>Like</a:t>
            </a:r>
            <a:r>
              <a:rPr lang="en-US" sz="2000" dirty="0">
                <a:solidFill>
                  <a:srgbClr val="000000"/>
                </a:solidFill>
                <a:latin typeface="Open Sans"/>
              </a:rPr>
              <a:t> – filters data based on pattern matching.</a:t>
            </a:r>
          </a:p>
          <a:p>
            <a:pPr lvl="1"/>
            <a:r>
              <a:rPr lang="en-US" sz="2000" dirty="0">
                <a:solidFill>
                  <a:srgbClr val="00369A"/>
                </a:solidFill>
                <a:latin typeface="Open Sans"/>
              </a:rPr>
              <a:t>Is Null</a:t>
            </a:r>
          </a:p>
          <a:p>
            <a:pPr lvl="1"/>
            <a:r>
              <a:rPr lang="en-US" sz="2000" dirty="0">
                <a:solidFill>
                  <a:srgbClr val="00369A"/>
                </a:solidFill>
                <a:latin typeface="Open Sans"/>
              </a:rPr>
              <a:t>Limit</a:t>
            </a:r>
            <a:r>
              <a:rPr lang="en-US" sz="2000" dirty="0">
                <a:solidFill>
                  <a:srgbClr val="000000"/>
                </a:solidFill>
                <a:latin typeface="Open Sans"/>
              </a:rPr>
              <a:t> – gets a subset of rows generated by a query.</a:t>
            </a:r>
          </a:p>
          <a:p>
            <a:pPr lvl="1"/>
            <a:r>
              <a:rPr lang="en-US" sz="2000" dirty="0">
                <a:solidFill>
                  <a:srgbClr val="00369A"/>
                </a:solidFill>
                <a:latin typeface="Open Sans"/>
              </a:rPr>
              <a:t>Fetch</a:t>
            </a:r>
            <a:r>
              <a:rPr lang="en-US" sz="2000" dirty="0">
                <a:solidFill>
                  <a:srgbClr val="000000"/>
                </a:solidFill>
                <a:latin typeface="Open Sans"/>
              </a:rPr>
              <a:t>– limits the number of rows returned by a query. </a:t>
            </a:r>
          </a:p>
          <a:p>
            <a:pPr lvl="1"/>
            <a:r>
              <a:rPr lang="en-US" sz="2000" dirty="0">
                <a:solidFill>
                  <a:srgbClr val="00369A"/>
                </a:solidFill>
                <a:latin typeface="Open Sans"/>
              </a:rPr>
              <a:t>Table &amp; column aliases</a:t>
            </a:r>
            <a:endParaRPr lang="en-US" sz="2000" dirty="0">
              <a:solidFill>
                <a:srgbClr val="000000"/>
              </a:solidFill>
              <a:latin typeface="Open Sans"/>
            </a:endParaRPr>
          </a:p>
        </p:txBody>
      </p:sp>
      <p:sp>
        <p:nvSpPr>
          <p:cNvPr id="4" name="Rectangle 3">
            <a:extLst>
              <a:ext uri="{FF2B5EF4-FFF2-40B4-BE49-F238E27FC236}">
                <a16:creationId xmlns:a16="http://schemas.microsoft.com/office/drawing/2014/main" id="{5A817FFE-BBB3-46B8-BA99-1692A3DAAFDA}"/>
              </a:ext>
            </a:extLst>
          </p:cNvPr>
          <p:cNvSpPr/>
          <p:nvPr/>
        </p:nvSpPr>
        <p:spPr>
          <a:xfrm>
            <a:off x="7957329" y="1690688"/>
            <a:ext cx="4234671" cy="1200329"/>
          </a:xfrm>
          <a:prstGeom prst="rect">
            <a:avLst/>
          </a:prstGeom>
        </p:spPr>
        <p:txBody>
          <a:bodyPr wrap="square">
            <a:spAutoFit/>
          </a:bodyPr>
          <a:lstStyle/>
          <a:p>
            <a:r>
              <a:rPr lang="en-US" sz="2400" b="1" dirty="0">
                <a:solidFill>
                  <a:srgbClr val="FF0000"/>
                </a:solidFill>
              </a:rPr>
              <a:t>SELECT</a:t>
            </a:r>
            <a:r>
              <a:rPr lang="en-US" sz="2400" b="1" dirty="0"/>
              <a:t>  *</a:t>
            </a:r>
          </a:p>
          <a:p>
            <a:r>
              <a:rPr lang="en-US" sz="2400" b="1" dirty="0">
                <a:solidFill>
                  <a:srgbClr val="FF0000"/>
                </a:solidFill>
              </a:rPr>
              <a:t>FROM</a:t>
            </a:r>
            <a:r>
              <a:rPr lang="en-US" sz="2400" b="1" dirty="0"/>
              <a:t> Employee</a:t>
            </a:r>
          </a:p>
          <a:p>
            <a:r>
              <a:rPr lang="en-US" sz="2400" b="1" dirty="0">
                <a:solidFill>
                  <a:srgbClr val="FF0000"/>
                </a:solidFill>
              </a:rPr>
              <a:t>WHERE</a:t>
            </a:r>
            <a:r>
              <a:rPr lang="en-US" sz="2400" b="1" dirty="0"/>
              <a:t> </a:t>
            </a:r>
            <a:r>
              <a:rPr lang="en-US" sz="2400" b="1" dirty="0" err="1"/>
              <a:t>Super_ssn</a:t>
            </a:r>
            <a:r>
              <a:rPr lang="en-US" sz="2400" b="1" dirty="0"/>
              <a:t> </a:t>
            </a:r>
            <a:r>
              <a:rPr lang="en-US" sz="2400" b="1" dirty="0">
                <a:solidFill>
                  <a:srgbClr val="7030A0"/>
                </a:solidFill>
              </a:rPr>
              <a:t>IS NOT NULL</a:t>
            </a:r>
            <a:r>
              <a:rPr lang="en-US" sz="2400" b="1" dirty="0"/>
              <a:t>;</a:t>
            </a:r>
          </a:p>
        </p:txBody>
      </p:sp>
      <p:sp>
        <p:nvSpPr>
          <p:cNvPr id="5" name="Slide Number Placeholder 4">
            <a:extLst>
              <a:ext uri="{FF2B5EF4-FFF2-40B4-BE49-F238E27FC236}">
                <a16:creationId xmlns:a16="http://schemas.microsoft.com/office/drawing/2014/main" id="{ED99D1DB-CA27-4532-8AA7-14D9C6D9F5A2}"/>
              </a:ext>
            </a:extLst>
          </p:cNvPr>
          <p:cNvSpPr>
            <a:spLocks noGrp="1"/>
          </p:cNvSpPr>
          <p:nvPr>
            <p:ph type="sldNum" sz="quarter" idx="12"/>
          </p:nvPr>
        </p:nvSpPr>
        <p:spPr/>
        <p:txBody>
          <a:bodyPr/>
          <a:lstStyle/>
          <a:p>
            <a:fld id="{DAF992E6-86C0-4FDD-A968-0519C9310E9E}" type="slidenum">
              <a:rPr lang="en-US" smtClean="0"/>
              <a:t>60</a:t>
            </a:fld>
            <a:endParaRPr lang="en-US"/>
          </a:p>
        </p:txBody>
      </p:sp>
      <p:sp>
        <p:nvSpPr>
          <p:cNvPr id="6" name="Rectangle 5">
            <a:extLst>
              <a:ext uri="{FF2B5EF4-FFF2-40B4-BE49-F238E27FC236}">
                <a16:creationId xmlns:a16="http://schemas.microsoft.com/office/drawing/2014/main" id="{470A4FC4-6991-1349-9FCE-F1B3E2687AB1}"/>
              </a:ext>
            </a:extLst>
          </p:cNvPr>
          <p:cNvSpPr/>
          <p:nvPr/>
        </p:nvSpPr>
        <p:spPr>
          <a:xfrm>
            <a:off x="7957329" y="3429000"/>
            <a:ext cx="4234671" cy="1200329"/>
          </a:xfrm>
          <a:prstGeom prst="rect">
            <a:avLst/>
          </a:prstGeom>
        </p:spPr>
        <p:txBody>
          <a:bodyPr wrap="square">
            <a:spAutoFit/>
          </a:bodyPr>
          <a:lstStyle/>
          <a:p>
            <a:r>
              <a:rPr lang="en-US" sz="2400" b="1" dirty="0">
                <a:solidFill>
                  <a:srgbClr val="FF0000"/>
                </a:solidFill>
              </a:rPr>
              <a:t>SELECT</a:t>
            </a:r>
            <a:r>
              <a:rPr lang="en-US" sz="2400" b="1" dirty="0"/>
              <a:t>  *</a:t>
            </a:r>
          </a:p>
          <a:p>
            <a:r>
              <a:rPr lang="en-US" sz="2400" b="1" dirty="0">
                <a:solidFill>
                  <a:srgbClr val="FF0000"/>
                </a:solidFill>
              </a:rPr>
              <a:t>FROM</a:t>
            </a:r>
            <a:r>
              <a:rPr lang="en-US" sz="2400" b="1" dirty="0"/>
              <a:t> Employee</a:t>
            </a:r>
          </a:p>
          <a:p>
            <a:r>
              <a:rPr lang="en-US" sz="2400" b="1" dirty="0">
                <a:solidFill>
                  <a:srgbClr val="FF0000"/>
                </a:solidFill>
              </a:rPr>
              <a:t>ORDER BY</a:t>
            </a:r>
            <a:r>
              <a:rPr lang="en-US" sz="2400" b="1" dirty="0"/>
              <a:t> </a:t>
            </a:r>
            <a:r>
              <a:rPr lang="en-US" sz="2400" b="1" dirty="0" err="1"/>
              <a:t>Super_ssn</a:t>
            </a:r>
            <a:r>
              <a:rPr lang="en-US" sz="2400" b="1" dirty="0"/>
              <a:t>, </a:t>
            </a:r>
          </a:p>
        </p:txBody>
      </p:sp>
      <p:sp>
        <p:nvSpPr>
          <p:cNvPr id="7" name="Rectangle 6">
            <a:extLst>
              <a:ext uri="{FF2B5EF4-FFF2-40B4-BE49-F238E27FC236}">
                <a16:creationId xmlns:a16="http://schemas.microsoft.com/office/drawing/2014/main" id="{A84A840E-4902-2B48-9F7B-ABBACB23219A}"/>
              </a:ext>
            </a:extLst>
          </p:cNvPr>
          <p:cNvSpPr/>
          <p:nvPr/>
        </p:nvSpPr>
        <p:spPr>
          <a:xfrm>
            <a:off x="7957329" y="4951813"/>
            <a:ext cx="4234671" cy="1569660"/>
          </a:xfrm>
          <a:prstGeom prst="rect">
            <a:avLst/>
          </a:prstGeom>
        </p:spPr>
        <p:txBody>
          <a:bodyPr wrap="square">
            <a:spAutoFit/>
          </a:bodyPr>
          <a:lstStyle/>
          <a:p>
            <a:r>
              <a:rPr lang="en-US" sz="2400" b="1" dirty="0">
                <a:solidFill>
                  <a:srgbClr val="FF0000"/>
                </a:solidFill>
              </a:rPr>
              <a:t>SELECT</a:t>
            </a:r>
            <a:r>
              <a:rPr lang="en-US" sz="2400" b="1" dirty="0"/>
              <a:t>  </a:t>
            </a:r>
            <a:r>
              <a:rPr lang="en-US" sz="2400" b="1" dirty="0" err="1"/>
              <a:t>dependent_name</a:t>
            </a:r>
            <a:r>
              <a:rPr lang="en-US" sz="2400" b="1" dirty="0"/>
              <a:t>, age(</a:t>
            </a:r>
            <a:r>
              <a:rPr lang="en-US" sz="2400" b="1" dirty="0" err="1"/>
              <a:t>current_date</a:t>
            </a:r>
            <a:r>
              <a:rPr lang="en-US" sz="2400" b="1" dirty="0"/>
              <a:t>, </a:t>
            </a:r>
            <a:r>
              <a:rPr lang="en-US" sz="2400" b="1" dirty="0" err="1"/>
              <a:t>bdate</a:t>
            </a:r>
            <a:r>
              <a:rPr lang="en-US" sz="2400" b="1" dirty="0"/>
              <a:t>) as age</a:t>
            </a:r>
          </a:p>
          <a:p>
            <a:r>
              <a:rPr lang="en-US" sz="2400" b="1" dirty="0">
                <a:solidFill>
                  <a:srgbClr val="FF0000"/>
                </a:solidFill>
              </a:rPr>
              <a:t>FROM</a:t>
            </a:r>
            <a:r>
              <a:rPr lang="en-US" sz="2400" b="1" dirty="0"/>
              <a:t> Dependent</a:t>
            </a:r>
          </a:p>
          <a:p>
            <a:r>
              <a:rPr lang="en-US" sz="2400" b="1" dirty="0">
                <a:solidFill>
                  <a:srgbClr val="FF0000"/>
                </a:solidFill>
              </a:rPr>
              <a:t>ORDER BY</a:t>
            </a:r>
            <a:r>
              <a:rPr lang="en-US" sz="2400" b="1" dirty="0"/>
              <a:t> age</a:t>
            </a:r>
          </a:p>
        </p:txBody>
      </p:sp>
    </p:spTree>
    <p:extLst>
      <p:ext uri="{BB962C8B-B14F-4D97-AF65-F5344CB8AC3E}">
        <p14:creationId xmlns:p14="http://schemas.microsoft.com/office/powerpoint/2010/main" val="400753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5A12-3330-42DB-8FAA-8905ECD9F921}"/>
              </a:ext>
            </a:extLst>
          </p:cNvPr>
          <p:cNvSpPr>
            <a:spLocks noGrp="1"/>
          </p:cNvSpPr>
          <p:nvPr>
            <p:ph type="title"/>
          </p:nvPr>
        </p:nvSpPr>
        <p:spPr>
          <a:xfrm>
            <a:off x="838200" y="365125"/>
            <a:ext cx="10515600" cy="1325563"/>
          </a:xfrm>
        </p:spPr>
        <p:txBody>
          <a:bodyPr/>
          <a:lstStyle/>
          <a:p>
            <a:r>
              <a:rPr lang="en-US" dirty="0"/>
              <a:t>Modifying Data</a:t>
            </a:r>
          </a:p>
        </p:txBody>
      </p:sp>
      <p:sp>
        <p:nvSpPr>
          <p:cNvPr id="3" name="Content Placeholder 2">
            <a:extLst>
              <a:ext uri="{FF2B5EF4-FFF2-40B4-BE49-F238E27FC236}">
                <a16:creationId xmlns:a16="http://schemas.microsoft.com/office/drawing/2014/main" id="{2F0AD0AD-9471-4E42-B194-3F681D28DF04}"/>
              </a:ext>
            </a:extLst>
          </p:cNvPr>
          <p:cNvSpPr>
            <a:spLocks noGrp="1"/>
          </p:cNvSpPr>
          <p:nvPr>
            <p:ph idx="1"/>
          </p:nvPr>
        </p:nvSpPr>
        <p:spPr/>
        <p:txBody>
          <a:bodyPr/>
          <a:lstStyle/>
          <a:p>
            <a:r>
              <a:rPr lang="en-US" dirty="0">
                <a:solidFill>
                  <a:srgbClr val="0070C0"/>
                </a:solidFill>
              </a:rPr>
              <a:t>Insert </a:t>
            </a:r>
            <a:r>
              <a:rPr lang="en-US" dirty="0"/>
              <a:t>– inserts data into a table.</a:t>
            </a:r>
          </a:p>
          <a:p>
            <a:r>
              <a:rPr lang="en-US" dirty="0">
                <a:solidFill>
                  <a:srgbClr val="0070C0"/>
                </a:solidFill>
              </a:rPr>
              <a:t>Update</a:t>
            </a:r>
            <a:r>
              <a:rPr lang="en-US" dirty="0"/>
              <a:t> – updates existing data in a table.</a:t>
            </a:r>
          </a:p>
          <a:p>
            <a:r>
              <a:rPr lang="en-US" strike="sngStrike" dirty="0">
                <a:solidFill>
                  <a:srgbClr val="0070C0"/>
                </a:solidFill>
              </a:rPr>
              <a:t>Update join</a:t>
            </a:r>
            <a:r>
              <a:rPr lang="en-US" strike="sngStrike" dirty="0"/>
              <a:t> – updates values in a table based on values in another table.</a:t>
            </a:r>
          </a:p>
          <a:p>
            <a:r>
              <a:rPr lang="en-US" dirty="0">
                <a:solidFill>
                  <a:srgbClr val="0070C0"/>
                </a:solidFill>
              </a:rPr>
              <a:t>Delete</a:t>
            </a:r>
            <a:r>
              <a:rPr lang="en-US" dirty="0"/>
              <a:t> – deletes data in a table.</a:t>
            </a:r>
          </a:p>
          <a:p>
            <a:r>
              <a:rPr lang="en-US" strike="sngStrike" dirty="0" err="1">
                <a:solidFill>
                  <a:srgbClr val="0070C0"/>
                </a:solidFill>
              </a:rPr>
              <a:t>Upsert</a:t>
            </a:r>
            <a:r>
              <a:rPr lang="en-US" strike="sngStrike" dirty="0"/>
              <a:t> – inserts or update data if the new row already exists in the table.</a:t>
            </a:r>
          </a:p>
        </p:txBody>
      </p:sp>
      <p:sp>
        <p:nvSpPr>
          <p:cNvPr id="4" name="Slide Number Placeholder 3">
            <a:extLst>
              <a:ext uri="{FF2B5EF4-FFF2-40B4-BE49-F238E27FC236}">
                <a16:creationId xmlns:a16="http://schemas.microsoft.com/office/drawing/2014/main" id="{57A3DD22-C43E-4E53-9E5B-9835DF569FBF}"/>
              </a:ext>
            </a:extLst>
          </p:cNvPr>
          <p:cNvSpPr>
            <a:spLocks noGrp="1"/>
          </p:cNvSpPr>
          <p:nvPr>
            <p:ph type="sldNum" sz="quarter" idx="12"/>
          </p:nvPr>
        </p:nvSpPr>
        <p:spPr/>
        <p:txBody>
          <a:bodyPr/>
          <a:lstStyle/>
          <a:p>
            <a:fld id="{DAF992E6-86C0-4FDD-A968-0519C9310E9E}" type="slidenum">
              <a:rPr lang="en-US" smtClean="0"/>
              <a:t>61</a:t>
            </a:fld>
            <a:endParaRPr lang="en-US"/>
          </a:p>
        </p:txBody>
      </p:sp>
    </p:spTree>
    <p:extLst>
      <p:ext uri="{BB962C8B-B14F-4D97-AF65-F5344CB8AC3E}">
        <p14:creationId xmlns:p14="http://schemas.microsoft.com/office/powerpoint/2010/main" val="35512104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FD7D-9B10-4084-A8E9-F56D199B552A}"/>
              </a:ext>
            </a:extLst>
          </p:cNvPr>
          <p:cNvSpPr>
            <a:spLocks noGrp="1"/>
          </p:cNvSpPr>
          <p:nvPr>
            <p:ph type="title"/>
          </p:nvPr>
        </p:nvSpPr>
        <p:spPr>
          <a:xfrm>
            <a:off x="838200" y="365125"/>
            <a:ext cx="10515600" cy="1325563"/>
          </a:xfrm>
        </p:spPr>
        <p:txBody>
          <a:bodyPr/>
          <a:lstStyle/>
          <a:p>
            <a:r>
              <a:rPr lang="en-US" dirty="0"/>
              <a:t>INSERT</a:t>
            </a:r>
          </a:p>
        </p:txBody>
      </p:sp>
      <p:sp>
        <p:nvSpPr>
          <p:cNvPr id="3" name="Content Placeholder 2">
            <a:extLst>
              <a:ext uri="{FF2B5EF4-FFF2-40B4-BE49-F238E27FC236}">
                <a16:creationId xmlns:a16="http://schemas.microsoft.com/office/drawing/2014/main" id="{AED57429-65B3-4DEF-BE0C-5DA084ACAEF0}"/>
              </a:ext>
            </a:extLst>
          </p:cNvPr>
          <p:cNvSpPr>
            <a:spLocks noGrp="1"/>
          </p:cNvSpPr>
          <p:nvPr>
            <p:ph idx="1"/>
          </p:nvPr>
        </p:nvSpPr>
        <p:spPr/>
        <p:txBody>
          <a:bodyPr/>
          <a:lstStyle/>
          <a:p>
            <a:r>
              <a:rPr lang="en-US" dirty="0"/>
              <a:t>INSERT statement that allows you to insert one or more rows into a table at a time.</a:t>
            </a:r>
          </a:p>
          <a:p>
            <a:pPr marL="457200" lvl="1" indent="0">
              <a:buNone/>
            </a:pPr>
            <a:r>
              <a:rPr lang="en-US" sz="2800" b="1" dirty="0"/>
              <a:t>INSERT INTO </a:t>
            </a:r>
            <a:r>
              <a:rPr lang="en-US" sz="2800" dirty="0"/>
              <a:t>&lt;table&gt; </a:t>
            </a:r>
            <a:r>
              <a:rPr lang="en-US" sz="2800" strike="sngStrike" dirty="0"/>
              <a:t>(column1, column2, …)</a:t>
            </a:r>
          </a:p>
          <a:p>
            <a:pPr marL="457200" lvl="1" indent="0">
              <a:buNone/>
            </a:pPr>
            <a:r>
              <a:rPr lang="en-US" sz="2800" b="1" dirty="0"/>
              <a:t>VALUES</a:t>
            </a:r>
            <a:r>
              <a:rPr lang="en-US" sz="2800" dirty="0"/>
              <a:t> (value1, value2, …)</a:t>
            </a:r>
            <a:r>
              <a:rPr lang="en-US" sz="2800" b="1" dirty="0"/>
              <a:t>,</a:t>
            </a:r>
          </a:p>
          <a:p>
            <a:pPr marL="0" indent="0">
              <a:buNone/>
            </a:pPr>
            <a:r>
              <a:rPr lang="en-US" dirty="0"/>
              <a:t>                     (value1, value2, …)</a:t>
            </a:r>
            <a:r>
              <a:rPr lang="en-US" b="1" dirty="0"/>
              <a:t>,</a:t>
            </a:r>
            <a:r>
              <a:rPr lang="en-US" dirty="0"/>
              <a:t> ….</a:t>
            </a:r>
            <a:r>
              <a:rPr lang="en-US" b="1" dirty="0"/>
              <a:t>;</a:t>
            </a:r>
          </a:p>
        </p:txBody>
      </p:sp>
      <p:sp>
        <p:nvSpPr>
          <p:cNvPr id="4" name="Rectangle 3">
            <a:extLst>
              <a:ext uri="{FF2B5EF4-FFF2-40B4-BE49-F238E27FC236}">
                <a16:creationId xmlns:a16="http://schemas.microsoft.com/office/drawing/2014/main" id="{C4C1742D-1EB0-4631-B58D-8F5D7C5FEC5A}"/>
              </a:ext>
            </a:extLst>
          </p:cNvPr>
          <p:cNvSpPr/>
          <p:nvPr/>
        </p:nvSpPr>
        <p:spPr>
          <a:xfrm>
            <a:off x="812132" y="4209282"/>
            <a:ext cx="10515600" cy="830997"/>
          </a:xfrm>
          <a:prstGeom prst="rect">
            <a:avLst/>
          </a:prstGeom>
        </p:spPr>
        <p:txBody>
          <a:bodyPr wrap="square">
            <a:spAutoFit/>
          </a:bodyPr>
          <a:lstStyle/>
          <a:p>
            <a:r>
              <a:rPr lang="en-US" sz="2400" dirty="0">
                <a:solidFill>
                  <a:srgbClr val="FF0000"/>
                </a:solidFill>
              </a:rPr>
              <a:t>INSERT into </a:t>
            </a:r>
            <a:r>
              <a:rPr lang="en-US" sz="2400" dirty="0"/>
              <a:t>DEPARTMENT(</a:t>
            </a:r>
            <a:r>
              <a:rPr lang="en-US" sz="2400" dirty="0" err="1"/>
              <a:t>Dname</a:t>
            </a:r>
            <a:r>
              <a:rPr lang="en-US" sz="2400" dirty="0"/>
              <a:t>, </a:t>
            </a:r>
            <a:r>
              <a:rPr lang="en-US" sz="2400" dirty="0" err="1"/>
              <a:t>Dnumber</a:t>
            </a:r>
            <a:r>
              <a:rPr lang="en-US" sz="2400" dirty="0"/>
              <a:t>, </a:t>
            </a:r>
            <a:r>
              <a:rPr lang="en-US" sz="2400" dirty="0" err="1"/>
              <a:t>Mgr_ssn</a:t>
            </a:r>
            <a:r>
              <a:rPr lang="en-US" sz="2400" dirty="0"/>
              <a:t>, </a:t>
            </a:r>
            <a:r>
              <a:rPr lang="en-US" sz="2400" dirty="0" err="1"/>
              <a:t>Mgr_start_date</a:t>
            </a:r>
            <a:r>
              <a:rPr lang="en-US" sz="2400" dirty="0"/>
              <a:t>)</a:t>
            </a:r>
          </a:p>
          <a:p>
            <a:r>
              <a:rPr lang="en-US" sz="2400" dirty="0">
                <a:solidFill>
                  <a:srgbClr val="FF0000"/>
                </a:solidFill>
              </a:rPr>
              <a:t>VALUES</a:t>
            </a:r>
            <a:r>
              <a:rPr lang="en-US" sz="2400" dirty="0"/>
              <a:t> ('Headquarter', 1 , NULL, NULL);</a:t>
            </a:r>
          </a:p>
        </p:txBody>
      </p:sp>
      <p:sp>
        <p:nvSpPr>
          <p:cNvPr id="5" name="Rectangle 4">
            <a:extLst>
              <a:ext uri="{FF2B5EF4-FFF2-40B4-BE49-F238E27FC236}">
                <a16:creationId xmlns:a16="http://schemas.microsoft.com/office/drawing/2014/main" id="{6F7F5ABA-25E0-4653-98B4-C6DFEBFD4CEC}"/>
              </a:ext>
            </a:extLst>
          </p:cNvPr>
          <p:cNvSpPr/>
          <p:nvPr/>
        </p:nvSpPr>
        <p:spPr>
          <a:xfrm>
            <a:off x="900362" y="5409245"/>
            <a:ext cx="5837321" cy="830997"/>
          </a:xfrm>
          <a:prstGeom prst="rect">
            <a:avLst/>
          </a:prstGeom>
        </p:spPr>
        <p:txBody>
          <a:bodyPr wrap="square">
            <a:spAutoFit/>
          </a:bodyPr>
          <a:lstStyle/>
          <a:p>
            <a:r>
              <a:rPr lang="en-US" sz="2400" dirty="0">
                <a:solidFill>
                  <a:srgbClr val="FF0000"/>
                </a:solidFill>
              </a:rPr>
              <a:t>INSERT into </a:t>
            </a:r>
            <a:r>
              <a:rPr lang="en-US" sz="2400" dirty="0"/>
              <a:t>DEPARTMENT(</a:t>
            </a:r>
            <a:r>
              <a:rPr lang="en-US" sz="2400" dirty="0" err="1"/>
              <a:t>Dnumber</a:t>
            </a:r>
            <a:r>
              <a:rPr lang="en-US" sz="2400" dirty="0"/>
              <a:t>, </a:t>
            </a:r>
            <a:r>
              <a:rPr lang="en-US" sz="2400" dirty="0" err="1"/>
              <a:t>Dname</a:t>
            </a:r>
            <a:r>
              <a:rPr lang="en-US" sz="2400" dirty="0"/>
              <a:t>)</a:t>
            </a:r>
          </a:p>
          <a:p>
            <a:r>
              <a:rPr lang="en-US" sz="2400" dirty="0">
                <a:solidFill>
                  <a:srgbClr val="FF0000"/>
                </a:solidFill>
              </a:rPr>
              <a:t>VALUES</a:t>
            </a:r>
            <a:r>
              <a:rPr lang="en-US" sz="2400" dirty="0"/>
              <a:t>  (2, 'Human Resource');</a:t>
            </a:r>
          </a:p>
        </p:txBody>
      </p:sp>
      <p:sp>
        <p:nvSpPr>
          <p:cNvPr id="6" name="Rectangle 5">
            <a:extLst>
              <a:ext uri="{FF2B5EF4-FFF2-40B4-BE49-F238E27FC236}">
                <a16:creationId xmlns:a16="http://schemas.microsoft.com/office/drawing/2014/main" id="{757EFFAC-164A-4831-8DAC-99CB927A7BB3}"/>
              </a:ext>
            </a:extLst>
          </p:cNvPr>
          <p:cNvSpPr/>
          <p:nvPr/>
        </p:nvSpPr>
        <p:spPr>
          <a:xfrm>
            <a:off x="6769768" y="5009246"/>
            <a:ext cx="5181600" cy="1569660"/>
          </a:xfrm>
          <a:prstGeom prst="rect">
            <a:avLst/>
          </a:prstGeom>
        </p:spPr>
        <p:txBody>
          <a:bodyPr wrap="square">
            <a:spAutoFit/>
          </a:bodyPr>
          <a:lstStyle/>
          <a:p>
            <a:r>
              <a:rPr lang="en-US" sz="2400" dirty="0">
                <a:solidFill>
                  <a:srgbClr val="FF0000"/>
                </a:solidFill>
              </a:rPr>
              <a:t>INSERT into </a:t>
            </a:r>
            <a:r>
              <a:rPr lang="en-US" sz="2400" dirty="0"/>
              <a:t>DEPARTMENT</a:t>
            </a:r>
          </a:p>
          <a:p>
            <a:r>
              <a:rPr lang="en-US" sz="2400" dirty="0">
                <a:solidFill>
                  <a:srgbClr val="FF0000"/>
                </a:solidFill>
              </a:rPr>
              <a:t>VALUES</a:t>
            </a:r>
            <a:r>
              <a:rPr lang="en-US" sz="2400" dirty="0"/>
              <a:t> ('Finance', 3, NULL, NULL),</a:t>
            </a:r>
          </a:p>
          <a:p>
            <a:r>
              <a:rPr lang="en-US" sz="2400" dirty="0"/>
              <a:t>	('Administration', 4, NULL,NULL),</a:t>
            </a:r>
          </a:p>
          <a:p>
            <a:r>
              <a:rPr lang="en-US" sz="2400" dirty="0"/>
              <a:t>	('Research', 5, NULL,NULL);</a:t>
            </a:r>
          </a:p>
        </p:txBody>
      </p:sp>
      <p:sp>
        <p:nvSpPr>
          <p:cNvPr id="7" name="Slide Number Placeholder 6">
            <a:extLst>
              <a:ext uri="{FF2B5EF4-FFF2-40B4-BE49-F238E27FC236}">
                <a16:creationId xmlns:a16="http://schemas.microsoft.com/office/drawing/2014/main" id="{9B19C6E8-E16A-48A0-98E8-80C62608CB0C}"/>
              </a:ext>
            </a:extLst>
          </p:cNvPr>
          <p:cNvSpPr>
            <a:spLocks noGrp="1"/>
          </p:cNvSpPr>
          <p:nvPr>
            <p:ph type="sldNum" sz="quarter" idx="12"/>
          </p:nvPr>
        </p:nvSpPr>
        <p:spPr/>
        <p:txBody>
          <a:bodyPr/>
          <a:lstStyle/>
          <a:p>
            <a:fld id="{DAF992E6-86C0-4FDD-A968-0519C9310E9E}" type="slidenum">
              <a:rPr lang="en-US" smtClean="0"/>
              <a:t>62</a:t>
            </a:fld>
            <a:endParaRPr lang="en-US"/>
          </a:p>
        </p:txBody>
      </p:sp>
    </p:spTree>
    <p:extLst>
      <p:ext uri="{BB962C8B-B14F-4D97-AF65-F5344CB8AC3E}">
        <p14:creationId xmlns:p14="http://schemas.microsoft.com/office/powerpoint/2010/main" val="266814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FD7D-9B10-4084-A8E9-F56D199B552A}"/>
              </a:ext>
            </a:extLst>
          </p:cNvPr>
          <p:cNvSpPr>
            <a:spLocks noGrp="1"/>
          </p:cNvSpPr>
          <p:nvPr>
            <p:ph type="title"/>
          </p:nvPr>
        </p:nvSpPr>
        <p:spPr>
          <a:xfrm>
            <a:off x="838200" y="365125"/>
            <a:ext cx="10515600" cy="1325563"/>
          </a:xfrm>
        </p:spPr>
        <p:txBody>
          <a:bodyPr/>
          <a:lstStyle/>
          <a:p>
            <a:r>
              <a:rPr lang="en-US" dirty="0"/>
              <a:t>UPDATE</a:t>
            </a:r>
          </a:p>
        </p:txBody>
      </p:sp>
      <p:sp>
        <p:nvSpPr>
          <p:cNvPr id="3" name="Content Placeholder 2">
            <a:extLst>
              <a:ext uri="{FF2B5EF4-FFF2-40B4-BE49-F238E27FC236}">
                <a16:creationId xmlns:a16="http://schemas.microsoft.com/office/drawing/2014/main" id="{AED57429-65B3-4DEF-BE0C-5DA084ACAEF0}"/>
              </a:ext>
            </a:extLst>
          </p:cNvPr>
          <p:cNvSpPr>
            <a:spLocks noGrp="1"/>
          </p:cNvSpPr>
          <p:nvPr>
            <p:ph idx="1"/>
          </p:nvPr>
        </p:nvSpPr>
        <p:spPr/>
        <p:txBody>
          <a:bodyPr/>
          <a:lstStyle/>
          <a:p>
            <a:r>
              <a:rPr lang="en-US" dirty="0"/>
              <a:t>UPDATE statement that allows you to modify values of one or more columns of one or more rows in a table at a time.</a:t>
            </a:r>
          </a:p>
          <a:p>
            <a:pPr lvl="1"/>
            <a:r>
              <a:rPr lang="en-US" dirty="0"/>
              <a:t>Remember the where condition or else … </a:t>
            </a:r>
          </a:p>
          <a:p>
            <a:pPr marL="457200" lvl="1" indent="0">
              <a:buNone/>
            </a:pPr>
            <a:r>
              <a:rPr lang="en-US" sz="2800" b="1" dirty="0"/>
              <a:t>UPDATE </a:t>
            </a:r>
            <a:r>
              <a:rPr lang="en-US" sz="2800" dirty="0"/>
              <a:t>&lt;table&gt; </a:t>
            </a:r>
            <a:endParaRPr lang="en-US" sz="2800" strike="sngStrike" dirty="0"/>
          </a:p>
          <a:p>
            <a:pPr marL="457200" lvl="1" indent="0">
              <a:buNone/>
            </a:pPr>
            <a:r>
              <a:rPr lang="en-US" sz="2800" b="1" dirty="0"/>
              <a:t>SET </a:t>
            </a:r>
            <a:r>
              <a:rPr lang="en-US" sz="2800" dirty="0"/>
              <a:t>column1 = value1</a:t>
            </a:r>
            <a:r>
              <a:rPr lang="en-US" sz="2800" b="1" dirty="0"/>
              <a:t>, ….</a:t>
            </a:r>
          </a:p>
          <a:p>
            <a:pPr marL="0" indent="0">
              <a:buNone/>
            </a:pPr>
            <a:r>
              <a:rPr lang="en-US" dirty="0"/>
              <a:t>      </a:t>
            </a:r>
            <a:r>
              <a:rPr lang="en-US" b="1" dirty="0"/>
              <a:t>WHERE</a:t>
            </a:r>
            <a:r>
              <a:rPr lang="en-US" dirty="0"/>
              <a:t> &lt;condition&gt;</a:t>
            </a:r>
            <a:r>
              <a:rPr lang="en-US" b="1" dirty="0"/>
              <a:t>;</a:t>
            </a:r>
          </a:p>
        </p:txBody>
      </p:sp>
      <p:sp>
        <p:nvSpPr>
          <p:cNvPr id="7" name="Rectangle 6">
            <a:extLst>
              <a:ext uri="{FF2B5EF4-FFF2-40B4-BE49-F238E27FC236}">
                <a16:creationId xmlns:a16="http://schemas.microsoft.com/office/drawing/2014/main" id="{AE0BFD4A-D2C0-4808-8EE1-9101905A4722}"/>
              </a:ext>
            </a:extLst>
          </p:cNvPr>
          <p:cNvSpPr/>
          <p:nvPr/>
        </p:nvSpPr>
        <p:spPr>
          <a:xfrm>
            <a:off x="1379621" y="4516909"/>
            <a:ext cx="6160168" cy="1815882"/>
          </a:xfrm>
          <a:prstGeom prst="rect">
            <a:avLst/>
          </a:prstGeom>
        </p:spPr>
        <p:txBody>
          <a:bodyPr wrap="square">
            <a:spAutoFit/>
          </a:bodyPr>
          <a:lstStyle/>
          <a:p>
            <a:r>
              <a:rPr lang="en-US" sz="2800" dirty="0">
                <a:solidFill>
                  <a:srgbClr val="FF0000"/>
                </a:solidFill>
              </a:rPr>
              <a:t>UPDATE</a:t>
            </a:r>
            <a:r>
              <a:rPr lang="en-US" sz="2800" dirty="0"/>
              <a:t> DEPARTMENT</a:t>
            </a:r>
          </a:p>
          <a:p>
            <a:r>
              <a:rPr lang="en-US" sz="2800" dirty="0">
                <a:solidFill>
                  <a:srgbClr val="FF0000"/>
                </a:solidFill>
              </a:rPr>
              <a:t>SET</a:t>
            </a:r>
            <a:r>
              <a:rPr lang="en-US" sz="2800" dirty="0"/>
              <a:t>     </a:t>
            </a:r>
            <a:r>
              <a:rPr lang="en-US" sz="2800" dirty="0" err="1"/>
              <a:t>Mgr_ssn</a:t>
            </a:r>
            <a:r>
              <a:rPr lang="en-US" sz="2800" dirty="0"/>
              <a:t> = 222222222,</a:t>
            </a:r>
          </a:p>
          <a:p>
            <a:r>
              <a:rPr lang="en-US" sz="2800" dirty="0"/>
              <a:t>	</a:t>
            </a:r>
            <a:r>
              <a:rPr lang="en-US" sz="2800" dirty="0" err="1"/>
              <a:t>Mgr_start_date</a:t>
            </a:r>
            <a:r>
              <a:rPr lang="en-US" sz="2800" dirty="0"/>
              <a:t> = '1988-05-22'</a:t>
            </a:r>
          </a:p>
          <a:p>
            <a:r>
              <a:rPr lang="en-US" sz="2800" dirty="0">
                <a:solidFill>
                  <a:srgbClr val="FF0000"/>
                </a:solidFill>
              </a:rPr>
              <a:t>WHERE</a:t>
            </a:r>
            <a:r>
              <a:rPr lang="en-US" sz="2800" dirty="0"/>
              <a:t> </a:t>
            </a:r>
            <a:r>
              <a:rPr lang="en-US" sz="2800" dirty="0" err="1"/>
              <a:t>Dnumber</a:t>
            </a:r>
            <a:r>
              <a:rPr lang="en-US" sz="2800" dirty="0"/>
              <a:t> = 5;</a:t>
            </a:r>
          </a:p>
        </p:txBody>
      </p:sp>
      <p:sp>
        <p:nvSpPr>
          <p:cNvPr id="4" name="Slide Number Placeholder 3">
            <a:extLst>
              <a:ext uri="{FF2B5EF4-FFF2-40B4-BE49-F238E27FC236}">
                <a16:creationId xmlns:a16="http://schemas.microsoft.com/office/drawing/2014/main" id="{7A6C69B5-8DF6-4743-AB29-BBC2DF5CBAE8}"/>
              </a:ext>
            </a:extLst>
          </p:cNvPr>
          <p:cNvSpPr>
            <a:spLocks noGrp="1"/>
          </p:cNvSpPr>
          <p:nvPr>
            <p:ph type="sldNum" sz="quarter" idx="12"/>
          </p:nvPr>
        </p:nvSpPr>
        <p:spPr/>
        <p:txBody>
          <a:bodyPr/>
          <a:lstStyle/>
          <a:p>
            <a:fld id="{DAF992E6-86C0-4FDD-A968-0519C9310E9E}" type="slidenum">
              <a:rPr lang="en-US" smtClean="0"/>
              <a:t>63</a:t>
            </a:fld>
            <a:endParaRPr lang="en-US"/>
          </a:p>
        </p:txBody>
      </p:sp>
    </p:spTree>
    <p:extLst>
      <p:ext uri="{BB962C8B-B14F-4D97-AF65-F5344CB8AC3E}">
        <p14:creationId xmlns:p14="http://schemas.microsoft.com/office/powerpoint/2010/main" val="394513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FD7D-9B10-4084-A8E9-F56D199B552A}"/>
              </a:ext>
            </a:extLst>
          </p:cNvPr>
          <p:cNvSpPr>
            <a:spLocks noGrp="1"/>
          </p:cNvSpPr>
          <p:nvPr>
            <p:ph type="title"/>
          </p:nvPr>
        </p:nvSpPr>
        <p:spPr>
          <a:xfrm>
            <a:off x="838200" y="365125"/>
            <a:ext cx="10515600" cy="1325563"/>
          </a:xfrm>
        </p:spPr>
        <p:txBody>
          <a:bodyPr/>
          <a:lstStyle/>
          <a:p>
            <a:r>
              <a:rPr lang="en-US" dirty="0"/>
              <a:t>DELETE</a:t>
            </a:r>
          </a:p>
        </p:txBody>
      </p:sp>
      <p:sp>
        <p:nvSpPr>
          <p:cNvPr id="3" name="Content Placeholder 2">
            <a:extLst>
              <a:ext uri="{FF2B5EF4-FFF2-40B4-BE49-F238E27FC236}">
                <a16:creationId xmlns:a16="http://schemas.microsoft.com/office/drawing/2014/main" id="{AED57429-65B3-4DEF-BE0C-5DA084ACAEF0}"/>
              </a:ext>
            </a:extLst>
          </p:cNvPr>
          <p:cNvSpPr>
            <a:spLocks noGrp="1"/>
          </p:cNvSpPr>
          <p:nvPr>
            <p:ph idx="1"/>
          </p:nvPr>
        </p:nvSpPr>
        <p:spPr/>
        <p:txBody>
          <a:bodyPr/>
          <a:lstStyle/>
          <a:p>
            <a:r>
              <a:rPr lang="en-US" dirty="0"/>
              <a:t>DELETE statement that allows you delete one or more rows into a table at a time.</a:t>
            </a:r>
          </a:p>
          <a:p>
            <a:pPr marL="457200" lvl="1" indent="0">
              <a:buNone/>
            </a:pPr>
            <a:r>
              <a:rPr lang="en-US" sz="2800" b="1" dirty="0"/>
              <a:t>DELETE FROM </a:t>
            </a:r>
            <a:r>
              <a:rPr lang="en-US" sz="2800" dirty="0"/>
              <a:t>&lt;table&gt; </a:t>
            </a:r>
            <a:endParaRPr lang="en-US" sz="2800" strike="sngStrike" dirty="0"/>
          </a:p>
          <a:p>
            <a:pPr marL="457200" lvl="1" indent="0">
              <a:buNone/>
            </a:pPr>
            <a:r>
              <a:rPr lang="en-US" b="1" dirty="0"/>
              <a:t>WHERE</a:t>
            </a:r>
            <a:r>
              <a:rPr lang="en-US" dirty="0"/>
              <a:t> </a:t>
            </a:r>
            <a:r>
              <a:rPr lang="en-US" sz="2800" dirty="0"/>
              <a:t>&lt;condition&gt;</a:t>
            </a:r>
            <a:r>
              <a:rPr lang="en-US" sz="2800" b="1" dirty="0"/>
              <a:t>;</a:t>
            </a:r>
            <a:endParaRPr lang="en-US" b="1" dirty="0"/>
          </a:p>
          <a:p>
            <a:pPr marL="457200" lvl="1" indent="0">
              <a:buNone/>
            </a:pPr>
            <a:endParaRPr lang="en-US" b="1" dirty="0"/>
          </a:p>
          <a:p>
            <a:pPr marL="457200" lvl="1" indent="0">
              <a:buNone/>
            </a:pPr>
            <a:r>
              <a:rPr lang="en-US" b="1" dirty="0"/>
              <a:t>More on cascade deletion ..</a:t>
            </a:r>
          </a:p>
        </p:txBody>
      </p:sp>
      <p:sp>
        <p:nvSpPr>
          <p:cNvPr id="7" name="Rectangle 6">
            <a:extLst>
              <a:ext uri="{FF2B5EF4-FFF2-40B4-BE49-F238E27FC236}">
                <a16:creationId xmlns:a16="http://schemas.microsoft.com/office/drawing/2014/main" id="{AE0BFD4A-D2C0-4808-8EE1-9101905A4722}"/>
              </a:ext>
            </a:extLst>
          </p:cNvPr>
          <p:cNvSpPr/>
          <p:nvPr/>
        </p:nvSpPr>
        <p:spPr>
          <a:xfrm>
            <a:off x="1379621" y="4324405"/>
            <a:ext cx="6160168" cy="954107"/>
          </a:xfrm>
          <a:prstGeom prst="rect">
            <a:avLst/>
          </a:prstGeom>
        </p:spPr>
        <p:txBody>
          <a:bodyPr wrap="square">
            <a:spAutoFit/>
          </a:bodyPr>
          <a:lstStyle/>
          <a:p>
            <a:r>
              <a:rPr lang="en-US" sz="2800" dirty="0">
                <a:solidFill>
                  <a:srgbClr val="FF0000"/>
                </a:solidFill>
              </a:rPr>
              <a:t>DELETE FROM </a:t>
            </a:r>
            <a:r>
              <a:rPr lang="en-US" sz="2800" dirty="0"/>
              <a:t> DEPARTMENT</a:t>
            </a:r>
          </a:p>
          <a:p>
            <a:r>
              <a:rPr lang="en-US" sz="2800" dirty="0">
                <a:solidFill>
                  <a:srgbClr val="FF0000"/>
                </a:solidFill>
              </a:rPr>
              <a:t>WHERE</a:t>
            </a:r>
            <a:r>
              <a:rPr lang="en-US" sz="2800" dirty="0"/>
              <a:t> </a:t>
            </a:r>
            <a:r>
              <a:rPr lang="en-US" sz="2800" dirty="0" err="1"/>
              <a:t>Dnumber</a:t>
            </a:r>
            <a:r>
              <a:rPr lang="en-US" sz="2800" dirty="0"/>
              <a:t> = 3;</a:t>
            </a:r>
          </a:p>
        </p:txBody>
      </p:sp>
      <p:sp>
        <p:nvSpPr>
          <p:cNvPr id="4" name="Slide Number Placeholder 3">
            <a:extLst>
              <a:ext uri="{FF2B5EF4-FFF2-40B4-BE49-F238E27FC236}">
                <a16:creationId xmlns:a16="http://schemas.microsoft.com/office/drawing/2014/main" id="{3C5AE5ED-2DE2-420F-A8F6-7E82763B6578}"/>
              </a:ext>
            </a:extLst>
          </p:cNvPr>
          <p:cNvSpPr>
            <a:spLocks noGrp="1"/>
          </p:cNvSpPr>
          <p:nvPr>
            <p:ph type="sldNum" sz="quarter" idx="12"/>
          </p:nvPr>
        </p:nvSpPr>
        <p:spPr/>
        <p:txBody>
          <a:bodyPr/>
          <a:lstStyle/>
          <a:p>
            <a:fld id="{DAF992E6-86C0-4FDD-A968-0519C9310E9E}" type="slidenum">
              <a:rPr lang="en-US" smtClean="0"/>
              <a:t>64</a:t>
            </a:fld>
            <a:endParaRPr lang="en-US"/>
          </a:p>
        </p:txBody>
      </p:sp>
    </p:spTree>
    <p:extLst>
      <p:ext uri="{BB962C8B-B14F-4D97-AF65-F5344CB8AC3E}">
        <p14:creationId xmlns:p14="http://schemas.microsoft.com/office/powerpoint/2010/main" val="39287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6FD7D-9B10-4084-A8E9-F56D199B552A}"/>
              </a:ext>
            </a:extLst>
          </p:cNvPr>
          <p:cNvSpPr>
            <a:spLocks noGrp="1"/>
          </p:cNvSpPr>
          <p:nvPr>
            <p:ph type="title"/>
          </p:nvPr>
        </p:nvSpPr>
        <p:spPr>
          <a:xfrm>
            <a:off x="838200" y="365125"/>
            <a:ext cx="10515600" cy="1325563"/>
          </a:xfrm>
        </p:spPr>
        <p:txBody>
          <a:bodyPr/>
          <a:lstStyle/>
          <a:p>
            <a:r>
              <a:rPr lang="en-US" dirty="0"/>
              <a:t>Toy Example </a:t>
            </a:r>
            <a:r>
              <a:rPr lang="en-US" sz="4000" dirty="0"/>
              <a:t>(DML)</a:t>
            </a:r>
            <a:endParaRPr lang="en-US" dirty="0"/>
          </a:p>
        </p:txBody>
      </p:sp>
      <p:sp>
        <p:nvSpPr>
          <p:cNvPr id="3" name="Content Placeholder 2">
            <a:extLst>
              <a:ext uri="{FF2B5EF4-FFF2-40B4-BE49-F238E27FC236}">
                <a16:creationId xmlns:a16="http://schemas.microsoft.com/office/drawing/2014/main" id="{AED57429-65B3-4DEF-BE0C-5DA084ACAEF0}"/>
              </a:ext>
            </a:extLst>
          </p:cNvPr>
          <p:cNvSpPr>
            <a:spLocks noGrp="1"/>
          </p:cNvSpPr>
          <p:nvPr>
            <p:ph idx="1"/>
          </p:nvPr>
        </p:nvSpPr>
        <p:spPr/>
        <p:txBody>
          <a:bodyPr/>
          <a:lstStyle/>
          <a:p>
            <a:pPr algn="just"/>
            <a:r>
              <a:rPr lang="en-US" dirty="0"/>
              <a:t>We decided to create Education department and hired a professor named “Martin Steen”, who will be the manager of Education department, he got a wife named Martha and cute little son Steven. Martin was given special task to start a new project Alpha in Rotterdam under his department, We also want Education department to handle a lagging project named as “</a:t>
            </a:r>
            <a:r>
              <a:rPr lang="en-US" dirty="0" err="1"/>
              <a:t>ProductX</a:t>
            </a:r>
            <a:r>
              <a:rPr lang="en-US" dirty="0"/>
              <a:t>”. Martin hired a subordinate “Bob </a:t>
            </a:r>
            <a:r>
              <a:rPr lang="en-US" dirty="0" err="1"/>
              <a:t>Rixon</a:t>
            </a:r>
            <a:r>
              <a:rPr lang="en-US" dirty="0"/>
              <a:t>” in his department to help him on </a:t>
            </a:r>
            <a:r>
              <a:rPr lang="en-US" dirty="0" err="1"/>
              <a:t>ProductX</a:t>
            </a:r>
            <a:r>
              <a:rPr lang="en-US" dirty="0"/>
              <a:t> for 20 hours a week.  </a:t>
            </a:r>
          </a:p>
          <a:p>
            <a:r>
              <a:rPr lang="en-US" dirty="0"/>
              <a:t>Write SQL statements to save data related to newly hired employee, his activities, and his dependents. </a:t>
            </a:r>
          </a:p>
        </p:txBody>
      </p:sp>
      <p:sp>
        <p:nvSpPr>
          <p:cNvPr id="7" name="Slide Number Placeholder 6">
            <a:extLst>
              <a:ext uri="{FF2B5EF4-FFF2-40B4-BE49-F238E27FC236}">
                <a16:creationId xmlns:a16="http://schemas.microsoft.com/office/drawing/2014/main" id="{9B19C6E8-E16A-48A0-98E8-80C62608CB0C}"/>
              </a:ext>
            </a:extLst>
          </p:cNvPr>
          <p:cNvSpPr>
            <a:spLocks noGrp="1"/>
          </p:cNvSpPr>
          <p:nvPr>
            <p:ph type="sldNum" sz="quarter" idx="12"/>
          </p:nvPr>
        </p:nvSpPr>
        <p:spPr/>
        <p:txBody>
          <a:bodyPr/>
          <a:lstStyle/>
          <a:p>
            <a:fld id="{DAF992E6-86C0-4FDD-A968-0519C9310E9E}" type="slidenum">
              <a:rPr lang="en-US" smtClean="0"/>
              <a:t>65</a:t>
            </a:fld>
            <a:endParaRPr lang="en-US"/>
          </a:p>
        </p:txBody>
      </p:sp>
    </p:spTree>
    <p:extLst>
      <p:ext uri="{BB962C8B-B14F-4D97-AF65-F5344CB8AC3E}">
        <p14:creationId xmlns:p14="http://schemas.microsoft.com/office/powerpoint/2010/main" val="6053803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0436-C035-4724-AE7A-DB4F406DF5D8}"/>
              </a:ext>
            </a:extLst>
          </p:cNvPr>
          <p:cNvSpPr>
            <a:spLocks noGrp="1"/>
          </p:cNvSpPr>
          <p:nvPr>
            <p:ph type="title"/>
          </p:nvPr>
        </p:nvSpPr>
        <p:spPr>
          <a:xfrm>
            <a:off x="838200" y="36512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6847EBC0-4C37-4B78-84A9-C668F03F1488}"/>
              </a:ext>
            </a:extLst>
          </p:cNvPr>
          <p:cNvSpPr>
            <a:spLocks noGrp="1"/>
          </p:cNvSpPr>
          <p:nvPr>
            <p:ph idx="1"/>
          </p:nvPr>
        </p:nvSpPr>
        <p:spPr>
          <a:xfrm>
            <a:off x="838200" y="1825625"/>
            <a:ext cx="6638365" cy="4351338"/>
          </a:xfrm>
        </p:spPr>
        <p:txBody>
          <a:bodyPr>
            <a:noAutofit/>
          </a:bodyPr>
          <a:lstStyle/>
          <a:p>
            <a:r>
              <a:rPr lang="en-US" sz="3200" dirty="0">
                <a:solidFill>
                  <a:srgbClr val="000000"/>
                </a:solidFill>
                <a:latin typeface="Open Sans"/>
              </a:rPr>
              <a:t>Review</a:t>
            </a:r>
          </a:p>
          <a:p>
            <a:pPr lvl="1"/>
            <a:r>
              <a:rPr lang="en-US" sz="2800" dirty="0">
                <a:solidFill>
                  <a:srgbClr val="00369A"/>
                </a:solidFill>
                <a:latin typeface="Open Sans"/>
              </a:rPr>
              <a:t>Query</a:t>
            </a:r>
            <a:endParaRPr lang="en-US" sz="2800" dirty="0">
              <a:solidFill>
                <a:srgbClr val="000000"/>
              </a:solidFill>
              <a:latin typeface="Open Sans"/>
            </a:endParaRPr>
          </a:p>
          <a:p>
            <a:pPr lvl="1"/>
            <a:r>
              <a:rPr lang="en-US" sz="2800" dirty="0">
                <a:solidFill>
                  <a:srgbClr val="00369A"/>
                </a:solidFill>
                <a:latin typeface="Open Sans"/>
              </a:rPr>
              <a:t>Filtering</a:t>
            </a:r>
            <a:endParaRPr lang="en-US" sz="2800" dirty="0">
              <a:solidFill>
                <a:srgbClr val="000000"/>
              </a:solidFill>
              <a:latin typeface="Open Sans"/>
            </a:endParaRPr>
          </a:p>
          <a:p>
            <a:r>
              <a:rPr lang="en-US" sz="3200" dirty="0">
                <a:solidFill>
                  <a:srgbClr val="000000"/>
                </a:solidFill>
                <a:latin typeface="Open Sans"/>
              </a:rPr>
              <a:t>Data from multiple tables</a:t>
            </a:r>
          </a:p>
          <a:p>
            <a:pPr lvl="1"/>
            <a:r>
              <a:rPr lang="en-US" sz="2800" dirty="0">
                <a:solidFill>
                  <a:srgbClr val="00369A"/>
                </a:solidFill>
                <a:latin typeface="Open Sans"/>
              </a:rPr>
              <a:t>Joins</a:t>
            </a:r>
            <a:endParaRPr lang="en-US" sz="2800" dirty="0">
              <a:solidFill>
                <a:srgbClr val="000000"/>
              </a:solidFill>
              <a:latin typeface="Open Sans"/>
            </a:endParaRPr>
          </a:p>
        </p:txBody>
      </p:sp>
      <p:sp>
        <p:nvSpPr>
          <p:cNvPr id="4" name="Slide Number Placeholder 3">
            <a:extLst>
              <a:ext uri="{FF2B5EF4-FFF2-40B4-BE49-F238E27FC236}">
                <a16:creationId xmlns:a16="http://schemas.microsoft.com/office/drawing/2014/main" id="{EF9FC498-6F4A-49E8-8351-1CE68B460858}"/>
              </a:ext>
            </a:extLst>
          </p:cNvPr>
          <p:cNvSpPr>
            <a:spLocks noGrp="1"/>
          </p:cNvSpPr>
          <p:nvPr>
            <p:ph type="sldNum" sz="quarter" idx="12"/>
          </p:nvPr>
        </p:nvSpPr>
        <p:spPr/>
        <p:txBody>
          <a:bodyPr/>
          <a:lstStyle/>
          <a:p>
            <a:fld id="{DAF992E6-86C0-4FDD-A968-0519C9310E9E}" type="slidenum">
              <a:rPr lang="en-US" smtClean="0"/>
              <a:t>66</a:t>
            </a:fld>
            <a:endParaRPr lang="en-US"/>
          </a:p>
        </p:txBody>
      </p:sp>
      <p:sp>
        <p:nvSpPr>
          <p:cNvPr id="5" name="Content Placeholder 2">
            <a:extLst>
              <a:ext uri="{FF2B5EF4-FFF2-40B4-BE49-F238E27FC236}">
                <a16:creationId xmlns:a16="http://schemas.microsoft.com/office/drawing/2014/main" id="{A1962219-7DE5-4D8C-A54F-4747A52B478C}"/>
              </a:ext>
            </a:extLst>
          </p:cNvPr>
          <p:cNvSpPr txBox="1">
            <a:spLocks/>
          </p:cNvSpPr>
          <p:nvPr/>
        </p:nvSpPr>
        <p:spPr>
          <a:xfrm>
            <a:off x="7562626" y="674553"/>
            <a:ext cx="4618616" cy="5732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1" dirty="0">
                <a:solidFill>
                  <a:schemeClr val="bg1"/>
                </a:solidFill>
              </a:rPr>
              <a:t>Course Outline</a:t>
            </a:r>
          </a:p>
          <a:p>
            <a:pPr marL="514350" indent="-514350">
              <a:buFont typeface="+mj-lt"/>
              <a:buAutoNum type="arabicPeriod"/>
            </a:pPr>
            <a:r>
              <a:rPr lang="en-US" dirty="0"/>
              <a:t>Introduction to database</a:t>
            </a:r>
          </a:p>
          <a:p>
            <a:pPr marL="514350" indent="-514350">
              <a:buFont typeface="+mj-lt"/>
              <a:buAutoNum type="arabicPeriod"/>
            </a:pPr>
            <a:r>
              <a:rPr lang="en-US" dirty="0"/>
              <a:t>PostgreSQL</a:t>
            </a:r>
          </a:p>
          <a:p>
            <a:pPr marL="514350" indent="-514350">
              <a:buFont typeface="+mj-lt"/>
              <a:buAutoNum type="arabicPeriod"/>
            </a:pPr>
            <a:r>
              <a:rPr lang="en-US" dirty="0"/>
              <a:t>Managing Tables</a:t>
            </a:r>
          </a:p>
          <a:p>
            <a:pPr marL="514350" indent="-514350">
              <a:buFont typeface="+mj-lt"/>
              <a:buAutoNum type="arabicPeriod"/>
            </a:pPr>
            <a:r>
              <a:rPr lang="en-US" dirty="0"/>
              <a:t>Querying Data</a:t>
            </a:r>
          </a:p>
          <a:p>
            <a:pPr marL="971550" lvl="1" indent="-514350">
              <a:buFont typeface="+mj-lt"/>
              <a:buAutoNum type="romanLcPeriod"/>
            </a:pPr>
            <a:r>
              <a:rPr lang="en-US" dirty="0"/>
              <a:t>Filtering Data</a:t>
            </a:r>
          </a:p>
          <a:p>
            <a:pPr marL="514350" indent="-514350">
              <a:buFont typeface="+mj-lt"/>
              <a:buAutoNum type="arabicPeriod"/>
            </a:pPr>
            <a:r>
              <a:rPr lang="en-US" dirty="0"/>
              <a:t>Modifying Data</a:t>
            </a:r>
          </a:p>
          <a:p>
            <a:pPr marL="514350" indent="-514350">
              <a:buFont typeface="+mj-lt"/>
              <a:buAutoNum type="arabicPeriod"/>
            </a:pPr>
            <a:r>
              <a:rPr lang="en-US" dirty="0">
                <a:solidFill>
                  <a:srgbClr val="FF0000"/>
                </a:solidFill>
              </a:rPr>
              <a:t>Joining Multiple Tables</a:t>
            </a:r>
          </a:p>
          <a:p>
            <a:pPr marL="514350" indent="-514350">
              <a:buFont typeface="+mj-lt"/>
              <a:buAutoNum type="arabicPeriod"/>
            </a:pPr>
            <a:r>
              <a:rPr lang="en-US" dirty="0"/>
              <a:t>Grouping Data</a:t>
            </a:r>
          </a:p>
          <a:p>
            <a:pPr marL="514350" indent="-514350">
              <a:buFont typeface="+mj-lt"/>
              <a:buAutoNum type="arabicPeriod"/>
            </a:pPr>
            <a:r>
              <a:rPr lang="en-US" dirty="0"/>
              <a:t>Set Operations</a:t>
            </a:r>
          </a:p>
          <a:p>
            <a:pPr marL="514350" indent="-514350">
              <a:buFont typeface="+mj-lt"/>
              <a:buAutoNum type="arabicPeriod"/>
            </a:pPr>
            <a:r>
              <a:rPr lang="en-US" dirty="0"/>
              <a:t>Subquery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0254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0"/>
                            </p:stCondLst>
                            <p:childTnLst>
                              <p:par>
                                <p:cTn id="14" presetID="2" presetClass="entr" presetSubtype="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0-#ppt_h/2"/>
                                          </p:val>
                                        </p:tav>
                                        <p:tav tm="100000">
                                          <p:val>
                                            <p:strVal val="#ppt_y"/>
                                          </p:val>
                                        </p:tav>
                                      </p:tavLst>
                                    </p:anim>
                                  </p:childTnLst>
                                </p:cTn>
                              </p:par>
                            </p:childTnLst>
                          </p:cTn>
                        </p:par>
                        <p:par>
                          <p:cTn id="18" fill="hold">
                            <p:stCondLst>
                              <p:cond delay="500"/>
                            </p:stCondLst>
                            <p:childTnLst>
                              <p:par>
                                <p:cTn id="19" presetID="2" presetClass="exit" presetSubtype="6" fill="hold" grpId="1" nodeType="after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1+ppt_w/2"/>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P spid="5" grpId="0"/>
      <p:bldP spid="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509C-B2D7-4510-AEA6-BA1AD3E721CE}"/>
              </a:ext>
            </a:extLst>
          </p:cNvPr>
          <p:cNvSpPr>
            <a:spLocks noGrp="1"/>
          </p:cNvSpPr>
          <p:nvPr>
            <p:ph type="title"/>
          </p:nvPr>
        </p:nvSpPr>
        <p:spPr>
          <a:xfrm>
            <a:off x="838200" y="365125"/>
            <a:ext cx="10515600" cy="1325563"/>
          </a:xfrm>
        </p:spPr>
        <p:txBody>
          <a:bodyPr/>
          <a:lstStyle/>
          <a:p>
            <a:r>
              <a:rPr lang="en-US" dirty="0"/>
              <a:t>Review </a:t>
            </a:r>
          </a:p>
        </p:txBody>
      </p:sp>
      <p:sp>
        <p:nvSpPr>
          <p:cNvPr id="3" name="Content Placeholder 2">
            <a:extLst>
              <a:ext uri="{FF2B5EF4-FFF2-40B4-BE49-F238E27FC236}">
                <a16:creationId xmlns:a16="http://schemas.microsoft.com/office/drawing/2014/main" id="{3BA0E375-FD9B-4968-8ACC-AEEC8A9F753C}"/>
              </a:ext>
            </a:extLst>
          </p:cNvPr>
          <p:cNvSpPr>
            <a:spLocks noGrp="1"/>
          </p:cNvSpPr>
          <p:nvPr>
            <p:ph idx="1"/>
          </p:nvPr>
        </p:nvSpPr>
        <p:spPr/>
        <p:txBody>
          <a:bodyPr/>
          <a:lstStyle/>
          <a:p>
            <a:r>
              <a:rPr lang="en-US" dirty="0"/>
              <a:t>Query data (SELECT .. FROM)</a:t>
            </a:r>
          </a:p>
          <a:p>
            <a:pPr lvl="1"/>
            <a:r>
              <a:rPr lang="en-US" dirty="0"/>
              <a:t>Filter data (SELECT ….  FROM….  WHERE … ORDER BY…)</a:t>
            </a:r>
          </a:p>
          <a:p>
            <a:pPr lvl="1"/>
            <a:endParaRPr lang="en-US" dirty="0"/>
          </a:p>
          <a:p>
            <a:pPr lvl="1"/>
            <a:endParaRPr lang="en-US" dirty="0"/>
          </a:p>
          <a:p>
            <a:pPr lvl="1"/>
            <a:endParaRPr lang="en-US" dirty="0"/>
          </a:p>
          <a:p>
            <a:pPr lvl="1"/>
            <a:endParaRPr lang="en-US" dirty="0"/>
          </a:p>
          <a:p>
            <a:pPr lvl="1"/>
            <a:endParaRPr lang="en-US" dirty="0"/>
          </a:p>
          <a:p>
            <a:r>
              <a:rPr lang="en-US" dirty="0"/>
              <a:t>Retrieving data from multiple tables</a:t>
            </a:r>
          </a:p>
        </p:txBody>
      </p:sp>
      <p:sp>
        <p:nvSpPr>
          <p:cNvPr id="5" name="Rectangle 4">
            <a:extLst>
              <a:ext uri="{FF2B5EF4-FFF2-40B4-BE49-F238E27FC236}">
                <a16:creationId xmlns:a16="http://schemas.microsoft.com/office/drawing/2014/main" id="{C7358E48-861D-4513-8AE2-05A9DD08269D}"/>
              </a:ext>
            </a:extLst>
          </p:cNvPr>
          <p:cNvSpPr/>
          <p:nvPr/>
        </p:nvSpPr>
        <p:spPr>
          <a:xfrm>
            <a:off x="2743198" y="5329372"/>
            <a:ext cx="7010397" cy="830997"/>
          </a:xfrm>
          <a:prstGeom prst="rect">
            <a:avLst/>
          </a:prstGeom>
        </p:spPr>
        <p:txBody>
          <a:bodyPr wrap="square">
            <a:spAutoFit/>
          </a:bodyPr>
          <a:lstStyle/>
          <a:p>
            <a:r>
              <a:rPr lang="en-US" sz="2400" b="1" dirty="0">
                <a:solidFill>
                  <a:srgbClr val="FF0000"/>
                </a:solidFill>
              </a:rPr>
              <a:t>SELECT</a:t>
            </a:r>
            <a:r>
              <a:rPr lang="en-US" sz="2400" b="1" dirty="0"/>
              <a:t> </a:t>
            </a:r>
            <a:r>
              <a:rPr lang="en-US" sz="2400" b="1" dirty="0" err="1"/>
              <a:t>Fname</a:t>
            </a:r>
            <a:r>
              <a:rPr lang="en-US" sz="2400" b="1" dirty="0"/>
              <a:t>, </a:t>
            </a:r>
            <a:r>
              <a:rPr lang="en-US" sz="2400" b="1" dirty="0" err="1"/>
              <a:t>Lname</a:t>
            </a:r>
            <a:r>
              <a:rPr lang="en-US" sz="2400" b="1" dirty="0"/>
              <a:t>, </a:t>
            </a:r>
            <a:r>
              <a:rPr lang="en-US" sz="2400" b="1" dirty="0" err="1"/>
              <a:t>Dno</a:t>
            </a:r>
            <a:r>
              <a:rPr lang="en-US" sz="2400" b="1" dirty="0"/>
              <a:t>, </a:t>
            </a:r>
            <a:r>
              <a:rPr lang="en-US" sz="2400" b="1" dirty="0" err="1"/>
              <a:t>Dname</a:t>
            </a:r>
            <a:endParaRPr lang="en-US" sz="2400" b="1" dirty="0"/>
          </a:p>
          <a:p>
            <a:r>
              <a:rPr lang="en-US" sz="2400" b="1" dirty="0">
                <a:solidFill>
                  <a:srgbClr val="FF0000"/>
                </a:solidFill>
              </a:rPr>
              <a:t>FROM</a:t>
            </a:r>
            <a:r>
              <a:rPr lang="en-US" sz="2400" b="1" dirty="0"/>
              <a:t> Employee, Department</a:t>
            </a:r>
          </a:p>
        </p:txBody>
      </p:sp>
      <p:sp>
        <p:nvSpPr>
          <p:cNvPr id="8" name="Rectangle 7">
            <a:extLst>
              <a:ext uri="{FF2B5EF4-FFF2-40B4-BE49-F238E27FC236}">
                <a16:creationId xmlns:a16="http://schemas.microsoft.com/office/drawing/2014/main" id="{DD6EE82F-5275-4F35-BF41-2C311F113BF1}"/>
              </a:ext>
            </a:extLst>
          </p:cNvPr>
          <p:cNvSpPr/>
          <p:nvPr/>
        </p:nvSpPr>
        <p:spPr>
          <a:xfrm>
            <a:off x="2753956" y="6107498"/>
            <a:ext cx="4240532" cy="461665"/>
          </a:xfrm>
          <a:prstGeom prst="rect">
            <a:avLst/>
          </a:prstGeom>
        </p:spPr>
        <p:txBody>
          <a:bodyPr wrap="square">
            <a:spAutoFit/>
          </a:bodyPr>
          <a:lstStyle/>
          <a:p>
            <a:pPr lvl="0"/>
            <a:r>
              <a:rPr lang="en-US" sz="2400" b="1" dirty="0">
                <a:solidFill>
                  <a:srgbClr val="FF0000"/>
                </a:solidFill>
              </a:rPr>
              <a:t>WHERE</a:t>
            </a:r>
            <a:r>
              <a:rPr lang="en-US" sz="2400" b="1" dirty="0">
                <a:solidFill>
                  <a:prstClr val="black"/>
                </a:solidFill>
              </a:rPr>
              <a:t> </a:t>
            </a:r>
            <a:r>
              <a:rPr lang="en-US" sz="2400" b="1" dirty="0" err="1">
                <a:solidFill>
                  <a:prstClr val="black"/>
                </a:solidFill>
              </a:rPr>
              <a:t>Dname</a:t>
            </a:r>
            <a:r>
              <a:rPr lang="en-US" sz="2400" b="1" dirty="0">
                <a:solidFill>
                  <a:prstClr val="black"/>
                </a:solidFill>
              </a:rPr>
              <a:t>= ' Research’ ;</a:t>
            </a:r>
          </a:p>
        </p:txBody>
      </p:sp>
      <p:sp>
        <p:nvSpPr>
          <p:cNvPr id="10" name="Rectangle 9">
            <a:extLst>
              <a:ext uri="{FF2B5EF4-FFF2-40B4-BE49-F238E27FC236}">
                <a16:creationId xmlns:a16="http://schemas.microsoft.com/office/drawing/2014/main" id="{DD338C23-07CB-4E60-8705-B51BC2BFC367}"/>
              </a:ext>
            </a:extLst>
          </p:cNvPr>
          <p:cNvSpPr/>
          <p:nvPr/>
        </p:nvSpPr>
        <p:spPr>
          <a:xfrm>
            <a:off x="6304874" y="6144016"/>
            <a:ext cx="2802370" cy="461665"/>
          </a:xfrm>
          <a:prstGeom prst="rect">
            <a:avLst/>
          </a:prstGeom>
        </p:spPr>
        <p:txBody>
          <a:bodyPr wrap="none">
            <a:spAutoFit/>
          </a:bodyPr>
          <a:lstStyle/>
          <a:p>
            <a:pPr lvl="0"/>
            <a:r>
              <a:rPr lang="en-US" sz="2400" b="1" dirty="0">
                <a:solidFill>
                  <a:srgbClr val="7030A0"/>
                </a:solidFill>
              </a:rPr>
              <a:t>AND</a:t>
            </a:r>
            <a:r>
              <a:rPr lang="en-US" sz="2400" b="1" dirty="0">
                <a:solidFill>
                  <a:prstClr val="black"/>
                </a:solidFill>
              </a:rPr>
              <a:t> </a:t>
            </a:r>
            <a:r>
              <a:rPr lang="en-US" sz="2400" b="1" dirty="0" err="1">
                <a:solidFill>
                  <a:prstClr val="black"/>
                </a:solidFill>
              </a:rPr>
              <a:t>Dno</a:t>
            </a:r>
            <a:r>
              <a:rPr lang="en-US" sz="2400" b="1" dirty="0">
                <a:solidFill>
                  <a:prstClr val="black"/>
                </a:solidFill>
              </a:rPr>
              <a:t>=</a:t>
            </a:r>
            <a:r>
              <a:rPr lang="en-US" sz="2400" b="1" dirty="0" err="1">
                <a:solidFill>
                  <a:prstClr val="black"/>
                </a:solidFill>
              </a:rPr>
              <a:t>Dnumber</a:t>
            </a:r>
            <a:r>
              <a:rPr lang="en-US" sz="2400" b="1" dirty="0">
                <a:solidFill>
                  <a:prstClr val="black"/>
                </a:solidFill>
              </a:rPr>
              <a:t>;</a:t>
            </a:r>
          </a:p>
        </p:txBody>
      </p:sp>
      <p:sp>
        <p:nvSpPr>
          <p:cNvPr id="6" name="Slide Number Placeholder 5">
            <a:extLst>
              <a:ext uri="{FF2B5EF4-FFF2-40B4-BE49-F238E27FC236}">
                <a16:creationId xmlns:a16="http://schemas.microsoft.com/office/drawing/2014/main" id="{1549F112-BCE6-4157-810C-3E7D84FCFA0F}"/>
              </a:ext>
            </a:extLst>
          </p:cNvPr>
          <p:cNvSpPr>
            <a:spLocks noGrp="1"/>
          </p:cNvSpPr>
          <p:nvPr>
            <p:ph type="sldNum" sz="quarter" idx="12"/>
          </p:nvPr>
        </p:nvSpPr>
        <p:spPr/>
        <p:txBody>
          <a:bodyPr/>
          <a:lstStyle/>
          <a:p>
            <a:fld id="{DAF992E6-86C0-4FDD-A968-0519C9310E9E}" type="slidenum">
              <a:rPr lang="en-US" smtClean="0"/>
              <a:t>67</a:t>
            </a:fld>
            <a:endParaRPr lang="en-US"/>
          </a:p>
        </p:txBody>
      </p:sp>
      <p:sp>
        <p:nvSpPr>
          <p:cNvPr id="9" name="Rectangle 8">
            <a:extLst>
              <a:ext uri="{FF2B5EF4-FFF2-40B4-BE49-F238E27FC236}">
                <a16:creationId xmlns:a16="http://schemas.microsoft.com/office/drawing/2014/main" id="{468D8653-6C8B-0645-996C-2B5BF6B75180}"/>
              </a:ext>
            </a:extLst>
          </p:cNvPr>
          <p:cNvSpPr/>
          <p:nvPr/>
        </p:nvSpPr>
        <p:spPr>
          <a:xfrm>
            <a:off x="1342676" y="2828206"/>
            <a:ext cx="7764568" cy="1569660"/>
          </a:xfrm>
          <a:prstGeom prst="rect">
            <a:avLst/>
          </a:prstGeom>
        </p:spPr>
        <p:txBody>
          <a:bodyPr wrap="square">
            <a:spAutoFit/>
          </a:bodyPr>
          <a:lstStyle/>
          <a:p>
            <a:r>
              <a:rPr lang="en-US" sz="2400" b="1" dirty="0">
                <a:solidFill>
                  <a:srgbClr val="FF0000"/>
                </a:solidFill>
              </a:rPr>
              <a:t>SELECT</a:t>
            </a:r>
            <a:r>
              <a:rPr lang="en-US" sz="2400" b="1" dirty="0"/>
              <a:t>  </a:t>
            </a:r>
            <a:r>
              <a:rPr lang="en-US" sz="2400" b="1" dirty="0" err="1"/>
              <a:t>dependent_name</a:t>
            </a:r>
            <a:r>
              <a:rPr lang="en-US" sz="2400" b="1" dirty="0"/>
              <a:t>, age(</a:t>
            </a:r>
            <a:r>
              <a:rPr lang="en-US" sz="2400" b="1" dirty="0" err="1"/>
              <a:t>current_date</a:t>
            </a:r>
            <a:r>
              <a:rPr lang="en-US" sz="2400" b="1" dirty="0"/>
              <a:t>, </a:t>
            </a:r>
            <a:r>
              <a:rPr lang="en-US" sz="2400" b="1" dirty="0" err="1"/>
              <a:t>bdate</a:t>
            </a:r>
            <a:r>
              <a:rPr lang="en-US" sz="2400" b="1" dirty="0"/>
              <a:t>) as age</a:t>
            </a:r>
          </a:p>
          <a:p>
            <a:r>
              <a:rPr lang="en-US" sz="2400" b="1" dirty="0">
                <a:solidFill>
                  <a:srgbClr val="FF0000"/>
                </a:solidFill>
              </a:rPr>
              <a:t>FROM</a:t>
            </a:r>
            <a:r>
              <a:rPr lang="en-US" sz="2400" b="1" dirty="0"/>
              <a:t> Dependent</a:t>
            </a:r>
          </a:p>
          <a:p>
            <a:r>
              <a:rPr lang="en-US" sz="2400" b="1" dirty="0">
                <a:solidFill>
                  <a:srgbClr val="FF0000"/>
                </a:solidFill>
              </a:rPr>
              <a:t>WHERE</a:t>
            </a:r>
            <a:r>
              <a:rPr lang="en-US" sz="2400" b="1" dirty="0"/>
              <a:t> </a:t>
            </a:r>
            <a:r>
              <a:rPr lang="en-US" sz="2400" b="1" dirty="0" err="1"/>
              <a:t>essn</a:t>
            </a:r>
            <a:r>
              <a:rPr lang="en-US" sz="2400" b="1" dirty="0"/>
              <a:t>=‘111’</a:t>
            </a:r>
          </a:p>
          <a:p>
            <a:r>
              <a:rPr lang="en-US" sz="2400" b="1" dirty="0">
                <a:solidFill>
                  <a:srgbClr val="FF0000"/>
                </a:solidFill>
              </a:rPr>
              <a:t>ORDER BY</a:t>
            </a:r>
            <a:r>
              <a:rPr lang="en-US" sz="2400" b="1" dirty="0"/>
              <a:t> age</a:t>
            </a:r>
          </a:p>
        </p:txBody>
      </p:sp>
      <p:sp>
        <p:nvSpPr>
          <p:cNvPr id="7" name="Rounded Rectangular Callout 6">
            <a:extLst>
              <a:ext uri="{FF2B5EF4-FFF2-40B4-BE49-F238E27FC236}">
                <a16:creationId xmlns:a16="http://schemas.microsoft.com/office/drawing/2014/main" id="{B0D41093-3CCF-C34F-A6DC-8D8FC851E1A4}"/>
              </a:ext>
            </a:extLst>
          </p:cNvPr>
          <p:cNvSpPr/>
          <p:nvPr/>
        </p:nvSpPr>
        <p:spPr>
          <a:xfrm>
            <a:off x="4874222" y="3613036"/>
            <a:ext cx="3316467" cy="647680"/>
          </a:xfrm>
          <a:prstGeom prst="wedgeRoundRectCallout">
            <a:avLst>
              <a:gd name="adj1" fmla="val -81354"/>
              <a:gd name="adj2" fmla="val -2789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How about finding with employee name note with </a:t>
            </a:r>
            <a:r>
              <a:rPr lang="en-GB" dirty="0" err="1"/>
              <a:t>ssn</a:t>
            </a:r>
            <a:endParaRPr lang="en-GB" dirty="0"/>
          </a:p>
        </p:txBody>
      </p:sp>
    </p:spTree>
    <p:extLst>
      <p:ext uri="{BB962C8B-B14F-4D97-AF65-F5344CB8AC3E}">
        <p14:creationId xmlns:p14="http://schemas.microsoft.com/office/powerpoint/2010/main" val="45148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9"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90CB-AECC-4972-B312-C8CF457F2436}"/>
              </a:ext>
            </a:extLst>
          </p:cNvPr>
          <p:cNvSpPr>
            <a:spLocks noGrp="1"/>
          </p:cNvSpPr>
          <p:nvPr>
            <p:ph type="title"/>
          </p:nvPr>
        </p:nvSpPr>
        <p:spPr>
          <a:xfrm>
            <a:off x="838200" y="365125"/>
            <a:ext cx="10515600" cy="1325563"/>
          </a:xfrm>
        </p:spPr>
        <p:txBody>
          <a:bodyPr/>
          <a:lstStyle/>
          <a:p>
            <a:r>
              <a:rPr lang="en-US" dirty="0"/>
              <a:t>Joining Tables</a:t>
            </a:r>
          </a:p>
        </p:txBody>
      </p:sp>
      <p:sp>
        <p:nvSpPr>
          <p:cNvPr id="3" name="Content Placeholder 2">
            <a:extLst>
              <a:ext uri="{FF2B5EF4-FFF2-40B4-BE49-F238E27FC236}">
                <a16:creationId xmlns:a16="http://schemas.microsoft.com/office/drawing/2014/main" id="{85D738FA-BFB2-4232-A809-F32560443F65}"/>
              </a:ext>
            </a:extLst>
          </p:cNvPr>
          <p:cNvSpPr>
            <a:spLocks noGrp="1"/>
          </p:cNvSpPr>
          <p:nvPr>
            <p:ph idx="1"/>
          </p:nvPr>
        </p:nvSpPr>
        <p:spPr/>
        <p:txBody>
          <a:bodyPr/>
          <a:lstStyle/>
          <a:p>
            <a:r>
              <a:rPr lang="en-US" dirty="0"/>
              <a:t>Join is used to combine columns from one (self-join) or more tables based on the values of the common columns between the tables.</a:t>
            </a:r>
          </a:p>
          <a:p>
            <a:r>
              <a:rPr lang="en-US" dirty="0"/>
              <a:t>The common columns are typically the primary key columns of the first table and foreign key columns of the second table.</a:t>
            </a:r>
          </a:p>
        </p:txBody>
      </p:sp>
      <p:sp>
        <p:nvSpPr>
          <p:cNvPr id="4" name="Rectangle 3">
            <a:extLst>
              <a:ext uri="{FF2B5EF4-FFF2-40B4-BE49-F238E27FC236}">
                <a16:creationId xmlns:a16="http://schemas.microsoft.com/office/drawing/2014/main" id="{9562D42E-85D6-4BF4-8C58-25935FEA0196}"/>
              </a:ext>
            </a:extLst>
          </p:cNvPr>
          <p:cNvSpPr/>
          <p:nvPr/>
        </p:nvSpPr>
        <p:spPr>
          <a:xfrm>
            <a:off x="838200" y="3832081"/>
            <a:ext cx="7010397" cy="1200329"/>
          </a:xfrm>
          <a:prstGeom prst="rect">
            <a:avLst/>
          </a:prstGeom>
        </p:spPr>
        <p:txBody>
          <a:bodyPr wrap="square">
            <a:spAutoFit/>
          </a:bodyPr>
          <a:lstStyle/>
          <a:p>
            <a:r>
              <a:rPr lang="en-US" sz="2400" b="1" dirty="0">
                <a:solidFill>
                  <a:srgbClr val="FF0000"/>
                </a:solidFill>
              </a:rPr>
              <a:t>SELECT</a:t>
            </a:r>
            <a:r>
              <a:rPr lang="en-US" sz="2400" b="1" dirty="0"/>
              <a:t> </a:t>
            </a:r>
            <a:r>
              <a:rPr lang="en-US" sz="2400" b="1" dirty="0" err="1"/>
              <a:t>Fname</a:t>
            </a:r>
            <a:r>
              <a:rPr lang="en-US" sz="2400" b="1" dirty="0"/>
              <a:t>, </a:t>
            </a:r>
            <a:r>
              <a:rPr lang="en-US" sz="2400" b="1" dirty="0" err="1"/>
              <a:t>Lname</a:t>
            </a:r>
            <a:r>
              <a:rPr lang="en-US" sz="2400" b="1" dirty="0"/>
              <a:t>, </a:t>
            </a:r>
            <a:r>
              <a:rPr lang="en-US" sz="2400" b="1" dirty="0" err="1"/>
              <a:t>Dno</a:t>
            </a:r>
            <a:r>
              <a:rPr lang="en-US" sz="2400" b="1" dirty="0"/>
              <a:t>, </a:t>
            </a:r>
            <a:r>
              <a:rPr lang="en-US" sz="2400" b="1" dirty="0" err="1"/>
              <a:t>Dname</a:t>
            </a:r>
            <a:endParaRPr lang="en-US" sz="2400" b="1" dirty="0"/>
          </a:p>
          <a:p>
            <a:r>
              <a:rPr lang="en-US" sz="2400" b="1" dirty="0">
                <a:solidFill>
                  <a:srgbClr val="FF0000"/>
                </a:solidFill>
              </a:rPr>
              <a:t>FROM</a:t>
            </a:r>
            <a:r>
              <a:rPr lang="en-US" sz="2400" b="1" dirty="0"/>
              <a:t> Employee, Department</a:t>
            </a:r>
          </a:p>
          <a:p>
            <a:r>
              <a:rPr lang="en-US" sz="2400" b="1" dirty="0">
                <a:solidFill>
                  <a:srgbClr val="FF0000"/>
                </a:solidFill>
              </a:rPr>
              <a:t>WHERE</a:t>
            </a:r>
            <a:r>
              <a:rPr lang="en-US" sz="2400" b="1" dirty="0">
                <a:solidFill>
                  <a:prstClr val="black"/>
                </a:solidFill>
              </a:rPr>
              <a:t> </a:t>
            </a:r>
            <a:r>
              <a:rPr lang="en-US" sz="2400" b="1" dirty="0" err="1">
                <a:solidFill>
                  <a:prstClr val="black"/>
                </a:solidFill>
              </a:rPr>
              <a:t>Dname</a:t>
            </a:r>
            <a:r>
              <a:rPr lang="en-US" sz="2400" b="1" dirty="0">
                <a:solidFill>
                  <a:prstClr val="black"/>
                </a:solidFill>
              </a:rPr>
              <a:t>= 'Research' </a:t>
            </a:r>
            <a:r>
              <a:rPr lang="en-US" sz="2400" b="1" dirty="0">
                <a:solidFill>
                  <a:srgbClr val="7030A0"/>
                </a:solidFill>
              </a:rPr>
              <a:t>AND</a:t>
            </a:r>
            <a:r>
              <a:rPr lang="en-US" sz="2400" b="1" dirty="0">
                <a:solidFill>
                  <a:prstClr val="black"/>
                </a:solidFill>
              </a:rPr>
              <a:t> </a:t>
            </a:r>
            <a:r>
              <a:rPr lang="en-US" sz="2400" b="1" dirty="0" err="1">
                <a:solidFill>
                  <a:prstClr val="black"/>
                </a:solidFill>
              </a:rPr>
              <a:t>Dno</a:t>
            </a:r>
            <a:r>
              <a:rPr lang="en-US" sz="2400" b="1" dirty="0">
                <a:solidFill>
                  <a:prstClr val="black"/>
                </a:solidFill>
              </a:rPr>
              <a:t>=</a:t>
            </a:r>
            <a:r>
              <a:rPr lang="en-US" sz="2400" b="1" dirty="0" err="1">
                <a:solidFill>
                  <a:prstClr val="black"/>
                </a:solidFill>
              </a:rPr>
              <a:t>Dnumber</a:t>
            </a:r>
            <a:r>
              <a:rPr lang="en-US" sz="2400" b="1" dirty="0">
                <a:solidFill>
                  <a:prstClr val="black"/>
                </a:solidFill>
              </a:rPr>
              <a:t> ;</a:t>
            </a:r>
            <a:endParaRPr lang="en-US" sz="2400" b="1" dirty="0"/>
          </a:p>
        </p:txBody>
      </p:sp>
      <p:sp>
        <p:nvSpPr>
          <p:cNvPr id="5" name="Rectangle 4">
            <a:extLst>
              <a:ext uri="{FF2B5EF4-FFF2-40B4-BE49-F238E27FC236}">
                <a16:creationId xmlns:a16="http://schemas.microsoft.com/office/drawing/2014/main" id="{CCB2284C-08CF-4BEA-8C93-C86140CD2A28}"/>
              </a:ext>
            </a:extLst>
          </p:cNvPr>
          <p:cNvSpPr/>
          <p:nvPr/>
        </p:nvSpPr>
        <p:spPr>
          <a:xfrm>
            <a:off x="838199" y="5111571"/>
            <a:ext cx="7010397" cy="1200329"/>
          </a:xfrm>
          <a:prstGeom prst="rect">
            <a:avLst/>
          </a:prstGeom>
        </p:spPr>
        <p:txBody>
          <a:bodyPr wrap="square">
            <a:spAutoFit/>
          </a:bodyPr>
          <a:lstStyle/>
          <a:p>
            <a:r>
              <a:rPr lang="en-US" sz="2400" b="1" dirty="0">
                <a:solidFill>
                  <a:srgbClr val="FF0000"/>
                </a:solidFill>
              </a:rPr>
              <a:t>SELECT</a:t>
            </a:r>
            <a:r>
              <a:rPr lang="en-US" sz="2400" b="1" dirty="0"/>
              <a:t> </a:t>
            </a:r>
            <a:r>
              <a:rPr lang="en-US" sz="2400" b="1" dirty="0" err="1"/>
              <a:t>Fname</a:t>
            </a:r>
            <a:r>
              <a:rPr lang="en-US" sz="2400" b="1" dirty="0"/>
              <a:t>, </a:t>
            </a:r>
            <a:r>
              <a:rPr lang="en-US" sz="2400" b="1" dirty="0" err="1"/>
              <a:t>Lname</a:t>
            </a:r>
            <a:r>
              <a:rPr lang="en-US" sz="2400" b="1" dirty="0"/>
              <a:t>, </a:t>
            </a:r>
            <a:r>
              <a:rPr lang="en-US" sz="2400" b="1" dirty="0" err="1"/>
              <a:t>Dno</a:t>
            </a:r>
            <a:r>
              <a:rPr lang="en-US" sz="2400" b="1" dirty="0"/>
              <a:t>, </a:t>
            </a:r>
            <a:r>
              <a:rPr lang="en-US" sz="2400" b="1" dirty="0" err="1"/>
              <a:t>Dname</a:t>
            </a:r>
            <a:endParaRPr lang="en-US" sz="2400" b="1" dirty="0"/>
          </a:p>
          <a:p>
            <a:r>
              <a:rPr lang="en-US" sz="2400" b="1" dirty="0">
                <a:solidFill>
                  <a:srgbClr val="FF0000"/>
                </a:solidFill>
              </a:rPr>
              <a:t>FROM</a:t>
            </a:r>
            <a:r>
              <a:rPr lang="en-US" sz="2400" b="1" dirty="0"/>
              <a:t> Employee </a:t>
            </a:r>
            <a:r>
              <a:rPr lang="en-US" sz="2400" b="1" dirty="0">
                <a:solidFill>
                  <a:srgbClr val="7030A0"/>
                </a:solidFill>
              </a:rPr>
              <a:t>JOIN</a:t>
            </a:r>
            <a:r>
              <a:rPr lang="en-US" sz="2400" b="1" dirty="0"/>
              <a:t> Department </a:t>
            </a:r>
            <a:r>
              <a:rPr lang="en-US" sz="2400" b="1" dirty="0">
                <a:solidFill>
                  <a:srgbClr val="7030A0"/>
                </a:solidFill>
              </a:rPr>
              <a:t>ON</a:t>
            </a:r>
            <a:r>
              <a:rPr lang="en-US" sz="2400" b="1" dirty="0"/>
              <a:t> </a:t>
            </a:r>
            <a:r>
              <a:rPr lang="en-US" sz="2400" b="1" dirty="0" err="1">
                <a:solidFill>
                  <a:prstClr val="black"/>
                </a:solidFill>
              </a:rPr>
              <a:t>Dno</a:t>
            </a:r>
            <a:r>
              <a:rPr lang="en-US" sz="2400" b="1" dirty="0">
                <a:solidFill>
                  <a:prstClr val="black"/>
                </a:solidFill>
              </a:rPr>
              <a:t>=</a:t>
            </a:r>
            <a:r>
              <a:rPr lang="en-US" sz="2400" b="1" dirty="0" err="1">
                <a:solidFill>
                  <a:prstClr val="black"/>
                </a:solidFill>
              </a:rPr>
              <a:t>Dnumber</a:t>
            </a:r>
            <a:endParaRPr lang="en-US" sz="2400" b="1" dirty="0"/>
          </a:p>
          <a:p>
            <a:r>
              <a:rPr lang="en-US" sz="2400" b="1" dirty="0">
                <a:solidFill>
                  <a:srgbClr val="FF0000"/>
                </a:solidFill>
              </a:rPr>
              <a:t>WHERE</a:t>
            </a:r>
            <a:r>
              <a:rPr lang="en-US" sz="2400" b="1" dirty="0">
                <a:solidFill>
                  <a:prstClr val="black"/>
                </a:solidFill>
              </a:rPr>
              <a:t> </a:t>
            </a:r>
            <a:r>
              <a:rPr lang="en-US" sz="2400" b="1" dirty="0" err="1">
                <a:solidFill>
                  <a:prstClr val="black"/>
                </a:solidFill>
              </a:rPr>
              <a:t>Dname</a:t>
            </a:r>
            <a:r>
              <a:rPr lang="en-US" sz="2400" b="1" dirty="0">
                <a:solidFill>
                  <a:prstClr val="black"/>
                </a:solidFill>
              </a:rPr>
              <a:t>= 'Research';</a:t>
            </a:r>
            <a:endParaRPr lang="en-US" sz="2400" b="1" dirty="0"/>
          </a:p>
        </p:txBody>
      </p:sp>
      <p:sp>
        <p:nvSpPr>
          <p:cNvPr id="6" name="Slide Number Placeholder 5">
            <a:extLst>
              <a:ext uri="{FF2B5EF4-FFF2-40B4-BE49-F238E27FC236}">
                <a16:creationId xmlns:a16="http://schemas.microsoft.com/office/drawing/2014/main" id="{ACDA5B67-F3E9-4394-9A07-343861BEEF96}"/>
              </a:ext>
            </a:extLst>
          </p:cNvPr>
          <p:cNvSpPr>
            <a:spLocks noGrp="1"/>
          </p:cNvSpPr>
          <p:nvPr>
            <p:ph type="sldNum" sz="quarter" idx="12"/>
          </p:nvPr>
        </p:nvSpPr>
        <p:spPr/>
        <p:txBody>
          <a:bodyPr/>
          <a:lstStyle/>
          <a:p>
            <a:fld id="{DAF992E6-86C0-4FDD-A968-0519C9310E9E}" type="slidenum">
              <a:rPr lang="en-US" smtClean="0"/>
              <a:t>68</a:t>
            </a:fld>
            <a:endParaRPr lang="en-US"/>
          </a:p>
        </p:txBody>
      </p:sp>
    </p:spTree>
    <p:extLst>
      <p:ext uri="{BB962C8B-B14F-4D97-AF65-F5344CB8AC3E}">
        <p14:creationId xmlns:p14="http://schemas.microsoft.com/office/powerpoint/2010/main" val="40649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59DFF-95CF-4186-A355-6497104B81E0}"/>
              </a:ext>
            </a:extLst>
          </p:cNvPr>
          <p:cNvSpPr>
            <a:spLocks noGrp="1"/>
          </p:cNvSpPr>
          <p:nvPr>
            <p:ph type="title"/>
          </p:nvPr>
        </p:nvSpPr>
        <p:spPr>
          <a:xfrm>
            <a:off x="838200" y="365125"/>
            <a:ext cx="10515600" cy="1325563"/>
          </a:xfrm>
        </p:spPr>
        <p:txBody>
          <a:bodyPr/>
          <a:lstStyle/>
          <a:p>
            <a:r>
              <a:rPr lang="en-US" dirty="0"/>
              <a:t>Joins</a:t>
            </a:r>
          </a:p>
        </p:txBody>
      </p:sp>
      <p:sp>
        <p:nvSpPr>
          <p:cNvPr id="3" name="Content Placeholder 2">
            <a:extLst>
              <a:ext uri="{FF2B5EF4-FFF2-40B4-BE49-F238E27FC236}">
                <a16:creationId xmlns:a16="http://schemas.microsoft.com/office/drawing/2014/main" id="{A93B1411-110D-4B50-AD5B-377D20B6B006}"/>
              </a:ext>
            </a:extLst>
          </p:cNvPr>
          <p:cNvSpPr>
            <a:spLocks noGrp="1"/>
          </p:cNvSpPr>
          <p:nvPr>
            <p:ph idx="1"/>
          </p:nvPr>
        </p:nvSpPr>
        <p:spPr/>
        <p:txBody>
          <a:bodyPr>
            <a:normAutofit fontScale="92500" lnSpcReduction="20000"/>
          </a:bodyPr>
          <a:lstStyle/>
          <a:p>
            <a:r>
              <a:rPr lang="en-US" dirty="0">
                <a:solidFill>
                  <a:srgbClr val="00369A"/>
                </a:solidFill>
                <a:latin typeface="Open Sans"/>
              </a:rPr>
              <a:t>Joins</a:t>
            </a:r>
            <a:r>
              <a:rPr lang="en-US" dirty="0">
                <a:solidFill>
                  <a:srgbClr val="000000"/>
                </a:solidFill>
                <a:latin typeface="Open Sans"/>
              </a:rPr>
              <a:t> – shows you a brief overview of joins in PostgreSQL.</a:t>
            </a:r>
          </a:p>
          <a:p>
            <a:r>
              <a:rPr lang="en-US" dirty="0">
                <a:solidFill>
                  <a:srgbClr val="00369A"/>
                </a:solidFill>
                <a:latin typeface="Open Sans"/>
              </a:rPr>
              <a:t>Inner Join </a:t>
            </a:r>
            <a:r>
              <a:rPr lang="en-US" dirty="0">
                <a:solidFill>
                  <a:srgbClr val="000000"/>
                </a:solidFill>
                <a:latin typeface="Open Sans"/>
              </a:rPr>
              <a:t>– selects rows from one table that have the corresponding rows in other tables.</a:t>
            </a:r>
          </a:p>
          <a:p>
            <a:r>
              <a:rPr lang="en-US" dirty="0">
                <a:solidFill>
                  <a:srgbClr val="00369A"/>
                </a:solidFill>
                <a:latin typeface="Open Sans"/>
              </a:rPr>
              <a:t>Outer Join</a:t>
            </a:r>
            <a:r>
              <a:rPr lang="en-US" dirty="0">
                <a:solidFill>
                  <a:srgbClr val="000000"/>
                </a:solidFill>
                <a:latin typeface="Open Sans"/>
              </a:rPr>
              <a:t> – selects rows from one table that may or may not have the corresponding rows in other tables.</a:t>
            </a:r>
          </a:p>
          <a:p>
            <a:r>
              <a:rPr lang="en-US" dirty="0">
                <a:solidFill>
                  <a:srgbClr val="00369A"/>
                </a:solidFill>
                <a:latin typeface="Open Sans"/>
              </a:rPr>
              <a:t>Self-join</a:t>
            </a:r>
            <a:r>
              <a:rPr lang="en-US" dirty="0">
                <a:solidFill>
                  <a:srgbClr val="000000"/>
                </a:solidFill>
                <a:latin typeface="Open Sans"/>
              </a:rPr>
              <a:t> – joins a table to itself by comparing a table to itself.</a:t>
            </a:r>
          </a:p>
          <a:p>
            <a:r>
              <a:rPr lang="en-US" dirty="0">
                <a:solidFill>
                  <a:srgbClr val="00369A"/>
                </a:solidFill>
                <a:latin typeface="Open Sans"/>
              </a:rPr>
              <a:t>Full Outer Join</a:t>
            </a:r>
            <a:r>
              <a:rPr lang="en-US" dirty="0">
                <a:solidFill>
                  <a:srgbClr val="000000"/>
                </a:solidFill>
                <a:latin typeface="Open Sans"/>
              </a:rPr>
              <a:t> – uses the full join to find a row in a table that does not have a matching row in another table.</a:t>
            </a:r>
          </a:p>
          <a:p>
            <a:r>
              <a:rPr lang="en-US" dirty="0">
                <a:solidFill>
                  <a:srgbClr val="00369A"/>
                </a:solidFill>
                <a:latin typeface="Open Sans"/>
              </a:rPr>
              <a:t>Cross Join</a:t>
            </a:r>
            <a:r>
              <a:rPr lang="en-US" dirty="0">
                <a:solidFill>
                  <a:srgbClr val="000000"/>
                </a:solidFill>
                <a:latin typeface="Open Sans"/>
              </a:rPr>
              <a:t> – produces a Cartesian product of the rows in two or more tables.</a:t>
            </a:r>
          </a:p>
          <a:p>
            <a:r>
              <a:rPr lang="en-US" dirty="0">
                <a:solidFill>
                  <a:srgbClr val="00369A"/>
                </a:solidFill>
                <a:latin typeface="Open Sans"/>
              </a:rPr>
              <a:t>Natural Join</a:t>
            </a:r>
            <a:r>
              <a:rPr lang="en-US" dirty="0">
                <a:solidFill>
                  <a:srgbClr val="000000"/>
                </a:solidFill>
                <a:latin typeface="Open Sans"/>
              </a:rPr>
              <a:t> – joins two or more tables using implicit join condition based on the common column names in the joined tables.</a:t>
            </a:r>
          </a:p>
        </p:txBody>
      </p:sp>
      <p:sp>
        <p:nvSpPr>
          <p:cNvPr id="4" name="Slide Number Placeholder 3">
            <a:extLst>
              <a:ext uri="{FF2B5EF4-FFF2-40B4-BE49-F238E27FC236}">
                <a16:creationId xmlns:a16="http://schemas.microsoft.com/office/drawing/2014/main" id="{245AB169-BD0A-4FEA-9421-AA64F63A6244}"/>
              </a:ext>
            </a:extLst>
          </p:cNvPr>
          <p:cNvSpPr>
            <a:spLocks noGrp="1"/>
          </p:cNvSpPr>
          <p:nvPr>
            <p:ph type="sldNum" sz="quarter" idx="12"/>
          </p:nvPr>
        </p:nvSpPr>
        <p:spPr/>
        <p:txBody>
          <a:bodyPr/>
          <a:lstStyle/>
          <a:p>
            <a:fld id="{DAF992E6-86C0-4FDD-A968-0519C9310E9E}" type="slidenum">
              <a:rPr lang="en-US" smtClean="0"/>
              <a:t>69</a:t>
            </a:fld>
            <a:endParaRPr lang="en-US"/>
          </a:p>
        </p:txBody>
      </p:sp>
    </p:spTree>
    <p:extLst>
      <p:ext uri="{BB962C8B-B14F-4D97-AF65-F5344CB8AC3E}">
        <p14:creationId xmlns:p14="http://schemas.microsoft.com/office/powerpoint/2010/main" val="404603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6EB0-B661-4819-A865-E95124BD2288}"/>
              </a:ext>
            </a:extLst>
          </p:cNvPr>
          <p:cNvSpPr>
            <a:spLocks noGrp="1"/>
          </p:cNvSpPr>
          <p:nvPr>
            <p:ph type="title"/>
          </p:nvPr>
        </p:nvSpPr>
        <p:spPr>
          <a:xfrm>
            <a:off x="838200" y="365125"/>
            <a:ext cx="10515600" cy="1325563"/>
          </a:xfrm>
        </p:spPr>
        <p:txBody>
          <a:bodyPr/>
          <a:lstStyle/>
          <a:p>
            <a:r>
              <a:rPr lang="en-US" dirty="0"/>
              <a:t>Why Database</a:t>
            </a:r>
          </a:p>
        </p:txBody>
      </p:sp>
      <p:sp>
        <p:nvSpPr>
          <p:cNvPr id="3" name="Content Placeholder 2">
            <a:extLst>
              <a:ext uri="{FF2B5EF4-FFF2-40B4-BE49-F238E27FC236}">
                <a16:creationId xmlns:a16="http://schemas.microsoft.com/office/drawing/2014/main" id="{B245E4B1-5DB8-4E6E-A26A-A6C28DC051C7}"/>
              </a:ext>
            </a:extLst>
          </p:cNvPr>
          <p:cNvSpPr>
            <a:spLocks noGrp="1"/>
          </p:cNvSpPr>
          <p:nvPr>
            <p:ph idx="1"/>
          </p:nvPr>
        </p:nvSpPr>
        <p:spPr/>
        <p:txBody>
          <a:bodyPr/>
          <a:lstStyle/>
          <a:p>
            <a:r>
              <a:rPr lang="en-US" dirty="0">
                <a:solidFill>
                  <a:schemeClr val="dk1"/>
                </a:solidFill>
              </a:rPr>
              <a:t>What is the difference between storing data in a file or a database</a:t>
            </a:r>
            <a:r>
              <a:rPr lang="en-US" sz="5400" b="1" dirty="0">
                <a:solidFill>
                  <a:schemeClr val="dk1"/>
                </a:solidFill>
              </a:rPr>
              <a:t>?</a:t>
            </a:r>
            <a:endParaRPr lang="en-US" b="1" dirty="0">
              <a:solidFill>
                <a:schemeClr val="dk1"/>
              </a:solidFill>
              <a:latin typeface="Arial"/>
              <a:ea typeface="Arial"/>
              <a:cs typeface="Arial"/>
              <a:sym typeface="Arial"/>
            </a:endParaRPr>
          </a:p>
          <a:p>
            <a:endParaRPr lang="en-US" dirty="0"/>
          </a:p>
          <a:p>
            <a:r>
              <a:rPr lang="en-US" dirty="0"/>
              <a:t>One version (consistent data) for multiuser</a:t>
            </a:r>
          </a:p>
        </p:txBody>
      </p:sp>
      <p:sp>
        <p:nvSpPr>
          <p:cNvPr id="4" name="Slide Number Placeholder 3">
            <a:extLst>
              <a:ext uri="{FF2B5EF4-FFF2-40B4-BE49-F238E27FC236}">
                <a16:creationId xmlns:a16="http://schemas.microsoft.com/office/drawing/2014/main" id="{038E2BEC-F0C4-440E-9D3E-AF1FCEA91215}"/>
              </a:ext>
            </a:extLst>
          </p:cNvPr>
          <p:cNvSpPr>
            <a:spLocks noGrp="1"/>
          </p:cNvSpPr>
          <p:nvPr>
            <p:ph type="sldNum" sz="quarter" idx="12"/>
          </p:nvPr>
        </p:nvSpPr>
        <p:spPr/>
        <p:txBody>
          <a:bodyPr/>
          <a:lstStyle/>
          <a:p>
            <a:fld id="{DAF992E6-86C0-4FDD-A968-0519C9310E9E}" type="slidenum">
              <a:rPr lang="en-US" smtClean="0"/>
              <a:t>7</a:t>
            </a:fld>
            <a:endParaRPr lang="en-US"/>
          </a:p>
        </p:txBody>
      </p:sp>
      <p:pic>
        <p:nvPicPr>
          <p:cNvPr id="5" name="Google Shape;189;p31">
            <a:extLst>
              <a:ext uri="{FF2B5EF4-FFF2-40B4-BE49-F238E27FC236}">
                <a16:creationId xmlns:a16="http://schemas.microsoft.com/office/drawing/2014/main" id="{DEBE0FFA-B3A7-4988-9748-3C004DF21E44}"/>
              </a:ext>
            </a:extLst>
          </p:cNvPr>
          <p:cNvPicPr preferRelativeResize="0"/>
          <p:nvPr/>
        </p:nvPicPr>
        <p:blipFill rotWithShape="1">
          <a:blip r:embed="rId3">
            <a:alphaModFix/>
          </a:blip>
          <a:srcRect l="4654" t="8062" r="4654" b="7053"/>
          <a:stretch/>
        </p:blipFill>
        <p:spPr>
          <a:xfrm>
            <a:off x="3417648" y="3851000"/>
            <a:ext cx="4975655" cy="2870475"/>
          </a:xfrm>
          <a:prstGeom prst="rect">
            <a:avLst/>
          </a:prstGeom>
          <a:noFill/>
          <a:ln>
            <a:noFill/>
          </a:ln>
        </p:spPr>
      </p:pic>
    </p:spTree>
    <p:extLst>
      <p:ext uri="{BB962C8B-B14F-4D97-AF65-F5344CB8AC3E}">
        <p14:creationId xmlns:p14="http://schemas.microsoft.com/office/powerpoint/2010/main" val="301565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68AF-533F-4F10-BDE5-D98398A914A0}"/>
              </a:ext>
            </a:extLst>
          </p:cNvPr>
          <p:cNvSpPr>
            <a:spLocks noGrp="1"/>
          </p:cNvSpPr>
          <p:nvPr>
            <p:ph type="title"/>
          </p:nvPr>
        </p:nvSpPr>
        <p:spPr>
          <a:xfrm>
            <a:off x="838200" y="365125"/>
            <a:ext cx="10515600" cy="1325563"/>
          </a:xfrm>
        </p:spPr>
        <p:txBody>
          <a:bodyPr/>
          <a:lstStyle/>
          <a:p>
            <a:r>
              <a:rPr lang="en-US" dirty="0"/>
              <a:t>Inner Join</a:t>
            </a:r>
          </a:p>
        </p:txBody>
      </p:sp>
      <p:sp>
        <p:nvSpPr>
          <p:cNvPr id="3" name="Content Placeholder 2">
            <a:extLst>
              <a:ext uri="{FF2B5EF4-FFF2-40B4-BE49-F238E27FC236}">
                <a16:creationId xmlns:a16="http://schemas.microsoft.com/office/drawing/2014/main" id="{FB6E00BB-D41A-4E86-8F04-8B3EAFA94494}"/>
              </a:ext>
            </a:extLst>
          </p:cNvPr>
          <p:cNvSpPr>
            <a:spLocks noGrp="1"/>
          </p:cNvSpPr>
          <p:nvPr>
            <p:ph idx="1"/>
          </p:nvPr>
        </p:nvSpPr>
        <p:spPr/>
        <p:txBody>
          <a:bodyPr/>
          <a:lstStyle/>
          <a:p>
            <a:r>
              <a:rPr lang="en-US" dirty="0">
                <a:solidFill>
                  <a:srgbClr val="000000"/>
                </a:solidFill>
                <a:latin typeface="Open Sans"/>
              </a:rPr>
              <a:t>Selects rows from one table that have the corresponding rows in other tables.</a:t>
            </a:r>
          </a:p>
          <a:p>
            <a:r>
              <a:rPr lang="en-US" dirty="0">
                <a:solidFill>
                  <a:srgbClr val="000000"/>
                </a:solidFill>
                <a:latin typeface="Open Sans"/>
              </a:rPr>
              <a:t>If you don’t specify the type of join, by default it is inner join</a:t>
            </a:r>
          </a:p>
          <a:p>
            <a:endParaRPr lang="en-US" dirty="0"/>
          </a:p>
        </p:txBody>
      </p:sp>
      <p:sp>
        <p:nvSpPr>
          <p:cNvPr id="4" name="Slide Number Placeholder 3">
            <a:extLst>
              <a:ext uri="{FF2B5EF4-FFF2-40B4-BE49-F238E27FC236}">
                <a16:creationId xmlns:a16="http://schemas.microsoft.com/office/drawing/2014/main" id="{12404FAD-4480-47D7-85BB-47633DC3D509}"/>
              </a:ext>
            </a:extLst>
          </p:cNvPr>
          <p:cNvSpPr>
            <a:spLocks noGrp="1"/>
          </p:cNvSpPr>
          <p:nvPr>
            <p:ph type="sldNum" sz="quarter" idx="12"/>
          </p:nvPr>
        </p:nvSpPr>
        <p:spPr/>
        <p:txBody>
          <a:bodyPr/>
          <a:lstStyle/>
          <a:p>
            <a:fld id="{DAF992E6-86C0-4FDD-A968-0519C9310E9E}" type="slidenum">
              <a:rPr lang="en-US" smtClean="0"/>
              <a:t>70</a:t>
            </a:fld>
            <a:endParaRPr lang="en-US"/>
          </a:p>
        </p:txBody>
      </p:sp>
      <p:sp>
        <p:nvSpPr>
          <p:cNvPr id="6" name="Rectangle 5">
            <a:extLst>
              <a:ext uri="{FF2B5EF4-FFF2-40B4-BE49-F238E27FC236}">
                <a16:creationId xmlns:a16="http://schemas.microsoft.com/office/drawing/2014/main" id="{CCF8915C-370C-449E-BFF2-05C7439FF5FC}"/>
              </a:ext>
            </a:extLst>
          </p:cNvPr>
          <p:cNvSpPr/>
          <p:nvPr/>
        </p:nvSpPr>
        <p:spPr>
          <a:xfrm>
            <a:off x="2743200" y="5545168"/>
            <a:ext cx="7988300" cy="1200329"/>
          </a:xfrm>
          <a:prstGeom prst="rect">
            <a:avLst/>
          </a:prstGeom>
        </p:spPr>
        <p:txBody>
          <a:bodyPr wrap="square">
            <a:spAutoFit/>
          </a:bodyPr>
          <a:lstStyle/>
          <a:p>
            <a:pPr lvl="0"/>
            <a:r>
              <a:rPr lang="en-US" sz="2400" b="1" dirty="0">
                <a:solidFill>
                  <a:srgbClr val="FF0000"/>
                </a:solidFill>
              </a:rPr>
              <a:t>SELECT</a:t>
            </a:r>
            <a:r>
              <a:rPr lang="en-US" sz="2400" b="1" dirty="0">
                <a:solidFill>
                  <a:prstClr val="black"/>
                </a:solidFill>
              </a:rPr>
              <a:t> </a:t>
            </a:r>
            <a:r>
              <a:rPr lang="en-US" sz="2400" b="1" dirty="0" err="1">
                <a:solidFill>
                  <a:prstClr val="black"/>
                </a:solidFill>
              </a:rPr>
              <a:t>Fname</a:t>
            </a:r>
            <a:r>
              <a:rPr lang="en-US" sz="2400" b="1" dirty="0">
                <a:solidFill>
                  <a:prstClr val="black"/>
                </a:solidFill>
              </a:rPr>
              <a:t>, </a:t>
            </a:r>
            <a:r>
              <a:rPr lang="en-US" sz="2400" b="1" dirty="0" err="1">
                <a:solidFill>
                  <a:prstClr val="black"/>
                </a:solidFill>
              </a:rPr>
              <a:t>Lname</a:t>
            </a:r>
            <a:r>
              <a:rPr lang="en-US" sz="2400" b="1" dirty="0">
                <a:solidFill>
                  <a:prstClr val="black"/>
                </a:solidFill>
              </a:rPr>
              <a:t>, </a:t>
            </a:r>
            <a:r>
              <a:rPr lang="en-US" sz="2400" b="1" dirty="0" err="1">
                <a:solidFill>
                  <a:prstClr val="black"/>
                </a:solidFill>
              </a:rPr>
              <a:t>Dno</a:t>
            </a:r>
            <a:r>
              <a:rPr lang="en-US" sz="2400" b="1" dirty="0">
                <a:solidFill>
                  <a:prstClr val="black"/>
                </a:solidFill>
              </a:rPr>
              <a:t>, </a:t>
            </a:r>
            <a:r>
              <a:rPr lang="en-US" sz="2400" b="1" dirty="0" err="1">
                <a:solidFill>
                  <a:prstClr val="black"/>
                </a:solidFill>
              </a:rPr>
              <a:t>Dname</a:t>
            </a:r>
            <a:endParaRPr lang="en-US" sz="2400" b="1" dirty="0">
              <a:solidFill>
                <a:prstClr val="black"/>
              </a:solidFill>
            </a:endParaRPr>
          </a:p>
          <a:p>
            <a:pPr lvl="0"/>
            <a:r>
              <a:rPr lang="en-US" sz="2400" b="1" dirty="0">
                <a:solidFill>
                  <a:srgbClr val="FF0000"/>
                </a:solidFill>
              </a:rPr>
              <a:t>FROM</a:t>
            </a:r>
            <a:r>
              <a:rPr lang="en-US" sz="2400" b="1" dirty="0">
                <a:solidFill>
                  <a:prstClr val="black"/>
                </a:solidFill>
              </a:rPr>
              <a:t> Employee </a:t>
            </a:r>
            <a:r>
              <a:rPr lang="en-US" sz="2400" b="1" dirty="0">
                <a:solidFill>
                  <a:srgbClr val="7030A0"/>
                </a:solidFill>
              </a:rPr>
              <a:t>INNER JOIN</a:t>
            </a:r>
            <a:r>
              <a:rPr lang="en-US" sz="2400" b="1" dirty="0">
                <a:solidFill>
                  <a:prstClr val="black"/>
                </a:solidFill>
              </a:rPr>
              <a:t> Department </a:t>
            </a:r>
            <a:r>
              <a:rPr lang="en-US" sz="2400" b="1" dirty="0">
                <a:solidFill>
                  <a:srgbClr val="7030A0"/>
                </a:solidFill>
              </a:rPr>
              <a:t>ON</a:t>
            </a:r>
            <a:r>
              <a:rPr lang="en-US" sz="2400" b="1" dirty="0">
                <a:solidFill>
                  <a:prstClr val="black"/>
                </a:solidFill>
              </a:rPr>
              <a:t> </a:t>
            </a:r>
            <a:r>
              <a:rPr lang="en-US" sz="2400" b="1" dirty="0" err="1">
                <a:solidFill>
                  <a:prstClr val="black"/>
                </a:solidFill>
              </a:rPr>
              <a:t>Dno</a:t>
            </a:r>
            <a:r>
              <a:rPr lang="en-US" sz="2400" b="1" dirty="0">
                <a:solidFill>
                  <a:prstClr val="black"/>
                </a:solidFill>
              </a:rPr>
              <a:t>=</a:t>
            </a:r>
            <a:r>
              <a:rPr lang="en-US" sz="2400" b="1" dirty="0" err="1">
                <a:solidFill>
                  <a:prstClr val="black"/>
                </a:solidFill>
              </a:rPr>
              <a:t>Dnumber</a:t>
            </a:r>
            <a:endParaRPr lang="en-US" sz="2400" b="1" dirty="0">
              <a:solidFill>
                <a:prstClr val="black"/>
              </a:solidFill>
            </a:endParaRPr>
          </a:p>
          <a:p>
            <a:pPr lvl="0"/>
            <a:r>
              <a:rPr lang="en-US" sz="2400" b="1" dirty="0">
                <a:solidFill>
                  <a:srgbClr val="FF0000"/>
                </a:solidFill>
              </a:rPr>
              <a:t>WHERE</a:t>
            </a:r>
            <a:r>
              <a:rPr lang="en-US" sz="2400" b="1" dirty="0">
                <a:solidFill>
                  <a:prstClr val="black"/>
                </a:solidFill>
              </a:rPr>
              <a:t> </a:t>
            </a:r>
            <a:r>
              <a:rPr lang="en-US" sz="2400" b="1" dirty="0" err="1">
                <a:solidFill>
                  <a:prstClr val="black"/>
                </a:solidFill>
              </a:rPr>
              <a:t>Dname</a:t>
            </a:r>
            <a:r>
              <a:rPr lang="en-US" sz="2400" b="1" dirty="0">
                <a:solidFill>
                  <a:prstClr val="black"/>
                </a:solidFill>
              </a:rPr>
              <a:t>= 'Research';</a:t>
            </a:r>
          </a:p>
        </p:txBody>
      </p:sp>
      <p:graphicFrame>
        <p:nvGraphicFramePr>
          <p:cNvPr id="13" name="Content Placeholder 3">
            <a:extLst>
              <a:ext uri="{FF2B5EF4-FFF2-40B4-BE49-F238E27FC236}">
                <a16:creationId xmlns:a16="http://schemas.microsoft.com/office/drawing/2014/main" id="{6E87199E-18CD-441E-975E-6EC82816B974}"/>
              </a:ext>
            </a:extLst>
          </p:cNvPr>
          <p:cNvGraphicFramePr>
            <a:graphicFrameLocks/>
          </p:cNvGraphicFramePr>
          <p:nvPr/>
        </p:nvGraphicFramePr>
        <p:xfrm>
          <a:off x="1219200" y="3254386"/>
          <a:ext cx="525379" cy="2286000"/>
        </p:xfrm>
        <a:graphic>
          <a:graphicData uri="http://schemas.openxmlformats.org/drawingml/2006/table">
            <a:tbl>
              <a:tblPr firstRow="1">
                <a:tableStyleId>{B301B821-A1FF-4177-AEE7-76D212191A09}</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L</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dirty="0"/>
                        <a:t>1</a:t>
                      </a:r>
                      <a:endParaRPr lang="en-US" sz="2400" b="0" dirty="0"/>
                    </a:p>
                  </a:txBody>
                  <a:tcPr/>
                </a:tc>
                <a:extLst>
                  <a:ext uri="{0D108BD9-81ED-4DB2-BD59-A6C34878D82A}">
                    <a16:rowId xmlns:a16="http://schemas.microsoft.com/office/drawing/2014/main" val="1631290191"/>
                  </a:ext>
                </a:extLst>
              </a:tr>
              <a:tr h="370840">
                <a:tc>
                  <a:txBody>
                    <a:bodyPr/>
                    <a:lstStyle/>
                    <a:p>
                      <a:pPr algn="ctr"/>
                      <a:r>
                        <a:rPr lang="en-US" sz="2400" dirty="0"/>
                        <a:t>2</a:t>
                      </a:r>
                      <a:endParaRPr lang="en-US" sz="2400" b="0" dirty="0"/>
                    </a:p>
                  </a:txBody>
                  <a:tcPr/>
                </a:tc>
                <a:extLst>
                  <a:ext uri="{0D108BD9-81ED-4DB2-BD59-A6C34878D82A}">
                    <a16:rowId xmlns:a16="http://schemas.microsoft.com/office/drawing/2014/main" val="3477839965"/>
                  </a:ext>
                </a:extLst>
              </a:tr>
              <a:tr h="370840">
                <a:tc>
                  <a:txBody>
                    <a:bodyPr/>
                    <a:lstStyle/>
                    <a:p>
                      <a:pPr algn="ctr"/>
                      <a:r>
                        <a:rPr lang="en-US" sz="2400" dirty="0"/>
                        <a:t>3</a:t>
                      </a:r>
                      <a:endParaRPr lang="en-US" sz="2400" b="0" dirty="0"/>
                    </a:p>
                  </a:txBody>
                  <a:tcPr/>
                </a:tc>
                <a:extLst>
                  <a:ext uri="{0D108BD9-81ED-4DB2-BD59-A6C34878D82A}">
                    <a16:rowId xmlns:a16="http://schemas.microsoft.com/office/drawing/2014/main" val="461143228"/>
                  </a:ext>
                </a:extLst>
              </a:tr>
              <a:tr h="370840">
                <a:tc>
                  <a:txBody>
                    <a:bodyPr/>
                    <a:lstStyle/>
                    <a:p>
                      <a:pPr algn="ctr"/>
                      <a:r>
                        <a:rPr lang="en-US" sz="2400" dirty="0"/>
                        <a:t>4</a:t>
                      </a:r>
                      <a:endParaRPr lang="en-US" sz="2400" b="0" dirty="0"/>
                    </a:p>
                  </a:txBody>
                  <a:tcPr/>
                </a:tc>
                <a:extLst>
                  <a:ext uri="{0D108BD9-81ED-4DB2-BD59-A6C34878D82A}">
                    <a16:rowId xmlns:a16="http://schemas.microsoft.com/office/drawing/2014/main" val="1268692201"/>
                  </a:ext>
                </a:extLst>
              </a:tr>
            </a:tbl>
          </a:graphicData>
        </a:graphic>
      </p:graphicFrame>
      <p:graphicFrame>
        <p:nvGraphicFramePr>
          <p:cNvPr id="14" name="Content Placeholder 3">
            <a:extLst>
              <a:ext uri="{FF2B5EF4-FFF2-40B4-BE49-F238E27FC236}">
                <a16:creationId xmlns:a16="http://schemas.microsoft.com/office/drawing/2014/main" id="{CC7D638B-C148-4524-9CD5-726CD1EC0462}"/>
              </a:ext>
            </a:extLst>
          </p:cNvPr>
          <p:cNvGraphicFramePr>
            <a:graphicFrameLocks/>
          </p:cNvGraphicFramePr>
          <p:nvPr/>
        </p:nvGraphicFramePr>
        <p:xfrm>
          <a:off x="1981200" y="3266387"/>
          <a:ext cx="525379" cy="2286000"/>
        </p:xfrm>
        <a:graphic>
          <a:graphicData uri="http://schemas.openxmlformats.org/drawingml/2006/table">
            <a:tbl>
              <a:tblPr firstRow="1">
                <a:tableStyleId>{10A1B5D5-9B99-4C35-A422-299274C87663}</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R</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dirty="0"/>
                        <a:t>3</a:t>
                      </a:r>
                      <a:endParaRPr lang="en-US" sz="2400" b="0" dirty="0"/>
                    </a:p>
                  </a:txBody>
                  <a:tcPr/>
                </a:tc>
                <a:extLst>
                  <a:ext uri="{0D108BD9-81ED-4DB2-BD59-A6C34878D82A}">
                    <a16:rowId xmlns:a16="http://schemas.microsoft.com/office/drawing/2014/main" val="1631290191"/>
                  </a:ext>
                </a:extLst>
              </a:tr>
              <a:tr h="370840">
                <a:tc>
                  <a:txBody>
                    <a:bodyPr/>
                    <a:lstStyle/>
                    <a:p>
                      <a:pPr algn="ctr"/>
                      <a:r>
                        <a:rPr lang="en-US" sz="2400" dirty="0"/>
                        <a:t>4</a:t>
                      </a:r>
                      <a:endParaRPr lang="en-US" sz="2400" b="0" dirty="0"/>
                    </a:p>
                  </a:txBody>
                  <a:tcPr/>
                </a:tc>
                <a:extLst>
                  <a:ext uri="{0D108BD9-81ED-4DB2-BD59-A6C34878D82A}">
                    <a16:rowId xmlns:a16="http://schemas.microsoft.com/office/drawing/2014/main" val="3477839965"/>
                  </a:ext>
                </a:extLst>
              </a:tr>
              <a:tr h="370840">
                <a:tc>
                  <a:txBody>
                    <a:bodyPr/>
                    <a:lstStyle/>
                    <a:p>
                      <a:pPr algn="ctr"/>
                      <a:r>
                        <a:rPr lang="en-US" sz="2400" dirty="0"/>
                        <a:t>5</a:t>
                      </a:r>
                      <a:endParaRPr lang="en-US" sz="2400" b="0" dirty="0"/>
                    </a:p>
                  </a:txBody>
                  <a:tcPr/>
                </a:tc>
                <a:extLst>
                  <a:ext uri="{0D108BD9-81ED-4DB2-BD59-A6C34878D82A}">
                    <a16:rowId xmlns:a16="http://schemas.microsoft.com/office/drawing/2014/main" val="461143228"/>
                  </a:ext>
                </a:extLst>
              </a:tr>
              <a:tr h="370840">
                <a:tc>
                  <a:txBody>
                    <a:bodyPr/>
                    <a:lstStyle/>
                    <a:p>
                      <a:pPr algn="ctr"/>
                      <a:r>
                        <a:rPr lang="en-US" sz="2400" dirty="0"/>
                        <a:t>6</a:t>
                      </a:r>
                      <a:endParaRPr lang="en-US" sz="2400" b="0" dirty="0"/>
                    </a:p>
                  </a:txBody>
                  <a:tcPr/>
                </a:tc>
                <a:extLst>
                  <a:ext uri="{0D108BD9-81ED-4DB2-BD59-A6C34878D82A}">
                    <a16:rowId xmlns:a16="http://schemas.microsoft.com/office/drawing/2014/main" val="3293860158"/>
                  </a:ext>
                </a:extLst>
              </a:tr>
            </a:tbl>
          </a:graphicData>
        </a:graphic>
      </p:graphicFrame>
      <p:sp>
        <p:nvSpPr>
          <p:cNvPr id="15" name="Oval 14">
            <a:extLst>
              <a:ext uri="{FF2B5EF4-FFF2-40B4-BE49-F238E27FC236}">
                <a16:creationId xmlns:a16="http://schemas.microsoft.com/office/drawing/2014/main" id="{9A664AB8-F1CF-4D0E-A8D0-8D5BB514543B}"/>
              </a:ext>
            </a:extLst>
          </p:cNvPr>
          <p:cNvSpPr/>
          <p:nvPr/>
        </p:nvSpPr>
        <p:spPr>
          <a:xfrm>
            <a:off x="3910263" y="3298471"/>
            <a:ext cx="2422358" cy="2316480"/>
          </a:xfrm>
          <a:prstGeom prst="ellipse">
            <a:avLst/>
          </a:prstGeom>
          <a:solidFill>
            <a:schemeClr val="accent1">
              <a:lumMod val="20000"/>
              <a:lumOff val="80000"/>
              <a:alpha val="30196"/>
            </a:schemeClr>
          </a:solidFill>
          <a:ln>
            <a:solidFill>
              <a:schemeClr val="accent1">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6" name="Oval 15">
            <a:extLst>
              <a:ext uri="{FF2B5EF4-FFF2-40B4-BE49-F238E27FC236}">
                <a16:creationId xmlns:a16="http://schemas.microsoft.com/office/drawing/2014/main" id="{ACEF69C3-5E91-4B12-8168-964D6BE4422A}"/>
              </a:ext>
            </a:extLst>
          </p:cNvPr>
          <p:cNvSpPr/>
          <p:nvPr/>
        </p:nvSpPr>
        <p:spPr>
          <a:xfrm>
            <a:off x="5121442" y="3254386"/>
            <a:ext cx="2422358" cy="2316480"/>
          </a:xfrm>
          <a:prstGeom prst="ellipse">
            <a:avLst/>
          </a:prstGeom>
          <a:solidFill>
            <a:srgbClr val="E2F0D9">
              <a:alpha val="30196"/>
            </a:srgbClr>
          </a:solidFill>
          <a:ln>
            <a:solidFill>
              <a:srgbClr val="70AD47"/>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6571A0F8-7AAA-4995-8CFF-D025E57D8BE2}"/>
              </a:ext>
            </a:extLst>
          </p:cNvPr>
          <p:cNvSpPr txBox="1"/>
          <p:nvPr/>
        </p:nvSpPr>
        <p:spPr>
          <a:xfrm>
            <a:off x="4459195" y="3925302"/>
            <a:ext cx="2656496" cy="1077218"/>
          </a:xfrm>
          <a:prstGeom prst="rect">
            <a:avLst/>
          </a:prstGeom>
          <a:noFill/>
        </p:spPr>
        <p:txBody>
          <a:bodyPr wrap="none" rtlCol="0">
            <a:spAutoFit/>
          </a:bodyPr>
          <a:lstStyle/>
          <a:p>
            <a:r>
              <a:rPr lang="en-US" sz="3200" spc="600" dirty="0"/>
              <a:t>1	 </a:t>
            </a:r>
            <a:r>
              <a:rPr lang="en-US" sz="3200" spc="600" dirty="0">
                <a:solidFill>
                  <a:srgbClr val="FF0000"/>
                </a:solidFill>
              </a:rPr>
              <a:t>3</a:t>
            </a:r>
            <a:r>
              <a:rPr lang="en-US" sz="3200" spc="600" dirty="0"/>
              <a:t>	  5</a:t>
            </a:r>
          </a:p>
          <a:p>
            <a:r>
              <a:rPr lang="en-US" sz="3200" spc="600" dirty="0"/>
              <a:t>2	 </a:t>
            </a:r>
            <a:r>
              <a:rPr lang="en-US" sz="3200" spc="600" dirty="0">
                <a:solidFill>
                  <a:srgbClr val="FF0000"/>
                </a:solidFill>
              </a:rPr>
              <a:t>4</a:t>
            </a:r>
            <a:r>
              <a:rPr lang="en-US" sz="3200" spc="600" dirty="0"/>
              <a:t>	  6</a:t>
            </a:r>
          </a:p>
        </p:txBody>
      </p:sp>
      <p:graphicFrame>
        <p:nvGraphicFramePr>
          <p:cNvPr id="18" name="Content Placeholder 3">
            <a:extLst>
              <a:ext uri="{FF2B5EF4-FFF2-40B4-BE49-F238E27FC236}">
                <a16:creationId xmlns:a16="http://schemas.microsoft.com/office/drawing/2014/main" id="{6432C4BB-2B0C-4617-8472-E201899738B2}"/>
              </a:ext>
            </a:extLst>
          </p:cNvPr>
          <p:cNvGraphicFramePr>
            <a:graphicFrameLocks/>
          </p:cNvGraphicFramePr>
          <p:nvPr/>
        </p:nvGraphicFramePr>
        <p:xfrm>
          <a:off x="8684794" y="3686671"/>
          <a:ext cx="525379" cy="1371600"/>
        </p:xfrm>
        <a:graphic>
          <a:graphicData uri="http://schemas.openxmlformats.org/drawingml/2006/table">
            <a:tbl>
              <a:tblPr firstRow="1">
                <a:tableStyleId>{793D81CF-94F2-401A-BA57-92F5A7B2D0C5}</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J</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dirty="0">
                          <a:solidFill>
                            <a:srgbClr val="FF0000"/>
                          </a:solidFill>
                        </a:rPr>
                        <a:t>3</a:t>
                      </a:r>
                      <a:endParaRPr lang="en-US" sz="2400" b="0" dirty="0">
                        <a:solidFill>
                          <a:srgbClr val="FF0000"/>
                        </a:solidFill>
                      </a:endParaRPr>
                    </a:p>
                  </a:txBody>
                  <a:tcPr/>
                </a:tc>
                <a:extLst>
                  <a:ext uri="{0D108BD9-81ED-4DB2-BD59-A6C34878D82A}">
                    <a16:rowId xmlns:a16="http://schemas.microsoft.com/office/drawing/2014/main" val="1631290191"/>
                  </a:ext>
                </a:extLst>
              </a:tr>
              <a:tr h="370840">
                <a:tc>
                  <a:txBody>
                    <a:bodyPr/>
                    <a:lstStyle/>
                    <a:p>
                      <a:pPr algn="ctr"/>
                      <a:r>
                        <a:rPr lang="en-US" sz="2400" dirty="0">
                          <a:solidFill>
                            <a:srgbClr val="FF0000"/>
                          </a:solidFill>
                        </a:rPr>
                        <a:t>4</a:t>
                      </a:r>
                      <a:endParaRPr lang="en-US" sz="2400" b="0" dirty="0">
                        <a:solidFill>
                          <a:srgbClr val="FF0000"/>
                        </a:solidFill>
                      </a:endParaRPr>
                    </a:p>
                  </a:txBody>
                  <a:tcPr/>
                </a:tc>
                <a:extLst>
                  <a:ext uri="{0D108BD9-81ED-4DB2-BD59-A6C34878D82A}">
                    <a16:rowId xmlns:a16="http://schemas.microsoft.com/office/drawing/2014/main" val="3477839965"/>
                  </a:ext>
                </a:extLst>
              </a:tr>
            </a:tbl>
          </a:graphicData>
        </a:graphic>
      </p:graphicFrame>
    </p:spTree>
    <p:extLst>
      <p:ext uri="{BB962C8B-B14F-4D97-AF65-F5344CB8AC3E}">
        <p14:creationId xmlns:p14="http://schemas.microsoft.com/office/powerpoint/2010/main" val="285050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16" grpId="0" animBg="1"/>
      <p:bldP spid="1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68AF-533F-4F10-BDE5-D98398A914A0}"/>
              </a:ext>
            </a:extLst>
          </p:cNvPr>
          <p:cNvSpPr>
            <a:spLocks noGrp="1"/>
          </p:cNvSpPr>
          <p:nvPr>
            <p:ph type="title"/>
          </p:nvPr>
        </p:nvSpPr>
        <p:spPr>
          <a:xfrm>
            <a:off x="838200" y="365125"/>
            <a:ext cx="10515600" cy="1325563"/>
          </a:xfrm>
        </p:spPr>
        <p:txBody>
          <a:bodyPr/>
          <a:lstStyle/>
          <a:p>
            <a:r>
              <a:rPr lang="en-US" dirty="0"/>
              <a:t>Outer Join</a:t>
            </a:r>
          </a:p>
        </p:txBody>
      </p:sp>
      <p:sp>
        <p:nvSpPr>
          <p:cNvPr id="3" name="Content Placeholder 2">
            <a:extLst>
              <a:ext uri="{FF2B5EF4-FFF2-40B4-BE49-F238E27FC236}">
                <a16:creationId xmlns:a16="http://schemas.microsoft.com/office/drawing/2014/main" id="{FB6E00BB-D41A-4E86-8F04-8B3EAFA94494}"/>
              </a:ext>
            </a:extLst>
          </p:cNvPr>
          <p:cNvSpPr>
            <a:spLocks noGrp="1"/>
          </p:cNvSpPr>
          <p:nvPr>
            <p:ph idx="1"/>
          </p:nvPr>
        </p:nvSpPr>
        <p:spPr>
          <a:xfrm>
            <a:off x="626301" y="1825625"/>
            <a:ext cx="10885118" cy="4351338"/>
          </a:xfrm>
        </p:spPr>
        <p:txBody>
          <a:bodyPr>
            <a:normAutofit/>
          </a:bodyPr>
          <a:lstStyle/>
          <a:p>
            <a:pPr marL="0" indent="0">
              <a:lnSpc>
                <a:spcPct val="150000"/>
              </a:lnSpc>
              <a:buNone/>
            </a:pPr>
            <a:r>
              <a:rPr lang="en-US" sz="4000" dirty="0"/>
              <a:t>The </a:t>
            </a:r>
            <a:r>
              <a:rPr lang="en-US" sz="4000" b="1" dirty="0"/>
              <a:t>outer</a:t>
            </a:r>
            <a:r>
              <a:rPr lang="en-US" sz="4000" dirty="0"/>
              <a:t> join returns </a:t>
            </a:r>
          </a:p>
          <a:p>
            <a:pPr marL="0" indent="0">
              <a:lnSpc>
                <a:spcPct val="150000"/>
              </a:lnSpc>
              <a:buNone/>
            </a:pPr>
            <a:r>
              <a:rPr lang="en-US" sz="4000" dirty="0"/>
              <a:t>a </a:t>
            </a:r>
            <a:r>
              <a:rPr lang="en-US" sz="4000" i="1" dirty="0"/>
              <a:t>complete</a:t>
            </a:r>
            <a:r>
              <a:rPr lang="en-US" sz="4000" dirty="0"/>
              <a:t> set of rows from the </a:t>
            </a:r>
            <a:r>
              <a:rPr lang="en-US" sz="4000" b="1" dirty="0"/>
              <a:t>one</a:t>
            </a:r>
            <a:r>
              <a:rPr lang="en-US" sz="4000" dirty="0"/>
              <a:t> table with </a:t>
            </a:r>
          </a:p>
          <a:p>
            <a:pPr marL="0" indent="0">
              <a:lnSpc>
                <a:spcPct val="150000"/>
              </a:lnSpc>
              <a:buNone/>
            </a:pPr>
            <a:r>
              <a:rPr lang="en-US" sz="4000" dirty="0"/>
              <a:t>the </a:t>
            </a:r>
            <a:r>
              <a:rPr lang="en-US" sz="4000" i="1" dirty="0"/>
              <a:t>matching</a:t>
            </a:r>
            <a:r>
              <a:rPr lang="en-US" sz="4000" dirty="0"/>
              <a:t> rows if available from the </a:t>
            </a:r>
            <a:r>
              <a:rPr lang="en-US" sz="4000" b="1" dirty="0"/>
              <a:t>other</a:t>
            </a:r>
            <a:r>
              <a:rPr lang="en-US" sz="4000" dirty="0"/>
              <a:t> table.</a:t>
            </a:r>
            <a:endParaRPr lang="en-US" sz="4000" dirty="0">
              <a:solidFill>
                <a:srgbClr val="000000"/>
              </a:solidFill>
              <a:latin typeface="Open Sans"/>
            </a:endParaRPr>
          </a:p>
        </p:txBody>
      </p:sp>
      <p:sp>
        <p:nvSpPr>
          <p:cNvPr id="4" name="Slide Number Placeholder 3">
            <a:extLst>
              <a:ext uri="{FF2B5EF4-FFF2-40B4-BE49-F238E27FC236}">
                <a16:creationId xmlns:a16="http://schemas.microsoft.com/office/drawing/2014/main" id="{12404FAD-4480-47D7-85BB-47633DC3D509}"/>
              </a:ext>
            </a:extLst>
          </p:cNvPr>
          <p:cNvSpPr>
            <a:spLocks noGrp="1"/>
          </p:cNvSpPr>
          <p:nvPr>
            <p:ph type="sldNum" sz="quarter" idx="12"/>
          </p:nvPr>
        </p:nvSpPr>
        <p:spPr/>
        <p:txBody>
          <a:bodyPr/>
          <a:lstStyle/>
          <a:p>
            <a:fld id="{DAF992E6-86C0-4FDD-A968-0519C9310E9E}" type="slidenum">
              <a:rPr lang="en-US" smtClean="0"/>
              <a:t>71</a:t>
            </a:fld>
            <a:endParaRPr lang="en-US"/>
          </a:p>
        </p:txBody>
      </p:sp>
      <p:sp>
        <p:nvSpPr>
          <p:cNvPr id="7" name="TextBox 6">
            <a:extLst>
              <a:ext uri="{FF2B5EF4-FFF2-40B4-BE49-F238E27FC236}">
                <a16:creationId xmlns:a16="http://schemas.microsoft.com/office/drawing/2014/main" id="{111CD523-5777-4DCA-8F0B-EBAFCC7B92C0}"/>
              </a:ext>
            </a:extLst>
          </p:cNvPr>
          <p:cNvSpPr txBox="1"/>
          <p:nvPr/>
        </p:nvSpPr>
        <p:spPr>
          <a:xfrm>
            <a:off x="1311739" y="1646238"/>
            <a:ext cx="995209" cy="707886"/>
          </a:xfrm>
          <a:prstGeom prst="rect">
            <a:avLst/>
          </a:prstGeom>
          <a:noFill/>
        </p:spPr>
        <p:txBody>
          <a:bodyPr wrap="none" rtlCol="0">
            <a:spAutoFit/>
          </a:bodyPr>
          <a:lstStyle/>
          <a:p>
            <a:r>
              <a:rPr lang="en-US" sz="4000" b="1" dirty="0">
                <a:solidFill>
                  <a:srgbClr val="FF0000"/>
                </a:solidFill>
              </a:rPr>
              <a:t>Left</a:t>
            </a:r>
          </a:p>
        </p:txBody>
      </p:sp>
      <p:sp>
        <p:nvSpPr>
          <p:cNvPr id="20" name="TextBox 19">
            <a:extLst>
              <a:ext uri="{FF2B5EF4-FFF2-40B4-BE49-F238E27FC236}">
                <a16:creationId xmlns:a16="http://schemas.microsoft.com/office/drawing/2014/main" id="{E81E1346-2A1A-469B-ABF9-682648EC2F4A}"/>
              </a:ext>
            </a:extLst>
          </p:cNvPr>
          <p:cNvSpPr txBox="1"/>
          <p:nvPr/>
        </p:nvSpPr>
        <p:spPr>
          <a:xfrm>
            <a:off x="7025696" y="2721114"/>
            <a:ext cx="995209" cy="707886"/>
          </a:xfrm>
          <a:prstGeom prst="rect">
            <a:avLst/>
          </a:prstGeom>
          <a:noFill/>
        </p:spPr>
        <p:txBody>
          <a:bodyPr wrap="none" rtlCol="0">
            <a:spAutoFit/>
          </a:bodyPr>
          <a:lstStyle/>
          <a:p>
            <a:r>
              <a:rPr lang="en-US" sz="4000" b="1" dirty="0">
                <a:solidFill>
                  <a:srgbClr val="FF0000"/>
                </a:solidFill>
              </a:rPr>
              <a:t>Left</a:t>
            </a:r>
          </a:p>
        </p:txBody>
      </p:sp>
      <p:sp>
        <p:nvSpPr>
          <p:cNvPr id="21" name="TextBox 20">
            <a:extLst>
              <a:ext uri="{FF2B5EF4-FFF2-40B4-BE49-F238E27FC236}">
                <a16:creationId xmlns:a16="http://schemas.microsoft.com/office/drawing/2014/main" id="{6F503FD7-4B8D-4BF7-BA66-C352C821BABC}"/>
              </a:ext>
            </a:extLst>
          </p:cNvPr>
          <p:cNvSpPr txBox="1"/>
          <p:nvPr/>
        </p:nvSpPr>
        <p:spPr>
          <a:xfrm>
            <a:off x="9382857" y="3767320"/>
            <a:ext cx="1292405" cy="707886"/>
          </a:xfrm>
          <a:prstGeom prst="rect">
            <a:avLst/>
          </a:prstGeom>
          <a:noFill/>
        </p:spPr>
        <p:txBody>
          <a:bodyPr wrap="none" rtlCol="0">
            <a:spAutoFit/>
          </a:bodyPr>
          <a:lstStyle/>
          <a:p>
            <a:r>
              <a:rPr lang="en-US" sz="4000" b="1" dirty="0">
                <a:solidFill>
                  <a:srgbClr val="FF0000"/>
                </a:solidFill>
              </a:rPr>
              <a:t>Right</a:t>
            </a:r>
          </a:p>
        </p:txBody>
      </p:sp>
      <p:sp>
        <p:nvSpPr>
          <p:cNvPr id="22" name="TextBox 21">
            <a:extLst>
              <a:ext uri="{FF2B5EF4-FFF2-40B4-BE49-F238E27FC236}">
                <a16:creationId xmlns:a16="http://schemas.microsoft.com/office/drawing/2014/main" id="{F79B81E7-A9AC-48D2-8EEF-059A2595F360}"/>
              </a:ext>
            </a:extLst>
          </p:cNvPr>
          <p:cNvSpPr txBox="1"/>
          <p:nvPr/>
        </p:nvSpPr>
        <p:spPr>
          <a:xfrm>
            <a:off x="2014342" y="2388084"/>
            <a:ext cx="1292405" cy="707886"/>
          </a:xfrm>
          <a:prstGeom prst="rect">
            <a:avLst/>
          </a:prstGeom>
          <a:noFill/>
        </p:spPr>
        <p:txBody>
          <a:bodyPr wrap="none" rtlCol="0">
            <a:spAutoFit/>
          </a:bodyPr>
          <a:lstStyle/>
          <a:p>
            <a:r>
              <a:rPr lang="en-US" sz="4000" b="1" dirty="0">
                <a:solidFill>
                  <a:srgbClr val="7030A0"/>
                </a:solidFill>
              </a:rPr>
              <a:t>Right</a:t>
            </a:r>
          </a:p>
        </p:txBody>
      </p:sp>
      <p:sp>
        <p:nvSpPr>
          <p:cNvPr id="23" name="TextBox 22">
            <a:extLst>
              <a:ext uri="{FF2B5EF4-FFF2-40B4-BE49-F238E27FC236}">
                <a16:creationId xmlns:a16="http://schemas.microsoft.com/office/drawing/2014/main" id="{94E20339-E3F8-49DE-B05B-11F94AD2AD8C}"/>
              </a:ext>
            </a:extLst>
          </p:cNvPr>
          <p:cNvSpPr txBox="1"/>
          <p:nvPr/>
        </p:nvSpPr>
        <p:spPr>
          <a:xfrm>
            <a:off x="7728299" y="3450434"/>
            <a:ext cx="1292405" cy="707886"/>
          </a:xfrm>
          <a:prstGeom prst="rect">
            <a:avLst/>
          </a:prstGeom>
          <a:noFill/>
        </p:spPr>
        <p:txBody>
          <a:bodyPr wrap="none" rtlCol="0">
            <a:spAutoFit/>
          </a:bodyPr>
          <a:lstStyle/>
          <a:p>
            <a:r>
              <a:rPr lang="en-US" sz="4000" b="1" dirty="0">
                <a:solidFill>
                  <a:srgbClr val="7030A0"/>
                </a:solidFill>
              </a:rPr>
              <a:t>Right</a:t>
            </a:r>
          </a:p>
        </p:txBody>
      </p:sp>
      <p:sp>
        <p:nvSpPr>
          <p:cNvPr id="24" name="TextBox 23">
            <a:extLst>
              <a:ext uri="{FF2B5EF4-FFF2-40B4-BE49-F238E27FC236}">
                <a16:creationId xmlns:a16="http://schemas.microsoft.com/office/drawing/2014/main" id="{DE9A7029-C3F5-44F6-A9B5-BB91D6982BCC}"/>
              </a:ext>
            </a:extLst>
          </p:cNvPr>
          <p:cNvSpPr txBox="1"/>
          <p:nvPr/>
        </p:nvSpPr>
        <p:spPr>
          <a:xfrm>
            <a:off x="8610600" y="4534295"/>
            <a:ext cx="995209" cy="707886"/>
          </a:xfrm>
          <a:prstGeom prst="rect">
            <a:avLst/>
          </a:prstGeom>
          <a:noFill/>
        </p:spPr>
        <p:txBody>
          <a:bodyPr wrap="none" rtlCol="0">
            <a:spAutoFit/>
          </a:bodyPr>
          <a:lstStyle/>
          <a:p>
            <a:r>
              <a:rPr lang="en-US" sz="4000" b="1" dirty="0">
                <a:solidFill>
                  <a:srgbClr val="7030A0"/>
                </a:solidFill>
              </a:rPr>
              <a:t>Left</a:t>
            </a:r>
          </a:p>
        </p:txBody>
      </p:sp>
    </p:spTree>
    <p:extLst>
      <p:ext uri="{BB962C8B-B14F-4D97-AF65-F5344CB8AC3E}">
        <p14:creationId xmlns:p14="http://schemas.microsoft.com/office/powerpoint/2010/main" val="148539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20"/>
                                        </p:tgtEl>
                                      </p:cBhvr>
                                    </p:animEffect>
                                    <p:set>
                                      <p:cBhvr>
                                        <p:cTn id="21" dur="1" fill="hold">
                                          <p:stCondLst>
                                            <p:cond delay="499"/>
                                          </p:stCondLst>
                                        </p:cTn>
                                        <p:tgtEl>
                                          <p:spTgt spid="20"/>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1"/>
                                        </p:tgtEl>
                                      </p:cBhvr>
                                    </p:animEffect>
                                    <p:set>
                                      <p:cBhvr>
                                        <p:cTn id="24" dur="1" fill="hold">
                                          <p:stCondLst>
                                            <p:cond delay="499"/>
                                          </p:stCondLst>
                                        </p:cTn>
                                        <p:tgtEl>
                                          <p:spTgt spid="21"/>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2">
                                            <p:txEl>
                                              <p:pRg st="0" end="0"/>
                                            </p:txEl>
                                          </p:spTgt>
                                        </p:tgtEl>
                                        <p:attrNameLst>
                                          <p:attrName>style.visibility</p:attrName>
                                        </p:attrNameLst>
                                      </p:cBhvr>
                                      <p:to>
                                        <p:strVal val="visible"/>
                                      </p:to>
                                    </p:set>
                                    <p:animEffect transition="in" filter="fade">
                                      <p:cBhvr>
                                        <p:cTn id="28" dur="500"/>
                                        <p:tgtEl>
                                          <p:spTgt spid="22">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animEffect transition="in" filter="fade">
                                      <p:cBhvr>
                                        <p:cTn id="31" dur="500"/>
                                        <p:tgtEl>
                                          <p:spTgt spid="23">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xEl>
                                              <p:pRg st="0" end="0"/>
                                            </p:txEl>
                                          </p:spTgt>
                                        </p:tgtEl>
                                        <p:attrNameLst>
                                          <p:attrName>style.visibility</p:attrName>
                                        </p:attrNameLst>
                                      </p:cBhvr>
                                      <p:to>
                                        <p:strVal val="visible"/>
                                      </p:to>
                                    </p:set>
                                    <p:animEffect transition="in" filter="fade">
                                      <p:cBhvr>
                                        <p:cTn id="34"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20" grpId="0"/>
      <p:bldP spid="20" grpId="1"/>
      <p:bldP spid="21" grpId="0"/>
      <p:bldP spid="21" grpId="1"/>
      <p:bldP spid="22" grpId="0" build="allAtOnce"/>
      <p:bldP spid="23" grpId="0" build="allAtOnce"/>
      <p:bldP spid="24" grpId="0" build="allAtOnce"/>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68AF-533F-4F10-BDE5-D98398A914A0}"/>
              </a:ext>
            </a:extLst>
          </p:cNvPr>
          <p:cNvSpPr>
            <a:spLocks noGrp="1"/>
          </p:cNvSpPr>
          <p:nvPr>
            <p:ph type="title"/>
          </p:nvPr>
        </p:nvSpPr>
        <p:spPr>
          <a:xfrm>
            <a:off x="838200" y="365125"/>
            <a:ext cx="10515600" cy="1325563"/>
          </a:xfrm>
        </p:spPr>
        <p:txBody>
          <a:bodyPr/>
          <a:lstStyle/>
          <a:p>
            <a:r>
              <a:rPr lang="en-US" b="1" dirty="0"/>
              <a:t>Left </a:t>
            </a:r>
            <a:r>
              <a:rPr lang="en-US" dirty="0"/>
              <a:t>Outer Join</a:t>
            </a:r>
          </a:p>
        </p:txBody>
      </p:sp>
      <p:sp>
        <p:nvSpPr>
          <p:cNvPr id="3" name="Content Placeholder 2">
            <a:extLst>
              <a:ext uri="{FF2B5EF4-FFF2-40B4-BE49-F238E27FC236}">
                <a16:creationId xmlns:a16="http://schemas.microsoft.com/office/drawing/2014/main" id="{FB6E00BB-D41A-4E86-8F04-8B3EAFA94494}"/>
              </a:ext>
            </a:extLst>
          </p:cNvPr>
          <p:cNvSpPr>
            <a:spLocks noGrp="1"/>
          </p:cNvSpPr>
          <p:nvPr>
            <p:ph idx="1"/>
          </p:nvPr>
        </p:nvSpPr>
        <p:spPr/>
        <p:txBody>
          <a:bodyPr/>
          <a:lstStyle/>
          <a:p>
            <a:r>
              <a:rPr lang="en-US" dirty="0"/>
              <a:t>The </a:t>
            </a:r>
            <a:r>
              <a:rPr lang="en-US" b="1" dirty="0"/>
              <a:t>Left</a:t>
            </a:r>
            <a:r>
              <a:rPr lang="en-US" dirty="0"/>
              <a:t> </a:t>
            </a:r>
            <a:r>
              <a:rPr lang="en-US" b="1" dirty="0"/>
              <a:t>outer</a:t>
            </a:r>
            <a:r>
              <a:rPr lang="en-US" dirty="0"/>
              <a:t> join returns a complete set of rows from the left table with the matching rows if available from the right table.</a:t>
            </a:r>
            <a:endParaRPr lang="en-US" dirty="0">
              <a:solidFill>
                <a:srgbClr val="000000"/>
              </a:solidFill>
              <a:latin typeface="Open Sans"/>
            </a:endParaRPr>
          </a:p>
        </p:txBody>
      </p:sp>
      <p:sp>
        <p:nvSpPr>
          <p:cNvPr id="4" name="Slide Number Placeholder 3">
            <a:extLst>
              <a:ext uri="{FF2B5EF4-FFF2-40B4-BE49-F238E27FC236}">
                <a16:creationId xmlns:a16="http://schemas.microsoft.com/office/drawing/2014/main" id="{12404FAD-4480-47D7-85BB-47633DC3D509}"/>
              </a:ext>
            </a:extLst>
          </p:cNvPr>
          <p:cNvSpPr>
            <a:spLocks noGrp="1"/>
          </p:cNvSpPr>
          <p:nvPr>
            <p:ph type="sldNum" sz="quarter" idx="12"/>
          </p:nvPr>
        </p:nvSpPr>
        <p:spPr/>
        <p:txBody>
          <a:bodyPr/>
          <a:lstStyle/>
          <a:p>
            <a:fld id="{DAF992E6-86C0-4FDD-A968-0519C9310E9E}" type="slidenum">
              <a:rPr lang="en-US" smtClean="0"/>
              <a:t>72</a:t>
            </a:fld>
            <a:endParaRPr lang="en-US"/>
          </a:p>
        </p:txBody>
      </p:sp>
      <p:sp>
        <p:nvSpPr>
          <p:cNvPr id="6" name="Rectangle 5">
            <a:extLst>
              <a:ext uri="{FF2B5EF4-FFF2-40B4-BE49-F238E27FC236}">
                <a16:creationId xmlns:a16="http://schemas.microsoft.com/office/drawing/2014/main" id="{CCF8915C-370C-449E-BFF2-05C7439FF5FC}"/>
              </a:ext>
            </a:extLst>
          </p:cNvPr>
          <p:cNvSpPr/>
          <p:nvPr/>
        </p:nvSpPr>
        <p:spPr>
          <a:xfrm>
            <a:off x="1816276" y="5632850"/>
            <a:ext cx="7988300" cy="830997"/>
          </a:xfrm>
          <a:prstGeom prst="rect">
            <a:avLst/>
          </a:prstGeom>
        </p:spPr>
        <p:txBody>
          <a:bodyPr wrap="square">
            <a:spAutoFit/>
          </a:bodyPr>
          <a:lstStyle/>
          <a:p>
            <a:pPr lvl="0"/>
            <a:r>
              <a:rPr lang="en-US" sz="2400" b="1" dirty="0">
                <a:solidFill>
                  <a:srgbClr val="FF0000"/>
                </a:solidFill>
              </a:rPr>
              <a:t>SELECT</a:t>
            </a:r>
            <a:r>
              <a:rPr lang="en-US" sz="2400" b="1" dirty="0">
                <a:solidFill>
                  <a:prstClr val="black"/>
                </a:solidFill>
              </a:rPr>
              <a:t> </a:t>
            </a:r>
            <a:r>
              <a:rPr lang="en-US" sz="2400" b="1" dirty="0" err="1">
                <a:solidFill>
                  <a:prstClr val="black"/>
                </a:solidFill>
              </a:rPr>
              <a:t>Fname</a:t>
            </a:r>
            <a:r>
              <a:rPr lang="en-US" sz="2400" b="1" dirty="0">
                <a:solidFill>
                  <a:prstClr val="black"/>
                </a:solidFill>
              </a:rPr>
              <a:t>, </a:t>
            </a:r>
            <a:r>
              <a:rPr lang="en-US" sz="2400" b="1" dirty="0" err="1">
                <a:solidFill>
                  <a:prstClr val="black"/>
                </a:solidFill>
              </a:rPr>
              <a:t>Lname</a:t>
            </a:r>
            <a:r>
              <a:rPr lang="en-US" sz="2400" b="1" dirty="0">
                <a:solidFill>
                  <a:prstClr val="black"/>
                </a:solidFill>
              </a:rPr>
              <a:t>, </a:t>
            </a:r>
            <a:r>
              <a:rPr lang="en-US" sz="2400" b="1" dirty="0" err="1">
                <a:solidFill>
                  <a:prstClr val="black"/>
                </a:solidFill>
              </a:rPr>
              <a:t>Dno</a:t>
            </a:r>
            <a:r>
              <a:rPr lang="en-US" sz="2400" b="1" dirty="0">
                <a:solidFill>
                  <a:prstClr val="black"/>
                </a:solidFill>
              </a:rPr>
              <a:t>, </a:t>
            </a:r>
            <a:r>
              <a:rPr lang="en-US" sz="2400" b="1" dirty="0" err="1">
                <a:solidFill>
                  <a:prstClr val="black"/>
                </a:solidFill>
              </a:rPr>
              <a:t>Dname</a:t>
            </a:r>
            <a:endParaRPr lang="en-US" sz="2400" b="1" dirty="0">
              <a:solidFill>
                <a:prstClr val="black"/>
              </a:solidFill>
            </a:endParaRPr>
          </a:p>
          <a:p>
            <a:pPr lvl="0"/>
            <a:r>
              <a:rPr lang="en-US" sz="2400" b="1" dirty="0">
                <a:solidFill>
                  <a:srgbClr val="FF0000"/>
                </a:solidFill>
              </a:rPr>
              <a:t>FROM</a:t>
            </a:r>
            <a:r>
              <a:rPr lang="en-US" sz="2400" b="1" dirty="0">
                <a:solidFill>
                  <a:prstClr val="black"/>
                </a:solidFill>
              </a:rPr>
              <a:t> Employee </a:t>
            </a:r>
            <a:r>
              <a:rPr lang="en-US" sz="2400" b="1" dirty="0">
                <a:solidFill>
                  <a:srgbClr val="7030A0"/>
                </a:solidFill>
              </a:rPr>
              <a:t>LEFT JOIN</a:t>
            </a:r>
            <a:r>
              <a:rPr lang="en-US" sz="2400" b="1" dirty="0">
                <a:solidFill>
                  <a:prstClr val="black"/>
                </a:solidFill>
              </a:rPr>
              <a:t> Department </a:t>
            </a:r>
            <a:r>
              <a:rPr lang="en-US" sz="2400" b="1" dirty="0">
                <a:solidFill>
                  <a:srgbClr val="7030A0"/>
                </a:solidFill>
              </a:rPr>
              <a:t>ON</a:t>
            </a:r>
            <a:r>
              <a:rPr lang="en-US" sz="2400" b="1" dirty="0">
                <a:solidFill>
                  <a:prstClr val="black"/>
                </a:solidFill>
              </a:rPr>
              <a:t> </a:t>
            </a:r>
            <a:r>
              <a:rPr lang="en-US" sz="2400" b="1" dirty="0" err="1">
                <a:solidFill>
                  <a:prstClr val="black"/>
                </a:solidFill>
              </a:rPr>
              <a:t>Dno</a:t>
            </a:r>
            <a:r>
              <a:rPr lang="en-US" sz="2400" b="1" dirty="0">
                <a:solidFill>
                  <a:prstClr val="black"/>
                </a:solidFill>
              </a:rPr>
              <a:t>=</a:t>
            </a:r>
            <a:r>
              <a:rPr lang="en-US" sz="2400" b="1" dirty="0" err="1">
                <a:solidFill>
                  <a:prstClr val="black"/>
                </a:solidFill>
              </a:rPr>
              <a:t>Dnumber</a:t>
            </a:r>
            <a:r>
              <a:rPr lang="en-US" sz="2400" b="1" dirty="0">
                <a:solidFill>
                  <a:prstClr val="black"/>
                </a:solidFill>
              </a:rPr>
              <a:t>;</a:t>
            </a:r>
          </a:p>
        </p:txBody>
      </p:sp>
      <p:graphicFrame>
        <p:nvGraphicFramePr>
          <p:cNvPr id="13" name="Content Placeholder 3">
            <a:extLst>
              <a:ext uri="{FF2B5EF4-FFF2-40B4-BE49-F238E27FC236}">
                <a16:creationId xmlns:a16="http://schemas.microsoft.com/office/drawing/2014/main" id="{6E87199E-18CD-441E-975E-6EC82816B974}"/>
              </a:ext>
            </a:extLst>
          </p:cNvPr>
          <p:cNvGraphicFramePr>
            <a:graphicFrameLocks/>
          </p:cNvGraphicFramePr>
          <p:nvPr>
            <p:extLst>
              <p:ext uri="{D42A27DB-BD31-4B8C-83A1-F6EECF244321}">
                <p14:modId xmlns:p14="http://schemas.microsoft.com/office/powerpoint/2010/main" val="1555783958"/>
              </p:ext>
            </p:extLst>
          </p:nvPr>
        </p:nvGraphicFramePr>
        <p:xfrm>
          <a:off x="1219200" y="3110475"/>
          <a:ext cx="525379" cy="2286000"/>
        </p:xfrm>
        <a:graphic>
          <a:graphicData uri="http://schemas.openxmlformats.org/drawingml/2006/table">
            <a:tbl>
              <a:tblPr firstRow="1">
                <a:tableStyleId>{B301B821-A1FF-4177-AEE7-76D212191A09}</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L</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dirty="0"/>
                        <a:t>1</a:t>
                      </a:r>
                      <a:endParaRPr lang="en-US" sz="2400" b="0" dirty="0"/>
                    </a:p>
                  </a:txBody>
                  <a:tcPr/>
                </a:tc>
                <a:extLst>
                  <a:ext uri="{0D108BD9-81ED-4DB2-BD59-A6C34878D82A}">
                    <a16:rowId xmlns:a16="http://schemas.microsoft.com/office/drawing/2014/main" val="1631290191"/>
                  </a:ext>
                </a:extLst>
              </a:tr>
              <a:tr h="370840">
                <a:tc>
                  <a:txBody>
                    <a:bodyPr/>
                    <a:lstStyle/>
                    <a:p>
                      <a:pPr algn="ctr"/>
                      <a:r>
                        <a:rPr lang="en-US" sz="2400" dirty="0"/>
                        <a:t>2</a:t>
                      </a:r>
                      <a:endParaRPr lang="en-US" sz="2400" b="0" dirty="0"/>
                    </a:p>
                  </a:txBody>
                  <a:tcPr/>
                </a:tc>
                <a:extLst>
                  <a:ext uri="{0D108BD9-81ED-4DB2-BD59-A6C34878D82A}">
                    <a16:rowId xmlns:a16="http://schemas.microsoft.com/office/drawing/2014/main" val="3477839965"/>
                  </a:ext>
                </a:extLst>
              </a:tr>
              <a:tr h="370840">
                <a:tc>
                  <a:txBody>
                    <a:bodyPr/>
                    <a:lstStyle/>
                    <a:p>
                      <a:pPr algn="ctr"/>
                      <a:r>
                        <a:rPr lang="en-US" sz="2400" dirty="0"/>
                        <a:t>3</a:t>
                      </a:r>
                      <a:endParaRPr lang="en-US" sz="2400" b="0" dirty="0"/>
                    </a:p>
                  </a:txBody>
                  <a:tcPr/>
                </a:tc>
                <a:extLst>
                  <a:ext uri="{0D108BD9-81ED-4DB2-BD59-A6C34878D82A}">
                    <a16:rowId xmlns:a16="http://schemas.microsoft.com/office/drawing/2014/main" val="461143228"/>
                  </a:ext>
                </a:extLst>
              </a:tr>
              <a:tr h="370840">
                <a:tc>
                  <a:txBody>
                    <a:bodyPr/>
                    <a:lstStyle/>
                    <a:p>
                      <a:pPr algn="ctr"/>
                      <a:r>
                        <a:rPr lang="en-US" sz="2400" dirty="0"/>
                        <a:t>4</a:t>
                      </a:r>
                      <a:endParaRPr lang="en-US" sz="2400" b="0" dirty="0"/>
                    </a:p>
                  </a:txBody>
                  <a:tcPr/>
                </a:tc>
                <a:extLst>
                  <a:ext uri="{0D108BD9-81ED-4DB2-BD59-A6C34878D82A}">
                    <a16:rowId xmlns:a16="http://schemas.microsoft.com/office/drawing/2014/main" val="1268692201"/>
                  </a:ext>
                </a:extLst>
              </a:tr>
            </a:tbl>
          </a:graphicData>
        </a:graphic>
      </p:graphicFrame>
      <p:graphicFrame>
        <p:nvGraphicFramePr>
          <p:cNvPr id="14" name="Content Placeholder 3">
            <a:extLst>
              <a:ext uri="{FF2B5EF4-FFF2-40B4-BE49-F238E27FC236}">
                <a16:creationId xmlns:a16="http://schemas.microsoft.com/office/drawing/2014/main" id="{CC7D638B-C148-4524-9CD5-726CD1EC0462}"/>
              </a:ext>
            </a:extLst>
          </p:cNvPr>
          <p:cNvGraphicFramePr>
            <a:graphicFrameLocks/>
          </p:cNvGraphicFramePr>
          <p:nvPr>
            <p:extLst>
              <p:ext uri="{D42A27DB-BD31-4B8C-83A1-F6EECF244321}">
                <p14:modId xmlns:p14="http://schemas.microsoft.com/office/powerpoint/2010/main" val="3929793275"/>
              </p:ext>
            </p:extLst>
          </p:nvPr>
        </p:nvGraphicFramePr>
        <p:xfrm>
          <a:off x="1981200" y="3110475"/>
          <a:ext cx="525379" cy="2286000"/>
        </p:xfrm>
        <a:graphic>
          <a:graphicData uri="http://schemas.openxmlformats.org/drawingml/2006/table">
            <a:tbl>
              <a:tblPr firstRow="1">
                <a:tableStyleId>{10A1B5D5-9B99-4C35-A422-299274C87663}</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R</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dirty="0"/>
                        <a:t>3</a:t>
                      </a:r>
                      <a:endParaRPr lang="en-US" sz="2400" b="0" dirty="0"/>
                    </a:p>
                  </a:txBody>
                  <a:tcPr/>
                </a:tc>
                <a:extLst>
                  <a:ext uri="{0D108BD9-81ED-4DB2-BD59-A6C34878D82A}">
                    <a16:rowId xmlns:a16="http://schemas.microsoft.com/office/drawing/2014/main" val="1631290191"/>
                  </a:ext>
                </a:extLst>
              </a:tr>
              <a:tr h="370840">
                <a:tc>
                  <a:txBody>
                    <a:bodyPr/>
                    <a:lstStyle/>
                    <a:p>
                      <a:pPr algn="ctr"/>
                      <a:r>
                        <a:rPr lang="en-US" sz="2400" dirty="0"/>
                        <a:t>4</a:t>
                      </a:r>
                      <a:endParaRPr lang="en-US" sz="2400" b="0" dirty="0"/>
                    </a:p>
                  </a:txBody>
                  <a:tcPr/>
                </a:tc>
                <a:extLst>
                  <a:ext uri="{0D108BD9-81ED-4DB2-BD59-A6C34878D82A}">
                    <a16:rowId xmlns:a16="http://schemas.microsoft.com/office/drawing/2014/main" val="3477839965"/>
                  </a:ext>
                </a:extLst>
              </a:tr>
              <a:tr h="370840">
                <a:tc>
                  <a:txBody>
                    <a:bodyPr/>
                    <a:lstStyle/>
                    <a:p>
                      <a:pPr algn="ctr"/>
                      <a:r>
                        <a:rPr lang="en-US" sz="2400" dirty="0"/>
                        <a:t>5</a:t>
                      </a:r>
                      <a:endParaRPr lang="en-US" sz="2400" b="0" dirty="0"/>
                    </a:p>
                  </a:txBody>
                  <a:tcPr/>
                </a:tc>
                <a:extLst>
                  <a:ext uri="{0D108BD9-81ED-4DB2-BD59-A6C34878D82A}">
                    <a16:rowId xmlns:a16="http://schemas.microsoft.com/office/drawing/2014/main" val="461143228"/>
                  </a:ext>
                </a:extLst>
              </a:tr>
              <a:tr h="370840">
                <a:tc>
                  <a:txBody>
                    <a:bodyPr/>
                    <a:lstStyle/>
                    <a:p>
                      <a:pPr algn="ctr"/>
                      <a:r>
                        <a:rPr lang="en-US" sz="2400" dirty="0"/>
                        <a:t>6</a:t>
                      </a:r>
                      <a:endParaRPr lang="en-US" sz="2400" b="0" dirty="0"/>
                    </a:p>
                  </a:txBody>
                  <a:tcPr/>
                </a:tc>
                <a:extLst>
                  <a:ext uri="{0D108BD9-81ED-4DB2-BD59-A6C34878D82A}">
                    <a16:rowId xmlns:a16="http://schemas.microsoft.com/office/drawing/2014/main" val="3293860158"/>
                  </a:ext>
                </a:extLst>
              </a:tr>
            </a:tbl>
          </a:graphicData>
        </a:graphic>
      </p:graphicFrame>
      <p:sp>
        <p:nvSpPr>
          <p:cNvPr id="15" name="Oval 14">
            <a:extLst>
              <a:ext uri="{FF2B5EF4-FFF2-40B4-BE49-F238E27FC236}">
                <a16:creationId xmlns:a16="http://schemas.microsoft.com/office/drawing/2014/main" id="{9A664AB8-F1CF-4D0E-A8D0-8D5BB514543B}"/>
              </a:ext>
            </a:extLst>
          </p:cNvPr>
          <p:cNvSpPr/>
          <p:nvPr/>
        </p:nvSpPr>
        <p:spPr>
          <a:xfrm>
            <a:off x="3910263" y="3298471"/>
            <a:ext cx="2422358" cy="2316480"/>
          </a:xfrm>
          <a:prstGeom prst="ellipse">
            <a:avLst/>
          </a:prstGeom>
          <a:solidFill>
            <a:schemeClr val="accent1">
              <a:lumMod val="20000"/>
              <a:lumOff val="80000"/>
              <a:alpha val="30196"/>
            </a:schemeClr>
          </a:solidFill>
          <a:ln>
            <a:solidFill>
              <a:schemeClr val="accent1">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6" name="Oval 15">
            <a:extLst>
              <a:ext uri="{FF2B5EF4-FFF2-40B4-BE49-F238E27FC236}">
                <a16:creationId xmlns:a16="http://schemas.microsoft.com/office/drawing/2014/main" id="{ACEF69C3-5E91-4B12-8168-964D6BE4422A}"/>
              </a:ext>
            </a:extLst>
          </p:cNvPr>
          <p:cNvSpPr/>
          <p:nvPr/>
        </p:nvSpPr>
        <p:spPr>
          <a:xfrm>
            <a:off x="5121442" y="3254386"/>
            <a:ext cx="2422358" cy="2316480"/>
          </a:xfrm>
          <a:prstGeom prst="ellipse">
            <a:avLst/>
          </a:prstGeom>
          <a:solidFill>
            <a:srgbClr val="E2F0D9">
              <a:alpha val="30196"/>
            </a:srgbClr>
          </a:solidFill>
          <a:ln>
            <a:solidFill>
              <a:srgbClr val="70AD47"/>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6571A0F8-7AAA-4995-8CFF-D025E57D8BE2}"/>
              </a:ext>
            </a:extLst>
          </p:cNvPr>
          <p:cNvSpPr txBox="1"/>
          <p:nvPr/>
        </p:nvSpPr>
        <p:spPr>
          <a:xfrm>
            <a:off x="4459195" y="3925302"/>
            <a:ext cx="2656496" cy="1077218"/>
          </a:xfrm>
          <a:prstGeom prst="rect">
            <a:avLst/>
          </a:prstGeom>
          <a:noFill/>
        </p:spPr>
        <p:txBody>
          <a:bodyPr wrap="none" rtlCol="0">
            <a:spAutoFit/>
          </a:bodyPr>
          <a:lstStyle/>
          <a:p>
            <a:r>
              <a:rPr lang="en-US" sz="3200" spc="600" dirty="0">
                <a:solidFill>
                  <a:srgbClr val="FF0000"/>
                </a:solidFill>
              </a:rPr>
              <a:t>1</a:t>
            </a:r>
            <a:r>
              <a:rPr lang="en-US" sz="3200" spc="600" dirty="0"/>
              <a:t>	 </a:t>
            </a:r>
            <a:r>
              <a:rPr lang="en-US" sz="3200" spc="600" dirty="0">
                <a:solidFill>
                  <a:srgbClr val="FF0000"/>
                </a:solidFill>
              </a:rPr>
              <a:t>3</a:t>
            </a:r>
            <a:r>
              <a:rPr lang="en-US" sz="3200" spc="600" dirty="0"/>
              <a:t>	  5</a:t>
            </a:r>
          </a:p>
          <a:p>
            <a:r>
              <a:rPr lang="en-US" sz="3200" spc="600" dirty="0">
                <a:solidFill>
                  <a:srgbClr val="FF0000"/>
                </a:solidFill>
              </a:rPr>
              <a:t>2</a:t>
            </a:r>
            <a:r>
              <a:rPr lang="en-US" sz="3200" spc="600" dirty="0"/>
              <a:t>	 </a:t>
            </a:r>
            <a:r>
              <a:rPr lang="en-US" sz="3200" spc="600" dirty="0">
                <a:solidFill>
                  <a:srgbClr val="FF0000"/>
                </a:solidFill>
              </a:rPr>
              <a:t>4</a:t>
            </a:r>
            <a:r>
              <a:rPr lang="en-US" sz="3200" spc="600" dirty="0"/>
              <a:t>	  6</a:t>
            </a:r>
          </a:p>
        </p:txBody>
      </p:sp>
      <p:graphicFrame>
        <p:nvGraphicFramePr>
          <p:cNvPr id="18" name="Content Placeholder 3">
            <a:extLst>
              <a:ext uri="{FF2B5EF4-FFF2-40B4-BE49-F238E27FC236}">
                <a16:creationId xmlns:a16="http://schemas.microsoft.com/office/drawing/2014/main" id="{6432C4BB-2B0C-4617-8472-E201899738B2}"/>
              </a:ext>
            </a:extLst>
          </p:cNvPr>
          <p:cNvGraphicFramePr>
            <a:graphicFrameLocks/>
          </p:cNvGraphicFramePr>
          <p:nvPr>
            <p:extLst>
              <p:ext uri="{D42A27DB-BD31-4B8C-83A1-F6EECF244321}">
                <p14:modId xmlns:p14="http://schemas.microsoft.com/office/powerpoint/2010/main" val="3452965585"/>
              </p:ext>
            </p:extLst>
          </p:nvPr>
        </p:nvGraphicFramePr>
        <p:xfrm>
          <a:off x="8684794" y="3110475"/>
          <a:ext cx="525379" cy="2286000"/>
        </p:xfrm>
        <a:graphic>
          <a:graphicData uri="http://schemas.openxmlformats.org/drawingml/2006/table">
            <a:tbl>
              <a:tblPr firstRow="1">
                <a:tableStyleId>{793D81CF-94F2-401A-BA57-92F5A7B2D0C5}</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J</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b="0" dirty="0">
                          <a:solidFill>
                            <a:srgbClr val="FF0000"/>
                          </a:solidFill>
                        </a:rPr>
                        <a:t>1</a:t>
                      </a:r>
                    </a:p>
                  </a:txBody>
                  <a:tcPr/>
                </a:tc>
                <a:extLst>
                  <a:ext uri="{0D108BD9-81ED-4DB2-BD59-A6C34878D82A}">
                    <a16:rowId xmlns:a16="http://schemas.microsoft.com/office/drawing/2014/main" val="3774891466"/>
                  </a:ext>
                </a:extLst>
              </a:tr>
              <a:tr h="370840">
                <a:tc>
                  <a:txBody>
                    <a:bodyPr/>
                    <a:lstStyle/>
                    <a:p>
                      <a:pPr algn="ctr"/>
                      <a:r>
                        <a:rPr lang="en-US" sz="2400" b="0" dirty="0">
                          <a:solidFill>
                            <a:srgbClr val="FF0000"/>
                          </a:solidFill>
                        </a:rPr>
                        <a:t>2</a:t>
                      </a:r>
                    </a:p>
                  </a:txBody>
                  <a:tcPr/>
                </a:tc>
                <a:extLst>
                  <a:ext uri="{0D108BD9-81ED-4DB2-BD59-A6C34878D82A}">
                    <a16:rowId xmlns:a16="http://schemas.microsoft.com/office/drawing/2014/main" val="838093884"/>
                  </a:ext>
                </a:extLst>
              </a:tr>
              <a:tr h="370840">
                <a:tc>
                  <a:txBody>
                    <a:bodyPr/>
                    <a:lstStyle/>
                    <a:p>
                      <a:pPr algn="ctr"/>
                      <a:r>
                        <a:rPr lang="en-US" sz="2400" dirty="0">
                          <a:solidFill>
                            <a:srgbClr val="FF0000"/>
                          </a:solidFill>
                        </a:rPr>
                        <a:t>3</a:t>
                      </a:r>
                      <a:endParaRPr lang="en-US" sz="2400" b="0" dirty="0">
                        <a:solidFill>
                          <a:srgbClr val="FF0000"/>
                        </a:solidFill>
                      </a:endParaRPr>
                    </a:p>
                  </a:txBody>
                  <a:tcPr/>
                </a:tc>
                <a:extLst>
                  <a:ext uri="{0D108BD9-81ED-4DB2-BD59-A6C34878D82A}">
                    <a16:rowId xmlns:a16="http://schemas.microsoft.com/office/drawing/2014/main" val="1631290191"/>
                  </a:ext>
                </a:extLst>
              </a:tr>
              <a:tr h="370840">
                <a:tc>
                  <a:txBody>
                    <a:bodyPr/>
                    <a:lstStyle/>
                    <a:p>
                      <a:pPr algn="ctr"/>
                      <a:r>
                        <a:rPr lang="en-US" sz="2400" dirty="0">
                          <a:solidFill>
                            <a:srgbClr val="FF0000"/>
                          </a:solidFill>
                        </a:rPr>
                        <a:t>4</a:t>
                      </a:r>
                      <a:endParaRPr lang="en-US" sz="2400" b="0" dirty="0">
                        <a:solidFill>
                          <a:srgbClr val="FF0000"/>
                        </a:solidFill>
                      </a:endParaRPr>
                    </a:p>
                  </a:txBody>
                  <a:tcPr/>
                </a:tc>
                <a:extLst>
                  <a:ext uri="{0D108BD9-81ED-4DB2-BD59-A6C34878D82A}">
                    <a16:rowId xmlns:a16="http://schemas.microsoft.com/office/drawing/2014/main" val="3477839965"/>
                  </a:ext>
                </a:extLst>
              </a:tr>
            </a:tbl>
          </a:graphicData>
        </a:graphic>
      </p:graphicFrame>
    </p:spTree>
    <p:extLst>
      <p:ext uri="{BB962C8B-B14F-4D97-AF65-F5344CB8AC3E}">
        <p14:creationId xmlns:p14="http://schemas.microsoft.com/office/powerpoint/2010/main" val="190800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16" grpId="0" animBg="1"/>
      <p:bldP spid="1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68AF-533F-4F10-BDE5-D98398A914A0}"/>
              </a:ext>
            </a:extLst>
          </p:cNvPr>
          <p:cNvSpPr>
            <a:spLocks noGrp="1"/>
          </p:cNvSpPr>
          <p:nvPr>
            <p:ph type="title"/>
          </p:nvPr>
        </p:nvSpPr>
        <p:spPr>
          <a:xfrm>
            <a:off x="838200" y="365125"/>
            <a:ext cx="10515600" cy="1325563"/>
          </a:xfrm>
        </p:spPr>
        <p:txBody>
          <a:bodyPr/>
          <a:lstStyle/>
          <a:p>
            <a:r>
              <a:rPr lang="en-US" b="1" dirty="0"/>
              <a:t>Right </a:t>
            </a:r>
            <a:r>
              <a:rPr lang="en-US" dirty="0"/>
              <a:t>Outer Join</a:t>
            </a:r>
          </a:p>
        </p:txBody>
      </p:sp>
      <p:sp>
        <p:nvSpPr>
          <p:cNvPr id="3" name="Content Placeholder 2">
            <a:extLst>
              <a:ext uri="{FF2B5EF4-FFF2-40B4-BE49-F238E27FC236}">
                <a16:creationId xmlns:a16="http://schemas.microsoft.com/office/drawing/2014/main" id="{FB6E00BB-D41A-4E86-8F04-8B3EAFA94494}"/>
              </a:ext>
            </a:extLst>
          </p:cNvPr>
          <p:cNvSpPr>
            <a:spLocks noGrp="1"/>
          </p:cNvSpPr>
          <p:nvPr>
            <p:ph idx="1"/>
          </p:nvPr>
        </p:nvSpPr>
        <p:spPr/>
        <p:txBody>
          <a:bodyPr/>
          <a:lstStyle/>
          <a:p>
            <a:r>
              <a:rPr lang="en-US" dirty="0"/>
              <a:t>The </a:t>
            </a:r>
            <a:r>
              <a:rPr lang="en-US" b="1" dirty="0"/>
              <a:t>Right</a:t>
            </a:r>
            <a:r>
              <a:rPr lang="en-US" dirty="0"/>
              <a:t> </a:t>
            </a:r>
            <a:r>
              <a:rPr lang="en-US" b="1" dirty="0"/>
              <a:t>outer</a:t>
            </a:r>
            <a:r>
              <a:rPr lang="en-US" dirty="0"/>
              <a:t> join returns a complete set of rows from the Right table with the matching rows if available from the Left table.</a:t>
            </a:r>
            <a:endParaRPr lang="en-US" dirty="0">
              <a:solidFill>
                <a:srgbClr val="000000"/>
              </a:solidFill>
              <a:latin typeface="Open Sans"/>
            </a:endParaRPr>
          </a:p>
        </p:txBody>
      </p:sp>
      <p:sp>
        <p:nvSpPr>
          <p:cNvPr id="4" name="Slide Number Placeholder 3">
            <a:extLst>
              <a:ext uri="{FF2B5EF4-FFF2-40B4-BE49-F238E27FC236}">
                <a16:creationId xmlns:a16="http://schemas.microsoft.com/office/drawing/2014/main" id="{12404FAD-4480-47D7-85BB-47633DC3D509}"/>
              </a:ext>
            </a:extLst>
          </p:cNvPr>
          <p:cNvSpPr>
            <a:spLocks noGrp="1"/>
          </p:cNvSpPr>
          <p:nvPr>
            <p:ph type="sldNum" sz="quarter" idx="12"/>
          </p:nvPr>
        </p:nvSpPr>
        <p:spPr/>
        <p:txBody>
          <a:bodyPr/>
          <a:lstStyle/>
          <a:p>
            <a:fld id="{DAF992E6-86C0-4FDD-A968-0519C9310E9E}" type="slidenum">
              <a:rPr lang="en-US" smtClean="0"/>
              <a:t>73</a:t>
            </a:fld>
            <a:endParaRPr lang="en-US"/>
          </a:p>
        </p:txBody>
      </p:sp>
      <p:sp>
        <p:nvSpPr>
          <p:cNvPr id="6" name="Rectangle 5">
            <a:extLst>
              <a:ext uri="{FF2B5EF4-FFF2-40B4-BE49-F238E27FC236}">
                <a16:creationId xmlns:a16="http://schemas.microsoft.com/office/drawing/2014/main" id="{CCF8915C-370C-449E-BFF2-05C7439FF5FC}"/>
              </a:ext>
            </a:extLst>
          </p:cNvPr>
          <p:cNvSpPr/>
          <p:nvPr/>
        </p:nvSpPr>
        <p:spPr>
          <a:xfrm>
            <a:off x="1816276" y="5632850"/>
            <a:ext cx="7988300" cy="830997"/>
          </a:xfrm>
          <a:prstGeom prst="rect">
            <a:avLst/>
          </a:prstGeom>
        </p:spPr>
        <p:txBody>
          <a:bodyPr wrap="square">
            <a:spAutoFit/>
          </a:bodyPr>
          <a:lstStyle/>
          <a:p>
            <a:pPr lvl="0"/>
            <a:r>
              <a:rPr lang="en-US" sz="2400" b="1" dirty="0">
                <a:solidFill>
                  <a:srgbClr val="FF0000"/>
                </a:solidFill>
              </a:rPr>
              <a:t>SELECT</a:t>
            </a:r>
            <a:r>
              <a:rPr lang="en-US" sz="2400" b="1" dirty="0">
                <a:solidFill>
                  <a:prstClr val="black"/>
                </a:solidFill>
              </a:rPr>
              <a:t> </a:t>
            </a:r>
            <a:r>
              <a:rPr lang="en-US" sz="2400" b="1" dirty="0" err="1">
                <a:solidFill>
                  <a:prstClr val="black"/>
                </a:solidFill>
              </a:rPr>
              <a:t>Fname</a:t>
            </a:r>
            <a:r>
              <a:rPr lang="en-US" sz="2400" b="1" dirty="0">
                <a:solidFill>
                  <a:prstClr val="black"/>
                </a:solidFill>
              </a:rPr>
              <a:t>, </a:t>
            </a:r>
            <a:r>
              <a:rPr lang="en-US" sz="2400" b="1" dirty="0" err="1">
                <a:solidFill>
                  <a:prstClr val="black"/>
                </a:solidFill>
              </a:rPr>
              <a:t>Lname</a:t>
            </a:r>
            <a:r>
              <a:rPr lang="en-US" sz="2400" b="1" dirty="0">
                <a:solidFill>
                  <a:prstClr val="black"/>
                </a:solidFill>
              </a:rPr>
              <a:t>, </a:t>
            </a:r>
            <a:r>
              <a:rPr lang="en-US" sz="2400" b="1" dirty="0" err="1">
                <a:solidFill>
                  <a:prstClr val="black"/>
                </a:solidFill>
              </a:rPr>
              <a:t>Dno</a:t>
            </a:r>
            <a:r>
              <a:rPr lang="en-US" sz="2400" b="1" dirty="0">
                <a:solidFill>
                  <a:prstClr val="black"/>
                </a:solidFill>
              </a:rPr>
              <a:t>, </a:t>
            </a:r>
            <a:r>
              <a:rPr lang="en-US" sz="2400" b="1" dirty="0" err="1">
                <a:solidFill>
                  <a:prstClr val="black"/>
                </a:solidFill>
              </a:rPr>
              <a:t>Dname</a:t>
            </a:r>
            <a:endParaRPr lang="en-US" sz="2400" b="1" dirty="0">
              <a:solidFill>
                <a:prstClr val="black"/>
              </a:solidFill>
            </a:endParaRPr>
          </a:p>
          <a:p>
            <a:pPr lvl="0"/>
            <a:r>
              <a:rPr lang="en-US" sz="2400" b="1" dirty="0">
                <a:solidFill>
                  <a:srgbClr val="FF0000"/>
                </a:solidFill>
              </a:rPr>
              <a:t>FROM</a:t>
            </a:r>
            <a:r>
              <a:rPr lang="en-US" sz="2400" b="1" dirty="0">
                <a:solidFill>
                  <a:prstClr val="black"/>
                </a:solidFill>
              </a:rPr>
              <a:t> Employee </a:t>
            </a:r>
            <a:r>
              <a:rPr lang="en-US" sz="2400" b="1" dirty="0">
                <a:solidFill>
                  <a:srgbClr val="7030A0"/>
                </a:solidFill>
              </a:rPr>
              <a:t>Right JOIN</a:t>
            </a:r>
            <a:r>
              <a:rPr lang="en-US" sz="2400" b="1" dirty="0">
                <a:solidFill>
                  <a:prstClr val="black"/>
                </a:solidFill>
              </a:rPr>
              <a:t> Department </a:t>
            </a:r>
            <a:r>
              <a:rPr lang="en-US" sz="2400" b="1" dirty="0">
                <a:solidFill>
                  <a:srgbClr val="7030A0"/>
                </a:solidFill>
              </a:rPr>
              <a:t>ON</a:t>
            </a:r>
            <a:r>
              <a:rPr lang="en-US" sz="2400" b="1" dirty="0">
                <a:solidFill>
                  <a:prstClr val="black"/>
                </a:solidFill>
              </a:rPr>
              <a:t> </a:t>
            </a:r>
            <a:r>
              <a:rPr lang="en-US" sz="2400" b="1" dirty="0" err="1">
                <a:solidFill>
                  <a:prstClr val="black"/>
                </a:solidFill>
              </a:rPr>
              <a:t>Dno</a:t>
            </a:r>
            <a:r>
              <a:rPr lang="en-US" sz="2400" b="1" dirty="0">
                <a:solidFill>
                  <a:prstClr val="black"/>
                </a:solidFill>
              </a:rPr>
              <a:t>=</a:t>
            </a:r>
            <a:r>
              <a:rPr lang="en-US" sz="2400" b="1" dirty="0" err="1">
                <a:solidFill>
                  <a:prstClr val="black"/>
                </a:solidFill>
              </a:rPr>
              <a:t>Dnumber</a:t>
            </a:r>
            <a:r>
              <a:rPr lang="en-US" sz="2400" b="1" dirty="0">
                <a:solidFill>
                  <a:prstClr val="black"/>
                </a:solidFill>
              </a:rPr>
              <a:t>;</a:t>
            </a:r>
          </a:p>
        </p:txBody>
      </p:sp>
      <p:graphicFrame>
        <p:nvGraphicFramePr>
          <p:cNvPr id="13" name="Content Placeholder 3">
            <a:extLst>
              <a:ext uri="{FF2B5EF4-FFF2-40B4-BE49-F238E27FC236}">
                <a16:creationId xmlns:a16="http://schemas.microsoft.com/office/drawing/2014/main" id="{6E87199E-18CD-441E-975E-6EC82816B974}"/>
              </a:ext>
            </a:extLst>
          </p:cNvPr>
          <p:cNvGraphicFramePr>
            <a:graphicFrameLocks/>
          </p:cNvGraphicFramePr>
          <p:nvPr/>
        </p:nvGraphicFramePr>
        <p:xfrm>
          <a:off x="1219200" y="3110475"/>
          <a:ext cx="525379" cy="2286000"/>
        </p:xfrm>
        <a:graphic>
          <a:graphicData uri="http://schemas.openxmlformats.org/drawingml/2006/table">
            <a:tbl>
              <a:tblPr firstRow="1">
                <a:tableStyleId>{B301B821-A1FF-4177-AEE7-76D212191A09}</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L</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dirty="0"/>
                        <a:t>1</a:t>
                      </a:r>
                      <a:endParaRPr lang="en-US" sz="2400" b="0" dirty="0"/>
                    </a:p>
                  </a:txBody>
                  <a:tcPr/>
                </a:tc>
                <a:extLst>
                  <a:ext uri="{0D108BD9-81ED-4DB2-BD59-A6C34878D82A}">
                    <a16:rowId xmlns:a16="http://schemas.microsoft.com/office/drawing/2014/main" val="1631290191"/>
                  </a:ext>
                </a:extLst>
              </a:tr>
              <a:tr h="370840">
                <a:tc>
                  <a:txBody>
                    <a:bodyPr/>
                    <a:lstStyle/>
                    <a:p>
                      <a:pPr algn="ctr"/>
                      <a:r>
                        <a:rPr lang="en-US" sz="2400" dirty="0"/>
                        <a:t>2</a:t>
                      </a:r>
                      <a:endParaRPr lang="en-US" sz="2400" b="0" dirty="0"/>
                    </a:p>
                  </a:txBody>
                  <a:tcPr/>
                </a:tc>
                <a:extLst>
                  <a:ext uri="{0D108BD9-81ED-4DB2-BD59-A6C34878D82A}">
                    <a16:rowId xmlns:a16="http://schemas.microsoft.com/office/drawing/2014/main" val="3477839965"/>
                  </a:ext>
                </a:extLst>
              </a:tr>
              <a:tr h="370840">
                <a:tc>
                  <a:txBody>
                    <a:bodyPr/>
                    <a:lstStyle/>
                    <a:p>
                      <a:pPr algn="ctr"/>
                      <a:r>
                        <a:rPr lang="en-US" sz="2400" dirty="0"/>
                        <a:t>3</a:t>
                      </a:r>
                      <a:endParaRPr lang="en-US" sz="2400" b="0" dirty="0"/>
                    </a:p>
                  </a:txBody>
                  <a:tcPr/>
                </a:tc>
                <a:extLst>
                  <a:ext uri="{0D108BD9-81ED-4DB2-BD59-A6C34878D82A}">
                    <a16:rowId xmlns:a16="http://schemas.microsoft.com/office/drawing/2014/main" val="461143228"/>
                  </a:ext>
                </a:extLst>
              </a:tr>
              <a:tr h="370840">
                <a:tc>
                  <a:txBody>
                    <a:bodyPr/>
                    <a:lstStyle/>
                    <a:p>
                      <a:pPr algn="ctr"/>
                      <a:r>
                        <a:rPr lang="en-US" sz="2400" dirty="0"/>
                        <a:t>4</a:t>
                      </a:r>
                      <a:endParaRPr lang="en-US" sz="2400" b="0" dirty="0"/>
                    </a:p>
                  </a:txBody>
                  <a:tcPr/>
                </a:tc>
                <a:extLst>
                  <a:ext uri="{0D108BD9-81ED-4DB2-BD59-A6C34878D82A}">
                    <a16:rowId xmlns:a16="http://schemas.microsoft.com/office/drawing/2014/main" val="1268692201"/>
                  </a:ext>
                </a:extLst>
              </a:tr>
            </a:tbl>
          </a:graphicData>
        </a:graphic>
      </p:graphicFrame>
      <p:graphicFrame>
        <p:nvGraphicFramePr>
          <p:cNvPr id="14" name="Content Placeholder 3">
            <a:extLst>
              <a:ext uri="{FF2B5EF4-FFF2-40B4-BE49-F238E27FC236}">
                <a16:creationId xmlns:a16="http://schemas.microsoft.com/office/drawing/2014/main" id="{CC7D638B-C148-4524-9CD5-726CD1EC0462}"/>
              </a:ext>
            </a:extLst>
          </p:cNvPr>
          <p:cNvGraphicFramePr>
            <a:graphicFrameLocks/>
          </p:cNvGraphicFramePr>
          <p:nvPr/>
        </p:nvGraphicFramePr>
        <p:xfrm>
          <a:off x="1981200" y="3110475"/>
          <a:ext cx="525379" cy="2286000"/>
        </p:xfrm>
        <a:graphic>
          <a:graphicData uri="http://schemas.openxmlformats.org/drawingml/2006/table">
            <a:tbl>
              <a:tblPr firstRow="1">
                <a:tableStyleId>{10A1B5D5-9B99-4C35-A422-299274C87663}</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R</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dirty="0"/>
                        <a:t>3</a:t>
                      </a:r>
                      <a:endParaRPr lang="en-US" sz="2400" b="0" dirty="0"/>
                    </a:p>
                  </a:txBody>
                  <a:tcPr/>
                </a:tc>
                <a:extLst>
                  <a:ext uri="{0D108BD9-81ED-4DB2-BD59-A6C34878D82A}">
                    <a16:rowId xmlns:a16="http://schemas.microsoft.com/office/drawing/2014/main" val="1631290191"/>
                  </a:ext>
                </a:extLst>
              </a:tr>
              <a:tr h="370840">
                <a:tc>
                  <a:txBody>
                    <a:bodyPr/>
                    <a:lstStyle/>
                    <a:p>
                      <a:pPr algn="ctr"/>
                      <a:r>
                        <a:rPr lang="en-US" sz="2400" dirty="0"/>
                        <a:t>4</a:t>
                      </a:r>
                      <a:endParaRPr lang="en-US" sz="2400" b="0" dirty="0"/>
                    </a:p>
                  </a:txBody>
                  <a:tcPr/>
                </a:tc>
                <a:extLst>
                  <a:ext uri="{0D108BD9-81ED-4DB2-BD59-A6C34878D82A}">
                    <a16:rowId xmlns:a16="http://schemas.microsoft.com/office/drawing/2014/main" val="3477839965"/>
                  </a:ext>
                </a:extLst>
              </a:tr>
              <a:tr h="370840">
                <a:tc>
                  <a:txBody>
                    <a:bodyPr/>
                    <a:lstStyle/>
                    <a:p>
                      <a:pPr algn="ctr"/>
                      <a:r>
                        <a:rPr lang="en-US" sz="2400" dirty="0"/>
                        <a:t>5</a:t>
                      </a:r>
                      <a:endParaRPr lang="en-US" sz="2400" b="0" dirty="0"/>
                    </a:p>
                  </a:txBody>
                  <a:tcPr/>
                </a:tc>
                <a:extLst>
                  <a:ext uri="{0D108BD9-81ED-4DB2-BD59-A6C34878D82A}">
                    <a16:rowId xmlns:a16="http://schemas.microsoft.com/office/drawing/2014/main" val="461143228"/>
                  </a:ext>
                </a:extLst>
              </a:tr>
              <a:tr h="370840">
                <a:tc>
                  <a:txBody>
                    <a:bodyPr/>
                    <a:lstStyle/>
                    <a:p>
                      <a:pPr algn="ctr"/>
                      <a:r>
                        <a:rPr lang="en-US" sz="2400" dirty="0"/>
                        <a:t>6</a:t>
                      </a:r>
                      <a:endParaRPr lang="en-US" sz="2400" b="0" dirty="0"/>
                    </a:p>
                  </a:txBody>
                  <a:tcPr/>
                </a:tc>
                <a:extLst>
                  <a:ext uri="{0D108BD9-81ED-4DB2-BD59-A6C34878D82A}">
                    <a16:rowId xmlns:a16="http://schemas.microsoft.com/office/drawing/2014/main" val="3293860158"/>
                  </a:ext>
                </a:extLst>
              </a:tr>
            </a:tbl>
          </a:graphicData>
        </a:graphic>
      </p:graphicFrame>
      <p:sp>
        <p:nvSpPr>
          <p:cNvPr id="15" name="Oval 14">
            <a:extLst>
              <a:ext uri="{FF2B5EF4-FFF2-40B4-BE49-F238E27FC236}">
                <a16:creationId xmlns:a16="http://schemas.microsoft.com/office/drawing/2014/main" id="{9A664AB8-F1CF-4D0E-A8D0-8D5BB514543B}"/>
              </a:ext>
            </a:extLst>
          </p:cNvPr>
          <p:cNvSpPr/>
          <p:nvPr/>
        </p:nvSpPr>
        <p:spPr>
          <a:xfrm>
            <a:off x="3910263" y="3298471"/>
            <a:ext cx="2422358" cy="2316480"/>
          </a:xfrm>
          <a:prstGeom prst="ellipse">
            <a:avLst/>
          </a:prstGeom>
          <a:solidFill>
            <a:schemeClr val="accent1">
              <a:lumMod val="20000"/>
              <a:lumOff val="80000"/>
              <a:alpha val="30196"/>
            </a:schemeClr>
          </a:solidFill>
          <a:ln>
            <a:solidFill>
              <a:schemeClr val="accent1">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6" name="Oval 15">
            <a:extLst>
              <a:ext uri="{FF2B5EF4-FFF2-40B4-BE49-F238E27FC236}">
                <a16:creationId xmlns:a16="http://schemas.microsoft.com/office/drawing/2014/main" id="{ACEF69C3-5E91-4B12-8168-964D6BE4422A}"/>
              </a:ext>
            </a:extLst>
          </p:cNvPr>
          <p:cNvSpPr/>
          <p:nvPr/>
        </p:nvSpPr>
        <p:spPr>
          <a:xfrm>
            <a:off x="5121442" y="3254386"/>
            <a:ext cx="2422358" cy="2316480"/>
          </a:xfrm>
          <a:prstGeom prst="ellipse">
            <a:avLst/>
          </a:prstGeom>
          <a:solidFill>
            <a:srgbClr val="E2F0D9">
              <a:alpha val="30196"/>
            </a:srgbClr>
          </a:solidFill>
          <a:ln>
            <a:solidFill>
              <a:srgbClr val="70AD47"/>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6571A0F8-7AAA-4995-8CFF-D025E57D8BE2}"/>
              </a:ext>
            </a:extLst>
          </p:cNvPr>
          <p:cNvSpPr txBox="1"/>
          <p:nvPr/>
        </p:nvSpPr>
        <p:spPr>
          <a:xfrm>
            <a:off x="4459195" y="3925302"/>
            <a:ext cx="2656496" cy="1077218"/>
          </a:xfrm>
          <a:prstGeom prst="rect">
            <a:avLst/>
          </a:prstGeom>
          <a:noFill/>
        </p:spPr>
        <p:txBody>
          <a:bodyPr wrap="none" rtlCol="0">
            <a:spAutoFit/>
          </a:bodyPr>
          <a:lstStyle/>
          <a:p>
            <a:r>
              <a:rPr lang="en-US" sz="3200" spc="600" dirty="0"/>
              <a:t>1	 </a:t>
            </a:r>
            <a:r>
              <a:rPr lang="en-US" sz="3200" spc="600" dirty="0">
                <a:solidFill>
                  <a:srgbClr val="FF0000"/>
                </a:solidFill>
              </a:rPr>
              <a:t>3</a:t>
            </a:r>
            <a:r>
              <a:rPr lang="en-US" sz="3200" spc="600" dirty="0"/>
              <a:t>	  </a:t>
            </a:r>
            <a:r>
              <a:rPr lang="en-US" sz="3200" spc="600" dirty="0">
                <a:solidFill>
                  <a:srgbClr val="FF0000"/>
                </a:solidFill>
              </a:rPr>
              <a:t>5</a:t>
            </a:r>
          </a:p>
          <a:p>
            <a:r>
              <a:rPr lang="en-US" sz="3200" spc="600" dirty="0"/>
              <a:t>2</a:t>
            </a:r>
            <a:r>
              <a:rPr lang="en-US" sz="3200" spc="600" dirty="0">
                <a:solidFill>
                  <a:srgbClr val="FF0000"/>
                </a:solidFill>
              </a:rPr>
              <a:t>	 4	  6</a:t>
            </a:r>
          </a:p>
        </p:txBody>
      </p:sp>
      <p:graphicFrame>
        <p:nvGraphicFramePr>
          <p:cNvPr id="18" name="Content Placeholder 3">
            <a:extLst>
              <a:ext uri="{FF2B5EF4-FFF2-40B4-BE49-F238E27FC236}">
                <a16:creationId xmlns:a16="http://schemas.microsoft.com/office/drawing/2014/main" id="{6432C4BB-2B0C-4617-8472-E201899738B2}"/>
              </a:ext>
            </a:extLst>
          </p:cNvPr>
          <p:cNvGraphicFramePr>
            <a:graphicFrameLocks/>
          </p:cNvGraphicFramePr>
          <p:nvPr>
            <p:extLst>
              <p:ext uri="{D42A27DB-BD31-4B8C-83A1-F6EECF244321}">
                <p14:modId xmlns:p14="http://schemas.microsoft.com/office/powerpoint/2010/main" val="178523578"/>
              </p:ext>
            </p:extLst>
          </p:nvPr>
        </p:nvGraphicFramePr>
        <p:xfrm>
          <a:off x="8684794" y="3110475"/>
          <a:ext cx="525379" cy="2286000"/>
        </p:xfrm>
        <a:graphic>
          <a:graphicData uri="http://schemas.openxmlformats.org/drawingml/2006/table">
            <a:tbl>
              <a:tblPr firstRow="1">
                <a:tableStyleId>{793D81CF-94F2-401A-BA57-92F5A7B2D0C5}</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J</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b="0" dirty="0">
                          <a:solidFill>
                            <a:srgbClr val="FF0000"/>
                          </a:solidFill>
                        </a:rPr>
                        <a:t>5</a:t>
                      </a:r>
                    </a:p>
                  </a:txBody>
                  <a:tcPr/>
                </a:tc>
                <a:extLst>
                  <a:ext uri="{0D108BD9-81ED-4DB2-BD59-A6C34878D82A}">
                    <a16:rowId xmlns:a16="http://schemas.microsoft.com/office/drawing/2014/main" val="3774891466"/>
                  </a:ext>
                </a:extLst>
              </a:tr>
              <a:tr h="370840">
                <a:tc>
                  <a:txBody>
                    <a:bodyPr/>
                    <a:lstStyle/>
                    <a:p>
                      <a:pPr algn="ctr"/>
                      <a:r>
                        <a:rPr lang="en-US" sz="2400" b="0" dirty="0">
                          <a:solidFill>
                            <a:srgbClr val="FF0000"/>
                          </a:solidFill>
                        </a:rPr>
                        <a:t>6</a:t>
                      </a:r>
                    </a:p>
                  </a:txBody>
                  <a:tcPr/>
                </a:tc>
                <a:extLst>
                  <a:ext uri="{0D108BD9-81ED-4DB2-BD59-A6C34878D82A}">
                    <a16:rowId xmlns:a16="http://schemas.microsoft.com/office/drawing/2014/main" val="838093884"/>
                  </a:ext>
                </a:extLst>
              </a:tr>
              <a:tr h="370840">
                <a:tc>
                  <a:txBody>
                    <a:bodyPr/>
                    <a:lstStyle/>
                    <a:p>
                      <a:pPr algn="ctr"/>
                      <a:r>
                        <a:rPr lang="en-US" sz="2400" dirty="0">
                          <a:solidFill>
                            <a:srgbClr val="FF0000"/>
                          </a:solidFill>
                        </a:rPr>
                        <a:t>3</a:t>
                      </a:r>
                      <a:endParaRPr lang="en-US" sz="2400" b="0" dirty="0">
                        <a:solidFill>
                          <a:srgbClr val="FF0000"/>
                        </a:solidFill>
                      </a:endParaRPr>
                    </a:p>
                  </a:txBody>
                  <a:tcPr/>
                </a:tc>
                <a:extLst>
                  <a:ext uri="{0D108BD9-81ED-4DB2-BD59-A6C34878D82A}">
                    <a16:rowId xmlns:a16="http://schemas.microsoft.com/office/drawing/2014/main" val="1631290191"/>
                  </a:ext>
                </a:extLst>
              </a:tr>
              <a:tr h="370840">
                <a:tc>
                  <a:txBody>
                    <a:bodyPr/>
                    <a:lstStyle/>
                    <a:p>
                      <a:pPr algn="ctr"/>
                      <a:r>
                        <a:rPr lang="en-US" sz="2400" dirty="0">
                          <a:solidFill>
                            <a:srgbClr val="FF0000"/>
                          </a:solidFill>
                        </a:rPr>
                        <a:t>4</a:t>
                      </a:r>
                      <a:endParaRPr lang="en-US" sz="2400" b="0" dirty="0">
                        <a:solidFill>
                          <a:srgbClr val="FF0000"/>
                        </a:solidFill>
                      </a:endParaRPr>
                    </a:p>
                  </a:txBody>
                  <a:tcPr/>
                </a:tc>
                <a:extLst>
                  <a:ext uri="{0D108BD9-81ED-4DB2-BD59-A6C34878D82A}">
                    <a16:rowId xmlns:a16="http://schemas.microsoft.com/office/drawing/2014/main" val="3477839965"/>
                  </a:ext>
                </a:extLst>
              </a:tr>
            </a:tbl>
          </a:graphicData>
        </a:graphic>
      </p:graphicFrame>
    </p:spTree>
    <p:extLst>
      <p:ext uri="{BB962C8B-B14F-4D97-AF65-F5344CB8AC3E}">
        <p14:creationId xmlns:p14="http://schemas.microsoft.com/office/powerpoint/2010/main" val="425638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16" grpId="0" animBg="1"/>
      <p:bldP spid="1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68AF-533F-4F10-BDE5-D98398A914A0}"/>
              </a:ext>
            </a:extLst>
          </p:cNvPr>
          <p:cNvSpPr>
            <a:spLocks noGrp="1"/>
          </p:cNvSpPr>
          <p:nvPr>
            <p:ph type="title"/>
          </p:nvPr>
        </p:nvSpPr>
        <p:spPr>
          <a:xfrm>
            <a:off x="838200" y="365125"/>
            <a:ext cx="10515600" cy="1325563"/>
          </a:xfrm>
        </p:spPr>
        <p:txBody>
          <a:bodyPr/>
          <a:lstStyle/>
          <a:p>
            <a:r>
              <a:rPr lang="en-US" b="1" dirty="0"/>
              <a:t>Full </a:t>
            </a:r>
            <a:r>
              <a:rPr lang="en-US" dirty="0"/>
              <a:t>Outer Join</a:t>
            </a:r>
          </a:p>
        </p:txBody>
      </p:sp>
      <p:sp>
        <p:nvSpPr>
          <p:cNvPr id="3" name="Content Placeholder 2">
            <a:extLst>
              <a:ext uri="{FF2B5EF4-FFF2-40B4-BE49-F238E27FC236}">
                <a16:creationId xmlns:a16="http://schemas.microsoft.com/office/drawing/2014/main" id="{FB6E00BB-D41A-4E86-8F04-8B3EAFA94494}"/>
              </a:ext>
            </a:extLst>
          </p:cNvPr>
          <p:cNvSpPr>
            <a:spLocks noGrp="1"/>
          </p:cNvSpPr>
          <p:nvPr>
            <p:ph idx="1"/>
          </p:nvPr>
        </p:nvSpPr>
        <p:spPr/>
        <p:txBody>
          <a:bodyPr/>
          <a:lstStyle/>
          <a:p>
            <a:r>
              <a:rPr lang="en-US" dirty="0"/>
              <a:t>The </a:t>
            </a:r>
            <a:r>
              <a:rPr lang="en-US" b="1" dirty="0"/>
              <a:t>full</a:t>
            </a:r>
            <a:r>
              <a:rPr lang="en-US" dirty="0"/>
              <a:t> </a:t>
            </a:r>
            <a:r>
              <a:rPr lang="en-US" b="1" dirty="0"/>
              <a:t>outer</a:t>
            </a:r>
            <a:r>
              <a:rPr lang="en-US" dirty="0"/>
              <a:t> join produces a result set that contains all rows from both the left and right tables, with the matching rows from both sides where available. If there is no match, the missing side contains null values.</a:t>
            </a:r>
            <a:endParaRPr lang="en-US" dirty="0">
              <a:solidFill>
                <a:srgbClr val="000000"/>
              </a:solidFill>
              <a:latin typeface="Open Sans"/>
            </a:endParaRPr>
          </a:p>
        </p:txBody>
      </p:sp>
      <p:sp>
        <p:nvSpPr>
          <p:cNvPr id="4" name="Slide Number Placeholder 3">
            <a:extLst>
              <a:ext uri="{FF2B5EF4-FFF2-40B4-BE49-F238E27FC236}">
                <a16:creationId xmlns:a16="http://schemas.microsoft.com/office/drawing/2014/main" id="{12404FAD-4480-47D7-85BB-47633DC3D509}"/>
              </a:ext>
            </a:extLst>
          </p:cNvPr>
          <p:cNvSpPr>
            <a:spLocks noGrp="1"/>
          </p:cNvSpPr>
          <p:nvPr>
            <p:ph type="sldNum" sz="quarter" idx="12"/>
          </p:nvPr>
        </p:nvSpPr>
        <p:spPr/>
        <p:txBody>
          <a:bodyPr/>
          <a:lstStyle/>
          <a:p>
            <a:fld id="{DAF992E6-86C0-4FDD-A968-0519C9310E9E}" type="slidenum">
              <a:rPr lang="en-US" smtClean="0"/>
              <a:t>74</a:t>
            </a:fld>
            <a:endParaRPr lang="en-US"/>
          </a:p>
        </p:txBody>
      </p:sp>
      <p:sp>
        <p:nvSpPr>
          <p:cNvPr id="6" name="Rectangle 5">
            <a:extLst>
              <a:ext uri="{FF2B5EF4-FFF2-40B4-BE49-F238E27FC236}">
                <a16:creationId xmlns:a16="http://schemas.microsoft.com/office/drawing/2014/main" id="{CCF8915C-370C-449E-BFF2-05C7439FF5FC}"/>
              </a:ext>
            </a:extLst>
          </p:cNvPr>
          <p:cNvSpPr/>
          <p:nvPr/>
        </p:nvSpPr>
        <p:spPr>
          <a:xfrm>
            <a:off x="1402914" y="5694325"/>
            <a:ext cx="8752201" cy="830997"/>
          </a:xfrm>
          <a:prstGeom prst="rect">
            <a:avLst/>
          </a:prstGeom>
        </p:spPr>
        <p:txBody>
          <a:bodyPr wrap="square">
            <a:spAutoFit/>
          </a:bodyPr>
          <a:lstStyle/>
          <a:p>
            <a:pPr lvl="0"/>
            <a:r>
              <a:rPr lang="en-US" sz="2400" b="1" dirty="0">
                <a:solidFill>
                  <a:srgbClr val="FF0000"/>
                </a:solidFill>
              </a:rPr>
              <a:t>SELECT</a:t>
            </a:r>
            <a:r>
              <a:rPr lang="en-US" sz="2400" b="1" dirty="0">
                <a:solidFill>
                  <a:prstClr val="black"/>
                </a:solidFill>
              </a:rPr>
              <a:t> </a:t>
            </a:r>
            <a:r>
              <a:rPr lang="en-US" sz="2400" b="1" dirty="0" err="1">
                <a:solidFill>
                  <a:prstClr val="black"/>
                </a:solidFill>
              </a:rPr>
              <a:t>Fname</a:t>
            </a:r>
            <a:r>
              <a:rPr lang="en-US" sz="2400" b="1" dirty="0">
                <a:solidFill>
                  <a:prstClr val="black"/>
                </a:solidFill>
              </a:rPr>
              <a:t>, </a:t>
            </a:r>
            <a:r>
              <a:rPr lang="en-US" sz="2400" b="1" dirty="0" err="1">
                <a:solidFill>
                  <a:prstClr val="black"/>
                </a:solidFill>
              </a:rPr>
              <a:t>Lname</a:t>
            </a:r>
            <a:r>
              <a:rPr lang="en-US" sz="2400" b="1" dirty="0">
                <a:solidFill>
                  <a:prstClr val="black"/>
                </a:solidFill>
              </a:rPr>
              <a:t>, </a:t>
            </a:r>
            <a:r>
              <a:rPr lang="en-US" sz="2400" b="1" dirty="0" err="1">
                <a:solidFill>
                  <a:prstClr val="black"/>
                </a:solidFill>
              </a:rPr>
              <a:t>Dno</a:t>
            </a:r>
            <a:r>
              <a:rPr lang="en-US" sz="2400" b="1" dirty="0">
                <a:solidFill>
                  <a:prstClr val="black"/>
                </a:solidFill>
              </a:rPr>
              <a:t>, </a:t>
            </a:r>
            <a:r>
              <a:rPr lang="en-US" sz="2400" b="1" dirty="0" err="1">
                <a:solidFill>
                  <a:prstClr val="black"/>
                </a:solidFill>
              </a:rPr>
              <a:t>Dname</a:t>
            </a:r>
            <a:endParaRPr lang="en-US" sz="2400" b="1" dirty="0">
              <a:solidFill>
                <a:prstClr val="black"/>
              </a:solidFill>
            </a:endParaRPr>
          </a:p>
          <a:p>
            <a:pPr lvl="0"/>
            <a:r>
              <a:rPr lang="en-US" sz="2400" b="1" dirty="0">
                <a:solidFill>
                  <a:srgbClr val="FF0000"/>
                </a:solidFill>
              </a:rPr>
              <a:t>FROM</a:t>
            </a:r>
            <a:r>
              <a:rPr lang="en-US" sz="2400" b="1" dirty="0">
                <a:solidFill>
                  <a:prstClr val="black"/>
                </a:solidFill>
              </a:rPr>
              <a:t> Employee </a:t>
            </a:r>
            <a:r>
              <a:rPr lang="en-US" sz="2400" b="1" dirty="0">
                <a:solidFill>
                  <a:srgbClr val="7030A0"/>
                </a:solidFill>
              </a:rPr>
              <a:t>Full OUTER  JOIN</a:t>
            </a:r>
            <a:r>
              <a:rPr lang="en-US" sz="2400" b="1" dirty="0">
                <a:solidFill>
                  <a:prstClr val="black"/>
                </a:solidFill>
              </a:rPr>
              <a:t> Department </a:t>
            </a:r>
            <a:r>
              <a:rPr lang="en-US" sz="2400" b="1" dirty="0">
                <a:solidFill>
                  <a:srgbClr val="7030A0"/>
                </a:solidFill>
              </a:rPr>
              <a:t>ON</a:t>
            </a:r>
            <a:r>
              <a:rPr lang="en-US" sz="2400" b="1" dirty="0">
                <a:solidFill>
                  <a:prstClr val="black"/>
                </a:solidFill>
              </a:rPr>
              <a:t> </a:t>
            </a:r>
            <a:r>
              <a:rPr lang="en-US" sz="2400" b="1" dirty="0" err="1">
                <a:solidFill>
                  <a:prstClr val="black"/>
                </a:solidFill>
              </a:rPr>
              <a:t>Dno</a:t>
            </a:r>
            <a:r>
              <a:rPr lang="en-US" sz="2400" b="1" dirty="0">
                <a:solidFill>
                  <a:prstClr val="black"/>
                </a:solidFill>
              </a:rPr>
              <a:t>=</a:t>
            </a:r>
            <a:r>
              <a:rPr lang="en-US" sz="2400" b="1" dirty="0" err="1">
                <a:solidFill>
                  <a:prstClr val="black"/>
                </a:solidFill>
              </a:rPr>
              <a:t>Dnumber</a:t>
            </a:r>
            <a:r>
              <a:rPr lang="en-US" sz="2400" b="1" dirty="0">
                <a:solidFill>
                  <a:prstClr val="black"/>
                </a:solidFill>
              </a:rPr>
              <a:t>;</a:t>
            </a:r>
          </a:p>
        </p:txBody>
      </p:sp>
      <p:graphicFrame>
        <p:nvGraphicFramePr>
          <p:cNvPr id="13" name="Content Placeholder 3">
            <a:extLst>
              <a:ext uri="{FF2B5EF4-FFF2-40B4-BE49-F238E27FC236}">
                <a16:creationId xmlns:a16="http://schemas.microsoft.com/office/drawing/2014/main" id="{6E87199E-18CD-441E-975E-6EC82816B974}"/>
              </a:ext>
            </a:extLst>
          </p:cNvPr>
          <p:cNvGraphicFramePr>
            <a:graphicFrameLocks/>
          </p:cNvGraphicFramePr>
          <p:nvPr>
            <p:extLst>
              <p:ext uri="{D42A27DB-BD31-4B8C-83A1-F6EECF244321}">
                <p14:modId xmlns:p14="http://schemas.microsoft.com/office/powerpoint/2010/main" val="1251149894"/>
              </p:ext>
            </p:extLst>
          </p:nvPr>
        </p:nvGraphicFramePr>
        <p:xfrm>
          <a:off x="1219200" y="3360995"/>
          <a:ext cx="525379" cy="2286000"/>
        </p:xfrm>
        <a:graphic>
          <a:graphicData uri="http://schemas.openxmlformats.org/drawingml/2006/table">
            <a:tbl>
              <a:tblPr firstRow="1">
                <a:tableStyleId>{B301B821-A1FF-4177-AEE7-76D212191A09}</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L</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dirty="0"/>
                        <a:t>1</a:t>
                      </a:r>
                      <a:endParaRPr lang="en-US" sz="2400" b="0" dirty="0"/>
                    </a:p>
                  </a:txBody>
                  <a:tcPr/>
                </a:tc>
                <a:extLst>
                  <a:ext uri="{0D108BD9-81ED-4DB2-BD59-A6C34878D82A}">
                    <a16:rowId xmlns:a16="http://schemas.microsoft.com/office/drawing/2014/main" val="1631290191"/>
                  </a:ext>
                </a:extLst>
              </a:tr>
              <a:tr h="370840">
                <a:tc>
                  <a:txBody>
                    <a:bodyPr/>
                    <a:lstStyle/>
                    <a:p>
                      <a:pPr algn="ctr"/>
                      <a:r>
                        <a:rPr lang="en-US" sz="2400" dirty="0"/>
                        <a:t>2</a:t>
                      </a:r>
                      <a:endParaRPr lang="en-US" sz="2400" b="0" dirty="0"/>
                    </a:p>
                  </a:txBody>
                  <a:tcPr/>
                </a:tc>
                <a:extLst>
                  <a:ext uri="{0D108BD9-81ED-4DB2-BD59-A6C34878D82A}">
                    <a16:rowId xmlns:a16="http://schemas.microsoft.com/office/drawing/2014/main" val="3477839965"/>
                  </a:ext>
                </a:extLst>
              </a:tr>
              <a:tr h="370840">
                <a:tc>
                  <a:txBody>
                    <a:bodyPr/>
                    <a:lstStyle/>
                    <a:p>
                      <a:pPr algn="ctr"/>
                      <a:r>
                        <a:rPr lang="en-US" sz="2400" dirty="0"/>
                        <a:t>3</a:t>
                      </a:r>
                      <a:endParaRPr lang="en-US" sz="2400" b="0" dirty="0"/>
                    </a:p>
                  </a:txBody>
                  <a:tcPr/>
                </a:tc>
                <a:extLst>
                  <a:ext uri="{0D108BD9-81ED-4DB2-BD59-A6C34878D82A}">
                    <a16:rowId xmlns:a16="http://schemas.microsoft.com/office/drawing/2014/main" val="461143228"/>
                  </a:ext>
                </a:extLst>
              </a:tr>
              <a:tr h="370840">
                <a:tc>
                  <a:txBody>
                    <a:bodyPr/>
                    <a:lstStyle/>
                    <a:p>
                      <a:pPr algn="ctr"/>
                      <a:r>
                        <a:rPr lang="en-US" sz="2400" dirty="0"/>
                        <a:t>4</a:t>
                      </a:r>
                      <a:endParaRPr lang="en-US" sz="2400" b="0" dirty="0"/>
                    </a:p>
                  </a:txBody>
                  <a:tcPr/>
                </a:tc>
                <a:extLst>
                  <a:ext uri="{0D108BD9-81ED-4DB2-BD59-A6C34878D82A}">
                    <a16:rowId xmlns:a16="http://schemas.microsoft.com/office/drawing/2014/main" val="1268692201"/>
                  </a:ext>
                </a:extLst>
              </a:tr>
            </a:tbl>
          </a:graphicData>
        </a:graphic>
      </p:graphicFrame>
      <p:graphicFrame>
        <p:nvGraphicFramePr>
          <p:cNvPr id="14" name="Content Placeholder 3">
            <a:extLst>
              <a:ext uri="{FF2B5EF4-FFF2-40B4-BE49-F238E27FC236}">
                <a16:creationId xmlns:a16="http://schemas.microsoft.com/office/drawing/2014/main" id="{CC7D638B-C148-4524-9CD5-726CD1EC0462}"/>
              </a:ext>
            </a:extLst>
          </p:cNvPr>
          <p:cNvGraphicFramePr>
            <a:graphicFrameLocks/>
          </p:cNvGraphicFramePr>
          <p:nvPr>
            <p:extLst>
              <p:ext uri="{D42A27DB-BD31-4B8C-83A1-F6EECF244321}">
                <p14:modId xmlns:p14="http://schemas.microsoft.com/office/powerpoint/2010/main" val="1380381122"/>
              </p:ext>
            </p:extLst>
          </p:nvPr>
        </p:nvGraphicFramePr>
        <p:xfrm>
          <a:off x="1981200" y="3360995"/>
          <a:ext cx="525379" cy="2286000"/>
        </p:xfrm>
        <a:graphic>
          <a:graphicData uri="http://schemas.openxmlformats.org/drawingml/2006/table">
            <a:tbl>
              <a:tblPr firstRow="1">
                <a:tableStyleId>{10A1B5D5-9B99-4C35-A422-299274C87663}</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R</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dirty="0"/>
                        <a:t>3</a:t>
                      </a:r>
                      <a:endParaRPr lang="en-US" sz="2400" b="0" dirty="0"/>
                    </a:p>
                  </a:txBody>
                  <a:tcPr/>
                </a:tc>
                <a:extLst>
                  <a:ext uri="{0D108BD9-81ED-4DB2-BD59-A6C34878D82A}">
                    <a16:rowId xmlns:a16="http://schemas.microsoft.com/office/drawing/2014/main" val="1631290191"/>
                  </a:ext>
                </a:extLst>
              </a:tr>
              <a:tr h="370840">
                <a:tc>
                  <a:txBody>
                    <a:bodyPr/>
                    <a:lstStyle/>
                    <a:p>
                      <a:pPr algn="ctr"/>
                      <a:r>
                        <a:rPr lang="en-US" sz="2400" dirty="0"/>
                        <a:t>4</a:t>
                      </a:r>
                      <a:endParaRPr lang="en-US" sz="2400" b="0" dirty="0"/>
                    </a:p>
                  </a:txBody>
                  <a:tcPr/>
                </a:tc>
                <a:extLst>
                  <a:ext uri="{0D108BD9-81ED-4DB2-BD59-A6C34878D82A}">
                    <a16:rowId xmlns:a16="http://schemas.microsoft.com/office/drawing/2014/main" val="3477839965"/>
                  </a:ext>
                </a:extLst>
              </a:tr>
              <a:tr h="370840">
                <a:tc>
                  <a:txBody>
                    <a:bodyPr/>
                    <a:lstStyle/>
                    <a:p>
                      <a:pPr algn="ctr"/>
                      <a:r>
                        <a:rPr lang="en-US" sz="2400" dirty="0"/>
                        <a:t>5</a:t>
                      </a:r>
                      <a:endParaRPr lang="en-US" sz="2400" b="0" dirty="0"/>
                    </a:p>
                  </a:txBody>
                  <a:tcPr/>
                </a:tc>
                <a:extLst>
                  <a:ext uri="{0D108BD9-81ED-4DB2-BD59-A6C34878D82A}">
                    <a16:rowId xmlns:a16="http://schemas.microsoft.com/office/drawing/2014/main" val="461143228"/>
                  </a:ext>
                </a:extLst>
              </a:tr>
              <a:tr h="370840">
                <a:tc>
                  <a:txBody>
                    <a:bodyPr/>
                    <a:lstStyle/>
                    <a:p>
                      <a:pPr algn="ctr"/>
                      <a:r>
                        <a:rPr lang="en-US" sz="2400" dirty="0"/>
                        <a:t>6</a:t>
                      </a:r>
                      <a:endParaRPr lang="en-US" sz="2400" b="0" dirty="0"/>
                    </a:p>
                  </a:txBody>
                  <a:tcPr/>
                </a:tc>
                <a:extLst>
                  <a:ext uri="{0D108BD9-81ED-4DB2-BD59-A6C34878D82A}">
                    <a16:rowId xmlns:a16="http://schemas.microsoft.com/office/drawing/2014/main" val="3293860158"/>
                  </a:ext>
                </a:extLst>
              </a:tr>
            </a:tbl>
          </a:graphicData>
        </a:graphic>
      </p:graphicFrame>
      <p:sp>
        <p:nvSpPr>
          <p:cNvPr id="15" name="Oval 14">
            <a:extLst>
              <a:ext uri="{FF2B5EF4-FFF2-40B4-BE49-F238E27FC236}">
                <a16:creationId xmlns:a16="http://schemas.microsoft.com/office/drawing/2014/main" id="{9A664AB8-F1CF-4D0E-A8D0-8D5BB514543B}"/>
              </a:ext>
            </a:extLst>
          </p:cNvPr>
          <p:cNvSpPr/>
          <p:nvPr/>
        </p:nvSpPr>
        <p:spPr>
          <a:xfrm>
            <a:off x="3910263" y="3473835"/>
            <a:ext cx="2422358" cy="2316480"/>
          </a:xfrm>
          <a:prstGeom prst="ellipse">
            <a:avLst/>
          </a:prstGeom>
          <a:solidFill>
            <a:schemeClr val="accent1">
              <a:lumMod val="20000"/>
              <a:lumOff val="80000"/>
              <a:alpha val="30196"/>
            </a:schemeClr>
          </a:solidFill>
          <a:ln>
            <a:solidFill>
              <a:schemeClr val="accent1">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6" name="Oval 15">
            <a:extLst>
              <a:ext uri="{FF2B5EF4-FFF2-40B4-BE49-F238E27FC236}">
                <a16:creationId xmlns:a16="http://schemas.microsoft.com/office/drawing/2014/main" id="{ACEF69C3-5E91-4B12-8168-964D6BE4422A}"/>
              </a:ext>
            </a:extLst>
          </p:cNvPr>
          <p:cNvSpPr/>
          <p:nvPr/>
        </p:nvSpPr>
        <p:spPr>
          <a:xfrm>
            <a:off x="5121442" y="3429750"/>
            <a:ext cx="2422358" cy="2316480"/>
          </a:xfrm>
          <a:prstGeom prst="ellipse">
            <a:avLst/>
          </a:prstGeom>
          <a:solidFill>
            <a:srgbClr val="E2F0D9">
              <a:alpha val="30196"/>
            </a:srgbClr>
          </a:solidFill>
          <a:ln>
            <a:solidFill>
              <a:srgbClr val="70AD47"/>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6571A0F8-7AAA-4995-8CFF-D025E57D8BE2}"/>
              </a:ext>
            </a:extLst>
          </p:cNvPr>
          <p:cNvSpPr txBox="1"/>
          <p:nvPr/>
        </p:nvSpPr>
        <p:spPr>
          <a:xfrm>
            <a:off x="4459195" y="4100666"/>
            <a:ext cx="2656496" cy="1077218"/>
          </a:xfrm>
          <a:prstGeom prst="rect">
            <a:avLst/>
          </a:prstGeom>
          <a:noFill/>
        </p:spPr>
        <p:txBody>
          <a:bodyPr wrap="none" rtlCol="0">
            <a:spAutoFit/>
          </a:bodyPr>
          <a:lstStyle/>
          <a:p>
            <a:r>
              <a:rPr lang="en-US" sz="3200" spc="600" dirty="0">
                <a:solidFill>
                  <a:srgbClr val="FF0000"/>
                </a:solidFill>
              </a:rPr>
              <a:t>1	 3	  5</a:t>
            </a:r>
          </a:p>
          <a:p>
            <a:r>
              <a:rPr lang="en-US" sz="3200" spc="600" dirty="0">
                <a:solidFill>
                  <a:srgbClr val="FF0000"/>
                </a:solidFill>
              </a:rPr>
              <a:t>2	 4	  6</a:t>
            </a:r>
          </a:p>
        </p:txBody>
      </p:sp>
      <p:graphicFrame>
        <p:nvGraphicFramePr>
          <p:cNvPr id="18" name="Content Placeholder 3">
            <a:extLst>
              <a:ext uri="{FF2B5EF4-FFF2-40B4-BE49-F238E27FC236}">
                <a16:creationId xmlns:a16="http://schemas.microsoft.com/office/drawing/2014/main" id="{6432C4BB-2B0C-4617-8472-E201899738B2}"/>
              </a:ext>
            </a:extLst>
          </p:cNvPr>
          <p:cNvGraphicFramePr>
            <a:graphicFrameLocks/>
          </p:cNvGraphicFramePr>
          <p:nvPr>
            <p:extLst>
              <p:ext uri="{D42A27DB-BD31-4B8C-83A1-F6EECF244321}">
                <p14:modId xmlns:p14="http://schemas.microsoft.com/office/powerpoint/2010/main" val="674348951"/>
              </p:ext>
            </p:extLst>
          </p:nvPr>
        </p:nvGraphicFramePr>
        <p:xfrm>
          <a:off x="9613583" y="3031875"/>
          <a:ext cx="525379" cy="3200400"/>
        </p:xfrm>
        <a:graphic>
          <a:graphicData uri="http://schemas.openxmlformats.org/drawingml/2006/table">
            <a:tbl>
              <a:tblPr firstRow="1">
                <a:tableStyleId>{793D81CF-94F2-401A-BA57-92F5A7B2D0C5}</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J</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b="0" dirty="0">
                          <a:solidFill>
                            <a:srgbClr val="FF0000"/>
                          </a:solidFill>
                        </a:rPr>
                        <a:t>1</a:t>
                      </a:r>
                    </a:p>
                  </a:txBody>
                  <a:tcPr/>
                </a:tc>
                <a:extLst>
                  <a:ext uri="{0D108BD9-81ED-4DB2-BD59-A6C34878D82A}">
                    <a16:rowId xmlns:a16="http://schemas.microsoft.com/office/drawing/2014/main" val="3774891466"/>
                  </a:ext>
                </a:extLst>
              </a:tr>
              <a:tr h="370840">
                <a:tc>
                  <a:txBody>
                    <a:bodyPr/>
                    <a:lstStyle/>
                    <a:p>
                      <a:pPr algn="ctr"/>
                      <a:r>
                        <a:rPr lang="en-US" sz="2400" b="0" dirty="0">
                          <a:solidFill>
                            <a:srgbClr val="FF0000"/>
                          </a:solidFill>
                        </a:rPr>
                        <a:t>2</a:t>
                      </a:r>
                    </a:p>
                  </a:txBody>
                  <a:tcPr/>
                </a:tc>
                <a:extLst>
                  <a:ext uri="{0D108BD9-81ED-4DB2-BD59-A6C34878D82A}">
                    <a16:rowId xmlns:a16="http://schemas.microsoft.com/office/drawing/2014/main" val="838093884"/>
                  </a:ext>
                </a:extLst>
              </a:tr>
              <a:tr h="370840">
                <a:tc>
                  <a:txBody>
                    <a:bodyPr/>
                    <a:lstStyle/>
                    <a:p>
                      <a:pPr algn="ctr"/>
                      <a:r>
                        <a:rPr lang="en-US" sz="2400" b="0" dirty="0">
                          <a:solidFill>
                            <a:srgbClr val="FF0000"/>
                          </a:solidFill>
                        </a:rPr>
                        <a:t>3</a:t>
                      </a:r>
                    </a:p>
                  </a:txBody>
                  <a:tcPr/>
                </a:tc>
                <a:extLst>
                  <a:ext uri="{0D108BD9-81ED-4DB2-BD59-A6C34878D82A}">
                    <a16:rowId xmlns:a16="http://schemas.microsoft.com/office/drawing/2014/main" val="4682341"/>
                  </a:ext>
                </a:extLst>
              </a:tr>
              <a:tr h="370840">
                <a:tc>
                  <a:txBody>
                    <a:bodyPr/>
                    <a:lstStyle/>
                    <a:p>
                      <a:pPr algn="ctr"/>
                      <a:r>
                        <a:rPr lang="en-US" sz="2400" b="0" dirty="0">
                          <a:solidFill>
                            <a:srgbClr val="FF0000"/>
                          </a:solidFill>
                        </a:rPr>
                        <a:t>4</a:t>
                      </a:r>
                    </a:p>
                  </a:txBody>
                  <a:tcPr/>
                </a:tc>
                <a:extLst>
                  <a:ext uri="{0D108BD9-81ED-4DB2-BD59-A6C34878D82A}">
                    <a16:rowId xmlns:a16="http://schemas.microsoft.com/office/drawing/2014/main" val="692360548"/>
                  </a:ext>
                </a:extLst>
              </a:tr>
              <a:tr h="370840">
                <a:tc>
                  <a:txBody>
                    <a:bodyPr/>
                    <a:lstStyle/>
                    <a:p>
                      <a:pPr algn="ctr"/>
                      <a:r>
                        <a:rPr lang="en-US" sz="2400" dirty="0">
                          <a:solidFill>
                            <a:srgbClr val="FF0000"/>
                          </a:solidFill>
                        </a:rPr>
                        <a:t>5</a:t>
                      </a:r>
                      <a:endParaRPr lang="en-US" sz="2400" b="0" dirty="0">
                        <a:solidFill>
                          <a:srgbClr val="FF0000"/>
                        </a:solidFill>
                      </a:endParaRPr>
                    </a:p>
                  </a:txBody>
                  <a:tcPr/>
                </a:tc>
                <a:extLst>
                  <a:ext uri="{0D108BD9-81ED-4DB2-BD59-A6C34878D82A}">
                    <a16:rowId xmlns:a16="http://schemas.microsoft.com/office/drawing/2014/main" val="1631290191"/>
                  </a:ext>
                </a:extLst>
              </a:tr>
              <a:tr h="370840">
                <a:tc>
                  <a:txBody>
                    <a:bodyPr/>
                    <a:lstStyle/>
                    <a:p>
                      <a:pPr algn="ctr"/>
                      <a:r>
                        <a:rPr lang="en-US" sz="2400" b="0" dirty="0">
                          <a:solidFill>
                            <a:srgbClr val="FF0000"/>
                          </a:solidFill>
                        </a:rPr>
                        <a:t>6</a:t>
                      </a:r>
                    </a:p>
                  </a:txBody>
                  <a:tcPr/>
                </a:tc>
                <a:extLst>
                  <a:ext uri="{0D108BD9-81ED-4DB2-BD59-A6C34878D82A}">
                    <a16:rowId xmlns:a16="http://schemas.microsoft.com/office/drawing/2014/main" val="3477839965"/>
                  </a:ext>
                </a:extLst>
              </a:tr>
            </a:tbl>
          </a:graphicData>
        </a:graphic>
      </p:graphicFrame>
    </p:spTree>
    <p:extLst>
      <p:ext uri="{BB962C8B-B14F-4D97-AF65-F5344CB8AC3E}">
        <p14:creationId xmlns:p14="http://schemas.microsoft.com/office/powerpoint/2010/main" val="362359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16" grpId="0" animBg="1"/>
      <p:bldP spid="1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68AF-533F-4F10-BDE5-D98398A914A0}"/>
              </a:ext>
            </a:extLst>
          </p:cNvPr>
          <p:cNvSpPr>
            <a:spLocks noGrp="1"/>
          </p:cNvSpPr>
          <p:nvPr>
            <p:ph type="title"/>
          </p:nvPr>
        </p:nvSpPr>
        <p:spPr>
          <a:xfrm>
            <a:off x="838200" y="365125"/>
            <a:ext cx="10515600" cy="1325563"/>
          </a:xfrm>
        </p:spPr>
        <p:txBody>
          <a:bodyPr/>
          <a:lstStyle/>
          <a:p>
            <a:r>
              <a:rPr lang="en-US" b="1" dirty="0"/>
              <a:t>Self </a:t>
            </a:r>
            <a:r>
              <a:rPr lang="en-US" dirty="0"/>
              <a:t>Join</a:t>
            </a:r>
          </a:p>
        </p:txBody>
      </p:sp>
      <p:sp>
        <p:nvSpPr>
          <p:cNvPr id="3" name="Content Placeholder 2">
            <a:extLst>
              <a:ext uri="{FF2B5EF4-FFF2-40B4-BE49-F238E27FC236}">
                <a16:creationId xmlns:a16="http://schemas.microsoft.com/office/drawing/2014/main" id="{FB6E00BB-D41A-4E86-8F04-8B3EAFA94494}"/>
              </a:ext>
            </a:extLst>
          </p:cNvPr>
          <p:cNvSpPr>
            <a:spLocks noGrp="1"/>
          </p:cNvSpPr>
          <p:nvPr>
            <p:ph idx="1"/>
          </p:nvPr>
        </p:nvSpPr>
        <p:spPr/>
        <p:txBody>
          <a:bodyPr/>
          <a:lstStyle/>
          <a:p>
            <a:r>
              <a:rPr lang="en-US" dirty="0"/>
              <a:t>The </a:t>
            </a:r>
            <a:r>
              <a:rPr lang="en-US" b="1" dirty="0"/>
              <a:t>self…</a:t>
            </a:r>
            <a:endParaRPr lang="en-US" dirty="0">
              <a:solidFill>
                <a:srgbClr val="000000"/>
              </a:solidFill>
              <a:latin typeface="Open Sans"/>
            </a:endParaRPr>
          </a:p>
        </p:txBody>
      </p:sp>
      <p:sp>
        <p:nvSpPr>
          <p:cNvPr id="4" name="Slide Number Placeholder 3">
            <a:extLst>
              <a:ext uri="{FF2B5EF4-FFF2-40B4-BE49-F238E27FC236}">
                <a16:creationId xmlns:a16="http://schemas.microsoft.com/office/drawing/2014/main" id="{12404FAD-4480-47D7-85BB-47633DC3D509}"/>
              </a:ext>
            </a:extLst>
          </p:cNvPr>
          <p:cNvSpPr>
            <a:spLocks noGrp="1"/>
          </p:cNvSpPr>
          <p:nvPr>
            <p:ph type="sldNum" sz="quarter" idx="12"/>
          </p:nvPr>
        </p:nvSpPr>
        <p:spPr/>
        <p:txBody>
          <a:bodyPr/>
          <a:lstStyle/>
          <a:p>
            <a:fld id="{DAF992E6-86C0-4FDD-A968-0519C9310E9E}" type="slidenum">
              <a:rPr lang="en-US" smtClean="0"/>
              <a:t>75</a:t>
            </a:fld>
            <a:endParaRPr lang="en-US"/>
          </a:p>
        </p:txBody>
      </p:sp>
      <p:sp>
        <p:nvSpPr>
          <p:cNvPr id="6" name="Rectangle 5">
            <a:extLst>
              <a:ext uri="{FF2B5EF4-FFF2-40B4-BE49-F238E27FC236}">
                <a16:creationId xmlns:a16="http://schemas.microsoft.com/office/drawing/2014/main" id="{CCF8915C-370C-449E-BFF2-05C7439FF5FC}"/>
              </a:ext>
            </a:extLst>
          </p:cNvPr>
          <p:cNvSpPr/>
          <p:nvPr/>
        </p:nvSpPr>
        <p:spPr>
          <a:xfrm>
            <a:off x="1793293" y="5694325"/>
            <a:ext cx="7988300" cy="830997"/>
          </a:xfrm>
          <a:prstGeom prst="rect">
            <a:avLst/>
          </a:prstGeom>
        </p:spPr>
        <p:txBody>
          <a:bodyPr wrap="square">
            <a:spAutoFit/>
          </a:bodyPr>
          <a:lstStyle/>
          <a:p>
            <a:pPr lvl="0"/>
            <a:r>
              <a:rPr lang="en-US" sz="2400" b="1" dirty="0">
                <a:solidFill>
                  <a:srgbClr val="FF0000"/>
                </a:solidFill>
              </a:rPr>
              <a:t>SELECT</a:t>
            </a:r>
            <a:r>
              <a:rPr lang="en-US" sz="2400" b="1" dirty="0">
                <a:solidFill>
                  <a:prstClr val="black"/>
                </a:solidFill>
              </a:rPr>
              <a:t> </a:t>
            </a:r>
            <a:r>
              <a:rPr lang="en-US" sz="2400" b="1" dirty="0" err="1">
                <a:solidFill>
                  <a:prstClr val="black"/>
                </a:solidFill>
              </a:rPr>
              <a:t>Fname</a:t>
            </a:r>
            <a:r>
              <a:rPr lang="en-US" sz="2400" b="1" dirty="0">
                <a:solidFill>
                  <a:prstClr val="black"/>
                </a:solidFill>
              </a:rPr>
              <a:t>, </a:t>
            </a:r>
            <a:r>
              <a:rPr lang="en-US" sz="2400" b="1" dirty="0" err="1">
                <a:solidFill>
                  <a:prstClr val="black"/>
                </a:solidFill>
              </a:rPr>
              <a:t>Lname</a:t>
            </a:r>
            <a:r>
              <a:rPr lang="en-US" sz="2400" b="1" dirty="0">
                <a:solidFill>
                  <a:prstClr val="black"/>
                </a:solidFill>
              </a:rPr>
              <a:t>, </a:t>
            </a:r>
            <a:r>
              <a:rPr lang="en-US" sz="2400" b="1" dirty="0" err="1">
                <a:solidFill>
                  <a:prstClr val="black"/>
                </a:solidFill>
              </a:rPr>
              <a:t>Dno</a:t>
            </a:r>
            <a:r>
              <a:rPr lang="en-US" sz="2400" b="1" dirty="0">
                <a:solidFill>
                  <a:prstClr val="black"/>
                </a:solidFill>
              </a:rPr>
              <a:t>, </a:t>
            </a:r>
            <a:r>
              <a:rPr lang="en-US" sz="2400" b="1" dirty="0" err="1">
                <a:solidFill>
                  <a:prstClr val="black"/>
                </a:solidFill>
              </a:rPr>
              <a:t>Dname</a:t>
            </a:r>
            <a:endParaRPr lang="en-US" sz="2400" b="1" dirty="0">
              <a:solidFill>
                <a:prstClr val="black"/>
              </a:solidFill>
            </a:endParaRPr>
          </a:p>
          <a:p>
            <a:pPr lvl="0"/>
            <a:r>
              <a:rPr lang="en-US" sz="2400" b="1" dirty="0">
                <a:solidFill>
                  <a:srgbClr val="FF0000"/>
                </a:solidFill>
              </a:rPr>
              <a:t>FROM</a:t>
            </a:r>
            <a:r>
              <a:rPr lang="en-US" sz="2400" b="1" dirty="0">
                <a:solidFill>
                  <a:prstClr val="black"/>
                </a:solidFill>
              </a:rPr>
              <a:t> Employee </a:t>
            </a:r>
            <a:r>
              <a:rPr lang="en-US" sz="2400" b="1" dirty="0">
                <a:solidFill>
                  <a:srgbClr val="7030A0"/>
                </a:solidFill>
              </a:rPr>
              <a:t>Right JOIN</a:t>
            </a:r>
            <a:r>
              <a:rPr lang="en-US" sz="2400" b="1" dirty="0">
                <a:solidFill>
                  <a:prstClr val="black"/>
                </a:solidFill>
              </a:rPr>
              <a:t> Department </a:t>
            </a:r>
            <a:r>
              <a:rPr lang="en-US" sz="2400" b="1" dirty="0">
                <a:solidFill>
                  <a:srgbClr val="7030A0"/>
                </a:solidFill>
              </a:rPr>
              <a:t>ON</a:t>
            </a:r>
            <a:r>
              <a:rPr lang="en-US" sz="2400" b="1" dirty="0">
                <a:solidFill>
                  <a:prstClr val="black"/>
                </a:solidFill>
              </a:rPr>
              <a:t> </a:t>
            </a:r>
            <a:r>
              <a:rPr lang="en-US" sz="2400" b="1" dirty="0" err="1">
                <a:solidFill>
                  <a:prstClr val="black"/>
                </a:solidFill>
              </a:rPr>
              <a:t>Dno</a:t>
            </a:r>
            <a:r>
              <a:rPr lang="en-US" sz="2400" b="1" dirty="0">
                <a:solidFill>
                  <a:prstClr val="black"/>
                </a:solidFill>
              </a:rPr>
              <a:t>=</a:t>
            </a:r>
            <a:r>
              <a:rPr lang="en-US" sz="2400" b="1" dirty="0" err="1">
                <a:solidFill>
                  <a:prstClr val="black"/>
                </a:solidFill>
              </a:rPr>
              <a:t>Dnumber</a:t>
            </a:r>
            <a:r>
              <a:rPr lang="en-US" sz="2400" b="1" dirty="0">
                <a:solidFill>
                  <a:prstClr val="black"/>
                </a:solidFill>
              </a:rPr>
              <a:t>;</a:t>
            </a:r>
          </a:p>
        </p:txBody>
      </p:sp>
      <p:graphicFrame>
        <p:nvGraphicFramePr>
          <p:cNvPr id="13" name="Content Placeholder 3">
            <a:extLst>
              <a:ext uri="{FF2B5EF4-FFF2-40B4-BE49-F238E27FC236}">
                <a16:creationId xmlns:a16="http://schemas.microsoft.com/office/drawing/2014/main" id="{6E87199E-18CD-441E-975E-6EC82816B974}"/>
              </a:ext>
            </a:extLst>
          </p:cNvPr>
          <p:cNvGraphicFramePr>
            <a:graphicFrameLocks/>
          </p:cNvGraphicFramePr>
          <p:nvPr/>
        </p:nvGraphicFramePr>
        <p:xfrm>
          <a:off x="1219200" y="3360995"/>
          <a:ext cx="525379" cy="2286000"/>
        </p:xfrm>
        <a:graphic>
          <a:graphicData uri="http://schemas.openxmlformats.org/drawingml/2006/table">
            <a:tbl>
              <a:tblPr firstRow="1">
                <a:tableStyleId>{B301B821-A1FF-4177-AEE7-76D212191A09}</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L</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dirty="0"/>
                        <a:t>1</a:t>
                      </a:r>
                      <a:endParaRPr lang="en-US" sz="2400" b="0" dirty="0"/>
                    </a:p>
                  </a:txBody>
                  <a:tcPr/>
                </a:tc>
                <a:extLst>
                  <a:ext uri="{0D108BD9-81ED-4DB2-BD59-A6C34878D82A}">
                    <a16:rowId xmlns:a16="http://schemas.microsoft.com/office/drawing/2014/main" val="1631290191"/>
                  </a:ext>
                </a:extLst>
              </a:tr>
              <a:tr h="370840">
                <a:tc>
                  <a:txBody>
                    <a:bodyPr/>
                    <a:lstStyle/>
                    <a:p>
                      <a:pPr algn="ctr"/>
                      <a:r>
                        <a:rPr lang="en-US" sz="2400" dirty="0"/>
                        <a:t>2</a:t>
                      </a:r>
                      <a:endParaRPr lang="en-US" sz="2400" b="0" dirty="0"/>
                    </a:p>
                  </a:txBody>
                  <a:tcPr/>
                </a:tc>
                <a:extLst>
                  <a:ext uri="{0D108BD9-81ED-4DB2-BD59-A6C34878D82A}">
                    <a16:rowId xmlns:a16="http://schemas.microsoft.com/office/drawing/2014/main" val="3477839965"/>
                  </a:ext>
                </a:extLst>
              </a:tr>
              <a:tr h="370840">
                <a:tc>
                  <a:txBody>
                    <a:bodyPr/>
                    <a:lstStyle/>
                    <a:p>
                      <a:pPr algn="ctr"/>
                      <a:r>
                        <a:rPr lang="en-US" sz="2400" dirty="0"/>
                        <a:t>3</a:t>
                      </a:r>
                      <a:endParaRPr lang="en-US" sz="2400" b="0" dirty="0"/>
                    </a:p>
                  </a:txBody>
                  <a:tcPr/>
                </a:tc>
                <a:extLst>
                  <a:ext uri="{0D108BD9-81ED-4DB2-BD59-A6C34878D82A}">
                    <a16:rowId xmlns:a16="http://schemas.microsoft.com/office/drawing/2014/main" val="461143228"/>
                  </a:ext>
                </a:extLst>
              </a:tr>
              <a:tr h="370840">
                <a:tc>
                  <a:txBody>
                    <a:bodyPr/>
                    <a:lstStyle/>
                    <a:p>
                      <a:pPr algn="ctr"/>
                      <a:r>
                        <a:rPr lang="en-US" sz="2400" dirty="0"/>
                        <a:t>4</a:t>
                      </a:r>
                      <a:endParaRPr lang="en-US" sz="2400" b="0" dirty="0"/>
                    </a:p>
                  </a:txBody>
                  <a:tcPr/>
                </a:tc>
                <a:extLst>
                  <a:ext uri="{0D108BD9-81ED-4DB2-BD59-A6C34878D82A}">
                    <a16:rowId xmlns:a16="http://schemas.microsoft.com/office/drawing/2014/main" val="1268692201"/>
                  </a:ext>
                </a:extLst>
              </a:tr>
            </a:tbl>
          </a:graphicData>
        </a:graphic>
      </p:graphicFrame>
      <p:graphicFrame>
        <p:nvGraphicFramePr>
          <p:cNvPr id="14" name="Content Placeholder 3">
            <a:extLst>
              <a:ext uri="{FF2B5EF4-FFF2-40B4-BE49-F238E27FC236}">
                <a16:creationId xmlns:a16="http://schemas.microsoft.com/office/drawing/2014/main" id="{CC7D638B-C148-4524-9CD5-726CD1EC0462}"/>
              </a:ext>
            </a:extLst>
          </p:cNvPr>
          <p:cNvGraphicFramePr>
            <a:graphicFrameLocks/>
          </p:cNvGraphicFramePr>
          <p:nvPr/>
        </p:nvGraphicFramePr>
        <p:xfrm>
          <a:off x="1981200" y="3360995"/>
          <a:ext cx="525379" cy="2286000"/>
        </p:xfrm>
        <a:graphic>
          <a:graphicData uri="http://schemas.openxmlformats.org/drawingml/2006/table">
            <a:tbl>
              <a:tblPr firstRow="1">
                <a:tableStyleId>{10A1B5D5-9B99-4C35-A422-299274C87663}</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R</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dirty="0"/>
                        <a:t>3</a:t>
                      </a:r>
                      <a:endParaRPr lang="en-US" sz="2400" b="0" dirty="0"/>
                    </a:p>
                  </a:txBody>
                  <a:tcPr/>
                </a:tc>
                <a:extLst>
                  <a:ext uri="{0D108BD9-81ED-4DB2-BD59-A6C34878D82A}">
                    <a16:rowId xmlns:a16="http://schemas.microsoft.com/office/drawing/2014/main" val="1631290191"/>
                  </a:ext>
                </a:extLst>
              </a:tr>
              <a:tr h="370840">
                <a:tc>
                  <a:txBody>
                    <a:bodyPr/>
                    <a:lstStyle/>
                    <a:p>
                      <a:pPr algn="ctr"/>
                      <a:r>
                        <a:rPr lang="en-US" sz="2400" dirty="0"/>
                        <a:t>4</a:t>
                      </a:r>
                      <a:endParaRPr lang="en-US" sz="2400" b="0" dirty="0"/>
                    </a:p>
                  </a:txBody>
                  <a:tcPr/>
                </a:tc>
                <a:extLst>
                  <a:ext uri="{0D108BD9-81ED-4DB2-BD59-A6C34878D82A}">
                    <a16:rowId xmlns:a16="http://schemas.microsoft.com/office/drawing/2014/main" val="3477839965"/>
                  </a:ext>
                </a:extLst>
              </a:tr>
              <a:tr h="370840">
                <a:tc>
                  <a:txBody>
                    <a:bodyPr/>
                    <a:lstStyle/>
                    <a:p>
                      <a:pPr algn="ctr"/>
                      <a:r>
                        <a:rPr lang="en-US" sz="2400" dirty="0"/>
                        <a:t>5</a:t>
                      </a:r>
                      <a:endParaRPr lang="en-US" sz="2400" b="0" dirty="0"/>
                    </a:p>
                  </a:txBody>
                  <a:tcPr/>
                </a:tc>
                <a:extLst>
                  <a:ext uri="{0D108BD9-81ED-4DB2-BD59-A6C34878D82A}">
                    <a16:rowId xmlns:a16="http://schemas.microsoft.com/office/drawing/2014/main" val="461143228"/>
                  </a:ext>
                </a:extLst>
              </a:tr>
              <a:tr h="370840">
                <a:tc>
                  <a:txBody>
                    <a:bodyPr/>
                    <a:lstStyle/>
                    <a:p>
                      <a:pPr algn="ctr"/>
                      <a:r>
                        <a:rPr lang="en-US" sz="2400" dirty="0"/>
                        <a:t>6</a:t>
                      </a:r>
                      <a:endParaRPr lang="en-US" sz="2400" b="0" dirty="0"/>
                    </a:p>
                  </a:txBody>
                  <a:tcPr/>
                </a:tc>
                <a:extLst>
                  <a:ext uri="{0D108BD9-81ED-4DB2-BD59-A6C34878D82A}">
                    <a16:rowId xmlns:a16="http://schemas.microsoft.com/office/drawing/2014/main" val="3293860158"/>
                  </a:ext>
                </a:extLst>
              </a:tr>
            </a:tbl>
          </a:graphicData>
        </a:graphic>
      </p:graphicFrame>
      <p:sp>
        <p:nvSpPr>
          <p:cNvPr id="15" name="Oval 14">
            <a:extLst>
              <a:ext uri="{FF2B5EF4-FFF2-40B4-BE49-F238E27FC236}">
                <a16:creationId xmlns:a16="http://schemas.microsoft.com/office/drawing/2014/main" id="{9A664AB8-F1CF-4D0E-A8D0-8D5BB514543B}"/>
              </a:ext>
            </a:extLst>
          </p:cNvPr>
          <p:cNvSpPr/>
          <p:nvPr/>
        </p:nvSpPr>
        <p:spPr>
          <a:xfrm>
            <a:off x="3910263" y="3473835"/>
            <a:ext cx="2422358" cy="2316480"/>
          </a:xfrm>
          <a:prstGeom prst="ellipse">
            <a:avLst/>
          </a:prstGeom>
          <a:solidFill>
            <a:schemeClr val="accent1">
              <a:lumMod val="20000"/>
              <a:lumOff val="80000"/>
              <a:alpha val="30196"/>
            </a:schemeClr>
          </a:solidFill>
          <a:ln>
            <a:solidFill>
              <a:schemeClr val="accent1">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6" name="Oval 15">
            <a:extLst>
              <a:ext uri="{FF2B5EF4-FFF2-40B4-BE49-F238E27FC236}">
                <a16:creationId xmlns:a16="http://schemas.microsoft.com/office/drawing/2014/main" id="{ACEF69C3-5E91-4B12-8168-964D6BE4422A}"/>
              </a:ext>
            </a:extLst>
          </p:cNvPr>
          <p:cNvSpPr/>
          <p:nvPr/>
        </p:nvSpPr>
        <p:spPr>
          <a:xfrm>
            <a:off x="5121442" y="3429750"/>
            <a:ext cx="2422358" cy="2316480"/>
          </a:xfrm>
          <a:prstGeom prst="ellipse">
            <a:avLst/>
          </a:prstGeom>
          <a:solidFill>
            <a:srgbClr val="E2F0D9">
              <a:alpha val="30196"/>
            </a:srgbClr>
          </a:solidFill>
          <a:ln>
            <a:solidFill>
              <a:srgbClr val="70AD47"/>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6571A0F8-7AAA-4995-8CFF-D025E57D8BE2}"/>
              </a:ext>
            </a:extLst>
          </p:cNvPr>
          <p:cNvSpPr txBox="1"/>
          <p:nvPr/>
        </p:nvSpPr>
        <p:spPr>
          <a:xfrm>
            <a:off x="4459195" y="4100666"/>
            <a:ext cx="2656496" cy="1077218"/>
          </a:xfrm>
          <a:prstGeom prst="rect">
            <a:avLst/>
          </a:prstGeom>
          <a:noFill/>
        </p:spPr>
        <p:txBody>
          <a:bodyPr wrap="none" rtlCol="0">
            <a:spAutoFit/>
          </a:bodyPr>
          <a:lstStyle/>
          <a:p>
            <a:r>
              <a:rPr lang="en-US" sz="3200" spc="600" dirty="0">
                <a:solidFill>
                  <a:srgbClr val="FF0000"/>
                </a:solidFill>
              </a:rPr>
              <a:t>1	 3	  5</a:t>
            </a:r>
          </a:p>
          <a:p>
            <a:r>
              <a:rPr lang="en-US" sz="3200" spc="600" dirty="0">
                <a:solidFill>
                  <a:srgbClr val="FF0000"/>
                </a:solidFill>
              </a:rPr>
              <a:t>2	 4	  6</a:t>
            </a:r>
          </a:p>
        </p:txBody>
      </p:sp>
      <p:graphicFrame>
        <p:nvGraphicFramePr>
          <p:cNvPr id="18" name="Content Placeholder 3">
            <a:extLst>
              <a:ext uri="{FF2B5EF4-FFF2-40B4-BE49-F238E27FC236}">
                <a16:creationId xmlns:a16="http://schemas.microsoft.com/office/drawing/2014/main" id="{6432C4BB-2B0C-4617-8472-E201899738B2}"/>
              </a:ext>
            </a:extLst>
          </p:cNvPr>
          <p:cNvGraphicFramePr>
            <a:graphicFrameLocks/>
          </p:cNvGraphicFramePr>
          <p:nvPr/>
        </p:nvGraphicFramePr>
        <p:xfrm>
          <a:off x="9613583" y="3031875"/>
          <a:ext cx="525379" cy="3200400"/>
        </p:xfrm>
        <a:graphic>
          <a:graphicData uri="http://schemas.openxmlformats.org/drawingml/2006/table">
            <a:tbl>
              <a:tblPr firstRow="1">
                <a:tableStyleId>{793D81CF-94F2-401A-BA57-92F5A7B2D0C5}</a:tableStyleId>
              </a:tblPr>
              <a:tblGrid>
                <a:gridCol w="525379">
                  <a:extLst>
                    <a:ext uri="{9D8B030D-6E8A-4147-A177-3AD203B41FA5}">
                      <a16:colId xmlns:a16="http://schemas.microsoft.com/office/drawing/2014/main" val="1571472334"/>
                    </a:ext>
                  </a:extLst>
                </a:gridCol>
              </a:tblGrid>
              <a:tr h="370840">
                <a:tc>
                  <a:txBody>
                    <a:bodyPr/>
                    <a:lstStyle/>
                    <a:p>
                      <a:pPr algn="ctr"/>
                      <a:r>
                        <a:rPr lang="en-US" sz="2400" dirty="0"/>
                        <a:t>J</a:t>
                      </a:r>
                      <a:endParaRPr lang="en-US" sz="2400" b="0" dirty="0"/>
                    </a:p>
                  </a:txBody>
                  <a:tcPr/>
                </a:tc>
                <a:extLst>
                  <a:ext uri="{0D108BD9-81ED-4DB2-BD59-A6C34878D82A}">
                    <a16:rowId xmlns:a16="http://schemas.microsoft.com/office/drawing/2014/main" val="3528006443"/>
                  </a:ext>
                </a:extLst>
              </a:tr>
              <a:tr h="370840">
                <a:tc>
                  <a:txBody>
                    <a:bodyPr/>
                    <a:lstStyle/>
                    <a:p>
                      <a:pPr algn="ctr"/>
                      <a:r>
                        <a:rPr lang="en-US" sz="2400" b="0" dirty="0">
                          <a:solidFill>
                            <a:srgbClr val="FF0000"/>
                          </a:solidFill>
                        </a:rPr>
                        <a:t>1</a:t>
                      </a:r>
                    </a:p>
                  </a:txBody>
                  <a:tcPr/>
                </a:tc>
                <a:extLst>
                  <a:ext uri="{0D108BD9-81ED-4DB2-BD59-A6C34878D82A}">
                    <a16:rowId xmlns:a16="http://schemas.microsoft.com/office/drawing/2014/main" val="3774891466"/>
                  </a:ext>
                </a:extLst>
              </a:tr>
              <a:tr h="370840">
                <a:tc>
                  <a:txBody>
                    <a:bodyPr/>
                    <a:lstStyle/>
                    <a:p>
                      <a:pPr algn="ctr"/>
                      <a:r>
                        <a:rPr lang="en-US" sz="2400" b="0" dirty="0">
                          <a:solidFill>
                            <a:srgbClr val="FF0000"/>
                          </a:solidFill>
                        </a:rPr>
                        <a:t>2</a:t>
                      </a:r>
                    </a:p>
                  </a:txBody>
                  <a:tcPr/>
                </a:tc>
                <a:extLst>
                  <a:ext uri="{0D108BD9-81ED-4DB2-BD59-A6C34878D82A}">
                    <a16:rowId xmlns:a16="http://schemas.microsoft.com/office/drawing/2014/main" val="838093884"/>
                  </a:ext>
                </a:extLst>
              </a:tr>
              <a:tr h="370840">
                <a:tc>
                  <a:txBody>
                    <a:bodyPr/>
                    <a:lstStyle/>
                    <a:p>
                      <a:pPr algn="ctr"/>
                      <a:r>
                        <a:rPr lang="en-US" sz="2400" b="0" dirty="0">
                          <a:solidFill>
                            <a:srgbClr val="FF0000"/>
                          </a:solidFill>
                        </a:rPr>
                        <a:t>3</a:t>
                      </a:r>
                    </a:p>
                  </a:txBody>
                  <a:tcPr/>
                </a:tc>
                <a:extLst>
                  <a:ext uri="{0D108BD9-81ED-4DB2-BD59-A6C34878D82A}">
                    <a16:rowId xmlns:a16="http://schemas.microsoft.com/office/drawing/2014/main" val="4682341"/>
                  </a:ext>
                </a:extLst>
              </a:tr>
              <a:tr h="370840">
                <a:tc>
                  <a:txBody>
                    <a:bodyPr/>
                    <a:lstStyle/>
                    <a:p>
                      <a:pPr algn="ctr"/>
                      <a:r>
                        <a:rPr lang="en-US" sz="2400" b="0" dirty="0">
                          <a:solidFill>
                            <a:srgbClr val="FF0000"/>
                          </a:solidFill>
                        </a:rPr>
                        <a:t>4</a:t>
                      </a:r>
                    </a:p>
                  </a:txBody>
                  <a:tcPr/>
                </a:tc>
                <a:extLst>
                  <a:ext uri="{0D108BD9-81ED-4DB2-BD59-A6C34878D82A}">
                    <a16:rowId xmlns:a16="http://schemas.microsoft.com/office/drawing/2014/main" val="692360548"/>
                  </a:ext>
                </a:extLst>
              </a:tr>
              <a:tr h="370840">
                <a:tc>
                  <a:txBody>
                    <a:bodyPr/>
                    <a:lstStyle/>
                    <a:p>
                      <a:pPr algn="ctr"/>
                      <a:r>
                        <a:rPr lang="en-US" sz="2400" dirty="0">
                          <a:solidFill>
                            <a:srgbClr val="FF0000"/>
                          </a:solidFill>
                        </a:rPr>
                        <a:t>5</a:t>
                      </a:r>
                      <a:endParaRPr lang="en-US" sz="2400" b="0" dirty="0">
                        <a:solidFill>
                          <a:srgbClr val="FF0000"/>
                        </a:solidFill>
                      </a:endParaRPr>
                    </a:p>
                  </a:txBody>
                  <a:tcPr/>
                </a:tc>
                <a:extLst>
                  <a:ext uri="{0D108BD9-81ED-4DB2-BD59-A6C34878D82A}">
                    <a16:rowId xmlns:a16="http://schemas.microsoft.com/office/drawing/2014/main" val="1631290191"/>
                  </a:ext>
                </a:extLst>
              </a:tr>
              <a:tr h="370840">
                <a:tc>
                  <a:txBody>
                    <a:bodyPr/>
                    <a:lstStyle/>
                    <a:p>
                      <a:pPr algn="ctr"/>
                      <a:r>
                        <a:rPr lang="en-US" sz="2400" b="0" dirty="0">
                          <a:solidFill>
                            <a:srgbClr val="FF0000"/>
                          </a:solidFill>
                        </a:rPr>
                        <a:t>6</a:t>
                      </a:r>
                    </a:p>
                  </a:txBody>
                  <a:tcPr/>
                </a:tc>
                <a:extLst>
                  <a:ext uri="{0D108BD9-81ED-4DB2-BD59-A6C34878D82A}">
                    <a16:rowId xmlns:a16="http://schemas.microsoft.com/office/drawing/2014/main" val="3477839965"/>
                  </a:ext>
                </a:extLst>
              </a:tr>
            </a:tbl>
          </a:graphicData>
        </a:graphic>
      </p:graphicFrame>
    </p:spTree>
    <p:extLst>
      <p:ext uri="{BB962C8B-B14F-4D97-AF65-F5344CB8AC3E}">
        <p14:creationId xmlns:p14="http://schemas.microsoft.com/office/powerpoint/2010/main" val="369732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16" grpId="0" animBg="1"/>
      <p:bldP spid="17"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EE7180-FC84-407D-871D-938503383826}"/>
              </a:ext>
            </a:extLst>
          </p:cNvPr>
          <p:cNvPicPr>
            <a:picLocks noChangeAspect="1"/>
          </p:cNvPicPr>
          <p:nvPr/>
        </p:nvPicPr>
        <p:blipFill rotWithShape="1">
          <a:blip r:embed="rId3"/>
          <a:srcRect l="2316" t="16139" r="2316" b="5498"/>
          <a:stretch/>
        </p:blipFill>
        <p:spPr>
          <a:xfrm>
            <a:off x="350250" y="0"/>
            <a:ext cx="10801196" cy="6858000"/>
          </a:xfrm>
          <a:prstGeom prst="rect">
            <a:avLst/>
          </a:prstGeom>
        </p:spPr>
      </p:pic>
      <p:sp>
        <p:nvSpPr>
          <p:cNvPr id="2" name="Slide Number Placeholder 1">
            <a:extLst>
              <a:ext uri="{FF2B5EF4-FFF2-40B4-BE49-F238E27FC236}">
                <a16:creationId xmlns:a16="http://schemas.microsoft.com/office/drawing/2014/main" id="{6073341A-3ED7-4DEB-90DB-6883B692B590}"/>
              </a:ext>
            </a:extLst>
          </p:cNvPr>
          <p:cNvSpPr>
            <a:spLocks noGrp="1"/>
          </p:cNvSpPr>
          <p:nvPr>
            <p:ph type="sldNum" sz="quarter" idx="12"/>
          </p:nvPr>
        </p:nvSpPr>
        <p:spPr/>
        <p:txBody>
          <a:bodyPr/>
          <a:lstStyle/>
          <a:p>
            <a:fld id="{DAF992E6-86C0-4FDD-A968-0519C9310E9E}" type="slidenum">
              <a:rPr lang="en-US" smtClean="0"/>
              <a:t>76</a:t>
            </a:fld>
            <a:endParaRPr lang="en-US"/>
          </a:p>
        </p:txBody>
      </p:sp>
    </p:spTree>
    <p:extLst>
      <p:ext uri="{BB962C8B-B14F-4D97-AF65-F5344CB8AC3E}">
        <p14:creationId xmlns:p14="http://schemas.microsoft.com/office/powerpoint/2010/main" val="16799785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AC2C69-6FDE-429F-A3CC-F43E79899F2D}"/>
              </a:ext>
            </a:extLst>
          </p:cNvPr>
          <p:cNvPicPr>
            <a:picLocks noGrp="1" noChangeAspect="1"/>
          </p:cNvPicPr>
          <p:nvPr>
            <p:ph idx="1"/>
          </p:nvPr>
        </p:nvPicPr>
        <p:blipFill>
          <a:blip r:embed="rId3"/>
          <a:stretch>
            <a:fillRect/>
          </a:stretch>
        </p:blipFill>
        <p:spPr>
          <a:xfrm>
            <a:off x="12699" y="15240"/>
            <a:ext cx="11326090" cy="6858000"/>
          </a:xfrm>
          <a:prstGeom prst="rect">
            <a:avLst/>
          </a:prstGeom>
        </p:spPr>
      </p:pic>
      <p:sp>
        <p:nvSpPr>
          <p:cNvPr id="2" name="Slide Number Placeholder 1">
            <a:extLst>
              <a:ext uri="{FF2B5EF4-FFF2-40B4-BE49-F238E27FC236}">
                <a16:creationId xmlns:a16="http://schemas.microsoft.com/office/drawing/2014/main" id="{D2B40C86-EA71-4E02-9951-168245357DC2}"/>
              </a:ext>
            </a:extLst>
          </p:cNvPr>
          <p:cNvSpPr>
            <a:spLocks noGrp="1"/>
          </p:cNvSpPr>
          <p:nvPr>
            <p:ph type="sldNum" sz="quarter" idx="12"/>
          </p:nvPr>
        </p:nvSpPr>
        <p:spPr/>
        <p:txBody>
          <a:bodyPr/>
          <a:lstStyle/>
          <a:p>
            <a:fld id="{DAF992E6-86C0-4FDD-A968-0519C9310E9E}" type="slidenum">
              <a:rPr lang="en-US" smtClean="0"/>
              <a:t>77</a:t>
            </a:fld>
            <a:endParaRPr lang="en-US"/>
          </a:p>
        </p:txBody>
      </p:sp>
    </p:spTree>
    <p:extLst>
      <p:ext uri="{BB962C8B-B14F-4D97-AF65-F5344CB8AC3E}">
        <p14:creationId xmlns:p14="http://schemas.microsoft.com/office/powerpoint/2010/main" val="18065096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0436-C035-4724-AE7A-DB4F406DF5D8}"/>
              </a:ext>
            </a:extLst>
          </p:cNvPr>
          <p:cNvSpPr>
            <a:spLocks noGrp="1"/>
          </p:cNvSpPr>
          <p:nvPr>
            <p:ph type="title"/>
          </p:nvPr>
        </p:nvSpPr>
        <p:spPr>
          <a:xfrm>
            <a:off x="838200" y="36512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6847EBC0-4C37-4B78-84A9-C668F03F1488}"/>
              </a:ext>
            </a:extLst>
          </p:cNvPr>
          <p:cNvSpPr>
            <a:spLocks noGrp="1"/>
          </p:cNvSpPr>
          <p:nvPr>
            <p:ph idx="1"/>
          </p:nvPr>
        </p:nvSpPr>
        <p:spPr>
          <a:xfrm>
            <a:off x="838200" y="1825625"/>
            <a:ext cx="6638365" cy="4351338"/>
          </a:xfrm>
        </p:spPr>
        <p:txBody>
          <a:bodyPr>
            <a:noAutofit/>
          </a:bodyPr>
          <a:lstStyle/>
          <a:p>
            <a:r>
              <a:rPr lang="en-US" sz="3200" dirty="0">
                <a:solidFill>
                  <a:srgbClr val="000000"/>
                </a:solidFill>
                <a:latin typeface="Open Sans"/>
              </a:rPr>
              <a:t>Grouping Data</a:t>
            </a:r>
          </a:p>
          <a:p>
            <a:pPr lvl="1"/>
            <a:r>
              <a:rPr lang="en-US" sz="2800" dirty="0">
                <a:solidFill>
                  <a:srgbClr val="00369A"/>
                </a:solidFill>
                <a:latin typeface="Open Sans"/>
              </a:rPr>
              <a:t>Group by</a:t>
            </a:r>
            <a:endParaRPr lang="en-US" sz="2800" dirty="0">
              <a:solidFill>
                <a:srgbClr val="000000"/>
              </a:solidFill>
              <a:latin typeface="Open Sans"/>
            </a:endParaRPr>
          </a:p>
          <a:p>
            <a:pPr lvl="1"/>
            <a:r>
              <a:rPr lang="en-US" sz="2800" dirty="0">
                <a:solidFill>
                  <a:srgbClr val="00369A"/>
                </a:solidFill>
                <a:latin typeface="Open Sans"/>
              </a:rPr>
              <a:t>Having</a:t>
            </a:r>
            <a:endParaRPr lang="en-US" sz="2800" dirty="0">
              <a:solidFill>
                <a:srgbClr val="000000"/>
              </a:solidFill>
              <a:latin typeface="Open Sans"/>
            </a:endParaRPr>
          </a:p>
          <a:p>
            <a:r>
              <a:rPr lang="en-US" sz="3200" dirty="0">
                <a:solidFill>
                  <a:srgbClr val="000000"/>
                </a:solidFill>
                <a:latin typeface="Open Sans"/>
              </a:rPr>
              <a:t>Set Operations</a:t>
            </a:r>
          </a:p>
          <a:p>
            <a:pPr lvl="1"/>
            <a:r>
              <a:rPr lang="en-US" sz="2800" dirty="0">
                <a:solidFill>
                  <a:srgbClr val="00369A"/>
                </a:solidFill>
                <a:latin typeface="Open Sans"/>
              </a:rPr>
              <a:t>Union</a:t>
            </a:r>
          </a:p>
          <a:p>
            <a:pPr lvl="1"/>
            <a:r>
              <a:rPr lang="en-US" sz="2800" dirty="0">
                <a:solidFill>
                  <a:srgbClr val="00369A"/>
                </a:solidFill>
                <a:latin typeface="Open Sans"/>
              </a:rPr>
              <a:t>Intersection</a:t>
            </a:r>
          </a:p>
          <a:p>
            <a:pPr lvl="1"/>
            <a:r>
              <a:rPr lang="en-US" sz="2800" dirty="0">
                <a:solidFill>
                  <a:srgbClr val="00369A"/>
                </a:solidFill>
                <a:latin typeface="Open Sans"/>
              </a:rPr>
              <a:t>Except</a:t>
            </a:r>
            <a:endParaRPr lang="en-US" sz="2800" dirty="0">
              <a:solidFill>
                <a:srgbClr val="000000"/>
              </a:solidFill>
              <a:latin typeface="Open Sans"/>
            </a:endParaRPr>
          </a:p>
        </p:txBody>
      </p:sp>
      <p:sp>
        <p:nvSpPr>
          <p:cNvPr id="4" name="Slide Number Placeholder 3">
            <a:extLst>
              <a:ext uri="{FF2B5EF4-FFF2-40B4-BE49-F238E27FC236}">
                <a16:creationId xmlns:a16="http://schemas.microsoft.com/office/drawing/2014/main" id="{EF9FC498-6F4A-49E8-8351-1CE68B460858}"/>
              </a:ext>
            </a:extLst>
          </p:cNvPr>
          <p:cNvSpPr>
            <a:spLocks noGrp="1"/>
          </p:cNvSpPr>
          <p:nvPr>
            <p:ph type="sldNum" sz="quarter" idx="12"/>
          </p:nvPr>
        </p:nvSpPr>
        <p:spPr/>
        <p:txBody>
          <a:bodyPr/>
          <a:lstStyle/>
          <a:p>
            <a:fld id="{DAF992E6-86C0-4FDD-A968-0519C9310E9E}" type="slidenum">
              <a:rPr lang="en-US" smtClean="0"/>
              <a:t>78</a:t>
            </a:fld>
            <a:endParaRPr lang="en-US"/>
          </a:p>
        </p:txBody>
      </p:sp>
      <p:sp>
        <p:nvSpPr>
          <p:cNvPr id="5" name="Content Placeholder 2">
            <a:extLst>
              <a:ext uri="{FF2B5EF4-FFF2-40B4-BE49-F238E27FC236}">
                <a16:creationId xmlns:a16="http://schemas.microsoft.com/office/drawing/2014/main" id="{A1962219-7DE5-4D8C-A54F-4747A52B478C}"/>
              </a:ext>
            </a:extLst>
          </p:cNvPr>
          <p:cNvSpPr txBox="1">
            <a:spLocks/>
          </p:cNvSpPr>
          <p:nvPr/>
        </p:nvSpPr>
        <p:spPr>
          <a:xfrm>
            <a:off x="7562626" y="674553"/>
            <a:ext cx="4618616" cy="5732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1" dirty="0">
                <a:solidFill>
                  <a:schemeClr val="bg1"/>
                </a:solidFill>
              </a:rPr>
              <a:t>Course Outline</a:t>
            </a:r>
          </a:p>
          <a:p>
            <a:pPr marL="514350" indent="-514350">
              <a:buFont typeface="+mj-lt"/>
              <a:buAutoNum type="arabicPeriod"/>
            </a:pPr>
            <a:r>
              <a:rPr lang="en-US" dirty="0"/>
              <a:t>Introduction to database</a:t>
            </a:r>
          </a:p>
          <a:p>
            <a:pPr marL="514350" indent="-514350">
              <a:buFont typeface="+mj-lt"/>
              <a:buAutoNum type="arabicPeriod"/>
            </a:pPr>
            <a:r>
              <a:rPr lang="en-US" dirty="0"/>
              <a:t>PostgreSQL</a:t>
            </a:r>
          </a:p>
          <a:p>
            <a:pPr marL="514350" indent="-514350">
              <a:buFont typeface="+mj-lt"/>
              <a:buAutoNum type="arabicPeriod"/>
            </a:pPr>
            <a:r>
              <a:rPr lang="en-US" dirty="0"/>
              <a:t>Managing Tables</a:t>
            </a:r>
          </a:p>
          <a:p>
            <a:pPr marL="514350" indent="-514350">
              <a:buFont typeface="+mj-lt"/>
              <a:buAutoNum type="arabicPeriod"/>
            </a:pPr>
            <a:r>
              <a:rPr lang="en-US" dirty="0"/>
              <a:t>Querying Data</a:t>
            </a:r>
          </a:p>
          <a:p>
            <a:pPr marL="971550" lvl="1" indent="-514350">
              <a:buFont typeface="+mj-lt"/>
              <a:buAutoNum type="romanLcPeriod"/>
            </a:pPr>
            <a:r>
              <a:rPr lang="en-US" dirty="0"/>
              <a:t>Filtering Data</a:t>
            </a:r>
          </a:p>
          <a:p>
            <a:pPr marL="514350" indent="-514350">
              <a:buFont typeface="+mj-lt"/>
              <a:buAutoNum type="arabicPeriod"/>
            </a:pPr>
            <a:r>
              <a:rPr lang="en-US" dirty="0"/>
              <a:t>Modifying Data</a:t>
            </a:r>
          </a:p>
          <a:p>
            <a:pPr marL="514350" indent="-514350">
              <a:buFont typeface="+mj-lt"/>
              <a:buAutoNum type="arabicPeriod"/>
            </a:pPr>
            <a:r>
              <a:rPr lang="en-US" dirty="0"/>
              <a:t>Joining Multiple Tables</a:t>
            </a:r>
          </a:p>
          <a:p>
            <a:pPr marL="514350" indent="-514350">
              <a:buFont typeface="+mj-lt"/>
              <a:buAutoNum type="arabicPeriod"/>
            </a:pPr>
            <a:r>
              <a:rPr lang="en-US" dirty="0">
                <a:solidFill>
                  <a:srgbClr val="FF0000"/>
                </a:solidFill>
              </a:rPr>
              <a:t>Grouping Data</a:t>
            </a:r>
          </a:p>
          <a:p>
            <a:pPr marL="514350" indent="-514350">
              <a:buFont typeface="+mj-lt"/>
              <a:buAutoNum type="arabicPeriod"/>
            </a:pPr>
            <a:r>
              <a:rPr lang="en-US" dirty="0">
                <a:solidFill>
                  <a:srgbClr val="FF0000"/>
                </a:solidFill>
              </a:rPr>
              <a:t>Set Operations</a:t>
            </a:r>
          </a:p>
          <a:p>
            <a:pPr marL="514350" indent="-514350">
              <a:buFont typeface="+mj-lt"/>
              <a:buAutoNum type="arabicPeriod"/>
            </a:pPr>
            <a:r>
              <a:rPr lang="en-US" dirty="0"/>
              <a:t>Subquery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2842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0"/>
                            </p:stCondLst>
                            <p:childTnLst>
                              <p:par>
                                <p:cTn id="14" presetID="2" presetClass="entr" presetSubtype="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0-#ppt_h/2"/>
                                          </p:val>
                                        </p:tav>
                                        <p:tav tm="100000">
                                          <p:val>
                                            <p:strVal val="#ppt_y"/>
                                          </p:val>
                                        </p:tav>
                                      </p:tavLst>
                                    </p:anim>
                                  </p:childTnLst>
                                </p:cTn>
                              </p:par>
                            </p:childTnLst>
                          </p:cTn>
                        </p:par>
                        <p:par>
                          <p:cTn id="18" fill="hold">
                            <p:stCondLst>
                              <p:cond delay="500"/>
                            </p:stCondLst>
                            <p:childTnLst>
                              <p:par>
                                <p:cTn id="19" presetID="2" presetClass="exit" presetSubtype="6" fill="hold" grpId="1" nodeType="after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1+ppt_w/2"/>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P spid="5" grpId="0"/>
      <p:bldP spid="5"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0057-5E18-428F-801A-87A4022075AD}"/>
              </a:ext>
            </a:extLst>
          </p:cNvPr>
          <p:cNvSpPr>
            <a:spLocks noGrp="1"/>
          </p:cNvSpPr>
          <p:nvPr>
            <p:ph type="title"/>
          </p:nvPr>
        </p:nvSpPr>
        <p:spPr>
          <a:xfrm>
            <a:off x="838200" y="365125"/>
            <a:ext cx="10515600" cy="1325563"/>
          </a:xfrm>
        </p:spPr>
        <p:txBody>
          <a:bodyPr/>
          <a:lstStyle/>
          <a:p>
            <a:r>
              <a:rPr lang="en-US" dirty="0"/>
              <a:t>Grouping Data</a:t>
            </a:r>
          </a:p>
        </p:txBody>
      </p:sp>
      <p:sp>
        <p:nvSpPr>
          <p:cNvPr id="3" name="Content Placeholder 2">
            <a:extLst>
              <a:ext uri="{FF2B5EF4-FFF2-40B4-BE49-F238E27FC236}">
                <a16:creationId xmlns:a16="http://schemas.microsoft.com/office/drawing/2014/main" id="{5773B5AF-57A5-4C2B-8772-2C1D62AC82A8}"/>
              </a:ext>
            </a:extLst>
          </p:cNvPr>
          <p:cNvSpPr>
            <a:spLocks noGrp="1"/>
          </p:cNvSpPr>
          <p:nvPr>
            <p:ph idx="1"/>
          </p:nvPr>
        </p:nvSpPr>
        <p:spPr/>
        <p:txBody>
          <a:bodyPr/>
          <a:lstStyle/>
          <a:p>
            <a:r>
              <a:rPr lang="en-US" dirty="0">
                <a:solidFill>
                  <a:srgbClr val="00369A"/>
                </a:solidFill>
                <a:latin typeface="Open Sans"/>
              </a:rPr>
              <a:t>Group By</a:t>
            </a:r>
            <a:r>
              <a:rPr lang="en-US" dirty="0">
                <a:solidFill>
                  <a:srgbClr val="000000"/>
                </a:solidFill>
                <a:latin typeface="Open Sans"/>
              </a:rPr>
              <a:t> – divides rows into groups and applies an aggregate function on each.</a:t>
            </a:r>
          </a:p>
          <a:p>
            <a:r>
              <a:rPr lang="en-US" dirty="0">
                <a:solidFill>
                  <a:srgbClr val="00369A"/>
                </a:solidFill>
                <a:latin typeface="Open Sans"/>
              </a:rPr>
              <a:t>Having</a:t>
            </a:r>
            <a:r>
              <a:rPr lang="en-US" dirty="0">
                <a:solidFill>
                  <a:srgbClr val="000000"/>
                </a:solidFill>
                <a:latin typeface="Open Sans"/>
              </a:rPr>
              <a:t> – applies the condition for groups.</a:t>
            </a:r>
          </a:p>
          <a:p>
            <a:r>
              <a:rPr lang="en-US" dirty="0">
                <a:solidFill>
                  <a:srgbClr val="00369A"/>
                </a:solidFill>
                <a:latin typeface="Open Sans"/>
              </a:rPr>
              <a:t>Grouping Sets</a:t>
            </a:r>
            <a:r>
              <a:rPr lang="en-US" dirty="0">
                <a:solidFill>
                  <a:srgbClr val="000000"/>
                </a:solidFill>
                <a:latin typeface="Open Sans"/>
              </a:rPr>
              <a:t>  – generate multiple grouping sets in reporting.</a:t>
            </a:r>
          </a:p>
          <a:p>
            <a:endParaRPr lang="en-US" dirty="0">
              <a:solidFill>
                <a:srgbClr val="000000"/>
              </a:solidFill>
              <a:latin typeface="Open Sans"/>
            </a:endParaRPr>
          </a:p>
          <a:p>
            <a:endParaRPr lang="en-US" dirty="0"/>
          </a:p>
        </p:txBody>
      </p:sp>
      <p:sp>
        <p:nvSpPr>
          <p:cNvPr id="4" name="Slide Number Placeholder 3">
            <a:extLst>
              <a:ext uri="{FF2B5EF4-FFF2-40B4-BE49-F238E27FC236}">
                <a16:creationId xmlns:a16="http://schemas.microsoft.com/office/drawing/2014/main" id="{B299C270-1FC5-4001-87E8-35675D604FBF}"/>
              </a:ext>
            </a:extLst>
          </p:cNvPr>
          <p:cNvSpPr>
            <a:spLocks noGrp="1"/>
          </p:cNvSpPr>
          <p:nvPr>
            <p:ph type="sldNum" sz="quarter" idx="12"/>
          </p:nvPr>
        </p:nvSpPr>
        <p:spPr/>
        <p:txBody>
          <a:bodyPr/>
          <a:lstStyle/>
          <a:p>
            <a:fld id="{DAF992E6-86C0-4FDD-A968-0519C9310E9E}" type="slidenum">
              <a:rPr lang="en-US" smtClean="0"/>
              <a:t>79</a:t>
            </a:fld>
            <a:endParaRPr lang="en-US"/>
          </a:p>
        </p:txBody>
      </p:sp>
    </p:spTree>
    <p:extLst>
      <p:ext uri="{BB962C8B-B14F-4D97-AF65-F5344CB8AC3E}">
        <p14:creationId xmlns:p14="http://schemas.microsoft.com/office/powerpoint/2010/main" val="174956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6EB0-B661-4819-A865-E95124BD2288}"/>
              </a:ext>
            </a:extLst>
          </p:cNvPr>
          <p:cNvSpPr>
            <a:spLocks noGrp="1"/>
          </p:cNvSpPr>
          <p:nvPr>
            <p:ph type="title"/>
          </p:nvPr>
        </p:nvSpPr>
        <p:spPr>
          <a:xfrm>
            <a:off x="838200" y="365125"/>
            <a:ext cx="10515600" cy="1325563"/>
          </a:xfrm>
        </p:spPr>
        <p:txBody>
          <a:bodyPr/>
          <a:lstStyle/>
          <a:p>
            <a:r>
              <a:rPr lang="en-US" dirty="0"/>
              <a:t>Why Database</a:t>
            </a:r>
          </a:p>
        </p:txBody>
      </p:sp>
      <p:sp>
        <p:nvSpPr>
          <p:cNvPr id="3" name="Content Placeholder 2">
            <a:extLst>
              <a:ext uri="{FF2B5EF4-FFF2-40B4-BE49-F238E27FC236}">
                <a16:creationId xmlns:a16="http://schemas.microsoft.com/office/drawing/2014/main" id="{B245E4B1-5DB8-4E6E-A26A-A6C28DC051C7}"/>
              </a:ext>
            </a:extLst>
          </p:cNvPr>
          <p:cNvSpPr>
            <a:spLocks noGrp="1"/>
          </p:cNvSpPr>
          <p:nvPr>
            <p:ph idx="1"/>
          </p:nvPr>
        </p:nvSpPr>
        <p:spPr/>
        <p:txBody>
          <a:bodyPr/>
          <a:lstStyle/>
          <a:p>
            <a:r>
              <a:rPr lang="en-US" dirty="0">
                <a:solidFill>
                  <a:schemeClr val="dk1"/>
                </a:solidFill>
              </a:rPr>
              <a:t>What is the difference between storing data in a file or a database</a:t>
            </a:r>
            <a:r>
              <a:rPr lang="en-US" sz="5400" b="1" dirty="0">
                <a:solidFill>
                  <a:schemeClr val="dk1"/>
                </a:solidFill>
              </a:rPr>
              <a:t>?</a:t>
            </a:r>
            <a:endParaRPr lang="en-US" dirty="0"/>
          </a:p>
          <a:p>
            <a:r>
              <a:rPr lang="en-US" dirty="0">
                <a:solidFill>
                  <a:schemeClr val="tx1">
                    <a:lumMod val="65000"/>
                    <a:lumOff val="35000"/>
                  </a:schemeClr>
                </a:solidFill>
              </a:rPr>
              <a:t>One version (consistent data) for multiuser</a:t>
            </a:r>
          </a:p>
          <a:p>
            <a:r>
              <a:rPr lang="en-US" dirty="0"/>
              <a:t>User groups see a limited part of data (different views)</a:t>
            </a:r>
          </a:p>
        </p:txBody>
      </p:sp>
      <p:sp>
        <p:nvSpPr>
          <p:cNvPr id="4" name="Slide Number Placeholder 3">
            <a:extLst>
              <a:ext uri="{FF2B5EF4-FFF2-40B4-BE49-F238E27FC236}">
                <a16:creationId xmlns:a16="http://schemas.microsoft.com/office/drawing/2014/main" id="{038E2BEC-F0C4-440E-9D3E-AF1FCEA91215}"/>
              </a:ext>
            </a:extLst>
          </p:cNvPr>
          <p:cNvSpPr>
            <a:spLocks noGrp="1"/>
          </p:cNvSpPr>
          <p:nvPr>
            <p:ph type="sldNum" sz="quarter" idx="12"/>
          </p:nvPr>
        </p:nvSpPr>
        <p:spPr/>
        <p:txBody>
          <a:bodyPr/>
          <a:lstStyle/>
          <a:p>
            <a:fld id="{DAF992E6-86C0-4FDD-A968-0519C9310E9E}" type="slidenum">
              <a:rPr lang="en-US" smtClean="0"/>
              <a:t>8</a:t>
            </a:fld>
            <a:endParaRPr lang="en-US"/>
          </a:p>
        </p:txBody>
      </p:sp>
      <p:pic>
        <p:nvPicPr>
          <p:cNvPr id="6" name="Google Shape;196;p32">
            <a:extLst>
              <a:ext uri="{FF2B5EF4-FFF2-40B4-BE49-F238E27FC236}">
                <a16:creationId xmlns:a16="http://schemas.microsoft.com/office/drawing/2014/main" id="{D235EFB0-7565-44A9-AA6C-06C2606927E1}"/>
              </a:ext>
            </a:extLst>
          </p:cNvPr>
          <p:cNvPicPr preferRelativeResize="0"/>
          <p:nvPr/>
        </p:nvPicPr>
        <p:blipFill rotWithShape="1">
          <a:blip r:embed="rId3">
            <a:alphaModFix/>
          </a:blip>
          <a:srcRect/>
          <a:stretch/>
        </p:blipFill>
        <p:spPr>
          <a:xfrm>
            <a:off x="2739253" y="3632886"/>
            <a:ext cx="6126480" cy="3200400"/>
          </a:xfrm>
          <a:prstGeom prst="rect">
            <a:avLst/>
          </a:prstGeom>
          <a:noFill/>
          <a:ln>
            <a:noFill/>
          </a:ln>
        </p:spPr>
      </p:pic>
    </p:spTree>
    <p:extLst>
      <p:ext uri="{BB962C8B-B14F-4D97-AF65-F5344CB8AC3E}">
        <p14:creationId xmlns:p14="http://schemas.microsoft.com/office/powerpoint/2010/main" val="21205802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C721-A1AC-4D50-87DD-8B045E32F36F}"/>
              </a:ext>
            </a:extLst>
          </p:cNvPr>
          <p:cNvSpPr>
            <a:spLocks noGrp="1"/>
          </p:cNvSpPr>
          <p:nvPr>
            <p:ph type="title"/>
          </p:nvPr>
        </p:nvSpPr>
        <p:spPr>
          <a:xfrm>
            <a:off x="838200" y="365125"/>
            <a:ext cx="10515600" cy="1325563"/>
          </a:xfrm>
        </p:spPr>
        <p:txBody>
          <a:bodyPr/>
          <a:lstStyle/>
          <a:p>
            <a:r>
              <a:rPr lang="en-US" dirty="0"/>
              <a:t>Group By</a:t>
            </a:r>
          </a:p>
        </p:txBody>
      </p:sp>
      <p:sp>
        <p:nvSpPr>
          <p:cNvPr id="3" name="Content Placeholder 2">
            <a:extLst>
              <a:ext uri="{FF2B5EF4-FFF2-40B4-BE49-F238E27FC236}">
                <a16:creationId xmlns:a16="http://schemas.microsoft.com/office/drawing/2014/main" id="{72921B10-5557-473A-B315-04D5BAD674C3}"/>
              </a:ext>
            </a:extLst>
          </p:cNvPr>
          <p:cNvSpPr>
            <a:spLocks noGrp="1"/>
          </p:cNvSpPr>
          <p:nvPr>
            <p:ph idx="1"/>
          </p:nvPr>
        </p:nvSpPr>
        <p:spPr/>
        <p:txBody>
          <a:bodyPr>
            <a:normAutofit/>
          </a:bodyPr>
          <a:lstStyle/>
          <a:p>
            <a:r>
              <a:rPr lang="en-US" dirty="0"/>
              <a:t>The GROUP BY clause divides the rows returned from the SELECT statement into groups. </a:t>
            </a:r>
          </a:p>
          <a:p>
            <a:r>
              <a:rPr lang="en-US" dirty="0"/>
              <a:t>For each group, you can apply an aggregate function e.g., SUM, AVG, COUNT, MAX, MIN, ARRAY_AGG, STRING_AGG</a:t>
            </a:r>
          </a:p>
          <a:p>
            <a:r>
              <a:rPr lang="en-US" dirty="0"/>
              <a:t>The GROUP BY clause must appear right after the FROM or WHERE clause. Followed by the GROUP BY</a:t>
            </a:r>
          </a:p>
          <a:p>
            <a:pPr marL="0" indent="0" latinLnBrk="1">
              <a:buNone/>
            </a:pPr>
            <a:r>
              <a:rPr lang="en-US" b="1" dirty="0"/>
              <a:t>	SELECT </a:t>
            </a:r>
            <a:r>
              <a:rPr lang="en-US" dirty="0"/>
              <a:t>column_1, </a:t>
            </a:r>
            <a:r>
              <a:rPr lang="en-US" b="1" dirty="0" err="1"/>
              <a:t>aggregate_function</a:t>
            </a:r>
            <a:r>
              <a:rPr lang="en-US" dirty="0"/>
              <a:t>(column_2)</a:t>
            </a:r>
          </a:p>
          <a:p>
            <a:pPr marL="0" indent="0" latinLnBrk="1">
              <a:buNone/>
            </a:pPr>
            <a:r>
              <a:rPr lang="en-US" dirty="0"/>
              <a:t>	</a:t>
            </a:r>
            <a:r>
              <a:rPr lang="en-US" b="1" dirty="0"/>
              <a:t>FROM </a:t>
            </a:r>
            <a:r>
              <a:rPr lang="en-US" dirty="0"/>
              <a:t>&lt;</a:t>
            </a:r>
            <a:r>
              <a:rPr lang="en-US" dirty="0" err="1"/>
              <a:t>table_name</a:t>
            </a:r>
            <a:r>
              <a:rPr lang="en-US" dirty="0"/>
              <a:t>&gt;</a:t>
            </a:r>
          </a:p>
          <a:p>
            <a:pPr marL="0" indent="0" latinLnBrk="1">
              <a:buNone/>
            </a:pPr>
            <a:r>
              <a:rPr lang="en-US" dirty="0"/>
              <a:t>	</a:t>
            </a:r>
            <a:r>
              <a:rPr lang="en-US" b="1" dirty="0"/>
              <a:t>GROUP BY </a:t>
            </a:r>
            <a:r>
              <a:rPr lang="en-US" dirty="0"/>
              <a:t>column_1;</a:t>
            </a:r>
          </a:p>
          <a:p>
            <a:endParaRPr lang="en-US" dirty="0"/>
          </a:p>
        </p:txBody>
      </p:sp>
      <p:sp>
        <p:nvSpPr>
          <p:cNvPr id="7" name="Rectangle 6">
            <a:extLst>
              <a:ext uri="{FF2B5EF4-FFF2-40B4-BE49-F238E27FC236}">
                <a16:creationId xmlns:a16="http://schemas.microsoft.com/office/drawing/2014/main" id="{9BD9D1D0-9CA8-4273-9221-04F031B7AA19}"/>
              </a:ext>
            </a:extLst>
          </p:cNvPr>
          <p:cNvSpPr/>
          <p:nvPr/>
        </p:nvSpPr>
        <p:spPr>
          <a:xfrm>
            <a:off x="6096000" y="5046299"/>
            <a:ext cx="6160168" cy="954107"/>
          </a:xfrm>
          <a:prstGeom prst="rect">
            <a:avLst/>
          </a:prstGeom>
        </p:spPr>
        <p:txBody>
          <a:bodyPr wrap="square">
            <a:spAutoFit/>
          </a:bodyPr>
          <a:lstStyle/>
          <a:p>
            <a:r>
              <a:rPr lang="en-US" sz="2800" b="1" dirty="0">
                <a:solidFill>
                  <a:srgbClr val="FF0000"/>
                </a:solidFill>
              </a:rPr>
              <a:t>SELECT </a:t>
            </a:r>
            <a:r>
              <a:rPr lang="en-US" sz="2800" b="1" dirty="0">
                <a:solidFill>
                  <a:srgbClr val="7030A0"/>
                </a:solidFill>
              </a:rPr>
              <a:t>count</a:t>
            </a:r>
            <a:r>
              <a:rPr lang="en-US" sz="2800" b="1" dirty="0"/>
              <a:t>(*)</a:t>
            </a:r>
          </a:p>
          <a:p>
            <a:r>
              <a:rPr lang="en-US" sz="2800" b="1" dirty="0">
                <a:solidFill>
                  <a:srgbClr val="FF0000"/>
                </a:solidFill>
              </a:rPr>
              <a:t>FROM </a:t>
            </a:r>
            <a:r>
              <a:rPr lang="en-US" sz="2800" b="1" dirty="0"/>
              <a:t> DEPARTMENT;</a:t>
            </a:r>
          </a:p>
        </p:txBody>
      </p:sp>
      <p:sp>
        <p:nvSpPr>
          <p:cNvPr id="4" name="Rectangle 3">
            <a:extLst>
              <a:ext uri="{FF2B5EF4-FFF2-40B4-BE49-F238E27FC236}">
                <a16:creationId xmlns:a16="http://schemas.microsoft.com/office/drawing/2014/main" id="{62570E06-0C75-4E2C-B91F-BD3B44D8394D}"/>
              </a:ext>
            </a:extLst>
          </p:cNvPr>
          <p:cNvSpPr/>
          <p:nvPr/>
        </p:nvSpPr>
        <p:spPr>
          <a:xfrm>
            <a:off x="838200" y="6169709"/>
            <a:ext cx="10515600" cy="461665"/>
          </a:xfrm>
          <a:prstGeom prst="rect">
            <a:avLst/>
          </a:prstGeom>
        </p:spPr>
        <p:txBody>
          <a:bodyPr wrap="square">
            <a:spAutoFit/>
          </a:bodyPr>
          <a:lstStyle/>
          <a:p>
            <a:r>
              <a:rPr lang="en-US" sz="2400" b="1" dirty="0">
                <a:solidFill>
                  <a:srgbClr val="FF0000"/>
                </a:solidFill>
              </a:rPr>
              <a:t>SELECT </a:t>
            </a:r>
            <a:r>
              <a:rPr lang="en-US" sz="2400" b="1" dirty="0">
                <a:solidFill>
                  <a:srgbClr val="7030A0"/>
                </a:solidFill>
              </a:rPr>
              <a:t>SUM</a:t>
            </a:r>
            <a:r>
              <a:rPr lang="en-US" sz="2400" b="1" dirty="0"/>
              <a:t> (Salary), </a:t>
            </a:r>
            <a:r>
              <a:rPr lang="en-US" sz="2400" b="1" dirty="0">
                <a:solidFill>
                  <a:srgbClr val="7030A0"/>
                </a:solidFill>
              </a:rPr>
              <a:t>MAX</a:t>
            </a:r>
            <a:r>
              <a:rPr lang="en-US" sz="2400" b="1" dirty="0"/>
              <a:t> (Salary), </a:t>
            </a:r>
            <a:r>
              <a:rPr lang="en-US" sz="2400" b="1" dirty="0">
                <a:solidFill>
                  <a:srgbClr val="7030A0"/>
                </a:solidFill>
              </a:rPr>
              <a:t>MIN</a:t>
            </a:r>
            <a:r>
              <a:rPr lang="en-US" sz="2400" b="1" dirty="0"/>
              <a:t> (Salary), </a:t>
            </a:r>
            <a:r>
              <a:rPr lang="en-US" sz="2400" b="1" dirty="0">
                <a:solidFill>
                  <a:srgbClr val="7030A0"/>
                </a:solidFill>
              </a:rPr>
              <a:t>AVG</a:t>
            </a:r>
            <a:r>
              <a:rPr lang="en-US" sz="2400" b="1" dirty="0"/>
              <a:t> (Salary) </a:t>
            </a:r>
            <a:r>
              <a:rPr lang="en-US" sz="2400" b="1" dirty="0">
                <a:solidFill>
                  <a:srgbClr val="FF0000"/>
                </a:solidFill>
              </a:rPr>
              <a:t>FROM</a:t>
            </a:r>
            <a:r>
              <a:rPr lang="en-US" sz="2400" b="1" dirty="0"/>
              <a:t> EMPLOYEE;</a:t>
            </a:r>
          </a:p>
        </p:txBody>
      </p:sp>
      <p:sp>
        <p:nvSpPr>
          <p:cNvPr id="5" name="Slide Number Placeholder 4">
            <a:extLst>
              <a:ext uri="{FF2B5EF4-FFF2-40B4-BE49-F238E27FC236}">
                <a16:creationId xmlns:a16="http://schemas.microsoft.com/office/drawing/2014/main" id="{ACDFCF0A-6121-467E-9130-30449BB18183}"/>
              </a:ext>
            </a:extLst>
          </p:cNvPr>
          <p:cNvSpPr>
            <a:spLocks noGrp="1"/>
          </p:cNvSpPr>
          <p:nvPr>
            <p:ph type="sldNum" sz="quarter" idx="12"/>
          </p:nvPr>
        </p:nvSpPr>
        <p:spPr/>
        <p:txBody>
          <a:bodyPr/>
          <a:lstStyle/>
          <a:p>
            <a:fld id="{DAF992E6-86C0-4FDD-A968-0519C9310E9E}" type="slidenum">
              <a:rPr lang="en-US" smtClean="0"/>
              <a:t>80</a:t>
            </a:fld>
            <a:endParaRPr lang="en-US"/>
          </a:p>
        </p:txBody>
      </p:sp>
    </p:spTree>
    <p:extLst>
      <p:ext uri="{BB962C8B-B14F-4D97-AF65-F5344CB8AC3E}">
        <p14:creationId xmlns:p14="http://schemas.microsoft.com/office/powerpoint/2010/main" val="245998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A5E2-21AA-41F9-ADC4-B6CF58BA57C1}"/>
              </a:ext>
            </a:extLst>
          </p:cNvPr>
          <p:cNvSpPr>
            <a:spLocks noGrp="1"/>
          </p:cNvSpPr>
          <p:nvPr>
            <p:ph type="title"/>
          </p:nvPr>
        </p:nvSpPr>
        <p:spPr>
          <a:xfrm>
            <a:off x="838200" y="365125"/>
            <a:ext cx="10515600" cy="1325563"/>
          </a:xfrm>
        </p:spPr>
        <p:txBody>
          <a:bodyPr/>
          <a:lstStyle/>
          <a:p>
            <a:r>
              <a:rPr lang="en-US" dirty="0"/>
              <a:t>Group By </a:t>
            </a:r>
            <a:r>
              <a:rPr lang="en-US" sz="3200" dirty="0"/>
              <a:t>(Examples)</a:t>
            </a:r>
            <a:endParaRPr lang="en-US" dirty="0"/>
          </a:p>
        </p:txBody>
      </p:sp>
      <p:sp>
        <p:nvSpPr>
          <p:cNvPr id="3" name="Content Placeholder 2">
            <a:extLst>
              <a:ext uri="{FF2B5EF4-FFF2-40B4-BE49-F238E27FC236}">
                <a16:creationId xmlns:a16="http://schemas.microsoft.com/office/drawing/2014/main" id="{AD31C806-A615-4F72-9C31-7452C65B8CCD}"/>
              </a:ext>
            </a:extLst>
          </p:cNvPr>
          <p:cNvSpPr>
            <a:spLocks noGrp="1"/>
          </p:cNvSpPr>
          <p:nvPr>
            <p:ph idx="1"/>
          </p:nvPr>
        </p:nvSpPr>
        <p:spPr/>
        <p:txBody>
          <a:bodyPr>
            <a:normAutofit fontScale="92500" lnSpcReduction="10000"/>
          </a:bodyPr>
          <a:lstStyle/>
          <a:p>
            <a:r>
              <a:rPr lang="en-US" b="1" dirty="0">
                <a:solidFill>
                  <a:srgbClr val="FF0000"/>
                </a:solidFill>
              </a:rPr>
              <a:t>SELECT </a:t>
            </a:r>
            <a:r>
              <a:rPr lang="en-US" b="1" dirty="0">
                <a:solidFill>
                  <a:srgbClr val="7030A0"/>
                </a:solidFill>
              </a:rPr>
              <a:t>count</a:t>
            </a:r>
            <a:r>
              <a:rPr lang="en-US" b="1" dirty="0"/>
              <a:t>(*) </a:t>
            </a:r>
            <a:r>
              <a:rPr lang="en-US" b="1" dirty="0">
                <a:solidFill>
                  <a:srgbClr val="FF0000"/>
                </a:solidFill>
              </a:rPr>
              <a:t>FROM </a:t>
            </a:r>
            <a:r>
              <a:rPr lang="en-US" b="1" dirty="0"/>
              <a:t> DEPARTMENT;</a:t>
            </a:r>
          </a:p>
          <a:p>
            <a:r>
              <a:rPr lang="en-US" b="1" dirty="0">
                <a:solidFill>
                  <a:srgbClr val="FF0000"/>
                </a:solidFill>
              </a:rPr>
              <a:t>SELECT</a:t>
            </a:r>
            <a:r>
              <a:rPr lang="en-US" b="1" dirty="0"/>
              <a:t> </a:t>
            </a:r>
            <a:r>
              <a:rPr lang="en-US" b="1" dirty="0" err="1"/>
              <a:t>Dno</a:t>
            </a:r>
            <a:r>
              <a:rPr lang="en-US" b="1" dirty="0"/>
              <a:t>, count(*) </a:t>
            </a:r>
            <a:r>
              <a:rPr lang="en-US" b="1" dirty="0">
                <a:solidFill>
                  <a:srgbClr val="FF0000"/>
                </a:solidFill>
              </a:rPr>
              <a:t>FROM</a:t>
            </a:r>
            <a:r>
              <a:rPr lang="en-US" b="1" dirty="0"/>
              <a:t> EMPLOYEE </a:t>
            </a:r>
            <a:r>
              <a:rPr lang="en-US" b="1" dirty="0">
                <a:solidFill>
                  <a:srgbClr val="FF0000"/>
                </a:solidFill>
              </a:rPr>
              <a:t>GROUP</a:t>
            </a:r>
            <a:r>
              <a:rPr lang="en-US" b="1" dirty="0"/>
              <a:t> </a:t>
            </a:r>
            <a:r>
              <a:rPr lang="en-US" b="1" dirty="0">
                <a:solidFill>
                  <a:srgbClr val="FF0000"/>
                </a:solidFill>
              </a:rPr>
              <a:t>BY</a:t>
            </a:r>
            <a:r>
              <a:rPr lang="en-US" b="1" dirty="0"/>
              <a:t> </a:t>
            </a:r>
            <a:r>
              <a:rPr lang="en-US" b="1" dirty="0" err="1"/>
              <a:t>Dno</a:t>
            </a:r>
            <a:r>
              <a:rPr lang="en-US" b="1" dirty="0"/>
              <a:t>;</a:t>
            </a:r>
          </a:p>
          <a:p>
            <a:endParaRPr lang="en-US" b="1" dirty="0"/>
          </a:p>
          <a:p>
            <a:r>
              <a:rPr lang="en-US" b="1" dirty="0">
                <a:solidFill>
                  <a:srgbClr val="FF0000"/>
                </a:solidFill>
              </a:rPr>
              <a:t>SELECT </a:t>
            </a:r>
            <a:r>
              <a:rPr lang="en-US" b="1" dirty="0">
                <a:solidFill>
                  <a:srgbClr val="7030A0"/>
                </a:solidFill>
              </a:rPr>
              <a:t>SUM</a:t>
            </a:r>
            <a:r>
              <a:rPr lang="en-US" b="1" dirty="0"/>
              <a:t> (Salary), </a:t>
            </a:r>
            <a:r>
              <a:rPr lang="en-US" b="1" dirty="0">
                <a:solidFill>
                  <a:srgbClr val="7030A0"/>
                </a:solidFill>
              </a:rPr>
              <a:t>MAX</a:t>
            </a:r>
            <a:r>
              <a:rPr lang="en-US" b="1" dirty="0"/>
              <a:t> (Salary) </a:t>
            </a:r>
            <a:r>
              <a:rPr lang="en-US" b="1" dirty="0">
                <a:solidFill>
                  <a:srgbClr val="7030A0"/>
                </a:solidFill>
              </a:rPr>
              <a:t>as</a:t>
            </a:r>
            <a:r>
              <a:rPr lang="en-US" b="1" dirty="0"/>
              <a:t> HIGH, </a:t>
            </a:r>
            <a:r>
              <a:rPr lang="en-US" b="1" dirty="0">
                <a:solidFill>
                  <a:srgbClr val="7030A0"/>
                </a:solidFill>
              </a:rPr>
              <a:t>MIN</a:t>
            </a:r>
            <a:r>
              <a:rPr lang="en-US" b="1" dirty="0"/>
              <a:t> (Salary) </a:t>
            </a:r>
            <a:r>
              <a:rPr lang="en-US" b="1" dirty="0">
                <a:solidFill>
                  <a:srgbClr val="7030A0"/>
                </a:solidFill>
              </a:rPr>
              <a:t>as</a:t>
            </a:r>
            <a:r>
              <a:rPr lang="en-US" b="1" dirty="0"/>
              <a:t> LOW, </a:t>
            </a:r>
            <a:r>
              <a:rPr lang="en-US" b="1" dirty="0">
                <a:solidFill>
                  <a:srgbClr val="7030A0"/>
                </a:solidFill>
              </a:rPr>
              <a:t>AVG</a:t>
            </a:r>
            <a:r>
              <a:rPr lang="en-US" b="1" dirty="0"/>
              <a:t> (Salary) </a:t>
            </a:r>
            <a:r>
              <a:rPr lang="en-US" b="1" dirty="0">
                <a:solidFill>
                  <a:srgbClr val="FF0000"/>
                </a:solidFill>
              </a:rPr>
              <a:t>FROM</a:t>
            </a:r>
            <a:r>
              <a:rPr lang="en-US" b="1" dirty="0"/>
              <a:t> EMPLOYEE;</a:t>
            </a:r>
          </a:p>
          <a:p>
            <a:r>
              <a:rPr lang="en-US" b="1" dirty="0">
                <a:solidFill>
                  <a:srgbClr val="FF0000"/>
                </a:solidFill>
              </a:rPr>
              <a:t>SELECT </a:t>
            </a:r>
            <a:r>
              <a:rPr lang="en-US" b="1" dirty="0">
                <a:solidFill>
                  <a:srgbClr val="7030A0"/>
                </a:solidFill>
              </a:rPr>
              <a:t>SUM</a:t>
            </a:r>
            <a:r>
              <a:rPr lang="en-US" b="1" dirty="0"/>
              <a:t> (Salary), </a:t>
            </a:r>
            <a:r>
              <a:rPr lang="en-US" b="1" dirty="0">
                <a:solidFill>
                  <a:srgbClr val="7030A0"/>
                </a:solidFill>
              </a:rPr>
              <a:t>MAX</a:t>
            </a:r>
            <a:r>
              <a:rPr lang="en-US" b="1" dirty="0"/>
              <a:t> (Salary), </a:t>
            </a:r>
            <a:r>
              <a:rPr lang="en-US" b="1" dirty="0">
                <a:solidFill>
                  <a:srgbClr val="7030A0"/>
                </a:solidFill>
              </a:rPr>
              <a:t>MIN</a:t>
            </a:r>
            <a:r>
              <a:rPr lang="en-US" b="1" dirty="0"/>
              <a:t> (Salary), </a:t>
            </a:r>
            <a:r>
              <a:rPr lang="en-US" b="1" dirty="0">
                <a:solidFill>
                  <a:srgbClr val="7030A0"/>
                </a:solidFill>
              </a:rPr>
              <a:t>AVG</a:t>
            </a:r>
            <a:r>
              <a:rPr lang="en-US" b="1" dirty="0"/>
              <a:t> (Salary) </a:t>
            </a:r>
            <a:r>
              <a:rPr lang="en-US" b="1" dirty="0">
                <a:solidFill>
                  <a:srgbClr val="FF0000"/>
                </a:solidFill>
              </a:rPr>
              <a:t>FROM</a:t>
            </a:r>
            <a:r>
              <a:rPr lang="en-US" b="1" dirty="0"/>
              <a:t> EMPLOYEE </a:t>
            </a:r>
            <a:r>
              <a:rPr lang="en-US" b="1" dirty="0">
                <a:solidFill>
                  <a:srgbClr val="FF0000"/>
                </a:solidFill>
              </a:rPr>
              <a:t>GROUP</a:t>
            </a:r>
            <a:r>
              <a:rPr lang="en-US" b="1" dirty="0"/>
              <a:t> </a:t>
            </a:r>
            <a:r>
              <a:rPr lang="en-US" b="1" dirty="0">
                <a:solidFill>
                  <a:srgbClr val="FF0000"/>
                </a:solidFill>
              </a:rPr>
              <a:t>BY</a:t>
            </a:r>
            <a:r>
              <a:rPr lang="en-US" b="1" dirty="0"/>
              <a:t> </a:t>
            </a:r>
            <a:r>
              <a:rPr lang="en-US" b="1" dirty="0" err="1"/>
              <a:t>Dno</a:t>
            </a:r>
            <a:r>
              <a:rPr lang="en-US" b="1" dirty="0"/>
              <a:t>;</a:t>
            </a:r>
          </a:p>
          <a:p>
            <a:endParaRPr lang="en-US" b="1" dirty="0"/>
          </a:p>
          <a:p>
            <a:r>
              <a:rPr lang="en-US" b="1" dirty="0">
                <a:solidFill>
                  <a:srgbClr val="FF0000"/>
                </a:solidFill>
              </a:rPr>
              <a:t>SELECT</a:t>
            </a:r>
            <a:r>
              <a:rPr lang="en-US" b="1" dirty="0"/>
              <a:t> </a:t>
            </a:r>
            <a:r>
              <a:rPr lang="en-US" b="1" dirty="0" err="1"/>
              <a:t>Dno</a:t>
            </a:r>
            <a:r>
              <a:rPr lang="en-US" b="1" dirty="0"/>
              <a:t>, </a:t>
            </a:r>
            <a:r>
              <a:rPr lang="en-US" b="1" dirty="0" err="1"/>
              <a:t>Dname</a:t>
            </a:r>
            <a:r>
              <a:rPr lang="en-US" b="1" dirty="0"/>
              <a:t>, </a:t>
            </a:r>
            <a:r>
              <a:rPr lang="en-US" b="1" dirty="0">
                <a:solidFill>
                  <a:srgbClr val="7030A0"/>
                </a:solidFill>
              </a:rPr>
              <a:t>count</a:t>
            </a:r>
            <a:r>
              <a:rPr lang="en-US" b="1" dirty="0"/>
              <a:t>(SSN) </a:t>
            </a:r>
            <a:r>
              <a:rPr lang="en-US" b="1" dirty="0">
                <a:solidFill>
                  <a:srgbClr val="FF0000"/>
                </a:solidFill>
              </a:rPr>
              <a:t>FROM</a:t>
            </a:r>
            <a:r>
              <a:rPr lang="en-US" b="1" dirty="0"/>
              <a:t> Employee </a:t>
            </a:r>
            <a:r>
              <a:rPr lang="en-US" b="1" dirty="0">
                <a:solidFill>
                  <a:srgbClr val="7030A0"/>
                </a:solidFill>
              </a:rPr>
              <a:t>join</a:t>
            </a:r>
            <a:r>
              <a:rPr lang="en-US" b="1" dirty="0"/>
              <a:t> Department </a:t>
            </a:r>
            <a:r>
              <a:rPr lang="en-US" b="1" dirty="0">
                <a:solidFill>
                  <a:srgbClr val="7030A0"/>
                </a:solidFill>
              </a:rPr>
              <a:t>ON</a:t>
            </a:r>
            <a:r>
              <a:rPr lang="en-US" b="1" dirty="0"/>
              <a:t> </a:t>
            </a:r>
            <a:r>
              <a:rPr lang="en-US" b="1" dirty="0" err="1"/>
              <a:t>Dno</a:t>
            </a:r>
            <a:r>
              <a:rPr lang="en-US" b="1" dirty="0"/>
              <a:t>= </a:t>
            </a:r>
            <a:r>
              <a:rPr lang="en-US" b="1" dirty="0" err="1"/>
              <a:t>Dnumber</a:t>
            </a:r>
            <a:r>
              <a:rPr lang="en-US" b="1" dirty="0"/>
              <a:t>  </a:t>
            </a:r>
            <a:r>
              <a:rPr lang="en-US" b="1" dirty="0">
                <a:solidFill>
                  <a:srgbClr val="FF0000"/>
                </a:solidFill>
              </a:rPr>
              <a:t>GROUP</a:t>
            </a:r>
            <a:r>
              <a:rPr lang="en-US" b="1" dirty="0"/>
              <a:t> </a:t>
            </a:r>
            <a:r>
              <a:rPr lang="en-US" b="1" dirty="0">
                <a:solidFill>
                  <a:srgbClr val="FF0000"/>
                </a:solidFill>
              </a:rPr>
              <a:t>BY</a:t>
            </a:r>
            <a:r>
              <a:rPr lang="en-US" b="1" dirty="0"/>
              <a:t> (</a:t>
            </a:r>
            <a:r>
              <a:rPr lang="en-US" b="1" dirty="0" err="1"/>
              <a:t>Dno</a:t>
            </a:r>
            <a:r>
              <a:rPr lang="en-US" b="1" dirty="0"/>
              <a:t>, </a:t>
            </a:r>
            <a:r>
              <a:rPr lang="en-US" b="1" dirty="0" err="1"/>
              <a:t>Dname</a:t>
            </a:r>
            <a:r>
              <a:rPr lang="en-US" b="1" dirty="0"/>
              <a:t>);</a:t>
            </a:r>
          </a:p>
          <a:p>
            <a:endParaRPr lang="en-US" b="1" dirty="0"/>
          </a:p>
          <a:p>
            <a:endParaRPr lang="en-US" b="1" dirty="0"/>
          </a:p>
          <a:p>
            <a:endParaRPr lang="en-US" dirty="0"/>
          </a:p>
        </p:txBody>
      </p:sp>
      <p:sp>
        <p:nvSpPr>
          <p:cNvPr id="4" name="Slide Number Placeholder 3">
            <a:extLst>
              <a:ext uri="{FF2B5EF4-FFF2-40B4-BE49-F238E27FC236}">
                <a16:creationId xmlns:a16="http://schemas.microsoft.com/office/drawing/2014/main" id="{57E4E581-E9A1-4C79-B7F4-998F603FAE45}"/>
              </a:ext>
            </a:extLst>
          </p:cNvPr>
          <p:cNvSpPr>
            <a:spLocks noGrp="1"/>
          </p:cNvSpPr>
          <p:nvPr>
            <p:ph type="sldNum" sz="quarter" idx="12"/>
          </p:nvPr>
        </p:nvSpPr>
        <p:spPr/>
        <p:txBody>
          <a:bodyPr/>
          <a:lstStyle/>
          <a:p>
            <a:fld id="{DAF992E6-86C0-4FDD-A968-0519C9310E9E}" type="slidenum">
              <a:rPr lang="en-US" smtClean="0"/>
              <a:t>81</a:t>
            </a:fld>
            <a:endParaRPr lang="en-US"/>
          </a:p>
        </p:txBody>
      </p:sp>
    </p:spTree>
    <p:extLst>
      <p:ext uri="{BB962C8B-B14F-4D97-AF65-F5344CB8AC3E}">
        <p14:creationId xmlns:p14="http://schemas.microsoft.com/office/powerpoint/2010/main" val="27071996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2974-7D58-4253-911D-B2BE45332E6E}"/>
              </a:ext>
            </a:extLst>
          </p:cNvPr>
          <p:cNvSpPr>
            <a:spLocks noGrp="1"/>
          </p:cNvSpPr>
          <p:nvPr>
            <p:ph type="title"/>
          </p:nvPr>
        </p:nvSpPr>
        <p:spPr>
          <a:xfrm>
            <a:off x="838200" y="365125"/>
            <a:ext cx="10515600" cy="1325563"/>
          </a:xfrm>
        </p:spPr>
        <p:txBody>
          <a:bodyPr/>
          <a:lstStyle/>
          <a:p>
            <a:r>
              <a:rPr lang="en-US" dirty="0"/>
              <a:t>Having</a:t>
            </a:r>
          </a:p>
        </p:txBody>
      </p:sp>
      <p:sp>
        <p:nvSpPr>
          <p:cNvPr id="3" name="Content Placeholder 2">
            <a:extLst>
              <a:ext uri="{FF2B5EF4-FFF2-40B4-BE49-F238E27FC236}">
                <a16:creationId xmlns:a16="http://schemas.microsoft.com/office/drawing/2014/main" id="{3FD87600-EF25-4E41-A23A-E0FB1CFFC214}"/>
              </a:ext>
            </a:extLst>
          </p:cNvPr>
          <p:cNvSpPr>
            <a:spLocks noGrp="1"/>
          </p:cNvSpPr>
          <p:nvPr>
            <p:ph idx="1"/>
          </p:nvPr>
        </p:nvSpPr>
        <p:spPr/>
        <p:txBody>
          <a:bodyPr/>
          <a:lstStyle/>
          <a:p>
            <a:r>
              <a:rPr lang="en-US" dirty="0"/>
              <a:t> HAVING clause is used in conjunction with the GROUP BY clause to filter group rows that do not satisfy a specified condition.</a:t>
            </a:r>
          </a:p>
          <a:p>
            <a:r>
              <a:rPr lang="en-US" dirty="0"/>
              <a:t> HAVING clause can only refer to columns from within aggregate functions.</a:t>
            </a:r>
          </a:p>
          <a:p>
            <a:r>
              <a:rPr lang="en-US" dirty="0"/>
              <a:t> HAVING clause sets the condition for </a:t>
            </a:r>
            <a:r>
              <a:rPr lang="en-US" b="1" dirty="0"/>
              <a:t>group rows </a:t>
            </a:r>
            <a:r>
              <a:rPr lang="en-US" dirty="0"/>
              <a:t>created by the GROUP BY clause </a:t>
            </a:r>
            <a:r>
              <a:rPr lang="en-US" b="1" dirty="0"/>
              <a:t>after</a:t>
            </a:r>
            <a:r>
              <a:rPr lang="en-US" dirty="0"/>
              <a:t> the GROUP BY clause applies </a:t>
            </a:r>
          </a:p>
          <a:p>
            <a:r>
              <a:rPr lang="en-US" dirty="0"/>
              <a:t>WHERE clause sets the condition for </a:t>
            </a:r>
            <a:r>
              <a:rPr lang="en-US" b="1" dirty="0"/>
              <a:t>individual rows before</a:t>
            </a:r>
            <a:r>
              <a:rPr lang="en-US" dirty="0"/>
              <a:t> GROUP BY clause applies. </a:t>
            </a:r>
          </a:p>
        </p:txBody>
      </p:sp>
      <p:sp>
        <p:nvSpPr>
          <p:cNvPr id="4" name="Slide Number Placeholder 3">
            <a:extLst>
              <a:ext uri="{FF2B5EF4-FFF2-40B4-BE49-F238E27FC236}">
                <a16:creationId xmlns:a16="http://schemas.microsoft.com/office/drawing/2014/main" id="{89699036-785A-4D97-9916-E4A69208809D}"/>
              </a:ext>
            </a:extLst>
          </p:cNvPr>
          <p:cNvSpPr>
            <a:spLocks noGrp="1"/>
          </p:cNvSpPr>
          <p:nvPr>
            <p:ph type="sldNum" sz="quarter" idx="12"/>
          </p:nvPr>
        </p:nvSpPr>
        <p:spPr/>
        <p:txBody>
          <a:bodyPr/>
          <a:lstStyle/>
          <a:p>
            <a:fld id="{DAF992E6-86C0-4FDD-A968-0519C9310E9E}" type="slidenum">
              <a:rPr lang="en-US" smtClean="0"/>
              <a:t>82</a:t>
            </a:fld>
            <a:endParaRPr lang="en-US"/>
          </a:p>
        </p:txBody>
      </p:sp>
    </p:spTree>
    <p:extLst>
      <p:ext uri="{BB962C8B-B14F-4D97-AF65-F5344CB8AC3E}">
        <p14:creationId xmlns:p14="http://schemas.microsoft.com/office/powerpoint/2010/main" val="42519391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D91D-7CB7-47C4-B7D7-EE9CAC0C856E}"/>
              </a:ext>
            </a:extLst>
          </p:cNvPr>
          <p:cNvSpPr>
            <a:spLocks noGrp="1"/>
          </p:cNvSpPr>
          <p:nvPr>
            <p:ph type="title"/>
          </p:nvPr>
        </p:nvSpPr>
        <p:spPr>
          <a:xfrm>
            <a:off x="838200" y="365125"/>
            <a:ext cx="10515600" cy="1325563"/>
          </a:xfrm>
        </p:spPr>
        <p:txBody>
          <a:bodyPr/>
          <a:lstStyle/>
          <a:p>
            <a:r>
              <a:rPr lang="en-US" dirty="0"/>
              <a:t>Having </a:t>
            </a:r>
            <a:r>
              <a:rPr lang="en-US" sz="3200" dirty="0"/>
              <a:t>(Examples)</a:t>
            </a:r>
            <a:endParaRPr lang="en-US" dirty="0"/>
          </a:p>
        </p:txBody>
      </p:sp>
      <p:sp>
        <p:nvSpPr>
          <p:cNvPr id="3" name="Content Placeholder 2">
            <a:extLst>
              <a:ext uri="{FF2B5EF4-FFF2-40B4-BE49-F238E27FC236}">
                <a16:creationId xmlns:a16="http://schemas.microsoft.com/office/drawing/2014/main" id="{03F73218-0760-47C4-A5AB-C46AC2482AD7}"/>
              </a:ext>
            </a:extLst>
          </p:cNvPr>
          <p:cNvSpPr>
            <a:spLocks noGrp="1"/>
          </p:cNvSpPr>
          <p:nvPr>
            <p:ph idx="1"/>
          </p:nvPr>
        </p:nvSpPr>
        <p:spPr/>
        <p:txBody>
          <a:bodyPr/>
          <a:lstStyle/>
          <a:p>
            <a:pPr marL="0" lvl="0" indent="0" latinLnBrk="1">
              <a:buNone/>
            </a:pPr>
            <a:r>
              <a:rPr lang="en-US" b="1" dirty="0">
                <a:solidFill>
                  <a:prstClr val="black"/>
                </a:solidFill>
              </a:rPr>
              <a:t>SELECT </a:t>
            </a:r>
            <a:r>
              <a:rPr lang="en-US" dirty="0">
                <a:solidFill>
                  <a:prstClr val="black"/>
                </a:solidFill>
              </a:rPr>
              <a:t>column_1, </a:t>
            </a:r>
            <a:r>
              <a:rPr lang="en-US" b="1" dirty="0" err="1">
                <a:solidFill>
                  <a:prstClr val="black"/>
                </a:solidFill>
              </a:rPr>
              <a:t>aggregate_function</a:t>
            </a:r>
            <a:r>
              <a:rPr lang="en-US" dirty="0">
                <a:solidFill>
                  <a:prstClr val="black"/>
                </a:solidFill>
              </a:rPr>
              <a:t>(column_2)</a:t>
            </a:r>
          </a:p>
          <a:p>
            <a:pPr marL="0" lvl="0" indent="0" latinLnBrk="1">
              <a:buNone/>
            </a:pPr>
            <a:r>
              <a:rPr lang="en-US" b="1" dirty="0">
                <a:solidFill>
                  <a:prstClr val="black"/>
                </a:solidFill>
              </a:rPr>
              <a:t>FROM </a:t>
            </a:r>
            <a:r>
              <a:rPr lang="en-US" dirty="0">
                <a:solidFill>
                  <a:prstClr val="black"/>
                </a:solidFill>
              </a:rPr>
              <a:t>&lt;</a:t>
            </a:r>
            <a:r>
              <a:rPr lang="en-US" dirty="0" err="1">
                <a:solidFill>
                  <a:prstClr val="black"/>
                </a:solidFill>
              </a:rPr>
              <a:t>table_name</a:t>
            </a:r>
            <a:r>
              <a:rPr lang="en-US" dirty="0">
                <a:solidFill>
                  <a:prstClr val="black"/>
                </a:solidFill>
              </a:rPr>
              <a:t>&gt;</a:t>
            </a:r>
          </a:p>
          <a:p>
            <a:pPr marL="0" lvl="0" indent="0" latinLnBrk="1">
              <a:buNone/>
            </a:pPr>
            <a:r>
              <a:rPr lang="en-US" b="1" dirty="0">
                <a:solidFill>
                  <a:prstClr val="black"/>
                </a:solidFill>
              </a:rPr>
              <a:t>WHERE </a:t>
            </a:r>
            <a:r>
              <a:rPr lang="en-US" dirty="0">
                <a:solidFill>
                  <a:prstClr val="black"/>
                </a:solidFill>
              </a:rPr>
              <a:t>&lt;condition&gt;</a:t>
            </a:r>
          </a:p>
          <a:p>
            <a:pPr marL="0" lvl="0" indent="0" latinLnBrk="1">
              <a:buNone/>
            </a:pPr>
            <a:r>
              <a:rPr lang="en-US" b="1" dirty="0">
                <a:solidFill>
                  <a:prstClr val="black"/>
                </a:solidFill>
              </a:rPr>
              <a:t>GROUP BY </a:t>
            </a:r>
            <a:r>
              <a:rPr lang="en-US" dirty="0">
                <a:solidFill>
                  <a:prstClr val="black"/>
                </a:solidFill>
              </a:rPr>
              <a:t>column_1;</a:t>
            </a:r>
          </a:p>
          <a:p>
            <a:pPr marL="0" indent="0" latinLnBrk="1">
              <a:buNone/>
            </a:pPr>
            <a:r>
              <a:rPr lang="en-US" b="1" dirty="0">
                <a:solidFill>
                  <a:prstClr val="black"/>
                </a:solidFill>
              </a:rPr>
              <a:t>HAVING</a:t>
            </a:r>
            <a:r>
              <a:rPr lang="en-US" dirty="0">
                <a:solidFill>
                  <a:prstClr val="black"/>
                </a:solidFill>
              </a:rPr>
              <a:t> &lt;condition on </a:t>
            </a:r>
            <a:r>
              <a:rPr lang="en-US" b="1" dirty="0" err="1">
                <a:solidFill>
                  <a:prstClr val="black"/>
                </a:solidFill>
              </a:rPr>
              <a:t>aggregate_function</a:t>
            </a:r>
            <a:r>
              <a:rPr lang="en-US" dirty="0">
                <a:solidFill>
                  <a:prstClr val="black"/>
                </a:solidFill>
              </a:rPr>
              <a:t>(column_2)&gt;</a:t>
            </a:r>
          </a:p>
          <a:p>
            <a:endParaRPr lang="en-US" dirty="0"/>
          </a:p>
        </p:txBody>
      </p:sp>
      <p:sp>
        <p:nvSpPr>
          <p:cNvPr id="4" name="Rectangle 3">
            <a:extLst>
              <a:ext uri="{FF2B5EF4-FFF2-40B4-BE49-F238E27FC236}">
                <a16:creationId xmlns:a16="http://schemas.microsoft.com/office/drawing/2014/main" id="{FC710F8F-1D43-4898-B8B2-B64040380998}"/>
              </a:ext>
            </a:extLst>
          </p:cNvPr>
          <p:cNvSpPr/>
          <p:nvPr/>
        </p:nvSpPr>
        <p:spPr>
          <a:xfrm>
            <a:off x="2816772" y="4449294"/>
            <a:ext cx="6096000" cy="1938992"/>
          </a:xfrm>
          <a:prstGeom prst="rect">
            <a:avLst/>
          </a:prstGeom>
        </p:spPr>
        <p:txBody>
          <a:bodyPr>
            <a:spAutoFit/>
          </a:bodyPr>
          <a:lstStyle/>
          <a:p>
            <a:r>
              <a:rPr lang="en-US" sz="2400" b="1" dirty="0">
                <a:solidFill>
                  <a:srgbClr val="FF0000"/>
                </a:solidFill>
              </a:rPr>
              <a:t>SELECT</a:t>
            </a:r>
            <a:r>
              <a:rPr lang="en-US" sz="2400" b="1" dirty="0"/>
              <a:t> </a:t>
            </a:r>
            <a:r>
              <a:rPr lang="en-US" sz="2400" b="1" dirty="0" err="1"/>
              <a:t>Pnumber</a:t>
            </a:r>
            <a:r>
              <a:rPr lang="en-US" sz="2400" b="1" dirty="0"/>
              <a:t>, </a:t>
            </a:r>
            <a:r>
              <a:rPr lang="en-US" sz="2400" b="1" dirty="0" err="1"/>
              <a:t>Pname</a:t>
            </a:r>
            <a:r>
              <a:rPr lang="en-US" sz="2400" b="1" dirty="0"/>
              <a:t>, </a:t>
            </a:r>
            <a:r>
              <a:rPr lang="en-US" sz="2400" b="1" dirty="0">
                <a:solidFill>
                  <a:srgbClr val="7030A0"/>
                </a:solidFill>
              </a:rPr>
              <a:t>COUNT</a:t>
            </a:r>
            <a:r>
              <a:rPr lang="en-US" sz="2400" b="1" dirty="0"/>
              <a:t> (*) </a:t>
            </a:r>
          </a:p>
          <a:p>
            <a:r>
              <a:rPr lang="en-US" sz="2400" b="1" dirty="0">
                <a:solidFill>
                  <a:srgbClr val="FF0000"/>
                </a:solidFill>
              </a:rPr>
              <a:t>FROM</a:t>
            </a:r>
            <a:r>
              <a:rPr lang="en-US" sz="2400" b="1" dirty="0"/>
              <a:t> PROJECT, WORKS_ON </a:t>
            </a:r>
          </a:p>
          <a:p>
            <a:r>
              <a:rPr lang="en-US" sz="2400" b="1" dirty="0">
                <a:solidFill>
                  <a:srgbClr val="FF0000"/>
                </a:solidFill>
              </a:rPr>
              <a:t>WHERE</a:t>
            </a:r>
            <a:r>
              <a:rPr lang="en-US" sz="2400" b="1" dirty="0"/>
              <a:t> </a:t>
            </a:r>
            <a:r>
              <a:rPr lang="en-US" sz="2400" b="1" dirty="0" err="1"/>
              <a:t>Pnumber</a:t>
            </a:r>
            <a:r>
              <a:rPr lang="en-US" sz="2400" b="1" dirty="0"/>
              <a:t> = </a:t>
            </a:r>
            <a:r>
              <a:rPr lang="en-US" sz="2400" b="1" dirty="0" err="1"/>
              <a:t>Pno</a:t>
            </a:r>
            <a:r>
              <a:rPr lang="en-US" sz="2400" b="1" dirty="0"/>
              <a:t> </a:t>
            </a:r>
          </a:p>
          <a:p>
            <a:r>
              <a:rPr lang="en-US" sz="2400" b="1" dirty="0">
                <a:solidFill>
                  <a:srgbClr val="FF0000"/>
                </a:solidFill>
              </a:rPr>
              <a:t>GROUP</a:t>
            </a:r>
            <a:r>
              <a:rPr lang="en-US" sz="2400" b="1" dirty="0"/>
              <a:t> </a:t>
            </a:r>
            <a:r>
              <a:rPr lang="en-US" sz="2400" b="1" dirty="0">
                <a:solidFill>
                  <a:srgbClr val="FF0000"/>
                </a:solidFill>
              </a:rPr>
              <a:t>BY</a:t>
            </a:r>
            <a:r>
              <a:rPr lang="en-US" sz="2400" b="1" dirty="0"/>
              <a:t> </a:t>
            </a:r>
            <a:r>
              <a:rPr lang="en-US" sz="2400" b="1" dirty="0" err="1"/>
              <a:t>Pnumber</a:t>
            </a:r>
            <a:r>
              <a:rPr lang="en-US" sz="2400" b="1" dirty="0"/>
              <a:t>, </a:t>
            </a:r>
            <a:r>
              <a:rPr lang="en-US" sz="2400" b="1" dirty="0" err="1"/>
              <a:t>Pname</a:t>
            </a:r>
            <a:r>
              <a:rPr lang="en-US" sz="2400" b="1" dirty="0"/>
              <a:t>;</a:t>
            </a:r>
          </a:p>
          <a:p>
            <a:r>
              <a:rPr lang="en-US" sz="2400" b="1" dirty="0">
                <a:solidFill>
                  <a:srgbClr val="FF0000"/>
                </a:solidFill>
              </a:rPr>
              <a:t>HAVING</a:t>
            </a:r>
            <a:r>
              <a:rPr lang="en-US" sz="2400" b="1" dirty="0"/>
              <a:t> </a:t>
            </a:r>
            <a:r>
              <a:rPr lang="en-US" sz="2400" b="1" dirty="0">
                <a:solidFill>
                  <a:srgbClr val="7030A0"/>
                </a:solidFill>
              </a:rPr>
              <a:t>COUNT</a:t>
            </a:r>
            <a:r>
              <a:rPr lang="en-US" sz="2400" b="1" dirty="0"/>
              <a:t> (*) &gt; 2;</a:t>
            </a:r>
          </a:p>
        </p:txBody>
      </p:sp>
      <p:sp>
        <p:nvSpPr>
          <p:cNvPr id="5" name="Slide Number Placeholder 4">
            <a:extLst>
              <a:ext uri="{FF2B5EF4-FFF2-40B4-BE49-F238E27FC236}">
                <a16:creationId xmlns:a16="http://schemas.microsoft.com/office/drawing/2014/main" id="{EB34B144-E5A6-46A8-AE66-F93B5842FC9D}"/>
              </a:ext>
            </a:extLst>
          </p:cNvPr>
          <p:cNvSpPr>
            <a:spLocks noGrp="1"/>
          </p:cNvSpPr>
          <p:nvPr>
            <p:ph type="sldNum" sz="quarter" idx="12"/>
          </p:nvPr>
        </p:nvSpPr>
        <p:spPr/>
        <p:txBody>
          <a:bodyPr/>
          <a:lstStyle/>
          <a:p>
            <a:fld id="{DAF992E6-86C0-4FDD-A968-0519C9310E9E}" type="slidenum">
              <a:rPr lang="en-US" smtClean="0"/>
              <a:t>83</a:t>
            </a:fld>
            <a:endParaRPr lang="en-US"/>
          </a:p>
        </p:txBody>
      </p:sp>
    </p:spTree>
    <p:extLst>
      <p:ext uri="{BB962C8B-B14F-4D97-AF65-F5344CB8AC3E}">
        <p14:creationId xmlns:p14="http://schemas.microsoft.com/office/powerpoint/2010/main" val="52290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98D2-15D3-49EB-A20E-205B24A05D5F}"/>
              </a:ext>
            </a:extLst>
          </p:cNvPr>
          <p:cNvSpPr>
            <a:spLocks noGrp="1"/>
          </p:cNvSpPr>
          <p:nvPr>
            <p:ph type="title"/>
          </p:nvPr>
        </p:nvSpPr>
        <p:spPr>
          <a:xfrm>
            <a:off x="838200" y="365125"/>
            <a:ext cx="10515600" cy="1325563"/>
          </a:xfrm>
        </p:spPr>
        <p:txBody>
          <a:bodyPr/>
          <a:lstStyle/>
          <a:p>
            <a:r>
              <a:rPr lang="en-US" dirty="0"/>
              <a:t>Grouping Set</a:t>
            </a:r>
          </a:p>
        </p:txBody>
      </p:sp>
      <p:sp>
        <p:nvSpPr>
          <p:cNvPr id="3" name="Content Placeholder 2">
            <a:extLst>
              <a:ext uri="{FF2B5EF4-FFF2-40B4-BE49-F238E27FC236}">
                <a16:creationId xmlns:a16="http://schemas.microsoft.com/office/drawing/2014/main" id="{8EA01A45-F830-4BC1-ADDD-20B6206877B2}"/>
              </a:ext>
            </a:extLst>
          </p:cNvPr>
          <p:cNvSpPr>
            <a:spLocks noGrp="1"/>
          </p:cNvSpPr>
          <p:nvPr>
            <p:ph idx="1"/>
          </p:nvPr>
        </p:nvSpPr>
        <p:spPr/>
        <p:txBody>
          <a:bodyPr>
            <a:normAutofit/>
          </a:bodyPr>
          <a:lstStyle/>
          <a:p>
            <a:r>
              <a:rPr lang="en-US" dirty="0"/>
              <a:t>A grouping set is a set of columns by which you group. Typically, a single aggregate query defines a single grouping set.</a:t>
            </a:r>
          </a:p>
          <a:p>
            <a:r>
              <a:rPr lang="en-US" dirty="0"/>
              <a:t>The GROUPING SETS allows you to define multiple grouping sets in the same query.</a:t>
            </a:r>
          </a:p>
          <a:p>
            <a:pPr marL="0" indent="0" latinLnBrk="1">
              <a:buNone/>
            </a:pPr>
            <a:r>
              <a:rPr lang="en-US" b="1" dirty="0"/>
              <a:t>	SELECT</a:t>
            </a:r>
            <a:r>
              <a:rPr lang="en-US" dirty="0"/>
              <a:t>     c1,     c2,    </a:t>
            </a:r>
            <a:r>
              <a:rPr lang="en-US" dirty="0" err="1"/>
              <a:t>aggregate_function</a:t>
            </a:r>
            <a:r>
              <a:rPr lang="en-US" dirty="0"/>
              <a:t>(c3)</a:t>
            </a:r>
          </a:p>
          <a:p>
            <a:pPr marL="0" indent="0" latinLnBrk="1">
              <a:buNone/>
            </a:pPr>
            <a:r>
              <a:rPr lang="en-US" b="1" dirty="0"/>
              <a:t>	FROM</a:t>
            </a:r>
            <a:r>
              <a:rPr lang="en-US" dirty="0"/>
              <a:t>     </a:t>
            </a:r>
            <a:r>
              <a:rPr lang="en-US" dirty="0" err="1"/>
              <a:t>table_name</a:t>
            </a:r>
            <a:endParaRPr lang="en-US" dirty="0"/>
          </a:p>
          <a:p>
            <a:pPr marL="0" indent="0" latinLnBrk="1">
              <a:buNone/>
            </a:pPr>
            <a:r>
              <a:rPr lang="en-US" b="1" dirty="0"/>
              <a:t>	GROUP BY</a:t>
            </a:r>
          </a:p>
          <a:p>
            <a:pPr marL="0" indent="0" latinLnBrk="1">
              <a:buNone/>
            </a:pPr>
            <a:r>
              <a:rPr lang="en-US" b="1" dirty="0"/>
              <a:t>	    GROUPING SETS</a:t>
            </a:r>
            <a:r>
              <a:rPr lang="en-US" dirty="0"/>
              <a:t> (  (c1, c2),   (c1),  (c2),   () );</a:t>
            </a:r>
          </a:p>
          <a:p>
            <a:endParaRPr lang="en-US" dirty="0"/>
          </a:p>
        </p:txBody>
      </p:sp>
      <p:sp>
        <p:nvSpPr>
          <p:cNvPr id="4" name="Slide Number Placeholder 3">
            <a:extLst>
              <a:ext uri="{FF2B5EF4-FFF2-40B4-BE49-F238E27FC236}">
                <a16:creationId xmlns:a16="http://schemas.microsoft.com/office/drawing/2014/main" id="{CEE6E9D8-DDF0-4005-851A-ECA9E5F39252}"/>
              </a:ext>
            </a:extLst>
          </p:cNvPr>
          <p:cNvSpPr>
            <a:spLocks noGrp="1"/>
          </p:cNvSpPr>
          <p:nvPr>
            <p:ph type="sldNum" sz="quarter" idx="12"/>
          </p:nvPr>
        </p:nvSpPr>
        <p:spPr/>
        <p:txBody>
          <a:bodyPr/>
          <a:lstStyle/>
          <a:p>
            <a:fld id="{DAF992E6-86C0-4FDD-A968-0519C9310E9E}" type="slidenum">
              <a:rPr lang="en-US" smtClean="0"/>
              <a:t>84</a:t>
            </a:fld>
            <a:endParaRPr lang="en-US"/>
          </a:p>
        </p:txBody>
      </p:sp>
    </p:spTree>
    <p:extLst>
      <p:ext uri="{BB962C8B-B14F-4D97-AF65-F5344CB8AC3E}">
        <p14:creationId xmlns:p14="http://schemas.microsoft.com/office/powerpoint/2010/main" val="15171993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1C58-2AF5-4097-B02C-C1F7095D84CB}"/>
              </a:ext>
            </a:extLst>
          </p:cNvPr>
          <p:cNvSpPr>
            <a:spLocks noGrp="1"/>
          </p:cNvSpPr>
          <p:nvPr>
            <p:ph type="title"/>
          </p:nvPr>
        </p:nvSpPr>
        <p:spPr>
          <a:xfrm>
            <a:off x="838200" y="365125"/>
            <a:ext cx="10515600" cy="1325563"/>
          </a:xfrm>
        </p:spPr>
        <p:txBody>
          <a:bodyPr/>
          <a:lstStyle/>
          <a:p>
            <a:r>
              <a:rPr lang="en-US" dirty="0"/>
              <a:t>Set Operations</a:t>
            </a:r>
          </a:p>
        </p:txBody>
      </p:sp>
      <p:sp>
        <p:nvSpPr>
          <p:cNvPr id="3" name="Content Placeholder 2">
            <a:extLst>
              <a:ext uri="{FF2B5EF4-FFF2-40B4-BE49-F238E27FC236}">
                <a16:creationId xmlns:a16="http://schemas.microsoft.com/office/drawing/2014/main" id="{3795DD5F-8790-4FFD-9CE5-AB0396412784}"/>
              </a:ext>
            </a:extLst>
          </p:cNvPr>
          <p:cNvSpPr>
            <a:spLocks noGrp="1"/>
          </p:cNvSpPr>
          <p:nvPr>
            <p:ph idx="1"/>
          </p:nvPr>
        </p:nvSpPr>
        <p:spPr/>
        <p:txBody>
          <a:bodyPr/>
          <a:lstStyle/>
          <a:p>
            <a:r>
              <a:rPr lang="en-US" dirty="0">
                <a:solidFill>
                  <a:srgbClr val="00369A"/>
                </a:solidFill>
                <a:latin typeface="Open Sans"/>
              </a:rPr>
              <a:t>Union</a:t>
            </a:r>
            <a:r>
              <a:rPr lang="en-US" dirty="0">
                <a:solidFill>
                  <a:srgbClr val="000000"/>
                </a:solidFill>
                <a:latin typeface="Open Sans"/>
              </a:rPr>
              <a:t> – combines result sets of multiple queries into a single result set.</a:t>
            </a:r>
          </a:p>
          <a:p>
            <a:r>
              <a:rPr lang="en-US" dirty="0">
                <a:solidFill>
                  <a:srgbClr val="00369A"/>
                </a:solidFill>
                <a:latin typeface="Open Sans"/>
              </a:rPr>
              <a:t>Intersect</a:t>
            </a:r>
            <a:r>
              <a:rPr lang="en-US" dirty="0">
                <a:solidFill>
                  <a:srgbClr val="000000"/>
                </a:solidFill>
                <a:latin typeface="Open Sans"/>
              </a:rPr>
              <a:t> – combines the result sets of two or more queries and returns a single result set that has the rows appear in both result sets.</a:t>
            </a:r>
          </a:p>
          <a:p>
            <a:r>
              <a:rPr lang="en-US" dirty="0">
                <a:solidFill>
                  <a:srgbClr val="00369A"/>
                </a:solidFill>
                <a:latin typeface="Open Sans"/>
              </a:rPr>
              <a:t>Except</a:t>
            </a:r>
            <a:r>
              <a:rPr lang="en-US" dirty="0">
                <a:solidFill>
                  <a:srgbClr val="000000"/>
                </a:solidFill>
                <a:latin typeface="Open Sans"/>
              </a:rPr>
              <a:t> – returns the rows in the first query that does not appear in the output of the second query.</a:t>
            </a:r>
          </a:p>
        </p:txBody>
      </p:sp>
      <p:sp>
        <p:nvSpPr>
          <p:cNvPr id="4" name="Oval 3">
            <a:extLst>
              <a:ext uri="{FF2B5EF4-FFF2-40B4-BE49-F238E27FC236}">
                <a16:creationId xmlns:a16="http://schemas.microsoft.com/office/drawing/2014/main" id="{37CFF362-3B08-4276-A952-FDBA3D827D4A}"/>
              </a:ext>
            </a:extLst>
          </p:cNvPr>
          <p:cNvSpPr/>
          <p:nvPr/>
        </p:nvSpPr>
        <p:spPr>
          <a:xfrm>
            <a:off x="4154720" y="5253572"/>
            <a:ext cx="1371600" cy="13716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265511-6222-4E03-9686-EC0E4ACFF6DE}"/>
              </a:ext>
            </a:extLst>
          </p:cNvPr>
          <p:cNvSpPr/>
          <p:nvPr/>
        </p:nvSpPr>
        <p:spPr>
          <a:xfrm>
            <a:off x="4840520" y="5253572"/>
            <a:ext cx="1371600" cy="13716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EBA3742-6F52-41F4-B4E4-E6436938DAFB}"/>
              </a:ext>
            </a:extLst>
          </p:cNvPr>
          <p:cNvSpPr/>
          <p:nvPr/>
        </p:nvSpPr>
        <p:spPr>
          <a:xfrm>
            <a:off x="6891568" y="5248083"/>
            <a:ext cx="1371600" cy="1371600"/>
          </a:xfrm>
          <a:prstGeom prst="ellipse">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D6EB4EA-486B-4A2E-96E0-66058C42AAFA}"/>
              </a:ext>
            </a:extLst>
          </p:cNvPr>
          <p:cNvSpPr/>
          <p:nvPr/>
        </p:nvSpPr>
        <p:spPr>
          <a:xfrm>
            <a:off x="7577368" y="5248083"/>
            <a:ext cx="1371600" cy="1371600"/>
          </a:xfrm>
          <a:prstGeom prst="ellipse">
            <a:avLst/>
          </a:prstGeom>
          <a:solidFill>
            <a:schemeClr val="accent1">
              <a:lumMod val="40000"/>
              <a:lumOff val="6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BEAA96C-7162-4CA3-9727-58D8BBAAE806}"/>
              </a:ext>
            </a:extLst>
          </p:cNvPr>
          <p:cNvSpPr/>
          <p:nvPr/>
        </p:nvSpPr>
        <p:spPr>
          <a:xfrm>
            <a:off x="9607907" y="5248083"/>
            <a:ext cx="1371600" cy="1371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B759CF1-B3F2-4CB8-B829-1FFA1D69BCA3}"/>
              </a:ext>
            </a:extLst>
          </p:cNvPr>
          <p:cNvSpPr/>
          <p:nvPr/>
        </p:nvSpPr>
        <p:spPr>
          <a:xfrm>
            <a:off x="10293707" y="5248083"/>
            <a:ext cx="1371600" cy="13716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art 11">
            <a:extLst>
              <a:ext uri="{FF2B5EF4-FFF2-40B4-BE49-F238E27FC236}">
                <a16:creationId xmlns:a16="http://schemas.microsoft.com/office/drawing/2014/main" id="{815002E7-6A81-4232-A229-9FA2B981572B}"/>
              </a:ext>
            </a:extLst>
          </p:cNvPr>
          <p:cNvSpPr/>
          <p:nvPr/>
        </p:nvSpPr>
        <p:spPr>
          <a:xfrm>
            <a:off x="7577368" y="5753318"/>
            <a:ext cx="685800" cy="807292"/>
          </a:xfrm>
          <a:prstGeom prst="hear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art 12">
            <a:extLst>
              <a:ext uri="{FF2B5EF4-FFF2-40B4-BE49-F238E27FC236}">
                <a16:creationId xmlns:a16="http://schemas.microsoft.com/office/drawing/2014/main" id="{A5D8F86A-0C5A-43B1-BD5E-144D4AA77231}"/>
              </a:ext>
            </a:extLst>
          </p:cNvPr>
          <p:cNvSpPr/>
          <p:nvPr/>
        </p:nvSpPr>
        <p:spPr>
          <a:xfrm rot="10800000">
            <a:off x="7577368" y="5327908"/>
            <a:ext cx="685800" cy="807292"/>
          </a:xfrm>
          <a:prstGeom prst="hear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2A58A06-A44B-4D9F-A6F0-FB27728CB1BC}"/>
              </a:ext>
            </a:extLst>
          </p:cNvPr>
          <p:cNvSpPr txBox="1"/>
          <p:nvPr/>
        </p:nvSpPr>
        <p:spPr>
          <a:xfrm>
            <a:off x="4466227" y="5408116"/>
            <a:ext cx="1550424" cy="1077218"/>
          </a:xfrm>
          <a:prstGeom prst="rect">
            <a:avLst/>
          </a:prstGeom>
          <a:noFill/>
        </p:spPr>
        <p:txBody>
          <a:bodyPr wrap="none" rtlCol="0">
            <a:spAutoFit/>
          </a:bodyPr>
          <a:lstStyle/>
          <a:p>
            <a:r>
              <a:rPr lang="en-US" sz="3200" spc="600" dirty="0">
                <a:solidFill>
                  <a:srgbClr val="FF0000"/>
                </a:solidFill>
              </a:rPr>
              <a:t>1 3  5</a:t>
            </a:r>
          </a:p>
          <a:p>
            <a:r>
              <a:rPr lang="en-US" sz="3200" spc="600" dirty="0">
                <a:solidFill>
                  <a:srgbClr val="FF0000"/>
                </a:solidFill>
              </a:rPr>
              <a:t>2 4  6</a:t>
            </a:r>
          </a:p>
        </p:txBody>
      </p:sp>
      <p:sp>
        <p:nvSpPr>
          <p:cNvPr id="15" name="Oval 14">
            <a:extLst>
              <a:ext uri="{FF2B5EF4-FFF2-40B4-BE49-F238E27FC236}">
                <a16:creationId xmlns:a16="http://schemas.microsoft.com/office/drawing/2014/main" id="{02E42448-8116-41C9-BC7C-B2B031B8400C}"/>
              </a:ext>
            </a:extLst>
          </p:cNvPr>
          <p:cNvSpPr/>
          <p:nvPr/>
        </p:nvSpPr>
        <p:spPr>
          <a:xfrm>
            <a:off x="566539" y="5248083"/>
            <a:ext cx="1371600" cy="13716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A7B38B2-2059-4A29-A62B-9EE50EFD6810}"/>
              </a:ext>
            </a:extLst>
          </p:cNvPr>
          <p:cNvSpPr/>
          <p:nvPr/>
        </p:nvSpPr>
        <p:spPr>
          <a:xfrm>
            <a:off x="2103673" y="5248083"/>
            <a:ext cx="1371600" cy="13716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EF9C7DA-C4A3-40F7-B059-0CCD203B7F24}"/>
              </a:ext>
            </a:extLst>
          </p:cNvPr>
          <p:cNvSpPr txBox="1"/>
          <p:nvPr/>
        </p:nvSpPr>
        <p:spPr>
          <a:xfrm>
            <a:off x="825496" y="5402627"/>
            <a:ext cx="925253" cy="1077218"/>
          </a:xfrm>
          <a:prstGeom prst="rect">
            <a:avLst/>
          </a:prstGeom>
          <a:noFill/>
        </p:spPr>
        <p:txBody>
          <a:bodyPr wrap="none" rtlCol="0">
            <a:spAutoFit/>
          </a:bodyPr>
          <a:lstStyle/>
          <a:p>
            <a:r>
              <a:rPr lang="en-US" sz="3200" spc="600" dirty="0"/>
              <a:t>1 3</a:t>
            </a:r>
          </a:p>
          <a:p>
            <a:r>
              <a:rPr lang="en-US" sz="3200" spc="600" dirty="0"/>
              <a:t>2 4</a:t>
            </a:r>
          </a:p>
        </p:txBody>
      </p:sp>
      <p:sp>
        <p:nvSpPr>
          <p:cNvPr id="18" name="TextBox 17">
            <a:extLst>
              <a:ext uri="{FF2B5EF4-FFF2-40B4-BE49-F238E27FC236}">
                <a16:creationId xmlns:a16="http://schemas.microsoft.com/office/drawing/2014/main" id="{92263B32-B28C-465C-BA09-2269D1F155A0}"/>
              </a:ext>
            </a:extLst>
          </p:cNvPr>
          <p:cNvSpPr txBox="1"/>
          <p:nvPr/>
        </p:nvSpPr>
        <p:spPr>
          <a:xfrm>
            <a:off x="7257455" y="5350084"/>
            <a:ext cx="1550424" cy="1077218"/>
          </a:xfrm>
          <a:prstGeom prst="rect">
            <a:avLst/>
          </a:prstGeom>
          <a:noFill/>
        </p:spPr>
        <p:txBody>
          <a:bodyPr wrap="none" rtlCol="0">
            <a:spAutoFit/>
          </a:bodyPr>
          <a:lstStyle/>
          <a:p>
            <a:r>
              <a:rPr lang="en-US" sz="3200" spc="600" dirty="0"/>
              <a:t>1</a:t>
            </a:r>
            <a:r>
              <a:rPr lang="en-US" sz="3200" spc="600" dirty="0">
                <a:solidFill>
                  <a:srgbClr val="FF0000"/>
                </a:solidFill>
              </a:rPr>
              <a:t> 3  </a:t>
            </a:r>
            <a:r>
              <a:rPr lang="en-US" sz="3200" spc="600" dirty="0"/>
              <a:t>5</a:t>
            </a:r>
          </a:p>
          <a:p>
            <a:r>
              <a:rPr lang="en-US" sz="3200" spc="600" dirty="0"/>
              <a:t>2</a:t>
            </a:r>
            <a:r>
              <a:rPr lang="en-US" sz="3200" spc="600" dirty="0">
                <a:solidFill>
                  <a:srgbClr val="FF0000"/>
                </a:solidFill>
              </a:rPr>
              <a:t> 4  </a:t>
            </a:r>
            <a:r>
              <a:rPr lang="en-US" sz="3200" spc="600" dirty="0"/>
              <a:t>6</a:t>
            </a:r>
          </a:p>
        </p:txBody>
      </p:sp>
      <p:sp>
        <p:nvSpPr>
          <p:cNvPr id="19" name="TextBox 18">
            <a:extLst>
              <a:ext uri="{FF2B5EF4-FFF2-40B4-BE49-F238E27FC236}">
                <a16:creationId xmlns:a16="http://schemas.microsoft.com/office/drawing/2014/main" id="{60261562-E19C-4524-A402-7F6E7852A20D}"/>
              </a:ext>
            </a:extLst>
          </p:cNvPr>
          <p:cNvSpPr txBox="1"/>
          <p:nvPr/>
        </p:nvSpPr>
        <p:spPr>
          <a:xfrm>
            <a:off x="9975624" y="5339581"/>
            <a:ext cx="1550424" cy="1077218"/>
          </a:xfrm>
          <a:prstGeom prst="rect">
            <a:avLst/>
          </a:prstGeom>
          <a:noFill/>
        </p:spPr>
        <p:txBody>
          <a:bodyPr wrap="none" rtlCol="0">
            <a:spAutoFit/>
          </a:bodyPr>
          <a:lstStyle/>
          <a:p>
            <a:r>
              <a:rPr lang="en-US" sz="3200" spc="600" dirty="0">
                <a:solidFill>
                  <a:srgbClr val="FF0000"/>
                </a:solidFill>
              </a:rPr>
              <a:t>1</a:t>
            </a:r>
            <a:r>
              <a:rPr lang="en-US" sz="3200" spc="600" dirty="0"/>
              <a:t> 3  5</a:t>
            </a:r>
          </a:p>
          <a:p>
            <a:r>
              <a:rPr lang="en-US" sz="3200" spc="600" dirty="0">
                <a:solidFill>
                  <a:srgbClr val="FF0000"/>
                </a:solidFill>
              </a:rPr>
              <a:t>2</a:t>
            </a:r>
            <a:r>
              <a:rPr lang="en-US" sz="3200" spc="600" dirty="0"/>
              <a:t> 4  6</a:t>
            </a:r>
          </a:p>
        </p:txBody>
      </p:sp>
      <p:sp>
        <p:nvSpPr>
          <p:cNvPr id="20" name="TextBox 19">
            <a:extLst>
              <a:ext uri="{FF2B5EF4-FFF2-40B4-BE49-F238E27FC236}">
                <a16:creationId xmlns:a16="http://schemas.microsoft.com/office/drawing/2014/main" id="{5D702D7A-E583-48E0-ABC4-F26F62844D98}"/>
              </a:ext>
            </a:extLst>
          </p:cNvPr>
          <p:cNvSpPr txBox="1"/>
          <p:nvPr/>
        </p:nvSpPr>
        <p:spPr>
          <a:xfrm>
            <a:off x="2339314" y="5402627"/>
            <a:ext cx="925253" cy="1077218"/>
          </a:xfrm>
          <a:prstGeom prst="rect">
            <a:avLst/>
          </a:prstGeom>
          <a:noFill/>
        </p:spPr>
        <p:txBody>
          <a:bodyPr wrap="none" rtlCol="0">
            <a:spAutoFit/>
          </a:bodyPr>
          <a:lstStyle/>
          <a:p>
            <a:r>
              <a:rPr lang="en-US" sz="3200" spc="600" dirty="0"/>
              <a:t>3 5</a:t>
            </a:r>
          </a:p>
          <a:p>
            <a:r>
              <a:rPr lang="en-US" sz="3200" spc="600" dirty="0"/>
              <a:t>4 6</a:t>
            </a:r>
          </a:p>
        </p:txBody>
      </p:sp>
      <p:sp>
        <p:nvSpPr>
          <p:cNvPr id="5" name="Slide Number Placeholder 4">
            <a:extLst>
              <a:ext uri="{FF2B5EF4-FFF2-40B4-BE49-F238E27FC236}">
                <a16:creationId xmlns:a16="http://schemas.microsoft.com/office/drawing/2014/main" id="{2B2C383E-03C9-4A6C-A6FC-BD90DC4186B1}"/>
              </a:ext>
            </a:extLst>
          </p:cNvPr>
          <p:cNvSpPr>
            <a:spLocks noGrp="1"/>
          </p:cNvSpPr>
          <p:nvPr>
            <p:ph type="sldNum" sz="quarter" idx="12"/>
          </p:nvPr>
        </p:nvSpPr>
        <p:spPr/>
        <p:txBody>
          <a:bodyPr/>
          <a:lstStyle/>
          <a:p>
            <a:fld id="{DAF992E6-86C0-4FDD-A968-0519C9310E9E}" type="slidenum">
              <a:rPr lang="en-US" smtClean="0"/>
              <a:t>85</a:t>
            </a:fld>
            <a:endParaRPr lang="en-US"/>
          </a:p>
        </p:txBody>
      </p:sp>
    </p:spTree>
    <p:extLst>
      <p:ext uri="{BB962C8B-B14F-4D97-AF65-F5344CB8AC3E}">
        <p14:creationId xmlns:p14="http://schemas.microsoft.com/office/powerpoint/2010/main" val="13798840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4A73-EED3-4778-B141-D2FE6B701F5C}"/>
              </a:ext>
            </a:extLst>
          </p:cNvPr>
          <p:cNvSpPr>
            <a:spLocks noGrp="1"/>
          </p:cNvSpPr>
          <p:nvPr>
            <p:ph type="title"/>
          </p:nvPr>
        </p:nvSpPr>
        <p:spPr>
          <a:xfrm>
            <a:off x="838200" y="365125"/>
            <a:ext cx="10515600" cy="1325563"/>
          </a:xfrm>
        </p:spPr>
        <p:txBody>
          <a:bodyPr/>
          <a:lstStyle/>
          <a:p>
            <a:r>
              <a:rPr lang="en-US" dirty="0"/>
              <a:t>Union</a:t>
            </a:r>
          </a:p>
        </p:txBody>
      </p:sp>
      <p:sp>
        <p:nvSpPr>
          <p:cNvPr id="3" name="Content Placeholder 2">
            <a:extLst>
              <a:ext uri="{FF2B5EF4-FFF2-40B4-BE49-F238E27FC236}">
                <a16:creationId xmlns:a16="http://schemas.microsoft.com/office/drawing/2014/main" id="{D2F6FF2A-54A7-4B94-B74C-82B3A2C7D01C}"/>
              </a:ext>
            </a:extLst>
          </p:cNvPr>
          <p:cNvSpPr>
            <a:spLocks noGrp="1"/>
          </p:cNvSpPr>
          <p:nvPr>
            <p:ph idx="1"/>
          </p:nvPr>
        </p:nvSpPr>
        <p:spPr/>
        <p:txBody>
          <a:bodyPr/>
          <a:lstStyle/>
          <a:p>
            <a:r>
              <a:rPr lang="en-US" dirty="0"/>
              <a:t>The UNION operator combines result sets of two or more SELECT statements into a single result set. </a:t>
            </a:r>
          </a:p>
          <a:p>
            <a:r>
              <a:rPr lang="en-US" dirty="0"/>
              <a:t>Both queries must return the same number of columns.</a:t>
            </a:r>
          </a:p>
          <a:p>
            <a:r>
              <a:rPr lang="en-US" dirty="0"/>
              <a:t>The corresponding columns in the queries must have compatible data types.</a:t>
            </a:r>
          </a:p>
          <a:p>
            <a:r>
              <a:rPr lang="en-US" dirty="0"/>
              <a:t>The UNION operator removes all duplicate rows unless the UNION ALL is used.</a:t>
            </a:r>
          </a:p>
          <a:p>
            <a:r>
              <a:rPr lang="en-US" dirty="0"/>
              <a:t>The UNION operator returns results from both queries in any order, to sort the result use ORDER BY clause.</a:t>
            </a:r>
          </a:p>
        </p:txBody>
      </p:sp>
      <p:sp>
        <p:nvSpPr>
          <p:cNvPr id="4" name="Slide Number Placeholder 3">
            <a:extLst>
              <a:ext uri="{FF2B5EF4-FFF2-40B4-BE49-F238E27FC236}">
                <a16:creationId xmlns:a16="http://schemas.microsoft.com/office/drawing/2014/main" id="{39D69DEB-47F2-46AD-BE96-BA63A3B293C0}"/>
              </a:ext>
            </a:extLst>
          </p:cNvPr>
          <p:cNvSpPr>
            <a:spLocks noGrp="1"/>
          </p:cNvSpPr>
          <p:nvPr>
            <p:ph type="sldNum" sz="quarter" idx="12"/>
          </p:nvPr>
        </p:nvSpPr>
        <p:spPr/>
        <p:txBody>
          <a:bodyPr/>
          <a:lstStyle/>
          <a:p>
            <a:fld id="{DAF992E6-86C0-4FDD-A968-0519C9310E9E}" type="slidenum">
              <a:rPr lang="en-US" smtClean="0"/>
              <a:t>86</a:t>
            </a:fld>
            <a:endParaRPr lang="en-US"/>
          </a:p>
        </p:txBody>
      </p:sp>
    </p:spTree>
    <p:extLst>
      <p:ext uri="{BB962C8B-B14F-4D97-AF65-F5344CB8AC3E}">
        <p14:creationId xmlns:p14="http://schemas.microsoft.com/office/powerpoint/2010/main" val="27142033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5853-1599-4476-B791-AB108EC6F849}"/>
              </a:ext>
            </a:extLst>
          </p:cNvPr>
          <p:cNvSpPr>
            <a:spLocks noGrp="1"/>
          </p:cNvSpPr>
          <p:nvPr>
            <p:ph type="title"/>
          </p:nvPr>
        </p:nvSpPr>
        <p:spPr>
          <a:xfrm>
            <a:off x="838200" y="365125"/>
            <a:ext cx="10515600" cy="1325563"/>
          </a:xfrm>
        </p:spPr>
        <p:txBody>
          <a:bodyPr/>
          <a:lstStyle/>
          <a:p>
            <a:r>
              <a:rPr lang="en-US" dirty="0"/>
              <a:t>INTERSECT</a:t>
            </a:r>
          </a:p>
        </p:txBody>
      </p:sp>
      <p:sp>
        <p:nvSpPr>
          <p:cNvPr id="3" name="Content Placeholder 2">
            <a:extLst>
              <a:ext uri="{FF2B5EF4-FFF2-40B4-BE49-F238E27FC236}">
                <a16:creationId xmlns:a16="http://schemas.microsoft.com/office/drawing/2014/main" id="{9D0321F5-94E2-42EA-8A57-610E72D03E66}"/>
              </a:ext>
            </a:extLst>
          </p:cNvPr>
          <p:cNvSpPr>
            <a:spLocks noGrp="1"/>
          </p:cNvSpPr>
          <p:nvPr>
            <p:ph idx="1"/>
          </p:nvPr>
        </p:nvSpPr>
        <p:spPr/>
        <p:txBody>
          <a:bodyPr/>
          <a:lstStyle/>
          <a:p>
            <a:r>
              <a:rPr lang="en-US" dirty="0"/>
              <a:t>The INTERSECT operator returns any rows that are available in both result set or returned by both queries.</a:t>
            </a:r>
          </a:p>
        </p:txBody>
      </p:sp>
      <p:sp>
        <p:nvSpPr>
          <p:cNvPr id="4" name="Slide Number Placeholder 3">
            <a:extLst>
              <a:ext uri="{FF2B5EF4-FFF2-40B4-BE49-F238E27FC236}">
                <a16:creationId xmlns:a16="http://schemas.microsoft.com/office/drawing/2014/main" id="{2663F30C-E6D5-42CB-B4E7-30D7F514A337}"/>
              </a:ext>
            </a:extLst>
          </p:cNvPr>
          <p:cNvSpPr>
            <a:spLocks noGrp="1"/>
          </p:cNvSpPr>
          <p:nvPr>
            <p:ph type="sldNum" sz="quarter" idx="12"/>
          </p:nvPr>
        </p:nvSpPr>
        <p:spPr/>
        <p:txBody>
          <a:bodyPr/>
          <a:lstStyle/>
          <a:p>
            <a:fld id="{DAF992E6-86C0-4FDD-A968-0519C9310E9E}" type="slidenum">
              <a:rPr lang="en-US" smtClean="0"/>
              <a:t>87</a:t>
            </a:fld>
            <a:endParaRPr lang="en-US"/>
          </a:p>
        </p:txBody>
      </p:sp>
    </p:spTree>
    <p:extLst>
      <p:ext uri="{BB962C8B-B14F-4D97-AF65-F5344CB8AC3E}">
        <p14:creationId xmlns:p14="http://schemas.microsoft.com/office/powerpoint/2010/main" val="15319932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5792-2F5C-4842-B6E5-AFE9B19D07A1}"/>
              </a:ext>
            </a:extLst>
          </p:cNvPr>
          <p:cNvSpPr>
            <a:spLocks noGrp="1"/>
          </p:cNvSpPr>
          <p:nvPr>
            <p:ph type="title"/>
          </p:nvPr>
        </p:nvSpPr>
        <p:spPr>
          <a:xfrm>
            <a:off x="838200" y="365125"/>
            <a:ext cx="10515600" cy="1325563"/>
          </a:xfrm>
        </p:spPr>
        <p:txBody>
          <a:bodyPr/>
          <a:lstStyle/>
          <a:p>
            <a:r>
              <a:rPr lang="en-US" dirty="0"/>
              <a:t>EXCEPT</a:t>
            </a:r>
          </a:p>
        </p:txBody>
      </p:sp>
      <p:sp>
        <p:nvSpPr>
          <p:cNvPr id="3" name="Content Placeholder 2">
            <a:extLst>
              <a:ext uri="{FF2B5EF4-FFF2-40B4-BE49-F238E27FC236}">
                <a16:creationId xmlns:a16="http://schemas.microsoft.com/office/drawing/2014/main" id="{EB34E7E4-EAEC-44AB-A7F1-DA700EBBEDBA}"/>
              </a:ext>
            </a:extLst>
          </p:cNvPr>
          <p:cNvSpPr>
            <a:spLocks noGrp="1"/>
          </p:cNvSpPr>
          <p:nvPr>
            <p:ph idx="1"/>
          </p:nvPr>
        </p:nvSpPr>
        <p:spPr/>
        <p:txBody>
          <a:bodyPr/>
          <a:lstStyle/>
          <a:p>
            <a:r>
              <a:rPr lang="en-US" dirty="0"/>
              <a:t>The EXCEPT operator returns distinct rows from the first (left) query that are not in the output of the second (right) query. </a:t>
            </a:r>
          </a:p>
        </p:txBody>
      </p:sp>
      <p:sp>
        <p:nvSpPr>
          <p:cNvPr id="4" name="Slide Number Placeholder 3">
            <a:extLst>
              <a:ext uri="{FF2B5EF4-FFF2-40B4-BE49-F238E27FC236}">
                <a16:creationId xmlns:a16="http://schemas.microsoft.com/office/drawing/2014/main" id="{3DE7FA82-27E4-43FF-8EE5-09F85D126B54}"/>
              </a:ext>
            </a:extLst>
          </p:cNvPr>
          <p:cNvSpPr>
            <a:spLocks noGrp="1"/>
          </p:cNvSpPr>
          <p:nvPr>
            <p:ph type="sldNum" sz="quarter" idx="12"/>
          </p:nvPr>
        </p:nvSpPr>
        <p:spPr/>
        <p:txBody>
          <a:bodyPr/>
          <a:lstStyle/>
          <a:p>
            <a:fld id="{DAF992E6-86C0-4FDD-A968-0519C9310E9E}" type="slidenum">
              <a:rPr lang="en-US" smtClean="0"/>
              <a:t>88</a:t>
            </a:fld>
            <a:endParaRPr lang="en-US"/>
          </a:p>
        </p:txBody>
      </p:sp>
    </p:spTree>
    <p:extLst>
      <p:ext uri="{BB962C8B-B14F-4D97-AF65-F5344CB8AC3E}">
        <p14:creationId xmlns:p14="http://schemas.microsoft.com/office/powerpoint/2010/main" val="14935252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0436-C035-4724-AE7A-DB4F406DF5D8}"/>
              </a:ext>
            </a:extLst>
          </p:cNvPr>
          <p:cNvSpPr>
            <a:spLocks noGrp="1"/>
          </p:cNvSpPr>
          <p:nvPr>
            <p:ph type="title"/>
          </p:nvPr>
        </p:nvSpPr>
        <p:spPr>
          <a:xfrm>
            <a:off x="838200" y="365125"/>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6847EBC0-4C37-4B78-84A9-C668F03F1488}"/>
              </a:ext>
            </a:extLst>
          </p:cNvPr>
          <p:cNvSpPr>
            <a:spLocks noGrp="1"/>
          </p:cNvSpPr>
          <p:nvPr>
            <p:ph idx="1"/>
          </p:nvPr>
        </p:nvSpPr>
        <p:spPr>
          <a:xfrm>
            <a:off x="838200" y="1825625"/>
            <a:ext cx="6638365" cy="4351338"/>
          </a:xfrm>
        </p:spPr>
        <p:txBody>
          <a:bodyPr>
            <a:noAutofit/>
          </a:bodyPr>
          <a:lstStyle/>
          <a:p>
            <a:r>
              <a:rPr lang="en-US" sz="3200" dirty="0">
                <a:solidFill>
                  <a:srgbClr val="000000"/>
                </a:solidFill>
                <a:latin typeface="Open Sans"/>
              </a:rPr>
              <a:t>Subquery</a:t>
            </a:r>
          </a:p>
          <a:p>
            <a:pPr lvl="1"/>
            <a:r>
              <a:rPr lang="en-US" sz="2800" dirty="0">
                <a:solidFill>
                  <a:srgbClr val="00369A"/>
                </a:solidFill>
                <a:latin typeface="Open Sans"/>
              </a:rPr>
              <a:t>Any</a:t>
            </a:r>
          </a:p>
          <a:p>
            <a:pPr lvl="1"/>
            <a:r>
              <a:rPr lang="en-US" sz="2800" dirty="0">
                <a:solidFill>
                  <a:srgbClr val="00369A"/>
                </a:solidFill>
                <a:latin typeface="Open Sans"/>
              </a:rPr>
              <a:t>All</a:t>
            </a:r>
          </a:p>
          <a:p>
            <a:pPr lvl="1"/>
            <a:r>
              <a:rPr lang="en-US" sz="2800" dirty="0">
                <a:solidFill>
                  <a:srgbClr val="00369A"/>
                </a:solidFill>
                <a:latin typeface="Open Sans"/>
              </a:rPr>
              <a:t>Exist</a:t>
            </a:r>
            <a:endParaRPr lang="en-US" sz="2800" dirty="0">
              <a:solidFill>
                <a:srgbClr val="000000"/>
              </a:solidFill>
              <a:latin typeface="Open Sans"/>
            </a:endParaRPr>
          </a:p>
        </p:txBody>
      </p:sp>
      <p:sp>
        <p:nvSpPr>
          <p:cNvPr id="4" name="Slide Number Placeholder 3">
            <a:extLst>
              <a:ext uri="{FF2B5EF4-FFF2-40B4-BE49-F238E27FC236}">
                <a16:creationId xmlns:a16="http://schemas.microsoft.com/office/drawing/2014/main" id="{EF9FC498-6F4A-49E8-8351-1CE68B460858}"/>
              </a:ext>
            </a:extLst>
          </p:cNvPr>
          <p:cNvSpPr>
            <a:spLocks noGrp="1"/>
          </p:cNvSpPr>
          <p:nvPr>
            <p:ph type="sldNum" sz="quarter" idx="12"/>
          </p:nvPr>
        </p:nvSpPr>
        <p:spPr/>
        <p:txBody>
          <a:bodyPr/>
          <a:lstStyle/>
          <a:p>
            <a:fld id="{DAF992E6-86C0-4FDD-A968-0519C9310E9E}" type="slidenum">
              <a:rPr lang="en-US" smtClean="0"/>
              <a:t>89</a:t>
            </a:fld>
            <a:endParaRPr lang="en-US"/>
          </a:p>
        </p:txBody>
      </p:sp>
      <p:sp>
        <p:nvSpPr>
          <p:cNvPr id="5" name="Content Placeholder 2">
            <a:extLst>
              <a:ext uri="{FF2B5EF4-FFF2-40B4-BE49-F238E27FC236}">
                <a16:creationId xmlns:a16="http://schemas.microsoft.com/office/drawing/2014/main" id="{A1962219-7DE5-4D8C-A54F-4747A52B478C}"/>
              </a:ext>
            </a:extLst>
          </p:cNvPr>
          <p:cNvSpPr txBox="1">
            <a:spLocks/>
          </p:cNvSpPr>
          <p:nvPr/>
        </p:nvSpPr>
        <p:spPr>
          <a:xfrm>
            <a:off x="7562626" y="674553"/>
            <a:ext cx="4618616" cy="57322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1" dirty="0">
                <a:solidFill>
                  <a:schemeClr val="bg1"/>
                </a:solidFill>
              </a:rPr>
              <a:t>Course Outline</a:t>
            </a:r>
          </a:p>
          <a:p>
            <a:pPr marL="514350" indent="-514350">
              <a:buFont typeface="+mj-lt"/>
              <a:buAutoNum type="arabicPeriod"/>
            </a:pPr>
            <a:r>
              <a:rPr lang="en-US" dirty="0"/>
              <a:t>Introduction to database</a:t>
            </a:r>
          </a:p>
          <a:p>
            <a:pPr marL="514350" indent="-514350">
              <a:buFont typeface="+mj-lt"/>
              <a:buAutoNum type="arabicPeriod"/>
            </a:pPr>
            <a:r>
              <a:rPr lang="en-US" dirty="0"/>
              <a:t>PostgreSQL</a:t>
            </a:r>
          </a:p>
          <a:p>
            <a:pPr marL="514350" indent="-514350">
              <a:buFont typeface="+mj-lt"/>
              <a:buAutoNum type="arabicPeriod"/>
            </a:pPr>
            <a:r>
              <a:rPr lang="en-US" dirty="0"/>
              <a:t>Managing Tables</a:t>
            </a:r>
          </a:p>
          <a:p>
            <a:pPr marL="514350" indent="-514350">
              <a:buFont typeface="+mj-lt"/>
              <a:buAutoNum type="arabicPeriod"/>
            </a:pPr>
            <a:r>
              <a:rPr lang="en-US" dirty="0"/>
              <a:t>Querying Data</a:t>
            </a:r>
          </a:p>
          <a:p>
            <a:pPr marL="971550" lvl="1" indent="-514350">
              <a:buFont typeface="+mj-lt"/>
              <a:buAutoNum type="romanLcPeriod"/>
            </a:pPr>
            <a:r>
              <a:rPr lang="en-US" dirty="0"/>
              <a:t>Filtering Data</a:t>
            </a:r>
          </a:p>
          <a:p>
            <a:pPr marL="514350" indent="-514350">
              <a:buFont typeface="+mj-lt"/>
              <a:buAutoNum type="arabicPeriod"/>
            </a:pPr>
            <a:r>
              <a:rPr lang="en-US" dirty="0"/>
              <a:t>Modifying Data</a:t>
            </a:r>
          </a:p>
          <a:p>
            <a:pPr marL="514350" indent="-514350">
              <a:buFont typeface="+mj-lt"/>
              <a:buAutoNum type="arabicPeriod"/>
            </a:pPr>
            <a:r>
              <a:rPr lang="en-US" dirty="0"/>
              <a:t>Joining Multiple Tables</a:t>
            </a:r>
          </a:p>
          <a:p>
            <a:pPr marL="514350" indent="-514350">
              <a:buFont typeface="+mj-lt"/>
              <a:buAutoNum type="arabicPeriod"/>
            </a:pPr>
            <a:r>
              <a:rPr lang="en-US" dirty="0"/>
              <a:t>Grouping Data</a:t>
            </a:r>
          </a:p>
          <a:p>
            <a:pPr marL="514350" indent="-514350">
              <a:buFont typeface="+mj-lt"/>
              <a:buAutoNum type="arabicPeriod"/>
            </a:pPr>
            <a:r>
              <a:rPr lang="en-US" dirty="0"/>
              <a:t>Set Operations</a:t>
            </a:r>
          </a:p>
          <a:p>
            <a:pPr marL="514350" indent="-514350">
              <a:buFont typeface="+mj-lt"/>
              <a:buAutoNum type="arabicPeriod"/>
            </a:pPr>
            <a:r>
              <a:rPr lang="en-US" dirty="0">
                <a:solidFill>
                  <a:srgbClr val="FF0000"/>
                </a:solidFill>
              </a:rPr>
              <a:t>Subquery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7081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0"/>
                            </p:stCondLst>
                            <p:childTnLst>
                              <p:par>
                                <p:cTn id="14" presetID="2" presetClass="entr" presetSubtype="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0-#ppt_h/2"/>
                                          </p:val>
                                        </p:tav>
                                        <p:tav tm="100000">
                                          <p:val>
                                            <p:strVal val="#ppt_y"/>
                                          </p:val>
                                        </p:tav>
                                      </p:tavLst>
                                    </p:anim>
                                  </p:childTnLst>
                                </p:cTn>
                              </p:par>
                            </p:childTnLst>
                          </p:cTn>
                        </p:par>
                        <p:par>
                          <p:cTn id="18" fill="hold">
                            <p:stCondLst>
                              <p:cond delay="500"/>
                            </p:stCondLst>
                            <p:childTnLst>
                              <p:par>
                                <p:cTn id="19" presetID="2" presetClass="exit" presetSubtype="6" fill="hold" grpId="1" nodeType="afterEffect">
                                  <p:stCondLst>
                                    <p:cond delay="0"/>
                                  </p:stCondLst>
                                  <p:childTnLst>
                                    <p:anim calcmode="lin" valueType="num">
                                      <p:cBhvr additive="base">
                                        <p:cTn id="20" dur="500"/>
                                        <p:tgtEl>
                                          <p:spTgt spid="5"/>
                                        </p:tgtEl>
                                        <p:attrNameLst>
                                          <p:attrName>ppt_x</p:attrName>
                                        </p:attrNameLst>
                                      </p:cBhvr>
                                      <p:tavLst>
                                        <p:tav tm="0">
                                          <p:val>
                                            <p:strVal val="ppt_x"/>
                                          </p:val>
                                        </p:tav>
                                        <p:tav tm="100000">
                                          <p:val>
                                            <p:strVal val="1+ppt_w/2"/>
                                          </p:val>
                                        </p:tav>
                                      </p:tavLst>
                                    </p:anim>
                                    <p:anim calcmode="lin" valueType="num">
                                      <p:cBhvr additive="base">
                                        <p:cTn id="21" dur="500"/>
                                        <p:tgtEl>
                                          <p:spTgt spid="5"/>
                                        </p:tgtEl>
                                        <p:attrNameLst>
                                          <p:attrName>ppt_y</p:attrName>
                                        </p:attrNameLst>
                                      </p:cBhvr>
                                      <p:tavLst>
                                        <p:tav tm="0">
                                          <p:val>
                                            <p:strVal val="ppt_y"/>
                                          </p:val>
                                        </p:tav>
                                        <p:tav tm="100000">
                                          <p:val>
                                            <p:strVal val="1+ppt_h/2"/>
                                          </p:val>
                                        </p:tav>
                                      </p:tavLst>
                                    </p:anim>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6EB0-B661-4819-A865-E95124BD2288}"/>
              </a:ext>
            </a:extLst>
          </p:cNvPr>
          <p:cNvSpPr>
            <a:spLocks noGrp="1"/>
          </p:cNvSpPr>
          <p:nvPr>
            <p:ph type="title"/>
          </p:nvPr>
        </p:nvSpPr>
        <p:spPr>
          <a:xfrm>
            <a:off x="838200" y="365125"/>
            <a:ext cx="10515600" cy="1325563"/>
          </a:xfrm>
        </p:spPr>
        <p:txBody>
          <a:bodyPr/>
          <a:lstStyle/>
          <a:p>
            <a:r>
              <a:rPr lang="en-US" dirty="0"/>
              <a:t>Why Database</a:t>
            </a:r>
          </a:p>
        </p:txBody>
      </p:sp>
      <p:sp>
        <p:nvSpPr>
          <p:cNvPr id="3" name="Content Placeholder 2">
            <a:extLst>
              <a:ext uri="{FF2B5EF4-FFF2-40B4-BE49-F238E27FC236}">
                <a16:creationId xmlns:a16="http://schemas.microsoft.com/office/drawing/2014/main" id="{B245E4B1-5DB8-4E6E-A26A-A6C28DC051C7}"/>
              </a:ext>
            </a:extLst>
          </p:cNvPr>
          <p:cNvSpPr>
            <a:spLocks noGrp="1"/>
          </p:cNvSpPr>
          <p:nvPr>
            <p:ph idx="1"/>
          </p:nvPr>
        </p:nvSpPr>
        <p:spPr/>
        <p:txBody>
          <a:bodyPr/>
          <a:lstStyle/>
          <a:p>
            <a:r>
              <a:rPr lang="en-US" dirty="0">
                <a:solidFill>
                  <a:schemeClr val="dk1"/>
                </a:solidFill>
              </a:rPr>
              <a:t>What is the difference between storing data in a file or a database</a:t>
            </a:r>
            <a:r>
              <a:rPr lang="en-US" sz="5400" b="1" dirty="0">
                <a:solidFill>
                  <a:schemeClr val="dk1"/>
                </a:solidFill>
              </a:rPr>
              <a:t>?</a:t>
            </a:r>
            <a:endParaRPr lang="en-US" b="1" dirty="0">
              <a:solidFill>
                <a:schemeClr val="dk1"/>
              </a:solidFill>
              <a:latin typeface="Arial"/>
              <a:ea typeface="Arial"/>
              <a:cs typeface="Arial"/>
              <a:sym typeface="Arial"/>
            </a:endParaRPr>
          </a:p>
          <a:p>
            <a:r>
              <a:rPr lang="en-US" dirty="0">
                <a:solidFill>
                  <a:schemeClr val="tx1">
                    <a:lumMod val="65000"/>
                    <a:lumOff val="35000"/>
                  </a:schemeClr>
                </a:solidFill>
              </a:rPr>
              <a:t>One version (consistent data) for multiuser</a:t>
            </a:r>
          </a:p>
          <a:p>
            <a:r>
              <a:rPr lang="en-US" dirty="0">
                <a:solidFill>
                  <a:schemeClr val="tx1">
                    <a:lumMod val="65000"/>
                    <a:lumOff val="35000"/>
                  </a:schemeClr>
                </a:solidFill>
              </a:rPr>
              <a:t>User groups see a limited part of data (different views)</a:t>
            </a:r>
          </a:p>
          <a:p>
            <a:r>
              <a:rPr lang="en-US" dirty="0"/>
              <a:t>Possibility to perform searches on real time data, filter results, do calculations </a:t>
            </a:r>
          </a:p>
        </p:txBody>
      </p:sp>
      <p:sp>
        <p:nvSpPr>
          <p:cNvPr id="4" name="Slide Number Placeholder 3">
            <a:extLst>
              <a:ext uri="{FF2B5EF4-FFF2-40B4-BE49-F238E27FC236}">
                <a16:creationId xmlns:a16="http://schemas.microsoft.com/office/drawing/2014/main" id="{038E2BEC-F0C4-440E-9D3E-AF1FCEA91215}"/>
              </a:ext>
            </a:extLst>
          </p:cNvPr>
          <p:cNvSpPr>
            <a:spLocks noGrp="1"/>
          </p:cNvSpPr>
          <p:nvPr>
            <p:ph type="sldNum" sz="quarter" idx="12"/>
          </p:nvPr>
        </p:nvSpPr>
        <p:spPr/>
        <p:txBody>
          <a:bodyPr/>
          <a:lstStyle/>
          <a:p>
            <a:fld id="{DAF992E6-86C0-4FDD-A968-0519C9310E9E}" type="slidenum">
              <a:rPr lang="en-US" smtClean="0"/>
              <a:t>9</a:t>
            </a:fld>
            <a:endParaRPr lang="en-US"/>
          </a:p>
        </p:txBody>
      </p:sp>
      <p:pic>
        <p:nvPicPr>
          <p:cNvPr id="6" name="Google Shape;203;p33">
            <a:extLst>
              <a:ext uri="{FF2B5EF4-FFF2-40B4-BE49-F238E27FC236}">
                <a16:creationId xmlns:a16="http://schemas.microsoft.com/office/drawing/2014/main" id="{D30C2668-4754-4867-81DF-123F7384BB8D}"/>
              </a:ext>
            </a:extLst>
          </p:cNvPr>
          <p:cNvPicPr preferRelativeResize="0"/>
          <p:nvPr/>
        </p:nvPicPr>
        <p:blipFill rotWithShape="1">
          <a:blip r:embed="rId3">
            <a:alphaModFix/>
          </a:blip>
          <a:srcRect l="18358" t="9229" r="6472" b="8440"/>
          <a:stretch/>
        </p:blipFill>
        <p:spPr>
          <a:xfrm>
            <a:off x="4341341" y="4491681"/>
            <a:ext cx="2714367" cy="2229794"/>
          </a:xfrm>
          <a:prstGeom prst="rect">
            <a:avLst/>
          </a:prstGeom>
          <a:noFill/>
          <a:ln>
            <a:noFill/>
          </a:ln>
        </p:spPr>
      </p:pic>
    </p:spTree>
    <p:extLst>
      <p:ext uri="{BB962C8B-B14F-4D97-AF65-F5344CB8AC3E}">
        <p14:creationId xmlns:p14="http://schemas.microsoft.com/office/powerpoint/2010/main" val="32383247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9250-6527-44EB-AC64-659109C5F858}"/>
              </a:ext>
            </a:extLst>
          </p:cNvPr>
          <p:cNvSpPr>
            <a:spLocks noGrp="1"/>
          </p:cNvSpPr>
          <p:nvPr>
            <p:ph type="title"/>
          </p:nvPr>
        </p:nvSpPr>
        <p:spPr>
          <a:xfrm>
            <a:off x="838200" y="365125"/>
            <a:ext cx="10515600" cy="1325563"/>
          </a:xfrm>
        </p:spPr>
        <p:txBody>
          <a:bodyPr/>
          <a:lstStyle/>
          <a:p>
            <a:r>
              <a:rPr lang="en-US" dirty="0"/>
              <a:t>Subquery</a:t>
            </a:r>
          </a:p>
        </p:txBody>
      </p:sp>
      <p:sp>
        <p:nvSpPr>
          <p:cNvPr id="3" name="Content Placeholder 2">
            <a:extLst>
              <a:ext uri="{FF2B5EF4-FFF2-40B4-BE49-F238E27FC236}">
                <a16:creationId xmlns:a16="http://schemas.microsoft.com/office/drawing/2014/main" id="{975734F9-7973-4281-8530-C159B690D4EC}"/>
              </a:ext>
            </a:extLst>
          </p:cNvPr>
          <p:cNvSpPr>
            <a:spLocks noGrp="1"/>
          </p:cNvSpPr>
          <p:nvPr>
            <p:ph idx="1"/>
          </p:nvPr>
        </p:nvSpPr>
        <p:spPr/>
        <p:txBody>
          <a:bodyPr/>
          <a:lstStyle/>
          <a:p>
            <a:r>
              <a:rPr lang="en-US" dirty="0">
                <a:solidFill>
                  <a:srgbClr val="00369A"/>
                </a:solidFill>
                <a:latin typeface="Open Sans"/>
              </a:rPr>
              <a:t>Subquery</a:t>
            </a:r>
            <a:r>
              <a:rPr lang="en-US" dirty="0">
                <a:solidFill>
                  <a:srgbClr val="000000"/>
                </a:solidFill>
                <a:latin typeface="Open Sans"/>
              </a:rPr>
              <a:t> – writes a query nested inside another query.</a:t>
            </a:r>
          </a:p>
          <a:p>
            <a:r>
              <a:rPr lang="en-US" dirty="0">
                <a:solidFill>
                  <a:srgbClr val="00369A"/>
                </a:solidFill>
                <a:latin typeface="Open Sans"/>
              </a:rPr>
              <a:t>ANY</a:t>
            </a:r>
            <a:r>
              <a:rPr lang="en-US" dirty="0">
                <a:solidFill>
                  <a:srgbClr val="000000"/>
                </a:solidFill>
                <a:latin typeface="Open Sans"/>
              </a:rPr>
              <a:t>  – retrieves data by comparing a value with a set of values returned by a subquery.</a:t>
            </a:r>
          </a:p>
          <a:p>
            <a:r>
              <a:rPr lang="en-US" dirty="0">
                <a:solidFill>
                  <a:srgbClr val="00369A"/>
                </a:solidFill>
                <a:latin typeface="Open Sans"/>
              </a:rPr>
              <a:t>ALL</a:t>
            </a:r>
            <a:r>
              <a:rPr lang="en-US" dirty="0">
                <a:solidFill>
                  <a:srgbClr val="000000"/>
                </a:solidFill>
                <a:latin typeface="Open Sans"/>
              </a:rPr>
              <a:t> – query data by comparing a value with a list of values returned by a subquery.</a:t>
            </a:r>
          </a:p>
          <a:p>
            <a:r>
              <a:rPr lang="en-US" dirty="0">
                <a:solidFill>
                  <a:srgbClr val="00369A"/>
                </a:solidFill>
                <a:latin typeface="Open Sans"/>
              </a:rPr>
              <a:t>EXISTS</a:t>
            </a:r>
            <a:r>
              <a:rPr lang="en-US" dirty="0">
                <a:solidFill>
                  <a:srgbClr val="000000"/>
                </a:solidFill>
                <a:latin typeface="Open Sans"/>
              </a:rPr>
              <a:t>  – checks for the existence of rows returned by a subquery.</a:t>
            </a:r>
          </a:p>
        </p:txBody>
      </p:sp>
      <p:sp>
        <p:nvSpPr>
          <p:cNvPr id="4" name="Slide Number Placeholder 3">
            <a:extLst>
              <a:ext uri="{FF2B5EF4-FFF2-40B4-BE49-F238E27FC236}">
                <a16:creationId xmlns:a16="http://schemas.microsoft.com/office/drawing/2014/main" id="{DA13B454-965F-45B1-A903-B56CBF299EE0}"/>
              </a:ext>
            </a:extLst>
          </p:cNvPr>
          <p:cNvSpPr>
            <a:spLocks noGrp="1"/>
          </p:cNvSpPr>
          <p:nvPr>
            <p:ph type="sldNum" sz="quarter" idx="12"/>
          </p:nvPr>
        </p:nvSpPr>
        <p:spPr/>
        <p:txBody>
          <a:bodyPr/>
          <a:lstStyle/>
          <a:p>
            <a:fld id="{DAF992E6-86C0-4FDD-A968-0519C9310E9E}" type="slidenum">
              <a:rPr lang="en-US" smtClean="0"/>
              <a:t>90</a:t>
            </a:fld>
            <a:endParaRPr lang="en-US"/>
          </a:p>
        </p:txBody>
      </p:sp>
    </p:spTree>
    <p:extLst>
      <p:ext uri="{BB962C8B-B14F-4D97-AF65-F5344CB8AC3E}">
        <p14:creationId xmlns:p14="http://schemas.microsoft.com/office/powerpoint/2010/main" val="25438553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F8E4-FBF6-4413-9C24-B1CD11548C9D}"/>
              </a:ext>
            </a:extLst>
          </p:cNvPr>
          <p:cNvSpPr>
            <a:spLocks noGrp="1"/>
          </p:cNvSpPr>
          <p:nvPr>
            <p:ph type="title"/>
          </p:nvPr>
        </p:nvSpPr>
        <p:spPr>
          <a:xfrm>
            <a:off x="838200" y="365125"/>
            <a:ext cx="10515600" cy="1325563"/>
          </a:xfrm>
        </p:spPr>
        <p:txBody>
          <a:bodyPr/>
          <a:lstStyle/>
          <a:p>
            <a:r>
              <a:rPr lang="en-US" dirty="0"/>
              <a:t>Subquery</a:t>
            </a:r>
          </a:p>
        </p:txBody>
      </p:sp>
      <p:sp>
        <p:nvSpPr>
          <p:cNvPr id="3" name="Content Placeholder 2">
            <a:extLst>
              <a:ext uri="{FF2B5EF4-FFF2-40B4-BE49-F238E27FC236}">
                <a16:creationId xmlns:a16="http://schemas.microsoft.com/office/drawing/2014/main" id="{00B03000-F952-48DB-B08E-07103F459383}"/>
              </a:ext>
            </a:extLst>
          </p:cNvPr>
          <p:cNvSpPr>
            <a:spLocks noGrp="1"/>
          </p:cNvSpPr>
          <p:nvPr>
            <p:ph idx="1"/>
          </p:nvPr>
        </p:nvSpPr>
        <p:spPr/>
        <p:txBody>
          <a:bodyPr/>
          <a:lstStyle/>
          <a:p>
            <a:r>
              <a:rPr lang="en-US" dirty="0"/>
              <a:t>Subqueries can be conveniently formulated by using nested queries.</a:t>
            </a:r>
          </a:p>
          <a:p>
            <a:pPr lvl="1"/>
            <a:r>
              <a:rPr lang="en-US" sz="2800" dirty="0"/>
              <a:t>Nested queries are complete select-from-where blocks within another SQL query. </a:t>
            </a:r>
          </a:p>
          <a:p>
            <a:pPr lvl="1"/>
            <a:r>
              <a:rPr lang="en-US" sz="2800" dirty="0"/>
              <a:t>That other query is called the outer query.</a:t>
            </a:r>
          </a:p>
          <a:p>
            <a:r>
              <a:rPr lang="en-US" dirty="0"/>
              <a:t>These nested queries can appear in the WHERE, the FROM or the SELECT or other SQL clauses as needed.</a:t>
            </a:r>
          </a:p>
          <a:p>
            <a:r>
              <a:rPr lang="en-US" dirty="0"/>
              <a:t>In general, the nested query will return a table (relation), which is a set or multiset of tuples.</a:t>
            </a:r>
          </a:p>
          <a:p>
            <a:pPr lvl="1"/>
            <a:r>
              <a:rPr lang="en-US" sz="2800" dirty="0"/>
              <a:t>Sometimes a single value (scalar) as well.</a:t>
            </a:r>
          </a:p>
        </p:txBody>
      </p:sp>
      <p:sp>
        <p:nvSpPr>
          <p:cNvPr id="4" name="Slide Number Placeholder 3">
            <a:extLst>
              <a:ext uri="{FF2B5EF4-FFF2-40B4-BE49-F238E27FC236}">
                <a16:creationId xmlns:a16="http://schemas.microsoft.com/office/drawing/2014/main" id="{FDACC0AC-DB12-4367-B906-54AD823FF6F4}"/>
              </a:ext>
            </a:extLst>
          </p:cNvPr>
          <p:cNvSpPr>
            <a:spLocks noGrp="1"/>
          </p:cNvSpPr>
          <p:nvPr>
            <p:ph type="sldNum" sz="quarter" idx="12"/>
          </p:nvPr>
        </p:nvSpPr>
        <p:spPr/>
        <p:txBody>
          <a:bodyPr/>
          <a:lstStyle/>
          <a:p>
            <a:fld id="{DAF992E6-86C0-4FDD-A968-0519C9310E9E}" type="slidenum">
              <a:rPr lang="en-US" smtClean="0"/>
              <a:t>91</a:t>
            </a:fld>
            <a:endParaRPr lang="en-US"/>
          </a:p>
        </p:txBody>
      </p:sp>
    </p:spTree>
    <p:extLst>
      <p:ext uri="{BB962C8B-B14F-4D97-AF65-F5344CB8AC3E}">
        <p14:creationId xmlns:p14="http://schemas.microsoft.com/office/powerpoint/2010/main" val="8975795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112F-A76D-4A0B-8A7E-D37D586B75B3}"/>
              </a:ext>
            </a:extLst>
          </p:cNvPr>
          <p:cNvSpPr>
            <a:spLocks noGrp="1"/>
          </p:cNvSpPr>
          <p:nvPr>
            <p:ph type="title"/>
          </p:nvPr>
        </p:nvSpPr>
        <p:spPr>
          <a:xfrm>
            <a:off x="838200" y="365125"/>
            <a:ext cx="10515600" cy="1325563"/>
          </a:xfrm>
        </p:spPr>
        <p:txBody>
          <a:bodyPr/>
          <a:lstStyle/>
          <a:p>
            <a:r>
              <a:rPr lang="en-US" dirty="0"/>
              <a:t>Subquery</a:t>
            </a:r>
          </a:p>
        </p:txBody>
      </p:sp>
      <p:sp>
        <p:nvSpPr>
          <p:cNvPr id="5" name="Rectangle 4">
            <a:extLst>
              <a:ext uri="{FF2B5EF4-FFF2-40B4-BE49-F238E27FC236}">
                <a16:creationId xmlns:a16="http://schemas.microsoft.com/office/drawing/2014/main" id="{441A1808-6B56-4726-B9A1-86088E5AFAF3}"/>
              </a:ext>
            </a:extLst>
          </p:cNvPr>
          <p:cNvSpPr/>
          <p:nvPr/>
        </p:nvSpPr>
        <p:spPr>
          <a:xfrm>
            <a:off x="249621" y="1540978"/>
            <a:ext cx="6096000" cy="3046988"/>
          </a:xfrm>
          <a:prstGeom prst="rect">
            <a:avLst/>
          </a:prstGeom>
        </p:spPr>
        <p:txBody>
          <a:bodyPr>
            <a:spAutoFit/>
          </a:bodyPr>
          <a:lstStyle/>
          <a:p>
            <a:r>
              <a:rPr lang="en-US" sz="2400" b="1" dirty="0">
                <a:solidFill>
                  <a:srgbClr val="FF0000"/>
                </a:solidFill>
              </a:rPr>
              <a:t>SELECT </a:t>
            </a:r>
            <a:r>
              <a:rPr lang="en-US" sz="2400" b="1" dirty="0">
                <a:solidFill>
                  <a:srgbClr val="7030A0"/>
                </a:solidFill>
              </a:rPr>
              <a:t>DISTINCT</a:t>
            </a:r>
            <a:r>
              <a:rPr lang="en-US" sz="2400" b="1" dirty="0">
                <a:solidFill>
                  <a:srgbClr val="FF0000"/>
                </a:solidFill>
              </a:rPr>
              <a:t> </a:t>
            </a:r>
            <a:r>
              <a:rPr lang="en-US" sz="2400" b="1" dirty="0" err="1"/>
              <a:t>Pnumber</a:t>
            </a:r>
            <a:endParaRPr lang="en-US" sz="2400" b="1" dirty="0"/>
          </a:p>
          <a:p>
            <a:r>
              <a:rPr lang="en-US" sz="2400" b="1" dirty="0">
                <a:solidFill>
                  <a:srgbClr val="FF0000"/>
                </a:solidFill>
              </a:rPr>
              <a:t>FROM</a:t>
            </a:r>
            <a:r>
              <a:rPr lang="en-US" sz="2400" b="1" dirty="0"/>
              <a:t> PROJECT</a:t>
            </a:r>
          </a:p>
          <a:p>
            <a:r>
              <a:rPr lang="en-US" sz="2400" b="1" dirty="0">
                <a:solidFill>
                  <a:srgbClr val="FF0000"/>
                </a:solidFill>
              </a:rPr>
              <a:t>WHERE</a:t>
            </a:r>
            <a:r>
              <a:rPr lang="en-US" sz="2400" b="1" dirty="0"/>
              <a:t> </a:t>
            </a:r>
            <a:r>
              <a:rPr lang="en-US" sz="2400" b="1" dirty="0" err="1"/>
              <a:t>Pnumber</a:t>
            </a:r>
            <a:r>
              <a:rPr lang="en-US" sz="2400" b="1" dirty="0"/>
              <a:t> </a:t>
            </a:r>
            <a:r>
              <a:rPr lang="en-US" sz="2400" b="1" dirty="0">
                <a:solidFill>
                  <a:srgbClr val="7030A0"/>
                </a:solidFill>
              </a:rPr>
              <a:t>IN</a:t>
            </a:r>
          </a:p>
          <a:p>
            <a:pPr lvl="1"/>
            <a:r>
              <a:rPr lang="en-US" sz="2400" b="1" dirty="0"/>
              <a:t> ( </a:t>
            </a:r>
            <a:r>
              <a:rPr lang="en-US" sz="2400" b="1" dirty="0">
                <a:solidFill>
                  <a:srgbClr val="FF0000"/>
                </a:solidFill>
              </a:rPr>
              <a:t>SELECT </a:t>
            </a:r>
            <a:r>
              <a:rPr lang="en-US" sz="2400" b="1" dirty="0" err="1"/>
              <a:t>Pnumber</a:t>
            </a:r>
            <a:endParaRPr lang="en-US" sz="2400" b="1" dirty="0"/>
          </a:p>
          <a:p>
            <a:pPr lvl="1"/>
            <a:r>
              <a:rPr lang="en-US" sz="2400" b="1" dirty="0"/>
              <a:t> </a:t>
            </a:r>
            <a:r>
              <a:rPr lang="en-US" sz="2400" b="1" dirty="0">
                <a:solidFill>
                  <a:srgbClr val="FF0000"/>
                </a:solidFill>
              </a:rPr>
              <a:t>FROM</a:t>
            </a:r>
            <a:r>
              <a:rPr lang="en-US" sz="2400" b="1" dirty="0"/>
              <a:t> PROJECT, DEPARTMENT, EMPLOYEE</a:t>
            </a:r>
          </a:p>
          <a:p>
            <a:pPr lvl="1"/>
            <a:r>
              <a:rPr lang="en-US" sz="2400" b="1" dirty="0"/>
              <a:t> </a:t>
            </a:r>
            <a:r>
              <a:rPr lang="en-US" sz="2400" b="1" dirty="0">
                <a:solidFill>
                  <a:srgbClr val="FF0000"/>
                </a:solidFill>
              </a:rPr>
              <a:t>WHERE</a:t>
            </a:r>
            <a:r>
              <a:rPr lang="en-US" sz="2400" b="1" dirty="0"/>
              <a:t> </a:t>
            </a:r>
            <a:r>
              <a:rPr lang="en-US" sz="2400" b="1" dirty="0" err="1"/>
              <a:t>Dnum</a:t>
            </a:r>
            <a:r>
              <a:rPr lang="en-US" sz="2400" b="1" dirty="0"/>
              <a:t> = </a:t>
            </a:r>
            <a:r>
              <a:rPr lang="en-US" sz="2400" b="1" dirty="0" err="1"/>
              <a:t>Dnumber</a:t>
            </a:r>
            <a:r>
              <a:rPr lang="en-US" sz="2400" b="1" dirty="0"/>
              <a:t> </a:t>
            </a:r>
            <a:r>
              <a:rPr lang="en-US" sz="2400" b="1" dirty="0">
                <a:solidFill>
                  <a:srgbClr val="7030A0"/>
                </a:solidFill>
              </a:rPr>
              <a:t>AND</a:t>
            </a:r>
          </a:p>
          <a:p>
            <a:pPr lvl="1"/>
            <a:r>
              <a:rPr lang="en-US" sz="2400" b="1" dirty="0"/>
              <a:t> </a:t>
            </a:r>
            <a:r>
              <a:rPr lang="en-US" sz="2400" b="1" dirty="0" err="1"/>
              <a:t>Mgr_ssn</a:t>
            </a:r>
            <a:r>
              <a:rPr lang="en-US" sz="2400" b="1" dirty="0"/>
              <a:t> = </a:t>
            </a:r>
            <a:r>
              <a:rPr lang="en-US" sz="2400" b="1" dirty="0" err="1"/>
              <a:t>Ssn</a:t>
            </a:r>
            <a:r>
              <a:rPr lang="en-US" sz="2400" b="1" dirty="0"/>
              <a:t> </a:t>
            </a:r>
            <a:r>
              <a:rPr lang="en-US" sz="2400" b="1" dirty="0">
                <a:solidFill>
                  <a:srgbClr val="7030A0"/>
                </a:solidFill>
              </a:rPr>
              <a:t>AND</a:t>
            </a:r>
            <a:r>
              <a:rPr lang="en-US" sz="2400" b="1" dirty="0"/>
              <a:t> </a:t>
            </a:r>
            <a:r>
              <a:rPr lang="en-US" sz="2400" b="1" dirty="0" err="1"/>
              <a:t>Lname</a:t>
            </a:r>
            <a:r>
              <a:rPr lang="en-US" sz="2400" b="1" dirty="0"/>
              <a:t> = ‘Smith’ )</a:t>
            </a:r>
          </a:p>
          <a:p>
            <a:pPr lvl="1"/>
            <a:r>
              <a:rPr lang="en-US" sz="2400" b="1" dirty="0"/>
              <a:t>;</a:t>
            </a:r>
          </a:p>
        </p:txBody>
      </p:sp>
      <p:sp>
        <p:nvSpPr>
          <p:cNvPr id="6" name="Rectangle 5">
            <a:extLst>
              <a:ext uri="{FF2B5EF4-FFF2-40B4-BE49-F238E27FC236}">
                <a16:creationId xmlns:a16="http://schemas.microsoft.com/office/drawing/2014/main" id="{6D9A0D14-3CAF-40A4-BB44-A21DEA87B8CF}"/>
              </a:ext>
            </a:extLst>
          </p:cNvPr>
          <p:cNvSpPr/>
          <p:nvPr/>
        </p:nvSpPr>
        <p:spPr>
          <a:xfrm>
            <a:off x="249621" y="4158340"/>
            <a:ext cx="6096000" cy="1938992"/>
          </a:xfrm>
          <a:prstGeom prst="rect">
            <a:avLst/>
          </a:prstGeom>
        </p:spPr>
        <p:txBody>
          <a:bodyPr>
            <a:spAutoFit/>
          </a:bodyPr>
          <a:lstStyle/>
          <a:p>
            <a:pPr lvl="1"/>
            <a:r>
              <a:rPr lang="en-US" sz="2400" b="1" dirty="0"/>
              <a:t>OR</a:t>
            </a:r>
          </a:p>
          <a:p>
            <a:pPr lvl="1"/>
            <a:r>
              <a:rPr lang="en-US" sz="2400" b="1" dirty="0"/>
              <a:t>( </a:t>
            </a:r>
            <a:r>
              <a:rPr lang="en-US" sz="2400" b="1" dirty="0">
                <a:solidFill>
                  <a:srgbClr val="FF0000"/>
                </a:solidFill>
              </a:rPr>
              <a:t>SELECT </a:t>
            </a:r>
            <a:r>
              <a:rPr lang="en-US" sz="2400" b="1" dirty="0" err="1"/>
              <a:t>Pno</a:t>
            </a:r>
            <a:endParaRPr lang="en-US" sz="2400" b="1" dirty="0"/>
          </a:p>
          <a:p>
            <a:pPr lvl="1"/>
            <a:r>
              <a:rPr lang="en-US" sz="2400" b="1" dirty="0"/>
              <a:t> </a:t>
            </a:r>
            <a:r>
              <a:rPr lang="en-US" sz="2400" b="1" dirty="0">
                <a:solidFill>
                  <a:srgbClr val="FF0000"/>
                </a:solidFill>
              </a:rPr>
              <a:t>FROM</a:t>
            </a:r>
            <a:r>
              <a:rPr lang="en-US" sz="2400" b="1" dirty="0"/>
              <a:t> WORKS_ON, EMPLOYEE</a:t>
            </a:r>
          </a:p>
          <a:p>
            <a:pPr lvl="1"/>
            <a:r>
              <a:rPr lang="en-US" sz="2400" b="1" dirty="0"/>
              <a:t> </a:t>
            </a:r>
            <a:r>
              <a:rPr lang="en-US" sz="2400" b="1" dirty="0">
                <a:solidFill>
                  <a:srgbClr val="FF0000"/>
                </a:solidFill>
              </a:rPr>
              <a:t>WHERE</a:t>
            </a:r>
            <a:r>
              <a:rPr lang="en-US" sz="2400" b="1" dirty="0"/>
              <a:t> </a:t>
            </a:r>
            <a:r>
              <a:rPr lang="en-US" sz="2400" b="1" dirty="0" err="1"/>
              <a:t>Essn</a:t>
            </a:r>
            <a:r>
              <a:rPr lang="en-US" sz="2400" b="1" dirty="0"/>
              <a:t> = </a:t>
            </a:r>
            <a:r>
              <a:rPr lang="en-US" sz="2400" b="1" dirty="0" err="1"/>
              <a:t>Ssn</a:t>
            </a:r>
            <a:r>
              <a:rPr lang="en-US" sz="2400" b="1" dirty="0"/>
              <a:t> </a:t>
            </a:r>
            <a:r>
              <a:rPr lang="en-US" sz="2400" b="1" dirty="0">
                <a:solidFill>
                  <a:srgbClr val="7030A0"/>
                </a:solidFill>
              </a:rPr>
              <a:t>AND </a:t>
            </a:r>
            <a:r>
              <a:rPr lang="en-US" sz="2400" b="1" dirty="0" err="1"/>
              <a:t>Lname</a:t>
            </a:r>
            <a:r>
              <a:rPr lang="en-US" sz="2400" b="1" dirty="0"/>
              <a:t> = ‘Smith’ )</a:t>
            </a:r>
          </a:p>
          <a:p>
            <a:pPr lvl="1"/>
            <a:r>
              <a:rPr lang="en-US" sz="2400" b="1" dirty="0"/>
              <a:t>;</a:t>
            </a:r>
            <a:endParaRPr lang="en-US" dirty="0"/>
          </a:p>
        </p:txBody>
      </p:sp>
      <p:sp>
        <p:nvSpPr>
          <p:cNvPr id="7" name="Rectangle 6">
            <a:extLst>
              <a:ext uri="{FF2B5EF4-FFF2-40B4-BE49-F238E27FC236}">
                <a16:creationId xmlns:a16="http://schemas.microsoft.com/office/drawing/2014/main" id="{2E01A0FA-3BEE-472A-BE2E-C4D8299FE308}"/>
              </a:ext>
            </a:extLst>
          </p:cNvPr>
          <p:cNvSpPr/>
          <p:nvPr/>
        </p:nvSpPr>
        <p:spPr>
          <a:xfrm>
            <a:off x="6934200" y="1405475"/>
            <a:ext cx="6096000" cy="2308324"/>
          </a:xfrm>
          <a:prstGeom prst="rect">
            <a:avLst/>
          </a:prstGeom>
        </p:spPr>
        <p:txBody>
          <a:bodyPr>
            <a:spAutoFit/>
          </a:bodyPr>
          <a:lstStyle/>
          <a:p>
            <a:r>
              <a:rPr lang="en-US" sz="2400" b="1" dirty="0">
                <a:solidFill>
                  <a:srgbClr val="FF0000"/>
                </a:solidFill>
              </a:rPr>
              <a:t>SELECT </a:t>
            </a:r>
            <a:r>
              <a:rPr lang="en-US" sz="2400" b="1" dirty="0">
                <a:solidFill>
                  <a:srgbClr val="7030A0"/>
                </a:solidFill>
              </a:rPr>
              <a:t>DISTINCT</a:t>
            </a:r>
            <a:r>
              <a:rPr lang="en-US" sz="2400" b="1" dirty="0">
                <a:solidFill>
                  <a:srgbClr val="FF0000"/>
                </a:solidFill>
              </a:rPr>
              <a:t> </a:t>
            </a:r>
            <a:r>
              <a:rPr lang="en-US" sz="2400" b="1" dirty="0" err="1"/>
              <a:t>Essn</a:t>
            </a:r>
            <a:endParaRPr lang="en-US" sz="2400" b="1" dirty="0"/>
          </a:p>
          <a:p>
            <a:r>
              <a:rPr lang="en-US" sz="2400" b="1" dirty="0">
                <a:solidFill>
                  <a:srgbClr val="FF0000"/>
                </a:solidFill>
              </a:rPr>
              <a:t>FROM </a:t>
            </a:r>
            <a:r>
              <a:rPr lang="en-US" sz="2400" b="1" dirty="0"/>
              <a:t>WORKS_ON</a:t>
            </a:r>
          </a:p>
          <a:p>
            <a:r>
              <a:rPr lang="en-US" sz="2400" b="1" dirty="0">
                <a:solidFill>
                  <a:srgbClr val="FF0000"/>
                </a:solidFill>
              </a:rPr>
              <a:t>WHERE</a:t>
            </a:r>
            <a:r>
              <a:rPr lang="en-US" sz="2400" b="1" dirty="0"/>
              <a:t> (</a:t>
            </a:r>
            <a:r>
              <a:rPr lang="en-US" sz="2400" b="1" dirty="0" err="1"/>
              <a:t>Pno</a:t>
            </a:r>
            <a:r>
              <a:rPr lang="en-US" sz="2400" b="1" dirty="0"/>
              <a:t>, Hours) </a:t>
            </a:r>
            <a:r>
              <a:rPr lang="en-US" sz="2400" b="1" dirty="0">
                <a:solidFill>
                  <a:srgbClr val="7030A0"/>
                </a:solidFill>
              </a:rPr>
              <a:t>IN</a:t>
            </a:r>
            <a:r>
              <a:rPr lang="en-US" sz="2400" b="1" dirty="0"/>
              <a:t> </a:t>
            </a:r>
          </a:p>
          <a:p>
            <a:r>
              <a:rPr lang="en-US" sz="2400" b="1" dirty="0"/>
              <a:t>	( </a:t>
            </a:r>
            <a:r>
              <a:rPr lang="en-US" sz="2400" b="1" dirty="0">
                <a:solidFill>
                  <a:srgbClr val="FF0000"/>
                </a:solidFill>
              </a:rPr>
              <a:t>SELECT</a:t>
            </a:r>
            <a:r>
              <a:rPr lang="en-US" sz="2400" b="1" dirty="0"/>
              <a:t> </a:t>
            </a:r>
            <a:r>
              <a:rPr lang="en-US" sz="2400" b="1" dirty="0" err="1"/>
              <a:t>Pno</a:t>
            </a:r>
            <a:r>
              <a:rPr lang="en-US" sz="2400" b="1" dirty="0"/>
              <a:t>, Hours</a:t>
            </a:r>
          </a:p>
          <a:p>
            <a:r>
              <a:rPr lang="en-US" sz="2400" b="1" dirty="0"/>
              <a:t> 	</a:t>
            </a:r>
            <a:r>
              <a:rPr lang="en-US" sz="2400" b="1" dirty="0">
                <a:solidFill>
                  <a:srgbClr val="FF0000"/>
                </a:solidFill>
              </a:rPr>
              <a:t>FROM</a:t>
            </a:r>
            <a:r>
              <a:rPr lang="en-US" sz="2400" b="1" dirty="0"/>
              <a:t> WORKS_ON</a:t>
            </a:r>
          </a:p>
          <a:p>
            <a:r>
              <a:rPr lang="en-US" sz="2400" b="1" dirty="0"/>
              <a:t> 	</a:t>
            </a:r>
            <a:r>
              <a:rPr lang="en-US" sz="2400" b="1" dirty="0">
                <a:solidFill>
                  <a:srgbClr val="FF0000"/>
                </a:solidFill>
              </a:rPr>
              <a:t>WHERE</a:t>
            </a:r>
            <a:r>
              <a:rPr lang="en-US" sz="2400" b="1" dirty="0"/>
              <a:t> </a:t>
            </a:r>
            <a:r>
              <a:rPr lang="en-US" sz="2400" b="1" dirty="0" err="1"/>
              <a:t>Essn</a:t>
            </a:r>
            <a:r>
              <a:rPr lang="en-US" sz="2400" b="1" dirty="0"/>
              <a:t> = ‘333’ );</a:t>
            </a:r>
          </a:p>
        </p:txBody>
      </p:sp>
      <p:sp>
        <p:nvSpPr>
          <p:cNvPr id="8" name="Rectangle 7">
            <a:extLst>
              <a:ext uri="{FF2B5EF4-FFF2-40B4-BE49-F238E27FC236}">
                <a16:creationId xmlns:a16="http://schemas.microsoft.com/office/drawing/2014/main" id="{5E014B9B-C603-4879-9CE6-F9DE88134BC8}"/>
              </a:ext>
            </a:extLst>
          </p:cNvPr>
          <p:cNvSpPr/>
          <p:nvPr/>
        </p:nvSpPr>
        <p:spPr>
          <a:xfrm>
            <a:off x="6934200" y="3941635"/>
            <a:ext cx="6096000" cy="2308324"/>
          </a:xfrm>
          <a:prstGeom prst="rect">
            <a:avLst/>
          </a:prstGeom>
        </p:spPr>
        <p:txBody>
          <a:bodyPr>
            <a:spAutoFit/>
          </a:bodyPr>
          <a:lstStyle/>
          <a:p>
            <a:r>
              <a:rPr lang="en-US" sz="2400" b="1" dirty="0">
                <a:solidFill>
                  <a:srgbClr val="FF0000"/>
                </a:solidFill>
              </a:rPr>
              <a:t>SELECT</a:t>
            </a:r>
            <a:r>
              <a:rPr lang="en-US" sz="2400" b="1" dirty="0"/>
              <a:t> </a:t>
            </a:r>
            <a:r>
              <a:rPr lang="en-US" sz="2400" b="1" dirty="0" err="1"/>
              <a:t>Lname</a:t>
            </a:r>
            <a:r>
              <a:rPr lang="en-US" sz="2400" b="1" dirty="0"/>
              <a:t>, </a:t>
            </a:r>
            <a:r>
              <a:rPr lang="en-US" sz="2400" b="1" dirty="0" err="1"/>
              <a:t>Fname</a:t>
            </a:r>
            <a:r>
              <a:rPr lang="en-US" sz="2400" b="1" dirty="0"/>
              <a:t> </a:t>
            </a:r>
          </a:p>
          <a:p>
            <a:r>
              <a:rPr lang="en-US" sz="2400" b="1" dirty="0">
                <a:solidFill>
                  <a:srgbClr val="FF0000"/>
                </a:solidFill>
              </a:rPr>
              <a:t>FROM</a:t>
            </a:r>
            <a:r>
              <a:rPr lang="en-US" sz="2400" b="1" dirty="0"/>
              <a:t> EMPLOYEE </a:t>
            </a:r>
          </a:p>
          <a:p>
            <a:r>
              <a:rPr lang="en-US" sz="2400" b="1" dirty="0">
                <a:solidFill>
                  <a:srgbClr val="FF0000"/>
                </a:solidFill>
              </a:rPr>
              <a:t>WHERE</a:t>
            </a:r>
            <a:r>
              <a:rPr lang="en-US" sz="2400" b="1" dirty="0"/>
              <a:t> Salary &gt; </a:t>
            </a:r>
            <a:r>
              <a:rPr lang="en-US" sz="2400" b="1" dirty="0">
                <a:solidFill>
                  <a:srgbClr val="7030A0"/>
                </a:solidFill>
              </a:rPr>
              <a:t>ALL</a:t>
            </a:r>
            <a:r>
              <a:rPr lang="en-US" sz="2400" b="1" dirty="0"/>
              <a:t> </a:t>
            </a:r>
          </a:p>
          <a:p>
            <a:r>
              <a:rPr lang="en-US" sz="2400" b="1" dirty="0"/>
              <a:t>	( </a:t>
            </a:r>
            <a:r>
              <a:rPr lang="en-US" sz="2400" b="1" dirty="0">
                <a:solidFill>
                  <a:srgbClr val="FF0000"/>
                </a:solidFill>
              </a:rPr>
              <a:t>SELECT</a:t>
            </a:r>
            <a:r>
              <a:rPr lang="en-US" sz="2400" b="1" dirty="0"/>
              <a:t> Salary </a:t>
            </a:r>
          </a:p>
          <a:p>
            <a:r>
              <a:rPr lang="en-US" sz="2400" b="1" dirty="0"/>
              <a:t>	</a:t>
            </a:r>
            <a:r>
              <a:rPr lang="en-US" sz="2400" b="1" dirty="0">
                <a:solidFill>
                  <a:srgbClr val="FF0000"/>
                </a:solidFill>
              </a:rPr>
              <a:t>FROM</a:t>
            </a:r>
            <a:r>
              <a:rPr lang="en-US" sz="2400" b="1" dirty="0"/>
              <a:t> EMPLOYEE </a:t>
            </a:r>
          </a:p>
          <a:p>
            <a:r>
              <a:rPr lang="en-US" sz="2400" b="1" dirty="0"/>
              <a:t>	</a:t>
            </a:r>
            <a:r>
              <a:rPr lang="en-US" sz="2400" b="1" dirty="0">
                <a:solidFill>
                  <a:srgbClr val="FF0000"/>
                </a:solidFill>
              </a:rPr>
              <a:t>WHERE</a:t>
            </a:r>
            <a:r>
              <a:rPr lang="en-US" sz="2400" b="1" dirty="0"/>
              <a:t> </a:t>
            </a:r>
            <a:r>
              <a:rPr lang="en-US" sz="2400" b="1" dirty="0" err="1"/>
              <a:t>Dno</a:t>
            </a:r>
            <a:r>
              <a:rPr lang="en-US" sz="2400" b="1" dirty="0"/>
              <a:t> = 5 );</a:t>
            </a:r>
          </a:p>
        </p:txBody>
      </p:sp>
      <p:sp>
        <p:nvSpPr>
          <p:cNvPr id="3" name="Slide Number Placeholder 2">
            <a:extLst>
              <a:ext uri="{FF2B5EF4-FFF2-40B4-BE49-F238E27FC236}">
                <a16:creationId xmlns:a16="http://schemas.microsoft.com/office/drawing/2014/main" id="{76EF101C-A1C3-43C6-9C65-D3788FD052DF}"/>
              </a:ext>
            </a:extLst>
          </p:cNvPr>
          <p:cNvSpPr>
            <a:spLocks noGrp="1"/>
          </p:cNvSpPr>
          <p:nvPr>
            <p:ph type="sldNum" sz="quarter" idx="12"/>
          </p:nvPr>
        </p:nvSpPr>
        <p:spPr/>
        <p:txBody>
          <a:bodyPr/>
          <a:lstStyle/>
          <a:p>
            <a:fld id="{DAF992E6-86C0-4FDD-A968-0519C9310E9E}" type="slidenum">
              <a:rPr lang="en-US" smtClean="0"/>
              <a:t>92</a:t>
            </a:fld>
            <a:endParaRPr lang="en-US"/>
          </a:p>
        </p:txBody>
      </p:sp>
    </p:spTree>
    <p:extLst>
      <p:ext uri="{BB962C8B-B14F-4D97-AF65-F5344CB8AC3E}">
        <p14:creationId xmlns:p14="http://schemas.microsoft.com/office/powerpoint/2010/main" val="131363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4F49-F989-4229-8FCA-0834AD19693A}"/>
              </a:ext>
            </a:extLst>
          </p:cNvPr>
          <p:cNvSpPr>
            <a:spLocks noGrp="1"/>
          </p:cNvSpPr>
          <p:nvPr>
            <p:ph type="title"/>
          </p:nvPr>
        </p:nvSpPr>
        <p:spPr>
          <a:xfrm>
            <a:off x="838200" y="365125"/>
            <a:ext cx="10515600" cy="1325563"/>
          </a:xfrm>
        </p:spPr>
        <p:txBody>
          <a:bodyPr/>
          <a:lstStyle/>
          <a:p>
            <a:r>
              <a:rPr lang="en-US" dirty="0"/>
              <a:t>Subquery </a:t>
            </a:r>
            <a:r>
              <a:rPr lang="en-US" sz="2400" dirty="0"/>
              <a:t>(more examples)</a:t>
            </a:r>
            <a:endParaRPr lang="en-US" dirty="0"/>
          </a:p>
        </p:txBody>
      </p:sp>
      <p:sp>
        <p:nvSpPr>
          <p:cNvPr id="5" name="Rectangle 4">
            <a:extLst>
              <a:ext uri="{FF2B5EF4-FFF2-40B4-BE49-F238E27FC236}">
                <a16:creationId xmlns:a16="http://schemas.microsoft.com/office/drawing/2014/main" id="{DC52C2BF-9AEE-47C2-A67F-0F5D5E58DA34}"/>
              </a:ext>
            </a:extLst>
          </p:cNvPr>
          <p:cNvSpPr/>
          <p:nvPr/>
        </p:nvSpPr>
        <p:spPr>
          <a:xfrm>
            <a:off x="3048000" y="1720840"/>
            <a:ext cx="6096000" cy="4801314"/>
          </a:xfrm>
          <a:prstGeom prst="rect">
            <a:avLst/>
          </a:prstGeom>
        </p:spPr>
        <p:txBody>
          <a:bodyPr>
            <a:spAutoFit/>
          </a:bodyPr>
          <a:lstStyle/>
          <a:p>
            <a:r>
              <a:rPr lang="en-US" dirty="0"/>
              <a:t>SELECT </a:t>
            </a:r>
            <a:r>
              <a:rPr lang="en-US" dirty="0" err="1"/>
              <a:t>Lname</a:t>
            </a:r>
            <a:r>
              <a:rPr lang="en-US" dirty="0"/>
              <a:t>, </a:t>
            </a:r>
            <a:r>
              <a:rPr lang="en-US" dirty="0" err="1"/>
              <a:t>Fname</a:t>
            </a:r>
            <a:endParaRPr lang="en-US" dirty="0"/>
          </a:p>
          <a:p>
            <a:r>
              <a:rPr lang="en-US" dirty="0"/>
              <a:t>FROM EMPLOYEE</a:t>
            </a:r>
          </a:p>
          <a:p>
            <a:r>
              <a:rPr lang="en-US" dirty="0"/>
              <a:t>WHERE NOT EXISTS</a:t>
            </a:r>
          </a:p>
          <a:p>
            <a:r>
              <a:rPr lang="en-US" dirty="0"/>
              <a:t>	 ( SELECT *</a:t>
            </a:r>
          </a:p>
          <a:p>
            <a:r>
              <a:rPr lang="en-US" dirty="0"/>
              <a:t>	 FROM WORKS_ON B</a:t>
            </a:r>
          </a:p>
          <a:p>
            <a:r>
              <a:rPr lang="en-US" dirty="0"/>
              <a:t>	 WHERE ( </a:t>
            </a:r>
            <a:r>
              <a:rPr lang="en-US" dirty="0" err="1"/>
              <a:t>B.Pno</a:t>
            </a:r>
            <a:r>
              <a:rPr lang="en-US" dirty="0"/>
              <a:t> IN </a:t>
            </a:r>
          </a:p>
          <a:p>
            <a:r>
              <a:rPr lang="en-US" dirty="0"/>
              <a:t>		( SELECT </a:t>
            </a:r>
            <a:r>
              <a:rPr lang="en-US" dirty="0" err="1"/>
              <a:t>Pnumber</a:t>
            </a:r>
            <a:endParaRPr lang="en-US" dirty="0"/>
          </a:p>
          <a:p>
            <a:r>
              <a:rPr lang="en-US" dirty="0"/>
              <a:t>		 FROM PROJECT</a:t>
            </a:r>
          </a:p>
          <a:p>
            <a:r>
              <a:rPr lang="en-US" dirty="0"/>
              <a:t>		 WHERE </a:t>
            </a:r>
            <a:r>
              <a:rPr lang="en-US" dirty="0" err="1"/>
              <a:t>Dnum</a:t>
            </a:r>
            <a:r>
              <a:rPr lang="en-US" dirty="0"/>
              <a:t> = 5 )</a:t>
            </a:r>
          </a:p>
          <a:p>
            <a:r>
              <a:rPr lang="en-US" dirty="0"/>
              <a:t> 	AND</a:t>
            </a:r>
          </a:p>
          <a:p>
            <a:r>
              <a:rPr lang="en-US" dirty="0"/>
              <a:t>	NOT EXISTS </a:t>
            </a:r>
          </a:p>
          <a:p>
            <a:r>
              <a:rPr lang="en-US" dirty="0"/>
              <a:t>		( SELECT *</a:t>
            </a:r>
          </a:p>
          <a:p>
            <a:r>
              <a:rPr lang="en-US" dirty="0"/>
              <a:t>		 FROM WORKS_ON C</a:t>
            </a:r>
          </a:p>
          <a:p>
            <a:r>
              <a:rPr lang="en-US" dirty="0"/>
              <a:t>		 WHERE </a:t>
            </a:r>
            <a:r>
              <a:rPr lang="en-US" dirty="0" err="1"/>
              <a:t>C.Essn</a:t>
            </a:r>
            <a:r>
              <a:rPr lang="en-US" dirty="0"/>
              <a:t> = </a:t>
            </a:r>
            <a:r>
              <a:rPr lang="en-US" dirty="0" err="1"/>
              <a:t>Ssn</a:t>
            </a:r>
            <a:endParaRPr lang="en-US" dirty="0"/>
          </a:p>
          <a:p>
            <a:r>
              <a:rPr lang="en-US" dirty="0"/>
              <a:t>		 AND </a:t>
            </a:r>
            <a:r>
              <a:rPr lang="en-US" dirty="0" err="1"/>
              <a:t>C.Pno</a:t>
            </a:r>
            <a:r>
              <a:rPr lang="en-US" dirty="0"/>
              <a:t> = </a:t>
            </a:r>
            <a:r>
              <a:rPr lang="en-US" dirty="0" err="1"/>
              <a:t>B.Pno</a:t>
            </a:r>
            <a:r>
              <a:rPr lang="en-US" dirty="0"/>
              <a:t> )</a:t>
            </a:r>
          </a:p>
          <a:p>
            <a:r>
              <a:rPr lang="en-US" dirty="0"/>
              <a:t>	)</a:t>
            </a:r>
          </a:p>
          <a:p>
            <a:r>
              <a:rPr lang="en-US" dirty="0"/>
              <a:t>);</a:t>
            </a:r>
          </a:p>
        </p:txBody>
      </p:sp>
      <p:sp>
        <p:nvSpPr>
          <p:cNvPr id="3" name="Slide Number Placeholder 2">
            <a:extLst>
              <a:ext uri="{FF2B5EF4-FFF2-40B4-BE49-F238E27FC236}">
                <a16:creationId xmlns:a16="http://schemas.microsoft.com/office/drawing/2014/main" id="{8E69FB05-F8D2-452E-97A5-558968CAB9FF}"/>
              </a:ext>
            </a:extLst>
          </p:cNvPr>
          <p:cNvSpPr>
            <a:spLocks noGrp="1"/>
          </p:cNvSpPr>
          <p:nvPr>
            <p:ph type="sldNum" sz="quarter" idx="12"/>
          </p:nvPr>
        </p:nvSpPr>
        <p:spPr/>
        <p:txBody>
          <a:bodyPr/>
          <a:lstStyle/>
          <a:p>
            <a:fld id="{DAF992E6-86C0-4FDD-A968-0519C9310E9E}" type="slidenum">
              <a:rPr lang="en-US" smtClean="0"/>
              <a:t>93</a:t>
            </a:fld>
            <a:endParaRPr lang="en-US"/>
          </a:p>
        </p:txBody>
      </p:sp>
    </p:spTree>
    <p:extLst>
      <p:ext uri="{BB962C8B-B14F-4D97-AF65-F5344CB8AC3E}">
        <p14:creationId xmlns:p14="http://schemas.microsoft.com/office/powerpoint/2010/main" val="18412441"/>
      </p:ext>
    </p:extLst>
  </p:cSld>
  <p:clrMapOvr>
    <a:masterClrMapping/>
  </p:clrMapOvr>
</p:sld>
</file>

<file path=ppt/theme/theme1.xml><?xml version="1.0" encoding="utf-8"?>
<a:theme xmlns:a="http://schemas.openxmlformats.org/drawingml/2006/main" name="Aangepast ontwerp">
  <a:themeElements>
    <a:clrScheme name="Aangepast 2">
      <a:dk1>
        <a:srgbClr val="000066"/>
      </a:dk1>
      <a:lt1>
        <a:srgbClr val="FFFFFF"/>
      </a:lt1>
      <a:dk2>
        <a:srgbClr val="000000"/>
      </a:dk2>
      <a:lt2>
        <a:srgbClr val="808080"/>
      </a:lt2>
      <a:accent1>
        <a:srgbClr val="000066"/>
      </a:accent1>
      <a:accent2>
        <a:srgbClr val="CC0033"/>
      </a:accent2>
      <a:accent3>
        <a:srgbClr val="FBCC19"/>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oofdstuk pagina">
  <a:themeElements>
    <a:clrScheme name="HR 1">
      <a:dk1>
        <a:srgbClr val="000066"/>
      </a:dk1>
      <a:lt1>
        <a:srgbClr val="FFFFFF"/>
      </a:lt1>
      <a:dk2>
        <a:srgbClr val="000000"/>
      </a:dk2>
      <a:lt2>
        <a:srgbClr val="808080"/>
      </a:lt2>
      <a:accent1>
        <a:srgbClr val="000066"/>
      </a:accent1>
      <a:accent2>
        <a:srgbClr val="B10538"/>
      </a:accent2>
      <a:accent3>
        <a:srgbClr val="FBCC19"/>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kst pagina">
  <a:themeElements>
    <a:clrScheme name="3_Lege presentati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tekst pagina">
  <a:themeElements>
    <a:clrScheme name="3_Lege presentati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27584</TotalTime>
  <Words>7038</Words>
  <Application>Microsoft Macintosh PowerPoint</Application>
  <PresentationFormat>Widescreen</PresentationFormat>
  <Paragraphs>1422</Paragraphs>
  <Slides>93</Slides>
  <Notes>93</Notes>
  <HiddenSlides>1</HiddenSlides>
  <MMClips>1</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93</vt:i4>
      </vt:variant>
    </vt:vector>
  </HeadingPairs>
  <TitlesOfParts>
    <vt:vector size="105" baseType="lpstr">
      <vt:lpstr>Arial</vt:lpstr>
      <vt:lpstr>Calibri</vt:lpstr>
      <vt:lpstr>Calibri Light</vt:lpstr>
      <vt:lpstr>Courier New</vt:lpstr>
      <vt:lpstr>Merriweather Sans</vt:lpstr>
      <vt:lpstr>Open Sans</vt:lpstr>
      <vt:lpstr>Verdana</vt:lpstr>
      <vt:lpstr>Aangepast ontwerp</vt:lpstr>
      <vt:lpstr>hoofdstuk pagina</vt:lpstr>
      <vt:lpstr>tekst pagina</vt:lpstr>
      <vt:lpstr>1_tekst pagina</vt:lpstr>
      <vt:lpstr>Office Theme</vt:lpstr>
      <vt:lpstr>Database Development</vt:lpstr>
      <vt:lpstr>Course Outline</vt:lpstr>
      <vt:lpstr>Course Material</vt:lpstr>
      <vt:lpstr>Agenda</vt:lpstr>
      <vt:lpstr>What is Database</vt:lpstr>
      <vt:lpstr>Why Database</vt:lpstr>
      <vt:lpstr>Why Database</vt:lpstr>
      <vt:lpstr>Why Database</vt:lpstr>
      <vt:lpstr>Why Database</vt:lpstr>
      <vt:lpstr>DBMS</vt:lpstr>
      <vt:lpstr>Data Modeling</vt:lpstr>
      <vt:lpstr>Conceptual data model</vt:lpstr>
      <vt:lpstr>Entity</vt:lpstr>
      <vt:lpstr>Entity Set</vt:lpstr>
      <vt:lpstr>Primary Key</vt:lpstr>
      <vt:lpstr>Relationship</vt:lpstr>
      <vt:lpstr>Relationship</vt:lpstr>
      <vt:lpstr>Foreign Key</vt:lpstr>
      <vt:lpstr>Case study: COMPANY</vt:lpstr>
      <vt:lpstr>Case study: COMPANY (continued)</vt:lpstr>
      <vt:lpstr>Case study: COMPANY (continued)</vt:lpstr>
      <vt:lpstr>Case study: COMPANY (continued)</vt:lpstr>
      <vt:lpstr>PowerPoint Presentation</vt:lpstr>
      <vt:lpstr>ERD</vt:lpstr>
      <vt:lpstr>Agenda</vt:lpstr>
      <vt:lpstr>PostgreSQL</vt:lpstr>
      <vt:lpstr>Database Schema</vt:lpstr>
      <vt:lpstr>CREATE TABLE (Example)</vt:lpstr>
      <vt:lpstr>CREATE TABLE</vt:lpstr>
      <vt:lpstr>Agenda</vt:lpstr>
      <vt:lpstr>CREATE TABLE</vt:lpstr>
      <vt:lpstr>CREATE TABLE (Example)</vt:lpstr>
      <vt:lpstr>CREATE TABLE (Examples- Demo)</vt:lpstr>
      <vt:lpstr>ALTER TABLE</vt:lpstr>
      <vt:lpstr>ALTER TABLE (Rename Table)</vt:lpstr>
      <vt:lpstr>ALTER TABLE (Columns)</vt:lpstr>
      <vt:lpstr>ALTER TABLE (Constraint)</vt:lpstr>
      <vt:lpstr>ALTER TABLE (Constraint)</vt:lpstr>
      <vt:lpstr>Summary (ALTER TABLE – AT)</vt:lpstr>
      <vt:lpstr>EXAMPLES (ALTER TABLE)</vt:lpstr>
      <vt:lpstr>DROP TABLE</vt:lpstr>
      <vt:lpstr>Exercise</vt:lpstr>
      <vt:lpstr>Exercise</vt:lpstr>
      <vt:lpstr>Case Study:</vt:lpstr>
      <vt:lpstr>INSERT</vt:lpstr>
      <vt:lpstr>Query</vt:lpstr>
      <vt:lpstr>Select</vt:lpstr>
      <vt:lpstr>Order by</vt:lpstr>
      <vt:lpstr>Distinct</vt:lpstr>
      <vt:lpstr>Expression</vt:lpstr>
      <vt:lpstr>Summary</vt:lpstr>
      <vt:lpstr>Query</vt:lpstr>
      <vt:lpstr>Agenda</vt:lpstr>
      <vt:lpstr>Filtering (Where)</vt:lpstr>
      <vt:lpstr>Pattern matching</vt:lpstr>
      <vt:lpstr>Range matching</vt:lpstr>
      <vt:lpstr>NULL</vt:lpstr>
      <vt:lpstr>LIMIT (optional)</vt:lpstr>
      <vt:lpstr>FETCH (optional)</vt:lpstr>
      <vt:lpstr>Review Query data</vt:lpstr>
      <vt:lpstr>Modifying Data</vt:lpstr>
      <vt:lpstr>INSERT</vt:lpstr>
      <vt:lpstr>UPDATE</vt:lpstr>
      <vt:lpstr>DELETE</vt:lpstr>
      <vt:lpstr>Toy Example (DML)</vt:lpstr>
      <vt:lpstr>Agenda</vt:lpstr>
      <vt:lpstr>Review </vt:lpstr>
      <vt:lpstr>Joining Tables</vt:lpstr>
      <vt:lpstr>Joins</vt:lpstr>
      <vt:lpstr>Inner Join</vt:lpstr>
      <vt:lpstr>Outer Join</vt:lpstr>
      <vt:lpstr>Left Outer Join</vt:lpstr>
      <vt:lpstr>Right Outer Join</vt:lpstr>
      <vt:lpstr>Full Outer Join</vt:lpstr>
      <vt:lpstr>Self Join</vt:lpstr>
      <vt:lpstr>PowerPoint Presentation</vt:lpstr>
      <vt:lpstr>PowerPoint Presentation</vt:lpstr>
      <vt:lpstr>Agenda</vt:lpstr>
      <vt:lpstr>Grouping Data</vt:lpstr>
      <vt:lpstr>Group By</vt:lpstr>
      <vt:lpstr>Group By (Examples)</vt:lpstr>
      <vt:lpstr>Having</vt:lpstr>
      <vt:lpstr>Having (Examples)</vt:lpstr>
      <vt:lpstr>Grouping Set</vt:lpstr>
      <vt:lpstr>Set Operations</vt:lpstr>
      <vt:lpstr>Union</vt:lpstr>
      <vt:lpstr>INTERSECT</vt:lpstr>
      <vt:lpstr>EXCEPT</vt:lpstr>
      <vt:lpstr>Agenda</vt:lpstr>
      <vt:lpstr>Subquery</vt:lpstr>
      <vt:lpstr>Subquery</vt:lpstr>
      <vt:lpstr>Subquery</vt:lpstr>
      <vt:lpstr>Subquery (more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Innopolis University17</dc:creator>
  <cp:lastModifiedBy>Anwar, S. (Saleem)</cp:lastModifiedBy>
  <cp:revision>192</cp:revision>
  <cp:lastPrinted>2019-09-19T12:37:22Z</cp:lastPrinted>
  <dcterms:created xsi:type="dcterms:W3CDTF">2019-07-01T08:50:28Z</dcterms:created>
  <dcterms:modified xsi:type="dcterms:W3CDTF">2019-09-20T07:10:32Z</dcterms:modified>
</cp:coreProperties>
</file>