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1" r:id="rId35"/>
    <p:sldId id="292" r:id="rId36"/>
    <p:sldId id="290" r:id="rId37"/>
    <p:sldId id="289" r:id="rId38"/>
  </p:sldIdLst>
  <p:sldSz cx="9144000" cy="5715000" type="screen16x1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0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Arial"/>
      </a:defRPr>
    </a:lvl1pPr>
    <a:lvl2pPr indent="228600" defTabSz="457200" latinLnBrk="0">
      <a:defRPr sz="1200">
        <a:latin typeface="+mn-lt"/>
        <a:ea typeface="+mn-ea"/>
        <a:cs typeface="+mn-cs"/>
        <a:sym typeface="Arial"/>
      </a:defRPr>
    </a:lvl2pPr>
    <a:lvl3pPr indent="457200" defTabSz="457200" latinLnBrk="0">
      <a:defRPr sz="1200">
        <a:latin typeface="+mn-lt"/>
        <a:ea typeface="+mn-ea"/>
        <a:cs typeface="+mn-cs"/>
        <a:sym typeface="Arial"/>
      </a:defRPr>
    </a:lvl3pPr>
    <a:lvl4pPr indent="685800" defTabSz="457200" latinLnBrk="0">
      <a:defRPr sz="1200">
        <a:latin typeface="+mn-lt"/>
        <a:ea typeface="+mn-ea"/>
        <a:cs typeface="+mn-cs"/>
        <a:sym typeface="Arial"/>
      </a:defRPr>
    </a:lvl4pPr>
    <a:lvl5pPr indent="914400" defTabSz="457200" latinLnBrk="0">
      <a:defRPr sz="1200">
        <a:latin typeface="+mn-lt"/>
        <a:ea typeface="+mn-ea"/>
        <a:cs typeface="+mn-cs"/>
        <a:sym typeface="Arial"/>
      </a:defRPr>
    </a:lvl5pPr>
    <a:lvl6pPr indent="1143000" defTabSz="457200" latinLnBrk="0">
      <a:defRPr sz="1200">
        <a:latin typeface="+mn-lt"/>
        <a:ea typeface="+mn-ea"/>
        <a:cs typeface="+mn-cs"/>
        <a:sym typeface="Arial"/>
      </a:defRPr>
    </a:lvl6pPr>
    <a:lvl7pPr indent="1371600" defTabSz="457200" latinLnBrk="0">
      <a:defRPr sz="1200">
        <a:latin typeface="+mn-lt"/>
        <a:ea typeface="+mn-ea"/>
        <a:cs typeface="+mn-cs"/>
        <a:sym typeface="Arial"/>
      </a:defRPr>
    </a:lvl7pPr>
    <a:lvl8pPr indent="1600200" defTabSz="457200" latinLnBrk="0">
      <a:defRPr sz="1200">
        <a:latin typeface="+mn-lt"/>
        <a:ea typeface="+mn-ea"/>
        <a:cs typeface="+mn-cs"/>
        <a:sym typeface="Arial"/>
      </a:defRPr>
    </a:lvl8pPr>
    <a:lvl9pPr indent="1828800" defTabSz="457200" latinLnBrk="0"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685800" y="1775355"/>
            <a:ext cx="7772400" cy="1225021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r>
              <a:t>Click to edit Master subtitle style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6629400" y="228865"/>
            <a:ext cx="2057400" cy="4876271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457200" y="228865"/>
            <a:ext cx="6019800" cy="4876271"/>
          </a:xfrm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 lIns="91424" tIns="91424" rIns="91424" bIns="91424" anchor="b"/>
          <a:lstStyle/>
          <a:p>
            <a:r>
              <a:t>Click to add title</a:t>
            </a:r>
          </a:p>
        </p:txBody>
      </p:sp>
      <p:sp>
        <p:nvSpPr>
          <p:cNvPr id="111" name="Shape 111"/>
          <p:cNvSpPr>
            <a:spLocks noGrp="1"/>
          </p:cNvSpPr>
          <p:nvPr>
            <p:ph type="body" idx="1"/>
          </p:nvPr>
        </p:nvSpPr>
        <p:spPr>
          <a:xfrm>
            <a:off x="457200" y="1038399"/>
            <a:ext cx="8229600" cy="4434601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spcBef>
                <a:spcPts val="600"/>
              </a:spcBef>
              <a:buClr>
                <a:srgbClr val="000000"/>
              </a:buClr>
              <a:buFont typeface="Trebuchet MS"/>
            </a:lvl1pPr>
          </a:lstStyle>
          <a:p>
            <a:r>
              <a:t>Click to add text</a:t>
            </a:r>
          </a:p>
        </p:txBody>
      </p:sp>
      <p:sp>
        <p:nvSpPr>
          <p:cNvPr id="112" name="Shape 112"/>
          <p:cNvSpPr>
            <a:spLocks noGrp="1"/>
          </p:cNvSpPr>
          <p:nvPr>
            <p:ph type="sldNum" sz="quarter" idx="2"/>
          </p:nvPr>
        </p:nvSpPr>
        <p:spPr>
          <a:xfrm>
            <a:off x="4419600" y="5144558"/>
            <a:ext cx="2133600" cy="3048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title"/>
          </p:nvPr>
        </p:nvSpPr>
        <p:spPr>
          <a:xfrm>
            <a:off x="457200" y="230347"/>
            <a:ext cx="8229600" cy="733800"/>
          </a:xfrm>
          <a:prstGeom prst="rect">
            <a:avLst/>
          </a:prstGeom>
        </p:spPr>
        <p:txBody>
          <a:bodyPr lIns="91424" tIns="91424" rIns="91424" bIns="91424" anchor="b"/>
          <a:lstStyle/>
          <a:p>
            <a:r>
              <a:t>Click to add title</a:t>
            </a:r>
          </a:p>
        </p:txBody>
      </p:sp>
      <p:sp>
        <p:nvSpPr>
          <p:cNvPr id="120" name="Shape 120"/>
          <p:cNvSpPr>
            <a:spLocks noGrp="1"/>
          </p:cNvSpPr>
          <p:nvPr>
            <p:ph type="sldNum" sz="quarter" idx="2"/>
          </p:nvPr>
        </p:nvSpPr>
        <p:spPr>
          <a:xfrm>
            <a:off x="4419600" y="5144558"/>
            <a:ext cx="2133600" cy="3048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722312" y="3672416"/>
            <a:ext cx="7772401" cy="1135064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Click to edit Master title style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722312" y="2422261"/>
            <a:ext cx="7772401" cy="1250157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r>
              <a:t>Click to edit Master text styles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half" idx="1"/>
          </p:nvPr>
        </p:nvSpPr>
        <p:spPr>
          <a:xfrm>
            <a:off x="457200" y="1333500"/>
            <a:ext cx="4038600" cy="3771637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457200" y="1279260"/>
            <a:ext cx="4040188" cy="533136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</a:lstStyle>
          <a:p>
            <a:r>
              <a:t>Click to edit Master text styles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quarter" idx="13"/>
          </p:nvPr>
        </p:nvSpPr>
        <p:spPr>
          <a:xfrm>
            <a:off x="4645026" y="1279260"/>
            <a:ext cx="4041776" cy="533136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457201" y="227541"/>
            <a:ext cx="3008314" cy="968376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Click to edit Master title style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xfrm>
            <a:off x="3575050" y="227541"/>
            <a:ext cx="5111750" cy="4877596"/>
          </a:xfrm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sz="half" idx="13"/>
          </p:nvPr>
        </p:nvSpPr>
        <p:spPr>
          <a:xfrm>
            <a:off x="457200" y="1195916"/>
            <a:ext cx="3008315" cy="390922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1" cy="47228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Click to edit Master title style</a:t>
            </a:r>
          </a:p>
        </p:txBody>
      </p:sp>
      <p:sp>
        <p:nvSpPr>
          <p:cNvPr id="83" name="Shape 83"/>
          <p:cNvSpPr>
            <a:spLocks noGrp="1"/>
          </p:cNvSpPr>
          <p:nvPr>
            <p:ph type="pic" sz="half" idx="13"/>
          </p:nvPr>
        </p:nvSpPr>
        <p:spPr>
          <a:xfrm>
            <a:off x="1792288" y="510646"/>
            <a:ext cx="5486401" cy="34290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1792288" y="4472782"/>
            <a:ext cx="5486401" cy="67071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r>
              <a:t>Click to edit Master text styles</a:t>
            </a:r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413144" y="5316967"/>
            <a:ext cx="273657" cy="2642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db-engines.com/en/system/Neo4j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7474/" TargetMode="External"/><Relationship Id="rId2" Type="http://schemas.openxmlformats.org/officeDocument/2006/relationships/hyperlink" Target="http://neo4j.com/download/" TargetMode="Externa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rozzi.it/cgi-bin/CSA/tw7/I/en_US/NoSQL/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ctrTitle"/>
          </p:nvPr>
        </p:nvSpPr>
        <p:spPr>
          <a:xfrm>
            <a:off x="328449" y="2216475"/>
            <a:ext cx="8678402" cy="1167600"/>
          </a:xfrm>
          <a:prstGeom prst="rect">
            <a:avLst/>
          </a:prstGeom>
        </p:spPr>
        <p:txBody>
          <a:bodyPr lIns="91424" tIns="91424" rIns="91424" bIns="91424" anchor="b"/>
          <a:lstStyle>
            <a:lvl1pPr>
              <a:defRPr sz="2400"/>
            </a:lvl1pPr>
          </a:lstStyle>
          <a:p>
            <a:r>
              <a:t>NoSQL and Graph Databases: Principles</a:t>
            </a:r>
          </a:p>
        </p:txBody>
      </p:sp>
      <p:sp>
        <p:nvSpPr>
          <p:cNvPr id="130" name="Shape 130"/>
          <p:cNvSpPr>
            <a:spLocks noGrp="1"/>
          </p:cNvSpPr>
          <p:nvPr>
            <p:ph type="subTitle" sz="half" idx="1"/>
          </p:nvPr>
        </p:nvSpPr>
        <p:spPr>
          <a:xfrm>
            <a:off x="685800" y="3490612"/>
            <a:ext cx="7772400" cy="1842001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spcBef>
                <a:spcPts val="0"/>
              </a:spcBef>
              <a:defRPr sz="2400"/>
            </a:lvl1pPr>
          </a:lstStyle>
          <a:p>
            <a:br/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t>Basic Characteristics</a:t>
            </a:r>
          </a:p>
        </p:txBody>
      </p:sp>
      <p:sp>
        <p:nvSpPr>
          <p:cNvPr id="161" name="Shape 161"/>
          <p:cNvSpPr>
            <a:spLocks noGrp="1"/>
          </p:cNvSpPr>
          <p:nvPr>
            <p:ph type="body" idx="1"/>
          </p:nvPr>
        </p:nvSpPr>
        <p:spPr>
          <a:xfrm>
            <a:off x="457200" y="1038399"/>
            <a:ext cx="8229600" cy="4434601"/>
          </a:xfrm>
          <a:prstGeom prst="rect">
            <a:avLst/>
          </a:prstGeom>
        </p:spPr>
        <p:txBody>
          <a:bodyPr/>
          <a:lstStyle/>
          <a:p>
            <a:pPr marL="457200" indent="-419100">
              <a:spcBef>
                <a:spcPts val="0"/>
              </a:spcBef>
              <a:buFont typeface="Arial"/>
              <a:buChar char="●"/>
              <a:defRPr sz="2400">
                <a:solidFill>
                  <a:srgbClr val="990000"/>
                </a:solidFill>
              </a:defRPr>
            </a:pPr>
            <a:r>
              <a:t>Different</a:t>
            </a:r>
            <a:r>
              <a:rPr>
                <a:solidFill>
                  <a:srgbClr val="000000"/>
                </a:solidFill>
              </a:rPr>
              <a:t> types of </a:t>
            </a:r>
            <a:r>
              <a:t>relationships</a:t>
            </a:r>
            <a:r>
              <a:rPr>
                <a:solidFill>
                  <a:srgbClr val="000000"/>
                </a:solidFill>
              </a:rPr>
              <a:t> between nodes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t>To represent </a:t>
            </a:r>
            <a:r>
              <a:rPr>
                <a:solidFill>
                  <a:srgbClr val="990000"/>
                </a:solidFill>
              </a:rPr>
              <a:t>relationships</a:t>
            </a:r>
            <a:r>
              <a:t> between </a:t>
            </a:r>
            <a:r>
              <a:rPr>
                <a:solidFill>
                  <a:srgbClr val="990000"/>
                </a:solidFill>
              </a:rPr>
              <a:t>domain</a:t>
            </a:r>
            <a:r>
              <a:t> entities</a:t>
            </a:r>
            <a:endParaRPr sz="2800"/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t>Or to model any kind of </a:t>
            </a:r>
            <a:r>
              <a:rPr>
                <a:solidFill>
                  <a:srgbClr val="990000"/>
                </a:solidFill>
              </a:rPr>
              <a:t>secondary </a:t>
            </a:r>
            <a:r>
              <a:t>relationships</a:t>
            </a:r>
            <a:endParaRPr sz="2800"/>
          </a:p>
          <a:p>
            <a:pPr marL="1371600" lvl="2" indent="-342900">
              <a:spcBef>
                <a:spcPts val="0"/>
              </a:spcBef>
              <a:buClr>
                <a:srgbClr val="000000"/>
              </a:buClr>
              <a:buSzPct val="60000"/>
              <a:buFont typeface="Wingdings"/>
              <a:buChar char="▪"/>
              <a:defRPr sz="2400"/>
            </a:pPr>
            <a:r>
              <a:t>Category, path, time-trees..</a:t>
            </a: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2400">
                <a:solidFill>
                  <a:srgbClr val="990000"/>
                </a:solidFill>
              </a:defRPr>
            </a:pPr>
            <a:r>
              <a:t>No limit</a:t>
            </a:r>
            <a:r>
              <a:rPr>
                <a:solidFill>
                  <a:srgbClr val="000000"/>
                </a:solidFill>
              </a:rPr>
              <a:t> to the number and kind of relationships</a:t>
            </a:r>
            <a:br>
              <a:rPr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2400">
                <a:solidFill>
                  <a:srgbClr val="990000"/>
                </a:solidFill>
              </a:defRPr>
            </a:pPr>
            <a:r>
              <a:t>Relationships</a:t>
            </a:r>
            <a:r>
              <a:rPr>
                <a:solidFill>
                  <a:srgbClr val="000000"/>
                </a:solidFill>
              </a:rPr>
              <a:t> have: type, start node, end node, own properties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t>e.g., “since when” did they become friends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/>
          </p:cNvSpPr>
          <p:nvPr>
            <p:ph type="title"/>
          </p:nvPr>
        </p:nvSpPr>
        <p:spPr>
          <a:xfrm>
            <a:off x="457200" y="230347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t>Relationship Properties: Example</a:t>
            </a:r>
          </a:p>
        </p:txBody>
      </p:sp>
      <p:sp>
        <p:nvSpPr>
          <p:cNvPr id="164" name="Shape 164"/>
          <p:cNvSpPr/>
          <p:nvPr/>
        </p:nvSpPr>
        <p:spPr>
          <a:xfrm>
            <a:off x="5466474" y="5357774"/>
            <a:ext cx="3646500" cy="355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666666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source: Sadalage &amp; Fowler: NoSQL Distilled, 2012</a:t>
            </a:r>
          </a:p>
        </p:txBody>
      </p:sp>
      <p:pic>
        <p:nvPicPr>
          <p:cNvPr id="165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7824" y="1002024"/>
            <a:ext cx="6700852" cy="43437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t>A Bit of a Theory</a:t>
            </a:r>
          </a:p>
        </p:txBody>
      </p:sp>
      <p:sp>
        <p:nvSpPr>
          <p:cNvPr id="168" name="Shape 168"/>
          <p:cNvSpPr>
            <a:spLocks noGrp="1"/>
          </p:cNvSpPr>
          <p:nvPr>
            <p:ph type="body" idx="1"/>
          </p:nvPr>
        </p:nvSpPr>
        <p:spPr>
          <a:xfrm>
            <a:off x="457200" y="1038399"/>
            <a:ext cx="8229600" cy="443460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52627" indent="-414909" defTabSz="452627">
              <a:spcBef>
                <a:spcPts val="0"/>
              </a:spcBef>
              <a:buFont typeface="Arial"/>
              <a:buChar char="●"/>
              <a:defRPr sz="2376"/>
            </a:pPr>
            <a:r>
              <a:t>Data: a </a:t>
            </a:r>
            <a:r>
              <a:rPr>
                <a:solidFill>
                  <a:srgbClr val="990000"/>
                </a:solidFill>
              </a:rPr>
              <a:t>set</a:t>
            </a:r>
            <a:r>
              <a:t> of entities and their </a:t>
            </a:r>
            <a:r>
              <a:rPr>
                <a:solidFill>
                  <a:srgbClr val="990000"/>
                </a:solidFill>
              </a:rPr>
              <a:t>relationships</a:t>
            </a:r>
          </a:p>
          <a:p>
            <a:pPr marL="905255" lvl="1" indent="-377190" defTabSz="452627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376"/>
            </a:pPr>
            <a:r>
              <a:t>=&gt; we need to </a:t>
            </a:r>
            <a:r>
              <a:rPr>
                <a:solidFill>
                  <a:srgbClr val="0B5394"/>
                </a:solidFill>
              </a:rPr>
              <a:t>efficiently represent graphs</a:t>
            </a:r>
            <a:endParaRPr sz="2772"/>
          </a:p>
          <a:p>
            <a:pPr marL="452627" indent="-414909" defTabSz="452627">
              <a:spcBef>
                <a:spcPts val="0"/>
              </a:spcBef>
              <a:buFont typeface="Arial"/>
              <a:buChar char="●"/>
              <a:defRPr sz="2376"/>
            </a:pPr>
            <a:r>
              <a:t>Basic </a:t>
            </a:r>
            <a:r>
              <a:rPr>
                <a:solidFill>
                  <a:srgbClr val="990000"/>
                </a:solidFill>
              </a:rPr>
              <a:t>operations</a:t>
            </a:r>
            <a:r>
              <a:t>: </a:t>
            </a:r>
          </a:p>
          <a:p>
            <a:pPr marL="1357883" lvl="2" indent="-339470" defTabSz="452627">
              <a:spcBef>
                <a:spcPts val="0"/>
              </a:spcBef>
              <a:buClr>
                <a:srgbClr val="000000"/>
              </a:buClr>
              <a:buSzPct val="60000"/>
              <a:buFont typeface="Wingdings"/>
              <a:buChar char="▪"/>
              <a:defRPr sz="2376"/>
            </a:pPr>
            <a:r>
              <a:t>finding the </a:t>
            </a:r>
            <a:r>
              <a:rPr>
                <a:solidFill>
                  <a:srgbClr val="990000"/>
                </a:solidFill>
              </a:rPr>
              <a:t>neighbours</a:t>
            </a:r>
            <a:r>
              <a:t> of a node, </a:t>
            </a:r>
            <a:endParaRPr sz="1782"/>
          </a:p>
          <a:p>
            <a:pPr marL="1357883" lvl="2" indent="-339470" defTabSz="452627">
              <a:spcBef>
                <a:spcPts val="0"/>
              </a:spcBef>
              <a:buClr>
                <a:srgbClr val="000000"/>
              </a:buClr>
              <a:buSzPct val="60000"/>
              <a:buFont typeface="Wingdings"/>
              <a:buChar char="▪"/>
              <a:defRPr sz="2376">
                <a:solidFill>
                  <a:srgbClr val="990000"/>
                </a:solidFill>
              </a:defRPr>
            </a:pPr>
            <a:r>
              <a:t>checking </a:t>
            </a:r>
            <a:r>
              <a:rPr>
                <a:solidFill>
                  <a:srgbClr val="000000"/>
                </a:solidFill>
              </a:rPr>
              <a:t>if two nodes are connected by an edge,</a:t>
            </a:r>
            <a:endParaRPr sz="1782"/>
          </a:p>
          <a:p>
            <a:pPr marL="1357883" lvl="2" indent="-339470" defTabSz="452627">
              <a:spcBef>
                <a:spcPts val="0"/>
              </a:spcBef>
              <a:buClr>
                <a:srgbClr val="000000"/>
              </a:buClr>
              <a:buSzPct val="60000"/>
              <a:buFont typeface="Wingdings"/>
              <a:buChar char="▪"/>
              <a:defRPr sz="2376">
                <a:solidFill>
                  <a:srgbClr val="990000"/>
                </a:solidFill>
              </a:defRPr>
            </a:pPr>
            <a:r>
              <a:t>updating</a:t>
            </a:r>
            <a:r>
              <a:rPr>
                <a:solidFill>
                  <a:srgbClr val="000000"/>
                </a:solidFill>
              </a:rPr>
              <a:t> the graph structure, …</a:t>
            </a:r>
            <a:endParaRPr sz="1782"/>
          </a:p>
          <a:p>
            <a:pPr marL="905255" lvl="1" indent="-377190" defTabSz="452627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376"/>
            </a:pPr>
            <a:r>
              <a:t>=&gt; we need </a:t>
            </a:r>
            <a:r>
              <a:rPr>
                <a:solidFill>
                  <a:srgbClr val="0B5394"/>
                </a:solidFill>
              </a:rPr>
              <a:t>efficient graph operations</a:t>
            </a:r>
            <a:endParaRPr sz="2772"/>
          </a:p>
          <a:p>
            <a:pPr marL="452627" indent="-414909" defTabSz="452627">
              <a:spcBef>
                <a:spcPts val="0"/>
              </a:spcBef>
              <a:buFont typeface="Arial"/>
              <a:buChar char="●"/>
              <a:defRPr sz="2376"/>
            </a:pPr>
            <a:r>
              <a:t>graph </a:t>
            </a:r>
            <a:r>
              <a:rPr i="1">
                <a:solidFill>
                  <a:srgbClr val="0B5394"/>
                </a:solidFill>
              </a:rPr>
              <a:t>G = (V, E)</a:t>
            </a:r>
            <a:r>
              <a:t> is commonly </a:t>
            </a:r>
            <a:r>
              <a:rPr>
                <a:solidFill>
                  <a:srgbClr val="990000"/>
                </a:solidFill>
              </a:rPr>
              <a:t>modelled</a:t>
            </a:r>
            <a:r>
              <a:t> as</a:t>
            </a:r>
          </a:p>
          <a:p>
            <a:pPr marL="905255" lvl="1" indent="-377190" defTabSz="452627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376"/>
            </a:pPr>
            <a:r>
              <a:t>set of </a:t>
            </a:r>
            <a:r>
              <a:rPr>
                <a:solidFill>
                  <a:srgbClr val="990000"/>
                </a:solidFill>
              </a:rPr>
              <a:t>nodes</a:t>
            </a:r>
            <a:r>
              <a:t> (vertices) </a:t>
            </a:r>
            <a:r>
              <a:rPr i="1">
                <a:solidFill>
                  <a:srgbClr val="0B5394"/>
                </a:solidFill>
              </a:rPr>
              <a:t>V</a:t>
            </a:r>
            <a:endParaRPr sz="2772"/>
          </a:p>
          <a:p>
            <a:pPr marL="905255" lvl="1" indent="-377190" defTabSz="452627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376"/>
            </a:pPr>
            <a:r>
              <a:t>set of </a:t>
            </a:r>
            <a:r>
              <a:rPr>
                <a:solidFill>
                  <a:srgbClr val="990000"/>
                </a:solidFill>
              </a:rPr>
              <a:t>edges</a:t>
            </a:r>
            <a:r>
              <a:t> </a:t>
            </a:r>
            <a:r>
              <a:rPr i="1">
                <a:solidFill>
                  <a:srgbClr val="0B5394"/>
                </a:solidFill>
              </a:rPr>
              <a:t>E</a:t>
            </a:r>
            <a:endParaRPr sz="2772"/>
          </a:p>
          <a:p>
            <a:pPr marL="905255" lvl="1" indent="-377190" defTabSz="452627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376" i="1">
                <a:solidFill>
                  <a:srgbClr val="0B5394"/>
                </a:solidFill>
              </a:defRPr>
            </a:pPr>
            <a:r>
              <a:t>n = </a:t>
            </a:r>
            <a:r>
              <a:rPr i="0"/>
              <a:t>|</a:t>
            </a:r>
            <a:r>
              <a:t>V</a:t>
            </a:r>
            <a:r>
              <a:rPr i="0"/>
              <a:t>|</a:t>
            </a:r>
            <a:r>
              <a:rPr i="0">
                <a:solidFill>
                  <a:srgbClr val="000000"/>
                </a:solidFill>
              </a:rPr>
              <a:t>, </a:t>
            </a:r>
            <a:r>
              <a:t>m = </a:t>
            </a:r>
            <a:r>
              <a:rPr i="0"/>
              <a:t>|</a:t>
            </a:r>
            <a:r>
              <a:t>E</a:t>
            </a:r>
            <a:r>
              <a:rPr i="0"/>
              <a:t>|</a:t>
            </a:r>
            <a:endParaRPr sz="2772"/>
          </a:p>
          <a:p>
            <a:pPr marL="452627" indent="-414909" defTabSz="452627">
              <a:spcBef>
                <a:spcPts val="0"/>
              </a:spcBef>
              <a:buFont typeface="Arial"/>
              <a:buChar char="●"/>
              <a:defRPr sz="2376"/>
            </a:pPr>
            <a:r>
              <a:t>Which </a:t>
            </a:r>
            <a:r>
              <a:rPr>
                <a:solidFill>
                  <a:srgbClr val="990000"/>
                </a:solidFill>
              </a:rPr>
              <a:t>data structure</a:t>
            </a:r>
            <a:r>
              <a:t> to use?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t>Data Structure: Adjacency Matrix</a:t>
            </a:r>
          </a:p>
        </p:txBody>
      </p:sp>
      <p:sp>
        <p:nvSpPr>
          <p:cNvPr id="171" name="Shape 171"/>
          <p:cNvSpPr>
            <a:spLocks noGrp="1"/>
          </p:cNvSpPr>
          <p:nvPr>
            <p:ph type="body" idx="1"/>
          </p:nvPr>
        </p:nvSpPr>
        <p:spPr>
          <a:xfrm>
            <a:off x="457200" y="1038399"/>
            <a:ext cx="8535000" cy="4434601"/>
          </a:xfrm>
          <a:prstGeom prst="rect">
            <a:avLst/>
          </a:prstGeom>
        </p:spPr>
        <p:txBody>
          <a:bodyPr/>
          <a:lstStyle/>
          <a:p>
            <a:pPr marL="457200" indent="-419100">
              <a:spcBef>
                <a:spcPts val="0"/>
              </a:spcBef>
              <a:buFont typeface="Arial"/>
              <a:buChar char="●"/>
              <a:defRPr sz="2400"/>
            </a:pPr>
            <a:r>
              <a:t>Two-dimensional </a:t>
            </a:r>
            <a:r>
              <a:rPr>
                <a:solidFill>
                  <a:srgbClr val="990000"/>
                </a:solidFill>
              </a:rPr>
              <a:t>array</a:t>
            </a:r>
            <a:r>
              <a:t> </a:t>
            </a:r>
            <a:r>
              <a:rPr i="1">
                <a:solidFill>
                  <a:srgbClr val="0B5394"/>
                </a:solidFill>
              </a:rPr>
              <a:t>A</a:t>
            </a:r>
            <a:r>
              <a:t> of </a:t>
            </a:r>
            <a:r>
              <a:rPr i="1">
                <a:solidFill>
                  <a:srgbClr val="0B5394"/>
                </a:solidFill>
              </a:rPr>
              <a:t>n ⨉ n</a:t>
            </a:r>
            <a:r>
              <a:t> Boolean values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>
                <a:solidFill>
                  <a:srgbClr val="990000"/>
                </a:solidFill>
              </a:defRPr>
            </a:pPr>
            <a:r>
              <a:t>Indexes</a:t>
            </a:r>
            <a:r>
              <a:rPr>
                <a:solidFill>
                  <a:srgbClr val="000000"/>
                </a:solidFill>
              </a:rPr>
              <a:t> of the array = </a:t>
            </a:r>
            <a:r>
              <a:t>node</a:t>
            </a:r>
            <a:r>
              <a:rPr>
                <a:solidFill>
                  <a:srgbClr val="000000"/>
                </a:solidFill>
              </a:rPr>
              <a:t> identifiers of the graph</a:t>
            </a:r>
            <a:endParaRPr sz="2800"/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t>Boolean value </a:t>
            </a:r>
            <a:r>
              <a:rPr i="1">
                <a:solidFill>
                  <a:srgbClr val="0B5394"/>
                </a:solidFill>
              </a:rPr>
              <a:t>A</a:t>
            </a:r>
            <a:r>
              <a:rPr i="1" baseline="-25000">
                <a:solidFill>
                  <a:srgbClr val="0B5394"/>
                </a:solidFill>
              </a:rPr>
              <a:t>ij</a:t>
            </a:r>
            <a:r>
              <a:t> indicates whether nodes </a:t>
            </a:r>
            <a:r>
              <a:rPr i="1">
                <a:solidFill>
                  <a:srgbClr val="0B5394"/>
                </a:solidFill>
              </a:rPr>
              <a:t>i</a:t>
            </a:r>
            <a:r>
              <a:t>,</a:t>
            </a:r>
            <a:r>
              <a:rPr i="1"/>
              <a:t> </a:t>
            </a:r>
            <a:r>
              <a:rPr i="1">
                <a:solidFill>
                  <a:srgbClr val="0B5394"/>
                </a:solidFill>
              </a:rPr>
              <a:t>j</a:t>
            </a:r>
            <a:r>
              <a:t> are </a:t>
            </a:r>
            <a:r>
              <a:rPr>
                <a:solidFill>
                  <a:srgbClr val="990000"/>
                </a:solidFill>
              </a:rPr>
              <a:t>connected</a:t>
            </a:r>
            <a:endParaRPr sz="2800"/>
          </a:p>
          <a:p>
            <a:pPr>
              <a:spcBef>
                <a:spcPts val="0"/>
              </a:spcBef>
              <a:buSzTx/>
              <a:buNone/>
              <a:defRPr sz="2400"/>
            </a:pPr>
            <a:endParaRPr sz="2800"/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2400">
                <a:solidFill>
                  <a:srgbClr val="990000"/>
                </a:solidFill>
              </a:defRPr>
            </a:pPr>
            <a:r>
              <a:t>Variants</a:t>
            </a:r>
            <a:r>
              <a:rPr>
                <a:solidFill>
                  <a:srgbClr val="000000"/>
                </a:solidFill>
              </a:rPr>
              <a:t>: 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t>(Un)directed graphs</a:t>
            </a:r>
            <a:endParaRPr sz="2800"/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t>Weighted graphs…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t>Adjacency Matrix: Example</a:t>
            </a:r>
          </a:p>
        </p:txBody>
      </p:sp>
      <p:sp>
        <p:nvSpPr>
          <p:cNvPr id="174" name="Shape 174"/>
          <p:cNvSpPr>
            <a:spLocks noGrp="1"/>
          </p:cNvSpPr>
          <p:nvPr>
            <p:ph type="body" idx="1"/>
          </p:nvPr>
        </p:nvSpPr>
        <p:spPr>
          <a:xfrm>
            <a:off x="3802700" y="1038399"/>
            <a:ext cx="5109300" cy="4434601"/>
          </a:xfrm>
          <a:prstGeom prst="rect">
            <a:avLst/>
          </a:prstGeom>
        </p:spPr>
        <p:txBody>
          <a:bodyPr/>
          <a:lstStyle/>
          <a:p>
            <a:pPr marL="443484" indent="-406527" defTabSz="443484">
              <a:spcBef>
                <a:spcPts val="0"/>
              </a:spcBef>
              <a:buFont typeface="Arial"/>
              <a:buChar char="●"/>
              <a:defRPr sz="2328"/>
            </a:pPr>
            <a:r>
              <a:t>Pros:</a:t>
            </a:r>
          </a:p>
          <a:p>
            <a:pPr marL="886968" lvl="1" indent="-369570" defTabSz="443484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328"/>
            </a:pPr>
            <a:r>
              <a:t>Adding/removing </a:t>
            </a:r>
            <a:r>
              <a:rPr>
                <a:solidFill>
                  <a:srgbClr val="990000"/>
                </a:solidFill>
              </a:rPr>
              <a:t>edges</a:t>
            </a:r>
            <a:r>
              <a:t> </a:t>
            </a:r>
            <a:endParaRPr sz="2716"/>
          </a:p>
          <a:p>
            <a:pPr marL="886968" lvl="1" indent="-369570" defTabSz="443484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328">
                <a:solidFill>
                  <a:srgbClr val="990000"/>
                </a:solidFill>
              </a:defRPr>
            </a:pPr>
            <a:r>
              <a:t>Checking </a:t>
            </a:r>
            <a:r>
              <a:rPr>
                <a:solidFill>
                  <a:srgbClr val="000000"/>
                </a:solidFill>
              </a:rPr>
              <a:t>if 2 nodes are connected</a:t>
            </a:r>
            <a:br>
              <a:rPr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marL="443484" indent="-406527" defTabSz="443484">
              <a:spcBef>
                <a:spcPts val="0"/>
              </a:spcBef>
              <a:buFont typeface="Arial"/>
              <a:buChar char="●"/>
              <a:defRPr sz="2328"/>
            </a:pPr>
            <a:r>
              <a:t>Cons:</a:t>
            </a:r>
          </a:p>
          <a:p>
            <a:pPr marL="886968" lvl="1" indent="-369570" defTabSz="443484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328"/>
            </a:pPr>
            <a:r>
              <a:t>Quadratic </a:t>
            </a:r>
            <a:r>
              <a:rPr>
                <a:solidFill>
                  <a:srgbClr val="990000"/>
                </a:solidFill>
              </a:rPr>
              <a:t>space</a:t>
            </a:r>
            <a:r>
              <a:t>: </a:t>
            </a:r>
            <a:r>
              <a:rPr i="1">
                <a:solidFill>
                  <a:srgbClr val="0B5394"/>
                </a:solidFill>
              </a:rPr>
              <a:t>O(n</a:t>
            </a:r>
            <a:r>
              <a:rPr i="1" baseline="29938">
                <a:solidFill>
                  <a:srgbClr val="0B5394"/>
                </a:solidFill>
              </a:rPr>
              <a:t>2</a:t>
            </a:r>
            <a:r>
              <a:rPr i="1">
                <a:solidFill>
                  <a:srgbClr val="0B5394"/>
                </a:solidFill>
              </a:rPr>
              <a:t>)</a:t>
            </a:r>
            <a:endParaRPr sz="2716"/>
          </a:p>
          <a:p>
            <a:pPr marL="886968" lvl="1" indent="-369570" defTabSz="443484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328"/>
            </a:pPr>
            <a:r>
              <a:t>We usually have </a:t>
            </a:r>
            <a:r>
              <a:rPr>
                <a:solidFill>
                  <a:srgbClr val="990000"/>
                </a:solidFill>
              </a:rPr>
              <a:t>sparse</a:t>
            </a:r>
            <a:r>
              <a:t> graphs</a:t>
            </a:r>
            <a:endParaRPr sz="2716"/>
          </a:p>
          <a:p>
            <a:pPr marL="886968" lvl="1" indent="-369570" defTabSz="443484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328">
                <a:solidFill>
                  <a:srgbClr val="990000"/>
                </a:solidFill>
              </a:defRPr>
            </a:pPr>
            <a:r>
              <a:t>Adding nodes</a:t>
            </a:r>
            <a:r>
              <a:rPr>
                <a:solidFill>
                  <a:srgbClr val="000000"/>
                </a:solidFill>
              </a:rPr>
              <a:t> is expensive</a:t>
            </a:r>
            <a:endParaRPr sz="2716"/>
          </a:p>
          <a:p>
            <a:pPr marL="886968" lvl="1" indent="-369570" defTabSz="443484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328"/>
            </a:pPr>
            <a:r>
              <a:t>Retrieval of </a:t>
            </a:r>
            <a:r>
              <a:rPr>
                <a:solidFill>
                  <a:srgbClr val="990000"/>
                </a:solidFill>
              </a:rPr>
              <a:t>all</a:t>
            </a:r>
            <a:r>
              <a:t> the </a:t>
            </a:r>
            <a:r>
              <a:rPr>
                <a:solidFill>
                  <a:srgbClr val="990000"/>
                </a:solidFill>
              </a:rPr>
              <a:t>neighbouring</a:t>
            </a:r>
            <a:r>
              <a:t> </a:t>
            </a:r>
            <a:r>
              <a:rPr>
                <a:solidFill>
                  <a:srgbClr val="990000"/>
                </a:solidFill>
              </a:rPr>
              <a:t>nodes </a:t>
            </a:r>
            <a:r>
              <a:t>takes linear time: </a:t>
            </a:r>
            <a:r>
              <a:rPr i="1">
                <a:solidFill>
                  <a:srgbClr val="0B5394"/>
                </a:solidFill>
              </a:rPr>
              <a:t>O(n)</a:t>
            </a:r>
          </a:p>
        </p:txBody>
      </p:sp>
      <p:pic>
        <p:nvPicPr>
          <p:cNvPr id="175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450" y="1101275"/>
            <a:ext cx="2952751" cy="24288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image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33375" y="3758274"/>
            <a:ext cx="2154049" cy="11830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t>Data Structure: Adjacency List</a:t>
            </a:r>
          </a:p>
        </p:txBody>
      </p:sp>
      <p:sp>
        <p:nvSpPr>
          <p:cNvPr id="179" name="Shape 179"/>
          <p:cNvSpPr>
            <a:spLocks noGrp="1"/>
          </p:cNvSpPr>
          <p:nvPr>
            <p:ph type="body" idx="1"/>
          </p:nvPr>
        </p:nvSpPr>
        <p:spPr>
          <a:xfrm>
            <a:off x="457199" y="1038399"/>
            <a:ext cx="8367002" cy="4434601"/>
          </a:xfrm>
          <a:prstGeom prst="rect">
            <a:avLst/>
          </a:prstGeom>
        </p:spPr>
        <p:txBody>
          <a:bodyPr/>
          <a:lstStyle/>
          <a:p>
            <a:pPr marL="457200" indent="-419100">
              <a:spcBef>
                <a:spcPts val="0"/>
              </a:spcBef>
              <a:buFont typeface="Arial"/>
              <a:buChar char="●"/>
              <a:defRPr sz="2400"/>
            </a:pPr>
            <a:r>
              <a:t>A </a:t>
            </a:r>
            <a:r>
              <a:rPr>
                <a:solidFill>
                  <a:srgbClr val="990000"/>
                </a:solidFill>
              </a:rPr>
              <a:t>set</a:t>
            </a:r>
            <a:r>
              <a:t> of </a:t>
            </a:r>
            <a:r>
              <a:rPr>
                <a:solidFill>
                  <a:srgbClr val="990000"/>
                </a:solidFill>
              </a:rPr>
              <a:t>lists</a:t>
            </a:r>
            <a:r>
              <a:t>, each enumerating </a:t>
            </a:r>
            <a:r>
              <a:rPr>
                <a:solidFill>
                  <a:srgbClr val="990000"/>
                </a:solidFill>
              </a:rPr>
              <a:t>neighbours</a:t>
            </a:r>
            <a:r>
              <a:t> of one </a:t>
            </a:r>
            <a:r>
              <a:rPr>
                <a:solidFill>
                  <a:srgbClr val="990000"/>
                </a:solidFill>
              </a:rPr>
              <a:t>node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t>A vector of </a:t>
            </a:r>
            <a:r>
              <a:rPr i="1">
                <a:solidFill>
                  <a:srgbClr val="0B5394"/>
                </a:solidFill>
              </a:rPr>
              <a:t>n</a:t>
            </a:r>
            <a:r>
              <a:t> pointers to adjacency lists</a:t>
            </a:r>
            <a:br/>
            <a:endParaRPr/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2400">
                <a:solidFill>
                  <a:srgbClr val="990000"/>
                </a:solidFill>
              </a:defRPr>
            </a:pPr>
            <a:r>
              <a:t>Undirected</a:t>
            </a:r>
            <a:r>
              <a:rPr>
                <a:solidFill>
                  <a:srgbClr val="000000"/>
                </a:solidFill>
              </a:rPr>
              <a:t> graph: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t>An edge connects nodes </a:t>
            </a:r>
            <a:r>
              <a:rPr i="1">
                <a:solidFill>
                  <a:srgbClr val="1155CC"/>
                </a:solidFill>
              </a:rPr>
              <a:t>i</a:t>
            </a:r>
            <a:r>
              <a:t> and </a:t>
            </a:r>
            <a:r>
              <a:rPr i="1">
                <a:solidFill>
                  <a:srgbClr val="1155CC"/>
                </a:solidFill>
              </a:rPr>
              <a:t>j</a:t>
            </a:r>
            <a:r>
              <a:t> </a:t>
            </a:r>
            <a:endParaRPr sz="2800"/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t>=&gt; the adjacency list of </a:t>
            </a:r>
            <a:r>
              <a:rPr i="1">
                <a:solidFill>
                  <a:srgbClr val="0B5394"/>
                </a:solidFill>
              </a:rPr>
              <a:t>i</a:t>
            </a:r>
            <a:r>
              <a:t> contains node </a:t>
            </a:r>
            <a:r>
              <a:rPr i="1">
                <a:solidFill>
                  <a:srgbClr val="1155CC"/>
                </a:solidFill>
              </a:rPr>
              <a:t>j</a:t>
            </a:r>
            <a:r>
              <a:t> and </a:t>
            </a:r>
            <a:r>
              <a:rPr>
                <a:solidFill>
                  <a:srgbClr val="990000"/>
                </a:solidFill>
              </a:rPr>
              <a:t>vice versa</a:t>
            </a:r>
            <a:br>
              <a:rPr>
                <a:solidFill>
                  <a:srgbClr val="990000"/>
                </a:solidFill>
              </a:rPr>
            </a:br>
            <a:endParaRPr>
              <a:solidFill>
                <a:srgbClr val="990000"/>
              </a:solidFill>
            </a:endParaRP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2400"/>
            </a:pPr>
            <a:r>
              <a:t>Often </a:t>
            </a:r>
            <a:r>
              <a:rPr>
                <a:solidFill>
                  <a:srgbClr val="990000"/>
                </a:solidFill>
              </a:rPr>
              <a:t>compressed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t>Exploiting </a:t>
            </a:r>
            <a:r>
              <a:rPr>
                <a:solidFill>
                  <a:srgbClr val="990000"/>
                </a:solidFill>
              </a:rPr>
              <a:t>regularities</a:t>
            </a:r>
            <a:r>
              <a:t> in graphs, </a:t>
            </a:r>
            <a:r>
              <a:rPr>
                <a:solidFill>
                  <a:srgbClr val="990000"/>
                </a:solidFill>
              </a:rPr>
              <a:t>difference</a:t>
            </a:r>
            <a:r>
              <a:t> from other nodes, 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t>Adjacency List: Example</a:t>
            </a:r>
          </a:p>
        </p:txBody>
      </p:sp>
      <p:sp>
        <p:nvSpPr>
          <p:cNvPr id="182" name="Shape 182"/>
          <p:cNvSpPr>
            <a:spLocks noGrp="1"/>
          </p:cNvSpPr>
          <p:nvPr>
            <p:ph type="body" idx="1"/>
          </p:nvPr>
        </p:nvSpPr>
        <p:spPr>
          <a:xfrm>
            <a:off x="3554550" y="1038399"/>
            <a:ext cx="5313600" cy="4434601"/>
          </a:xfrm>
          <a:prstGeom prst="rect">
            <a:avLst/>
          </a:prstGeom>
        </p:spPr>
        <p:txBody>
          <a:bodyPr/>
          <a:lstStyle/>
          <a:p>
            <a:pPr marL="457200" indent="-419100">
              <a:spcBef>
                <a:spcPts val="0"/>
              </a:spcBef>
              <a:buFont typeface="Arial"/>
              <a:buChar char="●"/>
              <a:defRPr sz="2400"/>
            </a:pPr>
            <a:r>
              <a:t>Pros: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t>Getting the neighbours of a node</a:t>
            </a:r>
            <a:endParaRPr sz="2800"/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t>Cheap </a:t>
            </a:r>
            <a:r>
              <a:rPr>
                <a:solidFill>
                  <a:srgbClr val="990000"/>
                </a:solidFill>
              </a:rPr>
              <a:t>addition</a:t>
            </a:r>
            <a:r>
              <a:t> of </a:t>
            </a:r>
            <a:r>
              <a:rPr>
                <a:solidFill>
                  <a:srgbClr val="990000"/>
                </a:solidFill>
              </a:rPr>
              <a:t>nodes</a:t>
            </a:r>
            <a:endParaRPr sz="2800"/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t>More </a:t>
            </a:r>
            <a:r>
              <a:rPr>
                <a:solidFill>
                  <a:srgbClr val="990000"/>
                </a:solidFill>
              </a:rPr>
              <a:t>compact</a:t>
            </a:r>
            <a:r>
              <a:t> representation of </a:t>
            </a:r>
            <a:r>
              <a:rPr>
                <a:solidFill>
                  <a:srgbClr val="990000"/>
                </a:solidFill>
              </a:rPr>
              <a:t>sparse</a:t>
            </a:r>
            <a:r>
              <a:t> graphs</a:t>
            </a:r>
            <a:br/>
            <a:endParaRPr/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2400"/>
            </a:pPr>
            <a:r>
              <a:t>Cons: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>
                <a:solidFill>
                  <a:srgbClr val="990000"/>
                </a:solidFill>
              </a:defRPr>
            </a:pPr>
            <a:r>
              <a:t>Checking</a:t>
            </a:r>
            <a:r>
              <a:rPr>
                <a:solidFill>
                  <a:srgbClr val="000000"/>
                </a:solidFill>
              </a:rPr>
              <a:t> if there is an </a:t>
            </a:r>
            <a:r>
              <a:t>edge</a:t>
            </a:r>
            <a:r>
              <a:rPr>
                <a:solidFill>
                  <a:srgbClr val="000000"/>
                </a:solidFill>
              </a:rPr>
              <a:t> between two nodes</a:t>
            </a:r>
          </a:p>
        </p:txBody>
      </p:sp>
      <p:pic>
        <p:nvPicPr>
          <p:cNvPr id="183" name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9799" y="3625800"/>
            <a:ext cx="1508526" cy="188074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image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4450" y="1101275"/>
            <a:ext cx="2952751" cy="24288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t>Graphs relationships</a:t>
            </a:r>
          </a:p>
        </p:txBody>
      </p:sp>
      <p:sp>
        <p:nvSpPr>
          <p:cNvPr id="187" name="Shape 187"/>
          <p:cNvSpPr>
            <a:spLocks noGrp="1"/>
          </p:cNvSpPr>
          <p:nvPr>
            <p:ph type="body" idx="1"/>
          </p:nvPr>
        </p:nvSpPr>
        <p:spPr>
          <a:xfrm>
            <a:off x="457200" y="1038399"/>
            <a:ext cx="8229600" cy="4434601"/>
          </a:xfrm>
          <a:prstGeom prst="rect">
            <a:avLst/>
          </a:prstGeom>
        </p:spPr>
        <p:txBody>
          <a:bodyPr/>
          <a:lstStyle/>
          <a:p>
            <a:pPr marL="457200" indent="-419100">
              <a:spcBef>
                <a:spcPts val="0"/>
              </a:spcBef>
              <a:buFont typeface="Arial"/>
              <a:buChar char="●"/>
              <a:defRPr sz="2400">
                <a:solidFill>
                  <a:srgbClr val="0B5394"/>
                </a:solidFill>
              </a:defRPr>
            </a:pPr>
            <a:r>
              <a:t>Single-relational</a:t>
            </a:r>
            <a:r>
              <a:rPr>
                <a:solidFill>
                  <a:srgbClr val="000000"/>
                </a:solidFill>
              </a:rPr>
              <a:t> graphs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t>Edges are </a:t>
            </a:r>
            <a:r>
              <a:rPr>
                <a:solidFill>
                  <a:srgbClr val="990000"/>
                </a:solidFill>
              </a:rPr>
              <a:t>homogeneous</a:t>
            </a:r>
            <a:r>
              <a:t> in meaning</a:t>
            </a:r>
            <a:endParaRPr sz="2800"/>
          </a:p>
          <a:p>
            <a:pPr marL="1371600" lvl="2" indent="-342900">
              <a:spcBef>
                <a:spcPts val="0"/>
              </a:spcBef>
              <a:buClr>
                <a:srgbClr val="000000"/>
              </a:buClr>
              <a:buSzPct val="60000"/>
              <a:buFont typeface="Wingdings"/>
              <a:buChar char="▪"/>
              <a:defRPr sz="2400"/>
            </a:pPr>
            <a:r>
              <a:t>e.g., all edges represent friendship</a:t>
            </a:r>
            <a:br/>
            <a:endParaRPr/>
          </a:p>
        </p:txBody>
      </p:sp>
      <p:pic>
        <p:nvPicPr>
          <p:cNvPr id="188" name="image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29908" y="2336320"/>
            <a:ext cx="3309170" cy="26837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t>Graphs Relationships</a:t>
            </a:r>
          </a:p>
        </p:txBody>
      </p:sp>
      <p:sp>
        <p:nvSpPr>
          <p:cNvPr id="191" name="Shape 191"/>
          <p:cNvSpPr>
            <a:spLocks noGrp="1"/>
          </p:cNvSpPr>
          <p:nvPr>
            <p:ph type="body" idx="1"/>
          </p:nvPr>
        </p:nvSpPr>
        <p:spPr>
          <a:xfrm>
            <a:off x="457200" y="1038399"/>
            <a:ext cx="8229600" cy="4434601"/>
          </a:xfrm>
          <a:prstGeom prst="rect">
            <a:avLst/>
          </a:prstGeom>
        </p:spPr>
        <p:txBody>
          <a:bodyPr/>
          <a:lstStyle/>
          <a:p>
            <a:pPr marL="457200" indent="-419100">
              <a:spcBef>
                <a:spcPts val="0"/>
              </a:spcBef>
              <a:buFont typeface="Arial"/>
              <a:buChar char="●"/>
              <a:defRPr sz="2400">
                <a:solidFill>
                  <a:srgbClr val="0B5394"/>
                </a:solidFill>
              </a:defRPr>
            </a:pPr>
            <a:r>
              <a:t>Multi-relational</a:t>
            </a:r>
            <a:r>
              <a:rPr>
                <a:solidFill>
                  <a:srgbClr val="000000"/>
                </a:solidFill>
              </a:rPr>
              <a:t> (property) graphs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>
                <a:solidFill>
                  <a:srgbClr val="990000"/>
                </a:solidFill>
              </a:defRPr>
            </a:pPr>
            <a:r>
              <a:t>Edges</a:t>
            </a:r>
            <a:r>
              <a:rPr>
                <a:solidFill>
                  <a:srgbClr val="000000"/>
                </a:solidFill>
              </a:rPr>
              <a:t> are </a:t>
            </a:r>
            <a:r>
              <a:t>typed</a:t>
            </a:r>
            <a:r>
              <a:rPr>
                <a:solidFill>
                  <a:srgbClr val="000000"/>
                </a:solidFill>
              </a:rPr>
              <a:t> or labeled</a:t>
            </a:r>
            <a:endParaRPr sz="2800"/>
          </a:p>
          <a:p>
            <a:pPr marL="1371600" lvl="2" indent="-342900">
              <a:spcBef>
                <a:spcPts val="0"/>
              </a:spcBef>
              <a:buClr>
                <a:srgbClr val="000000"/>
              </a:buClr>
              <a:buSzPct val="60000"/>
              <a:buFont typeface="Wingdings"/>
              <a:buChar char="▪"/>
              <a:defRPr sz="2400"/>
            </a:pPr>
            <a:r>
              <a:t>e.g., friendship, business, communication</a:t>
            </a:r>
            <a:endParaRPr sz="1800"/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t>Vertices and edges maintain a </a:t>
            </a:r>
            <a:r>
              <a:rPr>
                <a:solidFill>
                  <a:srgbClr val="990000"/>
                </a:solidFill>
              </a:rPr>
              <a:t>set</a:t>
            </a:r>
            <a:r>
              <a:t> of key/value pairs </a:t>
            </a:r>
            <a:endParaRPr sz="2800"/>
          </a:p>
          <a:p>
            <a:pPr marL="1371600" lvl="2" indent="-342900">
              <a:spcBef>
                <a:spcPts val="0"/>
              </a:spcBef>
              <a:buClr>
                <a:srgbClr val="000000"/>
              </a:buClr>
              <a:buSzPct val="60000"/>
              <a:buFont typeface="Wingdings"/>
              <a:buChar char="▪"/>
              <a:defRPr sz="2400"/>
            </a:pPr>
            <a:r>
              <a:t>Representation of non-graphical data (</a:t>
            </a:r>
            <a:r>
              <a:rPr>
                <a:solidFill>
                  <a:srgbClr val="990000"/>
                </a:solidFill>
              </a:rPr>
              <a:t>properties</a:t>
            </a:r>
            <a:r>
              <a:t>)</a:t>
            </a:r>
            <a:endParaRPr sz="1800"/>
          </a:p>
          <a:p>
            <a:pPr marL="1371600" lvl="2" indent="-342900">
              <a:spcBef>
                <a:spcPts val="0"/>
              </a:spcBef>
              <a:buClr>
                <a:srgbClr val="000000"/>
              </a:buClr>
              <a:buSzPct val="60000"/>
              <a:buFont typeface="Wingdings"/>
              <a:buChar char="▪"/>
              <a:defRPr sz="2400"/>
            </a:pPr>
            <a:r>
              <a:t>e.g., name of a vertex, the weight of an edge</a:t>
            </a:r>
          </a:p>
        </p:txBody>
      </p:sp>
      <p:pic>
        <p:nvPicPr>
          <p:cNvPr id="192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08011" y="3438583"/>
            <a:ext cx="3610773" cy="20344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t>Neo4j: Data Model</a:t>
            </a:r>
          </a:p>
        </p:txBody>
      </p:sp>
      <p:sp>
        <p:nvSpPr>
          <p:cNvPr id="195" name="Shape 195"/>
          <p:cNvSpPr>
            <a:spLocks noGrp="1"/>
          </p:cNvSpPr>
          <p:nvPr>
            <p:ph type="body" idx="1"/>
          </p:nvPr>
        </p:nvSpPr>
        <p:spPr>
          <a:xfrm>
            <a:off x="457200" y="1038399"/>
            <a:ext cx="8229600" cy="4434601"/>
          </a:xfrm>
          <a:prstGeom prst="rect">
            <a:avLst/>
          </a:prstGeom>
        </p:spPr>
        <p:txBody>
          <a:bodyPr/>
          <a:lstStyle/>
          <a:p>
            <a:pPr marL="457200" indent="-419100">
              <a:spcBef>
                <a:spcPts val="0"/>
              </a:spcBef>
              <a:buFont typeface="Arial"/>
              <a:buChar char="●"/>
              <a:defRPr sz="1800"/>
            </a:pPr>
            <a:r>
              <a:t>Fundamental units: </a:t>
            </a:r>
            <a:r>
              <a:rPr>
                <a:solidFill>
                  <a:srgbClr val="0B5394"/>
                </a:solidFill>
              </a:rPr>
              <a:t>nodes</a:t>
            </a:r>
            <a:r>
              <a:t> + </a:t>
            </a:r>
            <a:r>
              <a:rPr>
                <a:solidFill>
                  <a:srgbClr val="0B5394"/>
                </a:solidFill>
              </a:rPr>
              <a:t>relationships</a:t>
            </a: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1800"/>
            </a:pPr>
            <a:r>
              <a:t>Both can contain </a:t>
            </a:r>
            <a:r>
              <a:rPr>
                <a:solidFill>
                  <a:srgbClr val="0B5394"/>
                </a:solidFill>
              </a:rPr>
              <a:t>properties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1800">
                <a:solidFill>
                  <a:srgbClr val="990000"/>
                </a:solidFill>
              </a:defRPr>
            </a:pPr>
            <a:r>
              <a:t>Key-value</a:t>
            </a:r>
            <a:r>
              <a:rPr>
                <a:solidFill>
                  <a:srgbClr val="000000"/>
                </a:solidFill>
              </a:rPr>
              <a:t> pairs</a:t>
            </a:r>
            <a:endParaRPr sz="2800"/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1800"/>
            </a:pPr>
            <a:r>
              <a:t>Value can be of primitive type </a:t>
            </a:r>
            <a:br/>
            <a:r>
              <a:t>or an array of primitive type</a:t>
            </a:r>
            <a:endParaRPr sz="2800"/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1800">
                <a:solidFill>
                  <a:srgbClr val="0B5394"/>
                </a:solidFill>
              </a:defRPr>
            </a:pPr>
            <a:r>
              <a:t>null</a:t>
            </a:r>
            <a:r>
              <a:rPr>
                <a:solidFill>
                  <a:srgbClr val="000000"/>
                </a:solidFill>
              </a:rPr>
              <a:t> is </a:t>
            </a:r>
            <a:r>
              <a:rPr>
                <a:solidFill>
                  <a:srgbClr val="990000"/>
                </a:solidFill>
              </a:rPr>
              <a:t>not</a:t>
            </a:r>
            <a:r>
              <a:rPr>
                <a:solidFill>
                  <a:srgbClr val="000000"/>
                </a:solidFill>
              </a:rPr>
              <a:t> a </a:t>
            </a:r>
            <a:r>
              <a:rPr>
                <a:solidFill>
                  <a:srgbClr val="990000"/>
                </a:solidFill>
              </a:rPr>
              <a:t>valid</a:t>
            </a:r>
            <a:r>
              <a:rPr>
                <a:solidFill>
                  <a:srgbClr val="000000"/>
                </a:solidFill>
              </a:rPr>
              <a:t> property value</a:t>
            </a:r>
            <a:endParaRPr sz="2800"/>
          </a:p>
          <a:p>
            <a:pPr marL="1371600" lvl="2" indent="-342900">
              <a:spcBef>
                <a:spcPts val="0"/>
              </a:spcBef>
              <a:buClr>
                <a:srgbClr val="000000"/>
              </a:buClr>
              <a:buSzPct val="60000"/>
              <a:buFont typeface="Wingdings"/>
              <a:buChar char="▪"/>
              <a:defRPr sz="1800"/>
            </a:pPr>
            <a:r>
              <a:t>nulls can be modelled by </a:t>
            </a:r>
            <a:br/>
            <a:r>
              <a:t>the absence of a key</a:t>
            </a:r>
          </a:p>
        </p:txBody>
      </p:sp>
      <p:pic>
        <p:nvPicPr>
          <p:cNvPr id="196" name="imag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68525" y="1673474"/>
            <a:ext cx="2982799" cy="3671127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Shape 197"/>
          <p:cNvSpPr/>
          <p:nvPr/>
        </p:nvSpPr>
        <p:spPr>
          <a:xfrm>
            <a:off x="538350" y="5299400"/>
            <a:ext cx="8148299" cy="355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n-lt"/>
                <a:ea typeface="+mn-ea"/>
                <a:cs typeface="+mn-cs"/>
                <a:sym typeface="Arial"/>
                <a:hlinkClick r:id="rId3"/>
              </a:defRPr>
            </a:lvl1pPr>
          </a:lstStyle>
          <a:p>
            <a:pPr>
              <a:defRPr>
                <a:uFillTx/>
              </a:defRPr>
            </a:pPr>
            <a:r>
              <a:rPr>
                <a:uFill>
                  <a:solidFill>
                    <a:srgbClr val="0000FF"/>
                  </a:solidFill>
                </a:uFill>
                <a:hlinkClick r:id="rId3"/>
              </a:rPr>
              <a:t>http://db-engines.com/en/system/Neo4j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t>Agenda</a:t>
            </a:r>
          </a:p>
        </p:txBody>
      </p:sp>
      <p:sp>
        <p:nvSpPr>
          <p:cNvPr id="133" name="Shape 133"/>
          <p:cNvSpPr>
            <a:spLocks noGrp="1"/>
          </p:cNvSpPr>
          <p:nvPr>
            <p:ph type="body" idx="1"/>
          </p:nvPr>
        </p:nvSpPr>
        <p:spPr>
          <a:xfrm>
            <a:off x="457200" y="1038399"/>
            <a:ext cx="8229600" cy="4434601"/>
          </a:xfrm>
          <a:prstGeom prst="rect">
            <a:avLst/>
          </a:prstGeom>
        </p:spPr>
        <p:txBody>
          <a:bodyPr/>
          <a:lstStyle/>
          <a:p>
            <a:pPr marL="457200" indent="-419100">
              <a:buFont typeface="Arial"/>
              <a:buChar char="●"/>
              <a:defRPr sz="1800"/>
            </a:pPr>
            <a:r>
              <a:t>Graph Databases: </a:t>
            </a:r>
            <a:r>
              <a:rPr>
                <a:solidFill>
                  <a:srgbClr val="990000"/>
                </a:solidFill>
              </a:rPr>
              <a:t>Mission</a:t>
            </a:r>
            <a:r>
              <a:t>, Data, Example</a:t>
            </a:r>
          </a:p>
          <a:p>
            <a:pPr marL="457200" indent="-419100">
              <a:buFont typeface="Arial"/>
              <a:buChar char="●"/>
              <a:defRPr sz="1800"/>
            </a:pPr>
            <a:r>
              <a:t>A Bit of </a:t>
            </a:r>
            <a:r>
              <a:rPr>
                <a:solidFill>
                  <a:srgbClr val="990000"/>
                </a:solidFill>
              </a:rPr>
              <a:t>Graph Theory</a:t>
            </a:r>
          </a:p>
          <a:p>
            <a:pPr marL="914400" lvl="1" indent="-381000">
              <a:spcBef>
                <a:spcPts val="600"/>
              </a:spcBef>
              <a:buClr>
                <a:srgbClr val="000000"/>
              </a:buClr>
              <a:buSzPct val="80000"/>
              <a:buFont typeface="Courier New"/>
              <a:buChar char="o"/>
              <a:defRPr sz="1800"/>
            </a:pPr>
            <a:r>
              <a:t>Graph </a:t>
            </a:r>
            <a:r>
              <a:rPr>
                <a:solidFill>
                  <a:srgbClr val="990000"/>
                </a:solidFill>
              </a:rPr>
              <a:t>Representations</a:t>
            </a:r>
            <a:endParaRPr sz="2800"/>
          </a:p>
          <a:p>
            <a:pPr marL="914400" lvl="1" indent="-381000">
              <a:spcBef>
                <a:spcPts val="600"/>
              </a:spcBef>
              <a:buClr>
                <a:srgbClr val="000000"/>
              </a:buClr>
              <a:buSzPct val="80000"/>
              <a:buFont typeface="Courier New"/>
              <a:buChar char="o"/>
              <a:defRPr sz="1800"/>
            </a:pPr>
            <a:r>
              <a:t>Improving Data </a:t>
            </a:r>
            <a:r>
              <a:rPr>
                <a:solidFill>
                  <a:srgbClr val="990000"/>
                </a:solidFill>
              </a:rPr>
              <a:t>Locality</a:t>
            </a:r>
            <a:r>
              <a:t> (efficient storage)</a:t>
            </a:r>
            <a:endParaRPr sz="2800"/>
          </a:p>
          <a:p>
            <a:pPr marL="914400" lvl="1" indent="-381000">
              <a:spcBef>
                <a:spcPts val="600"/>
              </a:spcBef>
              <a:buClr>
                <a:srgbClr val="000000"/>
              </a:buClr>
              <a:buSzPct val="80000"/>
              <a:buFont typeface="Courier New"/>
              <a:buChar char="o"/>
              <a:defRPr sz="1800"/>
            </a:pPr>
            <a:r>
              <a:t>Graph </a:t>
            </a:r>
            <a:r>
              <a:rPr>
                <a:solidFill>
                  <a:srgbClr val="990000"/>
                </a:solidFill>
              </a:rPr>
              <a:t>Partitioning </a:t>
            </a:r>
            <a:r>
              <a:t>and </a:t>
            </a:r>
            <a:r>
              <a:rPr>
                <a:solidFill>
                  <a:srgbClr val="990000"/>
                </a:solidFill>
              </a:rPr>
              <a:t>Traversal </a:t>
            </a:r>
            <a:r>
              <a:t>Algorithm</a:t>
            </a:r>
            <a:endParaRPr sz="2800"/>
          </a:p>
          <a:p>
            <a:pPr marL="914400" lvl="1" indent="-381000">
              <a:spcBef>
                <a:spcPts val="600"/>
              </a:spcBef>
              <a:buClr>
                <a:srgbClr val="000000"/>
              </a:buClr>
              <a:buSzPct val="80000"/>
              <a:buFont typeface="Courier New"/>
              <a:buChar char="o"/>
              <a:defRPr sz="1800"/>
            </a:pPr>
            <a:r>
              <a:t>Types of </a:t>
            </a:r>
            <a:r>
              <a:rPr>
                <a:solidFill>
                  <a:srgbClr val="990000"/>
                </a:solidFill>
              </a:rPr>
              <a:t>Queries</a:t>
            </a:r>
            <a:endParaRPr sz="2800"/>
          </a:p>
          <a:p>
            <a:pPr marL="457200" indent="-419100">
              <a:buFont typeface="Arial"/>
              <a:buChar char="●"/>
              <a:defRPr sz="1800"/>
            </a:pPr>
            <a:r>
              <a:t>Graph Databases</a:t>
            </a:r>
          </a:p>
          <a:p>
            <a:pPr marL="457200" indent="-419100">
              <a:buFont typeface="Arial"/>
              <a:buChar char="●"/>
              <a:defRPr sz="1800">
                <a:solidFill>
                  <a:srgbClr val="0B5394"/>
                </a:solidFill>
              </a:defRPr>
            </a:pPr>
            <a:r>
              <a:t>Neo4j</a:t>
            </a:r>
            <a:r>
              <a:rPr>
                <a:solidFill>
                  <a:srgbClr val="000000"/>
                </a:solidFill>
              </a:rPr>
              <a:t> </a:t>
            </a:r>
          </a:p>
          <a:p>
            <a:pPr marL="914400" lvl="1" indent="-381000">
              <a:spcBef>
                <a:spcPts val="600"/>
              </a:spcBef>
              <a:buClr>
                <a:srgbClr val="000000"/>
              </a:buClr>
              <a:buSzPct val="80000"/>
              <a:buFont typeface="Courier New"/>
              <a:buChar char="o"/>
              <a:defRPr sz="1800"/>
            </a:pPr>
            <a:r>
              <a:t>Data </a:t>
            </a:r>
            <a:r>
              <a:rPr>
                <a:solidFill>
                  <a:srgbClr val="990000"/>
                </a:solidFill>
              </a:rPr>
              <a:t>model</a:t>
            </a:r>
          </a:p>
          <a:p>
            <a:pPr marL="914400" lvl="1" indent="-381000">
              <a:spcBef>
                <a:spcPts val="600"/>
              </a:spcBef>
              <a:buClr>
                <a:srgbClr val="000000"/>
              </a:buClr>
              <a:buSzPct val="80000"/>
              <a:buFont typeface="Courier New"/>
              <a:buChar char="o"/>
              <a:defRPr sz="1800">
                <a:solidFill>
                  <a:srgbClr val="990000"/>
                </a:solidFill>
              </a:defRPr>
            </a:pPr>
            <a:r>
              <a:t>Traversal </a:t>
            </a:r>
            <a:r>
              <a:rPr>
                <a:solidFill>
                  <a:srgbClr val="000000"/>
                </a:solidFill>
              </a:rPr>
              <a:t>of the graph</a:t>
            </a:r>
            <a:endParaRPr sz="2800"/>
          </a:p>
          <a:p>
            <a:pPr marL="914400" lvl="1" indent="-381000">
              <a:spcBef>
                <a:spcPts val="600"/>
              </a:spcBef>
              <a:buClr>
                <a:srgbClr val="000000"/>
              </a:buClr>
              <a:buSzPct val="80000"/>
              <a:buFont typeface="Courier New"/>
              <a:buChar char="o"/>
              <a:defRPr sz="1800">
                <a:solidFill>
                  <a:srgbClr val="990000"/>
                </a:solidFill>
              </a:defRPr>
            </a:pPr>
            <a:r>
              <a:t>Cypher</a:t>
            </a:r>
            <a:r>
              <a:rPr>
                <a:solidFill>
                  <a:srgbClr val="000000"/>
                </a:solidFill>
              </a:rPr>
              <a:t> query </a:t>
            </a:r>
            <a:r>
              <a:t>language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image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68525" y="2547299"/>
            <a:ext cx="5675475" cy="3167701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Shape 200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t>Data Model: Relationships</a:t>
            </a:r>
          </a:p>
        </p:txBody>
      </p:sp>
      <p:sp>
        <p:nvSpPr>
          <p:cNvPr id="201" name="Shape 201"/>
          <p:cNvSpPr>
            <a:spLocks noGrp="1"/>
          </p:cNvSpPr>
          <p:nvPr>
            <p:ph type="body" idx="1"/>
          </p:nvPr>
        </p:nvSpPr>
        <p:spPr>
          <a:xfrm>
            <a:off x="457200" y="1038399"/>
            <a:ext cx="8229600" cy="4434601"/>
          </a:xfrm>
          <a:prstGeom prst="rect">
            <a:avLst/>
          </a:prstGeom>
        </p:spPr>
        <p:txBody>
          <a:bodyPr/>
          <a:lstStyle/>
          <a:p>
            <a:pPr marL="457200" indent="-419100">
              <a:spcBef>
                <a:spcPts val="0"/>
              </a:spcBef>
              <a:buFont typeface="Arial"/>
              <a:buChar char="●"/>
              <a:defRPr sz="1800">
                <a:solidFill>
                  <a:srgbClr val="0B5394"/>
                </a:solidFill>
              </a:defRPr>
            </a:pPr>
            <a:r>
              <a:t>Directed relationships</a:t>
            </a:r>
            <a:r>
              <a:rPr>
                <a:solidFill>
                  <a:srgbClr val="000000"/>
                </a:solidFill>
              </a:rPr>
              <a:t> 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1800"/>
            </a:pPr>
            <a:r>
              <a:t>Incoming and outgoing </a:t>
            </a:r>
            <a:r>
              <a:rPr>
                <a:solidFill>
                  <a:srgbClr val="990000"/>
                </a:solidFill>
              </a:rPr>
              <a:t>edge</a:t>
            </a:r>
            <a:endParaRPr sz="2800"/>
          </a:p>
          <a:p>
            <a:pPr marL="1371600" lvl="2" indent="-342900">
              <a:spcBef>
                <a:spcPts val="0"/>
              </a:spcBef>
              <a:buClr>
                <a:srgbClr val="000000"/>
              </a:buClr>
              <a:buSzPct val="60000"/>
              <a:buFont typeface="Wingdings"/>
              <a:buChar char="▪"/>
              <a:defRPr sz="1800"/>
            </a:pPr>
            <a:r>
              <a:t>Equally </a:t>
            </a:r>
            <a:r>
              <a:rPr>
                <a:solidFill>
                  <a:srgbClr val="990000"/>
                </a:solidFill>
              </a:rPr>
              <a:t>efficient traversal</a:t>
            </a:r>
            <a:r>
              <a:t> in both directions</a:t>
            </a:r>
          </a:p>
          <a:p>
            <a:pPr marL="1371600" lvl="2" indent="-342900">
              <a:spcBef>
                <a:spcPts val="0"/>
              </a:spcBef>
              <a:buClr>
                <a:srgbClr val="000000"/>
              </a:buClr>
              <a:buSzPct val="60000"/>
              <a:buFont typeface="Wingdings"/>
              <a:buChar char="▪"/>
              <a:defRPr sz="1800"/>
            </a:pPr>
            <a:r>
              <a:t>Direction </a:t>
            </a:r>
            <a:r>
              <a:rPr>
                <a:solidFill>
                  <a:srgbClr val="990000"/>
                </a:solidFill>
              </a:rPr>
              <a:t>can</a:t>
            </a:r>
            <a:r>
              <a:t> be </a:t>
            </a:r>
            <a:r>
              <a:rPr>
                <a:solidFill>
                  <a:srgbClr val="990000"/>
                </a:solidFill>
              </a:rPr>
              <a:t>ignored </a:t>
            </a:r>
            <a:br>
              <a:rPr>
                <a:solidFill>
                  <a:srgbClr val="990000"/>
                </a:solidFill>
              </a:rPr>
            </a:br>
            <a:r>
              <a:t>when not needed by applications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1800"/>
            </a:pPr>
            <a:r>
              <a:t>Always have start </a:t>
            </a:r>
            <a:br/>
            <a:r>
              <a:t>and end node</a:t>
            </a:r>
            <a:endParaRPr sz="2800"/>
          </a:p>
          <a:p>
            <a:pPr marL="1371600" lvl="2" indent="-342900">
              <a:spcBef>
                <a:spcPts val="0"/>
              </a:spcBef>
              <a:buClr>
                <a:srgbClr val="000000"/>
              </a:buClr>
              <a:buSzPct val="60000"/>
              <a:buFont typeface="Wingdings"/>
              <a:buChar char="▪"/>
              <a:defRPr sz="1800"/>
            </a:pPr>
            <a:r>
              <a:t>Can be recursive</a:t>
            </a:r>
          </a:p>
        </p:txBody>
      </p:sp>
      <p:pic>
        <p:nvPicPr>
          <p:cNvPr id="202" name="image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8899" y="4401375"/>
            <a:ext cx="1910411" cy="733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/>
          </p:cNvSpPr>
          <p:nvPr>
            <p:ph type="title"/>
          </p:nvPr>
        </p:nvSpPr>
        <p:spPr>
          <a:xfrm>
            <a:off x="457200" y="230347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t>Data Model: Properties</a:t>
            </a:r>
          </a:p>
        </p:txBody>
      </p:sp>
      <p:graphicFrame>
        <p:nvGraphicFramePr>
          <p:cNvPr id="205" name="Table 205"/>
          <p:cNvGraphicFramePr/>
          <p:nvPr/>
        </p:nvGraphicFramePr>
        <p:xfrm>
          <a:off x="4756196" y="883226"/>
          <a:ext cx="3701929" cy="448727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240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1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94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 b="1">
                          <a:sym typeface="Calibri"/>
                        </a:rPr>
                        <a:t>Type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 b="1">
                          <a:sym typeface="Calibri"/>
                        </a:rPr>
                        <a:t>Description</a:t>
                      </a:r>
                    </a:p>
                  </a:txBody>
                  <a:tcPr marL="91425" marR="91425" marT="91425" marB="91425" horzOverflow="overflow">
                    <a:lnL w="19050"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94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Calibri"/>
                        </a:rPr>
                        <a:t>boolean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Calibri"/>
                        </a:rPr>
                        <a:t> true/false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94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Calibri"/>
                        </a:rPr>
                        <a:t>byte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Calibri"/>
                        </a:rPr>
                        <a:t>8-bit integer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94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Calibri"/>
                        </a:rPr>
                        <a:t>short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Calibri"/>
                        </a:rPr>
                        <a:t>16-bit integer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94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Calibri"/>
                        </a:rPr>
                        <a:t>int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Calibri"/>
                        </a:rPr>
                        <a:t>32-bit integer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94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Calibri"/>
                        </a:rPr>
                        <a:t>long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Calibri"/>
                        </a:rPr>
                        <a:t>64-bit integer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7507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Calibri"/>
                        </a:rPr>
                        <a:t>float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Calibri"/>
                        </a:rPr>
                        <a:t>32-bit IEEE 754 floating-point number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7507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Calibri"/>
                        </a:rPr>
                        <a:t>double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Calibri"/>
                        </a:rPr>
                        <a:t>64-bit IEEE 754 floating-point number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39081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Calibri"/>
                        </a:rPr>
                        <a:t>char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Calibri"/>
                        </a:rPr>
                        <a:t>16-bit unsigned integers representing Unicode characters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37507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Calibri"/>
                        </a:rPr>
                        <a:t>String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Calibri"/>
                        </a:rPr>
                        <a:t>sequence of Unicode characters 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206" name="image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817475"/>
            <a:ext cx="2924625" cy="48975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t>Graphs (Neo4j) vs. RDBMS</a:t>
            </a:r>
          </a:p>
        </p:txBody>
      </p:sp>
      <p:sp>
        <p:nvSpPr>
          <p:cNvPr id="209" name="Shape 209"/>
          <p:cNvSpPr>
            <a:spLocks noGrp="1"/>
          </p:cNvSpPr>
          <p:nvPr>
            <p:ph type="body" idx="1"/>
          </p:nvPr>
        </p:nvSpPr>
        <p:spPr>
          <a:xfrm>
            <a:off x="457200" y="1038399"/>
            <a:ext cx="8522400" cy="4434601"/>
          </a:xfrm>
          <a:prstGeom prst="rect">
            <a:avLst/>
          </a:prstGeom>
        </p:spPr>
        <p:txBody>
          <a:bodyPr/>
          <a:lstStyle/>
          <a:p>
            <a:pPr marL="457200" indent="-419100">
              <a:spcBef>
                <a:spcPts val="0"/>
              </a:spcBef>
              <a:buFont typeface="Arial"/>
              <a:buChar char="●"/>
              <a:defRPr sz="2400">
                <a:solidFill>
                  <a:srgbClr val="990000"/>
                </a:solidFill>
              </a:defRPr>
            </a:pPr>
            <a:r>
              <a:t>RDBMS</a:t>
            </a:r>
            <a:r>
              <a:rPr>
                <a:solidFill>
                  <a:srgbClr val="000000"/>
                </a:solidFill>
              </a:rPr>
              <a:t> designed for a </a:t>
            </a:r>
            <a:r>
              <a:t>single</a:t>
            </a:r>
            <a:r>
              <a:rPr>
                <a:solidFill>
                  <a:srgbClr val="000000"/>
                </a:solidFill>
              </a:rPr>
              <a:t> type of </a:t>
            </a:r>
            <a:r>
              <a:t>relationship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t>“Who is my manager”</a:t>
            </a:r>
            <a:endParaRPr sz="2800"/>
          </a:p>
          <a:p>
            <a:pPr marL="457200" indent="-419100">
              <a:spcBef>
                <a:spcPts val="1000"/>
              </a:spcBef>
              <a:buFont typeface="Arial"/>
              <a:buChar char="●"/>
              <a:defRPr sz="2400">
                <a:solidFill>
                  <a:srgbClr val="990000"/>
                </a:solidFill>
              </a:defRPr>
            </a:pPr>
            <a:r>
              <a:t>Adding</a:t>
            </a:r>
            <a:r>
              <a:rPr>
                <a:solidFill>
                  <a:srgbClr val="000000"/>
                </a:solidFill>
              </a:rPr>
              <a:t> another relationship usually means a lot of </a:t>
            </a:r>
            <a:r>
              <a:t>schema changes</a:t>
            </a:r>
          </a:p>
          <a:p>
            <a:pPr marL="457200" indent="-419100">
              <a:spcBef>
                <a:spcPts val="1000"/>
              </a:spcBef>
              <a:buFont typeface="Arial"/>
              <a:buChar char="●"/>
              <a:defRPr sz="2400"/>
            </a:pPr>
            <a:r>
              <a:t>In RDBMS </a:t>
            </a:r>
            <a:r>
              <a:rPr>
                <a:solidFill>
                  <a:srgbClr val="990000"/>
                </a:solidFill>
              </a:rPr>
              <a:t>we model</a:t>
            </a:r>
            <a:r>
              <a:t> the graph </a:t>
            </a:r>
            <a:r>
              <a:rPr>
                <a:solidFill>
                  <a:srgbClr val="990000"/>
                </a:solidFill>
              </a:rPr>
              <a:t>beforehand</a:t>
            </a:r>
            <a:r>
              <a:t> based on the </a:t>
            </a:r>
            <a:r>
              <a:rPr>
                <a:solidFill>
                  <a:srgbClr val="990000"/>
                </a:solidFill>
              </a:rPr>
              <a:t>traversal</a:t>
            </a:r>
            <a:r>
              <a:t> we want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t>If the traversal changes, the data will have to change</a:t>
            </a:r>
            <a:endParaRPr sz="2800"/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>
                <a:solidFill>
                  <a:srgbClr val="990000"/>
                </a:solidFill>
              </a:defRPr>
            </a:pPr>
            <a:r>
              <a:t>Graph DBs:</a:t>
            </a:r>
            <a:r>
              <a:rPr>
                <a:solidFill>
                  <a:srgbClr val="000000"/>
                </a:solidFill>
              </a:rPr>
              <a:t> the relationship is not calculated but persisted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t>Graphs (Neo4j) vs. RDBMS (2)</a:t>
            </a:r>
          </a:p>
        </p:txBody>
      </p:sp>
      <p:sp>
        <p:nvSpPr>
          <p:cNvPr id="212" name="Shape 212"/>
          <p:cNvSpPr>
            <a:spLocks noGrp="1"/>
          </p:cNvSpPr>
          <p:nvPr>
            <p:ph type="body" idx="1"/>
          </p:nvPr>
        </p:nvSpPr>
        <p:spPr>
          <a:xfrm>
            <a:off x="457200" y="1038399"/>
            <a:ext cx="8229600" cy="4434601"/>
          </a:xfrm>
          <a:prstGeom prst="rect">
            <a:avLst/>
          </a:prstGeom>
        </p:spPr>
        <p:txBody>
          <a:bodyPr/>
          <a:lstStyle/>
          <a:p>
            <a:pPr marL="457200" indent="-419100">
              <a:spcBef>
                <a:spcPts val="0"/>
              </a:spcBef>
              <a:buFont typeface="Arial"/>
              <a:buChar char="●"/>
              <a:defRPr sz="2400">
                <a:solidFill>
                  <a:srgbClr val="0B5394"/>
                </a:solidFill>
              </a:defRPr>
            </a:pPr>
            <a:r>
              <a:t>RDBMS</a:t>
            </a:r>
            <a:r>
              <a:rPr>
                <a:solidFill>
                  <a:srgbClr val="000000"/>
                </a:solidFill>
              </a:rPr>
              <a:t> is optimized for </a:t>
            </a:r>
            <a:r>
              <a:rPr>
                <a:solidFill>
                  <a:srgbClr val="990000"/>
                </a:solidFill>
              </a:rPr>
              <a:t>aggregated</a:t>
            </a:r>
            <a:r>
              <a:rPr>
                <a:solidFill>
                  <a:srgbClr val="000000"/>
                </a:solidFill>
              </a:rPr>
              <a:t> data</a:t>
            </a: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2400">
                <a:solidFill>
                  <a:srgbClr val="0B5394"/>
                </a:solidFill>
              </a:defRPr>
            </a:pPr>
            <a:r>
              <a:t>Neo4j</a:t>
            </a:r>
            <a:r>
              <a:rPr>
                <a:solidFill>
                  <a:srgbClr val="000000"/>
                </a:solidFill>
              </a:rPr>
              <a:t> is optimized for </a:t>
            </a:r>
            <a:r>
              <a:rPr>
                <a:solidFill>
                  <a:srgbClr val="990000"/>
                </a:solidFill>
              </a:rPr>
              <a:t>highly connected</a:t>
            </a:r>
            <a:r>
              <a:rPr>
                <a:solidFill>
                  <a:srgbClr val="000000"/>
                </a:solidFill>
              </a:rPr>
              <a:t> data</a:t>
            </a:r>
          </a:p>
          <a:p>
            <a:pPr marL="857250" lvl="1" indent="-419100">
              <a:spcBef>
                <a:spcPts val="0"/>
              </a:spcBef>
              <a:buClr>
                <a:srgbClr val="000000"/>
              </a:buClr>
              <a:buChar char="●"/>
              <a:defRPr sz="2000"/>
            </a:pPr>
            <a:r>
              <a:t>It uses adjacency list as a data structure</a:t>
            </a:r>
          </a:p>
        </p:txBody>
      </p:sp>
      <p:pic>
        <p:nvPicPr>
          <p:cNvPr id="213" name="image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8349" y="2739400"/>
            <a:ext cx="2333626" cy="24955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image1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76300" y="3375092"/>
            <a:ext cx="5703300" cy="1171207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Shape 215"/>
          <p:cNvSpPr/>
          <p:nvPr/>
        </p:nvSpPr>
        <p:spPr>
          <a:xfrm>
            <a:off x="538350" y="5299400"/>
            <a:ext cx="8148299" cy="355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r">
              <a:defRPr sz="1200">
                <a:solidFill>
                  <a:srgbClr val="666666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source: http://neo4j.com/docs/stable/</a:t>
            </a:r>
          </a:p>
        </p:txBody>
      </p:sp>
      <p:sp>
        <p:nvSpPr>
          <p:cNvPr id="216" name="Shape 216"/>
          <p:cNvSpPr/>
          <p:nvPr/>
        </p:nvSpPr>
        <p:spPr>
          <a:xfrm>
            <a:off x="1138132" y="2516038"/>
            <a:ext cx="1290314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Relational data</a:t>
            </a:r>
          </a:p>
        </p:txBody>
      </p:sp>
      <p:sp>
        <p:nvSpPr>
          <p:cNvPr id="217" name="Shape 217"/>
          <p:cNvSpPr/>
          <p:nvPr/>
        </p:nvSpPr>
        <p:spPr>
          <a:xfrm>
            <a:off x="4684315" y="2823815"/>
            <a:ext cx="1233978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Graph data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t>Graph DBs: Suitable Use Cases</a:t>
            </a:r>
          </a:p>
        </p:txBody>
      </p:sp>
      <p:sp>
        <p:nvSpPr>
          <p:cNvPr id="220" name="Shape 220"/>
          <p:cNvSpPr>
            <a:spLocks noGrp="1"/>
          </p:cNvSpPr>
          <p:nvPr>
            <p:ph type="body" idx="1"/>
          </p:nvPr>
        </p:nvSpPr>
        <p:spPr>
          <a:xfrm>
            <a:off x="457200" y="1038399"/>
            <a:ext cx="8556899" cy="4434601"/>
          </a:xfrm>
          <a:prstGeom prst="rect">
            <a:avLst/>
          </a:prstGeom>
        </p:spPr>
        <p:txBody>
          <a:bodyPr/>
          <a:lstStyle/>
          <a:p>
            <a:pPr marL="434340" indent="-398145" defTabSz="434340">
              <a:spcBef>
                <a:spcPts val="0"/>
              </a:spcBef>
              <a:buFont typeface="Arial"/>
              <a:buChar char="●"/>
              <a:defRPr sz="2280"/>
            </a:pPr>
            <a:r>
              <a:t>Connected Data</a:t>
            </a:r>
          </a:p>
          <a:p>
            <a:pPr marL="868680" lvl="1" indent="-361950" defTabSz="43434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280">
                <a:solidFill>
                  <a:srgbClr val="990000"/>
                </a:solidFill>
              </a:defRPr>
            </a:pPr>
            <a:r>
              <a:t>Social</a:t>
            </a:r>
            <a:r>
              <a:rPr>
                <a:solidFill>
                  <a:srgbClr val="000000"/>
                </a:solidFill>
              </a:rPr>
              <a:t> networks</a:t>
            </a:r>
            <a:endParaRPr sz="2660"/>
          </a:p>
          <a:p>
            <a:pPr marL="868680" lvl="1" indent="-361950" defTabSz="43434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280"/>
            </a:pPr>
            <a:r>
              <a:t>Any link-rich domain is well suited for graph databases</a:t>
            </a:r>
            <a:endParaRPr sz="2660"/>
          </a:p>
          <a:p>
            <a:pPr marL="434340" indent="-398145" defTabSz="434340">
              <a:spcBef>
                <a:spcPts val="0"/>
              </a:spcBef>
              <a:buFont typeface="Arial"/>
              <a:buChar char="●"/>
              <a:defRPr sz="2280"/>
            </a:pPr>
            <a:r>
              <a:t>Routing, Dispatch, and Location-Based Services</a:t>
            </a:r>
          </a:p>
          <a:p>
            <a:pPr marL="868680" lvl="1" indent="-361950" defTabSz="43434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280">
                <a:solidFill>
                  <a:srgbClr val="0B5394"/>
                </a:solidFill>
              </a:defRPr>
            </a:pPr>
            <a:r>
              <a:t>Node</a:t>
            </a:r>
            <a:r>
              <a:rPr>
                <a:solidFill>
                  <a:srgbClr val="000000"/>
                </a:solidFill>
              </a:rPr>
              <a:t> = </a:t>
            </a:r>
            <a:r>
              <a:rPr>
                <a:solidFill>
                  <a:srgbClr val="990000"/>
                </a:solidFill>
              </a:rPr>
              <a:t>location</a:t>
            </a:r>
            <a:r>
              <a:rPr>
                <a:solidFill>
                  <a:srgbClr val="000000"/>
                </a:solidFill>
              </a:rPr>
              <a:t> or address that has a delivery</a:t>
            </a:r>
            <a:endParaRPr sz="2660"/>
          </a:p>
          <a:p>
            <a:pPr marL="868680" lvl="1" indent="-361950" defTabSz="43434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280">
                <a:solidFill>
                  <a:srgbClr val="0B5394"/>
                </a:solidFill>
              </a:defRPr>
            </a:pPr>
            <a:r>
              <a:t>Graph</a:t>
            </a:r>
            <a:r>
              <a:rPr>
                <a:solidFill>
                  <a:srgbClr val="000000"/>
                </a:solidFill>
              </a:rPr>
              <a:t> = </a:t>
            </a:r>
            <a:r>
              <a:rPr>
                <a:solidFill>
                  <a:srgbClr val="990000"/>
                </a:solidFill>
              </a:rPr>
              <a:t>nodes</a:t>
            </a:r>
            <a:r>
              <a:rPr>
                <a:solidFill>
                  <a:srgbClr val="000000"/>
                </a:solidFill>
              </a:rPr>
              <a:t> where a delivery has to be made</a:t>
            </a:r>
            <a:endParaRPr sz="2660"/>
          </a:p>
          <a:p>
            <a:pPr marL="868680" lvl="1" indent="-361950" defTabSz="43434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280">
                <a:solidFill>
                  <a:srgbClr val="0B5394"/>
                </a:solidFill>
              </a:defRPr>
            </a:pPr>
            <a:r>
              <a:t>Relationships</a:t>
            </a:r>
            <a:r>
              <a:rPr>
                <a:solidFill>
                  <a:srgbClr val="000000"/>
                </a:solidFill>
              </a:rPr>
              <a:t> = </a:t>
            </a:r>
            <a:r>
              <a:rPr>
                <a:solidFill>
                  <a:srgbClr val="990000"/>
                </a:solidFill>
              </a:rPr>
              <a:t>distance</a:t>
            </a:r>
            <a:endParaRPr sz="2660"/>
          </a:p>
          <a:p>
            <a:pPr marL="434340" indent="-398145" defTabSz="434340">
              <a:spcBef>
                <a:spcPts val="0"/>
              </a:spcBef>
              <a:buFont typeface="Arial"/>
              <a:buChar char="●"/>
              <a:defRPr sz="2280">
                <a:solidFill>
                  <a:srgbClr val="990000"/>
                </a:solidFill>
              </a:defRPr>
            </a:pPr>
            <a:r>
              <a:t>Recommendation</a:t>
            </a:r>
            <a:r>
              <a:rPr>
                <a:solidFill>
                  <a:srgbClr val="000000"/>
                </a:solidFill>
              </a:rPr>
              <a:t> Engines</a:t>
            </a:r>
          </a:p>
          <a:p>
            <a:pPr marL="868680" lvl="1" indent="-361950" defTabSz="43434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280"/>
            </a:pPr>
            <a:r>
              <a:t>“your friends also bought this product”</a:t>
            </a:r>
            <a:endParaRPr sz="2660"/>
          </a:p>
          <a:p>
            <a:pPr marL="868680" lvl="1" indent="-361950" defTabSz="43434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280"/>
            </a:pPr>
            <a:r>
              <a:t>“when buying this item, these others are usually bought”</a:t>
            </a:r>
            <a:endParaRPr sz="2660"/>
          </a:p>
          <a:p>
            <a:pPr marL="325754" indent="-325754" defTabSz="434340">
              <a:spcBef>
                <a:spcPts val="0"/>
              </a:spcBef>
              <a:buSzTx/>
              <a:buNone/>
              <a:defRPr sz="2280"/>
            </a:pPr>
            <a:r>
              <a:t>	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t>Graph DBs: When Not to Use</a:t>
            </a:r>
          </a:p>
        </p:txBody>
      </p:sp>
      <p:sp>
        <p:nvSpPr>
          <p:cNvPr id="223" name="Shape 223"/>
          <p:cNvSpPr>
            <a:spLocks noGrp="1"/>
          </p:cNvSpPr>
          <p:nvPr>
            <p:ph type="body" idx="1"/>
          </p:nvPr>
        </p:nvSpPr>
        <p:spPr>
          <a:xfrm>
            <a:off x="457200" y="1038399"/>
            <a:ext cx="8462099" cy="4434601"/>
          </a:xfrm>
          <a:prstGeom prst="rect">
            <a:avLst/>
          </a:prstGeom>
        </p:spPr>
        <p:txBody>
          <a:bodyPr/>
          <a:lstStyle/>
          <a:p>
            <a:pPr marL="457200" indent="-419100">
              <a:spcBef>
                <a:spcPts val="0"/>
              </a:spcBef>
              <a:buFont typeface="Arial"/>
              <a:buChar char="●"/>
              <a:defRPr sz="2400"/>
            </a:pPr>
            <a:r>
              <a:t>If we want to </a:t>
            </a:r>
            <a:r>
              <a:rPr>
                <a:solidFill>
                  <a:srgbClr val="990000"/>
                </a:solidFill>
              </a:rPr>
              <a:t>update</a:t>
            </a:r>
            <a:r>
              <a:t> all or a </a:t>
            </a:r>
            <a:r>
              <a:rPr>
                <a:solidFill>
                  <a:srgbClr val="990000"/>
                </a:solidFill>
              </a:rPr>
              <a:t>subset</a:t>
            </a:r>
            <a:r>
              <a:t> of entities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t>Changing a property on many nodes is not straightforward</a:t>
            </a:r>
            <a:endParaRPr sz="2800"/>
          </a:p>
          <a:p>
            <a:pPr marL="1371600" lvl="2" indent="-342900">
              <a:spcBef>
                <a:spcPts val="0"/>
              </a:spcBef>
              <a:buClr>
                <a:srgbClr val="000000"/>
              </a:buClr>
              <a:buSzPct val="60000"/>
              <a:buFont typeface="Wingdings"/>
              <a:buChar char="▪"/>
              <a:defRPr sz="2400"/>
            </a:pPr>
            <a:r>
              <a:t>e.g., analytics solution where all entities may need to be updated with a changed property</a:t>
            </a:r>
            <a:br/>
            <a:endParaRPr/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2400">
                <a:solidFill>
                  <a:srgbClr val="990000"/>
                </a:solidFill>
              </a:defRPr>
            </a:pPr>
            <a:r>
              <a:t>Some</a:t>
            </a:r>
            <a:r>
              <a:rPr>
                <a:solidFill>
                  <a:srgbClr val="000000"/>
                </a:solidFill>
              </a:rPr>
              <a:t> graph databases may be </a:t>
            </a:r>
            <a:r>
              <a:t>unable </a:t>
            </a:r>
            <a:r>
              <a:rPr>
                <a:solidFill>
                  <a:srgbClr val="000000"/>
                </a:solidFill>
              </a:rPr>
              <a:t>to handle </a:t>
            </a:r>
            <a:r>
              <a:t>lots</a:t>
            </a:r>
            <a:r>
              <a:rPr>
                <a:solidFill>
                  <a:srgbClr val="000000"/>
                </a:solidFill>
              </a:rPr>
              <a:t> of data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>
                <a:solidFill>
                  <a:srgbClr val="990000"/>
                </a:solidFill>
              </a:defRPr>
            </a:pPr>
            <a:r>
              <a:t>Distribution </a:t>
            </a:r>
            <a:r>
              <a:rPr>
                <a:solidFill>
                  <a:srgbClr val="000000"/>
                </a:solidFill>
              </a:rPr>
              <a:t>of a graph is </a:t>
            </a:r>
            <a:r>
              <a:t>difficult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t>Neo4j: Basic Info</a:t>
            </a:r>
          </a:p>
        </p:txBody>
      </p:sp>
      <p:sp>
        <p:nvSpPr>
          <p:cNvPr id="226" name="Shape 226"/>
          <p:cNvSpPr>
            <a:spLocks noGrp="1"/>
          </p:cNvSpPr>
          <p:nvPr>
            <p:ph type="body" idx="1"/>
          </p:nvPr>
        </p:nvSpPr>
        <p:spPr>
          <a:xfrm>
            <a:off x="457200" y="1038399"/>
            <a:ext cx="8229600" cy="4434601"/>
          </a:xfrm>
          <a:prstGeom prst="rect">
            <a:avLst/>
          </a:prstGeom>
        </p:spPr>
        <p:txBody>
          <a:bodyPr/>
          <a:lstStyle/>
          <a:p>
            <a:pPr marL="457200" indent="-419100">
              <a:spcBef>
                <a:spcPts val="0"/>
              </a:spcBef>
              <a:buFont typeface="Arial"/>
              <a:buChar char="●"/>
              <a:defRPr sz="1800">
                <a:solidFill>
                  <a:srgbClr val="990000"/>
                </a:solidFill>
              </a:defRPr>
            </a:pPr>
            <a:r>
              <a:t>Open source</a:t>
            </a:r>
            <a:r>
              <a:rPr>
                <a:solidFill>
                  <a:srgbClr val="000000"/>
                </a:solidFill>
              </a:rPr>
              <a:t> graph database</a:t>
            </a: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1800"/>
            </a:pPr>
            <a:r>
              <a:t>Initial release: 2007</a:t>
            </a: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1800"/>
            </a:pPr>
            <a:r>
              <a:t>Written in: </a:t>
            </a:r>
            <a:r>
              <a:rPr>
                <a:solidFill>
                  <a:srgbClr val="990000"/>
                </a:solidFill>
              </a:rPr>
              <a:t>Java</a:t>
            </a: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1800"/>
            </a:pPr>
            <a:r>
              <a:t>OS: cross-platform</a:t>
            </a: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1800"/>
            </a:pPr>
            <a:r>
              <a:t>Full </a:t>
            </a:r>
            <a:r>
              <a:rPr>
                <a:solidFill>
                  <a:srgbClr val="990000"/>
                </a:solidFill>
              </a:rPr>
              <a:t>transactions</a:t>
            </a:r>
            <a:r>
              <a:t> (ACID)</a:t>
            </a: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1800"/>
            </a:pPr>
            <a:r>
              <a:t>Partitioning: None</a:t>
            </a: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1800">
                <a:solidFill>
                  <a:srgbClr val="990000"/>
                </a:solidFill>
              </a:defRPr>
            </a:pPr>
            <a:r>
              <a:t>Replication</a:t>
            </a:r>
            <a:r>
              <a:rPr>
                <a:solidFill>
                  <a:srgbClr val="000000"/>
                </a:solidFill>
              </a:rPr>
              <a:t>: Master-slave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1800"/>
            </a:pPr>
            <a:r>
              <a:t>Eventual consistency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t>Neo4j in Server mode</a:t>
            </a:r>
          </a:p>
        </p:txBody>
      </p:sp>
      <p:sp>
        <p:nvSpPr>
          <p:cNvPr id="229" name="Shape 229"/>
          <p:cNvSpPr>
            <a:spLocks noGrp="1"/>
          </p:cNvSpPr>
          <p:nvPr>
            <p:ph type="body" idx="1"/>
          </p:nvPr>
        </p:nvSpPr>
        <p:spPr>
          <a:xfrm>
            <a:off x="457200" y="1038399"/>
            <a:ext cx="8229600" cy="4434601"/>
          </a:xfrm>
          <a:prstGeom prst="rect">
            <a:avLst/>
          </a:prstGeom>
        </p:spPr>
        <p:txBody>
          <a:bodyPr/>
          <a:lstStyle/>
          <a:p>
            <a:pPr marL="457200" indent="-419100">
              <a:spcBef>
                <a:spcPts val="0"/>
              </a:spcBef>
              <a:buFont typeface="Arial"/>
              <a:buChar char="●"/>
              <a:defRPr sz="1800">
                <a:solidFill>
                  <a:srgbClr val="990000"/>
                </a:solidFill>
              </a:defRPr>
            </a:pPr>
            <a:r>
              <a:t>Two</a:t>
            </a:r>
            <a:r>
              <a:rPr>
                <a:solidFill>
                  <a:srgbClr val="000000"/>
                </a:solidFill>
              </a:rPr>
              <a:t> ways to </a:t>
            </a:r>
            <a:r>
              <a:t>use</a:t>
            </a:r>
            <a:r>
              <a:rPr>
                <a:solidFill>
                  <a:srgbClr val="000000"/>
                </a:solidFill>
              </a:rPr>
              <a:t> Neo4j: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1800">
                <a:solidFill>
                  <a:srgbClr val="0B5394"/>
                </a:solidFill>
              </a:defRPr>
            </a:pPr>
            <a:r>
              <a:t>Self-standing</a:t>
            </a:r>
            <a:r>
              <a:rPr>
                <a:solidFill>
                  <a:srgbClr val="000000"/>
                </a:solidFill>
              </a:rPr>
              <a:t> server + connections</a:t>
            </a:r>
            <a:endParaRPr sz="2800"/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1800">
                <a:solidFill>
                  <a:srgbClr val="0B5394"/>
                </a:solidFill>
              </a:defRPr>
            </a:pPr>
            <a:r>
              <a:t>Embeded</a:t>
            </a:r>
            <a:r>
              <a:rPr>
                <a:solidFill>
                  <a:srgbClr val="000000"/>
                </a:solidFill>
              </a:rPr>
              <a:t>: Used directly within a Java application</a:t>
            </a:r>
            <a:br>
              <a:rPr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1800"/>
            </a:pPr>
            <a:r>
              <a:t>Server mode: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1800">
                <a:solidFill>
                  <a:srgbClr val="990000"/>
                </a:solidFill>
              </a:defRPr>
            </a:pPr>
            <a:r>
              <a:t>download</a:t>
            </a:r>
            <a:r>
              <a:rPr>
                <a:solidFill>
                  <a:srgbClr val="000000"/>
                </a:solidFill>
              </a:rPr>
              <a:t> from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http://neo4j.com/download/</a:t>
            </a:r>
            <a:endParaRPr sz="2800"/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1800"/>
            </a:pPr>
            <a:r>
              <a:t>extract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neo4j-community-X.Y.Z.tar.gz</a:t>
            </a:r>
            <a:endParaRPr sz="2800"/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./bin/neo4j start</a:t>
            </a:r>
            <a:endParaRPr sz="2800"/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1800"/>
            </a:pPr>
            <a:r>
              <a:t>go to: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http://localhost:7474/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t>Cypher: Clauses</a:t>
            </a:r>
          </a:p>
        </p:txBody>
      </p:sp>
      <p:sp>
        <p:nvSpPr>
          <p:cNvPr id="232" name="Shape 232"/>
          <p:cNvSpPr>
            <a:spLocks noGrp="1"/>
          </p:cNvSpPr>
          <p:nvPr>
            <p:ph type="body" idx="1"/>
          </p:nvPr>
        </p:nvSpPr>
        <p:spPr>
          <a:xfrm>
            <a:off x="457199" y="1038399"/>
            <a:ext cx="8571601" cy="4434601"/>
          </a:xfrm>
          <a:prstGeom prst="rect">
            <a:avLst/>
          </a:prstGeom>
        </p:spPr>
        <p:txBody>
          <a:bodyPr/>
          <a:lstStyle/>
          <a:p>
            <a:pPr marL="457200" indent="-419100">
              <a:spcBef>
                <a:spcPts val="0"/>
              </a:spcBef>
              <a:buFont typeface="Arial"/>
              <a:buChar char="●"/>
              <a:defRPr sz="1800" b="1"/>
            </a:pPr>
            <a:r>
              <a:t>MATCH</a:t>
            </a:r>
            <a:r>
              <a:rPr b="0"/>
              <a:t>: The graph </a:t>
            </a:r>
            <a:r>
              <a:rPr b="0">
                <a:solidFill>
                  <a:srgbClr val="990000"/>
                </a:solidFill>
              </a:rPr>
              <a:t>pattern</a:t>
            </a:r>
            <a:r>
              <a:rPr b="0"/>
              <a:t> to match</a:t>
            </a: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1800" b="1"/>
            </a:pPr>
            <a:r>
              <a:t>WHERE</a:t>
            </a:r>
            <a:r>
              <a:rPr b="0"/>
              <a:t>: </a:t>
            </a:r>
            <a:r>
              <a:rPr b="0">
                <a:solidFill>
                  <a:srgbClr val="990000"/>
                </a:solidFill>
              </a:rPr>
              <a:t>Filtering</a:t>
            </a:r>
            <a:r>
              <a:rPr b="0"/>
              <a:t> criteria</a:t>
            </a: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1800" b="1"/>
            </a:pPr>
            <a:r>
              <a:t>RETURN</a:t>
            </a:r>
            <a:r>
              <a:rPr b="0"/>
              <a:t>: What to return </a:t>
            </a: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1800" b="1"/>
            </a:pPr>
            <a:r>
              <a:t>CREATE</a:t>
            </a:r>
            <a:r>
              <a:rPr b="0"/>
              <a:t>: Creates nodes and relationships. </a:t>
            </a: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1800" b="1"/>
            </a:pPr>
            <a:r>
              <a:t>DELETE</a:t>
            </a:r>
            <a:r>
              <a:rPr b="0"/>
              <a:t>: Remove nodes, relationships, properties</a:t>
            </a: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1800" b="1"/>
            </a:pPr>
            <a:r>
              <a:t>SET</a:t>
            </a:r>
            <a:r>
              <a:rPr b="0"/>
              <a:t>: Set values to </a:t>
            </a:r>
            <a:r>
              <a:rPr b="0">
                <a:solidFill>
                  <a:srgbClr val="990000"/>
                </a:solidFill>
              </a:rPr>
              <a:t>properties</a:t>
            </a:r>
          </a:p>
          <a:p>
            <a:pPr marL="457200" indent="-419100">
              <a:lnSpc>
                <a:spcPct val="115000"/>
              </a:lnSpc>
              <a:spcBef>
                <a:spcPts val="0"/>
              </a:spcBef>
              <a:buFont typeface="Arial"/>
              <a:buChar char="●"/>
              <a:defRPr sz="1800" b="1"/>
            </a:pPr>
            <a:r>
              <a:t>WITH</a:t>
            </a:r>
            <a:r>
              <a:rPr b="0"/>
              <a:t>: Divides a query into multiple parts</a:t>
            </a: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1800" b="1"/>
            </a:pPr>
            <a:r>
              <a:t>START</a:t>
            </a:r>
            <a:r>
              <a:rPr b="0"/>
              <a:t>: Starting </a:t>
            </a:r>
            <a:r>
              <a:rPr b="0">
                <a:solidFill>
                  <a:srgbClr val="990000"/>
                </a:solidFill>
              </a:rPr>
              <a:t>points</a:t>
            </a:r>
            <a:r>
              <a:rPr b="0"/>
              <a:t> in the graph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1800"/>
            </a:pPr>
            <a:r>
              <a:t>by explicit index lookups or by node IDs (both </a:t>
            </a:r>
            <a:r>
              <a:rPr>
                <a:solidFill>
                  <a:srgbClr val="990000"/>
                </a:solidFill>
              </a:rPr>
              <a:t>deprecated</a:t>
            </a:r>
            <a: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t>Cypher: Creating Nodes (Examples)</a:t>
            </a:r>
          </a:p>
        </p:txBody>
      </p:sp>
      <p:sp>
        <p:nvSpPr>
          <p:cNvPr id="235" name="Shape 235"/>
          <p:cNvSpPr>
            <a:spLocks noGrp="1"/>
          </p:cNvSpPr>
          <p:nvPr>
            <p:ph type="body" sz="quarter" idx="1"/>
          </p:nvPr>
        </p:nvSpPr>
        <p:spPr>
          <a:xfrm>
            <a:off x="457200" y="1012700"/>
            <a:ext cx="4514099" cy="1452900"/>
          </a:xfrm>
          <a:prstGeom prst="rect">
            <a:avLst/>
          </a:prstGeom>
          <a:ln w="9525">
            <a:solidFill>
              <a:srgbClr val="000000"/>
            </a:solidFill>
            <a:round/>
          </a:ln>
        </p:spPr>
        <p:txBody>
          <a:bodyPr/>
          <a:lstStyle/>
          <a:p>
            <a:pPr>
              <a:spcBef>
                <a:spcPts val="0"/>
              </a:spcBef>
              <a:buSzTx/>
              <a:buNone/>
              <a:defRPr sz="1800" b="1"/>
            </a:pPr>
            <a:r>
              <a:t>CREATE</a:t>
            </a:r>
            <a:r>
              <a:rPr b="0"/>
              <a:t> n;</a:t>
            </a:r>
          </a:p>
          <a:p>
            <a:pPr>
              <a:spcBef>
                <a:spcPts val="0"/>
              </a:spcBef>
              <a:buSzTx/>
              <a:buNone/>
              <a:defRPr sz="1800" i="1"/>
            </a:pPr>
            <a:r>
              <a:t>(create a node, assign to var </a:t>
            </a:r>
            <a:r>
              <a:rPr b="1"/>
              <a:t>n</a:t>
            </a:r>
            <a:r>
              <a:t>)</a:t>
            </a:r>
          </a:p>
          <a:p>
            <a:pPr>
              <a:spcBef>
                <a:spcPts val="0"/>
              </a:spcBef>
              <a:buSzTx/>
              <a:buNone/>
              <a:defRPr sz="18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Created 1 node, returned 0 rows</a:t>
            </a:r>
          </a:p>
        </p:txBody>
      </p:sp>
      <p:sp>
        <p:nvSpPr>
          <p:cNvPr id="236" name="Shape 236"/>
          <p:cNvSpPr/>
          <p:nvPr/>
        </p:nvSpPr>
        <p:spPr>
          <a:xfrm>
            <a:off x="3479800" y="2998788"/>
            <a:ext cx="5664200" cy="239871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pPr marL="342900" indent="-342900" defTabSz="457200">
              <a:defRPr sz="1800" b="1"/>
            </a:pPr>
            <a:r>
              <a:t>CREATE </a:t>
            </a:r>
            <a:r>
              <a:rPr b="0"/>
              <a:t>(a: Person {name : 'David'})</a:t>
            </a:r>
            <a:endParaRPr sz="3200"/>
          </a:p>
          <a:p>
            <a:pPr marL="342900" indent="-342900" defTabSz="457200">
              <a:defRPr sz="1800" b="1"/>
            </a:pPr>
            <a:r>
              <a:t>RETURN </a:t>
            </a:r>
            <a:r>
              <a:rPr b="0"/>
              <a:t>a;</a:t>
            </a:r>
            <a:endParaRPr sz="3200"/>
          </a:p>
          <a:p>
            <a:pPr marL="342900" indent="-342900" defTabSz="457200">
              <a:defRPr sz="1800" i="1"/>
            </a:pPr>
            <a:r>
              <a:t>(create a node with label ‘Person’ and  ‘name’ property ‘David’)</a:t>
            </a:r>
            <a:endParaRPr sz="3200"/>
          </a:p>
          <a:p>
            <a:pPr marL="342900" indent="-342900" defTabSz="457200">
              <a:defRPr sz="18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Created 1 node, set 1 property, returned 1 row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" grpId="1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/>
          </p:cNvSpPr>
          <p:nvPr>
            <p:ph type="title"/>
          </p:nvPr>
        </p:nvSpPr>
        <p:spPr>
          <a:xfrm>
            <a:off x="457200" y="228850"/>
            <a:ext cx="8523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t>RDBMS recap</a:t>
            </a:r>
          </a:p>
        </p:txBody>
      </p:sp>
      <p:sp>
        <p:nvSpPr>
          <p:cNvPr id="136" name="Shape 136"/>
          <p:cNvSpPr>
            <a:spLocks noGrp="1"/>
          </p:cNvSpPr>
          <p:nvPr>
            <p:ph type="body" idx="1"/>
          </p:nvPr>
        </p:nvSpPr>
        <p:spPr>
          <a:xfrm>
            <a:off x="457199" y="1038399"/>
            <a:ext cx="8432101" cy="4434601"/>
          </a:xfrm>
          <a:prstGeom prst="rect">
            <a:avLst/>
          </a:prstGeom>
        </p:spPr>
        <p:txBody>
          <a:bodyPr/>
          <a:lstStyle/>
          <a:p>
            <a:pPr marL="457200" indent="-419100">
              <a:spcBef>
                <a:spcPts val="0"/>
              </a:spcBef>
              <a:buFont typeface="Arial"/>
              <a:buChar char="●"/>
              <a:defRPr sz="2400"/>
            </a:pPr>
            <a:r>
              <a:t>RDBMS are </a:t>
            </a:r>
            <a:r>
              <a:rPr>
                <a:solidFill>
                  <a:srgbClr val="990000"/>
                </a:solidFill>
              </a:rPr>
              <a:t>predominant</a:t>
            </a:r>
            <a:r>
              <a:t> database technologies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t>Since 1970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endParaRPr/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2400"/>
            </a:pPr>
            <a:r>
              <a:t>Data modeled as relations (</a:t>
            </a:r>
            <a:r>
              <a:rPr>
                <a:solidFill>
                  <a:srgbClr val="990000"/>
                </a:solidFill>
              </a:rPr>
              <a:t>tables</a:t>
            </a:r>
            <a:r>
              <a:t>)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t>object = </a:t>
            </a:r>
            <a:r>
              <a:rPr>
                <a:solidFill>
                  <a:srgbClr val="990000"/>
                </a:solidFill>
              </a:rPr>
              <a:t>tuple</a:t>
            </a:r>
            <a:r>
              <a:t> of attribute values</a:t>
            </a:r>
            <a:endParaRPr sz="2800"/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>
                <a:solidFill>
                  <a:srgbClr val="990000"/>
                </a:solidFill>
              </a:defRPr>
            </a:pPr>
            <a:r>
              <a:t>tables </a:t>
            </a:r>
            <a:r>
              <a:rPr>
                <a:solidFill>
                  <a:srgbClr val="000000"/>
                </a:solidFill>
              </a:rPr>
              <a:t>contain objects of the </a:t>
            </a:r>
            <a:r>
              <a:t>same type</a:t>
            </a:r>
            <a:endParaRPr sz="2800"/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t>tables interconnected via </a:t>
            </a:r>
            <a:r>
              <a:rPr>
                <a:solidFill>
                  <a:srgbClr val="990000"/>
                </a:solidFill>
              </a:rPr>
              <a:t>foreign keys</a:t>
            </a:r>
            <a:br>
              <a:rPr>
                <a:solidFill>
                  <a:srgbClr val="990000"/>
                </a:solidFill>
              </a:rPr>
            </a:br>
            <a:endParaRPr>
              <a:solidFill>
                <a:srgbClr val="990000"/>
              </a:solidFill>
            </a:endParaRP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2400"/>
            </a:pPr>
            <a:r>
              <a:t>Use </a:t>
            </a:r>
            <a:r>
              <a:rPr>
                <a:solidFill>
                  <a:srgbClr val="990000"/>
                </a:solidFill>
              </a:rPr>
              <a:t>SQL</a:t>
            </a:r>
            <a:r>
              <a:t> query language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t>Cypher: Changing Properties</a:t>
            </a:r>
          </a:p>
        </p:txBody>
      </p:sp>
      <p:sp>
        <p:nvSpPr>
          <p:cNvPr id="239" name="Shape 239"/>
          <p:cNvSpPr>
            <a:spLocks noGrp="1"/>
          </p:cNvSpPr>
          <p:nvPr>
            <p:ph type="body" idx="1"/>
          </p:nvPr>
        </p:nvSpPr>
        <p:spPr>
          <a:xfrm>
            <a:off x="457199" y="1012700"/>
            <a:ext cx="8090401" cy="4166400"/>
          </a:xfrm>
          <a:prstGeom prst="rect">
            <a:avLst/>
          </a:prstGeom>
          <a:ln w="9525">
            <a:solidFill>
              <a:srgbClr val="000000"/>
            </a:solidFill>
            <a:round/>
          </a:ln>
        </p:spPr>
        <p:txBody>
          <a:bodyPr/>
          <a:lstStyle/>
          <a:p>
            <a:pPr>
              <a:spcBef>
                <a:spcPts val="0"/>
              </a:spcBef>
              <a:buSzTx/>
              <a:buNone/>
              <a:defRPr sz="1800" b="1"/>
            </a:pPr>
            <a:r>
              <a:t>MATCH </a:t>
            </a:r>
            <a:r>
              <a:rPr b="0"/>
              <a:t>(n: Person {name: 'Andres'}) </a:t>
            </a:r>
          </a:p>
          <a:p>
            <a:pPr>
              <a:spcBef>
                <a:spcPts val="0"/>
              </a:spcBef>
              <a:buSzTx/>
              <a:buNone/>
              <a:defRPr sz="1800" b="1"/>
            </a:pPr>
            <a:r>
              <a:t>SET</a:t>
            </a:r>
            <a:r>
              <a:rPr b="0"/>
              <a:t> n.surname = 'Taylor' </a:t>
            </a:r>
          </a:p>
          <a:p>
            <a:pPr>
              <a:spcBef>
                <a:spcPts val="0"/>
              </a:spcBef>
              <a:buSzTx/>
              <a:buNone/>
              <a:defRPr sz="1800" b="1"/>
            </a:pPr>
            <a:r>
              <a:t>RETURN </a:t>
            </a:r>
            <a:r>
              <a:rPr b="0"/>
              <a:t>n</a:t>
            </a:r>
          </a:p>
          <a:p>
            <a:pPr>
              <a:spcBef>
                <a:spcPts val="0"/>
              </a:spcBef>
              <a:buSzTx/>
              <a:buNone/>
              <a:defRPr sz="1800" i="1"/>
            </a:pPr>
            <a:r>
              <a:t>(find a node with name ‘Andres’ and set it surname ‘Taylor’)</a:t>
            </a:r>
            <a:br/>
            <a:r>
              <a:t>	</a:t>
            </a:r>
          </a:p>
          <a:p>
            <a:pPr>
              <a:spcBef>
                <a:spcPts val="0"/>
              </a:spcBef>
              <a:buSzTx/>
              <a:buNone/>
              <a:defRPr sz="18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n                                        Node[0]{name:"Andres",surname:"Taylor"} </a:t>
            </a:r>
          </a:p>
          <a:p>
            <a:pPr>
              <a:spcBef>
                <a:spcPts val="0"/>
              </a:spcBef>
              <a:buSzTx/>
              <a:buNone/>
              <a:defRPr sz="18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1 row</a:t>
            </a:r>
          </a:p>
          <a:p>
            <a:pPr>
              <a:spcBef>
                <a:spcPts val="0"/>
              </a:spcBef>
              <a:buSzTx/>
              <a:buNone/>
              <a:defRPr sz="18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Properties set: 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t>Cypher: Delete</a:t>
            </a:r>
          </a:p>
        </p:txBody>
      </p:sp>
      <p:sp>
        <p:nvSpPr>
          <p:cNvPr id="242" name="Shape 242"/>
          <p:cNvSpPr>
            <a:spLocks noGrp="1"/>
          </p:cNvSpPr>
          <p:nvPr>
            <p:ph type="body" sz="half" idx="1"/>
          </p:nvPr>
        </p:nvSpPr>
        <p:spPr>
          <a:xfrm>
            <a:off x="457199" y="1012700"/>
            <a:ext cx="8343601" cy="2172300"/>
          </a:xfrm>
          <a:prstGeom prst="rect">
            <a:avLst/>
          </a:prstGeom>
          <a:ln w="9525">
            <a:solidFill>
              <a:srgbClr val="000000"/>
            </a:solidFill>
            <a:round/>
          </a:ln>
        </p:spPr>
        <p:txBody>
          <a:bodyPr/>
          <a:lstStyle/>
          <a:p>
            <a:pPr>
              <a:spcBef>
                <a:spcPts val="0"/>
              </a:spcBef>
              <a:buSzTx/>
              <a:buNone/>
              <a:defRPr sz="1800" b="1"/>
            </a:pPr>
            <a:r>
              <a:t>MATCH </a:t>
            </a:r>
            <a:r>
              <a:rPr b="0"/>
              <a:t>(n: Person {name: 'Andres'}) </a:t>
            </a:r>
          </a:p>
          <a:p>
            <a:pPr>
              <a:spcBef>
                <a:spcPts val="0"/>
              </a:spcBef>
              <a:buSzTx/>
              <a:buNone/>
              <a:defRPr sz="1800" b="1"/>
            </a:pPr>
            <a:r>
              <a:t>DELETE </a:t>
            </a:r>
            <a:r>
              <a:rPr b="0"/>
              <a:t>n</a:t>
            </a:r>
          </a:p>
          <a:p>
            <a:pPr>
              <a:spcBef>
                <a:spcPts val="0"/>
              </a:spcBef>
              <a:buSzTx/>
              <a:buNone/>
              <a:defRPr sz="1800" i="1"/>
            </a:pPr>
            <a:r>
              <a:t>(delete all Persons with name ‘Andres’)	</a:t>
            </a:r>
          </a:p>
          <a:p>
            <a:pPr>
              <a:spcBef>
                <a:spcPts val="0"/>
              </a:spcBef>
              <a:buSzTx/>
              <a:buNone/>
              <a:defRPr sz="18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Nodes deleted: 2</a:t>
            </a:r>
          </a:p>
          <a:p>
            <a:pPr>
              <a:spcBef>
                <a:spcPts val="0"/>
              </a:spcBef>
              <a:buSzTx/>
              <a:buNone/>
              <a:defRPr sz="18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TransactionFailureException: Unable to commit transaction</a:t>
            </a:r>
          </a:p>
        </p:txBody>
      </p:sp>
      <p:sp>
        <p:nvSpPr>
          <p:cNvPr id="243" name="Shape 243"/>
          <p:cNvSpPr/>
          <p:nvPr/>
        </p:nvSpPr>
        <p:spPr>
          <a:xfrm>
            <a:off x="682625" y="3375025"/>
            <a:ext cx="8461375" cy="2171700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pPr marL="342900" indent="-342900" defTabSz="457200">
              <a:defRPr sz="1800" b="1"/>
            </a:pPr>
            <a:r>
              <a:t>MATCH </a:t>
            </a:r>
            <a:r>
              <a:rPr b="0"/>
              <a:t>(n: Person {name: 'Andres'}), (n-[r]-())</a:t>
            </a:r>
            <a:endParaRPr sz="3200"/>
          </a:p>
          <a:p>
            <a:pPr marL="342900" indent="-342900" defTabSz="457200">
              <a:defRPr sz="1800" b="1"/>
            </a:pPr>
            <a:r>
              <a:t>DELETE </a:t>
            </a:r>
            <a:r>
              <a:rPr b="0"/>
              <a:t>r,n</a:t>
            </a:r>
            <a:endParaRPr sz="3200"/>
          </a:p>
          <a:p>
            <a:pPr marL="342900" indent="-342900" defTabSz="457200">
              <a:lnSpc>
                <a:spcPct val="115000"/>
              </a:lnSpc>
              <a:defRPr sz="1800" i="1"/>
            </a:pPr>
            <a:r>
              <a:t>(first, we must delete all relationships of node with name ‘Andres’)</a:t>
            </a:r>
            <a:endParaRPr sz="3200"/>
          </a:p>
          <a:p>
            <a:pPr marL="342900" indent="-342900" defTabSz="457200">
              <a:defRPr sz="18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Nodes deleted: 1</a:t>
            </a:r>
            <a:endParaRPr sz="3200"/>
          </a:p>
          <a:p>
            <a:pPr marL="342900" indent="-342900" defTabSz="457200">
              <a:defRPr sz="18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Relationships deleted: 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" grpId="1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t>Cypher: Queries</a:t>
            </a:r>
          </a:p>
        </p:txBody>
      </p:sp>
      <p:sp>
        <p:nvSpPr>
          <p:cNvPr id="246" name="Shape 246"/>
          <p:cNvSpPr>
            <a:spLocks noGrp="1"/>
          </p:cNvSpPr>
          <p:nvPr>
            <p:ph type="body" sz="half" idx="1"/>
          </p:nvPr>
        </p:nvSpPr>
        <p:spPr>
          <a:xfrm>
            <a:off x="400199" y="3349674"/>
            <a:ext cx="8343601" cy="2136601"/>
          </a:xfrm>
          <a:prstGeom prst="rect">
            <a:avLst/>
          </a:prstGeom>
          <a:ln w="9525">
            <a:solidFill>
              <a:srgbClr val="000000"/>
            </a:solidFill>
            <a:round/>
          </a:ln>
        </p:spPr>
        <p:txBody>
          <a:bodyPr/>
          <a:lstStyle/>
          <a:p>
            <a:pPr>
              <a:spcBef>
                <a:spcPts val="0"/>
              </a:spcBef>
              <a:buSzTx/>
              <a:buNone/>
              <a:defRPr sz="1800" b="1"/>
            </a:pPr>
            <a:r>
              <a:t>MATCH (</a:t>
            </a:r>
            <a:r>
              <a:rPr b="0"/>
              <a:t>user: Person {name: 'Andres'})-[:friend]-&gt;(follower)</a:t>
            </a:r>
          </a:p>
          <a:p>
            <a:pPr>
              <a:spcBef>
                <a:spcPts val="0"/>
              </a:spcBef>
              <a:buSzTx/>
              <a:buNone/>
              <a:defRPr sz="1800" b="1"/>
            </a:pPr>
            <a:r>
              <a:t>RETURN </a:t>
            </a:r>
            <a:r>
              <a:rPr b="0"/>
              <a:t>user.name, follower.name</a:t>
            </a:r>
          </a:p>
          <a:p>
            <a:pPr>
              <a:spcBef>
                <a:spcPts val="0"/>
              </a:spcBef>
              <a:buSzTx/>
              <a:buNone/>
              <a:defRPr sz="1800" i="1"/>
            </a:pPr>
            <a:r>
              <a:t>(find all ‘friends’ of 'Andres')</a:t>
            </a:r>
          </a:p>
        </p:txBody>
      </p:sp>
      <p:sp>
        <p:nvSpPr>
          <p:cNvPr id="247" name="Shape 247"/>
          <p:cNvSpPr/>
          <p:nvPr/>
        </p:nvSpPr>
        <p:spPr>
          <a:xfrm>
            <a:off x="0" y="1193800"/>
            <a:ext cx="8343900" cy="1851025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pPr marL="342900" indent="-342900" defTabSz="457200">
              <a:defRPr sz="1800" b="1"/>
            </a:pPr>
            <a:r>
              <a:t>MATCH (</a:t>
            </a:r>
            <a:r>
              <a:rPr b="0"/>
              <a:t>p: Person)</a:t>
            </a:r>
            <a:endParaRPr sz="3200"/>
          </a:p>
          <a:p>
            <a:pPr marL="342900" indent="-342900" defTabSz="457200">
              <a:defRPr sz="1800" b="1"/>
            </a:pPr>
            <a:r>
              <a:t>WHERE</a:t>
            </a:r>
            <a:r>
              <a:rPr b="0"/>
              <a:t> p.age &gt; 18 </a:t>
            </a:r>
            <a:r>
              <a:t>AND</a:t>
            </a:r>
            <a:r>
              <a:rPr b="0"/>
              <a:t> p.age &lt; 30</a:t>
            </a:r>
            <a:endParaRPr sz="3200"/>
          </a:p>
          <a:p>
            <a:pPr marL="342900" indent="-342900" defTabSz="457200">
              <a:defRPr sz="1800" b="1"/>
            </a:pPr>
            <a:r>
              <a:t>RETURN </a:t>
            </a:r>
            <a:r>
              <a:rPr b="0"/>
              <a:t>p.name</a:t>
            </a:r>
            <a:endParaRPr sz="3200"/>
          </a:p>
          <a:p>
            <a:pPr marL="342900" indent="-342900" defTabSz="457200">
              <a:lnSpc>
                <a:spcPct val="115000"/>
              </a:lnSpc>
              <a:defRPr sz="1800" i="1"/>
            </a:pPr>
            <a:r>
              <a:t>(return names of all adult people under 30)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" grpId="1" animBg="1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t>Cypher: Queries (2)</a:t>
            </a:r>
          </a:p>
        </p:txBody>
      </p:sp>
      <p:sp>
        <p:nvSpPr>
          <p:cNvPr id="250" name="Shape 250"/>
          <p:cNvSpPr>
            <a:spLocks noGrp="1"/>
          </p:cNvSpPr>
          <p:nvPr>
            <p:ph type="body" sz="half" idx="1"/>
          </p:nvPr>
        </p:nvSpPr>
        <p:spPr>
          <a:xfrm>
            <a:off x="400199" y="1182649"/>
            <a:ext cx="8343601" cy="1565102"/>
          </a:xfrm>
          <a:prstGeom prst="rect">
            <a:avLst/>
          </a:prstGeom>
          <a:ln w="9525">
            <a:solidFill>
              <a:srgbClr val="000000"/>
            </a:solidFill>
            <a:round/>
          </a:ln>
        </p:spPr>
        <p:txBody>
          <a:bodyPr/>
          <a:lstStyle/>
          <a:p>
            <a:pPr>
              <a:spcBef>
                <a:spcPts val="0"/>
              </a:spcBef>
              <a:buSzTx/>
              <a:buNone/>
              <a:defRPr sz="1800" b="1"/>
            </a:pPr>
            <a:r>
              <a:t>MATCH (</a:t>
            </a:r>
            <a:r>
              <a:rPr b="0"/>
              <a:t>andres: Person {name: 'Andres'})-[*1..3]-(node)</a:t>
            </a:r>
          </a:p>
          <a:p>
            <a:pPr>
              <a:spcBef>
                <a:spcPts val="0"/>
              </a:spcBef>
              <a:buSzTx/>
              <a:buNone/>
              <a:defRPr sz="1800" b="1"/>
            </a:pPr>
            <a:r>
              <a:t>RETURN </a:t>
            </a:r>
            <a:r>
              <a:rPr b="0"/>
              <a:t>andres, node ;</a:t>
            </a:r>
          </a:p>
          <a:p>
            <a:pPr>
              <a:spcBef>
                <a:spcPts val="0"/>
              </a:spcBef>
              <a:buSzTx/>
              <a:buNone/>
              <a:defRPr sz="1800" i="1"/>
            </a:pPr>
            <a:r>
              <a:t>(find all ‘nodes’ within three hops from ‘Andres’)</a:t>
            </a:r>
          </a:p>
        </p:txBody>
      </p:sp>
      <p:sp>
        <p:nvSpPr>
          <p:cNvPr id="251" name="Shape 251"/>
          <p:cNvSpPr/>
          <p:nvPr/>
        </p:nvSpPr>
        <p:spPr>
          <a:xfrm>
            <a:off x="0" y="3236913"/>
            <a:ext cx="8343900" cy="230187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pPr marL="342900" indent="-342900" defTabSz="457200">
              <a:defRPr sz="1800" b="1"/>
            </a:pPr>
            <a:r>
              <a:t>MATCH </a:t>
            </a:r>
            <a:r>
              <a:rPr b="0"/>
              <a:t>p=shortestPath(</a:t>
            </a:r>
            <a:endParaRPr sz="3200"/>
          </a:p>
          <a:p>
            <a:pPr marL="342900" indent="-342900" defTabSz="457200">
              <a:defRPr sz="1800"/>
            </a:pPr>
            <a:r>
              <a:t>  (andres:Person {name: 'Andres'})-[*]-(david {name:'David'})</a:t>
            </a:r>
            <a:endParaRPr sz="3200"/>
          </a:p>
          <a:p>
            <a:pPr marL="342900" indent="-342900" defTabSz="457200">
              <a:defRPr sz="1800"/>
            </a:pPr>
            <a:r>
              <a:t>)</a:t>
            </a:r>
            <a:endParaRPr sz="3200"/>
          </a:p>
          <a:p>
            <a:pPr marL="342900" indent="-342900" defTabSz="457200">
              <a:defRPr sz="1800" b="1"/>
            </a:pPr>
            <a:r>
              <a:t>RETURN </a:t>
            </a:r>
            <a:r>
              <a:rPr b="0"/>
              <a:t>p ;</a:t>
            </a:r>
            <a:endParaRPr sz="3200"/>
          </a:p>
          <a:p>
            <a:pPr marL="342900" indent="-342900" defTabSz="457200">
              <a:lnSpc>
                <a:spcPct val="115000"/>
              </a:lnSpc>
              <a:defRPr sz="1800" i="1"/>
            </a:pPr>
            <a:r>
              <a:t>(find the shortest connection between ‘Andres’ and ‘David’)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" grpId="1" animBg="1" advAuto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/>
          </p:cNvSpPr>
          <p:nvPr>
            <p:ph type="body" idx="1"/>
          </p:nvPr>
        </p:nvSpPr>
        <p:spPr>
          <a:xfrm>
            <a:off x="457200" y="358445"/>
            <a:ext cx="8229600" cy="5114556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  <a:defRPr sz="2000" b="1"/>
            </a:pPr>
            <a:r>
              <a:t>Join table translation</a:t>
            </a:r>
          </a:p>
          <a:p>
            <a:pPr marL="0" indent="0" algn="ctr">
              <a:buSzTx/>
              <a:buNone/>
              <a:defRPr sz="2000"/>
            </a:pPr>
            <a:endParaRPr/>
          </a:p>
          <a:p>
            <a:pPr>
              <a:defRPr sz="2000"/>
            </a:pPr>
            <a:r>
              <a:t>In a RDBMS you model relationship as tables.</a:t>
            </a:r>
          </a:p>
          <a:p>
            <a:pPr>
              <a:defRPr sz="2000"/>
            </a:pPr>
            <a:r>
              <a:t>The relationship is modelled as data with PK-FK connections.</a:t>
            </a:r>
          </a:p>
          <a:p>
            <a:pPr>
              <a:defRPr sz="2000"/>
            </a:pPr>
            <a:r>
              <a:t>In a Graph DB you can type the edges and use them as relationships.</a:t>
            </a:r>
          </a:p>
        </p:txBody>
      </p:sp>
      <p:grpSp>
        <p:nvGrpSpPr>
          <p:cNvPr id="262" name="Group 262"/>
          <p:cNvGrpSpPr/>
          <p:nvPr/>
        </p:nvGrpSpPr>
        <p:grpSpPr>
          <a:xfrm>
            <a:off x="3852471" y="2735840"/>
            <a:ext cx="1566473" cy="936885"/>
            <a:chOff x="0" y="0"/>
            <a:chExt cx="1566472" cy="936883"/>
          </a:xfrm>
        </p:grpSpPr>
        <p:sp>
          <p:nvSpPr>
            <p:cNvPr id="260" name="Shape 260"/>
            <p:cNvSpPr/>
            <p:nvPr/>
          </p:nvSpPr>
          <p:spPr>
            <a:xfrm>
              <a:off x="-1" y="0"/>
              <a:ext cx="1566474" cy="9368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391617" y="219521"/>
              <a:ext cx="783238" cy="497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Works for</a:t>
              </a:r>
            </a:p>
          </p:txBody>
        </p:sp>
      </p:grpSp>
      <p:grpSp>
        <p:nvGrpSpPr>
          <p:cNvPr id="265" name="Group 265"/>
          <p:cNvGrpSpPr/>
          <p:nvPr/>
        </p:nvGrpSpPr>
        <p:grpSpPr>
          <a:xfrm>
            <a:off x="1066800" y="2803295"/>
            <a:ext cx="1439055" cy="801975"/>
            <a:chOff x="0" y="0"/>
            <a:chExt cx="1439054" cy="801974"/>
          </a:xfrm>
        </p:grpSpPr>
        <p:sp>
          <p:nvSpPr>
            <p:cNvPr id="263" name="Shape 263"/>
            <p:cNvSpPr/>
            <p:nvPr/>
          </p:nvSpPr>
          <p:spPr>
            <a:xfrm>
              <a:off x="0" y="-1"/>
              <a:ext cx="1439055" cy="80197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0" y="253667"/>
              <a:ext cx="1439055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Person</a:t>
              </a:r>
            </a:p>
          </p:txBody>
        </p:sp>
      </p:grpSp>
      <p:grpSp>
        <p:nvGrpSpPr>
          <p:cNvPr id="268" name="Group 268"/>
          <p:cNvGrpSpPr/>
          <p:nvPr/>
        </p:nvGrpSpPr>
        <p:grpSpPr>
          <a:xfrm>
            <a:off x="6695606" y="2803295"/>
            <a:ext cx="1439056" cy="801975"/>
            <a:chOff x="0" y="0"/>
            <a:chExt cx="1439054" cy="801974"/>
          </a:xfrm>
        </p:grpSpPr>
        <p:sp>
          <p:nvSpPr>
            <p:cNvPr id="266" name="Shape 266"/>
            <p:cNvSpPr/>
            <p:nvPr/>
          </p:nvSpPr>
          <p:spPr>
            <a:xfrm>
              <a:off x="0" y="-1"/>
              <a:ext cx="1439055" cy="80197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0" y="253667"/>
              <a:ext cx="1439055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Employer</a:t>
              </a:r>
            </a:p>
          </p:txBody>
        </p:sp>
      </p:grpSp>
      <p:sp>
        <p:nvSpPr>
          <p:cNvPr id="277" name="Shape 277"/>
          <p:cNvSpPr/>
          <p:nvPr/>
        </p:nvSpPr>
        <p:spPr>
          <a:xfrm>
            <a:off x="2510631" y="3204282"/>
            <a:ext cx="133690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5400">
            <a:solidFill>
              <a:srgbClr val="00000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423869" y="3204282"/>
            <a:ext cx="1266976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3115454" y="2849901"/>
            <a:ext cx="314794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*</a:t>
            </a:r>
          </a:p>
        </p:txBody>
      </p:sp>
      <p:sp>
        <p:nvSpPr>
          <p:cNvPr id="272" name="Shape 272"/>
          <p:cNvSpPr/>
          <p:nvPr/>
        </p:nvSpPr>
        <p:spPr>
          <a:xfrm>
            <a:off x="5841167" y="2849901"/>
            <a:ext cx="314794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*</a:t>
            </a:r>
          </a:p>
        </p:txBody>
      </p:sp>
      <p:grpSp>
        <p:nvGrpSpPr>
          <p:cNvPr id="275" name="Group 275"/>
          <p:cNvGrpSpPr/>
          <p:nvPr/>
        </p:nvGrpSpPr>
        <p:grpSpPr>
          <a:xfrm>
            <a:off x="5418944" y="3676608"/>
            <a:ext cx="1291655" cy="547007"/>
            <a:chOff x="0" y="0"/>
            <a:chExt cx="1291654" cy="547006"/>
          </a:xfrm>
        </p:grpSpPr>
        <p:sp>
          <p:nvSpPr>
            <p:cNvPr id="273" name="Shape 273"/>
            <p:cNvSpPr/>
            <p:nvPr/>
          </p:nvSpPr>
          <p:spPr>
            <a:xfrm>
              <a:off x="-1" y="-1"/>
              <a:ext cx="1291656" cy="547008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189158" y="126182"/>
              <a:ext cx="913337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Full-time</a:t>
              </a:r>
            </a:p>
          </p:txBody>
        </p:sp>
      </p:grpSp>
      <p:sp>
        <p:nvSpPr>
          <p:cNvPr id="279" name="Shape 279"/>
          <p:cNvSpPr/>
          <p:nvPr/>
        </p:nvSpPr>
        <p:spPr>
          <a:xfrm>
            <a:off x="5059048" y="3425224"/>
            <a:ext cx="593070" cy="3095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5400">
            <a:solidFill>
              <a:srgbClr val="00000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38911">
              <a:defRPr sz="3743"/>
            </a:lvl1pPr>
          </a:lstStyle>
          <a:p>
            <a:r>
              <a:rPr lang="it-IT" dirty="0"/>
              <a:t>ERD implementation in Graph DB</a:t>
            </a:r>
            <a:endParaRPr dirty="0"/>
          </a:p>
        </p:txBody>
      </p:sp>
      <p:sp>
        <p:nvSpPr>
          <p:cNvPr id="282" name="Shape 282"/>
          <p:cNvSpPr>
            <a:spLocks noGrp="1"/>
          </p:cNvSpPr>
          <p:nvPr>
            <p:ph type="body" idx="1"/>
          </p:nvPr>
        </p:nvSpPr>
        <p:spPr>
          <a:xfrm>
            <a:off x="457200" y="1038399"/>
            <a:ext cx="8229600" cy="44346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it-IT" sz="2500" dirty="0"/>
              <a:t>Each entity in an entity set becomes a node. The attributes become fields of the node.</a:t>
            </a:r>
          </a:p>
          <a:p>
            <a:r>
              <a:rPr lang="it-IT" sz="2500" dirty="0"/>
              <a:t>Each </a:t>
            </a:r>
            <a:r>
              <a:rPr lang="it-IT" sz="2500" u="sng" dirty="0"/>
              <a:t>binary</a:t>
            </a:r>
            <a:r>
              <a:rPr lang="it-IT" sz="2500" dirty="0"/>
              <a:t> relationship in a relationship set becomes a link in the graph. Each relationship attribute becomes a field in the link.</a:t>
            </a:r>
          </a:p>
          <a:p>
            <a:r>
              <a:rPr lang="it-IT" sz="2500" dirty="0"/>
              <a:t>Each relationship which is not binary (ternary, quaternary, …) becomes a node in the graph. All the attributes of the relationship are stored in the node. </a:t>
            </a:r>
            <a:r>
              <a:rPr lang="it-IT" sz="2500"/>
              <a:t>All entities participating in the relationship are linked to this node.</a:t>
            </a:r>
            <a:endParaRPr sz="2500" dirty="0"/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/>
          </p:cNvSpPr>
          <p:nvPr>
            <p:ph type="body" idx="1"/>
          </p:nvPr>
        </p:nvSpPr>
        <p:spPr>
          <a:xfrm>
            <a:off x="457200" y="358445"/>
            <a:ext cx="8229600" cy="5114556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  <a:defRPr sz="2000" b="1"/>
            </a:pPr>
            <a:r>
              <a:t>Table translation</a:t>
            </a:r>
          </a:p>
          <a:p>
            <a:pPr marL="0" indent="0" algn="ctr">
              <a:buSzTx/>
              <a:buNone/>
              <a:defRPr sz="2000"/>
            </a:pPr>
            <a:endParaRPr/>
          </a:p>
          <a:p>
            <a:pPr>
              <a:defRPr sz="2000"/>
            </a:pPr>
            <a:r>
              <a:t>You cannot translate tables directly.</a:t>
            </a:r>
            <a:endParaRPr u="sng"/>
          </a:p>
          <a:p>
            <a:pPr>
              <a:defRPr sz="2000"/>
            </a:pPr>
            <a:r>
              <a:t>In a RDBMS you define the structure of the table.</a:t>
            </a:r>
          </a:p>
          <a:p>
            <a:pPr>
              <a:defRPr sz="2000"/>
            </a:pPr>
            <a:r>
              <a:t>In a Graph DB you insert the data as nodes and you give them a </a:t>
            </a:r>
            <a:r>
              <a:rPr u="sng"/>
              <a:t>type</a:t>
            </a:r>
          </a:p>
          <a:p>
            <a:pPr>
              <a:defRPr sz="2000" u="sng"/>
            </a:pPr>
            <a:endParaRPr u="sng"/>
          </a:p>
          <a:p>
            <a:pPr>
              <a:defRPr sz="2000" u="sng"/>
            </a:pPr>
            <a:endParaRPr u="sng"/>
          </a:p>
          <a:p>
            <a:pPr>
              <a:defRPr sz="2000" u="sng"/>
            </a:pPr>
            <a:endParaRPr u="sng"/>
          </a:p>
          <a:p>
            <a:pPr>
              <a:defRPr sz="2000"/>
            </a:pPr>
            <a:r>
              <a:t>CREATE (p:Person{name :‘Jim Raynor’, address:’Mar Sara’,job:’Marshal’,married:false})</a:t>
            </a:r>
            <a:br/>
            <a:r>
              <a:t>RETURN p;</a:t>
            </a:r>
          </a:p>
        </p:txBody>
      </p:sp>
      <p:pic>
        <p:nvPicPr>
          <p:cNvPr id="257" name="image13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23467" y="2619770"/>
            <a:ext cx="4532196" cy="7230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1600" b="1"/>
            </a:lvl1pPr>
          </a:lstStyle>
          <a:p>
            <a:r>
              <a:t>Guidelines on Data model Transformation (Relational -&gt; graph )</a:t>
            </a:r>
          </a:p>
        </p:txBody>
      </p:sp>
      <p:sp>
        <p:nvSpPr>
          <p:cNvPr id="254" name="Shape 254"/>
          <p:cNvSpPr>
            <a:spLocks noGrp="1"/>
          </p:cNvSpPr>
          <p:nvPr>
            <p:ph type="body" idx="1"/>
          </p:nvPr>
        </p:nvSpPr>
        <p:spPr>
          <a:xfrm>
            <a:off x="457200" y="1038399"/>
            <a:ext cx="8229600" cy="4434601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Arial"/>
              <a:defRPr sz="1600"/>
            </a:pPr>
            <a:r>
              <a:rPr dirty="0"/>
              <a:t>Each entity table is represented by a label on nodes</a:t>
            </a:r>
          </a:p>
          <a:p>
            <a:pPr marL="285750" indent="-285750">
              <a:buFont typeface="Arial"/>
              <a:defRPr sz="1600"/>
            </a:pPr>
            <a:r>
              <a:rPr dirty="0"/>
              <a:t>Each row in a entity table is a node</a:t>
            </a:r>
          </a:p>
          <a:p>
            <a:pPr marL="285750" indent="-285750">
              <a:buFont typeface="Arial"/>
              <a:defRPr sz="1600"/>
            </a:pPr>
            <a:r>
              <a:rPr dirty="0"/>
              <a:t>Columns on those tables become node properties.</a:t>
            </a:r>
          </a:p>
          <a:p>
            <a:pPr marL="285750" indent="-285750">
              <a:buFont typeface="Arial"/>
              <a:defRPr sz="1600"/>
            </a:pPr>
            <a:r>
              <a:rPr dirty="0"/>
              <a:t>Replace foreign keys with relationships to the other table</a:t>
            </a:r>
          </a:p>
          <a:p>
            <a:pPr marL="285750" indent="-285750">
              <a:buFont typeface="Arial"/>
              <a:defRPr sz="1600"/>
            </a:pPr>
            <a:r>
              <a:rPr dirty="0"/>
              <a:t>Remove data with default values, no need to store those</a:t>
            </a:r>
          </a:p>
          <a:p>
            <a:pPr marL="285750" indent="-285750">
              <a:buFont typeface="Arial"/>
              <a:defRPr sz="1600"/>
            </a:pPr>
            <a:r>
              <a:rPr dirty="0"/>
              <a:t>Indexed column names, might indicate an array property (like email1, email2, email3)</a:t>
            </a:r>
          </a:p>
          <a:p>
            <a:pPr marL="285750" indent="-285750">
              <a:buFont typeface="Arial"/>
              <a:defRPr sz="1600"/>
            </a:pPr>
            <a:r>
              <a:rPr dirty="0"/>
              <a:t>Join tables are transformed into relationships, columns on those tables</a:t>
            </a:r>
            <a:r>
              <a:rPr lang="it-IT" dirty="0"/>
              <a:t> that are not part of the primary key</a:t>
            </a:r>
            <a:r>
              <a:rPr dirty="0"/>
              <a:t> become relationship properties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/>
          </p:cNvSpPr>
          <p:nvPr>
            <p:ph type="title"/>
          </p:nvPr>
        </p:nvSpPr>
        <p:spPr>
          <a:xfrm>
            <a:off x="457200" y="228850"/>
            <a:ext cx="8523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t>Advantages of Relational Databases</a:t>
            </a:r>
          </a:p>
        </p:txBody>
      </p:sp>
      <p:sp>
        <p:nvSpPr>
          <p:cNvPr id="139" name="Shape 139"/>
          <p:cNvSpPr>
            <a:spLocks noGrp="1"/>
          </p:cNvSpPr>
          <p:nvPr>
            <p:ph type="body" idx="1"/>
          </p:nvPr>
        </p:nvSpPr>
        <p:spPr>
          <a:xfrm>
            <a:off x="457199" y="1038399"/>
            <a:ext cx="8432101" cy="4434601"/>
          </a:xfrm>
          <a:prstGeom prst="rect">
            <a:avLst/>
          </a:prstGeom>
        </p:spPr>
        <p:txBody>
          <a:bodyPr/>
          <a:lstStyle/>
          <a:p>
            <a:pPr marL="457200" indent="-419100">
              <a:spcBef>
                <a:spcPts val="1000"/>
              </a:spcBef>
              <a:buFont typeface="Arial"/>
              <a:buChar char="●"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t>A (mostly) </a:t>
            </a:r>
            <a:r>
              <a:rPr>
                <a:solidFill>
                  <a:srgbClr val="990000"/>
                </a:solidFill>
              </a:rPr>
              <a:t>standard</a:t>
            </a:r>
            <a:r>
              <a:t> data model</a:t>
            </a: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t>Many well </a:t>
            </a:r>
            <a:r>
              <a:rPr>
                <a:solidFill>
                  <a:srgbClr val="990000"/>
                </a:solidFill>
              </a:rPr>
              <a:t>developed</a:t>
            </a:r>
            <a:r>
              <a:t> technologies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t>physical organization of the data</a:t>
            </a:r>
            <a:endParaRPr sz="2800"/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t>search indexes: B</a:t>
            </a:r>
            <a:r>
              <a:rPr baseline="30000"/>
              <a:t>+</a:t>
            </a:r>
            <a:r>
              <a:t>-Trees, hash indexes</a:t>
            </a:r>
            <a:endParaRPr sz="2800"/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t>query optimization, search operator implementations</a:t>
            </a:r>
            <a:endParaRPr sz="2800"/>
          </a:p>
          <a:p>
            <a:pPr marL="457200" indent="-419100">
              <a:spcBef>
                <a:spcPts val="1000"/>
              </a:spcBef>
              <a:buFont typeface="Arial"/>
              <a:buChar char="●"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t>Reliable </a:t>
            </a:r>
            <a:r>
              <a:rPr>
                <a:solidFill>
                  <a:srgbClr val="990000"/>
                </a:solidFill>
              </a:rPr>
              <a:t>concurrency</a:t>
            </a:r>
            <a:r>
              <a:t> control (ACID)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>
                <a:solidFill>
                  <a:srgbClr val="99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transactions</a:t>
            </a:r>
            <a:r>
              <a:rPr>
                <a:solidFill>
                  <a:srgbClr val="000000"/>
                </a:solidFill>
              </a:rPr>
              <a:t>: atomicity, consistency, isolation, durability</a:t>
            </a:r>
            <a:endParaRPr sz="2800"/>
          </a:p>
          <a:p>
            <a:pPr marL="457200" indent="-419100">
              <a:spcBef>
                <a:spcPts val="1000"/>
              </a:spcBef>
              <a:buFont typeface="Arial"/>
              <a:buChar char="●"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t>Many reliable </a:t>
            </a:r>
            <a:r>
              <a:rPr>
                <a:solidFill>
                  <a:srgbClr val="990000"/>
                </a:solidFill>
              </a:rPr>
              <a:t>integration</a:t>
            </a:r>
            <a:r>
              <a:t> mechanisms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t>“shared database integration” of applications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t>NoSQL Databases</a:t>
            </a:r>
          </a:p>
        </p:txBody>
      </p:sp>
      <p:sp>
        <p:nvSpPr>
          <p:cNvPr id="142" name="Shape 142"/>
          <p:cNvSpPr>
            <a:spLocks noGrp="1"/>
          </p:cNvSpPr>
          <p:nvPr>
            <p:ph type="body" sz="half" idx="1"/>
          </p:nvPr>
        </p:nvSpPr>
        <p:spPr>
          <a:xfrm>
            <a:off x="457200" y="1038399"/>
            <a:ext cx="8686800" cy="2063101"/>
          </a:xfrm>
          <a:prstGeom prst="rect">
            <a:avLst/>
          </a:prstGeom>
        </p:spPr>
        <p:txBody>
          <a:bodyPr/>
          <a:lstStyle/>
          <a:p>
            <a:pPr marL="393192" indent="-360426" defTabSz="393192">
              <a:spcBef>
                <a:spcPts val="0"/>
              </a:spcBef>
              <a:buFont typeface="Arial"/>
              <a:buChar char="●"/>
              <a:defRPr sz="2064">
                <a:solidFill>
                  <a:srgbClr val="990000"/>
                </a:solidFill>
              </a:defRPr>
            </a:pPr>
            <a:r>
              <a:t>What is</a:t>
            </a:r>
            <a:r>
              <a:rPr>
                <a:solidFill>
                  <a:srgbClr val="000000"/>
                </a:solidFill>
              </a:rPr>
              <a:t> “NoSQL”?</a:t>
            </a:r>
          </a:p>
          <a:p>
            <a:pPr marL="786384" lvl="1" indent="-327660" defTabSz="393192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064"/>
            </a:pPr>
            <a:r>
              <a:t>term used in late 90s for a different type of technology:      Carlo Strozzi: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http://www.strozzi.it/cgi-bin/CSA/tw7/I/en_US/NoSQL/</a:t>
            </a:r>
            <a:endParaRPr sz="2408"/>
          </a:p>
          <a:p>
            <a:pPr marL="786384" lvl="1" indent="-327660" defTabSz="393192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064"/>
            </a:pPr>
            <a:r>
              <a:t>“Not Only SQL”?</a:t>
            </a:r>
            <a:endParaRPr sz="2408"/>
          </a:p>
          <a:p>
            <a:pPr marL="1179576" lvl="2" indent="-294894" defTabSz="393192">
              <a:spcBef>
                <a:spcPts val="0"/>
              </a:spcBef>
              <a:buClr>
                <a:srgbClr val="000000"/>
              </a:buClr>
              <a:buSzPct val="60000"/>
              <a:buFont typeface="Wingdings"/>
              <a:buChar char="▪"/>
              <a:defRPr sz="2064"/>
            </a:pPr>
            <a:r>
              <a:t>but many RDBMS are also “not just SQL”</a:t>
            </a:r>
          </a:p>
        </p:txBody>
      </p:sp>
      <p:sp>
        <p:nvSpPr>
          <p:cNvPr id="143" name="Shape 143"/>
          <p:cNvSpPr/>
          <p:nvPr/>
        </p:nvSpPr>
        <p:spPr>
          <a:xfrm>
            <a:off x="609599" y="5128424"/>
            <a:ext cx="4846801" cy="449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sz="1800">
                <a:solidFill>
                  <a:srgbClr val="666666"/>
                </a:solidFill>
              </a:defRPr>
            </a:lvl1pPr>
          </a:lstStyle>
          <a:p>
            <a:r>
              <a:t>[Sadalage &amp; Fowler: NoSQL Distilled, 2012]</a:t>
            </a:r>
          </a:p>
        </p:txBody>
      </p:sp>
      <p:sp>
        <p:nvSpPr>
          <p:cNvPr id="144" name="Shape 144"/>
          <p:cNvSpPr/>
          <p:nvPr/>
        </p:nvSpPr>
        <p:spPr>
          <a:xfrm>
            <a:off x="457200" y="3101500"/>
            <a:ext cx="8686800" cy="1960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pPr marL="342900" indent="-342900" defTabSz="457200">
              <a:defRPr sz="2400"/>
            </a:pPr>
            <a:r>
              <a:t>“NoSQL is an accidental term with no precise definition”</a:t>
            </a:r>
            <a:endParaRPr sz="3200"/>
          </a:p>
          <a:p>
            <a:pPr marL="914400" lvl="1" indent="-381000" defTabSz="457200">
              <a:buClr>
                <a:srgbClr val="000000"/>
              </a:buClr>
              <a:buSzPct val="80000"/>
              <a:buFont typeface="Courier New"/>
              <a:buChar char="o"/>
              <a:defRPr sz="2400">
                <a:solidFill>
                  <a:srgbClr val="990000"/>
                </a:solidFill>
              </a:defRPr>
            </a:pPr>
            <a:r>
              <a:t>first used</a:t>
            </a:r>
            <a:r>
              <a:rPr>
                <a:solidFill>
                  <a:srgbClr val="000000"/>
                </a:solidFill>
              </a:rPr>
              <a:t> at an informal meetup in </a:t>
            </a:r>
            <a:r>
              <a:t>2009</a:t>
            </a:r>
            <a:r>
              <a:rPr>
                <a:solidFill>
                  <a:srgbClr val="000000"/>
                </a:solidFill>
              </a:rPr>
              <a:t> in San Francisco (presentations from Voldemort, Cassandra, Dynomite,    HBase, Hypertable, CouchDB, and MongoDB)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2" animBg="1" advAuto="0"/>
      <p:bldP spid="144" grpId="1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t>NoSQL Databases (cont.)</a:t>
            </a:r>
          </a:p>
        </p:txBody>
      </p:sp>
      <p:sp>
        <p:nvSpPr>
          <p:cNvPr id="147" name="Shape 147"/>
          <p:cNvSpPr>
            <a:spLocks noGrp="1"/>
          </p:cNvSpPr>
          <p:nvPr>
            <p:ph type="body" idx="1"/>
          </p:nvPr>
        </p:nvSpPr>
        <p:spPr>
          <a:xfrm>
            <a:off x="457199" y="1038400"/>
            <a:ext cx="8497501" cy="2805599"/>
          </a:xfrm>
          <a:prstGeom prst="rect">
            <a:avLst/>
          </a:prstGeom>
        </p:spPr>
        <p:txBody>
          <a:bodyPr/>
          <a:lstStyle/>
          <a:p>
            <a:pPr marL="443484" indent="-406527" defTabSz="443484">
              <a:spcBef>
                <a:spcPts val="0"/>
              </a:spcBef>
              <a:buFont typeface="Arial"/>
              <a:buChar char="●"/>
              <a:defRPr sz="2328"/>
            </a:pPr>
            <a:r>
              <a:t>NoSQL: Database technologies that are (mostly):</a:t>
            </a:r>
          </a:p>
          <a:p>
            <a:pPr marL="886968" lvl="1" indent="-369570" defTabSz="443484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328">
                <a:solidFill>
                  <a:srgbClr val="990000"/>
                </a:solidFill>
              </a:defRPr>
            </a:pPr>
            <a:r>
              <a:t>Not using</a:t>
            </a:r>
            <a:r>
              <a:rPr>
                <a:solidFill>
                  <a:srgbClr val="000000"/>
                </a:solidFill>
              </a:rPr>
              <a:t> the </a:t>
            </a:r>
            <a:r>
              <a:t>relational</a:t>
            </a:r>
            <a:r>
              <a:rPr>
                <a:solidFill>
                  <a:srgbClr val="000000"/>
                </a:solidFill>
              </a:rPr>
              <a:t> model (nor the SQL language)</a:t>
            </a:r>
            <a:endParaRPr sz="2716"/>
          </a:p>
          <a:p>
            <a:pPr marL="886968" lvl="1" indent="-369570" defTabSz="443484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328"/>
            </a:pPr>
            <a:r>
              <a:t>Designed to run on </a:t>
            </a:r>
            <a:r>
              <a:rPr>
                <a:solidFill>
                  <a:srgbClr val="990000"/>
                </a:solidFill>
              </a:rPr>
              <a:t>large clusters </a:t>
            </a:r>
            <a:r>
              <a:t>(horizontally scalable)</a:t>
            </a:r>
            <a:endParaRPr sz="2716"/>
          </a:p>
          <a:p>
            <a:pPr marL="886968" lvl="1" indent="-369570" defTabSz="443484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328">
                <a:solidFill>
                  <a:srgbClr val="990000"/>
                </a:solidFill>
              </a:defRPr>
            </a:pPr>
            <a:r>
              <a:t>No schema</a:t>
            </a:r>
            <a:r>
              <a:rPr>
                <a:solidFill>
                  <a:srgbClr val="000000"/>
                </a:solidFill>
              </a:rPr>
              <a:t> - fields can be freely added to any record</a:t>
            </a:r>
            <a:endParaRPr sz="2716"/>
          </a:p>
          <a:p>
            <a:pPr marL="886968" lvl="1" indent="-369570" defTabSz="443484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328"/>
            </a:pPr>
            <a:r>
              <a:t>Open source</a:t>
            </a:r>
            <a:endParaRPr sz="2716"/>
          </a:p>
          <a:p>
            <a:pPr marL="886968" lvl="1" indent="-369570" defTabSz="443484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328"/>
            </a:pPr>
            <a:r>
              <a:t>Based on the needs of 21st century web estates</a:t>
            </a:r>
            <a:endParaRPr sz="2716"/>
          </a:p>
          <a:p>
            <a:pPr marL="332613" indent="-332613" defTabSz="443484">
              <a:spcBef>
                <a:spcPts val="0"/>
              </a:spcBef>
              <a:buSzTx/>
              <a:buNone/>
              <a:defRPr sz="2328">
                <a:solidFill>
                  <a:srgbClr val="666666"/>
                </a:solidFill>
              </a:defRPr>
            </a:pPr>
            <a:r>
              <a:t>[Sadalage &amp; Fowler: NoSQL Distilled, 2012]</a:t>
            </a:r>
          </a:p>
        </p:txBody>
      </p:sp>
      <p:sp>
        <p:nvSpPr>
          <p:cNvPr id="148" name="Shape 148"/>
          <p:cNvSpPr/>
          <p:nvPr/>
        </p:nvSpPr>
        <p:spPr>
          <a:xfrm>
            <a:off x="457199" y="3781600"/>
            <a:ext cx="8497501" cy="1960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pPr marL="457200" indent="-419100" defTabSz="457200">
              <a:buClr>
                <a:srgbClr val="000000"/>
              </a:buClr>
              <a:buSzPct val="100000"/>
              <a:buFont typeface="Arial"/>
              <a:buChar char="●"/>
              <a:defRPr sz="2400"/>
            </a:pPr>
            <a:r>
              <a:t>Other characteristics (often true):</a:t>
            </a:r>
            <a:endParaRPr sz="3200"/>
          </a:p>
          <a:p>
            <a:pPr marL="914400" lvl="1" indent="-381000" defTabSz="457200"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t>easy </a:t>
            </a:r>
            <a:r>
              <a:rPr>
                <a:solidFill>
                  <a:srgbClr val="990000"/>
                </a:solidFill>
              </a:rPr>
              <a:t>replication</a:t>
            </a:r>
            <a:r>
              <a:t> support (fault-tolerance, query efficiency)</a:t>
            </a:r>
            <a:endParaRPr sz="2800"/>
          </a:p>
          <a:p>
            <a:pPr marL="914400" lvl="1" indent="-381000" defTabSz="457200">
              <a:buClr>
                <a:srgbClr val="000000"/>
              </a:buClr>
              <a:buSzPct val="80000"/>
              <a:buFont typeface="Courier New"/>
              <a:buChar char="o"/>
              <a:defRPr sz="2400">
                <a:solidFill>
                  <a:srgbClr val="990000"/>
                </a:solidFill>
              </a:defRPr>
            </a:pPr>
            <a:r>
              <a:t>simple</a:t>
            </a:r>
            <a:r>
              <a:rPr>
                <a:solidFill>
                  <a:srgbClr val="000000"/>
                </a:solidFill>
              </a:rPr>
              <a:t> API</a:t>
            </a:r>
            <a:endParaRPr sz="2800"/>
          </a:p>
          <a:p>
            <a:pPr marL="914400" lvl="1" indent="-381000" defTabSz="457200">
              <a:buClr>
                <a:srgbClr val="000000"/>
              </a:buClr>
              <a:buSzPct val="80000"/>
              <a:buFont typeface="Courier New"/>
              <a:buChar char="o"/>
              <a:defRPr sz="2400">
                <a:solidFill>
                  <a:srgbClr val="990000"/>
                </a:solidFill>
              </a:defRPr>
            </a:pPr>
            <a:r>
              <a:t>eventually</a:t>
            </a:r>
            <a:r>
              <a:rPr>
                <a:solidFill>
                  <a:srgbClr val="000000"/>
                </a:solidFill>
              </a:rPr>
              <a:t> consistent (not ACID)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1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400"/>
            </a:lvl1pPr>
          </a:lstStyle>
          <a:p>
            <a:r>
              <a:t>Four Basic Types of NoSQL Databases</a:t>
            </a:r>
          </a:p>
        </p:txBody>
      </p:sp>
      <p:sp>
        <p:nvSpPr>
          <p:cNvPr id="151" name="Shape 151"/>
          <p:cNvSpPr>
            <a:spLocks noGrp="1"/>
          </p:cNvSpPr>
          <p:nvPr>
            <p:ph type="body" idx="1"/>
          </p:nvPr>
        </p:nvSpPr>
        <p:spPr>
          <a:xfrm>
            <a:off x="457200" y="1038399"/>
            <a:ext cx="8229600" cy="4434601"/>
          </a:xfrm>
          <a:prstGeom prst="rect">
            <a:avLst/>
          </a:prstGeom>
        </p:spPr>
        <p:txBody>
          <a:bodyPr/>
          <a:lstStyle/>
          <a:p>
            <a:pPr marL="457200" indent="-419100">
              <a:spcBef>
                <a:spcPts val="0"/>
              </a:spcBef>
              <a:buFont typeface="Arial"/>
              <a:buChar char="●"/>
              <a:defRPr sz="2400">
                <a:solidFill>
                  <a:srgbClr val="990000"/>
                </a:solidFill>
              </a:defRPr>
            </a:pPr>
            <a:r>
              <a:t>Key-value</a:t>
            </a:r>
            <a:r>
              <a:rPr>
                <a:solidFill>
                  <a:srgbClr val="000000"/>
                </a:solidFill>
              </a:rPr>
              <a:t> stores</a:t>
            </a: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2400">
                <a:solidFill>
                  <a:srgbClr val="990000"/>
                </a:solidFill>
              </a:defRPr>
            </a:pPr>
            <a:r>
              <a:t>Document</a:t>
            </a:r>
            <a:r>
              <a:rPr>
                <a:solidFill>
                  <a:srgbClr val="000000"/>
                </a:solidFill>
              </a:rPr>
              <a:t> databases</a:t>
            </a: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2400">
                <a:solidFill>
                  <a:srgbClr val="990000"/>
                </a:solidFill>
              </a:defRPr>
            </a:pPr>
            <a:r>
              <a:t>Column-family</a:t>
            </a:r>
            <a:r>
              <a:rPr>
                <a:solidFill>
                  <a:srgbClr val="000000"/>
                </a:solidFill>
              </a:rPr>
              <a:t> stores</a:t>
            </a: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2400">
                <a:solidFill>
                  <a:srgbClr val="990000"/>
                </a:solidFill>
              </a:defRPr>
            </a:pPr>
            <a:r>
              <a:t>Graph</a:t>
            </a:r>
            <a:r>
              <a:rPr>
                <a:solidFill>
                  <a:srgbClr val="000000"/>
                </a:solidFill>
              </a:rPr>
              <a:t> databases</a:t>
            </a:r>
          </a:p>
          <a:p>
            <a:pPr>
              <a:spcBef>
                <a:spcPts val="0"/>
              </a:spcBef>
              <a:buSzTx/>
              <a:buNone/>
              <a:defRPr sz="2400"/>
            </a:pPr>
            <a:endParaRPr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buSzTx/>
              <a:buNone/>
              <a:defRPr sz="2400"/>
            </a:pPr>
            <a:r>
              <a:t>In this course we will discuss only graph databases and document databases in details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457200" y="230347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t>Graph Databases: Example</a:t>
            </a:r>
          </a:p>
        </p:txBody>
      </p:sp>
      <p:pic>
        <p:nvPicPr>
          <p:cNvPr id="154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19692" y="964149"/>
            <a:ext cx="5997356" cy="4750851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Shape 155"/>
          <p:cNvSpPr/>
          <p:nvPr/>
        </p:nvSpPr>
        <p:spPr>
          <a:xfrm>
            <a:off x="5466474" y="5357774"/>
            <a:ext cx="3646500" cy="355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666666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source: Sadalage &amp; Fowler: NoSQL Distilled, 2012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t>Graph Databases: Mission</a:t>
            </a:r>
          </a:p>
        </p:txBody>
      </p:sp>
      <p:sp>
        <p:nvSpPr>
          <p:cNvPr id="158" name="Shape 158"/>
          <p:cNvSpPr>
            <a:spLocks noGrp="1"/>
          </p:cNvSpPr>
          <p:nvPr>
            <p:ph type="body" idx="1"/>
          </p:nvPr>
        </p:nvSpPr>
        <p:spPr>
          <a:xfrm>
            <a:off x="457199" y="1038399"/>
            <a:ext cx="8560501" cy="4542601"/>
          </a:xfrm>
          <a:prstGeom prst="rect">
            <a:avLst/>
          </a:prstGeom>
        </p:spPr>
        <p:txBody>
          <a:bodyPr/>
          <a:lstStyle/>
          <a:p>
            <a:pPr marL="457200" indent="-419100">
              <a:buFont typeface="Arial"/>
              <a:buChar char="●"/>
              <a:defRPr sz="2400"/>
            </a:pPr>
            <a:r>
              <a:t>To store </a:t>
            </a:r>
            <a:r>
              <a:rPr>
                <a:solidFill>
                  <a:srgbClr val="990000"/>
                </a:solidFill>
              </a:rPr>
              <a:t>entities</a:t>
            </a:r>
            <a:r>
              <a:t> and </a:t>
            </a:r>
            <a:r>
              <a:rPr>
                <a:solidFill>
                  <a:srgbClr val="990000"/>
                </a:solidFill>
              </a:rPr>
              <a:t>relationships</a:t>
            </a:r>
            <a:r>
              <a:t> between them</a:t>
            </a:r>
          </a:p>
          <a:p>
            <a:pPr marL="914400" lvl="1" indent="-381000">
              <a:spcBef>
                <a:spcPts val="600"/>
              </a:spcBef>
              <a:buClr>
                <a:srgbClr val="000000"/>
              </a:buClr>
              <a:buSzPct val="80000"/>
              <a:buFont typeface="Courier New"/>
              <a:buChar char="o"/>
              <a:defRPr sz="2400">
                <a:solidFill>
                  <a:srgbClr val="990000"/>
                </a:solidFill>
              </a:defRPr>
            </a:pPr>
            <a:r>
              <a:t>Nodes</a:t>
            </a:r>
            <a:r>
              <a:rPr>
                <a:solidFill>
                  <a:srgbClr val="000000"/>
                </a:solidFill>
              </a:rPr>
              <a:t> are instances of objects</a:t>
            </a:r>
            <a:endParaRPr sz="2800"/>
          </a:p>
          <a:p>
            <a:pPr marL="914400" lvl="1" indent="-381000">
              <a:spcBef>
                <a:spcPts val="60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t>Nodes have </a:t>
            </a:r>
            <a:r>
              <a:rPr>
                <a:solidFill>
                  <a:srgbClr val="990000"/>
                </a:solidFill>
              </a:rPr>
              <a:t>properties</a:t>
            </a:r>
            <a:r>
              <a:t>,  e.g., name</a:t>
            </a:r>
            <a:endParaRPr sz="2800"/>
          </a:p>
          <a:p>
            <a:pPr marL="914400" lvl="1" indent="-381000">
              <a:spcBef>
                <a:spcPts val="600"/>
              </a:spcBef>
              <a:buClr>
                <a:srgbClr val="000000"/>
              </a:buClr>
              <a:buSzPct val="80000"/>
              <a:buFont typeface="Courier New"/>
              <a:buChar char="o"/>
              <a:defRPr sz="2400">
                <a:solidFill>
                  <a:srgbClr val="990000"/>
                </a:solidFill>
              </a:defRPr>
            </a:pPr>
            <a:r>
              <a:t>Edges</a:t>
            </a:r>
            <a:r>
              <a:rPr>
                <a:solidFill>
                  <a:srgbClr val="000000"/>
                </a:solidFill>
              </a:rPr>
              <a:t> connect nodes and have </a:t>
            </a:r>
            <a:r>
              <a:t>directional</a:t>
            </a:r>
            <a:r>
              <a:rPr>
                <a:solidFill>
                  <a:srgbClr val="000000"/>
                </a:solidFill>
              </a:rPr>
              <a:t> significance</a:t>
            </a:r>
            <a:endParaRPr sz="2800"/>
          </a:p>
          <a:p>
            <a:pPr marL="914400" lvl="1" indent="-381000">
              <a:spcBef>
                <a:spcPts val="60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t>Edges have </a:t>
            </a:r>
            <a:r>
              <a:rPr>
                <a:solidFill>
                  <a:srgbClr val="990000"/>
                </a:solidFill>
              </a:rPr>
              <a:t>types</a:t>
            </a:r>
            <a:r>
              <a:t> e.g., likes, friend, …</a:t>
            </a:r>
            <a:br/>
            <a:endParaRPr/>
          </a:p>
          <a:p>
            <a:pPr marL="457200" indent="-419100">
              <a:buFont typeface="Arial"/>
              <a:buChar char="●"/>
              <a:defRPr sz="2400"/>
            </a:pPr>
            <a:r>
              <a:t>Nodes are organized by </a:t>
            </a:r>
            <a:r>
              <a:rPr>
                <a:solidFill>
                  <a:srgbClr val="990000"/>
                </a:solidFill>
              </a:rPr>
              <a:t>relationships</a:t>
            </a:r>
          </a:p>
          <a:p>
            <a:pPr marL="914400" lvl="1" indent="-381000">
              <a:spcBef>
                <a:spcPts val="60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t>Allow to </a:t>
            </a:r>
            <a:r>
              <a:rPr>
                <a:solidFill>
                  <a:srgbClr val="990000"/>
                </a:solidFill>
              </a:rPr>
              <a:t>find</a:t>
            </a:r>
            <a:r>
              <a:t> interesting </a:t>
            </a:r>
            <a:r>
              <a:rPr>
                <a:solidFill>
                  <a:srgbClr val="990000"/>
                </a:solidFill>
              </a:rPr>
              <a:t>patterns</a:t>
            </a:r>
            <a:endParaRPr sz="2800"/>
          </a:p>
          <a:p>
            <a:pPr marL="914400" lvl="1" indent="-381000">
              <a:spcBef>
                <a:spcPts val="600"/>
              </a:spcBef>
              <a:buClr>
                <a:srgbClr val="000000"/>
              </a:buClr>
              <a:buSzPct val="80000"/>
              <a:buFont typeface="Courier New"/>
              <a:buChar char="o"/>
              <a:defRPr sz="2400" b="1"/>
            </a:pPr>
            <a:r>
              <a:t>example:</a:t>
            </a:r>
            <a:r>
              <a:rPr b="0"/>
              <a:t> Get all nodes that are “employee” of “Big Company” and that “likes” “NoSQL Distilled”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1727</Words>
  <Application>Microsoft Office PowerPoint</Application>
  <PresentationFormat>On-screen Show (16:10)</PresentationFormat>
  <Paragraphs>309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Courier New</vt:lpstr>
      <vt:lpstr>Trebuchet MS</vt:lpstr>
      <vt:lpstr>Wingdings</vt:lpstr>
      <vt:lpstr>Office Theme</vt:lpstr>
      <vt:lpstr>NoSQL and Graph Databases: Principles</vt:lpstr>
      <vt:lpstr>Agenda</vt:lpstr>
      <vt:lpstr>RDBMS recap</vt:lpstr>
      <vt:lpstr>Advantages of Relational Databases</vt:lpstr>
      <vt:lpstr>NoSQL Databases</vt:lpstr>
      <vt:lpstr>NoSQL Databases (cont.)</vt:lpstr>
      <vt:lpstr>Four Basic Types of NoSQL Databases</vt:lpstr>
      <vt:lpstr>Graph Databases: Example</vt:lpstr>
      <vt:lpstr>Graph Databases: Mission</vt:lpstr>
      <vt:lpstr>Basic Characteristics</vt:lpstr>
      <vt:lpstr>Relationship Properties: Example</vt:lpstr>
      <vt:lpstr>A Bit of a Theory</vt:lpstr>
      <vt:lpstr>Data Structure: Adjacency Matrix</vt:lpstr>
      <vt:lpstr>Adjacency Matrix: Example</vt:lpstr>
      <vt:lpstr>Data Structure: Adjacency List</vt:lpstr>
      <vt:lpstr>Adjacency List: Example</vt:lpstr>
      <vt:lpstr>Graphs relationships</vt:lpstr>
      <vt:lpstr>Graphs Relationships</vt:lpstr>
      <vt:lpstr>Neo4j: Data Model</vt:lpstr>
      <vt:lpstr>Data Model: Relationships</vt:lpstr>
      <vt:lpstr>Data Model: Properties</vt:lpstr>
      <vt:lpstr>Graphs (Neo4j) vs. RDBMS</vt:lpstr>
      <vt:lpstr>Graphs (Neo4j) vs. RDBMS (2)</vt:lpstr>
      <vt:lpstr>Graph DBs: Suitable Use Cases</vt:lpstr>
      <vt:lpstr>Graph DBs: When Not to Use</vt:lpstr>
      <vt:lpstr>Neo4j: Basic Info</vt:lpstr>
      <vt:lpstr>Neo4j in Server mode</vt:lpstr>
      <vt:lpstr>Cypher: Clauses</vt:lpstr>
      <vt:lpstr>Cypher: Creating Nodes (Examples)</vt:lpstr>
      <vt:lpstr>Cypher: Changing Properties</vt:lpstr>
      <vt:lpstr>Cypher: Delete</vt:lpstr>
      <vt:lpstr>Cypher: Queries</vt:lpstr>
      <vt:lpstr>Cypher: Queries (2)</vt:lpstr>
      <vt:lpstr>PowerPoint Presentation</vt:lpstr>
      <vt:lpstr>ERD implementation in Graph DB</vt:lpstr>
      <vt:lpstr>PowerPoint Presentation</vt:lpstr>
      <vt:lpstr>Guidelines on Data model Transformation (Relational -&gt; graph 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 and Graph Databases: Principles</dc:title>
  <cp:lastModifiedBy>Francesco Di Giacomo</cp:lastModifiedBy>
  <cp:revision>4</cp:revision>
  <dcterms:modified xsi:type="dcterms:W3CDTF">2016-09-27T06:46:09Z</dcterms:modified>
</cp:coreProperties>
</file>