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3" r:id="rId2"/>
    <p:sldId id="279" r:id="rId3"/>
    <p:sldId id="274" r:id="rId4"/>
    <p:sldId id="264" r:id="rId5"/>
    <p:sldId id="265" r:id="rId6"/>
    <p:sldId id="275" r:id="rId7"/>
    <p:sldId id="277" r:id="rId8"/>
    <p:sldId id="278" r:id="rId9"/>
    <p:sldId id="287" r:id="rId10"/>
    <p:sldId id="267" r:id="rId11"/>
    <p:sldId id="271" r:id="rId12"/>
    <p:sldId id="262" r:id="rId13"/>
    <p:sldId id="263" r:id="rId14"/>
    <p:sldId id="288" r:id="rId15"/>
    <p:sldId id="261" r:id="rId16"/>
    <p:sldId id="270" r:id="rId17"/>
    <p:sldId id="285" r:id="rId18"/>
    <p:sldId id="28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nett, D.R.S." initials="BarDR" lastIdx="7" clrIdx="0">
    <p:extLst>
      <p:ext uri="{19B8F6BF-5375-455C-9EA6-DF929625EA0E}">
        <p15:presenceInfo xmlns:p15="http://schemas.microsoft.com/office/powerpoint/2012/main" userId="Barnett, D.R.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57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824938B4-11E6-4413-93CB-781A76DF8AA0}" type="datetimeFigureOut">
              <a:rPr lang="en-US" smtClean="0"/>
              <a:t>2/6/2019</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58C3497-260A-44CF-B0A6-DA502467F92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9597147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4938B4-11E6-4413-93CB-781A76DF8AA0}"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C3497-260A-44CF-B0A6-DA502467F92F}" type="slidenum">
              <a:rPr lang="en-US" smtClean="0"/>
              <a:t>‹#›</a:t>
            </a:fld>
            <a:endParaRPr lang="en-US"/>
          </a:p>
        </p:txBody>
      </p:sp>
    </p:spTree>
    <p:extLst>
      <p:ext uri="{BB962C8B-B14F-4D97-AF65-F5344CB8AC3E}">
        <p14:creationId xmlns:p14="http://schemas.microsoft.com/office/powerpoint/2010/main" val="581926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4938B4-11E6-4413-93CB-781A76DF8AA0}"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C3497-260A-44CF-B0A6-DA502467F92F}" type="slidenum">
              <a:rPr lang="en-US" smtClean="0"/>
              <a:t>‹#›</a:t>
            </a:fld>
            <a:endParaRPr lang="en-US"/>
          </a:p>
        </p:txBody>
      </p:sp>
    </p:spTree>
    <p:extLst>
      <p:ext uri="{BB962C8B-B14F-4D97-AF65-F5344CB8AC3E}">
        <p14:creationId xmlns:p14="http://schemas.microsoft.com/office/powerpoint/2010/main" val="1228213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4938B4-11E6-4413-93CB-781A76DF8AA0}"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C3497-260A-44CF-B0A6-DA502467F92F}" type="slidenum">
              <a:rPr lang="en-US" smtClean="0"/>
              <a:t>‹#›</a:t>
            </a:fld>
            <a:endParaRPr lang="en-US"/>
          </a:p>
        </p:txBody>
      </p:sp>
    </p:spTree>
    <p:extLst>
      <p:ext uri="{BB962C8B-B14F-4D97-AF65-F5344CB8AC3E}">
        <p14:creationId xmlns:p14="http://schemas.microsoft.com/office/powerpoint/2010/main" val="2872910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24938B4-11E6-4413-93CB-781A76DF8AA0}"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C3497-260A-44CF-B0A6-DA502467F92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856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24938B4-11E6-4413-93CB-781A76DF8AA0}" type="datetimeFigureOut">
              <a:rPr lang="en-US" smtClean="0"/>
              <a:t>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8C3497-260A-44CF-B0A6-DA502467F92F}" type="slidenum">
              <a:rPr lang="en-US" smtClean="0"/>
              <a:t>‹#›</a:t>
            </a:fld>
            <a:endParaRPr lang="en-US"/>
          </a:p>
        </p:txBody>
      </p:sp>
    </p:spTree>
    <p:extLst>
      <p:ext uri="{BB962C8B-B14F-4D97-AF65-F5344CB8AC3E}">
        <p14:creationId xmlns:p14="http://schemas.microsoft.com/office/powerpoint/2010/main" val="782794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4938B4-11E6-4413-93CB-781A76DF8AA0}" type="datetimeFigureOut">
              <a:rPr lang="en-US" smtClean="0"/>
              <a:t>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8C3497-260A-44CF-B0A6-DA502467F92F}" type="slidenum">
              <a:rPr lang="en-US" smtClean="0"/>
              <a:t>‹#›</a:t>
            </a:fld>
            <a:endParaRPr lang="en-US"/>
          </a:p>
        </p:txBody>
      </p:sp>
    </p:spTree>
    <p:extLst>
      <p:ext uri="{BB962C8B-B14F-4D97-AF65-F5344CB8AC3E}">
        <p14:creationId xmlns:p14="http://schemas.microsoft.com/office/powerpoint/2010/main" val="743204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24938B4-11E6-4413-93CB-781A76DF8AA0}" type="datetimeFigureOut">
              <a:rPr lang="en-US" smtClean="0"/>
              <a:t>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8C3497-260A-44CF-B0A6-DA502467F92F}" type="slidenum">
              <a:rPr lang="en-US" smtClean="0"/>
              <a:t>‹#›</a:t>
            </a:fld>
            <a:endParaRPr lang="en-US"/>
          </a:p>
        </p:txBody>
      </p:sp>
    </p:spTree>
    <p:extLst>
      <p:ext uri="{BB962C8B-B14F-4D97-AF65-F5344CB8AC3E}">
        <p14:creationId xmlns:p14="http://schemas.microsoft.com/office/powerpoint/2010/main" val="1786108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938B4-11E6-4413-93CB-781A76DF8AA0}" type="datetimeFigureOut">
              <a:rPr lang="en-US" smtClean="0"/>
              <a:t>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8C3497-260A-44CF-B0A6-DA502467F92F}" type="slidenum">
              <a:rPr lang="en-US" smtClean="0"/>
              <a:t>‹#›</a:t>
            </a:fld>
            <a:endParaRPr lang="en-US"/>
          </a:p>
        </p:txBody>
      </p:sp>
    </p:spTree>
    <p:extLst>
      <p:ext uri="{BB962C8B-B14F-4D97-AF65-F5344CB8AC3E}">
        <p14:creationId xmlns:p14="http://schemas.microsoft.com/office/powerpoint/2010/main" val="1018898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24938B4-11E6-4413-93CB-781A76DF8AA0}" type="datetimeFigureOut">
              <a:rPr lang="en-US" smtClean="0"/>
              <a:t>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8C3497-260A-44CF-B0A6-DA502467F92F}" type="slidenum">
              <a:rPr lang="en-US" smtClean="0"/>
              <a:t>‹#›</a:t>
            </a:fld>
            <a:endParaRPr lang="en-US"/>
          </a:p>
        </p:txBody>
      </p:sp>
    </p:spTree>
    <p:extLst>
      <p:ext uri="{BB962C8B-B14F-4D97-AF65-F5344CB8AC3E}">
        <p14:creationId xmlns:p14="http://schemas.microsoft.com/office/powerpoint/2010/main" val="1781957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24938B4-11E6-4413-93CB-781A76DF8AA0}" type="datetimeFigureOut">
              <a:rPr lang="en-US" smtClean="0"/>
              <a:t>2/6/2019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58C3497-260A-44CF-B0A6-DA502467F92F}" type="slidenum">
              <a:rPr lang="en-US" smtClean="0"/>
              <a:t>‹#›</a:t>
            </a:fld>
            <a:endParaRPr lang="en-US"/>
          </a:p>
        </p:txBody>
      </p:sp>
    </p:spTree>
    <p:extLst>
      <p:ext uri="{BB962C8B-B14F-4D97-AF65-F5344CB8AC3E}">
        <p14:creationId xmlns:p14="http://schemas.microsoft.com/office/powerpoint/2010/main" val="682188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824938B4-11E6-4413-93CB-781A76DF8AA0}" type="datetimeFigureOut">
              <a:rPr lang="en-US" smtClean="0"/>
              <a:t>2/6/2019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58C3497-260A-44CF-B0A6-DA502467F92F}" type="slidenum">
              <a:rPr lang="en-US" smtClean="0"/>
              <a:t>‹#›</a:t>
            </a:fld>
            <a:endParaRPr lang="en-US"/>
          </a:p>
        </p:txBody>
      </p:sp>
    </p:spTree>
    <p:extLst>
      <p:ext uri="{BB962C8B-B14F-4D97-AF65-F5344CB8AC3E}">
        <p14:creationId xmlns:p14="http://schemas.microsoft.com/office/powerpoint/2010/main" val="2610925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G</a:t>
            </a:r>
            <a:r>
              <a:rPr lang="en-US" dirty="0" smtClean="0"/>
              <a:t>rande </a:t>
            </a:r>
            <a:r>
              <a:rPr lang="en-US" dirty="0"/>
              <a:t>O</a:t>
            </a:r>
            <a:r>
              <a:rPr lang="en-US" dirty="0" smtClean="0"/>
              <a:t>mega Tips</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30914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668833" y="3061709"/>
            <a:ext cx="5626265" cy="1114961"/>
          </a:xfrm>
          <a:prstGeom prst="rect">
            <a:avLst/>
          </a:prstGeom>
        </p:spPr>
      </p:pic>
      <p:sp>
        <p:nvSpPr>
          <p:cNvPr id="2" name="Title 1"/>
          <p:cNvSpPr>
            <a:spLocks noGrp="1"/>
          </p:cNvSpPr>
          <p:nvPr>
            <p:ph type="title"/>
          </p:nvPr>
        </p:nvSpPr>
        <p:spPr/>
        <p:txBody>
          <a:bodyPr/>
          <a:lstStyle/>
          <a:p>
            <a:r>
              <a:rPr lang="en-US" dirty="0"/>
              <a:t>Infinite Loops</a:t>
            </a:r>
          </a:p>
        </p:txBody>
      </p:sp>
      <p:sp>
        <p:nvSpPr>
          <p:cNvPr id="3" name="Content Placeholder 2"/>
          <p:cNvSpPr>
            <a:spLocks noGrp="1"/>
          </p:cNvSpPr>
          <p:nvPr>
            <p:ph idx="1"/>
          </p:nvPr>
        </p:nvSpPr>
        <p:spPr/>
        <p:txBody>
          <a:bodyPr>
            <a:normAutofit/>
          </a:bodyPr>
          <a:lstStyle/>
          <a:p>
            <a:r>
              <a:rPr lang="en-US" dirty="0" smtClean="0"/>
              <a:t>When working on questions with loops, if after you click validate the program seems to hang then you probably have an infinite loop</a:t>
            </a:r>
          </a:p>
          <a:p>
            <a:r>
              <a:rPr lang="en-US" dirty="0" smtClean="0"/>
              <a:t>If this happens, click the Cancel validation button</a:t>
            </a:r>
          </a:p>
          <a:p>
            <a:endParaRPr lang="en-US" dirty="0"/>
          </a:p>
          <a:p>
            <a:endParaRPr lang="en-US" dirty="0" smtClean="0"/>
          </a:p>
          <a:p>
            <a:pPr marL="0" indent="0">
              <a:buNone/>
            </a:pPr>
            <a:endParaRPr lang="en-US" dirty="0" smtClean="0"/>
          </a:p>
          <a:p>
            <a:r>
              <a:rPr lang="en-US" dirty="0" smtClean="0"/>
              <a:t>After some time the state will return</a:t>
            </a:r>
          </a:p>
        </p:txBody>
      </p:sp>
      <p:sp>
        <p:nvSpPr>
          <p:cNvPr id="5" name="Oval 4"/>
          <p:cNvSpPr/>
          <p:nvPr/>
        </p:nvSpPr>
        <p:spPr>
          <a:xfrm>
            <a:off x="4304872" y="3226088"/>
            <a:ext cx="2630184" cy="852755"/>
          </a:xfrm>
          <a:prstGeom prst="ellips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28621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Input</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347913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83211" y="2935475"/>
            <a:ext cx="5377359" cy="1068993"/>
          </a:xfrm>
          <a:prstGeom prst="rect">
            <a:avLst/>
          </a:prstGeom>
        </p:spPr>
      </p:pic>
      <p:sp>
        <p:nvSpPr>
          <p:cNvPr id="2" name="Title 1"/>
          <p:cNvSpPr>
            <a:spLocks noGrp="1"/>
          </p:cNvSpPr>
          <p:nvPr>
            <p:ph type="title"/>
          </p:nvPr>
        </p:nvSpPr>
        <p:spPr/>
        <p:txBody>
          <a:bodyPr/>
          <a:lstStyle/>
          <a:p>
            <a:r>
              <a:rPr lang="en-US" dirty="0" smtClean="0"/>
              <a:t>Indication of spaces</a:t>
            </a:r>
            <a:endParaRPr lang="en-US" dirty="0"/>
          </a:p>
        </p:txBody>
      </p:sp>
      <p:sp>
        <p:nvSpPr>
          <p:cNvPr id="3" name="Content Placeholder 2"/>
          <p:cNvSpPr>
            <a:spLocks noGrp="1"/>
          </p:cNvSpPr>
          <p:nvPr>
            <p:ph idx="1"/>
          </p:nvPr>
        </p:nvSpPr>
        <p:spPr/>
        <p:txBody>
          <a:bodyPr>
            <a:normAutofit/>
          </a:bodyPr>
          <a:lstStyle/>
          <a:p>
            <a:r>
              <a:rPr lang="en-US" dirty="0" smtClean="0"/>
              <a:t>In BAs do not mistake spaces for underscores </a:t>
            </a:r>
          </a:p>
          <a:p>
            <a:endParaRPr lang="en-US" dirty="0"/>
          </a:p>
        </p:txBody>
      </p:sp>
      <p:cxnSp>
        <p:nvCxnSpPr>
          <p:cNvPr id="7" name="Straight Arrow Connector 6"/>
          <p:cNvCxnSpPr/>
          <p:nvPr/>
        </p:nvCxnSpPr>
        <p:spPr>
          <a:xfrm flipV="1">
            <a:off x="4215865" y="3830855"/>
            <a:ext cx="519764"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541091" y="4740082"/>
            <a:ext cx="3384243" cy="923330"/>
          </a:xfrm>
          <a:prstGeom prst="rect">
            <a:avLst/>
          </a:prstGeom>
          <a:noFill/>
        </p:spPr>
        <p:txBody>
          <a:bodyPr wrap="square" rtlCol="0">
            <a:spAutoFit/>
          </a:bodyPr>
          <a:lstStyle/>
          <a:p>
            <a:pPr algn="ctr"/>
            <a:r>
              <a:rPr lang="en-US" b="1" dirty="0" smtClean="0">
                <a:solidFill>
                  <a:srgbClr val="FF0000"/>
                </a:solidFill>
              </a:rPr>
              <a:t>This symbol is just there to indicate that there is a space</a:t>
            </a:r>
            <a:endParaRPr lang="en-US" b="1" dirty="0">
              <a:solidFill>
                <a:srgbClr val="FF0000"/>
              </a:solidFill>
            </a:endParaRPr>
          </a:p>
        </p:txBody>
      </p:sp>
    </p:spTree>
    <p:extLst>
      <p:ext uri="{BB962C8B-B14F-4D97-AF65-F5344CB8AC3E}">
        <p14:creationId xmlns:p14="http://schemas.microsoft.com/office/powerpoint/2010/main" val="449538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of a string</a:t>
            </a:r>
            <a:endParaRPr lang="en-US" dirty="0"/>
          </a:p>
        </p:txBody>
      </p:sp>
      <p:sp>
        <p:nvSpPr>
          <p:cNvPr id="3" name="Content Placeholder 2"/>
          <p:cNvSpPr>
            <a:spLocks noGrp="1"/>
          </p:cNvSpPr>
          <p:nvPr>
            <p:ph idx="1"/>
          </p:nvPr>
        </p:nvSpPr>
        <p:spPr/>
        <p:txBody>
          <a:bodyPr/>
          <a:lstStyle/>
          <a:p>
            <a:r>
              <a:rPr lang="en-US" dirty="0" smtClean="0"/>
              <a:t>Unsure what the contents of a string are? You can copy and paste in GO</a:t>
            </a:r>
            <a:endParaRPr lang="en-US" dirty="0"/>
          </a:p>
        </p:txBody>
      </p:sp>
      <p:pic>
        <p:nvPicPr>
          <p:cNvPr id="1026" name="Picture 2" descr="Image result for copy ctr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0977" y="4381685"/>
            <a:ext cx="2915920" cy="19359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rotWithShape="1">
          <a:blip r:embed="rId3">
            <a:extLst>
              <a:ext uri="{28A0092B-C50C-407E-A947-70E740481C1C}">
                <a14:useLocalDpi xmlns:a14="http://schemas.microsoft.com/office/drawing/2010/main" val="0"/>
              </a:ext>
            </a:extLst>
          </a:blip>
          <a:srcRect t="8609" r="49722" b="11666"/>
          <a:stretch/>
        </p:blipFill>
        <p:spPr bwMode="auto">
          <a:xfrm>
            <a:off x="6290800" y="4480560"/>
            <a:ext cx="2582529" cy="17223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30930" y="4381685"/>
            <a:ext cx="1372492" cy="1754326"/>
          </a:xfrm>
          <a:prstGeom prst="rect">
            <a:avLst/>
          </a:prstGeom>
        </p:spPr>
        <p:txBody>
          <a:bodyPr wrap="none">
            <a:spAutoFit/>
          </a:bodyPr>
          <a:lstStyle/>
          <a:p>
            <a:r>
              <a:rPr lang="en-US" sz="3600" dirty="0" smtClean="0"/>
              <a:t>Copy</a:t>
            </a:r>
          </a:p>
          <a:p>
            <a:endParaRPr lang="en-US" sz="3600" dirty="0"/>
          </a:p>
          <a:p>
            <a:r>
              <a:rPr lang="en-US" sz="3600" dirty="0" smtClean="0"/>
              <a:t>Paste</a:t>
            </a:r>
            <a:endParaRPr lang="en-US" sz="3600" dirty="0"/>
          </a:p>
        </p:txBody>
      </p:sp>
      <p:sp>
        <p:nvSpPr>
          <p:cNvPr id="8" name="Rectangle 7"/>
          <p:cNvSpPr/>
          <p:nvPr/>
        </p:nvSpPr>
        <p:spPr>
          <a:xfrm>
            <a:off x="2779315" y="3647040"/>
            <a:ext cx="6608525" cy="646331"/>
          </a:xfrm>
          <a:prstGeom prst="rect">
            <a:avLst/>
          </a:prstGeom>
        </p:spPr>
        <p:txBody>
          <a:bodyPr wrap="square">
            <a:spAutoFit/>
          </a:bodyPr>
          <a:lstStyle/>
          <a:p>
            <a:r>
              <a:rPr lang="en-US" sz="3600" dirty="0" smtClean="0"/>
              <a:t>Windows    	            Mac</a:t>
            </a:r>
            <a:endParaRPr lang="en-US" sz="3600" dirty="0"/>
          </a:p>
        </p:txBody>
      </p:sp>
      <p:pic>
        <p:nvPicPr>
          <p:cNvPr id="7" name="Picture 6"/>
          <p:cNvPicPr>
            <a:picLocks noChangeAspect="1"/>
          </p:cNvPicPr>
          <p:nvPr/>
        </p:nvPicPr>
        <p:blipFill>
          <a:blip r:embed="rId4"/>
          <a:stretch>
            <a:fillRect/>
          </a:stretch>
        </p:blipFill>
        <p:spPr>
          <a:xfrm>
            <a:off x="1520074" y="2344192"/>
            <a:ext cx="6740160" cy="840797"/>
          </a:xfrm>
          <a:prstGeom prst="rect">
            <a:avLst/>
          </a:prstGeom>
        </p:spPr>
      </p:pic>
    </p:spTree>
    <p:extLst>
      <p:ext uri="{BB962C8B-B14F-4D97-AF65-F5344CB8AC3E}">
        <p14:creationId xmlns:p14="http://schemas.microsoft.com/office/powerpoint/2010/main" val="1320415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Moving between input boxes</a:t>
            </a:r>
            <a:endParaRPr lang="en-US" dirty="0"/>
          </a:p>
        </p:txBody>
      </p:sp>
      <p:sp>
        <p:nvSpPr>
          <p:cNvPr id="5" name="Content Placeholder 4"/>
          <p:cNvSpPr>
            <a:spLocks noGrp="1"/>
          </p:cNvSpPr>
          <p:nvPr>
            <p:ph idx="1"/>
          </p:nvPr>
        </p:nvSpPr>
        <p:spPr/>
        <p:txBody>
          <a:bodyPr/>
          <a:lstStyle/>
          <a:p>
            <a:r>
              <a:rPr lang="en-US" dirty="0" smtClean="0"/>
              <a:t>In FAs and BAs you can tab between input boxes</a:t>
            </a:r>
            <a:endParaRPr lang="en-US" dirty="0"/>
          </a:p>
        </p:txBody>
      </p:sp>
    </p:spTree>
    <p:extLst>
      <p:ext uri="{BB962C8B-B14F-4D97-AF65-F5344CB8AC3E}">
        <p14:creationId xmlns:p14="http://schemas.microsoft.com/office/powerpoint/2010/main" val="987340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need to use all answer boxes</a:t>
            </a:r>
            <a:endParaRPr lang="en-US" dirty="0"/>
          </a:p>
        </p:txBody>
      </p:sp>
      <p:sp>
        <p:nvSpPr>
          <p:cNvPr id="3" name="Content Placeholder 2"/>
          <p:cNvSpPr>
            <a:spLocks noGrp="1"/>
          </p:cNvSpPr>
          <p:nvPr>
            <p:ph idx="1"/>
          </p:nvPr>
        </p:nvSpPr>
        <p:spPr/>
        <p:txBody>
          <a:bodyPr>
            <a:normAutofit/>
          </a:bodyPr>
          <a:lstStyle/>
          <a:p>
            <a:r>
              <a:rPr lang="en-US" dirty="0" smtClean="0"/>
              <a:t>In the BAs you do not need to use all the </a:t>
            </a:r>
            <a:r>
              <a:rPr lang="en-US" u="sng" dirty="0" smtClean="0"/>
              <a:t>horizontal</a:t>
            </a:r>
            <a:r>
              <a:rPr lang="en-US" dirty="0" smtClean="0"/>
              <a:t> answer boxes, both the following examples are accepted:</a:t>
            </a:r>
          </a:p>
          <a:p>
            <a:endParaRPr lang="en-US" dirty="0"/>
          </a:p>
          <a:p>
            <a:endParaRPr lang="en-US" dirty="0" smtClean="0"/>
          </a:p>
          <a:p>
            <a:endParaRPr lang="nl-NL" dirty="0" smtClean="0"/>
          </a:p>
          <a:p>
            <a:endParaRPr lang="en-US" dirty="0"/>
          </a:p>
          <a:p>
            <a:endParaRPr lang="en-US" dirty="0" smtClean="0"/>
          </a:p>
          <a:p>
            <a:endParaRPr lang="en-US" dirty="0"/>
          </a:p>
        </p:txBody>
      </p:sp>
      <p:pic>
        <p:nvPicPr>
          <p:cNvPr id="5" name="Picture 4"/>
          <p:cNvPicPr>
            <a:picLocks noChangeAspect="1"/>
          </p:cNvPicPr>
          <p:nvPr/>
        </p:nvPicPr>
        <p:blipFill>
          <a:blip r:embed="rId2"/>
          <a:stretch>
            <a:fillRect/>
          </a:stretch>
        </p:blipFill>
        <p:spPr>
          <a:xfrm>
            <a:off x="1623317" y="2574403"/>
            <a:ext cx="4043630" cy="1100482"/>
          </a:xfrm>
          <a:prstGeom prst="rect">
            <a:avLst/>
          </a:prstGeom>
        </p:spPr>
      </p:pic>
      <p:pic>
        <p:nvPicPr>
          <p:cNvPr id="6" name="Picture 5"/>
          <p:cNvPicPr>
            <a:picLocks noChangeAspect="1"/>
          </p:cNvPicPr>
          <p:nvPr/>
        </p:nvPicPr>
        <p:blipFill>
          <a:blip r:embed="rId3"/>
          <a:stretch>
            <a:fillRect/>
          </a:stretch>
        </p:blipFill>
        <p:spPr>
          <a:xfrm>
            <a:off x="1623317" y="4192506"/>
            <a:ext cx="4043630" cy="913078"/>
          </a:xfrm>
          <a:prstGeom prst="rect">
            <a:avLst/>
          </a:prstGeom>
        </p:spPr>
      </p:pic>
    </p:spTree>
    <p:extLst>
      <p:ext uri="{BB962C8B-B14F-4D97-AF65-F5344CB8AC3E}">
        <p14:creationId xmlns:p14="http://schemas.microsoft.com/office/powerpoint/2010/main" val="38579319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a:t>
            </a:r>
            <a:r>
              <a:rPr lang="en-US" dirty="0" smtClean="0"/>
              <a:t>boxes </a:t>
            </a:r>
            <a:r>
              <a:rPr lang="en-US" dirty="0"/>
              <a:t>can have multiple lines (but not always…)</a:t>
            </a:r>
          </a:p>
        </p:txBody>
      </p:sp>
      <p:sp>
        <p:nvSpPr>
          <p:cNvPr id="3" name="Content Placeholder 2"/>
          <p:cNvSpPr>
            <a:spLocks noGrp="1"/>
          </p:cNvSpPr>
          <p:nvPr>
            <p:ph idx="1"/>
          </p:nvPr>
        </p:nvSpPr>
        <p:spPr>
          <a:xfrm>
            <a:off x="1198927" y="1828800"/>
            <a:ext cx="8595360" cy="4351337"/>
          </a:xfrm>
        </p:spPr>
        <p:txBody>
          <a:bodyPr>
            <a:normAutofit/>
          </a:bodyPr>
          <a:lstStyle/>
          <a:p>
            <a:r>
              <a:rPr lang="en-US" dirty="0" smtClean="0"/>
              <a:t>In the BAs it </a:t>
            </a:r>
            <a:r>
              <a:rPr lang="en-US" dirty="0"/>
              <a:t>is possible to write multiple lines of code in an answer </a:t>
            </a:r>
            <a:r>
              <a:rPr lang="en-US" dirty="0" smtClean="0"/>
              <a:t>box</a:t>
            </a:r>
            <a:endParaRPr lang="en-US" dirty="0"/>
          </a:p>
          <a:p>
            <a:endParaRPr lang="en-US" dirty="0" smtClean="0"/>
          </a:p>
          <a:p>
            <a:endParaRPr lang="en-US" dirty="0"/>
          </a:p>
          <a:p>
            <a:endParaRPr lang="en-US" dirty="0" smtClean="0"/>
          </a:p>
          <a:p>
            <a:endParaRPr lang="en-US" dirty="0"/>
          </a:p>
          <a:p>
            <a:endParaRPr lang="en-US" dirty="0" smtClean="0"/>
          </a:p>
        </p:txBody>
      </p:sp>
      <p:pic>
        <p:nvPicPr>
          <p:cNvPr id="6" name="Picture 5"/>
          <p:cNvPicPr>
            <a:picLocks noChangeAspect="1"/>
          </p:cNvPicPr>
          <p:nvPr/>
        </p:nvPicPr>
        <p:blipFill>
          <a:blip r:embed="rId2"/>
          <a:stretch>
            <a:fillRect/>
          </a:stretch>
        </p:blipFill>
        <p:spPr>
          <a:xfrm>
            <a:off x="1472822" y="2478908"/>
            <a:ext cx="9270739" cy="1301982"/>
          </a:xfrm>
          <a:prstGeom prst="rect">
            <a:avLst/>
          </a:prstGeom>
        </p:spPr>
      </p:pic>
    </p:spTree>
    <p:extLst>
      <p:ext uri="{BB962C8B-B14F-4D97-AF65-F5344CB8AC3E}">
        <p14:creationId xmlns:p14="http://schemas.microsoft.com/office/powerpoint/2010/main" val="9280398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a:t>
            </a:r>
            <a:r>
              <a:rPr lang="en-US" dirty="0" smtClean="0"/>
              <a:t>boxes </a:t>
            </a:r>
            <a:r>
              <a:rPr lang="en-US" dirty="0"/>
              <a:t>can have multiple lines (but not always…)</a:t>
            </a:r>
          </a:p>
        </p:txBody>
      </p:sp>
      <p:sp>
        <p:nvSpPr>
          <p:cNvPr id="3" name="Content Placeholder 2"/>
          <p:cNvSpPr>
            <a:spLocks noGrp="1"/>
          </p:cNvSpPr>
          <p:nvPr>
            <p:ph idx="1"/>
          </p:nvPr>
        </p:nvSpPr>
        <p:spPr>
          <a:xfrm>
            <a:off x="1261872" y="1828800"/>
            <a:ext cx="3679998" cy="4623371"/>
          </a:xfrm>
        </p:spPr>
        <p:txBody>
          <a:bodyPr>
            <a:normAutofit lnSpcReduction="10000"/>
          </a:bodyPr>
          <a:lstStyle/>
          <a:p>
            <a:r>
              <a:rPr lang="en-US" dirty="0" smtClean="0"/>
              <a:t>In this case the long input box (line 11) indicates that you may fill in more than one line.</a:t>
            </a:r>
          </a:p>
          <a:p>
            <a:r>
              <a:rPr lang="en-US" b="1" dirty="0" smtClean="0"/>
              <a:t>However</a:t>
            </a:r>
            <a:r>
              <a:rPr lang="en-US" dirty="0" smtClean="0"/>
              <a:t>, the number of lines is limited to the line number associated with the next instruction, next input box, or if there is no instruction or input box, then the end of the program (in this case line number 17).</a:t>
            </a:r>
            <a:endParaRPr lang="en-US" b="1" dirty="0" smtClean="0"/>
          </a:p>
          <a:p>
            <a:r>
              <a:rPr lang="en-US" dirty="0" smtClean="0"/>
              <a:t>In this example, since the input box begins on line 11 and the end of the program is at line 17, </a:t>
            </a:r>
            <a:r>
              <a:rPr lang="en-US" b="1" u="sng" dirty="0" smtClean="0">
                <a:solidFill>
                  <a:srgbClr val="C00000"/>
                </a:solidFill>
              </a:rPr>
              <a:t>you can input a maximum of 7 lines </a:t>
            </a:r>
            <a:r>
              <a:rPr lang="en-US" dirty="0" smtClean="0"/>
              <a:t>of code.</a:t>
            </a:r>
            <a:endParaRPr lang="en-US" dirty="0"/>
          </a:p>
        </p:txBody>
      </p:sp>
      <p:pic>
        <p:nvPicPr>
          <p:cNvPr id="9" name="Picture 8"/>
          <p:cNvPicPr>
            <a:picLocks noChangeAspect="1"/>
          </p:cNvPicPr>
          <p:nvPr/>
        </p:nvPicPr>
        <p:blipFill>
          <a:blip r:embed="rId2"/>
          <a:stretch>
            <a:fillRect/>
          </a:stretch>
        </p:blipFill>
        <p:spPr>
          <a:xfrm>
            <a:off x="5130800" y="1900719"/>
            <a:ext cx="5942069" cy="3411020"/>
          </a:xfrm>
          <a:prstGeom prst="rect">
            <a:avLst/>
          </a:prstGeom>
        </p:spPr>
      </p:pic>
    </p:spTree>
    <p:extLst>
      <p:ext uri="{BB962C8B-B14F-4D97-AF65-F5344CB8AC3E}">
        <p14:creationId xmlns:p14="http://schemas.microsoft.com/office/powerpoint/2010/main" val="1728576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a:t>
            </a:r>
            <a:r>
              <a:rPr lang="en-US" dirty="0" smtClean="0"/>
              <a:t>boxes </a:t>
            </a:r>
            <a:r>
              <a:rPr lang="en-US" dirty="0"/>
              <a:t>can have multiple lines </a:t>
            </a:r>
            <a:r>
              <a:rPr lang="en-US" dirty="0" smtClean="0"/>
              <a:t>(but not always…)</a:t>
            </a:r>
            <a:endParaRPr lang="en-US" dirty="0"/>
          </a:p>
        </p:txBody>
      </p:sp>
      <p:sp>
        <p:nvSpPr>
          <p:cNvPr id="3" name="Content Placeholder 2"/>
          <p:cNvSpPr>
            <a:spLocks noGrp="1"/>
          </p:cNvSpPr>
          <p:nvPr>
            <p:ph idx="1"/>
          </p:nvPr>
        </p:nvSpPr>
        <p:spPr/>
        <p:txBody>
          <a:bodyPr/>
          <a:lstStyle/>
          <a:p>
            <a:pPr marL="0" indent="0">
              <a:buNone/>
            </a:pPr>
            <a:r>
              <a:rPr lang="en-US" dirty="0" smtClean="0"/>
              <a:t>In this example you can see that three lines of code are needed to solve this question (11, 12 and 13).</a:t>
            </a:r>
          </a:p>
          <a:p>
            <a:pPr marL="0" indent="0">
              <a:buNone/>
            </a:pPr>
            <a:r>
              <a:rPr lang="en-US" dirty="0" smtClean="0"/>
              <a:t>Each box may contain up to one line of code. </a:t>
            </a:r>
            <a:endParaRPr lang="en-US" dirty="0"/>
          </a:p>
        </p:txBody>
      </p:sp>
      <p:pic>
        <p:nvPicPr>
          <p:cNvPr id="6" name="Picture 5"/>
          <p:cNvPicPr>
            <a:picLocks noChangeAspect="1"/>
          </p:cNvPicPr>
          <p:nvPr/>
        </p:nvPicPr>
        <p:blipFill rotWithShape="1">
          <a:blip r:embed="rId2"/>
          <a:srcRect t="39808" r="33017" b="30116"/>
          <a:stretch/>
        </p:blipFill>
        <p:spPr>
          <a:xfrm>
            <a:off x="2196820" y="3190987"/>
            <a:ext cx="6269086" cy="2989150"/>
          </a:xfrm>
          <a:prstGeom prst="rect">
            <a:avLst/>
          </a:prstGeom>
        </p:spPr>
      </p:pic>
    </p:spTree>
    <p:extLst>
      <p:ext uri="{BB962C8B-B14F-4D97-AF65-F5344CB8AC3E}">
        <p14:creationId xmlns:p14="http://schemas.microsoft.com/office/powerpoint/2010/main" val="1870182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General usage</a:t>
            </a:r>
            <a:endParaRPr lang="en-US" dirty="0"/>
          </a:p>
        </p:txBody>
      </p:sp>
      <p:sp>
        <p:nvSpPr>
          <p:cNvPr id="9" name="Content Placeholder 8"/>
          <p:cNvSpPr>
            <a:spLocks noGrp="1"/>
          </p:cNvSpPr>
          <p:nvPr>
            <p:ph idx="1"/>
          </p:nvPr>
        </p:nvSpPr>
        <p:spPr/>
        <p:txBody>
          <a:bodyPr/>
          <a:lstStyle/>
          <a:p>
            <a:r>
              <a:rPr lang="en-US" dirty="0" smtClean="0"/>
              <a:t>For installation and general usage see the document “</a:t>
            </a:r>
            <a:r>
              <a:rPr lang="en-US" dirty="0" err="1" smtClean="0"/>
              <a:t>GrandeOmega</a:t>
            </a:r>
            <a:r>
              <a:rPr lang="en-US" dirty="0" smtClean="0"/>
              <a:t> </a:t>
            </a:r>
            <a:r>
              <a:rPr lang="en-US" dirty="0"/>
              <a:t>guide - desktop </a:t>
            </a:r>
            <a:r>
              <a:rPr lang="en-US" dirty="0" smtClean="0"/>
              <a:t>version.pdf” on </a:t>
            </a:r>
            <a:r>
              <a:rPr lang="en-US" dirty="0" err="1" smtClean="0"/>
              <a:t>N@tschool</a:t>
            </a:r>
            <a:r>
              <a:rPr lang="en-US" dirty="0" smtClean="0"/>
              <a:t> (lms.hr.nl)</a:t>
            </a:r>
          </a:p>
          <a:p>
            <a:r>
              <a:rPr lang="en-US" dirty="0" smtClean="0"/>
              <a:t>This presentation only covers some extra tips that may be of use to you</a:t>
            </a:r>
            <a:endParaRPr lang="en-US" dirty="0"/>
          </a:p>
        </p:txBody>
      </p:sp>
    </p:spTree>
    <p:extLst>
      <p:ext uri="{BB962C8B-B14F-4D97-AF65-F5344CB8AC3E}">
        <p14:creationId xmlns:p14="http://schemas.microsoft.com/office/powerpoint/2010/main" val="1691543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general tips</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542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 points</a:t>
            </a:r>
            <a:endParaRPr lang="en-US" dirty="0"/>
          </a:p>
        </p:txBody>
      </p:sp>
      <p:sp>
        <p:nvSpPr>
          <p:cNvPr id="3" name="Content Placeholder 2"/>
          <p:cNvSpPr>
            <a:spLocks noGrp="1"/>
          </p:cNvSpPr>
          <p:nvPr>
            <p:ph idx="1"/>
          </p:nvPr>
        </p:nvSpPr>
        <p:spPr/>
        <p:txBody>
          <a:bodyPr/>
          <a:lstStyle/>
          <a:p>
            <a:r>
              <a:rPr lang="en-US" dirty="0" smtClean="0"/>
              <a:t>The red dots beside the numbers in </a:t>
            </a:r>
            <a:r>
              <a:rPr lang="en-US" dirty="0"/>
              <a:t>G</a:t>
            </a:r>
            <a:r>
              <a:rPr lang="en-US" dirty="0" smtClean="0"/>
              <a:t>rande Omega are break points</a:t>
            </a:r>
          </a:p>
          <a:p>
            <a:r>
              <a:rPr lang="en-US" dirty="0" smtClean="0"/>
              <a:t>A breakpoint is where your program pauses (has a break) before continuing</a:t>
            </a:r>
          </a:p>
          <a:p>
            <a:endParaRPr lang="en-US" dirty="0"/>
          </a:p>
          <a:p>
            <a:endParaRPr lang="en-US" dirty="0" smtClean="0"/>
          </a:p>
          <a:p>
            <a:endParaRPr lang="en-US" dirty="0"/>
          </a:p>
          <a:p>
            <a:endParaRPr lang="en-US" dirty="0" smtClean="0"/>
          </a:p>
          <a:p>
            <a:endParaRPr lang="en-US" dirty="0" smtClean="0"/>
          </a:p>
        </p:txBody>
      </p:sp>
      <p:pic>
        <p:nvPicPr>
          <p:cNvPr id="6" name="Picture 5"/>
          <p:cNvPicPr>
            <a:picLocks noChangeAspect="1"/>
          </p:cNvPicPr>
          <p:nvPr/>
        </p:nvPicPr>
        <p:blipFill>
          <a:blip r:embed="rId2"/>
          <a:stretch>
            <a:fillRect/>
          </a:stretch>
        </p:blipFill>
        <p:spPr>
          <a:xfrm>
            <a:off x="1538287" y="2755265"/>
            <a:ext cx="4200525" cy="3562350"/>
          </a:xfrm>
          <a:prstGeom prst="rect">
            <a:avLst/>
          </a:prstGeom>
        </p:spPr>
      </p:pic>
      <p:cxnSp>
        <p:nvCxnSpPr>
          <p:cNvPr id="8" name="Straight Arrow Connector 7"/>
          <p:cNvCxnSpPr/>
          <p:nvPr/>
        </p:nvCxnSpPr>
        <p:spPr>
          <a:xfrm>
            <a:off x="986367" y="5185833"/>
            <a:ext cx="6434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86367" y="5380566"/>
            <a:ext cx="6434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986367" y="5583766"/>
            <a:ext cx="6434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1883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 points</a:t>
            </a:r>
          </a:p>
        </p:txBody>
      </p:sp>
      <p:sp>
        <p:nvSpPr>
          <p:cNvPr id="3" name="Content Placeholder 2"/>
          <p:cNvSpPr>
            <a:spLocks noGrp="1"/>
          </p:cNvSpPr>
          <p:nvPr>
            <p:ph idx="1"/>
          </p:nvPr>
        </p:nvSpPr>
        <p:spPr>
          <a:xfrm>
            <a:off x="1261872" y="1828801"/>
            <a:ext cx="8595360" cy="3426594"/>
          </a:xfrm>
        </p:spPr>
        <p:txBody>
          <a:bodyPr/>
          <a:lstStyle/>
          <a:p>
            <a:r>
              <a:rPr lang="en-US" dirty="0" smtClean="0"/>
              <a:t>When the breakpoint is yellow it means that the code on that line is just about to be run (executed) - it has not been run yet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1485900" y="2643187"/>
            <a:ext cx="4324350" cy="3819525"/>
          </a:xfrm>
          <a:prstGeom prst="rect">
            <a:avLst/>
          </a:prstGeom>
        </p:spPr>
      </p:pic>
      <p:cxnSp>
        <p:nvCxnSpPr>
          <p:cNvPr id="7" name="Straight Arrow Connector 6"/>
          <p:cNvCxnSpPr/>
          <p:nvPr/>
        </p:nvCxnSpPr>
        <p:spPr>
          <a:xfrm>
            <a:off x="902039" y="5046133"/>
            <a:ext cx="6434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17780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Flow</a:t>
            </a:r>
            <a:endParaRPr lang="en-US" dirty="0"/>
          </a:p>
        </p:txBody>
      </p:sp>
      <p:sp>
        <p:nvSpPr>
          <p:cNvPr id="3" name="Content Placeholder 2"/>
          <p:cNvSpPr>
            <a:spLocks noGrp="1"/>
          </p:cNvSpPr>
          <p:nvPr>
            <p:ph idx="1"/>
          </p:nvPr>
        </p:nvSpPr>
        <p:spPr>
          <a:xfrm>
            <a:off x="1261872" y="1828801"/>
            <a:ext cx="8595360" cy="3426594"/>
          </a:xfrm>
        </p:spPr>
        <p:txBody>
          <a:bodyPr/>
          <a:lstStyle/>
          <a:p>
            <a:r>
              <a:rPr lang="en-US" dirty="0" smtClean="0"/>
              <a:t>In FAs you can use the progress bar to remind you how far through the program you are</a:t>
            </a:r>
          </a:p>
          <a:p>
            <a:r>
              <a:rPr lang="en-US" dirty="0"/>
              <a:t>The previous and next buttons can be used to navigate through the program</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p:txBody>
      </p:sp>
      <p:pic>
        <p:nvPicPr>
          <p:cNvPr id="5" name="Picture 4"/>
          <p:cNvPicPr>
            <a:picLocks noChangeAspect="1"/>
          </p:cNvPicPr>
          <p:nvPr/>
        </p:nvPicPr>
        <p:blipFill rotWithShape="1">
          <a:blip r:embed="rId2"/>
          <a:srcRect r="687"/>
          <a:stretch/>
        </p:blipFill>
        <p:spPr>
          <a:xfrm>
            <a:off x="4028874" y="2948683"/>
            <a:ext cx="3330152" cy="3710450"/>
          </a:xfrm>
          <a:prstGeom prst="rect">
            <a:avLst/>
          </a:prstGeom>
        </p:spPr>
      </p:pic>
      <p:cxnSp>
        <p:nvCxnSpPr>
          <p:cNvPr id="6" name="Straight Arrow Connector 5"/>
          <p:cNvCxnSpPr/>
          <p:nvPr/>
        </p:nvCxnSpPr>
        <p:spPr>
          <a:xfrm>
            <a:off x="2989780" y="2948683"/>
            <a:ext cx="955496" cy="380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359026" y="2948683"/>
            <a:ext cx="942493" cy="462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34301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Flow</a:t>
            </a:r>
            <a:endParaRPr lang="en-US" dirty="0"/>
          </a:p>
        </p:txBody>
      </p:sp>
      <p:sp>
        <p:nvSpPr>
          <p:cNvPr id="3" name="Content Placeholder 2"/>
          <p:cNvSpPr>
            <a:spLocks noGrp="1"/>
          </p:cNvSpPr>
          <p:nvPr>
            <p:ph idx="1"/>
          </p:nvPr>
        </p:nvSpPr>
        <p:spPr>
          <a:xfrm>
            <a:off x="1261872" y="1828801"/>
            <a:ext cx="8595360" cy="3426594"/>
          </a:xfrm>
        </p:spPr>
        <p:txBody>
          <a:bodyPr/>
          <a:lstStyle/>
          <a:p>
            <a:r>
              <a:rPr lang="en-US" dirty="0" smtClean="0"/>
              <a:t>In BAs you can use the numbers at the top of the state to remind you how far through the program you are</a:t>
            </a:r>
          </a:p>
          <a:p>
            <a:r>
              <a:rPr lang="en-US" dirty="0" smtClean="0"/>
              <a:t>The previous and next buttons can be used to navigate through the program</a:t>
            </a:r>
          </a:p>
          <a:p>
            <a:endParaRPr lang="en-US" dirty="0"/>
          </a:p>
          <a:p>
            <a:endParaRPr lang="en-US" dirty="0" smtClean="0"/>
          </a:p>
          <a:p>
            <a:endParaRPr lang="en-US" dirty="0"/>
          </a:p>
          <a:p>
            <a:endParaRPr lang="en-US" dirty="0" smtClean="0"/>
          </a:p>
          <a:p>
            <a:endParaRPr lang="en-US" dirty="0" smtClean="0"/>
          </a:p>
          <a:p>
            <a:endParaRPr lang="en-US" dirty="0" smtClean="0"/>
          </a:p>
        </p:txBody>
      </p:sp>
      <p:pic>
        <p:nvPicPr>
          <p:cNvPr id="6" name="Picture 5"/>
          <p:cNvPicPr>
            <a:picLocks noChangeAspect="1"/>
          </p:cNvPicPr>
          <p:nvPr/>
        </p:nvPicPr>
        <p:blipFill>
          <a:blip r:embed="rId2"/>
          <a:stretch>
            <a:fillRect/>
          </a:stretch>
        </p:blipFill>
        <p:spPr>
          <a:xfrm>
            <a:off x="2367068" y="3157228"/>
            <a:ext cx="6677025" cy="3619500"/>
          </a:xfrm>
          <a:prstGeom prst="rect">
            <a:avLst/>
          </a:prstGeom>
        </p:spPr>
      </p:pic>
      <p:cxnSp>
        <p:nvCxnSpPr>
          <p:cNvPr id="7" name="Straight Arrow Connector 6"/>
          <p:cNvCxnSpPr/>
          <p:nvPr/>
        </p:nvCxnSpPr>
        <p:spPr>
          <a:xfrm>
            <a:off x="6108192" y="2922425"/>
            <a:ext cx="608522" cy="398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4712638" y="2922425"/>
            <a:ext cx="571631" cy="398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4333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Wrong answers</a:t>
            </a:r>
            <a:endParaRPr lang="en-US" dirty="0"/>
          </a:p>
        </p:txBody>
      </p:sp>
      <p:sp>
        <p:nvSpPr>
          <p:cNvPr id="3" name="Content Placeholder 2"/>
          <p:cNvSpPr>
            <a:spLocks noGrp="1"/>
          </p:cNvSpPr>
          <p:nvPr>
            <p:ph idx="1"/>
          </p:nvPr>
        </p:nvSpPr>
        <p:spPr/>
        <p:txBody>
          <a:bodyPr/>
          <a:lstStyle/>
          <a:p>
            <a:r>
              <a:rPr lang="en-US" dirty="0" smtClean="0"/>
              <a:t>When you get a question wrong you can sometimes see where you went wrong by looking at the state</a:t>
            </a:r>
          </a:p>
          <a:p>
            <a:pPr lvl="1"/>
            <a:r>
              <a:rPr lang="en-US" dirty="0" smtClean="0"/>
              <a:t>Green is the expected answer and red is the actual answer output from your program.</a:t>
            </a:r>
          </a:p>
          <a:p>
            <a:endParaRPr lang="en-US" dirty="0"/>
          </a:p>
          <a:p>
            <a:endParaRPr lang="en-US" dirty="0" smtClean="0"/>
          </a:p>
          <a:p>
            <a:endParaRPr lang="en-US" dirty="0"/>
          </a:p>
          <a:p>
            <a:endParaRPr lang="en-US" dirty="0" smtClean="0"/>
          </a:p>
          <a:p>
            <a:r>
              <a:rPr lang="en-US" dirty="0" smtClean="0"/>
              <a:t>If you would not like to see this feedback any longer and concentrate on the correct output only, you can click on another question and click back on the question you were working on</a:t>
            </a:r>
            <a:endParaRPr lang="en-US" dirty="0"/>
          </a:p>
        </p:txBody>
      </p:sp>
      <p:pic>
        <p:nvPicPr>
          <p:cNvPr id="6" name="Picture 5"/>
          <p:cNvPicPr>
            <a:picLocks noChangeAspect="1"/>
          </p:cNvPicPr>
          <p:nvPr/>
        </p:nvPicPr>
        <p:blipFill>
          <a:blip r:embed="rId2"/>
          <a:stretch>
            <a:fillRect/>
          </a:stretch>
        </p:blipFill>
        <p:spPr>
          <a:xfrm>
            <a:off x="2640458" y="3002117"/>
            <a:ext cx="6069083" cy="1779325"/>
          </a:xfrm>
          <a:prstGeom prst="rect">
            <a:avLst/>
          </a:prstGeom>
        </p:spPr>
      </p:pic>
    </p:spTree>
    <p:extLst>
      <p:ext uri="{BB962C8B-B14F-4D97-AF65-F5344CB8AC3E}">
        <p14:creationId xmlns:p14="http://schemas.microsoft.com/office/powerpoint/2010/main" val="6510202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Resetting the question</a:t>
            </a:r>
            <a:endParaRPr lang="en-US" dirty="0"/>
          </a:p>
        </p:txBody>
      </p:sp>
      <p:sp>
        <p:nvSpPr>
          <p:cNvPr id="3" name="Content Placeholder 2"/>
          <p:cNvSpPr>
            <a:spLocks noGrp="1"/>
          </p:cNvSpPr>
          <p:nvPr>
            <p:ph idx="1"/>
          </p:nvPr>
        </p:nvSpPr>
        <p:spPr/>
        <p:txBody>
          <a:bodyPr>
            <a:normAutofit/>
          </a:bodyPr>
          <a:lstStyle/>
          <a:p>
            <a:r>
              <a:rPr lang="en-US" dirty="0"/>
              <a:t>The reset </a:t>
            </a:r>
            <a:r>
              <a:rPr lang="en-US" dirty="0" smtClean="0"/>
              <a:t>button </a:t>
            </a:r>
            <a:r>
              <a:rPr lang="en-US" dirty="0"/>
              <a:t>can be used to remove the answers from the question (For BA and FA</a:t>
            </a:r>
            <a:r>
              <a:rPr lang="en-US" dirty="0" smtClean="0"/>
              <a:t>)</a:t>
            </a:r>
            <a:endParaRPr lang="en-US" dirty="0"/>
          </a:p>
        </p:txBody>
      </p:sp>
      <p:pic>
        <p:nvPicPr>
          <p:cNvPr id="6" name="Picture 5"/>
          <p:cNvPicPr>
            <a:picLocks noChangeAspect="1"/>
          </p:cNvPicPr>
          <p:nvPr/>
        </p:nvPicPr>
        <p:blipFill>
          <a:blip r:embed="rId2"/>
          <a:stretch>
            <a:fillRect/>
          </a:stretch>
        </p:blipFill>
        <p:spPr>
          <a:xfrm>
            <a:off x="1885198" y="3114673"/>
            <a:ext cx="6403483" cy="1354583"/>
          </a:xfrm>
          <a:prstGeom prst="rect">
            <a:avLst/>
          </a:prstGeom>
        </p:spPr>
      </p:pic>
      <p:sp>
        <p:nvSpPr>
          <p:cNvPr id="7" name="Oval 6"/>
          <p:cNvSpPr/>
          <p:nvPr/>
        </p:nvSpPr>
        <p:spPr>
          <a:xfrm>
            <a:off x="6603277" y="3277457"/>
            <a:ext cx="1554403" cy="976044"/>
          </a:xfrm>
          <a:prstGeom prst="ellips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3972052"/>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otalTime>19054</TotalTime>
  <Words>584</Words>
  <Application>Microsoft Office PowerPoint</Application>
  <PresentationFormat>Widescreen</PresentationFormat>
  <Paragraphs>84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Schoolbook</vt:lpstr>
      <vt:lpstr>Wingdings 2</vt:lpstr>
      <vt:lpstr>View</vt:lpstr>
      <vt:lpstr>Grande Omega Tips</vt:lpstr>
      <vt:lpstr>General usage</vt:lpstr>
      <vt:lpstr>GO general tips</vt:lpstr>
      <vt:lpstr>Break points</vt:lpstr>
      <vt:lpstr>Break points</vt:lpstr>
      <vt:lpstr>Program Flow</vt:lpstr>
      <vt:lpstr>Program Flow</vt:lpstr>
      <vt:lpstr>Wrong answers</vt:lpstr>
      <vt:lpstr>Resetting the question</vt:lpstr>
      <vt:lpstr>Infinite Loops</vt:lpstr>
      <vt:lpstr>Input</vt:lpstr>
      <vt:lpstr>Indication of spaces</vt:lpstr>
      <vt:lpstr>Contents of a string</vt:lpstr>
      <vt:lpstr>Moving between input boxes</vt:lpstr>
      <vt:lpstr>No need to use all answer boxes</vt:lpstr>
      <vt:lpstr>Answer boxes can have multiple lines (but not always…)</vt:lpstr>
      <vt:lpstr>Answer boxes can have multiple lines (but not always…)</vt:lpstr>
      <vt:lpstr>Answer boxes can have multiple lines (but not always…)</vt:lpstr>
    </vt:vector>
  </TitlesOfParts>
  <Company>Hogeschool Rotterdam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Some caveats/tips</dc:title>
  <dc:creator>Barnett, D.R.S.</dc:creator>
  <cp:lastModifiedBy>Barnett, D.R.S.</cp:lastModifiedBy>
  <cp:revision>48</cp:revision>
  <dcterms:created xsi:type="dcterms:W3CDTF">2018-10-18T13:36:59Z</dcterms:created>
  <dcterms:modified xsi:type="dcterms:W3CDTF">2019-02-06T14:01:54Z</dcterms:modified>
</cp:coreProperties>
</file>