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80" r:id="rId3"/>
    <p:sldId id="281" r:id="rId4"/>
    <p:sldId id="282" r:id="rId5"/>
    <p:sldId id="283" r:id="rId6"/>
    <p:sldId id="291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2" r:id="rId15"/>
    <p:sldId id="293" r:id="rId16"/>
    <p:sldId id="294" r:id="rId17"/>
    <p:sldId id="295" r:id="rId18"/>
    <p:sldId id="298" r:id="rId19"/>
    <p:sldId id="296" r:id="rId20"/>
    <p:sldId id="297" r:id="rId21"/>
    <p:sldId id="268" r:id="rId22"/>
    <p:sldId id="269" r:id="rId23"/>
    <p:sldId id="270" r:id="rId24"/>
    <p:sldId id="271" r:id="rId25"/>
    <p:sldId id="272" r:id="rId26"/>
    <p:sldId id="273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74" r:id="rId38"/>
    <p:sldId id="275" r:id="rId39"/>
    <p:sldId id="276" r:id="rId40"/>
    <p:sldId id="277" r:id="rId41"/>
    <p:sldId id="278" r:id="rId42"/>
    <p:sldId id="279" r:id="rId43"/>
    <p:sldId id="299" r:id="rId44"/>
    <p:sldId id="257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>
      <p:cViewPr varScale="1">
        <p:scale>
          <a:sx n="70" d="100"/>
          <a:sy n="70" d="100"/>
        </p:scale>
        <p:origin x="-115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8B6B8-0CEB-418B-8E6C-35BD9E2A0375}" type="datetimeFigureOut">
              <a:rPr lang="en-GB" smtClean="0"/>
              <a:t>17/12/2013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BC346-9123-4767-B12C-87381975B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75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BC346-9123-4767-B12C-87381975BC8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128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003786" y="695134"/>
            <a:ext cx="4848989" cy="342815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003786" y="695134"/>
            <a:ext cx="4848989" cy="342815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003786" y="695134"/>
            <a:ext cx="4848989" cy="342815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003786" y="695134"/>
            <a:ext cx="4848989" cy="342815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H1gRQ6S7g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Borat_Sagdiyev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More on science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Dr Giuseppe Maggiore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79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Hw</a:t>
            </a:r>
            <a:r>
              <a:rPr lang="en-GB" dirty="0" smtClean="0"/>
              <a:t>/</a:t>
            </a:r>
            <a:r>
              <a:rPr lang="en-GB" dirty="0" err="1" smtClean="0"/>
              <a:t>sw</a:t>
            </a:r>
            <a:r>
              <a:rPr lang="en-GB" dirty="0" smtClean="0"/>
              <a:t> boundary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Since </a:t>
            </a:r>
            <a:r>
              <a:rPr lang="en-GB" dirty="0" smtClean="0"/>
              <a:t>the </a:t>
            </a:r>
            <a:r>
              <a:rPr lang="en-GB" dirty="0"/>
              <a:t>Von Neumann architecture, this has been under continuous evolution in </a:t>
            </a:r>
            <a:r>
              <a:rPr lang="en-GB" dirty="0" smtClean="0"/>
              <a:t>CS</a:t>
            </a:r>
          </a:p>
          <a:p>
            <a:r>
              <a:rPr lang="en-GB" dirty="0" smtClean="0"/>
              <a:t>Hardware </a:t>
            </a:r>
            <a:r>
              <a:rPr lang="en-GB" dirty="0"/>
              <a:t>is becoming more programmable and configurable (GPU computing, FPGAs), and hardware is adapting to software </a:t>
            </a:r>
            <a:r>
              <a:rPr lang="en-GB" dirty="0" smtClean="0"/>
              <a:t>(hyper threading </a:t>
            </a:r>
            <a:r>
              <a:rPr lang="en-GB" dirty="0"/>
              <a:t>and virtualization features in </a:t>
            </a:r>
            <a:r>
              <a:rPr lang="en-GB" dirty="0" smtClean="0"/>
              <a:t>CPUs)</a:t>
            </a:r>
          </a:p>
          <a:p>
            <a:r>
              <a:rPr lang="en-GB" dirty="0" smtClean="0"/>
              <a:t>Cloud </a:t>
            </a:r>
            <a:r>
              <a:rPr lang="en-GB" dirty="0"/>
              <a:t>computing is arguably a form of soft-configurable large-scale hardware </a:t>
            </a:r>
            <a:r>
              <a:rPr lang="en-GB" dirty="0" smtClean="0"/>
              <a:t>infrastructure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5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Complexity and computability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Computational problems: NP-complete </a:t>
            </a:r>
            <a:r>
              <a:rPr lang="en-GB" dirty="0"/>
              <a:t>problems, </a:t>
            </a:r>
            <a:r>
              <a:rPr lang="en-GB" dirty="0" smtClean="0"/>
              <a:t>what can be effectively computed, etc.</a:t>
            </a:r>
          </a:p>
          <a:p>
            <a:r>
              <a:rPr lang="en-GB" dirty="0" smtClean="0"/>
              <a:t>Most </a:t>
            </a:r>
            <a:r>
              <a:rPr lang="en-GB" dirty="0"/>
              <a:t>fundamental mathematical challenges of computer </a:t>
            </a:r>
            <a:r>
              <a:rPr lang="en-GB" dirty="0" smtClean="0"/>
              <a:t>science</a:t>
            </a:r>
          </a:p>
          <a:p>
            <a:pPr lvl="1"/>
            <a:r>
              <a:rPr lang="nl-NL" dirty="0" smtClean="0"/>
              <a:t>Nature of program analysis and optimization</a:t>
            </a:r>
            <a:endParaRPr lang="en-GB" dirty="0" smtClean="0"/>
          </a:p>
          <a:p>
            <a:r>
              <a:rPr lang="en-GB" dirty="0" smtClean="0"/>
              <a:t>They </a:t>
            </a:r>
            <a:r>
              <a:rPr lang="en-GB" dirty="0"/>
              <a:t>are related to foundational questions in quantum </a:t>
            </a:r>
            <a:r>
              <a:rPr lang="en-GB" dirty="0" smtClean="0"/>
              <a:t>physics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019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Parallelism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Controlling</a:t>
            </a:r>
            <a:r>
              <a:rPr lang="en-GB" dirty="0"/>
              <a:t>, </a:t>
            </a:r>
            <a:r>
              <a:rPr lang="en-GB" dirty="0" smtClean="0"/>
              <a:t>load-balancing </a:t>
            </a:r>
            <a:r>
              <a:rPr lang="en-GB" dirty="0"/>
              <a:t>and programming large parallel </a:t>
            </a:r>
            <a:r>
              <a:rPr lang="en-GB" dirty="0" smtClean="0"/>
              <a:t>systems</a:t>
            </a:r>
          </a:p>
          <a:p>
            <a:r>
              <a:rPr lang="en-GB" dirty="0" smtClean="0"/>
              <a:t>Multicore </a:t>
            </a:r>
            <a:r>
              <a:rPr lang="en-GB" dirty="0"/>
              <a:t>devices on a chip or highly distributed </a:t>
            </a:r>
            <a:r>
              <a:rPr lang="en-GB" dirty="0" smtClean="0"/>
              <a:t>systems</a:t>
            </a:r>
          </a:p>
          <a:p>
            <a:r>
              <a:rPr lang="en-GB" dirty="0"/>
              <a:t>H</a:t>
            </a:r>
            <a:r>
              <a:rPr lang="en-GB" dirty="0" smtClean="0"/>
              <a:t>ow to </a:t>
            </a:r>
            <a:r>
              <a:rPr lang="en-GB" dirty="0"/>
              <a:t>design algorithms for multi-core </a:t>
            </a:r>
            <a:r>
              <a:rPr lang="en-GB" dirty="0" smtClean="0"/>
              <a:t>devices?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02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Evolutionary computation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Darwinian evolution to evolve </a:t>
            </a:r>
            <a:r>
              <a:rPr lang="en-GB" dirty="0"/>
              <a:t>complex </a:t>
            </a:r>
            <a:r>
              <a:rPr lang="en-GB" dirty="0" smtClean="0"/>
              <a:t>mechanisms</a:t>
            </a:r>
          </a:p>
          <a:p>
            <a:r>
              <a:rPr lang="en-GB" dirty="0" smtClean="0"/>
              <a:t>Darwin's </a:t>
            </a:r>
            <a:r>
              <a:rPr lang="en-GB" dirty="0"/>
              <a:t>notions of variation and selection are computational </a:t>
            </a:r>
            <a:r>
              <a:rPr lang="en-GB" dirty="0" smtClean="0"/>
              <a:t>notions</a:t>
            </a:r>
          </a:p>
          <a:p>
            <a:r>
              <a:rPr lang="en-GB" dirty="0" smtClean="0"/>
              <a:t>We seek understanding </a:t>
            </a:r>
            <a:r>
              <a:rPr lang="en-GB" dirty="0"/>
              <a:t>of the possibilities and limitations of the basic </a:t>
            </a:r>
            <a:r>
              <a:rPr lang="en-GB" dirty="0" smtClean="0"/>
              <a:t>Darwinian process.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4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Simulation and virtual worlds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Lighting models</a:t>
            </a:r>
          </a:p>
          <a:p>
            <a:r>
              <a:rPr lang="nl-NL" dirty="0" smtClean="0"/>
              <a:t>Physical models</a:t>
            </a:r>
          </a:p>
          <a:p>
            <a:r>
              <a:rPr lang="nl-NL" dirty="0" smtClean="0"/>
              <a:t>Procedural generation</a:t>
            </a:r>
          </a:p>
          <a:p>
            <a:r>
              <a:rPr lang="nl-NL" dirty="0" smtClean="0"/>
              <a:t>Etc.</a:t>
            </a:r>
          </a:p>
          <a:p>
            <a:endParaRPr lang="nl-NL" dirty="0" smtClean="0"/>
          </a:p>
        </p:txBody>
      </p:sp>
      <p:sp>
        <p:nvSpPr>
          <p:cNvPr id="4" name="Rectangle 3"/>
          <p:cNvSpPr/>
          <p:nvPr/>
        </p:nvSpPr>
        <p:spPr>
          <a:xfrm>
            <a:off x="1981200" y="5906869"/>
            <a:ext cx="541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www.youtube.com/watch?v=9H1gRQ6S7gg</a:t>
            </a:r>
            <a:r>
              <a:rPr lang="en-GB" sz="1600" dirty="0" smtClean="0"/>
              <a:t> – 00:56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0827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Can we discover everything?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671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Limits of logic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Gödel's incompleteness theorems </a:t>
            </a:r>
            <a:endParaRPr lang="en-GB" dirty="0" smtClean="0"/>
          </a:p>
          <a:p>
            <a:r>
              <a:rPr lang="en-GB" dirty="0" smtClean="0"/>
              <a:t>Inherent </a:t>
            </a:r>
            <a:r>
              <a:rPr lang="en-GB" dirty="0"/>
              <a:t>limitations of all but the most trivial axiomatic systems capable of doing </a:t>
            </a:r>
            <a:r>
              <a:rPr lang="en-GB" dirty="0" smtClean="0"/>
              <a:t>arithmetic</a:t>
            </a:r>
          </a:p>
          <a:p>
            <a:r>
              <a:rPr lang="en-GB" dirty="0" smtClean="0"/>
              <a:t>Finding </a:t>
            </a:r>
            <a:r>
              <a:rPr lang="en-GB" dirty="0"/>
              <a:t>a complete and consistent set of axioms for all mathematics is </a:t>
            </a:r>
            <a:r>
              <a:rPr lang="en-GB" dirty="0" smtClean="0"/>
              <a:t>impossible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685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Limits of 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first incompleteness theorem states that no consistent system of axioms whose theorems can be listed by an "effective procedure" (e.g., a computer program, but it could be any sort of algorithm) is capable of proving all truths about the relations of the natural numbers (</a:t>
            </a:r>
            <a:r>
              <a:rPr lang="en-GB" dirty="0" smtClean="0"/>
              <a:t>arithmetic)</a:t>
            </a:r>
          </a:p>
        </p:txBody>
      </p:sp>
    </p:spTree>
    <p:extLst>
      <p:ext uri="{BB962C8B-B14F-4D97-AF65-F5344CB8AC3E}">
        <p14:creationId xmlns:p14="http://schemas.microsoft.com/office/powerpoint/2010/main" val="2848387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Limits of 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any such system, there will always be statements about the natural numbers that are true, but that are un-provable within the </a:t>
            </a:r>
            <a:r>
              <a:rPr lang="en-GB" dirty="0" smtClean="0"/>
              <a:t>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095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Limits of 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Incompleteness </a:t>
            </a:r>
            <a:r>
              <a:rPr lang="en-GB" dirty="0"/>
              <a:t>theorem </a:t>
            </a:r>
            <a:r>
              <a:rPr lang="en-GB" dirty="0" smtClean="0"/>
              <a:t>shows </a:t>
            </a:r>
            <a:r>
              <a:rPr lang="en-GB" dirty="0"/>
              <a:t>that the </a:t>
            </a:r>
            <a:r>
              <a:rPr lang="en-GB" i="1" dirty="0"/>
              <a:t>halting problem</a:t>
            </a:r>
            <a:r>
              <a:rPr lang="en-GB" dirty="0"/>
              <a:t> is </a:t>
            </a:r>
            <a:r>
              <a:rPr lang="en-GB" dirty="0" smtClean="0"/>
              <a:t>un-decidable</a:t>
            </a:r>
            <a:r>
              <a:rPr lang="en-GB" dirty="0"/>
              <a:t>: there is no computer program that can correctly determine, given a program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dirty="0"/>
              <a:t> as input, whether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dirty="0"/>
              <a:t> eventually halts when run with a particular given input</a:t>
            </a:r>
          </a:p>
        </p:txBody>
      </p:sp>
    </p:spTree>
    <p:extLst>
      <p:ext uri="{BB962C8B-B14F-4D97-AF65-F5344CB8AC3E}">
        <p14:creationId xmlns:p14="http://schemas.microsoft.com/office/powerpoint/2010/main" val="333633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Research in Computer Science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554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Limits of 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Computation and logic are fundamentally flawed</a:t>
            </a:r>
          </a:p>
          <a:p>
            <a:pPr lvl="1"/>
            <a:r>
              <a:rPr lang="nl-NL" dirty="0" smtClean="0"/>
              <a:t>No, does not mean that religion works better </a:t>
            </a:r>
            <a:r>
              <a:rPr lang="nl-NL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nl-NL" dirty="0" smtClean="0">
                <a:sym typeface="Wingdings" panose="05000000000000000000" pitchFamily="2" charset="2"/>
              </a:rPr>
              <a:t>Means that we know that they have precise limitations</a:t>
            </a:r>
          </a:p>
          <a:p>
            <a:pPr lvl="1"/>
            <a:r>
              <a:rPr lang="nl-NL" dirty="0" smtClean="0">
                <a:sym typeface="Wingdings" panose="05000000000000000000" pitchFamily="2" charset="2"/>
              </a:rPr>
              <a:t>Weird, huh?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7873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/>
              <a:t>Contemporary academic </a:t>
            </a:r>
            <a:r>
              <a:rPr lang="x-none" smtClean="0"/>
              <a:t>research</a:t>
            </a:r>
            <a:endParaRPr lang="en-GB" dirty="0"/>
          </a:p>
        </p:txBody>
      </p:sp>
      <p:sp>
        <p:nvSpPr>
          <p:cNvPr id="2" name="Subtitle 1"/>
          <p:cNvSpPr txBox="1">
            <a:spLocks noGrp="1"/>
          </p:cNvSpPr>
          <p:nvPr>
            <p:ph type="body" idx="1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>
              <a:buNone/>
            </a:pP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9058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Academic authorship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/>
              <a:t>Journals, articles, books, and other presentations</a:t>
            </a:r>
          </a:p>
          <a:p>
            <a:pPr lvl="1" rtl="0" hangingPunct="0"/>
            <a:r>
              <a:rPr lang="x-none"/>
              <a:t>Main way to share, communicate, and discuss</a:t>
            </a:r>
          </a:p>
          <a:p>
            <a:pPr lvl="1" rtl="0" hangingPunct="0"/>
            <a:r>
              <a:rPr lang="x-none"/>
              <a:t>New hypotheses</a:t>
            </a:r>
          </a:p>
          <a:p>
            <a:pPr lvl="1" rtl="0" hangingPunct="0"/>
            <a:r>
              <a:rPr lang="x-none"/>
              <a:t>Theories</a:t>
            </a:r>
          </a:p>
          <a:p>
            <a:pPr lvl="1" rtl="0" hangingPunct="0"/>
            <a:r>
              <a:rPr lang="x-none"/>
              <a:t>Experiments and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687868" y="4560113"/>
            <a:ext cx="3455565" cy="22981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26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Peer review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/>
              <a:t>Self-regulation process</a:t>
            </a:r>
          </a:p>
          <a:p>
            <a:pPr lvl="1" rtl="0" hangingPunct="0"/>
            <a:r>
              <a:rPr lang="x-none"/>
              <a:t>Within a relevant field</a:t>
            </a:r>
          </a:p>
          <a:p>
            <a:pPr lvl="1" rtl="0" hangingPunct="0"/>
            <a:r>
              <a:rPr lang="x-none"/>
              <a:t>Maintain standards</a:t>
            </a:r>
          </a:p>
          <a:p>
            <a:pPr lvl="1" rtl="0" hangingPunct="0"/>
            <a:r>
              <a:rPr lang="x-none"/>
              <a:t>Improve performance</a:t>
            </a:r>
          </a:p>
          <a:p>
            <a:pPr lvl="1" rtl="0" hangingPunct="0"/>
            <a:r>
              <a:rPr lang="x-none"/>
              <a:t>Provide credibility</a:t>
            </a:r>
          </a:p>
          <a:p>
            <a:pPr lvl="1" rtl="0" hangingPunct="0"/>
            <a:r>
              <a:rPr lang="x-none"/>
              <a:t>Determine suitability for publication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b="24055"/>
          <a:stretch>
            <a:fillRect/>
          </a:stretch>
        </p:blipFill>
        <p:spPr>
          <a:xfrm>
            <a:off x="5486400" y="2209800"/>
            <a:ext cx="3069908" cy="1973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424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Peer review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/>
              <a:t>Also known as </a:t>
            </a:r>
            <a:r>
              <a:rPr lang="nl-NL" dirty="0" smtClean="0"/>
              <a:t>“</a:t>
            </a:r>
            <a:r>
              <a:rPr lang="x-none" smtClean="0"/>
              <a:t>refereeing</a:t>
            </a:r>
            <a:r>
              <a:rPr lang="nl-NL" dirty="0" smtClean="0"/>
              <a:t>”</a:t>
            </a:r>
            <a:endParaRPr lang="x-none"/>
          </a:p>
          <a:p>
            <a:pPr lvl="0"/>
            <a:r>
              <a:rPr lang="x-none"/>
              <a:t>Subjecting authors' scholarly work to other experts in the same field</a:t>
            </a:r>
          </a:p>
          <a:p>
            <a:pPr lvl="1" rtl="0" hangingPunct="0"/>
            <a:r>
              <a:rPr lang="x-none"/>
              <a:t>Should be impartial</a:t>
            </a:r>
          </a:p>
          <a:p>
            <a:pPr lvl="1" rtl="0" hangingPunct="0"/>
            <a:r>
              <a:rPr lang="x-none"/>
              <a:t>Is mostly anonymous</a:t>
            </a:r>
          </a:p>
          <a:p>
            <a:pPr lvl="1" rtl="0" hangingPunct="0"/>
            <a:r>
              <a:rPr lang="x-none"/>
              <a:t>Has been fooled by dishonest authors</a:t>
            </a:r>
          </a:p>
        </p:txBody>
      </p:sp>
    </p:spTree>
    <p:extLst>
      <p:ext uri="{BB962C8B-B14F-4D97-AF65-F5344CB8AC3E}">
        <p14:creationId xmlns:p14="http://schemas.microsoft.com/office/powerpoint/2010/main" val="239739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Peer review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/>
              <a:t>A modern addition to the scientific method</a:t>
            </a:r>
          </a:p>
          <a:p>
            <a:pPr lvl="1" rtl="0" hangingPunct="0"/>
            <a:r>
              <a:rPr lang="x-none"/>
              <a:t>To force sharing and collaboration</a:t>
            </a:r>
          </a:p>
          <a:p>
            <a:pPr lvl="1" rtl="0" hangingPunct="0"/>
            <a:r>
              <a:rPr lang="x-none"/>
              <a:t>Spot mistakes or </a:t>
            </a:r>
            <a:r>
              <a:rPr lang="x-none" smtClean="0"/>
              <a:t>fl</a:t>
            </a:r>
            <a:r>
              <a:rPr lang="nl-NL" dirty="0" smtClean="0"/>
              <a:t>a</a:t>
            </a:r>
            <a:r>
              <a:rPr lang="x-none" smtClean="0"/>
              <a:t>ws </a:t>
            </a:r>
            <a:r>
              <a:rPr lang="x-none"/>
              <a:t>in a complicated piece of work</a:t>
            </a:r>
          </a:p>
          <a:p>
            <a:pPr lvl="1" rtl="0" hangingPunct="0"/>
            <a:r>
              <a:rPr lang="x-none"/>
              <a:t>Offer new perspectives</a:t>
            </a:r>
          </a:p>
          <a:p>
            <a:pPr lvl="1" rtl="0" hangingPunct="0"/>
            <a:r>
              <a:rPr lang="x-none"/>
              <a:t>Anonymity</a:t>
            </a:r>
          </a:p>
          <a:p>
            <a:pPr lvl="1" rtl="0" hangingPunct="0"/>
            <a:r>
              <a:rPr lang="x-none"/>
              <a:t>Rejects bad or irrelevant 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531024" y="4898782"/>
            <a:ext cx="2612409" cy="1796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895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Scientific publication venues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/>
              <a:t>All based on peer review</a:t>
            </a:r>
          </a:p>
          <a:p>
            <a:pPr lvl="1" rtl="0" hangingPunct="0"/>
            <a:r>
              <a:rPr lang="x-none"/>
              <a:t>Blogs do not count because of no peer review</a:t>
            </a:r>
          </a:p>
          <a:p>
            <a:pPr lvl="1" rtl="0" hangingPunct="0"/>
            <a:r>
              <a:rPr lang="x-none"/>
              <a:t>Scientific journals (ranking and acceptance rate)</a:t>
            </a:r>
          </a:p>
          <a:p>
            <a:pPr lvl="1" rtl="0" hangingPunct="0"/>
            <a:r>
              <a:rPr lang="x-none"/>
              <a:t>Conferences (acceptance rate)</a:t>
            </a:r>
          </a:p>
          <a:p>
            <a:pPr lvl="1" rtl="0" hangingPunct="0"/>
            <a:r>
              <a:rPr lang="x-none"/>
              <a:t>Workshops</a:t>
            </a:r>
          </a:p>
          <a:p>
            <a:pPr lvl="1" rtl="0" hangingPunct="0"/>
            <a:r>
              <a:rPr lang="x-none"/>
              <a:t>Industrial </a:t>
            </a:r>
            <a:r>
              <a:rPr lang="x-none" smtClean="0"/>
              <a:t>journals</a:t>
            </a:r>
            <a:r>
              <a:rPr lang="nl-NL" dirty="0" smtClean="0"/>
              <a:t> (editorialized, still reviewed)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9451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Failures of Peer Review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92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Peer review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/>
              <a:t>Sometimes it fails</a:t>
            </a:r>
          </a:p>
          <a:p>
            <a:pPr lvl="1" rtl="0" hangingPunct="0"/>
            <a:r>
              <a:rPr lang="x-none" sz="2900"/>
              <a:t>Mostly tests for acceptability, not correctness</a:t>
            </a:r>
          </a:p>
          <a:p>
            <a:pPr lvl="1" rtl="0" hangingPunct="0"/>
            <a:r>
              <a:rPr lang="x-none" sz="2900"/>
              <a:t>Very innovative work may go unpublished</a:t>
            </a:r>
          </a:p>
          <a:p>
            <a:pPr lvl="1" rtl="0" hangingPunct="0"/>
            <a:r>
              <a:rPr lang="nl-NL" sz="2900" dirty="0"/>
              <a:t>“</a:t>
            </a:r>
            <a:r>
              <a:rPr lang="x-none" sz="2900"/>
              <a:t>Science advances one funeral at a time</a:t>
            </a:r>
            <a:r>
              <a:rPr lang="nl-NL" sz="2900" dirty="0"/>
              <a:t>”</a:t>
            </a:r>
            <a:endParaRPr lang="x-none" sz="29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77000" y="4572000"/>
            <a:ext cx="1638146" cy="1850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682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nl-NL" dirty="0" smtClean="0"/>
              <a:t>Fraud and plagiarism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1976</a:t>
            </a:r>
            <a:r>
              <a:rPr lang="en-GB" dirty="0"/>
              <a:t>, </a:t>
            </a:r>
            <a:r>
              <a:rPr lang="en-GB" dirty="0" smtClean="0"/>
              <a:t>fewer </a:t>
            </a:r>
            <a:r>
              <a:rPr lang="en-GB" dirty="0"/>
              <a:t>than 10 fraud retractions for every one million studies </a:t>
            </a:r>
            <a:r>
              <a:rPr lang="en-GB" dirty="0" smtClean="0"/>
              <a:t>published</a:t>
            </a:r>
          </a:p>
          <a:p>
            <a:r>
              <a:rPr lang="en-GB" dirty="0" smtClean="0"/>
              <a:t>2007</a:t>
            </a:r>
            <a:r>
              <a:rPr lang="en-GB" dirty="0"/>
              <a:t>, </a:t>
            </a:r>
            <a:r>
              <a:rPr lang="en-GB" dirty="0" smtClean="0"/>
              <a:t>96 </a:t>
            </a:r>
            <a:r>
              <a:rPr lang="en-GB" dirty="0"/>
              <a:t>per one </a:t>
            </a:r>
            <a:r>
              <a:rPr lang="en-GB" dirty="0" smtClean="0"/>
              <a:t>million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07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 structure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Constantly </a:t>
            </a:r>
            <a:r>
              <a:rPr lang="en-GB" dirty="0"/>
              <a:t>reinventing how to represent functionality </a:t>
            </a:r>
            <a:r>
              <a:rPr lang="en-GB" dirty="0" smtClean="0"/>
              <a:t>intuitively</a:t>
            </a:r>
            <a:r>
              <a:rPr lang="en-GB" dirty="0"/>
              <a:t>, concisely, and </a:t>
            </a:r>
            <a:r>
              <a:rPr lang="en-GB" dirty="0" smtClean="0"/>
              <a:t>flexibly</a:t>
            </a:r>
          </a:p>
          <a:p>
            <a:r>
              <a:rPr lang="en-GB" dirty="0" smtClean="0"/>
              <a:t>Procedural, functional, logic, declarative, object oriented</a:t>
            </a:r>
          </a:p>
          <a:p>
            <a:r>
              <a:rPr lang="nl-NL" dirty="0" smtClean="0"/>
              <a:t>Static vs dynamic typing systems</a:t>
            </a:r>
            <a:endParaRPr lang="en-GB" dirty="0" smtClean="0"/>
          </a:p>
          <a:p>
            <a:r>
              <a:rPr lang="en-GB" dirty="0" smtClean="0"/>
              <a:t>Now a </a:t>
            </a:r>
            <a:r>
              <a:rPr lang="en-GB" dirty="0"/>
              <a:t>hybrid mixture of loosely typed languages, </a:t>
            </a:r>
            <a:r>
              <a:rPr lang="en-GB" dirty="0" smtClean="0"/>
              <a:t>open source </a:t>
            </a:r>
            <a:r>
              <a:rPr lang="en-GB" dirty="0"/>
              <a:t>libraries, and decentralized multithreaded cloud architectures over multi-layer data </a:t>
            </a:r>
            <a:r>
              <a:rPr lang="en-GB" dirty="0" smtClean="0"/>
              <a:t>representations</a:t>
            </a:r>
          </a:p>
          <a:p>
            <a:r>
              <a:rPr lang="en-GB" dirty="0" smtClean="0"/>
              <a:t>What </a:t>
            </a:r>
            <a:r>
              <a:rPr lang="en-GB" dirty="0"/>
              <a:t>are the central patterns underlying the optimality of these new architectures</a:t>
            </a:r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856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nl-NL" dirty="0" smtClean="0"/>
              <a:t>Career pressure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Science </a:t>
            </a:r>
            <a:r>
              <a:rPr lang="en-GB" dirty="0" smtClean="0"/>
              <a:t>is a very </a:t>
            </a:r>
            <a:r>
              <a:rPr lang="en-GB" dirty="0"/>
              <a:t>strongly career-driven </a:t>
            </a:r>
            <a:r>
              <a:rPr lang="en-GB" dirty="0" smtClean="0"/>
              <a:t>discipline</a:t>
            </a:r>
          </a:p>
          <a:p>
            <a:r>
              <a:rPr lang="en-GB" dirty="0" smtClean="0"/>
              <a:t>Scientists </a:t>
            </a:r>
            <a:r>
              <a:rPr lang="en-GB" dirty="0"/>
              <a:t>depend on a good reputation to receive </a:t>
            </a:r>
            <a:r>
              <a:rPr lang="en-GB" dirty="0" smtClean="0"/>
              <a:t>on-going </a:t>
            </a:r>
            <a:r>
              <a:rPr lang="en-GB" dirty="0"/>
              <a:t>support and </a:t>
            </a:r>
            <a:r>
              <a:rPr lang="en-GB" dirty="0" smtClean="0"/>
              <a:t>funding</a:t>
            </a:r>
          </a:p>
          <a:p>
            <a:pPr lvl="1"/>
            <a:r>
              <a:rPr lang="en-GB" dirty="0" smtClean="0"/>
              <a:t>good </a:t>
            </a:r>
            <a:r>
              <a:rPr lang="en-GB" dirty="0"/>
              <a:t>reputation </a:t>
            </a:r>
            <a:r>
              <a:rPr lang="en-GB" dirty="0" smtClean="0"/>
              <a:t>only upon publication </a:t>
            </a:r>
            <a:r>
              <a:rPr lang="en-GB" dirty="0"/>
              <a:t>of high-profile scientific </a:t>
            </a:r>
            <a:r>
              <a:rPr lang="en-GB" dirty="0" smtClean="0"/>
              <a:t>papers</a:t>
            </a:r>
          </a:p>
          <a:p>
            <a:pPr lvl="1"/>
            <a:r>
              <a:rPr lang="en-GB" dirty="0" smtClean="0"/>
              <a:t>imperative </a:t>
            </a:r>
            <a:r>
              <a:rPr lang="en-GB" dirty="0"/>
              <a:t>to "publish or </a:t>
            </a:r>
            <a:r>
              <a:rPr lang="en-GB" dirty="0" smtClean="0"/>
              <a:t>perish“</a:t>
            </a:r>
          </a:p>
          <a:p>
            <a:pPr lvl="1"/>
            <a:r>
              <a:rPr lang="en-GB" dirty="0" smtClean="0"/>
              <a:t>this </a:t>
            </a:r>
            <a:r>
              <a:rPr lang="en-GB" dirty="0"/>
              <a:t>may motivate desperate (or fame-hungry) scientists to fabricate </a:t>
            </a:r>
            <a:r>
              <a:rPr lang="en-GB" dirty="0" smtClean="0"/>
              <a:t>results</a:t>
            </a:r>
            <a:endParaRPr lang="en-GB" dirty="0"/>
          </a:p>
          <a:p>
            <a:r>
              <a:rPr lang="en-GB" dirty="0"/>
              <a:t>Ease of </a:t>
            </a:r>
            <a:r>
              <a:rPr lang="en-GB" dirty="0" smtClean="0"/>
              <a:t>fabrication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457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nl-NL" dirty="0" smtClean="0"/>
              <a:t>Difficulties in reproduction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Results </a:t>
            </a:r>
            <a:r>
              <a:rPr lang="en-GB" dirty="0"/>
              <a:t>are often difficult to reproduce </a:t>
            </a:r>
            <a:r>
              <a:rPr lang="en-GB" dirty="0" smtClean="0"/>
              <a:t>accurately</a:t>
            </a:r>
          </a:p>
          <a:p>
            <a:pPr lvl="1"/>
            <a:r>
              <a:rPr lang="en-GB" dirty="0" smtClean="0"/>
              <a:t>Noise</a:t>
            </a:r>
          </a:p>
          <a:p>
            <a:pPr lvl="1"/>
            <a:r>
              <a:rPr lang="en-GB" dirty="0" smtClean="0"/>
              <a:t>Artefacts</a:t>
            </a:r>
          </a:p>
          <a:p>
            <a:pPr lvl="1"/>
            <a:r>
              <a:rPr lang="en-GB" dirty="0"/>
              <a:t>O</a:t>
            </a:r>
            <a:r>
              <a:rPr lang="en-GB" dirty="0" smtClean="0"/>
              <a:t>ther </a:t>
            </a:r>
            <a:r>
              <a:rPr lang="en-GB" dirty="0"/>
              <a:t>extraneous </a:t>
            </a:r>
            <a:r>
              <a:rPr lang="en-GB" dirty="0" smtClean="0"/>
              <a:t>data</a:t>
            </a:r>
          </a:p>
          <a:p>
            <a:r>
              <a:rPr lang="en-GB" dirty="0" smtClean="0"/>
              <a:t>Even without falsified data</a:t>
            </a:r>
          </a:p>
          <a:p>
            <a:pPr lvl="1"/>
            <a:r>
              <a:rPr lang="en-GB" dirty="0" smtClean="0"/>
              <a:t>Scientists can </a:t>
            </a:r>
            <a:r>
              <a:rPr lang="en-GB" dirty="0"/>
              <a:t>expect to get away with it </a:t>
            </a:r>
            <a:endParaRPr lang="en-GB" dirty="0" smtClean="0"/>
          </a:p>
          <a:p>
            <a:pPr lvl="1"/>
            <a:r>
              <a:rPr lang="en-GB" dirty="0" smtClean="0"/>
              <a:t>Or at least </a:t>
            </a:r>
            <a:r>
              <a:rPr lang="en-GB" dirty="0"/>
              <a:t>claim </a:t>
            </a:r>
            <a:r>
              <a:rPr lang="en-GB" dirty="0" smtClean="0"/>
              <a:t>innocence</a:t>
            </a:r>
          </a:p>
          <a:p>
            <a:r>
              <a:rPr lang="en-GB" dirty="0" smtClean="0"/>
              <a:t>All </a:t>
            </a:r>
            <a:r>
              <a:rPr lang="en-GB" dirty="0"/>
              <a:t>investigations are made by experts in science but amateurs in dealing with </a:t>
            </a:r>
            <a:r>
              <a:rPr lang="en-GB" dirty="0" smtClean="0"/>
              <a:t>criminals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84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nl-NL" dirty="0" smtClean="0"/>
              <a:t>Other forms of cheating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Fabrication: making </a:t>
            </a:r>
            <a:r>
              <a:rPr lang="en-GB" dirty="0"/>
              <a:t>up results and recording or reporting them</a:t>
            </a:r>
          </a:p>
          <a:p>
            <a:r>
              <a:rPr lang="en-GB" dirty="0" smtClean="0"/>
              <a:t>Falsification: not </a:t>
            </a:r>
            <a:r>
              <a:rPr lang="en-GB" dirty="0"/>
              <a:t>accurately </a:t>
            </a:r>
            <a:r>
              <a:rPr lang="en-GB" dirty="0" smtClean="0"/>
              <a:t>representing results</a:t>
            </a:r>
            <a:endParaRPr lang="en-GB" dirty="0"/>
          </a:p>
          <a:p>
            <a:r>
              <a:rPr lang="en-GB" dirty="0" smtClean="0"/>
              <a:t>Plagiarism: appropriation </a:t>
            </a:r>
            <a:r>
              <a:rPr lang="en-GB" dirty="0"/>
              <a:t>of </a:t>
            </a:r>
            <a:r>
              <a:rPr lang="en-GB" dirty="0" smtClean="0"/>
              <a:t>others’ work</a:t>
            </a:r>
            <a:endParaRPr lang="en-GB" dirty="0"/>
          </a:p>
          <a:p>
            <a:r>
              <a:rPr lang="en-GB" dirty="0" smtClean="0"/>
              <a:t>Ghost-writing: contribution by someone other than the authors (contributions </a:t>
            </a:r>
            <a:r>
              <a:rPr lang="en-GB" dirty="0"/>
              <a:t>from drug </a:t>
            </a:r>
            <a:r>
              <a:rPr lang="en-GB" dirty="0" smtClean="0"/>
              <a:t>companies)</a:t>
            </a:r>
          </a:p>
          <a:p>
            <a:pPr lvl="1"/>
            <a:r>
              <a:rPr lang="nl-NL" i="1" dirty="0" smtClean="0"/>
              <a:t>Plagiarism + financial fraud </a:t>
            </a:r>
            <a:r>
              <a:rPr lang="nl-NL" i="1" dirty="0" smtClean="0">
                <a:sym typeface="Wingdings" panose="05000000000000000000" pitchFamily="2" charset="2"/>
              </a:rPr>
              <a:t></a:t>
            </a:r>
            <a:endParaRPr lang="en-GB" i="1" dirty="0"/>
          </a:p>
          <a:p>
            <a:r>
              <a:rPr lang="en-GB" dirty="0" smtClean="0"/>
              <a:t>Conferring </a:t>
            </a:r>
            <a:r>
              <a:rPr lang="en-GB" dirty="0"/>
              <a:t>authorship on those that have not made substantial </a:t>
            </a:r>
            <a:r>
              <a:rPr lang="en-GB" dirty="0" smtClean="0"/>
              <a:t>contributions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48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nl-NL" dirty="0" smtClean="0"/>
              <a:t>Fraudolent journals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Pay per publish</a:t>
            </a:r>
          </a:p>
          <a:p>
            <a:r>
              <a:rPr lang="nl-NL" dirty="0" smtClean="0"/>
              <a:t>Can be cited; few people control the validity of cited sources from an International Journal...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262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nl-NL" dirty="0" smtClean="0"/>
              <a:t>Fraudolent journals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500" dirty="0"/>
              <a:t>What do porn star Ron Jeremy, Max Weber and Michael Jackson have in common?  Very little — except the three names appear in the list of references for a recent hoax paper by a group of Serbian academics who scammed a Romanian journal.</a:t>
            </a:r>
          </a:p>
          <a:p>
            <a:pPr lvl="1"/>
            <a:r>
              <a:rPr lang="en-GB" sz="2200" dirty="0"/>
              <a:t>Reference to the scholarship of Jackson, Weber, Jeremy </a:t>
            </a:r>
          </a:p>
          <a:p>
            <a:pPr lvl="1"/>
            <a:r>
              <a:rPr lang="en-GB" sz="2200" dirty="0"/>
              <a:t>Citations to new studies by Bernoulli and Laplace</a:t>
            </a:r>
          </a:p>
          <a:p>
            <a:pPr lvl="1"/>
            <a:r>
              <a:rPr lang="en-GB" sz="2200" dirty="0"/>
              <a:t>References to the “</a:t>
            </a:r>
            <a:r>
              <a:rPr lang="en-GB" sz="2200" i="1" dirty="0"/>
              <a:t>Journal of Modern Illogical Studies</a:t>
            </a:r>
            <a:r>
              <a:rPr lang="en-GB" sz="2200" dirty="0"/>
              <a:t>”</a:t>
            </a:r>
          </a:p>
          <a:p>
            <a:pPr lvl="1"/>
            <a:r>
              <a:rPr lang="en-GB" sz="2200" dirty="0"/>
              <a:t>Reference to a researcher named, dubiously, “A.S. Hole.” and to the noted Kazakh polymath B. Sagdiyev, otherwise known as </a:t>
            </a:r>
            <a:r>
              <a:rPr lang="en-GB" sz="2200" u="sng" dirty="0">
                <a:hlinkClick r:id="rId2"/>
              </a:rPr>
              <a:t>Borat</a:t>
            </a:r>
            <a:r>
              <a:rPr lang="en-GB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064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nl-NL" dirty="0" smtClean="0"/>
              <a:t>Fraudolent journals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How do we increase the impact factor (estimate of quality) of Brazilian journals?</a:t>
            </a:r>
          </a:p>
          <a:p>
            <a:pPr lvl="1"/>
            <a:r>
              <a:rPr lang="nl-NL" dirty="0" smtClean="0"/>
              <a:t>Improve quality of papers</a:t>
            </a:r>
          </a:p>
          <a:p>
            <a:pPr lvl="1"/>
            <a:r>
              <a:rPr lang="nl-NL" dirty="0" smtClean="0"/>
              <a:t>OR, add hundreds of cross-references between articles in these journals!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8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nl-NL" dirty="0" smtClean="0"/>
              <a:t>Fraudolent journals</a:t>
            </a:r>
            <a:endParaRPr lang="en-GB" dirty="0"/>
          </a:p>
        </p:txBody>
      </p:sp>
      <p:pic>
        <p:nvPicPr>
          <p:cNvPr id="1026" name="Picture 2" descr="http://www.nature.com/polopoly_fs/7.12048.1377610422!/image/Citations.jpg_gen/derivatives/fullsize/Citation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680" y="1762601"/>
            <a:ext cx="5875200" cy="42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33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Global brain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335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Is it all so bad?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Not really, aberrations are statistically limited</a:t>
            </a:r>
          </a:p>
          <a:p>
            <a:r>
              <a:rPr lang="nl-NL" dirty="0" smtClean="0"/>
              <a:t>Most scientists really advance knowledge with honesty and humility</a:t>
            </a:r>
          </a:p>
          <a:p>
            <a:r>
              <a:rPr lang="nl-NL" dirty="0" smtClean="0"/>
              <a:t>Collective of scientists and publication even resembles shared global consciousness</a:t>
            </a:r>
          </a:p>
          <a:p>
            <a:pPr lvl="1"/>
            <a:r>
              <a:rPr lang="nl-NL" dirty="0" smtClean="0"/>
              <a:t>Publications are more important for honest sharing than for accuracy and absolute truth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216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Collective consciece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Collective </a:t>
            </a:r>
            <a:r>
              <a:rPr lang="en-GB" dirty="0" smtClean="0"/>
              <a:t>conscience: the </a:t>
            </a:r>
            <a:r>
              <a:rPr lang="en-GB" dirty="0"/>
              <a:t>set of shared beliefs, ideas and moral attitudes which operate as a unifying force within </a:t>
            </a:r>
            <a:r>
              <a:rPr lang="en-GB" dirty="0" smtClean="0"/>
              <a:t>society</a:t>
            </a:r>
          </a:p>
        </p:txBody>
      </p:sp>
    </p:spTree>
    <p:extLst>
      <p:ext uri="{BB962C8B-B14F-4D97-AF65-F5344CB8AC3E}">
        <p14:creationId xmlns:p14="http://schemas.microsoft.com/office/powerpoint/2010/main" val="227071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Virtualization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Local virtualization through time-sharing </a:t>
            </a:r>
            <a:r>
              <a:rPr lang="en-GB" dirty="0"/>
              <a:t>operating systems and virtual memory </a:t>
            </a:r>
            <a:endParaRPr lang="en-GB" dirty="0" smtClean="0"/>
          </a:p>
          <a:p>
            <a:r>
              <a:rPr lang="en-GB" dirty="0" smtClean="0"/>
              <a:t>Then virtual </a:t>
            </a:r>
            <a:r>
              <a:rPr lang="en-GB" dirty="0"/>
              <a:t>machine for software execution (e.g. Java VM, Microsoft </a:t>
            </a:r>
            <a:r>
              <a:rPr lang="en-GB" dirty="0" smtClean="0"/>
              <a:t>CLR)</a:t>
            </a:r>
          </a:p>
          <a:p>
            <a:r>
              <a:rPr lang="en-GB" dirty="0" smtClean="0"/>
              <a:t>Virtual machine architecture that enabled cloud computing</a:t>
            </a:r>
          </a:p>
          <a:p>
            <a:r>
              <a:rPr lang="en-GB" dirty="0" smtClean="0"/>
              <a:t>How </a:t>
            </a:r>
            <a:r>
              <a:rPr lang="en-GB" dirty="0"/>
              <a:t>far can virtualization as an approach to abstraction go?</a:t>
            </a:r>
          </a:p>
        </p:txBody>
      </p:sp>
    </p:spTree>
    <p:extLst>
      <p:ext uri="{BB962C8B-B14F-4D97-AF65-F5344CB8AC3E}">
        <p14:creationId xmlns:p14="http://schemas.microsoft.com/office/powerpoint/2010/main" val="2808687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Global brain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</a:t>
            </a:r>
            <a:r>
              <a:rPr lang="en-GB" dirty="0" smtClean="0"/>
              <a:t>eople + ICT = intelligent</a:t>
            </a:r>
            <a:r>
              <a:rPr lang="en-GB" dirty="0"/>
              <a:t>, self-organizing </a:t>
            </a:r>
            <a:r>
              <a:rPr lang="en-GB" dirty="0" smtClean="0"/>
              <a:t>system</a:t>
            </a:r>
          </a:p>
          <a:p>
            <a:r>
              <a:rPr lang="en-GB" dirty="0" smtClean="0"/>
              <a:t>As </a:t>
            </a:r>
            <a:r>
              <a:rPr lang="en-GB" dirty="0"/>
              <a:t>the internet becomes faster, more intelligent, and more encompassing, it increasingly ties us together into a single information processing </a:t>
            </a:r>
            <a:r>
              <a:rPr lang="en-GB" dirty="0" smtClean="0"/>
              <a:t>system</a:t>
            </a:r>
          </a:p>
          <a:p>
            <a:pPr lvl="1"/>
            <a:r>
              <a:rPr lang="en-GB" dirty="0"/>
              <a:t>L</a:t>
            </a:r>
            <a:r>
              <a:rPr lang="en-GB" dirty="0" smtClean="0"/>
              <a:t>ike </a:t>
            </a:r>
            <a:r>
              <a:rPr lang="en-GB" dirty="0"/>
              <a:t>a nervous system for </a:t>
            </a:r>
            <a:r>
              <a:rPr lang="en-GB" dirty="0" smtClean="0"/>
              <a:t>the Earth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824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Global brain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GB" dirty="0" smtClean="0"/>
              <a:t>ntelligence is </a:t>
            </a:r>
            <a:r>
              <a:rPr lang="en-GB" dirty="0"/>
              <a:t>collective or </a:t>
            </a:r>
            <a:r>
              <a:rPr lang="en-GB" dirty="0" smtClean="0"/>
              <a:t>distributed</a:t>
            </a:r>
          </a:p>
          <a:p>
            <a:pPr lvl="1"/>
            <a:r>
              <a:rPr lang="en-GB" dirty="0" smtClean="0"/>
              <a:t>Not </a:t>
            </a:r>
            <a:r>
              <a:rPr lang="en-GB" dirty="0"/>
              <a:t>centralized or localized in any particular individual, organization or computer </a:t>
            </a:r>
            <a:r>
              <a:rPr lang="en-GB" dirty="0" smtClean="0"/>
              <a:t>system</a:t>
            </a:r>
          </a:p>
          <a:p>
            <a:pPr lvl="1"/>
            <a:r>
              <a:rPr lang="en-GB" i="1" dirty="0" smtClean="0"/>
              <a:t>Emerges</a:t>
            </a:r>
            <a:r>
              <a:rPr lang="en-GB" dirty="0" smtClean="0"/>
              <a:t> </a:t>
            </a:r>
            <a:r>
              <a:rPr lang="en-GB" dirty="0"/>
              <a:t>from the dynamic networks of interactions between its components, a property typical of complex adaptive </a:t>
            </a:r>
            <a:r>
              <a:rPr lang="en-GB" dirty="0" smtClean="0"/>
              <a:t>systems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0580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Global brain and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Papers (playing </a:t>
            </a:r>
            <a:r>
              <a:rPr lang="en-GB" dirty="0"/>
              <a:t>a role similar to neurons) connected by </a:t>
            </a:r>
            <a:r>
              <a:rPr lang="en-GB" dirty="0" smtClean="0"/>
              <a:t>citations (playing </a:t>
            </a:r>
            <a:r>
              <a:rPr lang="en-GB" dirty="0"/>
              <a:t>a role similar to synapses), together forming an associative network along which information </a:t>
            </a:r>
            <a:r>
              <a:rPr lang="en-GB" dirty="0" smtClean="0"/>
              <a:t>propagates</a:t>
            </a:r>
          </a:p>
          <a:p>
            <a:r>
              <a:rPr lang="en-GB" dirty="0" smtClean="0"/>
              <a:t>Information </a:t>
            </a:r>
            <a:r>
              <a:rPr lang="en-GB" dirty="0"/>
              <a:t>propagates from </a:t>
            </a:r>
            <a:r>
              <a:rPr lang="en-GB" dirty="0" smtClean="0"/>
              <a:t>scholar to scholar</a:t>
            </a:r>
          </a:p>
          <a:p>
            <a:pPr lvl="1"/>
            <a:r>
              <a:rPr lang="en-GB" dirty="0" smtClean="0"/>
              <a:t>Similar </a:t>
            </a:r>
            <a:r>
              <a:rPr lang="en-GB" dirty="0"/>
              <a:t>to the spreading activation that neural networks in the brain use to process </a:t>
            </a:r>
            <a:r>
              <a:rPr lang="en-GB" dirty="0" smtClean="0"/>
              <a:t>information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7021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Global brain and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It is an exciting time to be alive </a:t>
            </a:r>
            <a:r>
              <a:rPr lang="nl-NL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5283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Thank you!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This concludes the </a:t>
            </a:r>
            <a:r>
              <a:rPr lang="nl-NL" dirty="0" smtClean="0"/>
              <a:t>course</a:t>
            </a:r>
            <a:r>
              <a:rPr lang="nl-NL" dirty="0" smtClean="0"/>
              <a:t>. Hopefully you learned a bit and it was of some help and interest.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4522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c08.deviantart.net/fs70/f/2012/098/f/d/my_attempt_at_drawing_homophobic_seal_by_unkledolan-d4vfh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609600"/>
            <a:ext cx="555307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35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Statistical machine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</a:t>
            </a:r>
            <a:r>
              <a:rPr lang="en-GB" dirty="0"/>
              <a:t>of statistics against large data sets has taken over artificial </a:t>
            </a:r>
            <a:r>
              <a:rPr lang="en-GB" dirty="0" smtClean="0"/>
              <a:t>intelligence</a:t>
            </a:r>
          </a:p>
          <a:p>
            <a:r>
              <a:rPr lang="en-GB" dirty="0" smtClean="0"/>
              <a:t>Strong industrial applications (Google</a:t>
            </a:r>
            <a:r>
              <a:rPr lang="en-GB" dirty="0"/>
              <a:t>, collaborative filtering, ad targeting, "big data</a:t>
            </a:r>
            <a:r>
              <a:rPr lang="en-GB" dirty="0" smtClean="0"/>
              <a:t>")</a:t>
            </a:r>
          </a:p>
          <a:p>
            <a:r>
              <a:rPr lang="en-GB" dirty="0" smtClean="0"/>
              <a:t>This </a:t>
            </a:r>
            <a:r>
              <a:rPr lang="en-GB" dirty="0"/>
              <a:t>area of math has also taken over theoretical neuroscience, not to mention computer </a:t>
            </a:r>
            <a:r>
              <a:rPr lang="en-GB" dirty="0" smtClean="0"/>
              <a:t>vision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29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Computational </a:t>
            </a:r>
            <a:r>
              <a:rPr lang="en-GB" dirty="0"/>
              <a:t>building blocks </a:t>
            </a:r>
            <a:r>
              <a:rPr lang="en-GB" dirty="0" smtClean="0"/>
              <a:t>necessary </a:t>
            </a:r>
            <a:r>
              <a:rPr lang="en-GB" dirty="0"/>
              <a:t>for </a:t>
            </a:r>
            <a:r>
              <a:rPr lang="en-GB" dirty="0" smtClean="0"/>
              <a:t>cognition</a:t>
            </a:r>
          </a:p>
          <a:p>
            <a:r>
              <a:rPr lang="en-GB" dirty="0" smtClean="0"/>
              <a:t>Build </a:t>
            </a:r>
            <a:r>
              <a:rPr lang="en-GB" dirty="0"/>
              <a:t>on the success of machine learning </a:t>
            </a:r>
            <a:r>
              <a:rPr lang="en-GB" dirty="0" smtClean="0"/>
              <a:t>to cover broader </a:t>
            </a:r>
            <a:r>
              <a:rPr lang="en-GB" dirty="0"/>
              <a:t>issues in </a:t>
            </a:r>
            <a:r>
              <a:rPr lang="en-GB" dirty="0" smtClean="0"/>
              <a:t>intelligence</a:t>
            </a:r>
          </a:p>
          <a:p>
            <a:r>
              <a:rPr lang="en-GB" dirty="0" smtClean="0"/>
              <a:t>Conciliation between apparent logical </a:t>
            </a:r>
            <a:r>
              <a:rPr lang="en-GB" dirty="0"/>
              <a:t>nature of reasoning and </a:t>
            </a:r>
            <a:r>
              <a:rPr lang="en-GB" dirty="0" smtClean="0"/>
              <a:t>statistical </a:t>
            </a:r>
            <a:r>
              <a:rPr lang="en-GB" dirty="0"/>
              <a:t>nature of </a:t>
            </a:r>
            <a:r>
              <a:rPr lang="en-GB" dirty="0" smtClean="0"/>
              <a:t>learning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39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Representation </a:t>
            </a:r>
            <a:r>
              <a:rPr lang="en-GB" dirty="0"/>
              <a:t>of data at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Represent </a:t>
            </a:r>
            <a:r>
              <a:rPr lang="en-GB" dirty="0"/>
              <a:t>data when there is too much to fit in one database and millions of people are accessing it simultaneously? </a:t>
            </a:r>
            <a:endParaRPr lang="en-GB" dirty="0" smtClean="0"/>
          </a:p>
          <a:p>
            <a:r>
              <a:rPr lang="en-GB" dirty="0" smtClean="0"/>
              <a:t>Clever </a:t>
            </a:r>
            <a:r>
              <a:rPr lang="en-GB" dirty="0"/>
              <a:t>caching, layers of servers, </a:t>
            </a:r>
            <a:r>
              <a:rPr lang="en-GB" dirty="0" err="1"/>
              <a:t>NoSQL</a:t>
            </a:r>
            <a:r>
              <a:rPr lang="en-GB" dirty="0"/>
              <a:t>, </a:t>
            </a:r>
            <a:r>
              <a:rPr lang="en-GB" dirty="0" err="1"/>
              <a:t>sharding</a:t>
            </a:r>
            <a:r>
              <a:rPr lang="en-GB" dirty="0"/>
              <a:t>, </a:t>
            </a:r>
            <a:r>
              <a:rPr lang="en-GB" dirty="0" smtClean="0"/>
              <a:t>etc.</a:t>
            </a:r>
          </a:p>
          <a:p>
            <a:r>
              <a:rPr lang="en-GB" dirty="0" smtClean="0"/>
              <a:t>What </a:t>
            </a:r>
            <a:r>
              <a:rPr lang="en-GB" dirty="0"/>
              <a:t>ties all these patterns together?</a:t>
            </a:r>
          </a:p>
        </p:txBody>
      </p:sp>
    </p:spTree>
    <p:extLst>
      <p:ext uri="{BB962C8B-B14F-4D97-AF65-F5344CB8AC3E}">
        <p14:creationId xmlns:p14="http://schemas.microsoft.com/office/powerpoint/2010/main" val="98108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Computer </a:t>
            </a:r>
            <a:r>
              <a:rPr lang="en-GB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Irresistible </a:t>
            </a:r>
            <a:r>
              <a:rPr lang="en-GB" dirty="0"/>
              <a:t>force of openness </a:t>
            </a:r>
            <a:r>
              <a:rPr lang="en-GB" dirty="0" smtClean="0"/>
              <a:t>against immovable </a:t>
            </a:r>
            <a:r>
              <a:rPr lang="en-GB" dirty="0"/>
              <a:t>object of </a:t>
            </a:r>
            <a:r>
              <a:rPr lang="en-GB" dirty="0" smtClean="0"/>
              <a:t>privacy</a:t>
            </a:r>
          </a:p>
          <a:p>
            <a:r>
              <a:rPr lang="en-GB" dirty="0" smtClean="0"/>
              <a:t>Encryption</a:t>
            </a:r>
            <a:r>
              <a:rPr lang="en-GB" dirty="0"/>
              <a:t>, security layers, permission models, </a:t>
            </a:r>
            <a:r>
              <a:rPr lang="en-GB" dirty="0" smtClean="0"/>
              <a:t>system </a:t>
            </a:r>
            <a:r>
              <a:rPr lang="en-GB" dirty="0"/>
              <a:t>integrity techniques, </a:t>
            </a:r>
            <a:r>
              <a:rPr lang="en-GB" dirty="0" smtClean="0"/>
              <a:t>etc.</a:t>
            </a:r>
            <a:br>
              <a:rPr lang="en-GB" dirty="0" smtClean="0"/>
            </a:br>
            <a:r>
              <a:rPr lang="en-GB" dirty="0" smtClean="0"/>
              <a:t>The </a:t>
            </a:r>
            <a:r>
              <a:rPr lang="en-GB" dirty="0"/>
              <a:t>future is both open and </a:t>
            </a:r>
            <a:r>
              <a:rPr lang="en-GB" dirty="0" smtClean="0"/>
              <a:t>protected</a:t>
            </a:r>
          </a:p>
          <a:p>
            <a:r>
              <a:rPr lang="en-GB" dirty="0" smtClean="0"/>
              <a:t>How </a:t>
            </a:r>
            <a:r>
              <a:rPr lang="en-GB" dirty="0"/>
              <a:t>to achieve both?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0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 </a:t>
            </a:r>
            <a:r>
              <a:rPr lang="en-GB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Networks and the </a:t>
            </a:r>
            <a:r>
              <a:rPr lang="en-GB" dirty="0" smtClean="0"/>
              <a:t>models </a:t>
            </a:r>
            <a:r>
              <a:rPr lang="en-GB" dirty="0"/>
              <a:t>that underlie them have become profoundly </a:t>
            </a:r>
            <a:r>
              <a:rPr lang="en-GB" dirty="0" smtClean="0"/>
              <a:t>complex</a:t>
            </a:r>
          </a:p>
          <a:p>
            <a:r>
              <a:rPr lang="en-GB" dirty="0" smtClean="0"/>
              <a:t>Also include </a:t>
            </a:r>
            <a:r>
              <a:rPr lang="en-GB" dirty="0"/>
              <a:t>social networks, computing node networks, web-page link graphs, network data </a:t>
            </a:r>
            <a:r>
              <a:rPr lang="en-GB" dirty="0" smtClean="0"/>
              <a:t>models, etc.</a:t>
            </a:r>
          </a:p>
          <a:p>
            <a:r>
              <a:rPr lang="en-GB" dirty="0" smtClean="0"/>
              <a:t>Network </a:t>
            </a:r>
            <a:r>
              <a:rPr lang="en-GB" dirty="0"/>
              <a:t>structures are </a:t>
            </a:r>
            <a:r>
              <a:rPr lang="en-GB" dirty="0" smtClean="0"/>
              <a:t>unwieldy </a:t>
            </a:r>
            <a:r>
              <a:rPr lang="en-GB" dirty="0"/>
              <a:t>to </a:t>
            </a:r>
            <a:r>
              <a:rPr lang="en-GB" dirty="0" smtClean="0"/>
              <a:t>analyse</a:t>
            </a:r>
            <a:r>
              <a:rPr lang="en-GB" dirty="0"/>
              <a:t>, but central to the future of </a:t>
            </a:r>
            <a:r>
              <a:rPr lang="en-GB" dirty="0" smtClean="0"/>
              <a:t>computing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52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1354</Words>
  <Application>Microsoft Office PowerPoint</Application>
  <PresentationFormat>On-screen Show (4:3)</PresentationFormat>
  <Paragraphs>178</Paragraphs>
  <Slides>45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More on science</vt:lpstr>
      <vt:lpstr>Research in Computer Science</vt:lpstr>
      <vt:lpstr>Program structure</vt:lpstr>
      <vt:lpstr>Virtualization</vt:lpstr>
      <vt:lpstr>Statistical machine learning</vt:lpstr>
      <vt:lpstr>AI</vt:lpstr>
      <vt:lpstr>Representation of data at scale</vt:lpstr>
      <vt:lpstr>Computer security</vt:lpstr>
      <vt:lpstr>Network models</vt:lpstr>
      <vt:lpstr>Hw/sw boundary</vt:lpstr>
      <vt:lpstr>Complexity and computability</vt:lpstr>
      <vt:lpstr>Parallelism</vt:lpstr>
      <vt:lpstr>Evolutionary computation</vt:lpstr>
      <vt:lpstr>Simulation and virtual worlds</vt:lpstr>
      <vt:lpstr>Can we discover everything?</vt:lpstr>
      <vt:lpstr>Limits of logic</vt:lpstr>
      <vt:lpstr>Limits of logic</vt:lpstr>
      <vt:lpstr>Limits of logic</vt:lpstr>
      <vt:lpstr>Limits of logic</vt:lpstr>
      <vt:lpstr>Limits of logic</vt:lpstr>
      <vt:lpstr>Contemporary academic research</vt:lpstr>
      <vt:lpstr>Academic authorship</vt:lpstr>
      <vt:lpstr>Peer review</vt:lpstr>
      <vt:lpstr>Peer review</vt:lpstr>
      <vt:lpstr>Peer review</vt:lpstr>
      <vt:lpstr>Scientific publication venues</vt:lpstr>
      <vt:lpstr>Failures of Peer Review</vt:lpstr>
      <vt:lpstr>Peer review</vt:lpstr>
      <vt:lpstr>Fraud and plagiarism</vt:lpstr>
      <vt:lpstr>Career pressure</vt:lpstr>
      <vt:lpstr>Difficulties in reproduction</vt:lpstr>
      <vt:lpstr>Other forms of cheating</vt:lpstr>
      <vt:lpstr>Fraudolent journals</vt:lpstr>
      <vt:lpstr>Fraudolent journals</vt:lpstr>
      <vt:lpstr>Fraudolent journals</vt:lpstr>
      <vt:lpstr>Fraudolent journals</vt:lpstr>
      <vt:lpstr>THE Global brain</vt:lpstr>
      <vt:lpstr>Is it all so bad?</vt:lpstr>
      <vt:lpstr>Collective consciece</vt:lpstr>
      <vt:lpstr>Global brain</vt:lpstr>
      <vt:lpstr>Global brain</vt:lpstr>
      <vt:lpstr>Global brain and research</vt:lpstr>
      <vt:lpstr>Global brain and research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science</dc:title>
  <dc:creator>Giuseppe Maggiore</dc:creator>
  <cp:lastModifiedBy>Giuseppe Maggiore</cp:lastModifiedBy>
  <cp:revision>17</cp:revision>
  <dcterms:created xsi:type="dcterms:W3CDTF">2006-08-16T00:00:00Z</dcterms:created>
  <dcterms:modified xsi:type="dcterms:W3CDTF">2013-12-17T08:50:01Z</dcterms:modified>
</cp:coreProperties>
</file>