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1" y="-2371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E0C951E-AF9A-4E80-9B91-F2047639FBC8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4662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183C613-ADCD-4C35-8604-E277E2D518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0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2FE62B-5F8E-4986-8393-ACDDD5F043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D238EB-3E40-4AB4-8348-19972307B2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FDB09D-7E48-4819-8192-E134B9483F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8E4375-FBFD-461E-B2D2-77D3ED8065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86B08-C968-4E7E-AE07-93D66B3C4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F18899-3C8A-406F-8E86-59E636871A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C99835-5CDC-4D10-A2A5-987214E8B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800B23-E9CA-4D45-A766-BC1D12F5D0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AF6792-5D3D-4063-8612-D1CA2C0BF5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C3B3CE-26AA-4667-9673-FFE333FBBB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D970B9-A7EC-420F-A6D0-D893F5DB66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9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807ED546-2BED-42E8-9E19-D53D32D7280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6456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How to write a research paper</a:t>
            </a:r>
          </a:p>
          <a:p>
            <a:pPr marL="0" lvl="0" indent="0" algn="ctr">
              <a:buNone/>
            </a:pPr>
            <a:r>
              <a:rPr lang="en-US" sz="1600"/>
              <a:t>Inspired from Simon-Peyton Jones's 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Abstract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Four sentences</a:t>
            </a:r>
          </a:p>
          <a:p>
            <a:pPr lvl="1" rtl="0" hangingPunct="0"/>
            <a:r>
              <a:rPr lang="en-US" dirty="0"/>
              <a:t>The problem</a:t>
            </a:r>
          </a:p>
          <a:p>
            <a:pPr lvl="1" rtl="0" hangingPunct="0"/>
            <a:r>
              <a:rPr lang="en-US" dirty="0"/>
              <a:t>Why it's interesting</a:t>
            </a:r>
          </a:p>
          <a:p>
            <a:pPr lvl="1" rtl="0" hangingPunct="0"/>
            <a:r>
              <a:rPr lang="en-US" dirty="0"/>
              <a:t>What your solution achieves</a:t>
            </a:r>
          </a:p>
          <a:p>
            <a:pPr lvl="1" rtl="0" hangingPunct="0"/>
            <a:r>
              <a:rPr lang="en-US" dirty="0"/>
              <a:t>What follows from your solution</a:t>
            </a:r>
          </a:p>
          <a:p>
            <a:pPr lvl="0"/>
            <a:r>
              <a:rPr lang="en-US" dirty="0" smtClean="0"/>
              <a:t>Advice: write </a:t>
            </a:r>
            <a:r>
              <a:rPr lang="en-US" dirty="0"/>
              <a:t>it last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 abstract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AutoNum type="arabicPeriod"/>
            </a:pPr>
            <a:r>
              <a:rPr lang="en-US" i="1" dirty="0" smtClean="0"/>
              <a:t>Many </a:t>
            </a:r>
            <a:r>
              <a:rPr lang="en-US" i="1" dirty="0"/>
              <a:t>papers are badly written and hard to understand</a:t>
            </a:r>
          </a:p>
          <a:p>
            <a:pPr lvl="0">
              <a:buSzPct val="100000"/>
              <a:buAutoNum type="arabicPeriod"/>
            </a:pPr>
            <a:r>
              <a:rPr lang="en-US" i="1" dirty="0" smtClean="0"/>
              <a:t>This </a:t>
            </a:r>
            <a:r>
              <a:rPr lang="en-US" i="1" dirty="0"/>
              <a:t>is a pity, because their good ideas may go unappreciated</a:t>
            </a:r>
          </a:p>
          <a:p>
            <a:pPr lvl="0">
              <a:buSzPct val="100000"/>
              <a:buAutoNum type="arabicPeriod"/>
            </a:pPr>
            <a:r>
              <a:rPr lang="en-US" i="1" dirty="0"/>
              <a:t>Following simple guidelines can dramatically improve the quality of your papers</a:t>
            </a:r>
          </a:p>
          <a:p>
            <a:pPr lvl="0">
              <a:buSzPct val="100000"/>
              <a:buAutoNum type="arabicPeriod"/>
            </a:pPr>
            <a:r>
              <a:rPr lang="en-US" i="1" dirty="0"/>
              <a:t>Your work will be used more, and the feedback you get from others will in turn improve your research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introduction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Describe the problem</a:t>
            </a:r>
          </a:p>
          <a:p>
            <a:pPr lvl="0"/>
            <a:r>
              <a:rPr lang="en-US"/>
              <a:t>State your contributions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Describe the problem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Use an example to introduce the problem</a:t>
            </a:r>
          </a:p>
          <a:p>
            <a:pPr lvl="1" rtl="0" hangingPunct="0"/>
            <a:r>
              <a:rPr lang="en-US"/>
              <a:t>Or at least stay clear and applied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83719" y="2907720"/>
            <a:ext cx="6327720" cy="459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Your contributions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Be </a:t>
            </a:r>
            <a:r>
              <a:rPr lang="en-US" b="1"/>
              <a:t>very</a:t>
            </a:r>
            <a:r>
              <a:rPr lang="en-US"/>
              <a:t> precise</a:t>
            </a:r>
          </a:p>
          <a:p>
            <a:pPr lvl="0"/>
            <a:r>
              <a:rPr lang="en-US"/>
              <a:t>Do not leave the reader to guess</a:t>
            </a:r>
          </a:p>
          <a:p>
            <a:pPr lvl="1" rtl="0" hangingPunct="0"/>
            <a:r>
              <a:rPr lang="en-US"/>
              <a:t>Use bullets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69279" y="3648239"/>
            <a:ext cx="4197240" cy="378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Your contributions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Contributions should be</a:t>
            </a:r>
          </a:p>
          <a:p>
            <a:pPr lvl="1" rtl="0" hangingPunct="0"/>
            <a:r>
              <a:rPr lang="en-US"/>
              <a:t>Specific</a:t>
            </a:r>
          </a:p>
          <a:p>
            <a:pPr lvl="1" rtl="0" hangingPunct="0"/>
            <a:r>
              <a:rPr lang="en-US"/>
              <a:t>Provable (or refutable)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355083"/>
              </p:ext>
            </p:extLst>
          </p:nvPr>
        </p:nvGraphicFramePr>
        <p:xfrm>
          <a:off x="431800" y="4263285"/>
          <a:ext cx="9217024" cy="2468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08512"/>
                <a:gridCol w="4608512"/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0" dirty="0" smtClean="0"/>
                        <a:t>We describe the WizWoz system. It is really cool.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0" dirty="0" smtClean="0"/>
                        <a:t>We give the syntax and semantics of a language that supports concurrent processes (Section 3).</a:t>
                      </a:r>
                      <a:r>
                        <a:rPr lang="nl-NL" b="0" baseline="0" dirty="0" smtClean="0"/>
                        <a:t> Its innovative features are...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We study its properties.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We</a:t>
                      </a:r>
                      <a:r>
                        <a:rPr lang="nl-NL" baseline="0" dirty="0" smtClean="0"/>
                        <a:t> prove that the type system is sound, and that type checking is decidable (Section 4).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We have used WizWoz in practice.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We have built a GUI toolkit in WizWoz, and used</a:t>
                      </a:r>
                      <a:r>
                        <a:rPr lang="nl-NL" baseline="0" dirty="0" smtClean="0"/>
                        <a:t> it to implement a text editor (Section 5). The result is half the length of the Java version.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Forward references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Use forward references from the narrative in the introduction</a:t>
            </a:r>
          </a:p>
          <a:p>
            <a:pPr lvl="0"/>
            <a:r>
              <a:rPr lang="en-US" dirty="0"/>
              <a:t>The introduction should survey the whole paper</a:t>
            </a:r>
          </a:p>
          <a:p>
            <a:pPr lvl="1" rtl="0" hangingPunct="0"/>
            <a:r>
              <a:rPr lang="en-US" dirty="0"/>
              <a:t>Forward reference every important part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No references and related work yet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Do not get between the reader and the idea</a:t>
            </a:r>
          </a:p>
          <a:p>
            <a:pPr lvl="0"/>
            <a:r>
              <a:rPr lang="en-US"/>
              <a:t>The reader does not know the problem yet, so other people's work is absolutely incomprehensible</a:t>
            </a:r>
          </a:p>
          <a:p>
            <a:pPr lvl="1" rtl="0" hangingPunct="0"/>
            <a:r>
              <a:rPr lang="en-US" i="1"/>
              <a:t>We adopt the notion of transaction from Brown [1], as modified for distributed systems by White [2], using the four-phase interpolation algorithm of Green [3]. Our work differs from White in our advanced revocation protocol, which deals with the case of priority inversion as described by Yellow [4].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problem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Concentrate single-mindedly on a narrative that</a:t>
            </a:r>
          </a:p>
          <a:p>
            <a:pPr lvl="1" rtl="0" hangingPunct="0"/>
            <a:r>
              <a:rPr lang="en-US"/>
              <a:t>Describes the problem, and why it is interesting</a:t>
            </a:r>
          </a:p>
          <a:p>
            <a:pPr lvl="1" rtl="0" hangingPunct="0"/>
            <a:r>
              <a:rPr lang="en-US"/>
              <a:t>Describes your idea or solution</a:t>
            </a:r>
          </a:p>
          <a:p>
            <a:pPr lvl="1" rtl="0" hangingPunct="0"/>
            <a:r>
              <a:rPr lang="en-US"/>
              <a:t>Defends your idea, showing how it solves the problem and filling out the details</a:t>
            </a:r>
          </a:p>
          <a:p>
            <a:pPr lvl="0"/>
            <a:r>
              <a:rPr lang="en-US"/>
              <a:t>Cite relevant work in passing</a:t>
            </a:r>
          </a:p>
          <a:p>
            <a:pPr lvl="1" rtl="0" hangingPunct="0"/>
            <a:r>
              <a:rPr lang="en-US"/>
              <a:t>Defer discussion to the 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payload of your paper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Use </a:t>
            </a:r>
            <a:r>
              <a:rPr lang="en-US" b="1"/>
              <a:t>examples</a:t>
            </a:r>
            <a:r>
              <a:rPr lang="en-US"/>
              <a:t> to introduce the problem and your idea</a:t>
            </a:r>
          </a:p>
          <a:p>
            <a:pPr lvl="0"/>
            <a:r>
              <a:rPr lang="en-US"/>
              <a:t>Only after you may present the general case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Fallacy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Impress others is the goal? Nope!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10760" y="2896919"/>
            <a:ext cx="5714640" cy="179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payload of your paper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/>
            <p:txBody>
              <a:bodyPr/>
              <a:lstStyle>
                <a:defPPr marL="432000" marR="0" lvl="0" indent="-324000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None/>
                  <a:defRPr lang="en-US" sz="32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Mangal" pitchFamily="2"/>
                  </a:defRPr>
                </a:defPPr>
                <a:lvl1pPr marL="432000" marR="0" lvl="0" indent="-324000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Char char="●"/>
                  <a:defRPr lang="en-US" sz="32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Mangal" pitchFamily="2"/>
                  </a:defRPr>
                </a:lvl1pPr>
                <a:lvl2pPr marL="864000" marR="0" lvl="1" indent="-324000">
                  <a:spcBef>
                    <a:spcPts val="0"/>
                  </a:spcBef>
                  <a:spcAft>
                    <a:spcPts val="1134"/>
                  </a:spcAft>
                  <a:buSzPct val="75000"/>
                  <a:buFont typeface="StarSymbol"/>
                  <a:buChar char="–"/>
                  <a:defRPr lang="en-US" sz="28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Mangal" pitchFamily="2"/>
                  </a:defRPr>
                </a:lvl2pPr>
                <a:lvl3pPr marL="1295999" marR="0" lvl="2" indent="-288000">
                  <a:spcBef>
                    <a:spcPts val="0"/>
                  </a:spcBef>
                  <a:spcAft>
                    <a:spcPts val="850"/>
                  </a:spcAft>
                  <a:buSzPct val="45000"/>
                  <a:buFont typeface="StarSymbol"/>
                  <a:buChar char="●"/>
                  <a:defRPr lang="en-US" sz="24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Mangal" pitchFamily="2"/>
                  </a:defRPr>
                </a:lvl3pPr>
                <a:lvl4pPr marL="1728000" marR="0" lvl="3" indent="-216000">
                  <a:spcBef>
                    <a:spcPts val="0"/>
                  </a:spcBef>
                  <a:spcAft>
                    <a:spcPts val="567"/>
                  </a:spcAft>
                  <a:buSzPct val="75000"/>
                  <a:buFont typeface="StarSymbol"/>
                  <a:buChar char="–"/>
                  <a:defRPr lang="en-US" sz="20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Mangal" pitchFamily="2"/>
                  </a:defRPr>
                </a:lvl4pPr>
                <a:lvl5pPr marL="2160000" marR="0" lvl="4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en-US" sz="20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Mangal" pitchFamily="2"/>
                  </a:defRPr>
                </a:lvl5pPr>
                <a:lvl6pPr marL="2592000" marR="0" lvl="5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en-US" sz="20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Mangal" pitchFamily="2"/>
                  </a:defRPr>
                </a:lvl6pPr>
                <a:lvl7pPr marL="3024000" marR="0" lvl="6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en-US" sz="20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Mangal" pitchFamily="2"/>
                  </a:defRPr>
                </a:lvl7pPr>
                <a:lvl8pPr marL="3456000" marR="0" lvl="7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en-US" sz="20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Mangal" pitchFamily="2"/>
                  </a:defRPr>
                </a:lvl8pPr>
                <a:lvl9pPr marL="3887999" marR="0" lvl="8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en-US" sz="20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Mangal" pitchFamily="2"/>
                  </a:defRPr>
                </a:lvl9pPr>
              </a:lstStyle>
              <a:p>
                <a:pPr lvl="0"/>
                <a:r>
                  <a:rPr lang="en-US" dirty="0" smtClean="0"/>
                  <a:t>Convey the idea first</a:t>
                </a:r>
              </a:p>
              <a:p>
                <a:pPr lvl="0"/>
                <a:r>
                  <a:rPr lang="en-US" dirty="0"/>
                  <a:t>Do not try to impress your reader</a:t>
                </a:r>
              </a:p>
              <a:p>
                <a:pPr lvl="1" rtl="0" hangingPunct="0"/>
                <a:r>
                  <a:rPr lang="en-US" dirty="0"/>
                  <a:t>It is easier to send him to sleep</a:t>
                </a:r>
              </a:p>
              <a:p>
                <a:pPr lvl="1" rtl="0" hangingPunct="0"/>
                <a:r>
                  <a:rPr lang="en-US" i="1" dirty="0"/>
                  <a:t>Consider a bifurcated semi-lattice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i="1" dirty="0"/>
                  <a:t>, over a hyper-modulated signature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i="1" dirty="0"/>
                  <a:t>.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nl-NL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is an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i="1" dirty="0" smtClean="0"/>
                  <a:t>. </a:t>
                </a:r>
                <a:r>
                  <a:rPr lang="en-US" i="1" dirty="0"/>
                  <a:t>Then we know for every such pi there is an </a:t>
                </a:r>
                <a:r>
                  <a:rPr lang="en-US" i="1" dirty="0" err="1" smtClean="0"/>
                  <a:t>epi</a:t>
                </a:r>
                <a:r>
                  <a:rPr lang="en-US" i="1" dirty="0" smtClean="0"/>
                  <a:t>-modulus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i="1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nl-NL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nl-NL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1">
                <a:blip r:embed="rId3"/>
                <a:stretch>
                  <a:fillRect t="-2442" r="-2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Conveying the idea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Explain as if on a whiteboard</a:t>
            </a:r>
          </a:p>
          <a:p>
            <a:pPr lvl="0"/>
            <a:r>
              <a:rPr lang="en-US" dirty="0"/>
              <a:t>The intuition is at the core</a:t>
            </a:r>
          </a:p>
          <a:p>
            <a:pPr lvl="1" rtl="0" hangingPunct="0"/>
            <a:r>
              <a:rPr lang="en-US" dirty="0"/>
              <a:t>Once your reader has the intuition, she can follow the details</a:t>
            </a:r>
          </a:p>
          <a:p>
            <a:pPr lvl="1" rtl="0" hangingPunct="0"/>
            <a:r>
              <a:rPr lang="en-US" dirty="0"/>
              <a:t>Not the other way around</a:t>
            </a:r>
          </a:p>
          <a:p>
            <a:pPr lvl="1" rtl="0" hangingPunct="0"/>
            <a:r>
              <a:rPr lang="en-US" dirty="0"/>
              <a:t>Even with no details the reader takes away something of </a:t>
            </a:r>
            <a:r>
              <a:rPr lang="en-US" dirty="0" smtClean="0"/>
              <a:t>value</a:t>
            </a:r>
          </a:p>
          <a:p>
            <a:pPr lvl="1" rtl="0" hangingPunct="0"/>
            <a:r>
              <a:rPr lang="en-US" sz="2000" dirty="0" smtClean="0"/>
              <a:t>Sometimes just title, abstract, and introduction are enough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Evidence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917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z="2800" dirty="0"/>
              <a:t>Your introduction makes claims</a:t>
            </a:r>
          </a:p>
          <a:p>
            <a:pPr lvl="0"/>
            <a:r>
              <a:rPr lang="en-US" sz="2800" dirty="0"/>
              <a:t>The body of the paper provides evidence</a:t>
            </a:r>
          </a:p>
          <a:p>
            <a:pPr lvl="1" rtl="0" hangingPunct="0"/>
            <a:r>
              <a:rPr lang="en-US" sz="2400" dirty="0"/>
              <a:t>To support </a:t>
            </a:r>
            <a:r>
              <a:rPr lang="en-US" sz="2400" b="1" dirty="0"/>
              <a:t>each</a:t>
            </a:r>
            <a:r>
              <a:rPr lang="en-US" sz="2400" dirty="0"/>
              <a:t> claim</a:t>
            </a:r>
          </a:p>
          <a:p>
            <a:pPr lvl="1" rtl="0" hangingPunct="0"/>
            <a:r>
              <a:rPr lang="en-US" sz="2400" dirty="0"/>
              <a:t>Label each claim in the introduction and forward reference to its evidence</a:t>
            </a:r>
          </a:p>
          <a:p>
            <a:pPr lvl="0"/>
            <a:r>
              <a:rPr lang="en-US" sz="2800" dirty="0"/>
              <a:t>Evidence may be</a:t>
            </a:r>
          </a:p>
          <a:p>
            <a:pPr lvl="1" rtl="0" hangingPunct="0"/>
            <a:r>
              <a:rPr lang="en-US" sz="2400" dirty="0"/>
              <a:t>Analysis and comparison</a:t>
            </a:r>
          </a:p>
          <a:p>
            <a:pPr lvl="1" rtl="0" hangingPunct="0"/>
            <a:r>
              <a:rPr lang="en-US" sz="2400" dirty="0"/>
              <a:t>Theorems</a:t>
            </a:r>
          </a:p>
          <a:p>
            <a:pPr lvl="1" rtl="0" hangingPunct="0"/>
            <a:r>
              <a:rPr lang="en-US" sz="2400" dirty="0"/>
              <a:t>Measurements</a:t>
            </a:r>
          </a:p>
          <a:p>
            <a:pPr lvl="1" rtl="0" hangingPunct="0"/>
            <a:r>
              <a:rPr lang="en-US" sz="2400" dirty="0"/>
              <a:t>Case studies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Related 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Fallacy</a:t>
            </a:r>
          </a:p>
          <a:p>
            <a:pPr lvl="1" rtl="0" hangingPunct="0"/>
            <a:r>
              <a:rPr lang="en-US" dirty="0"/>
              <a:t>To make my work look good, I have to make other people's work look bad</a:t>
            </a:r>
          </a:p>
          <a:p>
            <a:pPr lvl="0"/>
            <a:r>
              <a:rPr lang="en-US" dirty="0"/>
              <a:t>Credit is not like money</a:t>
            </a:r>
          </a:p>
          <a:p>
            <a:pPr lvl="0"/>
            <a:r>
              <a:rPr lang="en-US" dirty="0" smtClean="0"/>
              <a:t>Also, acknowledge weaknesses in your work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process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Start writing early</a:t>
            </a:r>
          </a:p>
          <a:p>
            <a:pPr lvl="1" rtl="0" hangingPunct="0"/>
            <a:r>
              <a:rPr lang="en-US" dirty="0"/>
              <a:t>Very early</a:t>
            </a:r>
          </a:p>
          <a:p>
            <a:pPr lvl="1" rtl="0" hangingPunct="0"/>
            <a:r>
              <a:rPr lang="en-US" dirty="0"/>
              <a:t>Papers are like wine: they mature with time</a:t>
            </a:r>
          </a:p>
          <a:p>
            <a:pPr lvl="0"/>
            <a:r>
              <a:rPr lang="en-US" dirty="0"/>
              <a:t>Collaborate</a:t>
            </a:r>
          </a:p>
          <a:p>
            <a:pPr lvl="0"/>
            <a:r>
              <a:rPr lang="en-US" dirty="0"/>
              <a:t>Write in brief, daily sessions</a:t>
            </a:r>
          </a:p>
          <a:p>
            <a:pPr lvl="0"/>
            <a:r>
              <a:rPr lang="en-US" dirty="0"/>
              <a:t>Focus on the process, not the product</a:t>
            </a:r>
          </a:p>
          <a:p>
            <a:pPr lvl="0"/>
            <a:r>
              <a:rPr lang="en-US" dirty="0"/>
              <a:t>Prewrite</a:t>
            </a:r>
          </a:p>
          <a:p>
            <a:pPr lvl="1" rtl="0" hangingPunct="0"/>
            <a:r>
              <a:rPr lang="en-US" i="1" dirty="0"/>
              <a:t>Write a shitty first </a:t>
            </a:r>
            <a:r>
              <a:rPr lang="en-US" i="1" dirty="0" smtClean="0"/>
              <a:t>draft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Supplementary guidelines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When explaining a technical concept</a:t>
            </a:r>
          </a:p>
          <a:p>
            <a:pPr lvl="1" rtl="0" hangingPunct="0"/>
            <a:r>
              <a:rPr lang="en-US" dirty="0"/>
              <a:t>Enumerate all properties</a:t>
            </a:r>
          </a:p>
          <a:p>
            <a:pPr lvl="1" rtl="0" hangingPunct="0"/>
            <a:r>
              <a:rPr lang="en-US" dirty="0"/>
              <a:t>Give a name or symbol to all properties</a:t>
            </a:r>
          </a:p>
          <a:p>
            <a:pPr lvl="1" rtl="0" hangingPunct="0"/>
            <a:r>
              <a:rPr lang="en-US" dirty="0"/>
              <a:t>Give a </a:t>
            </a:r>
            <a:r>
              <a:rPr lang="en-US" i="1" dirty="0"/>
              <a:t>kind</a:t>
            </a:r>
            <a:r>
              <a:rPr lang="en-US" dirty="0"/>
              <a:t> to all properties (integer, string, symbolic expression, etc.)</a:t>
            </a:r>
          </a:p>
          <a:p>
            <a:pPr lvl="1" rtl="0" hangingPunct="0"/>
            <a:r>
              <a:rPr lang="en-US" dirty="0"/>
              <a:t>Explain relationships that hold among properties</a:t>
            </a:r>
          </a:p>
          <a:p>
            <a:pPr lvl="2" rtl="0" hangingPunct="0"/>
            <a:r>
              <a:rPr lang="en-US" dirty="0"/>
              <a:t>And who or what guarantees they 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Use examples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Lots of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Language and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Use a spell checker</a:t>
            </a:r>
          </a:p>
          <a:p>
            <a:pPr lvl="0"/>
            <a:r>
              <a:rPr lang="en-US"/>
              <a:t>Give visual structure</a:t>
            </a:r>
          </a:p>
          <a:p>
            <a:pPr lvl="1" rtl="0" hangingPunct="0"/>
            <a:r>
              <a:rPr lang="en-US"/>
              <a:t>Sections and sub-sections</a:t>
            </a:r>
          </a:p>
          <a:p>
            <a:pPr lvl="1" rtl="0" hangingPunct="0"/>
            <a:r>
              <a:rPr lang="en-US"/>
              <a:t>Bullets</a:t>
            </a:r>
          </a:p>
          <a:p>
            <a:pPr lvl="1" rtl="0" hangingPunct="0"/>
            <a:r>
              <a:rPr lang="en-US"/>
              <a:t>Italics</a:t>
            </a:r>
          </a:p>
          <a:p>
            <a:pPr lvl="0"/>
            <a:r>
              <a:rPr lang="en-US"/>
              <a:t>Pictures</a:t>
            </a:r>
          </a:p>
          <a:p>
            <a:pPr lvl="0"/>
            <a:r>
              <a:rPr lang="en-US"/>
              <a:t>Diagrams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Visual structure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0" indent="0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080" y="1245600"/>
            <a:ext cx="10079640" cy="618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Active voice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i="1"/>
              <a:t>It can be seen that...</a:t>
            </a:r>
          </a:p>
          <a:p>
            <a:pPr lvl="0"/>
            <a:r>
              <a:rPr lang="en-US" i="1"/>
              <a:t>We can see that...</a:t>
            </a:r>
          </a:p>
          <a:p>
            <a:pPr lvl="1" rtl="0" hangingPunct="0"/>
            <a:r>
              <a:rPr lang="en-US" b="1"/>
              <a:t>We </a:t>
            </a:r>
            <a:r>
              <a:rPr lang="en-US"/>
              <a:t>the authors and the reader</a:t>
            </a:r>
          </a:p>
          <a:p>
            <a:pPr lvl="0"/>
            <a:endParaRPr lang="en-US"/>
          </a:p>
          <a:p>
            <a:pPr lvl="0"/>
            <a:r>
              <a:rPr lang="en-US" i="1"/>
              <a:t>It might be thought that this would be a type error.</a:t>
            </a:r>
          </a:p>
          <a:p>
            <a:pPr lvl="0"/>
            <a:r>
              <a:rPr lang="en-US" i="1"/>
              <a:t>You might think this would be a type error</a:t>
            </a:r>
          </a:p>
          <a:p>
            <a:pPr lvl="1" rtl="0" hangingPunct="0"/>
            <a:r>
              <a:rPr lang="en-US" b="1"/>
              <a:t>You</a:t>
            </a:r>
            <a:r>
              <a:rPr lang="en-US"/>
              <a:t> the author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Papers communicate ideas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Your goal is to infect the reader's mind</a:t>
            </a:r>
          </a:p>
          <a:p>
            <a:pPr lvl="0"/>
            <a:r>
              <a:rPr lang="en-US"/>
              <a:t>Papers are durable</a:t>
            </a:r>
          </a:p>
          <a:p>
            <a:pPr lvl="1" rtl="0" hangingPunct="0"/>
            <a:r>
              <a:rPr lang="en-US"/>
              <a:t>More than implementations</a:t>
            </a:r>
          </a:p>
          <a:p>
            <a:pPr lvl="1" rtl="0" hangingPunct="0"/>
            <a:r>
              <a:rPr lang="en-US"/>
              <a:t>More than personal 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Simple, direct language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445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z="1800" i="1" dirty="0"/>
              <a:t>The object under study was displaced horizontally</a:t>
            </a:r>
          </a:p>
          <a:p>
            <a:pPr lvl="0"/>
            <a:r>
              <a:rPr lang="en-US" sz="1800" i="1" dirty="0"/>
              <a:t>The ball moved </a:t>
            </a:r>
            <a:r>
              <a:rPr lang="en-US" sz="1800" i="1" dirty="0" smtClean="0"/>
              <a:t>sideways</a:t>
            </a:r>
            <a:br>
              <a:rPr lang="en-US" sz="1800" i="1" dirty="0" smtClean="0"/>
            </a:br>
            <a:endParaRPr lang="en-US" i="1" dirty="0"/>
          </a:p>
          <a:p>
            <a:pPr lvl="0"/>
            <a:r>
              <a:rPr lang="en-US" sz="1800" i="1" dirty="0"/>
              <a:t>On an annual basis</a:t>
            </a:r>
          </a:p>
          <a:p>
            <a:pPr lvl="0"/>
            <a:r>
              <a:rPr lang="en-US" sz="1800" i="1" dirty="0" smtClean="0"/>
              <a:t>Yearly</a:t>
            </a:r>
            <a:br>
              <a:rPr lang="en-US" sz="1800" i="1" dirty="0" smtClean="0"/>
            </a:br>
            <a:endParaRPr lang="en-US" i="1" dirty="0"/>
          </a:p>
          <a:p>
            <a:pPr lvl="0"/>
            <a:r>
              <a:rPr lang="en-US" sz="1800" i="1" dirty="0"/>
              <a:t>Endeavor to ascertain</a:t>
            </a:r>
          </a:p>
          <a:p>
            <a:pPr lvl="0"/>
            <a:r>
              <a:rPr lang="en-US" sz="1800" i="1" dirty="0"/>
              <a:t>Find </a:t>
            </a:r>
            <a:r>
              <a:rPr lang="en-US" sz="1800" i="1" dirty="0" smtClean="0"/>
              <a:t>out</a:t>
            </a:r>
            <a:br>
              <a:rPr lang="en-US" sz="1800" i="1" dirty="0" smtClean="0"/>
            </a:br>
            <a:endParaRPr lang="en-US" i="1" dirty="0"/>
          </a:p>
          <a:p>
            <a:pPr lvl="0"/>
            <a:r>
              <a:rPr lang="en-US" sz="1800" i="1" dirty="0"/>
              <a:t>It might be considered that the speed of storage reclamation left something to be desired</a:t>
            </a:r>
          </a:p>
          <a:p>
            <a:pPr lvl="0"/>
            <a:r>
              <a:rPr lang="en-US" sz="1800" i="1" dirty="0"/>
              <a:t>The garbage collector was really slow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Summary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If you remember nothing else</a:t>
            </a:r>
          </a:p>
          <a:p>
            <a:pPr lvl="1" rtl="0" hangingPunct="0"/>
            <a:r>
              <a:rPr lang="en-US" dirty="0"/>
              <a:t>Identify your key idea</a:t>
            </a:r>
          </a:p>
          <a:p>
            <a:pPr lvl="1" rtl="0" hangingPunct="0"/>
            <a:r>
              <a:rPr lang="en-US" dirty="0"/>
              <a:t>Identify your contributions explicitly</a:t>
            </a:r>
          </a:p>
          <a:p>
            <a:pPr lvl="1" rtl="0" hangingPunct="0"/>
            <a:r>
              <a:rPr lang="en-US" dirty="0"/>
              <a:t>Use examples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 algn="ctr">
              <a:buNone/>
            </a:pPr>
            <a:r>
              <a:rPr lang="nl-NL" smtClean="0"/>
              <a:t/>
            </a:r>
            <a:br>
              <a:rPr lang="nl-NL" smtClean="0"/>
            </a:br>
            <a:r>
              <a:rPr lang="nl-NL" smtClean="0"/>
              <a:t/>
            </a:r>
            <a:br>
              <a:rPr lang="nl-NL" smtClean="0"/>
            </a:br>
            <a:r>
              <a:rPr lang="nl-NL" smtClean="0"/>
              <a:t/>
            </a:r>
            <a:br>
              <a:rPr lang="nl-NL" smtClean="0"/>
            </a:br>
            <a:r>
              <a:rPr lang="nl-NL" smtClean="0"/>
              <a:t/>
            </a:r>
            <a:br>
              <a:rPr lang="nl-NL" smtClean="0"/>
            </a:br>
            <a:r>
              <a:rPr lang="nl-NL" smtClean="0"/>
              <a:t>That’s </a:t>
            </a:r>
            <a:r>
              <a:rPr lang="nl-NL" dirty="0" smtClean="0"/>
              <a:t>it.</a:t>
            </a:r>
            <a:br>
              <a:rPr lang="nl-NL" dirty="0" smtClean="0"/>
            </a:br>
            <a:r>
              <a:rPr lang="nl-NL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36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Writing model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AutoNum type="arabicParenR"/>
            </a:pPr>
            <a:r>
              <a:rPr lang="en-US"/>
              <a:t> Idea</a:t>
            </a:r>
          </a:p>
          <a:p>
            <a:pPr lvl="0">
              <a:buSzPct val="100000"/>
              <a:buAutoNum type="arabicParenR"/>
            </a:pPr>
            <a:r>
              <a:rPr lang="en-US"/>
              <a:t> Do research</a:t>
            </a:r>
          </a:p>
          <a:p>
            <a:pPr lvl="0">
              <a:buSzPct val="100000"/>
              <a:buAutoNum type="arabicParenR"/>
            </a:pPr>
            <a:r>
              <a:rPr lang="en-US"/>
              <a:t> Write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Writing model II </a:t>
            </a:r>
            <a:br>
              <a:rPr lang="en-US"/>
            </a:br>
            <a:r>
              <a:rPr lang="en-US" sz="2600"/>
              <a:t>(even better)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AutoNum type="arabicParenR"/>
            </a:pPr>
            <a:r>
              <a:rPr lang="en-US"/>
              <a:t> Idea</a:t>
            </a:r>
          </a:p>
          <a:p>
            <a:pPr lvl="0">
              <a:buSzPct val="100000"/>
              <a:buAutoNum type="arabicParenR"/>
            </a:pPr>
            <a:r>
              <a:rPr lang="en-US"/>
              <a:t> Write</a:t>
            </a:r>
          </a:p>
          <a:p>
            <a:pPr lvl="0">
              <a:buSzPct val="100000"/>
              <a:buAutoNum type="arabicParenR"/>
            </a:pPr>
            <a:r>
              <a:rPr lang="en-US"/>
              <a:t> Do research</a:t>
            </a:r>
          </a:p>
          <a:p>
            <a:pPr lvl="0">
              <a:buSzPct val="100000"/>
              <a:buAutoNum type="arabicParenR"/>
            </a:pPr>
            <a:r>
              <a:rPr lang="en-US"/>
              <a:t> Write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Writing complements 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Force to be clear and focused</a:t>
            </a:r>
          </a:p>
          <a:p>
            <a:pPr lvl="0"/>
            <a:r>
              <a:rPr lang="en-US"/>
              <a:t>Crystallizes what is not understood</a:t>
            </a:r>
          </a:p>
          <a:p>
            <a:pPr lvl="0"/>
            <a:r>
              <a:rPr lang="en-US"/>
              <a:t>Opens the way to dialogue and sharing</a:t>
            </a:r>
          </a:p>
          <a:p>
            <a:pPr lvl="1" rtl="0" hangingPunct="0"/>
            <a:r>
              <a:rPr lang="en-US"/>
              <a:t>Reality checks</a:t>
            </a:r>
          </a:p>
          <a:p>
            <a:pPr lvl="1" rtl="0" hangingPunct="0"/>
            <a:r>
              <a:rPr lang="en-US"/>
              <a:t>Critique</a:t>
            </a:r>
          </a:p>
          <a:p>
            <a:pPr lvl="1" rtl="0" hangingPunct="0"/>
            <a:r>
              <a:rPr lang="en-US"/>
              <a:t>Collaboration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Describe ideas, not systems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Readers care about re-usable brain-stuff</a:t>
            </a:r>
          </a:p>
          <a:p>
            <a:pPr lvl="1" rtl="0" hangingPunct="0"/>
            <a:r>
              <a:rPr lang="en-US"/>
              <a:t>Not executable artifacts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Writing and ideas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Here is a problem</a:t>
            </a:r>
          </a:p>
          <a:p>
            <a:pPr lvl="0"/>
            <a:r>
              <a:rPr lang="en-US" dirty="0"/>
              <a:t>It's an interesting problem</a:t>
            </a:r>
          </a:p>
          <a:p>
            <a:pPr lvl="0"/>
            <a:r>
              <a:rPr lang="en-US" dirty="0"/>
              <a:t>Here is my idea</a:t>
            </a:r>
          </a:p>
          <a:p>
            <a:pPr lvl="0"/>
            <a:r>
              <a:rPr lang="en-US" dirty="0"/>
              <a:t>My idea works (details, data)</a:t>
            </a:r>
          </a:p>
          <a:p>
            <a:pPr lvl="0"/>
            <a:r>
              <a:rPr lang="en-US" dirty="0"/>
              <a:t>Here's how my idea compares to other people's approaches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Structure (YMMV, 110%)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/>
              <a:t>Abstract (4 sentences)</a:t>
            </a:r>
          </a:p>
          <a:p>
            <a:pPr lvl="0"/>
            <a:r>
              <a:rPr lang="en-US" dirty="0"/>
              <a:t>Introduction (10%)</a:t>
            </a:r>
          </a:p>
          <a:p>
            <a:pPr lvl="0"/>
            <a:r>
              <a:rPr lang="en-US" dirty="0"/>
              <a:t>The problem (10%)</a:t>
            </a:r>
          </a:p>
          <a:p>
            <a:pPr lvl="0"/>
            <a:r>
              <a:rPr lang="en-US" dirty="0"/>
              <a:t>My idea (20%)</a:t>
            </a:r>
          </a:p>
          <a:p>
            <a:pPr lvl="0"/>
            <a:r>
              <a:rPr lang="en-US" dirty="0"/>
              <a:t>The details (50%)</a:t>
            </a:r>
          </a:p>
          <a:p>
            <a:pPr lvl="0"/>
            <a:r>
              <a:rPr lang="en-US" dirty="0"/>
              <a:t>Related work (15%)</a:t>
            </a:r>
          </a:p>
          <a:p>
            <a:pPr lvl="0"/>
            <a:r>
              <a:rPr lang="en-US" dirty="0"/>
              <a:t>Conclusions and future work (5%)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956</Words>
  <Application>Microsoft Office PowerPoint</Application>
  <PresentationFormat>Custom</PresentationFormat>
  <Paragraphs>169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</vt:lpstr>
      <vt:lpstr>PowerPoint Presentation</vt:lpstr>
      <vt:lpstr>Fallacy</vt:lpstr>
      <vt:lpstr>Papers communicate ideas</vt:lpstr>
      <vt:lpstr>Writing model I</vt:lpstr>
      <vt:lpstr>Writing model II  (even better)</vt:lpstr>
      <vt:lpstr>Writing complements work</vt:lpstr>
      <vt:lpstr>Describe ideas, not systems</vt:lpstr>
      <vt:lpstr>Writing and ideas</vt:lpstr>
      <vt:lpstr>Structure (YMMV, 110%)</vt:lpstr>
      <vt:lpstr>Abstract</vt:lpstr>
      <vt:lpstr>Example abstract</vt:lpstr>
      <vt:lpstr>The introduction</vt:lpstr>
      <vt:lpstr>Describe the problem</vt:lpstr>
      <vt:lpstr>Your contributions</vt:lpstr>
      <vt:lpstr>Your contributions</vt:lpstr>
      <vt:lpstr>Forward references</vt:lpstr>
      <vt:lpstr>No references and related work yet</vt:lpstr>
      <vt:lpstr>The problem</vt:lpstr>
      <vt:lpstr>The payload of your paper</vt:lpstr>
      <vt:lpstr>The payload of your paper</vt:lpstr>
      <vt:lpstr>Conveying the idea</vt:lpstr>
      <vt:lpstr>Evidence</vt:lpstr>
      <vt:lpstr>Related work</vt:lpstr>
      <vt:lpstr>The process</vt:lpstr>
      <vt:lpstr>Supplementary guidelines</vt:lpstr>
      <vt:lpstr>Use examples</vt:lpstr>
      <vt:lpstr>Language and style</vt:lpstr>
      <vt:lpstr>Visual structure</vt:lpstr>
      <vt:lpstr>Active voice</vt:lpstr>
      <vt:lpstr>Simple, direct language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Maggiore</dc:creator>
  <cp:lastModifiedBy>Giuseppe Maggiore</cp:lastModifiedBy>
  <cp:revision>22</cp:revision>
  <dcterms:created xsi:type="dcterms:W3CDTF">2012-11-26T13:21:13Z</dcterms:created>
  <dcterms:modified xsi:type="dcterms:W3CDTF">2013-10-04T11:31:09Z</dcterms:modified>
</cp:coreProperties>
</file>