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88" r:id="rId4"/>
    <p:sldId id="286" r:id="rId5"/>
    <p:sldId id="261" r:id="rId6"/>
    <p:sldId id="262" r:id="rId7"/>
    <p:sldId id="264" r:id="rId8"/>
    <p:sldId id="263" r:id="rId9"/>
    <p:sldId id="292" r:id="rId10"/>
    <p:sldId id="29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46"/>
    <p:restoredTop sz="94660"/>
  </p:normalViewPr>
  <p:slideViewPr>
    <p:cSldViewPr>
      <p:cViewPr varScale="1">
        <p:scale>
          <a:sx n="149" d="100"/>
          <a:sy n="149" d="100"/>
        </p:scale>
        <p:origin x="368" y="184"/>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39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AEA197-BC93-1A40-ABCB-34A87E511369}" type="datetimeFigureOut">
              <a:rPr lang="en-US" smtClean="0"/>
              <a:t>11/30/22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36507-92B3-4A41-A4DC-CC083E63A089}" type="slidenum">
              <a:rPr lang="en-US" smtClean="0"/>
              <a:t>‹#›</a:t>
            </a:fld>
            <a:endParaRPr lang="en-US"/>
          </a:p>
        </p:txBody>
      </p:sp>
    </p:spTree>
    <p:extLst>
      <p:ext uri="{BB962C8B-B14F-4D97-AF65-F5344CB8AC3E}">
        <p14:creationId xmlns:p14="http://schemas.microsoft.com/office/powerpoint/2010/main" val="3569350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129FD94F-D7D0-4218-B1BF-1FB29AB71A9B}" type="datetimeFigureOut">
              <a:rPr lang="en-CA" smtClean="0"/>
              <a:t>2022-11-30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8F924BF-9A6A-4A89-8082-8BDAECA4CD2E}" type="slidenum">
              <a:rPr lang="en-CA" smtClean="0"/>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29FD94F-D7D0-4218-B1BF-1FB29AB71A9B}" type="datetimeFigureOut">
              <a:rPr lang="en-CA" smtClean="0"/>
              <a:t>2022-11-30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8F924BF-9A6A-4A89-8082-8BDAECA4CD2E}"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29FD94F-D7D0-4218-B1BF-1FB29AB71A9B}" type="datetimeFigureOut">
              <a:rPr lang="en-CA" smtClean="0"/>
              <a:t>2022-11-30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8F924BF-9A6A-4A89-8082-8BDAECA4CD2E}"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29FD94F-D7D0-4218-B1BF-1FB29AB71A9B}" type="datetimeFigureOut">
              <a:rPr lang="en-CA" smtClean="0"/>
              <a:t>2022-11-30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8F924BF-9A6A-4A89-8082-8BDAECA4CD2E}"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9FD94F-D7D0-4218-B1BF-1FB29AB71A9B}" type="datetimeFigureOut">
              <a:rPr lang="en-CA" smtClean="0"/>
              <a:t>2022-11-30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8F924BF-9A6A-4A89-8082-8BDAECA4CD2E}" type="slidenum">
              <a:rPr lang="en-CA" smtClean="0"/>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129FD94F-D7D0-4218-B1BF-1FB29AB71A9B}" type="datetimeFigureOut">
              <a:rPr lang="en-CA" smtClean="0"/>
              <a:t>2022-11-30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8F924BF-9A6A-4A89-8082-8BDAECA4CD2E}" type="slidenum">
              <a:rPr lang="en-CA" smtClean="0"/>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129FD94F-D7D0-4218-B1BF-1FB29AB71A9B}" type="datetimeFigureOut">
              <a:rPr lang="en-CA" smtClean="0"/>
              <a:t>2022-11-30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8F924BF-9A6A-4A89-8082-8BDAECA4CD2E}" type="slidenum">
              <a:rPr lang="en-CA" smtClean="0"/>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129FD94F-D7D0-4218-B1BF-1FB29AB71A9B}" type="datetimeFigureOut">
              <a:rPr lang="en-CA" smtClean="0"/>
              <a:t>2022-11-30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8F924BF-9A6A-4A89-8082-8BDAECA4CD2E}" type="slidenum">
              <a:rPr lang="en-CA" smtClean="0"/>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9FD94F-D7D0-4218-B1BF-1FB29AB71A9B}" type="datetimeFigureOut">
              <a:rPr lang="en-CA" smtClean="0"/>
              <a:t>2022-11-30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8F924BF-9A6A-4A89-8082-8BDAECA4CD2E}"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9FD94F-D7D0-4218-B1BF-1FB29AB71A9B}" type="datetimeFigureOut">
              <a:rPr lang="en-CA" smtClean="0"/>
              <a:t>2022-11-30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8F924BF-9A6A-4A89-8082-8BDAECA4CD2E}"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9FD94F-D7D0-4218-B1BF-1FB29AB71A9B}" type="datetimeFigureOut">
              <a:rPr lang="en-CA" smtClean="0"/>
              <a:t>2022-11-30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8F924BF-9A6A-4A89-8082-8BDAECA4CD2E}"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9FD94F-D7D0-4218-B1BF-1FB29AB71A9B}" type="datetimeFigureOut">
              <a:rPr lang="en-CA" smtClean="0"/>
              <a:t>2022-11-30</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924BF-9A6A-4A89-8082-8BDAECA4CD2E}"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dropbox.com/request/B1EOzfP3KOpV7iBf6ga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08250B2-30F8-A84A-93C7-6996E1186D47}"/>
              </a:ext>
            </a:extLst>
          </p:cNvPr>
          <p:cNvSpPr>
            <a:spLocks noGrp="1"/>
          </p:cNvSpPr>
          <p:nvPr>
            <p:ph type="ctrTitle"/>
          </p:nvPr>
        </p:nvSpPr>
        <p:spPr>
          <a:xfrm>
            <a:off x="0" y="980728"/>
            <a:ext cx="9144000" cy="2387600"/>
          </a:xfrm>
        </p:spPr>
        <p:txBody>
          <a:bodyPr>
            <a:normAutofit/>
          </a:bodyPr>
          <a:lstStyle/>
          <a:p>
            <a:r>
              <a:rPr lang="en-US" sz="5600" dirty="0">
                <a:latin typeface="Calibri" panose="020F0502020204030204" pitchFamily="34" charset="0"/>
                <a:cs typeface="Calibri" panose="020F0502020204030204" pitchFamily="34" charset="0"/>
              </a:rPr>
              <a:t>PSY450/650: </a:t>
            </a:r>
            <a:br>
              <a:rPr lang="en-US" sz="5600" dirty="0">
                <a:latin typeface="Calibri" panose="020F0502020204030204" pitchFamily="34" charset="0"/>
                <a:cs typeface="Calibri" panose="020F0502020204030204" pitchFamily="34" charset="0"/>
              </a:rPr>
            </a:br>
            <a:r>
              <a:rPr lang="en-US" sz="5600" dirty="0">
                <a:latin typeface="Calibri" panose="020F0502020204030204" pitchFamily="34" charset="0"/>
                <a:cs typeface="Calibri" panose="020F0502020204030204" pitchFamily="34" charset="0"/>
              </a:rPr>
              <a:t>Data Science in Psych &amp; Neuro</a:t>
            </a:r>
          </a:p>
        </p:txBody>
      </p:sp>
      <p:sp>
        <p:nvSpPr>
          <p:cNvPr id="6" name="Subtitle 2">
            <a:extLst>
              <a:ext uri="{FF2B5EF4-FFF2-40B4-BE49-F238E27FC236}">
                <a16:creationId xmlns:a16="http://schemas.microsoft.com/office/drawing/2014/main" id="{CBD8D27D-5A9C-2D43-8ECD-3C363323EE4B}"/>
              </a:ext>
            </a:extLst>
          </p:cNvPr>
          <p:cNvSpPr>
            <a:spLocks noGrp="1"/>
          </p:cNvSpPr>
          <p:nvPr>
            <p:ph type="subTitle" idx="1"/>
          </p:nvPr>
        </p:nvSpPr>
        <p:spPr>
          <a:xfrm>
            <a:off x="0" y="3460403"/>
            <a:ext cx="9144000" cy="1655762"/>
          </a:xfrm>
        </p:spPr>
        <p:txBody>
          <a:bodyPr>
            <a:noAutofit/>
          </a:bodyPr>
          <a:lstStyle/>
          <a:p>
            <a:r>
              <a:rPr lang="en-US" sz="3600" dirty="0">
                <a:latin typeface="Calibri" panose="020F0502020204030204" pitchFamily="34" charset="0"/>
                <a:cs typeface="Calibri" panose="020F0502020204030204" pitchFamily="34" charset="0"/>
              </a:rPr>
              <a:t>Jeremy Hogeveen, PhD</a:t>
            </a:r>
          </a:p>
          <a:p>
            <a:endParaRPr lang="en-US" sz="3600" dirty="0">
              <a:latin typeface="Calibri" panose="020F0502020204030204" pitchFamily="34" charset="0"/>
              <a:cs typeface="Calibri" panose="020F0502020204030204" pitchFamily="34" charset="0"/>
            </a:endParaRPr>
          </a:p>
          <a:p>
            <a:r>
              <a:rPr lang="en-US" sz="3600" b="1" i="1" dirty="0">
                <a:latin typeface="Calibri" panose="020F0502020204030204" pitchFamily="34" charset="0"/>
                <a:cs typeface="Calibri" panose="020F0502020204030204" pitchFamily="34" charset="0"/>
                <a:sym typeface="Wingdings" pitchFamily="2" charset="2"/>
              </a:rPr>
              <a:t>November 30, 2022 </a:t>
            </a:r>
          </a:p>
          <a:p>
            <a:r>
              <a:rPr lang="en-US" sz="3600" b="1" i="1" dirty="0">
                <a:latin typeface="Calibri" panose="020F0502020204030204" pitchFamily="34" charset="0"/>
                <a:cs typeface="Calibri" panose="020F0502020204030204" pitchFamily="34" charset="0"/>
                <a:sym typeface="Wingdings" pitchFamily="2" charset="2"/>
              </a:rPr>
              <a:t>Tips for Giving Research Talks</a:t>
            </a:r>
            <a:endParaRPr lang="en-US" sz="3600" b="1" i="1" dirty="0">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F96E-90B9-9040-9789-8C256EFE48C8}"/>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Reminders</a:t>
            </a:r>
          </a:p>
        </p:txBody>
      </p:sp>
      <p:sp>
        <p:nvSpPr>
          <p:cNvPr id="3" name="Content Placeholder 2">
            <a:extLst>
              <a:ext uri="{FF2B5EF4-FFF2-40B4-BE49-F238E27FC236}">
                <a16:creationId xmlns:a16="http://schemas.microsoft.com/office/drawing/2014/main" id="{328E96BA-70F1-7C4F-8CE8-51370A07F41F}"/>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Upload talk to assignment portal:</a:t>
            </a:r>
          </a:p>
          <a:p>
            <a:pPr lvl="1"/>
            <a:r>
              <a:rPr lang="en-US" dirty="0">
                <a:latin typeface="Calibri" panose="020F0502020204030204" pitchFamily="34" charset="0"/>
                <a:cs typeface="Calibri" panose="020F0502020204030204" pitchFamily="34" charset="0"/>
                <a:hlinkClick r:id="rId2"/>
              </a:rPr>
              <a:t>https://www.dropbox.com/request/B1EOzfP3KOpV7iBf6gaY</a:t>
            </a:r>
            <a:r>
              <a:rPr lang="en-US" dirty="0">
                <a:latin typeface="Calibri" panose="020F0502020204030204" pitchFamily="34" charset="0"/>
                <a:cs typeface="Calibri" panose="020F0502020204030204" pitchFamily="34" charset="0"/>
              </a:rPr>
              <a:t> </a:t>
            </a:r>
          </a:p>
          <a:p>
            <a:pPr lvl="1"/>
            <a:endParaRPr lang="en-US" dirty="0">
              <a:latin typeface="Calibri" panose="020F0502020204030204" pitchFamily="34" charset="0"/>
              <a:cs typeface="Calibri" panose="020F0502020204030204" pitchFamily="34" charset="0"/>
            </a:endParaRPr>
          </a:p>
          <a:p>
            <a:pPr lvl="1"/>
            <a:r>
              <a:rPr lang="en-US" dirty="0">
                <a:latin typeface="Calibri" panose="020F0502020204030204" pitchFamily="34" charset="0"/>
                <a:cs typeface="Calibri" panose="020F0502020204030204" pitchFamily="34" charset="0"/>
              </a:rPr>
              <a:t>Please include any supplemental files (e.g. code, plots, </a:t>
            </a:r>
            <a:r>
              <a:rPr lang="en-US" dirty="0" err="1">
                <a:latin typeface="Calibri" panose="020F0502020204030204" pitchFamily="34" charset="0"/>
                <a:cs typeface="Calibri" panose="020F0502020204030204" pitchFamily="34" charset="0"/>
              </a:rPr>
              <a:t>etc</a:t>
            </a:r>
            <a:r>
              <a:rPr lang="en-US" dirty="0">
                <a:latin typeface="Calibri" panose="020F0502020204030204" pitchFamily="34" charset="0"/>
                <a:cs typeface="Calibri" panose="020F0502020204030204" pitchFamily="34" charset="0"/>
              </a:rPr>
              <a:t>) that will help me *get* what you did.</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21186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8586E5-7C25-DB47-B51B-5593D35B72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3212976"/>
            <a:ext cx="3736588" cy="2488567"/>
          </a:xfrm>
          <a:prstGeom prst="rect">
            <a:avLst/>
          </a:prstGeom>
        </p:spPr>
      </p:pic>
      <p:pic>
        <p:nvPicPr>
          <p:cNvPr id="6" name="Picture 5">
            <a:extLst>
              <a:ext uri="{FF2B5EF4-FFF2-40B4-BE49-F238E27FC236}">
                <a16:creationId xmlns:a16="http://schemas.microsoft.com/office/drawing/2014/main" id="{FE835D96-3E31-F146-A996-639DDB678F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024" y="3212976"/>
            <a:ext cx="3736586" cy="2488567"/>
          </a:xfrm>
          <a:prstGeom prst="rect">
            <a:avLst/>
          </a:prstGeom>
        </p:spPr>
      </p:pic>
      <p:pic>
        <p:nvPicPr>
          <p:cNvPr id="8" name="Picture 7" descr="ted talk.jpg">
            <a:extLst>
              <a:ext uri="{FF2B5EF4-FFF2-40B4-BE49-F238E27FC236}">
                <a16:creationId xmlns:a16="http://schemas.microsoft.com/office/drawing/2014/main" id="{5D8F9020-DF00-A347-8148-CBA4288CED4A}"/>
              </a:ext>
            </a:extLst>
          </p:cNvPr>
          <p:cNvPicPr>
            <a:picLocks noChangeAspect="1"/>
          </p:cNvPicPr>
          <p:nvPr/>
        </p:nvPicPr>
        <p:blipFill>
          <a:blip r:embed="rId4" cstate="print"/>
          <a:stretch>
            <a:fillRect/>
          </a:stretch>
        </p:blipFill>
        <p:spPr>
          <a:xfrm>
            <a:off x="2771800" y="476672"/>
            <a:ext cx="3736588" cy="2488568"/>
          </a:xfrm>
          <a:prstGeom prst="rect">
            <a:avLst/>
          </a:prstGeom>
        </p:spPr>
      </p:pic>
      <p:sp>
        <p:nvSpPr>
          <p:cNvPr id="9" name="TextBox 8">
            <a:extLst>
              <a:ext uri="{FF2B5EF4-FFF2-40B4-BE49-F238E27FC236}">
                <a16:creationId xmlns:a16="http://schemas.microsoft.com/office/drawing/2014/main" id="{A93916B6-ACA6-7949-BCAA-B19E6B51038A}"/>
              </a:ext>
            </a:extLst>
          </p:cNvPr>
          <p:cNvSpPr txBox="1"/>
          <p:nvPr/>
        </p:nvSpPr>
        <p:spPr>
          <a:xfrm>
            <a:off x="4788022" y="5701543"/>
            <a:ext cx="3736588"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Most important: Communicate knowledge to audience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39552" y="548680"/>
            <a:ext cx="7704856" cy="5472608"/>
          </a:xfrm>
        </p:spPr>
        <p:txBody>
          <a:bodyPr>
            <a:normAutofit/>
          </a:bodyPr>
          <a:lstStyle/>
          <a:p>
            <a:pPr>
              <a:buNone/>
            </a:pPr>
            <a:r>
              <a:rPr lang="en-CA" dirty="0">
                <a:latin typeface="Calibri" panose="020F0502020204030204" pitchFamily="34" charset="0"/>
                <a:cs typeface="Calibri" panose="020F0502020204030204" pitchFamily="34" charset="0"/>
              </a:rPr>
              <a:t>General suggestions</a:t>
            </a:r>
          </a:p>
          <a:p>
            <a:pPr>
              <a:buNone/>
            </a:pPr>
            <a:endParaRPr lang="en-CA" sz="2000" dirty="0">
              <a:latin typeface="Calibri" panose="020F0502020204030204" pitchFamily="34" charset="0"/>
              <a:cs typeface="Calibri" panose="020F0502020204030204" pitchFamily="34" charset="0"/>
            </a:endParaRPr>
          </a:p>
          <a:p>
            <a:r>
              <a:rPr lang="en-CA" sz="2800" dirty="0">
                <a:latin typeface="Calibri" panose="020F0502020204030204" pitchFamily="34" charset="0"/>
                <a:cs typeface="Calibri" panose="020F0502020204030204" pitchFamily="34" charset="0"/>
              </a:rPr>
              <a:t>Have an overarching premise</a:t>
            </a:r>
          </a:p>
          <a:p>
            <a:endParaRPr lang="en-CA" sz="1000" dirty="0">
              <a:latin typeface="Calibri" panose="020F0502020204030204" pitchFamily="34" charset="0"/>
              <a:cs typeface="Calibri" panose="020F0502020204030204" pitchFamily="34" charset="0"/>
            </a:endParaRPr>
          </a:p>
          <a:p>
            <a:pPr lvl="1"/>
            <a:r>
              <a:rPr lang="en-CA" sz="2400" dirty="0">
                <a:latin typeface="Calibri" panose="020F0502020204030204" pitchFamily="34" charset="0"/>
                <a:cs typeface="Calibri" panose="020F0502020204030204" pitchFamily="34" charset="0"/>
              </a:rPr>
              <a:t>E.g. “The goal of my final project was XXX”</a:t>
            </a:r>
          </a:p>
          <a:p>
            <a:pPr lvl="1"/>
            <a:endParaRPr lang="en-CA" sz="600" dirty="0">
              <a:latin typeface="Calibri" panose="020F0502020204030204" pitchFamily="34" charset="0"/>
              <a:cs typeface="Calibri" panose="020F0502020204030204" pitchFamily="34" charset="0"/>
            </a:endParaRPr>
          </a:p>
          <a:p>
            <a:pPr lvl="2"/>
            <a:r>
              <a:rPr lang="en-CA" sz="2000" dirty="0">
                <a:latin typeface="Calibri" panose="020F0502020204030204" pitchFamily="34" charset="0"/>
                <a:cs typeface="Calibri" panose="020F0502020204030204" pitchFamily="34" charset="0"/>
              </a:rPr>
              <a:t>Each section should help to describe this</a:t>
            </a:r>
          </a:p>
          <a:p>
            <a:pPr marL="457200" lvl="1" indent="0">
              <a:buNone/>
            </a:pPr>
            <a:endParaRPr lang="en-CA" sz="2000" dirty="0">
              <a:latin typeface="Calibri" panose="020F0502020204030204" pitchFamily="34" charset="0"/>
              <a:cs typeface="Calibri" panose="020F0502020204030204" pitchFamily="34" charset="0"/>
            </a:endParaRPr>
          </a:p>
          <a:p>
            <a:endParaRPr lang="en-CA" sz="1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21222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39552" y="548680"/>
            <a:ext cx="7704856" cy="5472608"/>
          </a:xfrm>
        </p:spPr>
        <p:txBody>
          <a:bodyPr>
            <a:normAutofit/>
          </a:bodyPr>
          <a:lstStyle/>
          <a:p>
            <a:pPr>
              <a:buNone/>
            </a:pPr>
            <a:r>
              <a:rPr lang="en-CA" dirty="0">
                <a:latin typeface="Calibri" panose="020F0502020204030204" pitchFamily="34" charset="0"/>
                <a:cs typeface="Calibri" panose="020F0502020204030204" pitchFamily="34" charset="0"/>
              </a:rPr>
              <a:t>General suggestions</a:t>
            </a:r>
          </a:p>
          <a:p>
            <a:endParaRPr lang="en-CA" sz="2000" dirty="0">
              <a:latin typeface="Calibri" panose="020F0502020204030204" pitchFamily="34" charset="0"/>
              <a:cs typeface="Calibri" panose="020F0502020204030204" pitchFamily="34" charset="0"/>
            </a:endParaRPr>
          </a:p>
          <a:p>
            <a:r>
              <a:rPr lang="en-CA" sz="2800" dirty="0">
                <a:latin typeface="Calibri" panose="020F0502020204030204" pitchFamily="34" charset="0"/>
                <a:cs typeface="Calibri" panose="020F0502020204030204" pitchFamily="34" charset="0"/>
              </a:rPr>
              <a:t>Each slide should be a sub-premise</a:t>
            </a:r>
          </a:p>
          <a:p>
            <a:endParaRPr lang="en-CA" sz="1000" dirty="0">
              <a:latin typeface="Calibri" panose="020F0502020204030204" pitchFamily="34" charset="0"/>
              <a:cs typeface="Calibri" panose="020F0502020204030204" pitchFamily="34" charset="0"/>
            </a:endParaRPr>
          </a:p>
          <a:p>
            <a:pPr lvl="1"/>
            <a:r>
              <a:rPr lang="en-CA" sz="2400" dirty="0">
                <a:latin typeface="Calibri" panose="020F0502020204030204" pitchFamily="34" charset="0"/>
                <a:cs typeface="Calibri" panose="020F0502020204030204" pitchFamily="34" charset="0"/>
              </a:rPr>
              <a:t>“What am I trying to accomplish with this slide?” </a:t>
            </a:r>
          </a:p>
          <a:p>
            <a:pPr lvl="1"/>
            <a:endParaRPr lang="en-CA" sz="1000" dirty="0">
              <a:latin typeface="Calibri" panose="020F0502020204030204" pitchFamily="34" charset="0"/>
              <a:cs typeface="Calibri" panose="020F0502020204030204" pitchFamily="34" charset="0"/>
            </a:endParaRPr>
          </a:p>
          <a:p>
            <a:pPr lvl="2"/>
            <a:r>
              <a:rPr lang="en-CA" sz="2000" dirty="0">
                <a:latin typeface="Calibri" panose="020F0502020204030204" pitchFamily="34" charset="0"/>
                <a:cs typeface="Calibri" panose="020F0502020204030204" pitchFamily="34" charset="0"/>
              </a:rPr>
              <a:t>The answer should be obvious, and brief</a:t>
            </a:r>
          </a:p>
        </p:txBody>
      </p:sp>
    </p:spTree>
    <p:extLst>
      <p:ext uri="{BB962C8B-B14F-4D97-AF65-F5344CB8AC3E}">
        <p14:creationId xmlns:p14="http://schemas.microsoft.com/office/powerpoint/2010/main" val="242738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39552" y="548680"/>
            <a:ext cx="7704856" cy="5472608"/>
          </a:xfrm>
        </p:spPr>
        <p:txBody>
          <a:bodyPr>
            <a:normAutofit/>
          </a:bodyPr>
          <a:lstStyle/>
          <a:p>
            <a:pPr>
              <a:buNone/>
            </a:pPr>
            <a:r>
              <a:rPr lang="en-CA" dirty="0">
                <a:latin typeface="Calibri" panose="020F0502020204030204" pitchFamily="34" charset="0"/>
                <a:cs typeface="Calibri" panose="020F0502020204030204" pitchFamily="34" charset="0"/>
              </a:rPr>
              <a:t>General suggestions</a:t>
            </a:r>
          </a:p>
          <a:p>
            <a:pPr>
              <a:buNone/>
            </a:pPr>
            <a:endParaRPr lang="en-CA" sz="2000" dirty="0">
              <a:latin typeface="Calibri" panose="020F0502020204030204" pitchFamily="34" charset="0"/>
              <a:cs typeface="Calibri" panose="020F0502020204030204" pitchFamily="34" charset="0"/>
            </a:endParaRPr>
          </a:p>
          <a:p>
            <a:r>
              <a:rPr lang="en-CA" sz="2800" dirty="0">
                <a:latin typeface="Calibri" panose="020F0502020204030204" pitchFamily="34" charset="0"/>
                <a:cs typeface="Calibri" panose="020F0502020204030204" pitchFamily="34" charset="0"/>
              </a:rPr>
              <a:t>Designing slides: </a:t>
            </a:r>
          </a:p>
          <a:p>
            <a:endParaRPr lang="en-CA" sz="1000" dirty="0">
              <a:latin typeface="Calibri" panose="020F0502020204030204" pitchFamily="34" charset="0"/>
              <a:cs typeface="Calibri" panose="020F0502020204030204" pitchFamily="34" charset="0"/>
            </a:endParaRPr>
          </a:p>
          <a:p>
            <a:pPr lvl="1"/>
            <a:r>
              <a:rPr lang="en-CA" sz="2400" dirty="0">
                <a:latin typeface="Calibri" panose="020F0502020204030204" pitchFamily="34" charset="0"/>
                <a:cs typeface="Calibri" panose="020F0502020204030204" pitchFamily="34" charset="0"/>
              </a:rPr>
              <a:t>Don’t create visual interference!</a:t>
            </a:r>
          </a:p>
        </p:txBody>
      </p:sp>
      <p:sp>
        <p:nvSpPr>
          <p:cNvPr id="11" name="Content Placeholder 2"/>
          <p:cNvSpPr txBox="1">
            <a:spLocks/>
          </p:cNvSpPr>
          <p:nvPr/>
        </p:nvSpPr>
        <p:spPr>
          <a:xfrm>
            <a:off x="539552" y="3429000"/>
            <a:ext cx="3851920" cy="3068960"/>
          </a:xfrm>
          <a:prstGeom prst="rect">
            <a:avLst/>
          </a:prstGeom>
          <a:ln>
            <a:solidFill>
              <a:schemeClr val="tx1"/>
            </a:solid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000" dirty="0">
                <a:latin typeface="Calibri" panose="020F0502020204030204" pitchFamily="34" charset="0"/>
                <a:cs typeface="Calibri" panose="020F0502020204030204" pitchFamily="34" charset="0"/>
              </a:rPr>
              <a:t>Single TMS pulses delivered over primary motor cortex can demonstrate a muscle-specific and event-related facilitation of </a:t>
            </a:r>
            <a:r>
              <a:rPr lang="en-US" sz="2000" dirty="0" err="1">
                <a:latin typeface="Calibri" panose="020F0502020204030204" pitchFamily="34" charset="0"/>
                <a:cs typeface="Calibri" panose="020F0502020204030204" pitchFamily="34" charset="0"/>
              </a:rPr>
              <a:t>corticospinal</a:t>
            </a:r>
            <a:r>
              <a:rPr lang="en-US" sz="2000" dirty="0">
                <a:latin typeface="Calibri" panose="020F0502020204030204" pitchFamily="34" charset="0"/>
                <a:cs typeface="Calibri" panose="020F0502020204030204" pitchFamily="34" charset="0"/>
              </a:rPr>
              <a:t> excitability during passive action observation.</a:t>
            </a:r>
          </a:p>
        </p:txBody>
      </p:sp>
      <p:grpSp>
        <p:nvGrpSpPr>
          <p:cNvPr id="42" name="Group 41"/>
          <p:cNvGrpSpPr/>
          <p:nvPr/>
        </p:nvGrpSpPr>
        <p:grpSpPr>
          <a:xfrm>
            <a:off x="4644008" y="3429000"/>
            <a:ext cx="3851920" cy="3068960"/>
            <a:chOff x="4644008" y="3429000"/>
            <a:chExt cx="3851920" cy="3068960"/>
          </a:xfrm>
        </p:grpSpPr>
        <p:sp>
          <p:nvSpPr>
            <p:cNvPr id="7" name="Content Placeholder 2"/>
            <p:cNvSpPr txBox="1">
              <a:spLocks/>
            </p:cNvSpPr>
            <p:nvPr/>
          </p:nvSpPr>
          <p:spPr>
            <a:xfrm>
              <a:off x="4644008" y="3429000"/>
              <a:ext cx="3851920" cy="3068960"/>
            </a:xfrm>
            <a:prstGeom prst="rect">
              <a:avLst/>
            </a:prstGeom>
            <a:ln>
              <a:solidFill>
                <a:schemeClr val="tx1"/>
              </a:solid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2000" dirty="0">
                <a:latin typeface="Calibri" panose="020F0502020204030204" pitchFamily="34" charset="0"/>
                <a:cs typeface="Calibri" panose="020F0502020204030204" pitchFamily="34" charset="0"/>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6296" y="5085184"/>
              <a:ext cx="927931" cy="1280166"/>
            </a:xfrm>
            <a:prstGeom prst="rect">
              <a:avLst/>
            </a:prstGeom>
            <a:ln w="3175">
              <a:solidFill>
                <a:schemeClr val="tx1"/>
              </a:solidFill>
            </a:ln>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6296" y="3501008"/>
              <a:ext cx="924143" cy="1280166"/>
            </a:xfrm>
            <a:prstGeom prst="rect">
              <a:avLst/>
            </a:prstGeom>
            <a:ln w="3175">
              <a:solidFill>
                <a:schemeClr val="tx1"/>
              </a:solidFill>
            </a:ln>
          </p:spPr>
        </p:pic>
        <p:sp>
          <p:nvSpPr>
            <p:cNvPr id="24" name="Rectangle 23"/>
            <p:cNvSpPr/>
            <p:nvPr/>
          </p:nvSpPr>
          <p:spPr>
            <a:xfrm>
              <a:off x="5868144" y="3789040"/>
              <a:ext cx="1081627" cy="731212"/>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sz="3600" dirty="0">
                  <a:solidFill>
                    <a:schemeClr val="tx1"/>
                  </a:solidFill>
                  <a:latin typeface="Calibri" panose="020F0502020204030204" pitchFamily="34" charset="0"/>
                  <a:cs typeface="Calibri" panose="020F0502020204030204" pitchFamily="34" charset="0"/>
                </a:rPr>
                <a:t>+</a:t>
              </a:r>
              <a:endParaRPr lang="en-US" sz="3600" dirty="0">
                <a:latin typeface="Calibri" panose="020F0502020204030204" pitchFamily="34" charset="0"/>
                <a:cs typeface="Calibri" panose="020F0502020204030204" pitchFamily="34" charset="0"/>
              </a:endParaRPr>
            </a:p>
          </p:txBody>
        </p:sp>
        <p:pic>
          <p:nvPicPr>
            <p:cNvPr id="25" name="Picture 24" descr="squeeze_hand_ball.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0152" y="5301208"/>
              <a:ext cx="1080119" cy="740653"/>
            </a:xfrm>
            <a:prstGeom prst="rect">
              <a:avLst/>
            </a:prstGeom>
            <a:ln w="3175">
              <a:solidFill>
                <a:schemeClr val="tx1"/>
              </a:solidFill>
            </a:ln>
          </p:spPr>
        </p:pic>
        <p:pic>
          <p:nvPicPr>
            <p:cNvPr id="26" name="Picture 25" descr="coil.pdf"/>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60032" y="4293096"/>
              <a:ext cx="915562" cy="1185411"/>
            </a:xfrm>
            <a:prstGeom prst="rect">
              <a:avLst/>
            </a:prstGeom>
          </p:spPr>
        </p:pic>
        <p:cxnSp>
          <p:nvCxnSpPr>
            <p:cNvPr id="27" name="Straight Connector 26"/>
            <p:cNvCxnSpPr>
              <a:stCxn id="26" idx="0"/>
              <a:endCxn id="24" idx="1"/>
            </p:cNvCxnSpPr>
            <p:nvPr/>
          </p:nvCxnSpPr>
          <p:spPr>
            <a:xfrm flipV="1">
              <a:off x="5317813" y="4154646"/>
              <a:ext cx="550331" cy="138450"/>
            </a:xfrm>
            <a:prstGeom prst="line">
              <a:avLst/>
            </a:prstGeom>
            <a:ln w="50800">
              <a:solidFill>
                <a:schemeClr val="tx1"/>
              </a:solidFill>
              <a:tailEnd type="triangle" w="lg"/>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24" idx="3"/>
              <a:endCxn id="23" idx="1"/>
            </p:cNvCxnSpPr>
            <p:nvPr/>
          </p:nvCxnSpPr>
          <p:spPr>
            <a:xfrm flipV="1">
              <a:off x="6949771" y="4141091"/>
              <a:ext cx="286525" cy="13555"/>
            </a:xfrm>
            <a:prstGeom prst="line">
              <a:avLst/>
            </a:prstGeom>
            <a:ln w="50800">
              <a:solidFill>
                <a:schemeClr val="tx1"/>
              </a:solidFill>
              <a:tailEnd type="triangle" w="lg"/>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25" idx="3"/>
              <a:endCxn id="22" idx="1"/>
            </p:cNvCxnSpPr>
            <p:nvPr/>
          </p:nvCxnSpPr>
          <p:spPr>
            <a:xfrm>
              <a:off x="7020271" y="5671535"/>
              <a:ext cx="216025" cy="53732"/>
            </a:xfrm>
            <a:prstGeom prst="line">
              <a:avLst/>
            </a:prstGeom>
            <a:ln w="50800">
              <a:solidFill>
                <a:schemeClr val="tx1"/>
              </a:solidFill>
              <a:tailEnd type="triangle" w="lg"/>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26" idx="2"/>
              <a:endCxn id="25" idx="1"/>
            </p:cNvCxnSpPr>
            <p:nvPr/>
          </p:nvCxnSpPr>
          <p:spPr>
            <a:xfrm>
              <a:off x="5317813" y="5478507"/>
              <a:ext cx="622339" cy="193028"/>
            </a:xfrm>
            <a:prstGeom prst="line">
              <a:avLst/>
            </a:prstGeom>
            <a:ln w="50800">
              <a:solidFill>
                <a:schemeClr val="tx1"/>
              </a:solidFill>
              <a:tailEnd type="triangle" w="lg"/>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12246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39552" y="548680"/>
            <a:ext cx="7704856" cy="5472608"/>
          </a:xfrm>
        </p:spPr>
        <p:txBody>
          <a:bodyPr>
            <a:normAutofit/>
          </a:bodyPr>
          <a:lstStyle/>
          <a:p>
            <a:pPr>
              <a:buNone/>
            </a:pPr>
            <a:r>
              <a:rPr lang="en-CA" dirty="0">
                <a:latin typeface="Calibri" panose="020F0502020204030204" pitchFamily="34" charset="0"/>
                <a:cs typeface="Calibri" panose="020F0502020204030204" pitchFamily="34" charset="0"/>
              </a:rPr>
              <a:t>General suggestions</a:t>
            </a:r>
          </a:p>
          <a:p>
            <a:pPr>
              <a:buNone/>
            </a:pPr>
            <a:endParaRPr lang="en-CA" sz="2000" dirty="0">
              <a:latin typeface="Calibri" panose="020F0502020204030204" pitchFamily="34" charset="0"/>
              <a:cs typeface="Calibri" panose="020F0502020204030204" pitchFamily="34" charset="0"/>
            </a:endParaRPr>
          </a:p>
          <a:p>
            <a:r>
              <a:rPr lang="en-CA" sz="2800" dirty="0">
                <a:latin typeface="Calibri" panose="020F0502020204030204" pitchFamily="34" charset="0"/>
                <a:cs typeface="Calibri" panose="020F0502020204030204" pitchFamily="34" charset="0"/>
              </a:rPr>
              <a:t>Designing slides:</a:t>
            </a:r>
          </a:p>
          <a:p>
            <a:endParaRPr lang="en-CA" sz="1000" dirty="0">
              <a:latin typeface="Calibri" panose="020F0502020204030204" pitchFamily="34" charset="0"/>
              <a:cs typeface="Calibri" panose="020F0502020204030204" pitchFamily="34" charset="0"/>
            </a:endParaRPr>
          </a:p>
          <a:p>
            <a:pPr lvl="1"/>
            <a:r>
              <a:rPr lang="en-CA" sz="2400" dirty="0">
                <a:latin typeface="Calibri" panose="020F0502020204030204" pitchFamily="34" charset="0"/>
                <a:cs typeface="Calibri" panose="020F0502020204030204" pitchFamily="34" charset="0"/>
              </a:rPr>
              <a:t>Don’t create visual interference!</a:t>
            </a:r>
          </a:p>
        </p:txBody>
      </p:sp>
      <p:sp>
        <p:nvSpPr>
          <p:cNvPr id="11" name="Content Placeholder 2"/>
          <p:cNvSpPr txBox="1">
            <a:spLocks/>
          </p:cNvSpPr>
          <p:nvPr/>
        </p:nvSpPr>
        <p:spPr>
          <a:xfrm>
            <a:off x="611560" y="3356992"/>
            <a:ext cx="3851920" cy="3068960"/>
          </a:xfrm>
          <a:prstGeom prst="rect">
            <a:avLst/>
          </a:prstGeom>
          <a:ln>
            <a:solidFill>
              <a:schemeClr val="tx1"/>
            </a:solid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000" dirty="0">
                <a:latin typeface="Calibri" panose="020F0502020204030204" pitchFamily="34" charset="0"/>
                <a:cs typeface="Calibri" panose="020F0502020204030204" pitchFamily="34" charset="0"/>
              </a:rPr>
              <a:t>Following another person’s gaze signals an understanding that gaze </a:t>
            </a:r>
            <a:r>
              <a:rPr lang="en-US" sz="2000" dirty="0" err="1">
                <a:latin typeface="Calibri" panose="020F0502020204030204" pitchFamily="34" charset="0"/>
                <a:cs typeface="Calibri" panose="020F0502020204030204" pitchFamily="34" charset="0"/>
              </a:rPr>
              <a:t>behaviour</a:t>
            </a:r>
            <a:r>
              <a:rPr lang="en-US" sz="2000" dirty="0">
                <a:latin typeface="Calibri" panose="020F0502020204030204" pitchFamily="34" charset="0"/>
                <a:cs typeface="Calibri" panose="020F0502020204030204" pitchFamily="34" charset="0"/>
              </a:rPr>
              <a:t> is driven by an underlying </a:t>
            </a:r>
            <a:r>
              <a:rPr lang="en-US" sz="2000" dirty="0" err="1">
                <a:latin typeface="Calibri" panose="020F0502020204030204" pitchFamily="34" charset="0"/>
                <a:cs typeface="Calibri" panose="020F0502020204030204" pitchFamily="34" charset="0"/>
              </a:rPr>
              <a:t>attentional</a:t>
            </a:r>
            <a:r>
              <a:rPr lang="en-US" sz="2000" dirty="0">
                <a:latin typeface="Calibri" panose="020F0502020204030204" pitchFamily="34" charset="0"/>
                <a:cs typeface="Calibri" panose="020F0502020204030204" pitchFamily="34" charset="0"/>
              </a:rPr>
              <a:t> state, thus engaging in joint attention on some external object in the environment, which might then have functional significance for the observer.</a:t>
            </a:r>
          </a:p>
        </p:txBody>
      </p:sp>
      <p:sp>
        <p:nvSpPr>
          <p:cNvPr id="7" name="Content Placeholder 2"/>
          <p:cNvSpPr txBox="1">
            <a:spLocks/>
          </p:cNvSpPr>
          <p:nvPr/>
        </p:nvSpPr>
        <p:spPr>
          <a:xfrm>
            <a:off x="4644008" y="3356992"/>
            <a:ext cx="3851920" cy="3068960"/>
          </a:xfrm>
          <a:prstGeom prst="rect">
            <a:avLst/>
          </a:prstGeom>
          <a:ln>
            <a:solidFill>
              <a:schemeClr val="tx1"/>
            </a:solid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2000" dirty="0">
              <a:latin typeface="Calibri" panose="020F0502020204030204" pitchFamily="34" charset="0"/>
              <a:cs typeface="Calibri" panose="020F0502020204030204" pitchFamily="34" charset="0"/>
            </a:endParaRPr>
          </a:p>
        </p:txBody>
      </p:sp>
      <p:sp>
        <p:nvSpPr>
          <p:cNvPr id="70" name="Content Placeholder 2"/>
          <p:cNvSpPr txBox="1">
            <a:spLocks/>
          </p:cNvSpPr>
          <p:nvPr/>
        </p:nvSpPr>
        <p:spPr>
          <a:xfrm>
            <a:off x="4499992" y="4077072"/>
            <a:ext cx="1224136" cy="7920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800" dirty="0">
                <a:latin typeface="Calibri" panose="020F0502020204030204" pitchFamily="34" charset="0"/>
                <a:cs typeface="Calibri" panose="020F0502020204030204" pitchFamily="34" charset="0"/>
              </a:rPr>
              <a:t>Target:</a:t>
            </a:r>
          </a:p>
          <a:p>
            <a:pPr marL="0" indent="0" algn="ctr">
              <a:buFont typeface="Arial"/>
              <a:buNone/>
            </a:pPr>
            <a:r>
              <a:rPr lang="en-US" sz="1800" dirty="0">
                <a:latin typeface="Calibri" panose="020F0502020204030204" pitchFamily="34" charset="0"/>
                <a:cs typeface="Calibri" panose="020F0502020204030204" pitchFamily="34" charset="0"/>
              </a:rPr>
              <a:t>Cookies</a:t>
            </a:r>
          </a:p>
        </p:txBody>
      </p:sp>
      <p:cxnSp>
        <p:nvCxnSpPr>
          <p:cNvPr id="68" name="Straight Connector 67"/>
          <p:cNvCxnSpPr/>
          <p:nvPr/>
        </p:nvCxnSpPr>
        <p:spPr>
          <a:xfrm flipH="1">
            <a:off x="5579748" y="4398400"/>
            <a:ext cx="1800324" cy="0"/>
          </a:xfrm>
          <a:prstGeom prst="line">
            <a:avLst/>
          </a:prstGeom>
          <a:ln w="63500">
            <a:solidFill>
              <a:srgbClr val="FF0000"/>
            </a:solidFill>
            <a:tailEnd type="triangle" w="lg"/>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a:endCxn id="70" idx="2"/>
          </p:cNvCxnSpPr>
          <p:nvPr/>
        </p:nvCxnSpPr>
        <p:spPr>
          <a:xfrm flipH="1" flipV="1">
            <a:off x="5112060" y="4869160"/>
            <a:ext cx="2340260" cy="983712"/>
          </a:xfrm>
          <a:prstGeom prst="line">
            <a:avLst/>
          </a:prstGeom>
          <a:ln w="63500">
            <a:solidFill>
              <a:srgbClr val="FF0000"/>
            </a:solidFill>
            <a:tailEnd type="triangle" w="lg"/>
          </a:ln>
          <a:effectLst/>
        </p:spPr>
        <p:style>
          <a:lnRef idx="2">
            <a:schemeClr val="accent1"/>
          </a:lnRef>
          <a:fillRef idx="0">
            <a:schemeClr val="accent1"/>
          </a:fillRef>
          <a:effectRef idx="1">
            <a:schemeClr val="accent1"/>
          </a:effectRef>
          <a:fontRef idx="minor">
            <a:schemeClr val="tx1"/>
          </a:fontRef>
        </p:style>
      </p:cxnSp>
      <p:sp>
        <p:nvSpPr>
          <p:cNvPr id="72" name="Content Placeholder 2"/>
          <p:cNvSpPr txBox="1">
            <a:spLocks/>
          </p:cNvSpPr>
          <p:nvPr/>
        </p:nvSpPr>
        <p:spPr>
          <a:xfrm>
            <a:off x="7380312" y="4077072"/>
            <a:ext cx="1080120" cy="7920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800" dirty="0">
                <a:latin typeface="Calibri" panose="020F0502020204030204" pitchFamily="34" charset="0"/>
                <a:cs typeface="Calibri" panose="020F0502020204030204" pitchFamily="34" charset="0"/>
              </a:rPr>
              <a:t>Parent’s Gaze</a:t>
            </a:r>
          </a:p>
        </p:txBody>
      </p:sp>
      <p:sp>
        <p:nvSpPr>
          <p:cNvPr id="73" name="Content Placeholder 2"/>
          <p:cNvSpPr txBox="1">
            <a:spLocks/>
          </p:cNvSpPr>
          <p:nvPr/>
        </p:nvSpPr>
        <p:spPr>
          <a:xfrm>
            <a:off x="7380312" y="5661248"/>
            <a:ext cx="1080120" cy="7920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800" dirty="0">
                <a:latin typeface="Calibri" panose="020F0502020204030204" pitchFamily="34" charset="0"/>
                <a:cs typeface="Calibri" panose="020F0502020204030204" pitchFamily="34" charset="0"/>
              </a:rPr>
              <a:t>Infant’s Gaze</a:t>
            </a:r>
          </a:p>
        </p:txBody>
      </p:sp>
      <p:cxnSp>
        <p:nvCxnSpPr>
          <p:cNvPr id="74" name="Straight Connector 73"/>
          <p:cNvCxnSpPr>
            <a:stCxn id="73" idx="0"/>
            <a:endCxn id="72" idx="2"/>
          </p:cNvCxnSpPr>
          <p:nvPr/>
        </p:nvCxnSpPr>
        <p:spPr>
          <a:xfrm flipV="1">
            <a:off x="7920372" y="4869160"/>
            <a:ext cx="0" cy="792088"/>
          </a:xfrm>
          <a:prstGeom prst="line">
            <a:avLst/>
          </a:prstGeom>
          <a:ln w="50800">
            <a:solidFill>
              <a:srgbClr val="FF0000"/>
            </a:solidFill>
            <a:headEnd type="triangle" w="lg"/>
            <a:tailEnd type="triangle" w="lg"/>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a:stCxn id="73" idx="0"/>
            <a:endCxn id="72" idx="2"/>
          </p:cNvCxnSpPr>
          <p:nvPr/>
        </p:nvCxnSpPr>
        <p:spPr>
          <a:xfrm flipV="1">
            <a:off x="7920372" y="4869160"/>
            <a:ext cx="0" cy="792088"/>
          </a:xfrm>
          <a:prstGeom prst="line">
            <a:avLst/>
          </a:prstGeom>
          <a:ln w="63500">
            <a:solidFill>
              <a:srgbClr val="FF0000"/>
            </a:solidFill>
            <a:tailEnd type="triangle" w="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251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subTnLst>
                                    <p:set>
                                      <p:cBhvr override="childStyle">
                                        <p:cTn dur="1" fill="hold" display="0" masterRel="nextClick" afterEffect="1"/>
                                        <p:tgtEl>
                                          <p:spTgt spid="74"/>
                                        </p:tgtEl>
                                        <p:attrNameLst>
                                          <p:attrName>style.visibility</p:attrName>
                                        </p:attrNameLst>
                                      </p:cBhvr>
                                      <p:to>
                                        <p:strVal val="hidden"/>
                                      </p:to>
                                    </p:set>
                                  </p:sub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5"/>
                                        </p:tgtEl>
                                        <p:attrNameLst>
                                          <p:attrName>style.visibility</p:attrName>
                                        </p:attrNameLst>
                                      </p:cBhvr>
                                      <p:to>
                                        <p:strVal val="visible"/>
                                      </p:to>
                                    </p:set>
                                  </p:childTnLst>
                                  <p:subTnLst>
                                    <p:set>
                                      <p:cBhvr override="childStyle">
                                        <p:cTn dur="1" fill="hold" display="0" masterRel="nextClick" afterEffect="1"/>
                                        <p:tgtEl>
                                          <p:spTgt spid="75"/>
                                        </p:tgtEl>
                                        <p:attrNameLst>
                                          <p:attrName>style.visibility</p:attrName>
                                        </p:attrNameLst>
                                      </p:cBhvr>
                                      <p:to>
                                        <p:strVal val="hidden"/>
                                      </p:to>
                                    </p:set>
                                  </p:subTnLst>
                                </p:cTn>
                              </p:par>
                              <p:par>
                                <p:cTn id="17" presetID="1" presetClass="entr" presetSubtype="0" fill="hold" nodeType="with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0" grpId="0"/>
      <p:bldP spid="72" grpId="0"/>
      <p:bldP spid="7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39552" y="548680"/>
            <a:ext cx="7704856" cy="5472608"/>
          </a:xfrm>
        </p:spPr>
        <p:txBody>
          <a:bodyPr>
            <a:normAutofit/>
          </a:bodyPr>
          <a:lstStyle/>
          <a:p>
            <a:pPr>
              <a:buNone/>
            </a:pPr>
            <a:r>
              <a:rPr lang="en-CA" dirty="0">
                <a:latin typeface="Calibri" panose="020F0502020204030204" pitchFamily="34" charset="0"/>
                <a:cs typeface="Calibri" panose="020F0502020204030204" pitchFamily="34" charset="0"/>
              </a:rPr>
              <a:t>General suggestions</a:t>
            </a:r>
          </a:p>
          <a:p>
            <a:pPr>
              <a:buNone/>
            </a:pPr>
            <a:endParaRPr lang="en-CA" sz="2000" dirty="0">
              <a:latin typeface="Calibri" panose="020F0502020204030204" pitchFamily="34" charset="0"/>
              <a:cs typeface="Calibri" panose="020F0502020204030204" pitchFamily="34" charset="0"/>
            </a:endParaRPr>
          </a:p>
          <a:p>
            <a:r>
              <a:rPr lang="en-CA" sz="2800" dirty="0">
                <a:latin typeface="Calibri" panose="020F0502020204030204" pitchFamily="34" charset="0"/>
                <a:cs typeface="Calibri" panose="020F0502020204030204" pitchFamily="34" charset="0"/>
              </a:rPr>
              <a:t>Designing slides:</a:t>
            </a:r>
          </a:p>
          <a:p>
            <a:endParaRPr lang="en-CA" sz="1000" dirty="0">
              <a:latin typeface="Calibri" panose="020F0502020204030204" pitchFamily="34" charset="0"/>
              <a:cs typeface="Calibri" panose="020F0502020204030204" pitchFamily="34" charset="0"/>
            </a:endParaRPr>
          </a:p>
          <a:p>
            <a:pPr lvl="1"/>
            <a:r>
              <a:rPr lang="en-CA" sz="2400" dirty="0">
                <a:latin typeface="Calibri" panose="020F0502020204030204" pitchFamily="34" charset="0"/>
                <a:cs typeface="Calibri" panose="020F0502020204030204" pitchFamily="34" charset="0"/>
              </a:rPr>
              <a:t>Don’t create visual interference!</a:t>
            </a:r>
          </a:p>
        </p:txBody>
      </p:sp>
      <p:sp>
        <p:nvSpPr>
          <p:cNvPr id="5" name="Content Placeholder 2"/>
          <p:cNvSpPr txBox="1">
            <a:spLocks/>
          </p:cNvSpPr>
          <p:nvPr/>
        </p:nvSpPr>
        <p:spPr>
          <a:xfrm>
            <a:off x="4644008" y="3356992"/>
            <a:ext cx="3851920" cy="3068960"/>
          </a:xfrm>
          <a:prstGeom prst="rect">
            <a:avLst/>
          </a:prstGeom>
          <a:ln>
            <a:solidFill>
              <a:schemeClr val="tx1"/>
            </a:solid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000" dirty="0">
                <a:latin typeface="Calibri" panose="020F0502020204030204" pitchFamily="34" charset="0"/>
                <a:cs typeface="Calibri" panose="020F0502020204030204" pitchFamily="34" charset="0"/>
              </a:rPr>
              <a:t>Where text is the best option…</a:t>
            </a:r>
          </a:p>
          <a:p>
            <a:pPr marL="0" indent="0">
              <a:buFont typeface="Arial"/>
              <a:buNone/>
            </a:pP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Be concise</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Read it as written before elaborating </a:t>
            </a:r>
          </a:p>
        </p:txBody>
      </p:sp>
      <p:sp>
        <p:nvSpPr>
          <p:cNvPr id="6" name="Content Placeholder 2"/>
          <p:cNvSpPr txBox="1">
            <a:spLocks/>
          </p:cNvSpPr>
          <p:nvPr/>
        </p:nvSpPr>
        <p:spPr>
          <a:xfrm>
            <a:off x="611560" y="3356992"/>
            <a:ext cx="3851920" cy="3068960"/>
          </a:xfrm>
          <a:prstGeom prst="rect">
            <a:avLst/>
          </a:prstGeom>
          <a:ln>
            <a:solidFill>
              <a:schemeClr val="tx1"/>
            </a:solid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000" dirty="0">
                <a:latin typeface="Calibri" panose="020F0502020204030204" pitchFamily="34" charset="0"/>
                <a:cs typeface="Calibri" panose="020F0502020204030204" pitchFamily="34" charset="0"/>
              </a:rPr>
              <a:t>If it is not possible to make the slide’s point without using text, make sure that you are keeping the text restricted to the most important information. Also, make sure that you read the text as it is written to prevent interference between the slide and your speech.</a:t>
            </a:r>
          </a:p>
        </p:txBody>
      </p:sp>
    </p:spTree>
    <p:extLst>
      <p:ext uri="{BB962C8B-B14F-4D97-AF65-F5344CB8AC3E}">
        <p14:creationId xmlns:p14="http://schemas.microsoft.com/office/powerpoint/2010/main" val="169754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39552" y="548680"/>
            <a:ext cx="7704856" cy="5472608"/>
          </a:xfrm>
        </p:spPr>
        <p:txBody>
          <a:bodyPr>
            <a:normAutofit/>
          </a:bodyPr>
          <a:lstStyle/>
          <a:p>
            <a:pPr>
              <a:buNone/>
            </a:pPr>
            <a:r>
              <a:rPr lang="en-CA" dirty="0">
                <a:latin typeface="Calibri" panose="020F0502020204030204" pitchFamily="34" charset="0"/>
                <a:cs typeface="Calibri" panose="020F0502020204030204" pitchFamily="34" charset="0"/>
              </a:rPr>
              <a:t>Specifics</a:t>
            </a:r>
          </a:p>
          <a:p>
            <a:pPr>
              <a:buNone/>
            </a:pPr>
            <a:endParaRPr lang="en-CA" sz="2000" dirty="0">
              <a:latin typeface="Calibri" panose="020F0502020204030204" pitchFamily="34" charset="0"/>
              <a:cs typeface="Calibri" panose="020F0502020204030204" pitchFamily="34" charset="0"/>
            </a:endParaRPr>
          </a:p>
          <a:p>
            <a:r>
              <a:rPr lang="en-CA" sz="2800" dirty="0">
                <a:latin typeface="Calibri" panose="020F0502020204030204" pitchFamily="34" charset="0"/>
                <a:cs typeface="Calibri" panose="020F0502020204030204" pitchFamily="34" charset="0"/>
              </a:rPr>
              <a:t>Length:</a:t>
            </a:r>
          </a:p>
          <a:p>
            <a:endParaRPr lang="en-CA" sz="2000" dirty="0">
              <a:latin typeface="Calibri" panose="020F0502020204030204" pitchFamily="34" charset="0"/>
              <a:cs typeface="Calibri" panose="020F0502020204030204" pitchFamily="34" charset="0"/>
            </a:endParaRPr>
          </a:p>
          <a:p>
            <a:pPr lvl="1"/>
            <a:r>
              <a:rPr lang="en-CA" sz="2400" dirty="0">
                <a:latin typeface="Calibri" panose="020F0502020204030204" pitchFamily="34" charset="0"/>
                <a:cs typeface="Calibri" panose="020F0502020204030204" pitchFamily="34" charset="0"/>
              </a:rPr>
              <a:t>10-15 minutes</a:t>
            </a:r>
            <a:endParaRPr lang="en-CA" sz="2400" i="1" u="sng" dirty="0">
              <a:latin typeface="Calibri" panose="020F0502020204030204" pitchFamily="34" charset="0"/>
              <a:cs typeface="Calibri" panose="020F0502020204030204" pitchFamily="34" charset="0"/>
            </a:endParaRPr>
          </a:p>
          <a:p>
            <a:pPr lvl="1"/>
            <a:endParaRPr lang="en-CA" sz="1000" dirty="0">
              <a:latin typeface="Calibri" panose="020F0502020204030204" pitchFamily="34" charset="0"/>
              <a:cs typeface="Calibri" panose="020F0502020204030204" pitchFamily="34" charset="0"/>
            </a:endParaRPr>
          </a:p>
          <a:p>
            <a:pPr lvl="1"/>
            <a:r>
              <a:rPr lang="en-CA" sz="2400" b="1" i="1" dirty="0">
                <a:latin typeface="Calibri" panose="020F0502020204030204" pitchFamily="34" charset="0"/>
                <a:cs typeface="Calibri" panose="020F0502020204030204" pitchFamily="34" charset="0"/>
              </a:rPr>
              <a:t>Practice!</a:t>
            </a:r>
            <a:endParaRPr lang="en-CA" sz="2000" b="1"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898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39552" y="548680"/>
            <a:ext cx="7704856" cy="5472608"/>
          </a:xfrm>
        </p:spPr>
        <p:txBody>
          <a:bodyPr>
            <a:normAutofit/>
          </a:bodyPr>
          <a:lstStyle/>
          <a:p>
            <a:pPr>
              <a:buNone/>
            </a:pPr>
            <a:r>
              <a:rPr lang="en-CA" dirty="0">
                <a:latin typeface="Calibri" panose="020F0502020204030204" pitchFamily="34" charset="0"/>
                <a:cs typeface="Calibri" panose="020F0502020204030204" pitchFamily="34" charset="0"/>
              </a:rPr>
              <a:t>Specifics</a:t>
            </a:r>
          </a:p>
          <a:p>
            <a:pPr>
              <a:buNone/>
            </a:pPr>
            <a:endParaRPr lang="en-CA" sz="2000" dirty="0">
              <a:latin typeface="Calibri" panose="020F0502020204030204" pitchFamily="34" charset="0"/>
              <a:cs typeface="Calibri" panose="020F0502020204030204" pitchFamily="34" charset="0"/>
            </a:endParaRPr>
          </a:p>
          <a:p>
            <a:r>
              <a:rPr lang="en-CA" sz="2800" dirty="0">
                <a:latin typeface="Calibri" panose="020F0502020204030204" pitchFamily="34" charset="0"/>
                <a:cs typeface="Calibri" panose="020F0502020204030204" pitchFamily="34" charset="0"/>
              </a:rPr>
              <a:t>Main points I need to see:</a:t>
            </a:r>
          </a:p>
          <a:p>
            <a:endParaRPr lang="en-CA" sz="2800" b="1" i="1" dirty="0">
              <a:latin typeface="Calibri" panose="020F0502020204030204" pitchFamily="34" charset="0"/>
              <a:cs typeface="Calibri" panose="020F0502020204030204" pitchFamily="34" charset="0"/>
            </a:endParaRPr>
          </a:p>
          <a:p>
            <a:pPr lvl="1"/>
            <a:r>
              <a:rPr lang="en-CA" sz="2400" dirty="0">
                <a:latin typeface="Calibri" panose="020F0502020204030204" pitchFamily="34" charset="0"/>
                <a:cs typeface="Calibri" panose="020F0502020204030204" pitchFamily="34" charset="0"/>
              </a:rPr>
              <a:t>Background / intro on the topic</a:t>
            </a:r>
          </a:p>
          <a:p>
            <a:pPr lvl="1"/>
            <a:endParaRPr lang="en-CA" sz="2400" dirty="0">
              <a:latin typeface="Calibri" panose="020F0502020204030204" pitchFamily="34" charset="0"/>
              <a:cs typeface="Calibri" panose="020F0502020204030204" pitchFamily="34" charset="0"/>
            </a:endParaRPr>
          </a:p>
          <a:p>
            <a:pPr lvl="1"/>
            <a:r>
              <a:rPr lang="en-CA" sz="2400" dirty="0">
                <a:latin typeface="Calibri" panose="020F0502020204030204" pitchFamily="34" charset="0"/>
                <a:cs typeface="Calibri" panose="020F0502020204030204" pitchFamily="34" charset="0"/>
              </a:rPr>
              <a:t>What you did (highlighting data science skills)</a:t>
            </a:r>
          </a:p>
          <a:p>
            <a:pPr lvl="1"/>
            <a:endParaRPr lang="en-CA" sz="2400" dirty="0">
              <a:latin typeface="Calibri" panose="020F0502020204030204" pitchFamily="34" charset="0"/>
              <a:cs typeface="Calibri" panose="020F0502020204030204" pitchFamily="34" charset="0"/>
            </a:endParaRPr>
          </a:p>
          <a:p>
            <a:pPr lvl="1"/>
            <a:r>
              <a:rPr lang="en-CA" sz="2400" dirty="0">
                <a:latin typeface="Calibri" panose="020F0502020204030204" pitchFamily="34" charset="0"/>
                <a:cs typeface="Calibri" panose="020F0502020204030204" pitchFamily="34" charset="0"/>
              </a:rPr>
              <a:t>How it will help you</a:t>
            </a:r>
          </a:p>
        </p:txBody>
      </p:sp>
    </p:spTree>
    <p:extLst>
      <p:ext uri="{BB962C8B-B14F-4D97-AF65-F5344CB8AC3E}">
        <p14:creationId xmlns:p14="http://schemas.microsoft.com/office/powerpoint/2010/main" val="2230725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767</TotalTime>
  <Words>333</Words>
  <Application>Microsoft Macintosh PowerPoint</Application>
  <PresentationFormat>On-screen Show (4:3)</PresentationFormat>
  <Paragraphs>71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Wingdings</vt:lpstr>
      <vt:lpstr>Office Theme</vt:lpstr>
      <vt:lpstr>PSY450/650:  Data Science in Psych &amp; Neuro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Reminders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Present a Paper</dc:title>
  <dc:creator>jeremy</dc:creator>
  <cp:lastModifiedBy>Jeremy Hogeveen</cp:lastModifiedBy>
  <cp:revision>119</cp:revision>
  <cp:lastPrinted>2020-01-16T21:20:01Z</cp:lastPrinted>
  <dcterms:created xsi:type="dcterms:W3CDTF">2012-11-18T01:46:25Z</dcterms:created>
  <dcterms:modified xsi:type="dcterms:W3CDTF">2022-11-30T22:09:11Z</dcterms:modified>
</cp:coreProperties>
</file>