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75" r:id="rId10"/>
    <p:sldId id="276" r:id="rId11"/>
    <p:sldId id="278" r:id="rId12"/>
    <p:sldId id="279" r:id="rId13"/>
    <p:sldId id="284" r:id="rId14"/>
    <p:sldId id="280" r:id="rId15"/>
    <p:sldId id="285" r:id="rId16"/>
    <p:sldId id="286" r:id="rId17"/>
    <p:sldId id="281" r:id="rId18"/>
    <p:sldId id="282" r:id="rId19"/>
    <p:sldId id="283" r:id="rId20"/>
    <p:sldId id="263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1/9/2024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1840310"/>
            <a:ext cx="4677072" cy="317738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건강검진데이터 모델링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강호건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요단백</a:t>
            </a:r>
            <a:r>
              <a:rPr lang="en-US" altLang="ko-KR" dirty="0"/>
              <a:t>, </a:t>
            </a:r>
            <a:r>
              <a:rPr lang="ko-KR" altLang="en-US" dirty="0"/>
              <a:t>혈압 분포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DEE1DC-6D5C-BB0D-ABC8-A7171739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" y="2941441"/>
            <a:ext cx="464965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2C168D6-9613-3523-5C22-980210EDA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599" y="2939299"/>
            <a:ext cx="7355447" cy="27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3359696" y="173194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타겟과 낮은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34633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콜레스테롤 성분 분포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6D8AD62-8997-C2C4-E927-F1A3CA82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92245"/>
            <a:ext cx="8496944" cy="43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96682-3169-D99C-39AD-D7F6018F992B}"/>
              </a:ext>
            </a:extLst>
          </p:cNvPr>
          <p:cNvSpPr txBox="1"/>
          <p:nvPr/>
        </p:nvSpPr>
        <p:spPr>
          <a:xfrm>
            <a:off x="3791236" y="167697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타겟과 낮은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24423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음주여부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2207568" y="166031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성별 </a:t>
            </a:r>
            <a:r>
              <a:rPr lang="en-US" altLang="ko-KR" sz="2800" b="1" dirty="0">
                <a:solidFill>
                  <a:srgbClr val="00B050"/>
                </a:solidFill>
              </a:rPr>
              <a:t>&amp; </a:t>
            </a:r>
            <a:r>
              <a:rPr lang="ko-KR" altLang="en-US" sz="2800" b="1" dirty="0">
                <a:solidFill>
                  <a:srgbClr val="00B050"/>
                </a:solidFill>
              </a:rPr>
              <a:t>연령과 높은 상관 관계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392DD1-B071-09C7-FD32-9BF5953C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301661"/>
            <a:ext cx="8610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신장과 체중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2640632" y="166031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성별 </a:t>
            </a:r>
            <a:r>
              <a:rPr lang="en-US" altLang="ko-KR" sz="2800" b="1" dirty="0">
                <a:solidFill>
                  <a:srgbClr val="00B050"/>
                </a:solidFill>
              </a:rPr>
              <a:t>&amp; </a:t>
            </a:r>
            <a:r>
              <a:rPr lang="ko-KR" altLang="en-US" sz="2800" b="1" dirty="0">
                <a:solidFill>
                  <a:srgbClr val="00B050"/>
                </a:solidFill>
              </a:rPr>
              <a:t>연령과 높은 상관 관계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8EC8CA4-7253-30C7-7C59-D00A9E44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183530"/>
            <a:ext cx="8928992" cy="461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흡연여부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2207568" y="166031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성별과 높은 상관 관계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E6317D2-C587-7830-2C8F-49B1793B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309897"/>
            <a:ext cx="9073008" cy="44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혈청지오티와 감마지피티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4295800" y="166031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성별과 상관 관계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A72F78E-353B-A764-9620-B425DA029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4" y="2183530"/>
            <a:ext cx="10738303" cy="44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혈색소와 혈청크레아티닌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4439816" y="170534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성별과 높은 상관 관계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EE757D-5B3A-E85E-A13F-762BC036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355863"/>
            <a:ext cx="11305256" cy="42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구강검진수검여부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3287688" y="168639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연령과 상관 관계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3841F5D-B0A3-E033-2200-3E3C9356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301661"/>
            <a:ext cx="86106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1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청력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119336" y="217713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연령과 높은 상관 관계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C7D19A5-090E-BBBB-3C81-964783C9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618677"/>
            <a:ext cx="7732198" cy="51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78441"/>
            <a:ext cx="9144000" cy="592089"/>
          </a:xfrm>
        </p:spPr>
        <p:txBody>
          <a:bodyPr/>
          <a:lstStyle/>
          <a:p>
            <a:r>
              <a:rPr lang="ko-KR" altLang="en-US" dirty="0"/>
              <a:t>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12D5-B223-B033-FD14-CCA768F293D9}"/>
              </a:ext>
            </a:extLst>
          </p:cNvPr>
          <p:cNvSpPr txBox="1"/>
          <p:nvPr/>
        </p:nvSpPr>
        <p:spPr>
          <a:xfrm>
            <a:off x="119336" y="2177137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</a:rPr>
              <a:t>연령과 높은 상관 관계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D8BF746-2CA8-1E0C-5EBC-20696F97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709372"/>
            <a:ext cx="848571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국민건강보험공단의 건강검진정보 </a:t>
            </a:r>
            <a:r>
              <a:rPr lang="en-US" altLang="ko-KR" dirty="0"/>
              <a:t>2017</a:t>
            </a:r>
            <a:r>
              <a:rPr lang="ko-KR" altLang="en-US" dirty="0"/>
              <a:t>년 데이터</a:t>
            </a:r>
            <a:endParaRPr lang="en-US" altLang="ko-KR" dirty="0"/>
          </a:p>
          <a:p>
            <a:pPr lvl="1"/>
            <a:r>
              <a:rPr lang="ko-KR" altLang="en-US" dirty="0"/>
              <a:t>직장가입자</a:t>
            </a:r>
            <a:r>
              <a:rPr lang="en-US" altLang="ko-KR" dirty="0"/>
              <a:t>, 40</a:t>
            </a:r>
            <a:r>
              <a:rPr lang="ko-KR" altLang="en-US" dirty="0"/>
              <a:t>세 이상의 피부양자 등의 가입자 정보</a:t>
            </a:r>
            <a:endParaRPr lang="en-US" dirty="0"/>
          </a:p>
          <a:p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만 명의 정보 보유</a:t>
            </a:r>
            <a:endParaRPr lang="en-US" altLang="ko-KR" dirty="0"/>
          </a:p>
          <a:p>
            <a:pPr lvl="1"/>
            <a:r>
              <a:rPr lang="en-US" altLang="ko-KR" dirty="0"/>
              <a:t>1,000,000</a:t>
            </a:r>
            <a:r>
              <a:rPr lang="ko-KR" altLang="en-US" dirty="0"/>
              <a:t>행</a:t>
            </a:r>
            <a:r>
              <a:rPr lang="en-US" altLang="ko-KR" dirty="0"/>
              <a:t>, 34</a:t>
            </a:r>
            <a:r>
              <a:rPr lang="ko-KR" altLang="en-US" dirty="0"/>
              <a:t>열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JupyterLab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Medium"/>
              </a:rPr>
              <a:t> 으로 분석 및 모델링 진행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Franklin Gothic Medium"/>
            </a:endParaRPr>
          </a:p>
          <a:p>
            <a:r>
              <a:rPr lang="ko-KR" altLang="en-US" dirty="0"/>
              <a:t>타겟변수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“성별코드”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“연령대코드”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나머지 변수를 이용하여 분석과 모델링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DDB0-6D51-5EA8-DFAE-6D5269196186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 알고리즘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Logistic Regression, K-Nearest</a:t>
            </a:r>
            <a:r>
              <a:rPr lang="ko-KR" altLang="en-US" dirty="0"/>
              <a:t> </a:t>
            </a:r>
            <a:r>
              <a:rPr lang="en-US" altLang="ko-KR" dirty="0"/>
              <a:t>Neighbors, Decision Tree, Random Forest,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lvl="1"/>
            <a:r>
              <a:rPr lang="ko-KR" altLang="en-US" dirty="0"/>
              <a:t>모델별 예측 결과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 err="1"/>
              <a:t>LightGBM</a:t>
            </a:r>
            <a:r>
              <a:rPr lang="ko-KR" altLang="en-US" dirty="0"/>
              <a:t>이 전반적으로 가장 높은 정확성을 보여줌</a:t>
            </a:r>
            <a:endParaRPr lang="en-US" altLang="ko-K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C7E725-2FBE-CB72-969A-58DFAB1E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38154"/>
              </p:ext>
            </p:extLst>
          </p:nvPr>
        </p:nvGraphicFramePr>
        <p:xfrm>
          <a:off x="1553356" y="3645024"/>
          <a:ext cx="9144000" cy="21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76260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91952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068719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29047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8709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3154152"/>
                    </a:ext>
                  </a:extLst>
                </a:gridCol>
              </a:tblGrid>
              <a:tr h="815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K-Nearest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6499"/>
                  </a:ext>
                </a:extLst>
              </a:tr>
              <a:tr h="696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타겟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성별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0.94543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0.94172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0.94811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0.94817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0.94848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00767"/>
                  </a:ext>
                </a:extLst>
              </a:tr>
              <a:tr h="67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타겟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연령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0.32255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0.24959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0.3286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0.32843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0.32857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6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844C-2133-8E30-2F59-36A2250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1558-C472-B6A1-6608-80ABB315E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</a:t>
            </a:r>
            <a:r>
              <a:rPr lang="en-US" altLang="ko-KR" dirty="0"/>
              <a:t>: </a:t>
            </a:r>
            <a:r>
              <a:rPr lang="ko-KR" altLang="en-US" dirty="0"/>
              <a:t>성별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A512-6621-3FD1-8334-A05B538706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오버피팅의 가능성 높음</a:t>
            </a:r>
            <a:endParaRPr lang="en-US" altLang="ko-KR" dirty="0"/>
          </a:p>
          <a:p>
            <a:pPr lvl="1"/>
            <a:r>
              <a:rPr lang="ko-KR" altLang="en-US" dirty="0"/>
              <a:t>선택된 변수와 성별의 높은 연관성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혈색소</a:t>
            </a:r>
            <a:r>
              <a:rPr lang="en-US" altLang="ko-KR" dirty="0"/>
              <a:t>, </a:t>
            </a:r>
            <a:r>
              <a:rPr lang="ko-KR" altLang="en-US" dirty="0"/>
              <a:t>흡연상태</a:t>
            </a:r>
            <a:r>
              <a:rPr lang="en-US" altLang="ko-KR" dirty="0"/>
              <a:t>, </a:t>
            </a:r>
            <a:r>
              <a:rPr lang="ko-KR" altLang="en-US" dirty="0"/>
              <a:t>음주여부 등 확실한 상관관계를 보여줌</a:t>
            </a:r>
            <a:endParaRPr lang="en-US" altLang="ko-KR" dirty="0"/>
          </a:p>
          <a:p>
            <a:pPr lvl="1"/>
            <a:r>
              <a:rPr lang="ko-KR" altLang="en-US" dirty="0"/>
              <a:t>성별</a:t>
            </a:r>
            <a:r>
              <a:rPr lang="en-US" altLang="ko-KR" dirty="0"/>
              <a:t>: </a:t>
            </a:r>
            <a:r>
              <a:rPr lang="ko-KR" altLang="en-US" dirty="0"/>
              <a:t>이진 변수 </a:t>
            </a:r>
            <a:r>
              <a:rPr lang="en-US" altLang="ko-KR" dirty="0"/>
              <a:t>– Classifier</a:t>
            </a:r>
            <a:r>
              <a:rPr lang="ko-KR" altLang="en-US" dirty="0"/>
              <a:t> 의 분류가 정확함</a:t>
            </a:r>
            <a:endParaRPr lang="en-US" altLang="ko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3EE0-98B1-F6AE-4C8B-17456F92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타겟</a:t>
            </a:r>
            <a:r>
              <a:rPr lang="en-US" altLang="ko-KR" dirty="0"/>
              <a:t>: </a:t>
            </a:r>
            <a:r>
              <a:rPr lang="ko-KR" altLang="en-US" dirty="0"/>
              <a:t>연령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9968D-9066-D0F6-510C-C01C3A999E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언더피팅의 가능성 높음</a:t>
            </a:r>
            <a:endParaRPr lang="en-US" altLang="ko-KR" dirty="0"/>
          </a:p>
          <a:p>
            <a:pPr lvl="1"/>
            <a:r>
              <a:rPr lang="ko-KR" altLang="en-US" dirty="0"/>
              <a:t>선택된 변수의 낮은 연관성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구강검진수검여부는 전체적으로 </a:t>
            </a:r>
            <a:r>
              <a:rPr lang="en-US" altLang="ko-KR" dirty="0"/>
              <a:t>NO</a:t>
            </a:r>
            <a:r>
              <a:rPr lang="ko-KR" altLang="en-US" dirty="0"/>
              <a:t>가 비중이 높음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연령</a:t>
            </a:r>
            <a:r>
              <a:rPr lang="en-US" altLang="ko-KR" dirty="0"/>
              <a:t>: </a:t>
            </a:r>
            <a:r>
              <a:rPr lang="ko-KR" altLang="en-US" dirty="0"/>
              <a:t>다중 변수 </a:t>
            </a:r>
            <a:r>
              <a:rPr lang="en-US" altLang="ko-KR" dirty="0"/>
              <a:t>(7</a:t>
            </a:r>
            <a:r>
              <a:rPr lang="ko-KR" altLang="en-US" dirty="0"/>
              <a:t>종</a:t>
            </a:r>
            <a:r>
              <a:rPr lang="en-US" altLang="ko-KR" dirty="0"/>
              <a:t>) – Classifier </a:t>
            </a:r>
            <a:r>
              <a:rPr lang="ko-KR" altLang="en-US" dirty="0"/>
              <a:t>의 분류가 어려울 수 있음</a:t>
            </a:r>
            <a:endParaRPr lang="en-US" altLang="ko-KR" dirty="0"/>
          </a:p>
          <a:p>
            <a:pPr lvl="1"/>
            <a:r>
              <a:rPr lang="ko-KR" altLang="en-US" dirty="0"/>
              <a:t>연속형 변수에서 범주형 변수로 전환시 부정확한 방법 사용</a:t>
            </a:r>
            <a:endParaRPr lang="en-US" altLang="ko-KR" dirty="0"/>
          </a:p>
          <a:p>
            <a:pPr lvl="2"/>
            <a:r>
              <a:rPr lang="ko-KR" altLang="en-US" dirty="0"/>
              <a:t>체중과 신장은 </a:t>
            </a:r>
            <a:r>
              <a:rPr lang="en-US" altLang="ko-KR" dirty="0"/>
              <a:t>5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4</a:t>
            </a:r>
            <a:r>
              <a:rPr lang="ko-KR" altLang="en-US" dirty="0"/>
              <a:t>분할하였으나 별도의 가이드라인은 없음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F3F-0D10-023F-1A8E-25DA28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8842-E386-2F97-9DE1-871F7D26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6872"/>
            <a:ext cx="9144000" cy="4123928"/>
          </a:xfrm>
        </p:spPr>
        <p:txBody>
          <a:bodyPr/>
          <a:lstStyle/>
          <a:p>
            <a:r>
              <a:rPr lang="ko-KR" altLang="en-US" dirty="0"/>
              <a:t>누락이 더 적은 데이터 사용</a:t>
            </a:r>
            <a:endParaRPr lang="en-US" altLang="ko-KR" dirty="0"/>
          </a:p>
          <a:p>
            <a:pPr lvl="1"/>
            <a:r>
              <a:rPr lang="ko-KR" altLang="en-US" dirty="0"/>
              <a:t>임의의 방법으로 채우는 값 ↑ → 모델 정확도 ↓</a:t>
            </a:r>
            <a:endParaRPr lang="en-US" altLang="ko-KR" dirty="0"/>
          </a:p>
          <a:p>
            <a:r>
              <a:rPr lang="ko-KR" altLang="en-US" dirty="0"/>
              <a:t>오버피팅과 언더피팅 대응</a:t>
            </a:r>
            <a:r>
              <a:rPr lang="en-US" altLang="ko-KR" dirty="0"/>
              <a:t>: Cross Validation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큰 데이터로도 </a:t>
            </a:r>
            <a:r>
              <a:rPr lang="en-US" altLang="ko-KR" dirty="0"/>
              <a:t>Cross Validation </a:t>
            </a:r>
            <a:r>
              <a:rPr lang="ko-KR" altLang="en-US" dirty="0"/>
              <a:t>을 적용하여 더 정확한 모델 구현 가능</a:t>
            </a:r>
            <a:endParaRPr lang="en-US" altLang="ko-KR" dirty="0"/>
          </a:p>
          <a:p>
            <a:r>
              <a:rPr lang="ko-KR" altLang="en-US" dirty="0"/>
              <a:t>낮은 정확도 개선</a:t>
            </a:r>
            <a:r>
              <a:rPr lang="en-US" altLang="ko-KR" dirty="0"/>
              <a:t>: Hyperparameter Tuning</a:t>
            </a:r>
          </a:p>
          <a:p>
            <a:pPr lvl="1"/>
            <a:r>
              <a:rPr lang="ko-KR" altLang="en-US" dirty="0"/>
              <a:t>반복 계산과 도출이 들어가는 작업</a:t>
            </a:r>
            <a:r>
              <a:rPr lang="en-US" altLang="ko-KR" dirty="0"/>
              <a:t>; </a:t>
            </a:r>
            <a:r>
              <a:rPr lang="ko-KR" altLang="en-US" dirty="0"/>
              <a:t>향상된 정확도를 위한 세부 파라미터 설정 가능</a:t>
            </a:r>
            <a:endParaRPr lang="en-US" altLang="ko-KR" dirty="0"/>
          </a:p>
          <a:p>
            <a:r>
              <a:rPr lang="ko-KR" altLang="en-US" dirty="0"/>
              <a:t>변수 변경 시 더 정확한 방법 사용</a:t>
            </a:r>
            <a:endParaRPr lang="en-US" altLang="ko-KR" dirty="0"/>
          </a:p>
          <a:p>
            <a:r>
              <a:rPr lang="ko-KR" altLang="en-US" dirty="0"/>
              <a:t>배경 지식의 향상으로 추가로 상관 관계에 있는 변수 파악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840BF-00B2-B06C-B6CA-063855FE5D47}"/>
              </a:ext>
            </a:extLst>
          </p:cNvPr>
          <p:cNvSpPr txBox="1"/>
          <p:nvPr/>
        </p:nvSpPr>
        <p:spPr>
          <a:xfrm>
            <a:off x="695400" y="162880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개선 방법</a:t>
            </a:r>
          </a:p>
        </p:txBody>
      </p:sp>
    </p:spTree>
    <p:extLst>
      <p:ext uri="{BB962C8B-B14F-4D97-AF65-F5344CB8AC3E}">
        <p14:creationId xmlns:p14="http://schemas.microsoft.com/office/powerpoint/2010/main" val="1815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 누락 다수 존재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누락 값 처리</a:t>
            </a:r>
            <a:r>
              <a:rPr lang="en-US" altLang="ko-KR" dirty="0">
                <a:latin typeface="+mn-ea"/>
              </a:rPr>
              <a:t>:</a:t>
            </a:r>
          </a:p>
          <a:p>
            <a:pPr lvl="1"/>
            <a:r>
              <a:rPr lang="ko-KR" altLang="en-US" dirty="0">
                <a:latin typeface="+mn-ea"/>
              </a:rPr>
              <a:t>변수 제거 </a:t>
            </a:r>
            <a:r>
              <a:rPr lang="en-US" altLang="ko-KR" dirty="0">
                <a:latin typeface="+mn-ea"/>
              </a:rPr>
              <a:t>– “</a:t>
            </a:r>
            <a:r>
              <a:rPr lang="ko-KR" altLang="en-US" dirty="0">
                <a:latin typeface="+mn-ea"/>
              </a:rPr>
              <a:t>치아우식증유무</a:t>
            </a:r>
            <a:r>
              <a:rPr lang="en-US" altLang="ko-KR" dirty="0">
                <a:latin typeface="+mn-ea"/>
              </a:rPr>
              <a:t>”, "</a:t>
            </a:r>
            <a:r>
              <a:rPr lang="ko-KR" altLang="en-US" dirty="0">
                <a:latin typeface="+mn-ea"/>
              </a:rPr>
              <a:t>결손치유무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치아마모증유무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대구치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사랑니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이상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치석</a:t>
            </a:r>
            <a:r>
              <a:rPr lang="en-US" altLang="ko-KR" dirty="0">
                <a:latin typeface="+mn-ea"/>
              </a:rPr>
              <a:t>“</a:t>
            </a:r>
          </a:p>
          <a:p>
            <a:pPr lvl="2"/>
            <a:r>
              <a:rPr lang="ko-KR" altLang="en-US" dirty="0">
                <a:latin typeface="+mn-ea"/>
              </a:rPr>
              <a:t>누락 카운트</a:t>
            </a:r>
            <a:r>
              <a:rPr lang="en-US" altLang="ko-KR" dirty="0">
                <a:latin typeface="+mn-ea"/>
              </a:rPr>
              <a:t>:</a:t>
            </a:r>
          </a:p>
          <a:p>
            <a:pPr lvl="1"/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DB85-393A-991F-6F7B-DB89A940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861048"/>
            <a:ext cx="42244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772816"/>
            <a:ext cx="4104456" cy="4572001"/>
          </a:xfrm>
        </p:spPr>
        <p:txBody>
          <a:bodyPr/>
          <a:lstStyle/>
          <a:p>
            <a:pPr lvl="1"/>
            <a:r>
              <a:rPr lang="ko-KR" altLang="en-US" dirty="0">
                <a:latin typeface="+mn-ea"/>
              </a:rPr>
              <a:t>체중 클래스 별 평균 값으로 채우기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en-US" altLang="ko-KR" dirty="0">
                <a:latin typeface="+mn-ea"/>
              </a:rPr>
              <a:t> "</a:t>
            </a:r>
            <a:r>
              <a:rPr lang="ko-KR" altLang="en-US" dirty="0">
                <a:latin typeface="+mn-ea"/>
              </a:rPr>
              <a:t>허리둘레</a:t>
            </a:r>
            <a:r>
              <a:rPr lang="en-US" altLang="ko-KR" dirty="0">
                <a:latin typeface="+mn-ea"/>
              </a:rPr>
              <a:t>“</a:t>
            </a:r>
          </a:p>
          <a:p>
            <a:pPr lvl="2"/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수축기혈압</a:t>
            </a:r>
            <a:r>
              <a:rPr lang="en-US" altLang="ko-KR" dirty="0">
                <a:latin typeface="+mn-ea"/>
              </a:rPr>
              <a:t>“</a:t>
            </a:r>
          </a:p>
          <a:p>
            <a:pPr lvl="2"/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이완기혈압</a:t>
            </a:r>
            <a:r>
              <a:rPr lang="en-US" altLang="ko-KR" dirty="0">
                <a:latin typeface="+mn-ea"/>
              </a:rPr>
              <a:t>“</a:t>
            </a:r>
          </a:p>
          <a:p>
            <a:pPr lvl="2"/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식전혈당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공복혈당</a:t>
            </a:r>
            <a:r>
              <a:rPr lang="en-US" altLang="ko-KR" dirty="0">
                <a:latin typeface="+mn-ea"/>
              </a:rPr>
              <a:t>)“</a:t>
            </a:r>
          </a:p>
          <a:p>
            <a:pPr lvl="2"/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총콜레스테롤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pPr marL="617220" lvl="1" indent="-342900"/>
            <a:endParaRPr lang="en-US" altLang="ko-KR" dirty="0"/>
          </a:p>
          <a:p>
            <a:pPr marL="617220" lvl="1" indent="-342900"/>
            <a:r>
              <a:rPr lang="ko-KR" altLang="en-US" dirty="0"/>
              <a:t>체중 증가 → 변수 값 증가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446A-3A21-7788-A6C1-9896D7D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64" y="1988840"/>
            <a:ext cx="7789892" cy="36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00808"/>
            <a:ext cx="9144000" cy="4572001"/>
          </a:xfrm>
        </p:spPr>
        <p:txBody>
          <a:bodyPr/>
          <a:lstStyle/>
          <a:p>
            <a:pPr lvl="1"/>
            <a:r>
              <a:rPr lang="ko-KR" altLang="en-US" dirty="0">
                <a:latin typeface="+mn-ea"/>
              </a:rPr>
              <a:t>최다 값으로 채우기 </a:t>
            </a:r>
            <a:r>
              <a:rPr lang="en-US" altLang="ko-KR" dirty="0">
                <a:latin typeface="+mn-ea"/>
              </a:rPr>
              <a:t>- "</a:t>
            </a:r>
            <a:r>
              <a:rPr lang="ko-KR" altLang="en-US" dirty="0">
                <a:latin typeface="+mn-ea"/>
              </a:rPr>
              <a:t>요단백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흡연상태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음주여부</a:t>
            </a:r>
            <a:r>
              <a:rPr lang="en-US" altLang="ko-KR" dirty="0">
                <a:latin typeface="+mn-ea"/>
              </a:rPr>
              <a:t>", "</a:t>
            </a:r>
            <a:r>
              <a:rPr lang="ko-KR" altLang="en-US" dirty="0">
                <a:latin typeface="+mn-ea"/>
              </a:rPr>
              <a:t>청력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좌</a:t>
            </a:r>
            <a:r>
              <a:rPr lang="en-US" altLang="ko-KR" dirty="0">
                <a:latin typeface="+mn-ea"/>
              </a:rPr>
              <a:t>), (</a:t>
            </a:r>
            <a:r>
              <a:rPr lang="ko-KR" altLang="en-US" dirty="0">
                <a:latin typeface="+mn-ea"/>
              </a:rPr>
              <a:t>우</a:t>
            </a:r>
            <a:r>
              <a:rPr lang="en-US" altLang="ko-KR" dirty="0">
                <a:latin typeface="+mn-ea"/>
              </a:rPr>
              <a:t>)“</a:t>
            </a:r>
          </a:p>
          <a:p>
            <a:pPr lvl="2"/>
            <a:r>
              <a:rPr lang="ko-KR" altLang="en-US" dirty="0">
                <a:latin typeface="+mn-ea"/>
              </a:rPr>
              <a:t>예시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요단백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음주여부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흡연상태 파이 차트</a:t>
            </a:r>
            <a:endParaRPr lang="en-US" altLang="ko-KR" dirty="0">
              <a:latin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F37F9D-92FC-5561-EECC-872C6338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" y="2621573"/>
            <a:ext cx="4638030" cy="34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9B4DAC-4688-BF3F-0E6C-B1C38A60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2" y="2479581"/>
            <a:ext cx="7290494" cy="346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572001"/>
          </a:xfrm>
        </p:spPr>
        <p:txBody>
          <a:bodyPr/>
          <a:lstStyle/>
          <a:p>
            <a:pPr lvl="1"/>
            <a:r>
              <a:rPr lang="ko-KR" altLang="en-US" dirty="0">
                <a:latin typeface="+mn-ea"/>
              </a:rPr>
              <a:t>음주여부 별 평균 값으로 채우기 </a:t>
            </a:r>
            <a:r>
              <a:rPr lang="en-US" altLang="ko-KR" dirty="0">
                <a:latin typeface="+mn-ea"/>
              </a:rPr>
              <a:t>- "(</a:t>
            </a:r>
            <a:r>
              <a:rPr lang="ko-KR" altLang="en-US" dirty="0">
                <a:latin typeface="+mn-ea"/>
              </a:rPr>
              <a:t>혈청지오티</a:t>
            </a:r>
            <a:r>
              <a:rPr lang="en-US" altLang="ko-KR" dirty="0">
                <a:latin typeface="+mn-ea"/>
              </a:rPr>
              <a:t>)AST", "(</a:t>
            </a:r>
            <a:r>
              <a:rPr lang="ko-KR" altLang="en-US" dirty="0">
                <a:latin typeface="+mn-ea"/>
              </a:rPr>
              <a:t>혈청지오티</a:t>
            </a:r>
            <a:r>
              <a:rPr lang="en-US" altLang="ko-KR" dirty="0">
                <a:latin typeface="+mn-ea"/>
              </a:rPr>
              <a:t>)ALT", "</a:t>
            </a:r>
            <a:r>
              <a:rPr lang="ko-KR" altLang="en-US" dirty="0">
                <a:latin typeface="+mn-ea"/>
              </a:rPr>
              <a:t>감마지티피</a:t>
            </a:r>
            <a:r>
              <a:rPr lang="en-US" altLang="ko-KR" dirty="0">
                <a:latin typeface="+mn-ea"/>
              </a:rPr>
              <a:t>”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평균 값으로 채우기 </a:t>
            </a:r>
            <a:r>
              <a:rPr lang="en-US" altLang="ko-KR" dirty="0">
                <a:latin typeface="+mn-ea"/>
              </a:rPr>
              <a:t>– “</a:t>
            </a:r>
            <a:r>
              <a:rPr lang="ko-KR" altLang="en-US" dirty="0">
                <a:latin typeface="+mn-ea"/>
              </a:rPr>
              <a:t>시력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좌</a:t>
            </a:r>
            <a:r>
              <a:rPr lang="en-US" altLang="ko-KR" dirty="0">
                <a:latin typeface="+mn-ea"/>
              </a:rPr>
              <a:t>), (</a:t>
            </a:r>
            <a:r>
              <a:rPr lang="ko-KR" altLang="en-US" dirty="0">
                <a:latin typeface="+mn-ea"/>
              </a:rPr>
              <a:t>우</a:t>
            </a:r>
            <a:r>
              <a:rPr lang="en-US" altLang="ko-KR" dirty="0">
                <a:latin typeface="+mn-ea"/>
              </a:rPr>
              <a:t>)” "</a:t>
            </a:r>
            <a:r>
              <a:rPr lang="ko-KR" altLang="en-US" dirty="0">
                <a:latin typeface="+mn-ea"/>
              </a:rPr>
              <a:t>혈청크레아티닌</a:t>
            </a:r>
            <a:r>
              <a:rPr lang="en-US" altLang="ko-KR" dirty="0">
                <a:latin typeface="+mn-ea"/>
              </a:rPr>
              <a:t>“</a:t>
            </a:r>
          </a:p>
          <a:p>
            <a:pPr lvl="2"/>
            <a:r>
              <a:rPr lang="ko-KR" altLang="en-US" dirty="0">
                <a:latin typeface="+mn-ea"/>
              </a:rPr>
              <a:t>정보 부족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실명</a:t>
            </a:r>
            <a:r>
              <a:rPr lang="en-US" altLang="ko-KR" dirty="0">
                <a:latin typeface="+mn-ea"/>
              </a:rPr>
              <a:t>: 9.9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변경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04515F-AEB7-B818-A728-7C3878E28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54582"/>
              </p:ext>
            </p:extLst>
          </p:nvPr>
        </p:nvGraphicFramePr>
        <p:xfrm>
          <a:off x="1991544" y="2563537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84659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35100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1337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872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>
                          <a:effectLst/>
                        </a:rPr>
                        <a:t>혈청지오티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r>
                        <a:rPr lang="en-US" b="1" dirty="0">
                          <a:effectLst/>
                        </a:rPr>
                        <a:t>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혈청지오티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)ALT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감마지티피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음주여부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25.063064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24.085030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26.820328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26.929913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27.420473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47.588675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8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72816"/>
            <a:ext cx="9144000" cy="4572001"/>
          </a:xfrm>
        </p:spPr>
        <p:txBody>
          <a:bodyPr/>
          <a:lstStyle/>
          <a:p>
            <a:pPr lvl="1"/>
            <a:r>
              <a:rPr lang="ko-KR" altLang="en-US" dirty="0">
                <a:latin typeface="+mn-ea"/>
              </a:rPr>
              <a:t>타겟 변수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연령대코드</a:t>
            </a:r>
            <a:r>
              <a:rPr lang="en-US" altLang="ko-KR" dirty="0">
                <a:latin typeface="+mn-ea"/>
              </a:rPr>
              <a:t>(5</a:t>
            </a:r>
            <a:r>
              <a:rPr lang="ko-KR" altLang="en-US" dirty="0">
                <a:latin typeface="+mn-ea"/>
              </a:rPr>
              <a:t>세단위</a:t>
            </a:r>
            <a:r>
              <a:rPr lang="en-US" altLang="ko-KR" dirty="0">
                <a:latin typeface="+mn-ea"/>
              </a:rPr>
              <a:t>)”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세 단위로 변경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353445-EB24-7013-2C46-FD9B7813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95738"/>
              </p:ext>
            </p:extLst>
          </p:nvPr>
        </p:nvGraphicFramePr>
        <p:xfrm>
          <a:off x="1524000" y="2348880"/>
          <a:ext cx="3960440" cy="3888434"/>
        </p:xfrm>
        <a:graphic>
          <a:graphicData uri="http://schemas.openxmlformats.org/drawingml/2006/table">
            <a:tbl>
              <a:tblPr/>
              <a:tblGrid>
                <a:gridCol w="989743">
                  <a:extLst>
                    <a:ext uri="{9D8B030D-6E8A-4147-A177-3AD203B41FA5}">
                      <a16:colId xmlns:a16="http://schemas.microsoft.com/office/drawing/2014/main" val="3430658295"/>
                    </a:ext>
                  </a:extLst>
                </a:gridCol>
                <a:gridCol w="990477">
                  <a:extLst>
                    <a:ext uri="{9D8B030D-6E8A-4147-A177-3AD203B41FA5}">
                      <a16:colId xmlns:a16="http://schemas.microsoft.com/office/drawing/2014/main" val="3349899513"/>
                    </a:ext>
                  </a:extLst>
                </a:gridCol>
                <a:gridCol w="989743">
                  <a:extLst>
                    <a:ext uri="{9D8B030D-6E8A-4147-A177-3AD203B41FA5}">
                      <a16:colId xmlns:a16="http://schemas.microsoft.com/office/drawing/2014/main" val="3159965344"/>
                    </a:ext>
                  </a:extLst>
                </a:gridCol>
                <a:gridCol w="990477">
                  <a:extLst>
                    <a:ext uri="{9D8B030D-6E8A-4147-A177-3AD203B41FA5}">
                      <a16:colId xmlns:a16="http://schemas.microsoft.com/office/drawing/2014/main" val="1219905085"/>
                    </a:ext>
                  </a:extLst>
                </a:gridCol>
              </a:tblGrid>
              <a:tr h="41343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변수 값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연령대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변수 값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연령대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07983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0~4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10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45~49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6469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5~9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11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50~54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75898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10~14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12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55~59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23832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15~19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13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60~64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68915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20~24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14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65~69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133019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6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25~29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15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70~74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34506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7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30~34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16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75~79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29397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8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35~39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17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80~84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93650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9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40~44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18</a:t>
                      </a:r>
                      <a:endParaRPr lang="ko-KR" altLang="en-US" sz="32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85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+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22975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ECC6541-0974-4C5C-21DF-9B812F5C9DA1}"/>
              </a:ext>
            </a:extLst>
          </p:cNvPr>
          <p:cNvSpPr/>
          <p:nvPr/>
        </p:nvSpPr>
        <p:spPr>
          <a:xfrm>
            <a:off x="5801529" y="3734780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EBB01F-ECF4-51E1-C868-A03CEF60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46136"/>
              </p:ext>
            </p:extLst>
          </p:nvPr>
        </p:nvGraphicFramePr>
        <p:xfrm>
          <a:off x="6941332" y="2348880"/>
          <a:ext cx="1980219" cy="3888434"/>
        </p:xfrm>
        <a:graphic>
          <a:graphicData uri="http://schemas.openxmlformats.org/drawingml/2006/table">
            <a:tbl>
              <a:tblPr/>
              <a:tblGrid>
                <a:gridCol w="989743">
                  <a:extLst>
                    <a:ext uri="{9D8B030D-6E8A-4147-A177-3AD203B41FA5}">
                      <a16:colId xmlns:a16="http://schemas.microsoft.com/office/drawing/2014/main" val="3430658295"/>
                    </a:ext>
                  </a:extLst>
                </a:gridCol>
                <a:gridCol w="990476">
                  <a:extLst>
                    <a:ext uri="{9D8B030D-6E8A-4147-A177-3AD203B41FA5}">
                      <a16:colId xmlns:a16="http://schemas.microsoft.com/office/drawing/2014/main" val="3349899513"/>
                    </a:ext>
                  </a:extLst>
                </a:gridCol>
              </a:tblGrid>
              <a:tr h="41343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변수 값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연령대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07983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0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0~9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66469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10~19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75898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20~29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23832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30~39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68915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40~49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133019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50~59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34506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6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60~69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29397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7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70~79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936500"/>
                  </a:ext>
                </a:extLst>
              </a:tr>
              <a:tr h="38611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8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80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+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22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6216-B7A6-8176-6A7B-2688343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592089"/>
          </a:xfrm>
        </p:spPr>
        <p:txBody>
          <a:bodyPr/>
          <a:lstStyle/>
          <a:p>
            <a:r>
              <a:rPr lang="ko-KR" altLang="en-US" dirty="0"/>
              <a:t>타겟 변수 요약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8343A8-CCC7-876C-5320-342C62FA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2708920"/>
            <a:ext cx="558349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14E5B47-96CD-3703-D6F6-86BC6B5E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8919"/>
            <a:ext cx="5583491" cy="28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4CDE-8471-950C-DB20-BA69CAA5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4F7A7FB-FDA5-2662-544A-97A7744FA0DD}"/>
              </a:ext>
            </a:extLst>
          </p:cNvPr>
          <p:cNvSpPr txBox="1">
            <a:spLocks/>
          </p:cNvSpPr>
          <p:nvPr/>
        </p:nvSpPr>
        <p:spPr>
          <a:xfrm>
            <a:off x="263352" y="1628800"/>
            <a:ext cx="784887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1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거주지 분포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55E6A6-8B0D-1B53-575B-07122ABC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030837"/>
            <a:ext cx="8832304" cy="4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45770-CAA3-CFF6-9382-986CDC9D2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31382"/>
              </p:ext>
            </p:extLst>
          </p:nvPr>
        </p:nvGraphicFramePr>
        <p:xfrm>
          <a:off x="229000" y="2471654"/>
          <a:ext cx="3130696" cy="3565308"/>
        </p:xfrm>
        <a:graphic>
          <a:graphicData uri="http://schemas.openxmlformats.org/drawingml/2006/table">
            <a:tbl>
              <a:tblPr/>
              <a:tblGrid>
                <a:gridCol w="478125">
                  <a:extLst>
                    <a:ext uri="{9D8B030D-6E8A-4147-A177-3AD203B41FA5}">
                      <a16:colId xmlns:a16="http://schemas.microsoft.com/office/drawing/2014/main" val="3910240395"/>
                    </a:ext>
                  </a:extLst>
                </a:gridCol>
                <a:gridCol w="1066155">
                  <a:extLst>
                    <a:ext uri="{9D8B030D-6E8A-4147-A177-3AD203B41FA5}">
                      <a16:colId xmlns:a16="http://schemas.microsoft.com/office/drawing/2014/main" val="1133459061"/>
                    </a:ext>
                  </a:extLst>
                </a:gridCol>
                <a:gridCol w="519949">
                  <a:extLst>
                    <a:ext uri="{9D8B030D-6E8A-4147-A177-3AD203B41FA5}">
                      <a16:colId xmlns:a16="http://schemas.microsoft.com/office/drawing/2014/main" val="2801392214"/>
                    </a:ext>
                  </a:extLst>
                </a:gridCol>
                <a:gridCol w="1066467">
                  <a:extLst>
                    <a:ext uri="{9D8B030D-6E8A-4147-A177-3AD203B41FA5}">
                      <a16:colId xmlns:a16="http://schemas.microsoft.com/office/drawing/2014/main" val="2238707767"/>
                    </a:ext>
                  </a:extLst>
                </a:gridCol>
              </a:tblGrid>
              <a:tr h="44539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코드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시도명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코드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시도명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43728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11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서울특별시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42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강원도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693659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26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부산광역시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43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충청북도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75762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27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대구광역시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44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충청남도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96534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28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인천광역시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45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전라북도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913943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29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광주광역시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46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전라남도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8700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30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대전광역시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47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경상북도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446101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31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울산광역시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48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경상남도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937521"/>
                  </a:ext>
                </a:extLst>
              </a:tr>
              <a:tr h="348373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36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세종특별자치시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49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제주특별자치도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34831"/>
                  </a:ext>
                </a:extLst>
              </a:tr>
              <a:tr h="319959"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41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>
                      <a:noFill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경기도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 </a:t>
                      </a:r>
                      <a:endParaRPr lang="ko-KR" altLang="en-US" sz="2400">
                        <a:effectLst/>
                      </a:endParaRPr>
                    </a:p>
                  </a:txBody>
                  <a:tcPr marL="53340" marR="53340" marT="53340" marB="53340" anchor="ctr">
                    <a:lnL w="1778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12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  <a:effectLst/>
                          <a:latin typeface="가는각진제목체"/>
                        </a:rPr>
                        <a:t> 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53340" marR="53340" marT="53340" marB="5334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6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BD207D-A44A-9474-A6CE-7FACB45B4C77}"/>
              </a:ext>
            </a:extLst>
          </p:cNvPr>
          <p:cNvSpPr txBox="1"/>
          <p:nvPr/>
        </p:nvSpPr>
        <p:spPr>
          <a:xfrm>
            <a:off x="2351584" y="159471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</a:rPr>
              <a:t>타겟과 낮은 상관 관계</a:t>
            </a:r>
          </a:p>
        </p:txBody>
      </p:sp>
    </p:spTree>
    <p:extLst>
      <p:ext uri="{BB962C8B-B14F-4D97-AF65-F5344CB8AC3E}">
        <p14:creationId xmlns:p14="http://schemas.microsoft.com/office/powerpoint/2010/main" val="13777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166</TotalTime>
  <Words>676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HY중고딕</vt:lpstr>
      <vt:lpstr>가는각진제목체</vt:lpstr>
      <vt:lpstr>Arial</vt:lpstr>
      <vt:lpstr>Franklin Gothic Medium</vt:lpstr>
      <vt:lpstr>Medical Design 16x9</vt:lpstr>
      <vt:lpstr>건강검진데이터 모델링</vt:lpstr>
      <vt:lpstr>개요</vt:lpstr>
      <vt:lpstr>데이터 준비</vt:lpstr>
      <vt:lpstr>데이터 준비</vt:lpstr>
      <vt:lpstr>데이터 준비</vt:lpstr>
      <vt:lpstr>데이터 준비</vt:lpstr>
      <vt:lpstr>데이터 준비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모델링</vt:lpstr>
      <vt:lpstr>분석</vt:lpstr>
      <vt:lpstr>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건강검진데이터 모델링</dc:title>
  <dc:creator>Kang Hogun</dc:creator>
  <cp:lastModifiedBy>Hogun Kang</cp:lastModifiedBy>
  <cp:revision>3</cp:revision>
  <dcterms:created xsi:type="dcterms:W3CDTF">2022-05-16T10:38:25Z</dcterms:created>
  <dcterms:modified xsi:type="dcterms:W3CDTF">2024-01-09T06:59:30Z</dcterms:modified>
</cp:coreProperties>
</file>