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oboto Slab"/>
      <p:regular r:id="rId55"/>
      <p:bold r:id="rId56"/>
    </p:embeddedFont>
    <p:embeddedFont>
      <p:font typeface="Source Sans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A0D7CA-423F-4F9D-A7FB-AFE200DC6B9A}">
  <a:tblStyle styleId="{7BA0D7CA-423F-4F9D-A7FB-AFE200DC6B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SansPr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Slab-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SourceSansPro-regular.fntdata"/><Relationship Id="rId12" Type="http://schemas.openxmlformats.org/officeDocument/2006/relationships/slide" Target="slides/slide7.xml"/><Relationship Id="rId56" Type="http://schemas.openxmlformats.org/officeDocument/2006/relationships/font" Target="fonts/RobotoSlab-bold.fntdata"/><Relationship Id="rId15" Type="http://schemas.openxmlformats.org/officeDocument/2006/relationships/slide" Target="slides/slide10.xml"/><Relationship Id="rId59" Type="http://schemas.openxmlformats.org/officeDocument/2006/relationships/font" Target="fonts/SourceSansPro-italic.fntdata"/><Relationship Id="rId14" Type="http://schemas.openxmlformats.org/officeDocument/2006/relationships/slide" Target="slides/slide9.xml"/><Relationship Id="rId58"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c2d6b724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c2d6b7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2cce44b1c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2cce44b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2cce44b1c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2cce44b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2cce44b1c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2cce44b1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2e932715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2e9327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2cce44b1c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2cce44b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2cce44b1c_3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2cce44b1c_3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2cce44b1c_3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2cce44b1c_3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2e9327156_0_4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2e9327156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2cce44b1c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2cce44b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2cce44b1c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2cce44b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2cce44b1c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2cce44b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2cce44b1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2cce44b1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2cce44b1c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2cce44b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2cce44b1c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2cce44b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2cce44b1c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2cce44b1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2cce44b1c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2cce44b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2cce44b1c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d2cce44b1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d2cce44b1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d2cce44b1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2cce44b1c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d2cce44b1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2cce44b1c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2cce44b1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2cce44b1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2cce44b1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2cce44b1c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2cce44b1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2e9327156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2e93271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d2e9327156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d2e93271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2e9327156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2e932715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d2e9327156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d2e93271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8e03a3607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8e03a360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d2e9327156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d2e932715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d2e9327156_0_2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d2e932715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d2e9327156_0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d2e932715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d2e9327156_0_3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d2e932715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d2e9327156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d2e932715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d2e9327156_0_4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d2e9327156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d2cce44b1c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d2cce44b1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bf1dbd17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bf1dbd1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d2e9327156_0_4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d2e932715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cce44b1c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cce44b1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cce44b1c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cce44b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cce44b1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cce44b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825050" y="604850"/>
            <a:ext cx="5878800" cy="35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p:nvPr/>
        </p:nvSpPr>
        <p:spPr>
          <a:xfrm>
            <a:off x="4392050" y="34602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49</a:t>
            </a:r>
            <a:endParaRPr/>
          </a:p>
        </p:txBody>
      </p:sp>
      <p:sp>
        <p:nvSpPr>
          <p:cNvPr id="142" name="Google Shape;142;p21"/>
          <p:cNvSpPr/>
          <p:nvPr/>
        </p:nvSpPr>
        <p:spPr>
          <a:xfrm>
            <a:off x="208380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143" name="Google Shape;143;p21"/>
          <p:cNvSpPr/>
          <p:nvPr/>
        </p:nvSpPr>
        <p:spPr>
          <a:xfrm>
            <a:off x="294040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144" name="Google Shape;144;p21"/>
          <p:cNvSpPr/>
          <p:nvPr/>
        </p:nvSpPr>
        <p:spPr>
          <a:xfrm>
            <a:off x="82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45" name="Google Shape;145;p21"/>
          <p:cNvSpPr/>
          <p:nvPr/>
        </p:nvSpPr>
        <p:spPr>
          <a:xfrm>
            <a:off x="1744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6" name="Google Shape;146;p21"/>
          <p:cNvSpPr/>
          <p:nvPr/>
        </p:nvSpPr>
        <p:spPr>
          <a:xfrm>
            <a:off x="1336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7" name="Google Shape;147;p21"/>
          <p:cNvSpPr/>
          <p:nvPr/>
        </p:nvSpPr>
        <p:spPr>
          <a:xfrm>
            <a:off x="22776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48" name="Google Shape;148;p21"/>
          <p:cNvSpPr/>
          <p:nvPr/>
        </p:nvSpPr>
        <p:spPr>
          <a:xfrm>
            <a:off x="35179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149" name="Google Shape;149;p21"/>
          <p:cNvSpPr/>
          <p:nvPr/>
        </p:nvSpPr>
        <p:spPr>
          <a:xfrm>
            <a:off x="651215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150" name="Google Shape;150;p21"/>
          <p:cNvSpPr/>
          <p:nvPr/>
        </p:nvSpPr>
        <p:spPr>
          <a:xfrm>
            <a:off x="554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51" name="Google Shape;151;p21"/>
          <p:cNvSpPr/>
          <p:nvPr/>
        </p:nvSpPr>
        <p:spPr>
          <a:xfrm>
            <a:off x="7194400" y="227942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13</a:t>
            </a:r>
            <a:endParaRPr/>
          </a:p>
        </p:txBody>
      </p:sp>
      <p:sp>
        <p:nvSpPr>
          <p:cNvPr id="152" name="Google Shape;152;p21"/>
          <p:cNvSpPr/>
          <p:nvPr/>
        </p:nvSpPr>
        <p:spPr>
          <a:xfrm>
            <a:off x="496955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53" name="Google Shape;153;p21"/>
          <p:cNvSpPr/>
          <p:nvPr/>
        </p:nvSpPr>
        <p:spPr>
          <a:xfrm>
            <a:off x="6204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cxnSp>
        <p:nvCxnSpPr>
          <p:cNvPr id="154" name="Google Shape;154;p21"/>
          <p:cNvCxnSpPr>
            <a:stCxn id="142" idx="7"/>
            <a:endCxn id="141" idx="3"/>
          </p:cNvCxnSpPr>
          <p:nvPr/>
        </p:nvCxnSpPr>
        <p:spPr>
          <a:xfrm flipH="1" rot="10800000">
            <a:off x="2576727" y="839048"/>
            <a:ext cx="1899900" cy="4842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1"/>
          <p:cNvCxnSpPr>
            <a:stCxn id="149" idx="1"/>
            <a:endCxn id="141" idx="5"/>
          </p:cNvCxnSpPr>
          <p:nvPr/>
        </p:nvCxnSpPr>
        <p:spPr>
          <a:xfrm rot="10800000">
            <a:off x="4884923" y="839048"/>
            <a:ext cx="1711800" cy="4842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1"/>
          <p:cNvCxnSpPr>
            <a:stCxn id="144" idx="7"/>
            <a:endCxn id="142" idx="3"/>
          </p:cNvCxnSpPr>
          <p:nvPr/>
        </p:nvCxnSpPr>
        <p:spPr>
          <a:xfrm flipH="1" rot="10800000">
            <a:off x="1319977" y="1731573"/>
            <a:ext cx="848400" cy="6486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1"/>
          <p:cNvCxnSpPr>
            <a:stCxn id="143" idx="1"/>
            <a:endCxn id="142" idx="5"/>
          </p:cNvCxnSpPr>
          <p:nvPr/>
        </p:nvCxnSpPr>
        <p:spPr>
          <a:xfrm rot="10800000">
            <a:off x="2576773" y="1731573"/>
            <a:ext cx="448200" cy="6486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1"/>
          <p:cNvCxnSpPr>
            <a:stCxn id="150" idx="0"/>
            <a:endCxn id="149" idx="3"/>
          </p:cNvCxnSpPr>
          <p:nvPr/>
        </p:nvCxnSpPr>
        <p:spPr>
          <a:xfrm flipH="1" rot="10800000">
            <a:off x="5835800" y="1731600"/>
            <a:ext cx="760800" cy="5640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1"/>
          <p:cNvCxnSpPr>
            <a:stCxn id="151" idx="0"/>
            <a:endCxn id="149" idx="5"/>
          </p:cNvCxnSpPr>
          <p:nvPr/>
        </p:nvCxnSpPr>
        <p:spPr>
          <a:xfrm rot="10800000">
            <a:off x="7004950" y="1731625"/>
            <a:ext cx="478200" cy="5478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1"/>
          <p:cNvCxnSpPr>
            <a:stCxn id="145" idx="0"/>
            <a:endCxn id="144" idx="3"/>
          </p:cNvCxnSpPr>
          <p:nvPr/>
        </p:nvCxnSpPr>
        <p:spPr>
          <a:xfrm flipH="1" rot="10800000">
            <a:off x="463150" y="2788600"/>
            <a:ext cx="448500" cy="6108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1"/>
          <p:cNvCxnSpPr>
            <a:stCxn id="146" idx="0"/>
            <a:endCxn id="144" idx="5"/>
          </p:cNvCxnSpPr>
          <p:nvPr/>
        </p:nvCxnSpPr>
        <p:spPr>
          <a:xfrm rot="10800000">
            <a:off x="1320025" y="2788600"/>
            <a:ext cx="304800" cy="6108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1"/>
          <p:cNvCxnSpPr>
            <a:stCxn id="147" idx="0"/>
            <a:endCxn id="143" idx="3"/>
          </p:cNvCxnSpPr>
          <p:nvPr/>
        </p:nvCxnSpPr>
        <p:spPr>
          <a:xfrm flipH="1" rot="10800000">
            <a:off x="2566350" y="2788600"/>
            <a:ext cx="458700" cy="6108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1"/>
          <p:cNvCxnSpPr>
            <a:stCxn id="148" idx="0"/>
            <a:endCxn id="143" idx="5"/>
          </p:cNvCxnSpPr>
          <p:nvPr/>
        </p:nvCxnSpPr>
        <p:spPr>
          <a:xfrm rot="10800000">
            <a:off x="3433450" y="2788600"/>
            <a:ext cx="373200" cy="610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1"/>
          <p:cNvCxnSpPr>
            <a:stCxn id="152" idx="0"/>
            <a:endCxn id="150" idx="3"/>
          </p:cNvCxnSpPr>
          <p:nvPr/>
        </p:nvCxnSpPr>
        <p:spPr>
          <a:xfrm flipH="1" rot="10800000">
            <a:off x="5258300" y="2788600"/>
            <a:ext cx="373200" cy="6108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1"/>
          <p:cNvCxnSpPr>
            <a:stCxn id="153" idx="0"/>
            <a:endCxn id="150" idx="5"/>
          </p:cNvCxnSpPr>
          <p:nvPr/>
        </p:nvCxnSpPr>
        <p:spPr>
          <a:xfrm rot="10800000">
            <a:off x="6040125" y="2788600"/>
            <a:ext cx="452700" cy="6108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21"/>
          <p:cNvSpPr txBox="1"/>
          <p:nvPr/>
        </p:nvSpPr>
        <p:spPr>
          <a:xfrm>
            <a:off x="4191588" y="59200"/>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[0, 6]</a:t>
            </a:r>
            <a:endParaRPr>
              <a:latin typeface="Source Sans Pro"/>
              <a:ea typeface="Source Sans Pro"/>
              <a:cs typeface="Source Sans Pro"/>
              <a:sym typeface="Source Sans Pro"/>
            </a:endParaRPr>
          </a:p>
        </p:txBody>
      </p:sp>
      <p:sp>
        <p:nvSpPr>
          <p:cNvPr id="167" name="Google Shape;167;p21"/>
          <p:cNvSpPr txBox="1"/>
          <p:nvPr/>
        </p:nvSpPr>
        <p:spPr>
          <a:xfrm>
            <a:off x="1953563"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3]</a:t>
            </a:r>
            <a:endParaRPr>
              <a:latin typeface="Source Sans Pro"/>
              <a:ea typeface="Source Sans Pro"/>
              <a:cs typeface="Source Sans Pro"/>
              <a:sym typeface="Source Sans Pro"/>
            </a:endParaRPr>
          </a:p>
        </p:txBody>
      </p:sp>
      <p:sp>
        <p:nvSpPr>
          <p:cNvPr id="168" name="Google Shape;168;p21"/>
          <p:cNvSpPr txBox="1"/>
          <p:nvPr/>
        </p:nvSpPr>
        <p:spPr>
          <a:xfrm>
            <a:off x="6420488"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6]</a:t>
            </a:r>
            <a:endParaRPr>
              <a:latin typeface="Source Sans Pro"/>
              <a:ea typeface="Source Sans Pro"/>
              <a:cs typeface="Source Sans Pro"/>
              <a:sym typeface="Source Sans Pro"/>
            </a:endParaRPr>
          </a:p>
        </p:txBody>
      </p:sp>
      <p:sp>
        <p:nvSpPr>
          <p:cNvPr id="169" name="Google Shape;169;p21"/>
          <p:cNvSpPr txBox="1"/>
          <p:nvPr/>
        </p:nvSpPr>
        <p:spPr>
          <a:xfrm>
            <a:off x="7353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1]</a:t>
            </a:r>
            <a:endParaRPr>
              <a:latin typeface="Source Sans Pro"/>
              <a:ea typeface="Source Sans Pro"/>
              <a:cs typeface="Source Sans Pro"/>
              <a:sym typeface="Source Sans Pro"/>
            </a:endParaRPr>
          </a:p>
        </p:txBody>
      </p:sp>
      <p:sp>
        <p:nvSpPr>
          <p:cNvPr id="170" name="Google Shape;170;p21"/>
          <p:cNvSpPr txBox="1"/>
          <p:nvPr/>
        </p:nvSpPr>
        <p:spPr>
          <a:xfrm>
            <a:off x="284873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[2, 3]</a:t>
            </a:r>
            <a:endParaRPr>
              <a:latin typeface="Source Sans Pro"/>
              <a:ea typeface="Source Sans Pro"/>
              <a:cs typeface="Source Sans Pro"/>
              <a:sym typeface="Source Sans Pro"/>
            </a:endParaRPr>
          </a:p>
        </p:txBody>
      </p:sp>
      <p:sp>
        <p:nvSpPr>
          <p:cNvPr id="171" name="Google Shape;171;p21"/>
          <p:cNvSpPr txBox="1"/>
          <p:nvPr/>
        </p:nvSpPr>
        <p:spPr>
          <a:xfrm>
            <a:off x="52582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5]</a:t>
            </a:r>
            <a:endParaRPr>
              <a:latin typeface="Source Sans Pro"/>
              <a:ea typeface="Source Sans Pro"/>
              <a:cs typeface="Source Sans Pro"/>
              <a:sym typeface="Source Sans Pro"/>
            </a:endParaRPr>
          </a:p>
        </p:txBody>
      </p:sp>
      <p:sp>
        <p:nvSpPr>
          <p:cNvPr id="172" name="Google Shape;172;p21"/>
          <p:cNvSpPr txBox="1"/>
          <p:nvPr/>
        </p:nvSpPr>
        <p:spPr>
          <a:xfrm>
            <a:off x="7102757" y="1979975"/>
            <a:ext cx="11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[6, 6]</a:t>
            </a:r>
            <a:endParaRPr>
              <a:latin typeface="Source Sans Pro"/>
              <a:ea typeface="Source Sans Pro"/>
              <a:cs typeface="Source Sans Pro"/>
              <a:sym typeface="Source Sans Pro"/>
            </a:endParaRPr>
          </a:p>
        </p:txBody>
      </p:sp>
      <p:sp>
        <p:nvSpPr>
          <p:cNvPr id="173" name="Google Shape;173;p21"/>
          <p:cNvSpPr txBox="1"/>
          <p:nvPr/>
        </p:nvSpPr>
        <p:spPr>
          <a:xfrm>
            <a:off x="4733175" y="31315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 4]</a:t>
            </a:r>
            <a:endParaRPr>
              <a:latin typeface="Source Sans Pro"/>
              <a:ea typeface="Source Sans Pro"/>
              <a:cs typeface="Source Sans Pro"/>
              <a:sym typeface="Source Sans Pro"/>
            </a:endParaRPr>
          </a:p>
        </p:txBody>
      </p:sp>
      <p:sp>
        <p:nvSpPr>
          <p:cNvPr id="174" name="Google Shape;174;p21"/>
          <p:cNvSpPr txBox="1"/>
          <p:nvPr/>
        </p:nvSpPr>
        <p:spPr>
          <a:xfrm>
            <a:off x="624413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[5</a:t>
            </a:r>
            <a:r>
              <a:rPr lang="en">
                <a:latin typeface="Source Sans Pro"/>
                <a:ea typeface="Source Sans Pro"/>
                <a:cs typeface="Source Sans Pro"/>
                <a:sym typeface="Source Sans Pro"/>
              </a:rPr>
              <a:t>, 5]</a:t>
            </a:r>
            <a:endParaRPr>
              <a:latin typeface="Source Sans Pro"/>
              <a:ea typeface="Source Sans Pro"/>
              <a:cs typeface="Source Sans Pro"/>
              <a:sym typeface="Source Sans Pro"/>
            </a:endParaRPr>
          </a:p>
        </p:txBody>
      </p:sp>
      <p:sp>
        <p:nvSpPr>
          <p:cNvPr id="175" name="Google Shape;175;p21"/>
          <p:cNvSpPr txBox="1"/>
          <p:nvPr/>
        </p:nvSpPr>
        <p:spPr>
          <a:xfrm>
            <a:off x="361688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[3, 3]</a:t>
            </a:r>
            <a:endParaRPr>
              <a:latin typeface="Source Sans Pro"/>
              <a:ea typeface="Source Sans Pro"/>
              <a:cs typeface="Source Sans Pro"/>
              <a:sym typeface="Source Sans Pro"/>
            </a:endParaRPr>
          </a:p>
        </p:txBody>
      </p:sp>
      <p:sp>
        <p:nvSpPr>
          <p:cNvPr id="176" name="Google Shape;176;p21"/>
          <p:cNvSpPr txBox="1"/>
          <p:nvPr/>
        </p:nvSpPr>
        <p:spPr>
          <a:xfrm>
            <a:off x="2083800"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[2, 2]</a:t>
            </a:r>
            <a:endParaRPr>
              <a:latin typeface="Source Sans Pro"/>
              <a:ea typeface="Source Sans Pro"/>
              <a:cs typeface="Source Sans Pro"/>
              <a:sym typeface="Source Sans Pro"/>
            </a:endParaRPr>
          </a:p>
        </p:txBody>
      </p:sp>
      <p:sp>
        <p:nvSpPr>
          <p:cNvPr id="177" name="Google Shape;177;p21"/>
          <p:cNvSpPr txBox="1"/>
          <p:nvPr/>
        </p:nvSpPr>
        <p:spPr>
          <a:xfrm>
            <a:off x="1404338" y="306772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[1, 1]</a:t>
            </a:r>
            <a:endParaRPr>
              <a:latin typeface="Source Sans Pro"/>
              <a:ea typeface="Source Sans Pro"/>
              <a:cs typeface="Source Sans Pro"/>
              <a:sym typeface="Source Sans Pro"/>
            </a:endParaRPr>
          </a:p>
        </p:txBody>
      </p:sp>
      <p:sp>
        <p:nvSpPr>
          <p:cNvPr id="178" name="Google Shape;178;p21"/>
          <p:cNvSpPr txBox="1"/>
          <p:nvPr/>
        </p:nvSpPr>
        <p:spPr>
          <a:xfrm>
            <a:off x="-6912"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[0, 0]</a:t>
            </a:r>
            <a:endParaRPr>
              <a:latin typeface="Source Sans Pro"/>
              <a:ea typeface="Source Sans Pro"/>
              <a:cs typeface="Source Sans Pro"/>
              <a:sym typeface="Source Sans Pro"/>
            </a:endParaRPr>
          </a:p>
        </p:txBody>
      </p:sp>
      <p:sp>
        <p:nvSpPr>
          <p:cNvPr id="179" name="Google Shape;179;p21"/>
          <p:cNvSpPr txBox="1"/>
          <p:nvPr/>
        </p:nvSpPr>
        <p:spPr>
          <a:xfrm>
            <a:off x="2663100" y="4112000"/>
            <a:ext cx="3817800" cy="610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7, 9, 11, 13]</a:t>
            </a:r>
            <a:endParaRPr sz="2400">
              <a:solidFill>
                <a:srgbClr val="263238"/>
              </a:solidFill>
              <a:latin typeface="Source Sans Pro"/>
              <a:ea typeface="Source Sans Pro"/>
              <a:cs typeface="Source Sans Pro"/>
              <a:sym typeface="Source Sans Pro"/>
            </a:endParaRPr>
          </a:p>
        </p:txBody>
      </p:sp>
      <p:sp>
        <p:nvSpPr>
          <p:cNvPr id="180" name="Google Shape;180;p21"/>
          <p:cNvSpPr txBox="1"/>
          <p:nvPr/>
        </p:nvSpPr>
        <p:spPr>
          <a:xfrm>
            <a:off x="4278697" y="84805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0</a:t>
            </a:r>
            <a:endParaRPr>
              <a:solidFill>
                <a:srgbClr val="FF0000"/>
              </a:solidFill>
              <a:latin typeface="Source Sans Pro"/>
              <a:ea typeface="Source Sans Pro"/>
              <a:cs typeface="Source Sans Pro"/>
              <a:sym typeface="Source Sans Pro"/>
            </a:endParaRPr>
          </a:p>
        </p:txBody>
      </p:sp>
      <p:sp>
        <p:nvSpPr>
          <p:cNvPr id="181" name="Google Shape;181;p21"/>
          <p:cNvSpPr txBox="1"/>
          <p:nvPr/>
        </p:nvSpPr>
        <p:spPr>
          <a:xfrm>
            <a:off x="208380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a:t>
            </a:r>
            <a:endParaRPr>
              <a:solidFill>
                <a:srgbClr val="FF0000"/>
              </a:solidFill>
              <a:latin typeface="Source Sans Pro"/>
              <a:ea typeface="Source Sans Pro"/>
              <a:cs typeface="Source Sans Pro"/>
              <a:sym typeface="Source Sans Pro"/>
            </a:endParaRPr>
          </a:p>
        </p:txBody>
      </p:sp>
      <p:sp>
        <p:nvSpPr>
          <p:cNvPr id="182" name="Google Shape;182;p21"/>
          <p:cNvSpPr txBox="1"/>
          <p:nvPr/>
        </p:nvSpPr>
        <p:spPr>
          <a:xfrm>
            <a:off x="651215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2</a:t>
            </a:r>
            <a:endParaRPr>
              <a:solidFill>
                <a:srgbClr val="FF0000"/>
              </a:solidFill>
              <a:latin typeface="Source Sans Pro"/>
              <a:ea typeface="Source Sans Pro"/>
              <a:cs typeface="Source Sans Pro"/>
              <a:sym typeface="Source Sans Pro"/>
            </a:endParaRPr>
          </a:p>
        </p:txBody>
      </p:sp>
      <p:sp>
        <p:nvSpPr>
          <p:cNvPr id="183" name="Google Shape;183;p21"/>
          <p:cNvSpPr txBox="1"/>
          <p:nvPr/>
        </p:nvSpPr>
        <p:spPr>
          <a:xfrm>
            <a:off x="790384" y="27885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3</a:t>
            </a:r>
            <a:endParaRPr>
              <a:solidFill>
                <a:srgbClr val="FF0000"/>
              </a:solidFill>
              <a:latin typeface="Source Sans Pro"/>
              <a:ea typeface="Source Sans Pro"/>
              <a:cs typeface="Source Sans Pro"/>
              <a:sym typeface="Source Sans Pro"/>
            </a:endParaRPr>
          </a:p>
        </p:txBody>
      </p:sp>
      <p:sp>
        <p:nvSpPr>
          <p:cNvPr id="184" name="Google Shape;184;p21"/>
          <p:cNvSpPr txBox="1"/>
          <p:nvPr/>
        </p:nvSpPr>
        <p:spPr>
          <a:xfrm>
            <a:off x="2942009" y="27884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4</a:t>
            </a:r>
            <a:endParaRPr>
              <a:solidFill>
                <a:srgbClr val="FF0000"/>
              </a:solidFill>
              <a:latin typeface="Source Sans Pro"/>
              <a:ea typeface="Source Sans Pro"/>
              <a:cs typeface="Source Sans Pro"/>
              <a:sym typeface="Source Sans Pro"/>
            </a:endParaRPr>
          </a:p>
        </p:txBody>
      </p:sp>
      <p:sp>
        <p:nvSpPr>
          <p:cNvPr id="185" name="Google Shape;185;p21"/>
          <p:cNvSpPr txBox="1"/>
          <p:nvPr/>
        </p:nvSpPr>
        <p:spPr>
          <a:xfrm>
            <a:off x="554985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5</a:t>
            </a:r>
            <a:endParaRPr>
              <a:solidFill>
                <a:srgbClr val="FF0000"/>
              </a:solidFill>
              <a:latin typeface="Source Sans Pro"/>
              <a:ea typeface="Source Sans Pro"/>
              <a:cs typeface="Source Sans Pro"/>
              <a:sym typeface="Source Sans Pro"/>
            </a:endParaRPr>
          </a:p>
        </p:txBody>
      </p:sp>
      <p:sp>
        <p:nvSpPr>
          <p:cNvPr id="186" name="Google Shape;186;p21"/>
          <p:cNvSpPr txBox="1"/>
          <p:nvPr/>
        </p:nvSpPr>
        <p:spPr>
          <a:xfrm>
            <a:off x="720210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6</a:t>
            </a:r>
            <a:endParaRPr>
              <a:solidFill>
                <a:srgbClr val="FF0000"/>
              </a:solidFill>
              <a:latin typeface="Source Sans Pro"/>
              <a:ea typeface="Source Sans Pro"/>
              <a:cs typeface="Source Sans Pro"/>
              <a:sym typeface="Source Sans Pro"/>
            </a:endParaRPr>
          </a:p>
        </p:txBody>
      </p:sp>
      <p:sp>
        <p:nvSpPr>
          <p:cNvPr id="187" name="Google Shape;187;p21"/>
          <p:cNvSpPr txBox="1"/>
          <p:nvPr/>
        </p:nvSpPr>
        <p:spPr>
          <a:xfrm>
            <a:off x="174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sp>
        <p:nvSpPr>
          <p:cNvPr id="188" name="Google Shape;188;p21"/>
          <p:cNvSpPr txBox="1"/>
          <p:nvPr/>
        </p:nvSpPr>
        <p:spPr>
          <a:xfrm>
            <a:off x="1336084"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8</a:t>
            </a:r>
            <a:endParaRPr>
              <a:solidFill>
                <a:srgbClr val="FF0000"/>
              </a:solidFill>
              <a:latin typeface="Source Sans Pro"/>
              <a:ea typeface="Source Sans Pro"/>
              <a:cs typeface="Source Sans Pro"/>
              <a:sym typeface="Source Sans Pro"/>
            </a:endParaRPr>
          </a:p>
        </p:txBody>
      </p:sp>
      <p:sp>
        <p:nvSpPr>
          <p:cNvPr id="189" name="Google Shape;189;p21"/>
          <p:cNvSpPr txBox="1"/>
          <p:nvPr/>
        </p:nvSpPr>
        <p:spPr>
          <a:xfrm>
            <a:off x="22776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9</a:t>
            </a:r>
            <a:endParaRPr>
              <a:solidFill>
                <a:srgbClr val="FF0000"/>
              </a:solidFill>
              <a:latin typeface="Source Sans Pro"/>
              <a:ea typeface="Source Sans Pro"/>
              <a:cs typeface="Source Sans Pro"/>
              <a:sym typeface="Source Sans Pro"/>
            </a:endParaRPr>
          </a:p>
        </p:txBody>
      </p:sp>
      <p:sp>
        <p:nvSpPr>
          <p:cNvPr id="190" name="Google Shape;190;p21"/>
          <p:cNvSpPr txBox="1"/>
          <p:nvPr/>
        </p:nvSpPr>
        <p:spPr>
          <a:xfrm>
            <a:off x="35179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10</a:t>
            </a:r>
            <a:endParaRPr>
              <a:solidFill>
                <a:srgbClr val="FF0000"/>
              </a:solidFill>
              <a:latin typeface="Source Sans Pro"/>
              <a:ea typeface="Source Sans Pro"/>
              <a:cs typeface="Source Sans Pro"/>
              <a:sym typeface="Source Sans Pro"/>
            </a:endParaRPr>
          </a:p>
        </p:txBody>
      </p:sp>
      <p:sp>
        <p:nvSpPr>
          <p:cNvPr id="191" name="Google Shape;191;p21"/>
          <p:cNvSpPr txBox="1"/>
          <p:nvPr/>
        </p:nvSpPr>
        <p:spPr>
          <a:xfrm>
            <a:off x="4952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11</a:t>
            </a:r>
            <a:endParaRPr>
              <a:solidFill>
                <a:srgbClr val="FF0000"/>
              </a:solidFill>
              <a:latin typeface="Source Sans Pro"/>
              <a:ea typeface="Source Sans Pro"/>
              <a:cs typeface="Source Sans Pro"/>
              <a:sym typeface="Source Sans Pro"/>
            </a:endParaRPr>
          </a:p>
        </p:txBody>
      </p:sp>
      <p:sp>
        <p:nvSpPr>
          <p:cNvPr id="192" name="Google Shape;192;p21"/>
          <p:cNvSpPr txBox="1"/>
          <p:nvPr/>
        </p:nvSpPr>
        <p:spPr>
          <a:xfrm>
            <a:off x="6204084" y="38924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12</a:t>
            </a:r>
            <a:endParaRPr>
              <a:solidFill>
                <a:srgbClr val="FF0000"/>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8" name="Google Shape;198;p22"/>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3</a:t>
            </a:r>
            <a:r>
              <a:rPr b="1" lang="en" sz="3000"/>
              <a:t>. TRUY VẤN</a:t>
            </a:r>
            <a:endParaRPr b="1" sz="3000"/>
          </a:p>
        </p:txBody>
      </p:sp>
      <p:pic>
        <p:nvPicPr>
          <p:cNvPr id="199" name="Google Shape;199;p22"/>
          <p:cNvPicPr preferRelativeResize="0"/>
          <p:nvPr/>
        </p:nvPicPr>
        <p:blipFill>
          <a:blip r:embed="rId3">
            <a:alphaModFix/>
          </a:blip>
          <a:stretch>
            <a:fillRect/>
          </a:stretch>
        </p:blipFill>
        <p:spPr>
          <a:xfrm>
            <a:off x="317875" y="1918200"/>
            <a:ext cx="8508250" cy="188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4. </a:t>
            </a:r>
            <a:r>
              <a:rPr b="1" lang="en" sz="3000"/>
              <a:t>Cập nhật</a:t>
            </a:r>
            <a:endParaRPr b="1" sz="3000"/>
          </a:p>
        </p:txBody>
      </p:sp>
      <p:sp>
        <p:nvSpPr>
          <p:cNvPr id="205" name="Google Shape;205;p23"/>
          <p:cNvSpPr txBox="1"/>
          <p:nvPr>
            <p:ph idx="1" type="body"/>
          </p:nvPr>
        </p:nvSpPr>
        <p:spPr>
          <a:xfrm>
            <a:off x="786150" y="1666400"/>
            <a:ext cx="8166900" cy="173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en"/>
              <a:t>Một thao tác cập nhật cơ bản là thực hiện phép gán A[j] = x.</a:t>
            </a:r>
            <a:endParaRPr/>
          </a:p>
          <a:p>
            <a:pPr indent="0" lvl="0" marL="0" rtl="0" algn="l">
              <a:spcBef>
                <a:spcPts val="600"/>
              </a:spcBef>
              <a:spcAft>
                <a:spcPts val="0"/>
              </a:spcAft>
              <a:buNone/>
            </a:pPr>
            <a:r>
              <a:t/>
            </a:r>
            <a:endParaRPr/>
          </a:p>
          <a:p>
            <a:pPr indent="-342900" lvl="0" marL="457200" rtl="0" algn="l">
              <a:spcBef>
                <a:spcPts val="600"/>
              </a:spcBef>
              <a:spcAft>
                <a:spcPts val="0"/>
              </a:spcAft>
              <a:buClr>
                <a:schemeClr val="dk1"/>
              </a:buClr>
              <a:buSzPts val="1800"/>
              <a:buChar char="-"/>
            </a:pPr>
            <a:r>
              <a:rPr lang="en"/>
              <a:t>A[j] chỉ tham gia vào 1 node ở mỗi bậc của cây. Do đó độ phức tạp khi cập nhật 1 node là O(log(n)).</a:t>
            </a:r>
            <a:endParaRPr/>
          </a:p>
          <a:p>
            <a:pPr indent="0" lvl="0" marL="457200" rtl="0" algn="l">
              <a:spcBef>
                <a:spcPts val="600"/>
              </a:spcBef>
              <a:spcAft>
                <a:spcPts val="0"/>
              </a:spcAft>
              <a:buNone/>
            </a:pPr>
            <a:r>
              <a:t/>
            </a:r>
            <a:endParaRPr/>
          </a:p>
        </p:txBody>
      </p:sp>
      <p:sp>
        <p:nvSpPr>
          <p:cNvPr id="206" name="Google Shape;206;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4</a:t>
            </a:r>
            <a:r>
              <a:rPr lang="en" sz="3000"/>
              <a:t>. </a:t>
            </a:r>
            <a:r>
              <a:rPr b="1" lang="en" sz="3000"/>
              <a:t>Cập nhật</a:t>
            </a:r>
            <a:endParaRPr b="1" sz="3000"/>
          </a:p>
        </p:txBody>
      </p:sp>
      <p:sp>
        <p:nvSpPr>
          <p:cNvPr id="212" name="Google Shape;212;p24"/>
          <p:cNvSpPr txBox="1"/>
          <p:nvPr>
            <p:ph idx="1" type="body"/>
          </p:nvPr>
        </p:nvSpPr>
        <p:spPr>
          <a:xfrm>
            <a:off x="786150" y="1200150"/>
            <a:ext cx="8166900" cy="26631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a:t>Ý tưởng: Dùng hàm đệ quy theo quy trình sau.</a:t>
            </a:r>
            <a:endParaRPr/>
          </a:p>
          <a:p>
            <a:pPr indent="-342900" lvl="0" marL="457200" rtl="0" algn="l">
              <a:spcBef>
                <a:spcPts val="600"/>
              </a:spcBef>
              <a:spcAft>
                <a:spcPts val="0"/>
              </a:spcAft>
              <a:buClr>
                <a:schemeClr val="dk1"/>
              </a:buClr>
              <a:buSzPts val="1800"/>
              <a:buChar char="-"/>
            </a:pPr>
            <a:r>
              <a:rPr lang="en"/>
              <a:t>Gọi hàm đệ quy từ nút gốc.</a:t>
            </a:r>
            <a:endParaRPr/>
          </a:p>
          <a:p>
            <a:pPr indent="0" lvl="0" marL="914400" rtl="0" algn="l">
              <a:spcBef>
                <a:spcPts val="600"/>
              </a:spcBef>
              <a:spcAft>
                <a:spcPts val="0"/>
              </a:spcAft>
              <a:buNone/>
            </a:pPr>
            <a:r>
              <a:t/>
            </a:r>
            <a:endParaRPr/>
          </a:p>
          <a:p>
            <a:pPr indent="-342900" lvl="0" marL="457200" rtl="0" algn="l">
              <a:spcBef>
                <a:spcPts val="600"/>
              </a:spcBef>
              <a:spcAft>
                <a:spcPts val="0"/>
              </a:spcAft>
              <a:buClr>
                <a:schemeClr val="dk1"/>
              </a:buClr>
              <a:buSzPts val="1800"/>
              <a:buChar char="-"/>
            </a:pPr>
            <a:r>
              <a:rPr lang="en"/>
              <a:t>Truy vấn xuống cho tới khi gặp node lá đại diện cho vị trí phần tử cần cập nhật.</a:t>
            </a:r>
            <a:endParaRPr/>
          </a:p>
          <a:p>
            <a:pPr indent="0" lvl="0" marL="914400" rtl="0" algn="l">
              <a:spcBef>
                <a:spcPts val="600"/>
              </a:spcBef>
              <a:spcAft>
                <a:spcPts val="0"/>
              </a:spcAft>
              <a:buNone/>
            </a:pPr>
            <a:r>
              <a:t/>
            </a:r>
            <a:endParaRPr/>
          </a:p>
          <a:p>
            <a:pPr indent="-342900" lvl="0" marL="457200" rtl="0" algn="l">
              <a:spcBef>
                <a:spcPts val="600"/>
              </a:spcBef>
              <a:spcAft>
                <a:spcPts val="0"/>
              </a:spcAft>
              <a:buClr>
                <a:schemeClr val="dk1"/>
              </a:buClr>
              <a:buSzPts val="1800"/>
              <a:buChar char="-"/>
            </a:pPr>
            <a:r>
              <a:rPr lang="en"/>
              <a:t>Cập nhật giá trị node và kết thúc đệ quy tại node đó.</a:t>
            </a:r>
            <a:endParaRPr/>
          </a:p>
          <a:p>
            <a:pPr indent="0" lvl="0" marL="914400" rtl="0" algn="l">
              <a:spcBef>
                <a:spcPts val="600"/>
              </a:spcBef>
              <a:spcAft>
                <a:spcPts val="0"/>
              </a:spcAft>
              <a:buNone/>
            </a:pPr>
            <a:r>
              <a:t/>
            </a:r>
            <a:endParaRPr/>
          </a:p>
          <a:p>
            <a:pPr indent="-342900" lvl="0" marL="457200" rtl="0" algn="l">
              <a:spcBef>
                <a:spcPts val="600"/>
              </a:spcBef>
              <a:spcAft>
                <a:spcPts val="0"/>
              </a:spcAft>
              <a:buClr>
                <a:schemeClr val="dk1"/>
              </a:buClr>
              <a:buSzPts val="1800"/>
              <a:buChar char="-"/>
            </a:pPr>
            <a:r>
              <a:rPr lang="en"/>
              <a:t>Trở lại cập nhật giá trị các node cha của node vừa cập nhật tùy theo yêu cầu truy vấn. VD: tổng, hoặc min/max đoạn.</a:t>
            </a:r>
            <a:endParaRPr/>
          </a:p>
        </p:txBody>
      </p:sp>
      <p:sp>
        <p:nvSpPr>
          <p:cNvPr id="213" name="Google Shape;213;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1000"/>
                                        <p:tgtEl>
                                          <p:spTgt spid="2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4</a:t>
            </a:r>
            <a:r>
              <a:rPr lang="en" sz="3000"/>
              <a:t>. </a:t>
            </a:r>
            <a:r>
              <a:rPr b="1" lang="en" sz="3000"/>
              <a:t>Cập nhật</a:t>
            </a:r>
            <a:endParaRPr b="1" sz="3000"/>
          </a:p>
        </p:txBody>
      </p:sp>
      <p:pic>
        <p:nvPicPr>
          <p:cNvPr id="219" name="Google Shape;219;p25"/>
          <p:cNvPicPr preferRelativeResize="0"/>
          <p:nvPr/>
        </p:nvPicPr>
        <p:blipFill>
          <a:blip r:embed="rId3">
            <a:alphaModFix/>
          </a:blip>
          <a:stretch>
            <a:fillRect/>
          </a:stretch>
        </p:blipFill>
        <p:spPr>
          <a:xfrm>
            <a:off x="687150" y="1597925"/>
            <a:ext cx="7769700" cy="28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p:nvPr/>
        </p:nvSpPr>
        <p:spPr>
          <a:xfrm>
            <a:off x="4283250" y="3552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52</a:t>
            </a:r>
            <a:endParaRPr/>
          </a:p>
        </p:txBody>
      </p:sp>
      <p:sp>
        <p:nvSpPr>
          <p:cNvPr id="225" name="Google Shape;225;p26"/>
          <p:cNvSpPr/>
          <p:nvPr/>
        </p:nvSpPr>
        <p:spPr>
          <a:xfrm>
            <a:off x="2083800" y="1238675"/>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19</a:t>
            </a:r>
            <a:endParaRPr/>
          </a:p>
        </p:txBody>
      </p:sp>
      <p:sp>
        <p:nvSpPr>
          <p:cNvPr id="226" name="Google Shape;226;p26"/>
          <p:cNvSpPr/>
          <p:nvPr/>
        </p:nvSpPr>
        <p:spPr>
          <a:xfrm>
            <a:off x="2940400" y="22956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15</a:t>
            </a:r>
            <a:endParaRPr/>
          </a:p>
        </p:txBody>
      </p:sp>
      <p:sp>
        <p:nvSpPr>
          <p:cNvPr id="227" name="Google Shape;227;p26"/>
          <p:cNvSpPr/>
          <p:nvPr/>
        </p:nvSpPr>
        <p:spPr>
          <a:xfrm>
            <a:off x="82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8" name="Google Shape;228;p26"/>
          <p:cNvSpPr/>
          <p:nvPr/>
        </p:nvSpPr>
        <p:spPr>
          <a:xfrm>
            <a:off x="1744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9" name="Google Shape;229;p26"/>
          <p:cNvSpPr/>
          <p:nvPr/>
        </p:nvSpPr>
        <p:spPr>
          <a:xfrm>
            <a:off x="1336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0" name="Google Shape;230;p26"/>
          <p:cNvSpPr/>
          <p:nvPr/>
        </p:nvSpPr>
        <p:spPr>
          <a:xfrm>
            <a:off x="22776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31" name="Google Shape;231;p26"/>
          <p:cNvSpPr/>
          <p:nvPr/>
        </p:nvSpPr>
        <p:spPr>
          <a:xfrm>
            <a:off x="3517900" y="33994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10</a:t>
            </a:r>
            <a:endParaRPr>
              <a:solidFill>
                <a:schemeClr val="dk1"/>
              </a:solidFill>
            </a:endParaRPr>
          </a:p>
        </p:txBody>
      </p:sp>
      <p:sp>
        <p:nvSpPr>
          <p:cNvPr id="232" name="Google Shape;232;p26"/>
          <p:cNvSpPr/>
          <p:nvPr/>
        </p:nvSpPr>
        <p:spPr>
          <a:xfrm>
            <a:off x="651215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233" name="Google Shape;233;p26"/>
          <p:cNvSpPr/>
          <p:nvPr/>
        </p:nvSpPr>
        <p:spPr>
          <a:xfrm>
            <a:off x="554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234" name="Google Shape;234;p26"/>
          <p:cNvSpPr/>
          <p:nvPr/>
        </p:nvSpPr>
        <p:spPr>
          <a:xfrm>
            <a:off x="7194400" y="227942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13</a:t>
            </a:r>
            <a:endParaRPr/>
          </a:p>
        </p:txBody>
      </p:sp>
      <p:sp>
        <p:nvSpPr>
          <p:cNvPr id="235" name="Google Shape;235;p26"/>
          <p:cNvSpPr/>
          <p:nvPr/>
        </p:nvSpPr>
        <p:spPr>
          <a:xfrm>
            <a:off x="496955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36" name="Google Shape;236;p26"/>
          <p:cNvSpPr/>
          <p:nvPr/>
        </p:nvSpPr>
        <p:spPr>
          <a:xfrm>
            <a:off x="6204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cxnSp>
        <p:nvCxnSpPr>
          <p:cNvPr id="237" name="Google Shape;237;p26"/>
          <p:cNvCxnSpPr>
            <a:stCxn id="225" idx="7"/>
            <a:endCxn id="224" idx="3"/>
          </p:cNvCxnSpPr>
          <p:nvPr/>
        </p:nvCxnSpPr>
        <p:spPr>
          <a:xfrm flipH="1" rot="10800000">
            <a:off x="2576727" y="848048"/>
            <a:ext cx="1791000" cy="475200"/>
          </a:xfrm>
          <a:prstGeom prst="straightConnector1">
            <a:avLst/>
          </a:prstGeom>
          <a:noFill/>
          <a:ln cap="flat" cmpd="sng" w="9525">
            <a:solidFill>
              <a:srgbClr val="FF0000"/>
            </a:solidFill>
            <a:prstDash val="solid"/>
            <a:round/>
            <a:headEnd len="med" w="med" type="none"/>
            <a:tailEnd len="med" w="med" type="triangle"/>
          </a:ln>
        </p:spPr>
      </p:cxnSp>
      <p:cxnSp>
        <p:nvCxnSpPr>
          <p:cNvPr id="238" name="Google Shape;238;p26"/>
          <p:cNvCxnSpPr>
            <a:stCxn id="232" idx="1"/>
            <a:endCxn id="224" idx="5"/>
          </p:cNvCxnSpPr>
          <p:nvPr/>
        </p:nvCxnSpPr>
        <p:spPr>
          <a:xfrm rot="10800000">
            <a:off x="4776323" y="848048"/>
            <a:ext cx="1820400" cy="4752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6"/>
          <p:cNvCxnSpPr>
            <a:stCxn id="227" idx="7"/>
            <a:endCxn id="225" idx="3"/>
          </p:cNvCxnSpPr>
          <p:nvPr/>
        </p:nvCxnSpPr>
        <p:spPr>
          <a:xfrm flipH="1" rot="10800000">
            <a:off x="1319977" y="1731573"/>
            <a:ext cx="848400" cy="6486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6"/>
          <p:cNvCxnSpPr>
            <a:stCxn id="226" idx="1"/>
            <a:endCxn id="225" idx="5"/>
          </p:cNvCxnSpPr>
          <p:nvPr/>
        </p:nvCxnSpPr>
        <p:spPr>
          <a:xfrm rot="10800000">
            <a:off x="2576773" y="1731573"/>
            <a:ext cx="448200" cy="648600"/>
          </a:xfrm>
          <a:prstGeom prst="straightConnector1">
            <a:avLst/>
          </a:prstGeom>
          <a:noFill/>
          <a:ln cap="flat" cmpd="sng" w="9525">
            <a:solidFill>
              <a:srgbClr val="FF0000"/>
            </a:solidFill>
            <a:prstDash val="solid"/>
            <a:round/>
            <a:headEnd len="med" w="med" type="none"/>
            <a:tailEnd len="med" w="med" type="triangle"/>
          </a:ln>
        </p:spPr>
      </p:cxnSp>
      <p:cxnSp>
        <p:nvCxnSpPr>
          <p:cNvPr id="241" name="Google Shape;241;p26"/>
          <p:cNvCxnSpPr>
            <a:stCxn id="233" idx="0"/>
            <a:endCxn id="232" idx="3"/>
          </p:cNvCxnSpPr>
          <p:nvPr/>
        </p:nvCxnSpPr>
        <p:spPr>
          <a:xfrm flipH="1" rot="10800000">
            <a:off x="5835800" y="1731600"/>
            <a:ext cx="760800" cy="5640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6"/>
          <p:cNvCxnSpPr>
            <a:stCxn id="234" idx="0"/>
            <a:endCxn id="232" idx="5"/>
          </p:cNvCxnSpPr>
          <p:nvPr/>
        </p:nvCxnSpPr>
        <p:spPr>
          <a:xfrm rot="10800000">
            <a:off x="7004950" y="1731625"/>
            <a:ext cx="478200" cy="5478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6"/>
          <p:cNvCxnSpPr>
            <a:stCxn id="228" idx="0"/>
            <a:endCxn id="227" idx="3"/>
          </p:cNvCxnSpPr>
          <p:nvPr/>
        </p:nvCxnSpPr>
        <p:spPr>
          <a:xfrm flipH="1" rot="10800000">
            <a:off x="463150" y="2788600"/>
            <a:ext cx="448500" cy="6108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6"/>
          <p:cNvCxnSpPr>
            <a:stCxn id="229" idx="0"/>
            <a:endCxn id="227" idx="5"/>
          </p:cNvCxnSpPr>
          <p:nvPr/>
        </p:nvCxnSpPr>
        <p:spPr>
          <a:xfrm rot="10800000">
            <a:off x="1320025" y="2788600"/>
            <a:ext cx="304800" cy="6108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6"/>
          <p:cNvCxnSpPr>
            <a:stCxn id="230" idx="0"/>
            <a:endCxn id="226" idx="3"/>
          </p:cNvCxnSpPr>
          <p:nvPr/>
        </p:nvCxnSpPr>
        <p:spPr>
          <a:xfrm flipH="1" rot="10800000">
            <a:off x="2566350" y="2788600"/>
            <a:ext cx="458700" cy="6108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6"/>
          <p:cNvCxnSpPr>
            <a:stCxn id="231" idx="0"/>
            <a:endCxn id="226" idx="5"/>
          </p:cNvCxnSpPr>
          <p:nvPr/>
        </p:nvCxnSpPr>
        <p:spPr>
          <a:xfrm rot="10800000">
            <a:off x="3433450" y="2788600"/>
            <a:ext cx="373200" cy="610800"/>
          </a:xfrm>
          <a:prstGeom prst="straightConnector1">
            <a:avLst/>
          </a:prstGeom>
          <a:noFill/>
          <a:ln cap="flat" cmpd="sng" w="9525">
            <a:solidFill>
              <a:srgbClr val="FF0000"/>
            </a:solidFill>
            <a:prstDash val="solid"/>
            <a:round/>
            <a:headEnd len="med" w="med" type="none"/>
            <a:tailEnd len="med" w="med" type="triangle"/>
          </a:ln>
        </p:spPr>
      </p:cxnSp>
      <p:cxnSp>
        <p:nvCxnSpPr>
          <p:cNvPr id="247" name="Google Shape;247;p26"/>
          <p:cNvCxnSpPr>
            <a:stCxn id="235" idx="0"/>
            <a:endCxn id="233" idx="3"/>
          </p:cNvCxnSpPr>
          <p:nvPr/>
        </p:nvCxnSpPr>
        <p:spPr>
          <a:xfrm flipH="1" rot="10800000">
            <a:off x="5258300" y="2788600"/>
            <a:ext cx="373200" cy="6108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6"/>
          <p:cNvCxnSpPr>
            <a:stCxn id="236" idx="0"/>
            <a:endCxn id="233" idx="5"/>
          </p:cNvCxnSpPr>
          <p:nvPr/>
        </p:nvCxnSpPr>
        <p:spPr>
          <a:xfrm rot="10800000">
            <a:off x="6040125" y="2788600"/>
            <a:ext cx="452700" cy="6108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6"/>
          <p:cNvSpPr txBox="1"/>
          <p:nvPr/>
        </p:nvSpPr>
        <p:spPr>
          <a:xfrm>
            <a:off x="4191588" y="5920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6]</a:t>
            </a:r>
            <a:endParaRPr>
              <a:latin typeface="Source Sans Pro"/>
              <a:ea typeface="Source Sans Pro"/>
              <a:cs typeface="Source Sans Pro"/>
              <a:sym typeface="Source Sans Pro"/>
            </a:endParaRPr>
          </a:p>
        </p:txBody>
      </p:sp>
      <p:sp>
        <p:nvSpPr>
          <p:cNvPr id="250" name="Google Shape;250;p26"/>
          <p:cNvSpPr txBox="1"/>
          <p:nvPr/>
        </p:nvSpPr>
        <p:spPr>
          <a:xfrm>
            <a:off x="1953563"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[0,3]</a:t>
            </a:r>
            <a:endParaRPr>
              <a:latin typeface="Source Sans Pro"/>
              <a:ea typeface="Source Sans Pro"/>
              <a:cs typeface="Source Sans Pro"/>
              <a:sym typeface="Source Sans Pro"/>
            </a:endParaRPr>
          </a:p>
        </p:txBody>
      </p:sp>
      <p:sp>
        <p:nvSpPr>
          <p:cNvPr id="251" name="Google Shape;251;p26"/>
          <p:cNvSpPr txBox="1"/>
          <p:nvPr/>
        </p:nvSpPr>
        <p:spPr>
          <a:xfrm>
            <a:off x="6420488"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6]</a:t>
            </a:r>
            <a:endParaRPr>
              <a:latin typeface="Source Sans Pro"/>
              <a:ea typeface="Source Sans Pro"/>
              <a:cs typeface="Source Sans Pro"/>
              <a:sym typeface="Source Sans Pro"/>
            </a:endParaRPr>
          </a:p>
        </p:txBody>
      </p:sp>
      <p:sp>
        <p:nvSpPr>
          <p:cNvPr id="252" name="Google Shape;252;p26"/>
          <p:cNvSpPr txBox="1"/>
          <p:nvPr/>
        </p:nvSpPr>
        <p:spPr>
          <a:xfrm>
            <a:off x="7353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1]</a:t>
            </a:r>
            <a:endParaRPr>
              <a:latin typeface="Source Sans Pro"/>
              <a:ea typeface="Source Sans Pro"/>
              <a:cs typeface="Source Sans Pro"/>
              <a:sym typeface="Source Sans Pro"/>
            </a:endParaRPr>
          </a:p>
        </p:txBody>
      </p:sp>
      <p:sp>
        <p:nvSpPr>
          <p:cNvPr id="253" name="Google Shape;253;p26"/>
          <p:cNvSpPr txBox="1"/>
          <p:nvPr/>
        </p:nvSpPr>
        <p:spPr>
          <a:xfrm>
            <a:off x="284873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[2, 3]</a:t>
            </a:r>
            <a:endParaRPr>
              <a:latin typeface="Source Sans Pro"/>
              <a:ea typeface="Source Sans Pro"/>
              <a:cs typeface="Source Sans Pro"/>
              <a:sym typeface="Source Sans Pro"/>
            </a:endParaRPr>
          </a:p>
        </p:txBody>
      </p:sp>
      <p:sp>
        <p:nvSpPr>
          <p:cNvPr id="254" name="Google Shape;254;p26"/>
          <p:cNvSpPr txBox="1"/>
          <p:nvPr/>
        </p:nvSpPr>
        <p:spPr>
          <a:xfrm>
            <a:off x="52582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5]</a:t>
            </a:r>
            <a:endParaRPr>
              <a:latin typeface="Source Sans Pro"/>
              <a:ea typeface="Source Sans Pro"/>
              <a:cs typeface="Source Sans Pro"/>
              <a:sym typeface="Source Sans Pro"/>
            </a:endParaRPr>
          </a:p>
        </p:txBody>
      </p:sp>
      <p:sp>
        <p:nvSpPr>
          <p:cNvPr id="255" name="Google Shape;255;p26"/>
          <p:cNvSpPr txBox="1"/>
          <p:nvPr/>
        </p:nvSpPr>
        <p:spPr>
          <a:xfrm>
            <a:off x="7102757" y="1979975"/>
            <a:ext cx="11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[6, 6]</a:t>
            </a:r>
            <a:endParaRPr>
              <a:latin typeface="Source Sans Pro"/>
              <a:ea typeface="Source Sans Pro"/>
              <a:cs typeface="Source Sans Pro"/>
              <a:sym typeface="Source Sans Pro"/>
            </a:endParaRPr>
          </a:p>
        </p:txBody>
      </p:sp>
      <p:sp>
        <p:nvSpPr>
          <p:cNvPr id="256" name="Google Shape;256;p26"/>
          <p:cNvSpPr txBox="1"/>
          <p:nvPr/>
        </p:nvSpPr>
        <p:spPr>
          <a:xfrm>
            <a:off x="4733175" y="31315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 4]</a:t>
            </a:r>
            <a:endParaRPr>
              <a:latin typeface="Source Sans Pro"/>
              <a:ea typeface="Source Sans Pro"/>
              <a:cs typeface="Source Sans Pro"/>
              <a:sym typeface="Source Sans Pro"/>
            </a:endParaRPr>
          </a:p>
        </p:txBody>
      </p:sp>
      <p:sp>
        <p:nvSpPr>
          <p:cNvPr id="257" name="Google Shape;257;p26"/>
          <p:cNvSpPr txBox="1"/>
          <p:nvPr/>
        </p:nvSpPr>
        <p:spPr>
          <a:xfrm>
            <a:off x="624413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[5, 5]</a:t>
            </a:r>
            <a:endParaRPr>
              <a:latin typeface="Source Sans Pro"/>
              <a:ea typeface="Source Sans Pro"/>
              <a:cs typeface="Source Sans Pro"/>
              <a:sym typeface="Source Sans Pro"/>
            </a:endParaRPr>
          </a:p>
        </p:txBody>
      </p:sp>
      <p:sp>
        <p:nvSpPr>
          <p:cNvPr id="258" name="Google Shape;258;p26"/>
          <p:cNvSpPr txBox="1"/>
          <p:nvPr/>
        </p:nvSpPr>
        <p:spPr>
          <a:xfrm>
            <a:off x="361688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[3, 3]</a:t>
            </a:r>
            <a:endParaRPr>
              <a:latin typeface="Source Sans Pro"/>
              <a:ea typeface="Source Sans Pro"/>
              <a:cs typeface="Source Sans Pro"/>
              <a:sym typeface="Source Sans Pro"/>
            </a:endParaRPr>
          </a:p>
        </p:txBody>
      </p:sp>
      <p:sp>
        <p:nvSpPr>
          <p:cNvPr id="259" name="Google Shape;259;p26"/>
          <p:cNvSpPr txBox="1"/>
          <p:nvPr/>
        </p:nvSpPr>
        <p:spPr>
          <a:xfrm>
            <a:off x="2083800"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[2, 2]</a:t>
            </a:r>
            <a:endParaRPr>
              <a:latin typeface="Source Sans Pro"/>
              <a:ea typeface="Source Sans Pro"/>
              <a:cs typeface="Source Sans Pro"/>
              <a:sym typeface="Source Sans Pro"/>
            </a:endParaRPr>
          </a:p>
        </p:txBody>
      </p:sp>
      <p:sp>
        <p:nvSpPr>
          <p:cNvPr id="260" name="Google Shape;260;p26"/>
          <p:cNvSpPr txBox="1"/>
          <p:nvPr/>
        </p:nvSpPr>
        <p:spPr>
          <a:xfrm>
            <a:off x="1404338" y="306772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[1, 1]</a:t>
            </a:r>
            <a:endParaRPr>
              <a:latin typeface="Source Sans Pro"/>
              <a:ea typeface="Source Sans Pro"/>
              <a:cs typeface="Source Sans Pro"/>
              <a:sym typeface="Source Sans Pro"/>
            </a:endParaRPr>
          </a:p>
        </p:txBody>
      </p:sp>
      <p:sp>
        <p:nvSpPr>
          <p:cNvPr id="261" name="Google Shape;261;p26"/>
          <p:cNvSpPr txBox="1"/>
          <p:nvPr/>
        </p:nvSpPr>
        <p:spPr>
          <a:xfrm>
            <a:off x="-6912"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[0, 0]</a:t>
            </a:r>
            <a:endParaRPr>
              <a:latin typeface="Source Sans Pro"/>
              <a:ea typeface="Source Sans Pro"/>
              <a:cs typeface="Source Sans Pro"/>
              <a:sym typeface="Source Sans Pro"/>
            </a:endParaRPr>
          </a:p>
        </p:txBody>
      </p:sp>
      <p:sp>
        <p:nvSpPr>
          <p:cNvPr id="262" name="Google Shape;262;p26"/>
          <p:cNvSpPr txBox="1"/>
          <p:nvPr/>
        </p:nvSpPr>
        <p:spPr>
          <a:xfrm>
            <a:off x="2663100" y="4112000"/>
            <a:ext cx="3817800" cy="610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7, 9, 11, 13]</a:t>
            </a:r>
            <a:endParaRPr sz="2400">
              <a:solidFill>
                <a:srgbClr val="263238"/>
              </a:solidFill>
              <a:latin typeface="Source Sans Pro"/>
              <a:ea typeface="Source Sans Pro"/>
              <a:cs typeface="Source Sans Pro"/>
              <a:sym typeface="Source Sans Pro"/>
            </a:endParaRPr>
          </a:p>
        </p:txBody>
      </p:sp>
      <p:sp>
        <p:nvSpPr>
          <p:cNvPr id="263" name="Google Shape;263;p26"/>
          <p:cNvSpPr txBox="1"/>
          <p:nvPr/>
        </p:nvSpPr>
        <p:spPr>
          <a:xfrm>
            <a:off x="4278697" y="84805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0</a:t>
            </a:r>
            <a:endParaRPr>
              <a:solidFill>
                <a:srgbClr val="FF0000"/>
              </a:solidFill>
              <a:latin typeface="Source Sans Pro"/>
              <a:ea typeface="Source Sans Pro"/>
              <a:cs typeface="Source Sans Pro"/>
              <a:sym typeface="Source Sans Pro"/>
            </a:endParaRPr>
          </a:p>
        </p:txBody>
      </p:sp>
      <p:sp>
        <p:nvSpPr>
          <p:cNvPr id="264" name="Google Shape;264;p26"/>
          <p:cNvSpPr txBox="1"/>
          <p:nvPr/>
        </p:nvSpPr>
        <p:spPr>
          <a:xfrm>
            <a:off x="208380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a:t>
            </a:r>
            <a:endParaRPr>
              <a:solidFill>
                <a:srgbClr val="FF0000"/>
              </a:solidFill>
              <a:latin typeface="Source Sans Pro"/>
              <a:ea typeface="Source Sans Pro"/>
              <a:cs typeface="Source Sans Pro"/>
              <a:sym typeface="Source Sans Pro"/>
            </a:endParaRPr>
          </a:p>
        </p:txBody>
      </p:sp>
      <p:sp>
        <p:nvSpPr>
          <p:cNvPr id="265" name="Google Shape;265;p26"/>
          <p:cNvSpPr txBox="1"/>
          <p:nvPr/>
        </p:nvSpPr>
        <p:spPr>
          <a:xfrm>
            <a:off x="651215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2</a:t>
            </a:r>
            <a:endParaRPr>
              <a:solidFill>
                <a:srgbClr val="FF0000"/>
              </a:solidFill>
              <a:latin typeface="Source Sans Pro"/>
              <a:ea typeface="Source Sans Pro"/>
              <a:cs typeface="Source Sans Pro"/>
              <a:sym typeface="Source Sans Pro"/>
            </a:endParaRPr>
          </a:p>
        </p:txBody>
      </p:sp>
      <p:sp>
        <p:nvSpPr>
          <p:cNvPr id="266" name="Google Shape;266;p26"/>
          <p:cNvSpPr txBox="1"/>
          <p:nvPr/>
        </p:nvSpPr>
        <p:spPr>
          <a:xfrm>
            <a:off x="790384" y="27885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3</a:t>
            </a:r>
            <a:endParaRPr>
              <a:solidFill>
                <a:srgbClr val="FF0000"/>
              </a:solidFill>
              <a:latin typeface="Source Sans Pro"/>
              <a:ea typeface="Source Sans Pro"/>
              <a:cs typeface="Source Sans Pro"/>
              <a:sym typeface="Source Sans Pro"/>
            </a:endParaRPr>
          </a:p>
        </p:txBody>
      </p:sp>
      <p:sp>
        <p:nvSpPr>
          <p:cNvPr id="267" name="Google Shape;267;p26"/>
          <p:cNvSpPr txBox="1"/>
          <p:nvPr/>
        </p:nvSpPr>
        <p:spPr>
          <a:xfrm>
            <a:off x="2942009" y="27884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4</a:t>
            </a:r>
            <a:endParaRPr>
              <a:solidFill>
                <a:srgbClr val="FF0000"/>
              </a:solidFill>
              <a:latin typeface="Source Sans Pro"/>
              <a:ea typeface="Source Sans Pro"/>
              <a:cs typeface="Source Sans Pro"/>
              <a:sym typeface="Source Sans Pro"/>
            </a:endParaRPr>
          </a:p>
        </p:txBody>
      </p:sp>
      <p:sp>
        <p:nvSpPr>
          <p:cNvPr id="268" name="Google Shape;268;p26"/>
          <p:cNvSpPr txBox="1"/>
          <p:nvPr/>
        </p:nvSpPr>
        <p:spPr>
          <a:xfrm>
            <a:off x="554985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5</a:t>
            </a:r>
            <a:endParaRPr>
              <a:solidFill>
                <a:srgbClr val="FF0000"/>
              </a:solidFill>
              <a:latin typeface="Source Sans Pro"/>
              <a:ea typeface="Source Sans Pro"/>
              <a:cs typeface="Source Sans Pro"/>
              <a:sym typeface="Source Sans Pro"/>
            </a:endParaRPr>
          </a:p>
        </p:txBody>
      </p:sp>
      <p:sp>
        <p:nvSpPr>
          <p:cNvPr id="269" name="Google Shape;269;p26"/>
          <p:cNvSpPr txBox="1"/>
          <p:nvPr/>
        </p:nvSpPr>
        <p:spPr>
          <a:xfrm>
            <a:off x="720210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6</a:t>
            </a:r>
            <a:endParaRPr>
              <a:solidFill>
                <a:srgbClr val="FF0000"/>
              </a:solidFill>
              <a:latin typeface="Source Sans Pro"/>
              <a:ea typeface="Source Sans Pro"/>
              <a:cs typeface="Source Sans Pro"/>
              <a:sym typeface="Source Sans Pro"/>
            </a:endParaRPr>
          </a:p>
        </p:txBody>
      </p:sp>
      <p:sp>
        <p:nvSpPr>
          <p:cNvPr id="270" name="Google Shape;270;p26"/>
          <p:cNvSpPr txBox="1"/>
          <p:nvPr/>
        </p:nvSpPr>
        <p:spPr>
          <a:xfrm>
            <a:off x="174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sp>
        <p:nvSpPr>
          <p:cNvPr id="271" name="Google Shape;271;p26"/>
          <p:cNvSpPr txBox="1"/>
          <p:nvPr/>
        </p:nvSpPr>
        <p:spPr>
          <a:xfrm>
            <a:off x="1336084"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8</a:t>
            </a:r>
            <a:endParaRPr>
              <a:solidFill>
                <a:srgbClr val="FF0000"/>
              </a:solidFill>
              <a:latin typeface="Source Sans Pro"/>
              <a:ea typeface="Source Sans Pro"/>
              <a:cs typeface="Source Sans Pro"/>
              <a:sym typeface="Source Sans Pro"/>
            </a:endParaRPr>
          </a:p>
        </p:txBody>
      </p:sp>
      <p:sp>
        <p:nvSpPr>
          <p:cNvPr id="272" name="Google Shape;272;p26"/>
          <p:cNvSpPr txBox="1"/>
          <p:nvPr/>
        </p:nvSpPr>
        <p:spPr>
          <a:xfrm>
            <a:off x="22776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9</a:t>
            </a:r>
            <a:endParaRPr>
              <a:solidFill>
                <a:srgbClr val="FF0000"/>
              </a:solidFill>
              <a:latin typeface="Source Sans Pro"/>
              <a:ea typeface="Source Sans Pro"/>
              <a:cs typeface="Source Sans Pro"/>
              <a:sym typeface="Source Sans Pro"/>
            </a:endParaRPr>
          </a:p>
        </p:txBody>
      </p:sp>
      <p:sp>
        <p:nvSpPr>
          <p:cNvPr id="273" name="Google Shape;273;p26"/>
          <p:cNvSpPr txBox="1"/>
          <p:nvPr/>
        </p:nvSpPr>
        <p:spPr>
          <a:xfrm>
            <a:off x="35179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10</a:t>
            </a:r>
            <a:endParaRPr>
              <a:solidFill>
                <a:srgbClr val="FF0000"/>
              </a:solidFill>
              <a:latin typeface="Source Sans Pro"/>
              <a:ea typeface="Source Sans Pro"/>
              <a:cs typeface="Source Sans Pro"/>
              <a:sym typeface="Source Sans Pro"/>
            </a:endParaRPr>
          </a:p>
        </p:txBody>
      </p:sp>
      <p:sp>
        <p:nvSpPr>
          <p:cNvPr id="274" name="Google Shape;274;p26"/>
          <p:cNvSpPr txBox="1"/>
          <p:nvPr/>
        </p:nvSpPr>
        <p:spPr>
          <a:xfrm>
            <a:off x="4952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11</a:t>
            </a:r>
            <a:endParaRPr>
              <a:solidFill>
                <a:srgbClr val="FF0000"/>
              </a:solidFill>
              <a:latin typeface="Source Sans Pro"/>
              <a:ea typeface="Source Sans Pro"/>
              <a:cs typeface="Source Sans Pro"/>
              <a:sym typeface="Source Sans Pro"/>
            </a:endParaRPr>
          </a:p>
        </p:txBody>
      </p:sp>
      <p:sp>
        <p:nvSpPr>
          <p:cNvPr id="275" name="Google Shape;275;p26"/>
          <p:cNvSpPr txBox="1"/>
          <p:nvPr/>
        </p:nvSpPr>
        <p:spPr>
          <a:xfrm>
            <a:off x="6204084" y="38924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12</a:t>
            </a:r>
            <a:endParaRPr>
              <a:solidFill>
                <a:srgbClr val="FF0000"/>
              </a:solidFill>
              <a:latin typeface="Source Sans Pro"/>
              <a:ea typeface="Source Sans Pro"/>
              <a:cs typeface="Source Sans Pro"/>
              <a:sym typeface="Source Sans Pro"/>
            </a:endParaRPr>
          </a:p>
        </p:txBody>
      </p:sp>
      <p:sp>
        <p:nvSpPr>
          <p:cNvPr id="276" name="Google Shape;276;p26"/>
          <p:cNvSpPr txBox="1"/>
          <p:nvPr/>
        </p:nvSpPr>
        <p:spPr>
          <a:xfrm>
            <a:off x="259025" y="199825"/>
            <a:ext cx="28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Ví dụ: A[3] = 10, đoạn cần tìm là [3, 3] </a:t>
            </a:r>
            <a:endParaRPr>
              <a:latin typeface="Source Sans Pro"/>
              <a:ea typeface="Source Sans Pro"/>
              <a:cs typeface="Source Sans Pro"/>
              <a:sym typeface="Source Sans Pro"/>
            </a:endParaRPr>
          </a:p>
        </p:txBody>
      </p:sp>
      <p:sp>
        <p:nvSpPr>
          <p:cNvPr id="277" name="Google Shape;277;p26"/>
          <p:cNvSpPr/>
          <p:nvPr/>
        </p:nvSpPr>
        <p:spPr>
          <a:xfrm>
            <a:off x="3517888"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7</a:t>
            </a:r>
            <a:endParaRPr>
              <a:solidFill>
                <a:schemeClr val="dk1"/>
              </a:solidFill>
            </a:endParaRPr>
          </a:p>
        </p:txBody>
      </p:sp>
      <p:sp>
        <p:nvSpPr>
          <p:cNvPr id="278" name="Google Shape;278;p26"/>
          <p:cNvSpPr/>
          <p:nvPr/>
        </p:nvSpPr>
        <p:spPr>
          <a:xfrm>
            <a:off x="2940600" y="2282988"/>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279" name="Google Shape;279;p26"/>
          <p:cNvSpPr/>
          <p:nvPr/>
        </p:nvSpPr>
        <p:spPr>
          <a:xfrm>
            <a:off x="208380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80" name="Google Shape;280;p26"/>
          <p:cNvSpPr/>
          <p:nvPr/>
        </p:nvSpPr>
        <p:spPr>
          <a:xfrm>
            <a:off x="4278688" y="3552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49</a:t>
            </a:r>
            <a:endParaRPr/>
          </a:p>
        </p:txBody>
      </p:sp>
      <p:sp>
        <p:nvSpPr>
          <p:cNvPr id="281" name="Google Shape;281;p26"/>
          <p:cNvSpPr txBox="1"/>
          <p:nvPr/>
        </p:nvSpPr>
        <p:spPr>
          <a:xfrm>
            <a:off x="2663100" y="4112000"/>
            <a:ext cx="3817800" cy="610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10, 9, 11, 13]</a:t>
            </a:r>
            <a:endParaRPr sz="2400">
              <a:solidFill>
                <a:srgbClr val="263238"/>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7"/>
                                        </p:tgtEl>
                                      </p:cBhvr>
                                    </p:animEffect>
                                    <p:set>
                                      <p:cBhvr>
                                        <p:cTn dur="1" fill="hold">
                                          <p:stCondLst>
                                            <p:cond delay="100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8"/>
                                        </p:tgtEl>
                                      </p:cBhvr>
                                    </p:animEffect>
                                    <p:set>
                                      <p:cBhvr>
                                        <p:cTn dur="1" fill="hold">
                                          <p:stCondLst>
                                            <p:cond delay="100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9"/>
                                        </p:tgtEl>
                                      </p:cBhvr>
                                    </p:animEffect>
                                    <p:set>
                                      <p:cBhvr>
                                        <p:cTn dur="1" fill="hold">
                                          <p:stCondLst>
                                            <p:cond delay="1000"/>
                                          </p:stCondLst>
                                        </p:cTn>
                                        <p:tgtEl>
                                          <p:spTgt spid="2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0"/>
                                        </p:tgtEl>
                                      </p:cBhvr>
                                    </p:animEffect>
                                    <p:set>
                                      <p:cBhvr>
                                        <p:cTn dur="1" fill="hold">
                                          <p:stCondLst>
                                            <p:cond delay="1000"/>
                                          </p:stCondLst>
                                        </p:cTn>
                                        <p:tgtEl>
                                          <p:spTgt spid="2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2">
                                            <p:txEl>
                                              <p:pRg end="0" st="0"/>
                                            </p:txEl>
                                          </p:spTgt>
                                        </p:tgtEl>
                                      </p:cBhvr>
                                    </p:animEffect>
                                    <p:set>
                                      <p:cBhvr>
                                        <p:cTn dur="1" fill="hold">
                                          <p:stCondLst>
                                            <p:cond delay="1000"/>
                                          </p:stCondLst>
                                        </p:cTn>
                                        <p:tgtEl>
                                          <p:spTgt spid="262">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p:nvPr/>
        </p:nvSpPr>
        <p:spPr>
          <a:xfrm>
            <a:off x="6399125" y="53216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flipH="1" rot="10800000">
            <a:off x="7478774" y="16350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288" name="Google Shape;288;p27"/>
          <p:cNvCxnSpPr/>
          <p:nvPr/>
        </p:nvCxnSpPr>
        <p:spPr>
          <a:xfrm flipH="1">
            <a:off x="8125225" y="80467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289" name="Google Shape;289;p27"/>
          <p:cNvCxnSpPr/>
          <p:nvPr/>
        </p:nvCxnSpPr>
        <p:spPr>
          <a:xfrm rot="10800000">
            <a:off x="8230300" y="1458565"/>
            <a:ext cx="998100" cy="98100"/>
          </a:xfrm>
          <a:prstGeom prst="straightConnector1">
            <a:avLst/>
          </a:prstGeom>
          <a:noFill/>
          <a:ln cap="flat" cmpd="sng" w="9525">
            <a:solidFill>
              <a:srgbClr val="CFD8DC"/>
            </a:solidFill>
            <a:prstDash val="solid"/>
            <a:round/>
            <a:headEnd len="med" w="med" type="none"/>
            <a:tailEnd len="med" w="med" type="none"/>
          </a:ln>
        </p:spPr>
      </p:cxnSp>
      <p:sp>
        <p:nvSpPr>
          <p:cNvPr id="290" name="Google Shape;290;p27"/>
          <p:cNvSpPr/>
          <p:nvPr/>
        </p:nvSpPr>
        <p:spPr>
          <a:xfrm>
            <a:off x="6548883" y="68008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7"/>
          <p:cNvGrpSpPr/>
          <p:nvPr/>
        </p:nvGrpSpPr>
        <p:grpSpPr>
          <a:xfrm>
            <a:off x="6897785" y="974292"/>
            <a:ext cx="878284" cy="816182"/>
            <a:chOff x="5972700" y="2330200"/>
            <a:chExt cx="411625" cy="387275"/>
          </a:xfrm>
        </p:grpSpPr>
        <p:sp>
          <p:nvSpPr>
            <p:cNvPr id="292" name="Google Shape;292;p2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293" name="Google Shape;293;p2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294" name="Google Shape;294;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27"/>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5.</a:t>
            </a:r>
            <a:r>
              <a:rPr lang="en" sz="3000"/>
              <a:t> Bộ nhớ</a:t>
            </a:r>
            <a:endParaRPr b="1" sz="3000"/>
          </a:p>
        </p:txBody>
      </p:sp>
      <p:sp>
        <p:nvSpPr>
          <p:cNvPr id="296" name="Google Shape;296;p27"/>
          <p:cNvSpPr txBox="1"/>
          <p:nvPr/>
        </p:nvSpPr>
        <p:spPr>
          <a:xfrm>
            <a:off x="786150" y="1332850"/>
            <a:ext cx="54024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Số node lá: 2^x</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Tổng số node: 2^(x+1) -1</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Chiều cao cây: x +1</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Độ phức tạp bộ nhớ: 4N</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Độ phức tạp thời gian truy vấn: O(logn)</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10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1000"/>
                                        <p:tgtEl>
                                          <p:spTgt spid="2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1000"/>
                                        <p:tgtEl>
                                          <p:spTgt spid="2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1000"/>
                                        <p:tgtEl>
                                          <p:spTgt spid="2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1000"/>
                                        <p:tgtEl>
                                          <p:spTgt spid="2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1000"/>
                                        <p:tgtEl>
                                          <p:spTgt spid="2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Effect filter="fade" transition="in">
                                      <p:cBhvr>
                                        <p:cTn dur="1000"/>
                                        <p:tgtEl>
                                          <p:spTgt spid="29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2" name="Google Shape;302;p28"/>
          <p:cNvSpPr txBox="1"/>
          <p:nvPr>
            <p:ph idx="4294967295" type="ctrTitle"/>
          </p:nvPr>
        </p:nvSpPr>
        <p:spPr>
          <a:xfrm>
            <a:off x="902625" y="1533900"/>
            <a:ext cx="7338600" cy="20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6</a:t>
            </a:r>
            <a:r>
              <a:rPr b="1" lang="en" sz="4000"/>
              <a:t>. M</a:t>
            </a:r>
            <a:r>
              <a:rPr b="1" lang="en" sz="4000"/>
              <a:t>ỘT SỐ KĨ THUẬT NÂNG CAO</a:t>
            </a:r>
            <a:endParaRPr b="1"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p:nvPr/>
        </p:nvSpPr>
        <p:spPr>
          <a:xfrm>
            <a:off x="6399125" y="53216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29"/>
          <p:cNvCxnSpPr/>
          <p:nvPr/>
        </p:nvCxnSpPr>
        <p:spPr>
          <a:xfrm flipH="1" rot="10800000">
            <a:off x="7478774" y="16350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309" name="Google Shape;309;p29"/>
          <p:cNvCxnSpPr/>
          <p:nvPr/>
        </p:nvCxnSpPr>
        <p:spPr>
          <a:xfrm flipH="1">
            <a:off x="8125225" y="80467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310" name="Google Shape;310;p29"/>
          <p:cNvCxnSpPr/>
          <p:nvPr/>
        </p:nvCxnSpPr>
        <p:spPr>
          <a:xfrm rot="10800000">
            <a:off x="8230300" y="1458565"/>
            <a:ext cx="998100" cy="98100"/>
          </a:xfrm>
          <a:prstGeom prst="straightConnector1">
            <a:avLst/>
          </a:prstGeom>
          <a:noFill/>
          <a:ln cap="flat" cmpd="sng" w="9525">
            <a:solidFill>
              <a:srgbClr val="CFD8DC"/>
            </a:solidFill>
            <a:prstDash val="solid"/>
            <a:round/>
            <a:headEnd len="med" w="med" type="none"/>
            <a:tailEnd len="med" w="med" type="none"/>
          </a:ln>
        </p:spPr>
      </p:cxnSp>
      <p:sp>
        <p:nvSpPr>
          <p:cNvPr id="311" name="Google Shape;311;p29"/>
          <p:cNvSpPr/>
          <p:nvPr/>
        </p:nvSpPr>
        <p:spPr>
          <a:xfrm>
            <a:off x="6548883" y="68008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9"/>
          <p:cNvGrpSpPr/>
          <p:nvPr/>
        </p:nvGrpSpPr>
        <p:grpSpPr>
          <a:xfrm>
            <a:off x="6897785" y="974292"/>
            <a:ext cx="878284" cy="816182"/>
            <a:chOff x="5972700" y="2330200"/>
            <a:chExt cx="411625" cy="387275"/>
          </a:xfrm>
        </p:grpSpPr>
        <p:sp>
          <p:nvSpPr>
            <p:cNvPr id="313" name="Google Shape;313;p2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314" name="Google Shape;314;p2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315" name="Google Shape;315;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29"/>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6.1</a:t>
            </a:r>
            <a:r>
              <a:rPr lang="en" sz="3000"/>
              <a:t>. Kỹ thuật lan truyền lười biếng</a:t>
            </a:r>
            <a:endParaRPr b="1" sz="3000"/>
          </a:p>
        </p:txBody>
      </p:sp>
      <p:sp>
        <p:nvSpPr>
          <p:cNvPr id="317" name="Google Shape;317;p29"/>
          <p:cNvSpPr txBox="1"/>
          <p:nvPr/>
        </p:nvSpPr>
        <p:spPr>
          <a:xfrm>
            <a:off x="932500" y="1502350"/>
            <a:ext cx="5017800" cy="3050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Là kĩ thuật dùng để giảm độ phức tạp của cây phân đoạn trong các truy vấn cập nhật đoạn.</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Khi cập nhật 1 phần tử, v</a:t>
            </a:r>
            <a:r>
              <a:rPr lang="en">
                <a:latin typeface="Source Sans Pro"/>
                <a:ea typeface="Source Sans Pro"/>
                <a:cs typeface="Source Sans Pro"/>
                <a:sym typeface="Source Sans Pro"/>
              </a:rPr>
              <a:t>ới phương pháp thông thường </a:t>
            </a:r>
            <a:r>
              <a:rPr lang="en">
                <a:latin typeface="Source Sans Pro"/>
                <a:ea typeface="Source Sans Pro"/>
                <a:cs typeface="Source Sans Pro"/>
                <a:sym typeface="Source Sans Pro"/>
              </a:rPr>
              <a:t>có độ phức tạp là O(log(n)). </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Vậy khi cập nhật 1 đoạn [u, v] thì độ phức tạp là O(n* log(n)) =&gt; Nó rất là lớn, lãng phí thời gian</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lnSpc>
                <a:spcPct val="115000"/>
              </a:lnSpc>
              <a:spcBef>
                <a:spcPts val="0"/>
              </a:spcBef>
              <a:spcAft>
                <a:spcPts val="0"/>
              </a:spcAft>
              <a:buSzPts val="1400"/>
              <a:buFont typeface="Source Sans Pro"/>
              <a:buChar char="-"/>
            </a:pPr>
            <a:r>
              <a:rPr lang="en"/>
              <a:t>Kĩ thuật này sẽ không cập nhật hết từng phần tử mà chỉ cập nhật đoạn cha quản lý các phần tử đó.</a:t>
            </a:r>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0" lvl="0" marL="914400" rtl="0" algn="l">
              <a:spcBef>
                <a:spcPts val="0"/>
              </a:spcBef>
              <a:spcAft>
                <a:spcPts val="0"/>
              </a:spcAft>
              <a:buNone/>
            </a:pP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1000"/>
                                        <p:tgtEl>
                                          <p:spTgt spid="3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5" st="5"/>
                                            </p:txEl>
                                          </p:spTgt>
                                        </p:tgtEl>
                                        <p:attrNameLst>
                                          <p:attrName>style.visibility</p:attrName>
                                        </p:attrNameLst>
                                      </p:cBhvr>
                                      <p:to>
                                        <p:strVal val="visible"/>
                                      </p:to>
                                    </p:set>
                                    <p:animEffect filter="fade" transition="in">
                                      <p:cBhvr>
                                        <p:cTn dur="1000"/>
                                        <p:tgtEl>
                                          <p:spTgt spid="3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6" st="6"/>
                                            </p:txEl>
                                          </p:spTgt>
                                        </p:tgtEl>
                                        <p:attrNameLst>
                                          <p:attrName>style.visibility</p:attrName>
                                        </p:attrNameLst>
                                      </p:cBhvr>
                                      <p:to>
                                        <p:strVal val="visible"/>
                                      </p:to>
                                    </p:set>
                                    <p:animEffect filter="fade" transition="in">
                                      <p:cBhvr>
                                        <p:cTn dur="1000"/>
                                        <p:tgtEl>
                                          <p:spTgt spid="3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7" st="7"/>
                                            </p:txEl>
                                          </p:spTgt>
                                        </p:tgtEl>
                                        <p:attrNameLst>
                                          <p:attrName>style.visibility</p:attrName>
                                        </p:attrNameLst>
                                      </p:cBhvr>
                                      <p:to>
                                        <p:strVal val="visible"/>
                                      </p:to>
                                    </p:set>
                                    <p:animEffect filter="fade" transition="in">
                                      <p:cBhvr>
                                        <p:cTn dur="1000"/>
                                        <p:tgtEl>
                                          <p:spTgt spid="3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8" st="8"/>
                                            </p:txEl>
                                          </p:spTgt>
                                        </p:tgtEl>
                                        <p:attrNameLst>
                                          <p:attrName>style.visibility</p:attrName>
                                        </p:attrNameLst>
                                      </p:cBhvr>
                                      <p:to>
                                        <p:strVal val="visible"/>
                                      </p:to>
                                    </p:set>
                                    <p:animEffect filter="fade" transition="in">
                                      <p:cBhvr>
                                        <p:cTn dur="1000"/>
                                        <p:tgtEl>
                                          <p:spTgt spid="31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p:nvPr/>
        </p:nvSpPr>
        <p:spPr>
          <a:xfrm>
            <a:off x="6399125" y="53216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30"/>
          <p:cNvCxnSpPr/>
          <p:nvPr/>
        </p:nvCxnSpPr>
        <p:spPr>
          <a:xfrm flipH="1" rot="10800000">
            <a:off x="7478774" y="16350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324" name="Google Shape;324;p30"/>
          <p:cNvCxnSpPr/>
          <p:nvPr/>
        </p:nvCxnSpPr>
        <p:spPr>
          <a:xfrm flipH="1">
            <a:off x="8125225" y="80467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325" name="Google Shape;325;p30"/>
          <p:cNvCxnSpPr/>
          <p:nvPr/>
        </p:nvCxnSpPr>
        <p:spPr>
          <a:xfrm rot="10800000">
            <a:off x="8230300" y="1458565"/>
            <a:ext cx="998100" cy="98100"/>
          </a:xfrm>
          <a:prstGeom prst="straightConnector1">
            <a:avLst/>
          </a:prstGeom>
          <a:noFill/>
          <a:ln cap="flat" cmpd="sng" w="9525">
            <a:solidFill>
              <a:srgbClr val="CFD8DC"/>
            </a:solidFill>
            <a:prstDash val="solid"/>
            <a:round/>
            <a:headEnd len="med" w="med" type="none"/>
            <a:tailEnd len="med" w="med" type="none"/>
          </a:ln>
        </p:spPr>
      </p:cxnSp>
      <p:sp>
        <p:nvSpPr>
          <p:cNvPr id="326" name="Google Shape;326;p30"/>
          <p:cNvSpPr/>
          <p:nvPr/>
        </p:nvSpPr>
        <p:spPr>
          <a:xfrm>
            <a:off x="6548883" y="68008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30"/>
          <p:cNvGrpSpPr/>
          <p:nvPr/>
        </p:nvGrpSpPr>
        <p:grpSpPr>
          <a:xfrm>
            <a:off x="6897785" y="974292"/>
            <a:ext cx="878284" cy="816182"/>
            <a:chOff x="5972700" y="2330200"/>
            <a:chExt cx="411625" cy="387275"/>
          </a:xfrm>
        </p:grpSpPr>
        <p:sp>
          <p:nvSpPr>
            <p:cNvPr id="328" name="Google Shape;328;p3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329" name="Google Shape;329;p3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330" name="Google Shape;330;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0"/>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6.1</a:t>
            </a:r>
            <a:r>
              <a:rPr lang="en" sz="3000"/>
              <a:t>. Kỹ thuật lan truyền lười biếng</a:t>
            </a:r>
            <a:endParaRPr b="1" sz="3000"/>
          </a:p>
        </p:txBody>
      </p:sp>
      <p:sp>
        <p:nvSpPr>
          <p:cNvPr id="332" name="Google Shape;332;p30"/>
          <p:cNvSpPr txBox="1"/>
          <p:nvPr/>
        </p:nvSpPr>
        <p:spPr>
          <a:xfrm>
            <a:off x="932500" y="1502350"/>
            <a:ext cx="50178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Source Sans Pro"/>
                <a:ea typeface="Source Sans Pro"/>
                <a:cs typeface="Source Sans Pro"/>
                <a:sym typeface="Source Sans Pro"/>
              </a:rPr>
              <a:t>Ý tưởng: </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Cách hoạt động giống như lúc truy vấn. Ta không cập nhật toàn bộ node mà chỉ cập nhật những node quản lý đoạn nằm gọn trong yêu cầu, và node con của nó được bỏ qua(cập nhật sau nếu cần).</a:t>
            </a:r>
            <a:endParaRPr>
              <a:latin typeface="Source Sans Pro"/>
              <a:ea typeface="Source Sans Pro"/>
              <a:cs typeface="Source Sans Pro"/>
              <a:sym typeface="Source Sans Pro"/>
            </a:endParaRPr>
          </a:p>
          <a:p>
            <a:pPr indent="0" lvl="0" marL="1371600" rtl="0" algn="l">
              <a:spcBef>
                <a:spcPts val="0"/>
              </a:spcBef>
              <a:spcAft>
                <a:spcPts val="0"/>
              </a:spcAft>
              <a:buNone/>
            </a:pPr>
            <a:r>
              <a:t/>
            </a:r>
            <a:endParaRPr>
              <a:latin typeface="Source Sans Pro"/>
              <a:ea typeface="Source Sans Pro"/>
              <a:cs typeface="Source Sans Pro"/>
              <a:sym typeface="Source Sans Pro"/>
            </a:endParaRPr>
          </a:p>
          <a:p>
            <a:pPr indent="457200" lvl="0" marL="0" rtl="0" algn="l">
              <a:spcBef>
                <a:spcPts val="0"/>
              </a:spcBef>
              <a:spcAft>
                <a:spcPts val="0"/>
              </a:spcAft>
              <a:buNone/>
            </a:pPr>
            <a:r>
              <a:rPr lang="en">
                <a:latin typeface="Source Sans Pro"/>
                <a:ea typeface="Source Sans Pro"/>
                <a:cs typeface="Source Sans Pro"/>
                <a:sym typeface="Source Sans Pro"/>
              </a:rPr>
              <a:t>Nguyên tắc: </a:t>
            </a:r>
            <a:endParaRPr>
              <a:latin typeface="Source Sans Pro"/>
              <a:ea typeface="Source Sans Pro"/>
              <a:cs typeface="Source Sans Pro"/>
              <a:sym typeface="Source Sans Pro"/>
            </a:endParaRPr>
          </a:p>
          <a:p>
            <a:pPr indent="457200" lvl="0" marL="0" rtl="0" algn="l">
              <a:spcBef>
                <a:spcPts val="0"/>
              </a:spcBef>
              <a:spcAft>
                <a:spcPts val="0"/>
              </a:spcAft>
              <a:buNone/>
            </a:pPr>
            <a:r>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Nếu node đang duyệt còn có giá trị được thêm vào chưa xét đến (tức là từ các truy vấn cập nhật xảy ra trước đó, mà do lười biếng nên chưa cập nhật hết), thì ta buộc phải cập nhật nó trước khi tiếp tục duyệt sâu hơn.</a:t>
            </a:r>
            <a:endParaRPr>
              <a:latin typeface="Source Sans Pro"/>
              <a:ea typeface="Source Sans Pro"/>
              <a:cs typeface="Source Sans Pro"/>
              <a:sym typeface="Source Sans Pro"/>
            </a:endParaRPr>
          </a:p>
          <a:p>
            <a:pPr indent="0" lvl="0" marL="1371600" rtl="0" algn="l">
              <a:spcBef>
                <a:spcPts val="0"/>
              </a:spcBef>
              <a:spcAft>
                <a:spcPts val="0"/>
              </a:spcAft>
              <a:buNone/>
            </a:pPr>
            <a:r>
              <a:t/>
            </a:r>
            <a:endParaRPr>
              <a:latin typeface="Source Sans Pro"/>
              <a:ea typeface="Source Sans Pro"/>
              <a:cs typeface="Source Sans Pro"/>
              <a:sym typeface="Source Sans Pro"/>
            </a:endParaRPr>
          </a:p>
          <a:p>
            <a:pPr indent="0" lvl="0" marL="914400" rtl="0" algn="l">
              <a:spcBef>
                <a:spcPts val="0"/>
              </a:spcBef>
              <a:spcAft>
                <a:spcPts val="0"/>
              </a:spcAft>
              <a:buNone/>
            </a:pP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10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10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1000"/>
                                        <p:tgtEl>
                                          <p:spTgt spid="3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Effect filter="fade" transition="in">
                                      <p:cBhvr>
                                        <p:cTn dur="1000"/>
                                        <p:tgtEl>
                                          <p:spTgt spid="3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Effect filter="fade" transition="in">
                                      <p:cBhvr>
                                        <p:cTn dur="1000"/>
                                        <p:tgtEl>
                                          <p:spTgt spid="3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animEffect filter="fade" transition="in">
                                      <p:cBhvr>
                                        <p:cTn dur="1000"/>
                                        <p:tgtEl>
                                          <p:spTgt spid="3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animEffect filter="fade" transition="in">
                                      <p:cBhvr>
                                        <p:cTn dur="1000"/>
                                        <p:tgtEl>
                                          <p:spTgt spid="3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animEffect filter="fade" transition="in">
                                      <p:cBhvr>
                                        <p:cTn dur="1000"/>
                                        <p:tgtEl>
                                          <p:spTgt spid="3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ctrTitle"/>
          </p:nvPr>
        </p:nvSpPr>
        <p:spPr>
          <a:xfrm>
            <a:off x="1668310" y="1281375"/>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solidFill>
                  <a:srgbClr val="9900FF"/>
                </a:solidFill>
              </a:rPr>
              <a:t>SEGMENT TREE</a:t>
            </a:r>
            <a:endParaRPr sz="5400">
              <a:solidFill>
                <a:srgbClr val="9900FF"/>
              </a:solidFill>
            </a:endParaRPr>
          </a:p>
        </p:txBody>
      </p:sp>
      <p:sp>
        <p:nvSpPr>
          <p:cNvPr id="76" name="Google Shape;76;p13"/>
          <p:cNvSpPr txBox="1"/>
          <p:nvPr/>
        </p:nvSpPr>
        <p:spPr>
          <a:xfrm>
            <a:off x="2501450" y="2590250"/>
            <a:ext cx="3685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NHÓM</a:t>
            </a:r>
            <a:r>
              <a:rPr lang="en">
                <a:latin typeface="Source Sans Pro"/>
                <a:ea typeface="Source Sans Pro"/>
                <a:cs typeface="Source Sans Pro"/>
                <a:sym typeface="Source Sans Pro"/>
              </a:rPr>
              <a:t> 7</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19522323 - Hồ Hải Thủy</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19522363 - Nguyễn Mạnh Toàn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17520475 - Lê  Trung Hiếu</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p:nvPr/>
        </p:nvSpPr>
        <p:spPr>
          <a:xfrm>
            <a:off x="82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 /0</a:t>
            </a:r>
            <a:endParaRPr/>
          </a:p>
        </p:txBody>
      </p:sp>
      <p:sp>
        <p:nvSpPr>
          <p:cNvPr id="338" name="Google Shape;338;p31"/>
          <p:cNvSpPr/>
          <p:nvPr/>
        </p:nvSpPr>
        <p:spPr>
          <a:xfrm>
            <a:off x="1744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/0</a:t>
            </a:r>
            <a:endParaRPr/>
          </a:p>
        </p:txBody>
      </p:sp>
      <p:sp>
        <p:nvSpPr>
          <p:cNvPr id="339" name="Google Shape;339;p31"/>
          <p:cNvSpPr/>
          <p:nvPr/>
        </p:nvSpPr>
        <p:spPr>
          <a:xfrm>
            <a:off x="1336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 /0</a:t>
            </a:r>
            <a:endParaRPr/>
          </a:p>
        </p:txBody>
      </p:sp>
      <p:sp>
        <p:nvSpPr>
          <p:cNvPr id="340" name="Google Shape;340;p31"/>
          <p:cNvSpPr/>
          <p:nvPr/>
        </p:nvSpPr>
        <p:spPr>
          <a:xfrm>
            <a:off x="22776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 /0</a:t>
            </a:r>
            <a:endParaRPr/>
          </a:p>
        </p:txBody>
      </p:sp>
      <p:sp>
        <p:nvSpPr>
          <p:cNvPr id="341" name="Google Shape;341;p31"/>
          <p:cNvSpPr/>
          <p:nvPr/>
        </p:nvSpPr>
        <p:spPr>
          <a:xfrm>
            <a:off x="5547050" y="2295600"/>
            <a:ext cx="577500" cy="5775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20/3</a:t>
            </a:r>
            <a:endParaRPr/>
          </a:p>
        </p:txBody>
      </p:sp>
      <p:sp>
        <p:nvSpPr>
          <p:cNvPr id="342" name="Google Shape;342;p31"/>
          <p:cNvSpPr/>
          <p:nvPr/>
        </p:nvSpPr>
        <p:spPr>
          <a:xfrm>
            <a:off x="7194400" y="2279425"/>
            <a:ext cx="577500" cy="5775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13/3</a:t>
            </a:r>
            <a:endParaRPr/>
          </a:p>
        </p:txBody>
      </p:sp>
      <p:sp>
        <p:nvSpPr>
          <p:cNvPr id="343" name="Google Shape;343;p31"/>
          <p:cNvSpPr/>
          <p:nvPr/>
        </p:nvSpPr>
        <p:spPr>
          <a:xfrm>
            <a:off x="496955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r>
              <a:rPr lang="en"/>
              <a:t> /0</a:t>
            </a:r>
            <a:endParaRPr/>
          </a:p>
        </p:txBody>
      </p:sp>
      <p:sp>
        <p:nvSpPr>
          <p:cNvPr id="344" name="Google Shape;344;p31"/>
          <p:cNvSpPr/>
          <p:nvPr/>
        </p:nvSpPr>
        <p:spPr>
          <a:xfrm>
            <a:off x="6204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 /0</a:t>
            </a:r>
            <a:endParaRPr/>
          </a:p>
        </p:txBody>
      </p:sp>
      <p:sp>
        <p:nvSpPr>
          <p:cNvPr id="345" name="Google Shape;345;p31"/>
          <p:cNvSpPr txBox="1"/>
          <p:nvPr/>
        </p:nvSpPr>
        <p:spPr>
          <a:xfrm>
            <a:off x="4191588" y="5920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6]</a:t>
            </a:r>
            <a:endParaRPr>
              <a:latin typeface="Source Sans Pro"/>
              <a:ea typeface="Source Sans Pro"/>
              <a:cs typeface="Source Sans Pro"/>
              <a:sym typeface="Source Sans Pro"/>
            </a:endParaRPr>
          </a:p>
        </p:txBody>
      </p:sp>
      <p:sp>
        <p:nvSpPr>
          <p:cNvPr id="346" name="Google Shape;346;p31"/>
          <p:cNvSpPr txBox="1"/>
          <p:nvPr/>
        </p:nvSpPr>
        <p:spPr>
          <a:xfrm>
            <a:off x="1953563"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3]</a:t>
            </a:r>
            <a:endParaRPr>
              <a:latin typeface="Source Sans Pro"/>
              <a:ea typeface="Source Sans Pro"/>
              <a:cs typeface="Source Sans Pro"/>
              <a:sym typeface="Source Sans Pro"/>
            </a:endParaRPr>
          </a:p>
        </p:txBody>
      </p:sp>
      <p:sp>
        <p:nvSpPr>
          <p:cNvPr id="347" name="Google Shape;347;p31"/>
          <p:cNvSpPr txBox="1"/>
          <p:nvPr/>
        </p:nvSpPr>
        <p:spPr>
          <a:xfrm>
            <a:off x="6420488"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9900"/>
                </a:solidFill>
                <a:latin typeface="Source Sans Pro"/>
                <a:ea typeface="Source Sans Pro"/>
                <a:cs typeface="Source Sans Pro"/>
                <a:sym typeface="Source Sans Pro"/>
              </a:rPr>
              <a:t>[4, 6]</a:t>
            </a:r>
            <a:endParaRPr>
              <a:solidFill>
                <a:srgbClr val="FF9900"/>
              </a:solidFill>
              <a:latin typeface="Source Sans Pro"/>
              <a:ea typeface="Source Sans Pro"/>
              <a:cs typeface="Source Sans Pro"/>
              <a:sym typeface="Source Sans Pro"/>
            </a:endParaRPr>
          </a:p>
        </p:txBody>
      </p:sp>
      <p:sp>
        <p:nvSpPr>
          <p:cNvPr id="348" name="Google Shape;348;p31"/>
          <p:cNvSpPr txBox="1"/>
          <p:nvPr/>
        </p:nvSpPr>
        <p:spPr>
          <a:xfrm>
            <a:off x="7353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1]</a:t>
            </a:r>
            <a:endParaRPr>
              <a:latin typeface="Source Sans Pro"/>
              <a:ea typeface="Source Sans Pro"/>
              <a:cs typeface="Source Sans Pro"/>
              <a:sym typeface="Source Sans Pro"/>
            </a:endParaRPr>
          </a:p>
        </p:txBody>
      </p:sp>
      <p:sp>
        <p:nvSpPr>
          <p:cNvPr id="349" name="Google Shape;349;p31"/>
          <p:cNvSpPr txBox="1"/>
          <p:nvPr/>
        </p:nvSpPr>
        <p:spPr>
          <a:xfrm>
            <a:off x="284873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[2, 3]</a:t>
            </a:r>
            <a:endParaRPr>
              <a:solidFill>
                <a:schemeClr val="dk1"/>
              </a:solidFill>
              <a:latin typeface="Source Sans Pro"/>
              <a:ea typeface="Source Sans Pro"/>
              <a:cs typeface="Source Sans Pro"/>
              <a:sym typeface="Source Sans Pro"/>
            </a:endParaRPr>
          </a:p>
        </p:txBody>
      </p:sp>
      <p:sp>
        <p:nvSpPr>
          <p:cNvPr id="350" name="Google Shape;350;p31"/>
          <p:cNvSpPr txBox="1"/>
          <p:nvPr/>
        </p:nvSpPr>
        <p:spPr>
          <a:xfrm>
            <a:off x="52582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5]</a:t>
            </a:r>
            <a:endParaRPr>
              <a:latin typeface="Source Sans Pro"/>
              <a:ea typeface="Source Sans Pro"/>
              <a:cs typeface="Source Sans Pro"/>
              <a:sym typeface="Source Sans Pro"/>
            </a:endParaRPr>
          </a:p>
        </p:txBody>
      </p:sp>
      <p:sp>
        <p:nvSpPr>
          <p:cNvPr id="351" name="Google Shape;351;p31"/>
          <p:cNvSpPr txBox="1"/>
          <p:nvPr/>
        </p:nvSpPr>
        <p:spPr>
          <a:xfrm>
            <a:off x="7102757" y="1979975"/>
            <a:ext cx="11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[6, 6]</a:t>
            </a:r>
            <a:endParaRPr>
              <a:latin typeface="Source Sans Pro"/>
              <a:ea typeface="Source Sans Pro"/>
              <a:cs typeface="Source Sans Pro"/>
              <a:sym typeface="Source Sans Pro"/>
            </a:endParaRPr>
          </a:p>
        </p:txBody>
      </p:sp>
      <p:sp>
        <p:nvSpPr>
          <p:cNvPr id="352" name="Google Shape;352;p31"/>
          <p:cNvSpPr txBox="1"/>
          <p:nvPr/>
        </p:nvSpPr>
        <p:spPr>
          <a:xfrm>
            <a:off x="4733175" y="31315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[4, 4]</a:t>
            </a:r>
            <a:endParaRPr>
              <a:solidFill>
                <a:schemeClr val="dk1"/>
              </a:solidFill>
              <a:latin typeface="Source Sans Pro"/>
              <a:ea typeface="Source Sans Pro"/>
              <a:cs typeface="Source Sans Pro"/>
              <a:sym typeface="Source Sans Pro"/>
            </a:endParaRPr>
          </a:p>
        </p:txBody>
      </p:sp>
      <p:sp>
        <p:nvSpPr>
          <p:cNvPr id="353" name="Google Shape;353;p31"/>
          <p:cNvSpPr txBox="1"/>
          <p:nvPr/>
        </p:nvSpPr>
        <p:spPr>
          <a:xfrm>
            <a:off x="624413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[5, 5]</a:t>
            </a:r>
            <a:endParaRPr>
              <a:latin typeface="Source Sans Pro"/>
              <a:ea typeface="Source Sans Pro"/>
              <a:cs typeface="Source Sans Pro"/>
              <a:sym typeface="Source Sans Pro"/>
            </a:endParaRPr>
          </a:p>
        </p:txBody>
      </p:sp>
      <p:sp>
        <p:nvSpPr>
          <p:cNvPr id="354" name="Google Shape;354;p31"/>
          <p:cNvSpPr txBox="1"/>
          <p:nvPr/>
        </p:nvSpPr>
        <p:spPr>
          <a:xfrm>
            <a:off x="361688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a:t>
            </a:r>
            <a:r>
              <a:rPr lang="en">
                <a:solidFill>
                  <a:srgbClr val="FF9900"/>
                </a:solidFill>
                <a:latin typeface="Source Sans Pro"/>
                <a:ea typeface="Source Sans Pro"/>
                <a:cs typeface="Source Sans Pro"/>
                <a:sym typeface="Source Sans Pro"/>
              </a:rPr>
              <a:t> [3, 3]</a:t>
            </a:r>
            <a:endParaRPr>
              <a:solidFill>
                <a:srgbClr val="FF9900"/>
              </a:solidFill>
              <a:latin typeface="Source Sans Pro"/>
              <a:ea typeface="Source Sans Pro"/>
              <a:cs typeface="Source Sans Pro"/>
              <a:sym typeface="Source Sans Pro"/>
            </a:endParaRPr>
          </a:p>
        </p:txBody>
      </p:sp>
      <p:sp>
        <p:nvSpPr>
          <p:cNvPr id="355" name="Google Shape;355;p31"/>
          <p:cNvSpPr txBox="1"/>
          <p:nvPr/>
        </p:nvSpPr>
        <p:spPr>
          <a:xfrm>
            <a:off x="2083800"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[2, 2]</a:t>
            </a:r>
            <a:endParaRPr>
              <a:latin typeface="Source Sans Pro"/>
              <a:ea typeface="Source Sans Pro"/>
              <a:cs typeface="Source Sans Pro"/>
              <a:sym typeface="Source Sans Pro"/>
            </a:endParaRPr>
          </a:p>
        </p:txBody>
      </p:sp>
      <p:sp>
        <p:nvSpPr>
          <p:cNvPr id="356" name="Google Shape;356;p31"/>
          <p:cNvSpPr txBox="1"/>
          <p:nvPr/>
        </p:nvSpPr>
        <p:spPr>
          <a:xfrm>
            <a:off x="1404338" y="306772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[1, 1]</a:t>
            </a:r>
            <a:endParaRPr>
              <a:latin typeface="Source Sans Pro"/>
              <a:ea typeface="Source Sans Pro"/>
              <a:cs typeface="Source Sans Pro"/>
              <a:sym typeface="Source Sans Pro"/>
            </a:endParaRPr>
          </a:p>
        </p:txBody>
      </p:sp>
      <p:sp>
        <p:nvSpPr>
          <p:cNvPr id="357" name="Google Shape;357;p31"/>
          <p:cNvSpPr txBox="1"/>
          <p:nvPr/>
        </p:nvSpPr>
        <p:spPr>
          <a:xfrm>
            <a:off x="-6912"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[0, 0]</a:t>
            </a:r>
            <a:endParaRPr>
              <a:latin typeface="Source Sans Pro"/>
              <a:ea typeface="Source Sans Pro"/>
              <a:cs typeface="Source Sans Pro"/>
              <a:sym typeface="Source Sans Pro"/>
            </a:endParaRPr>
          </a:p>
        </p:txBody>
      </p:sp>
      <p:sp>
        <p:nvSpPr>
          <p:cNvPr id="358" name="Google Shape;358;p31"/>
          <p:cNvSpPr txBox="1"/>
          <p:nvPr/>
        </p:nvSpPr>
        <p:spPr>
          <a:xfrm>
            <a:off x="2663100" y="4112000"/>
            <a:ext cx="3817800" cy="610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7, 9, 11, 13]</a:t>
            </a:r>
            <a:endParaRPr sz="2400">
              <a:solidFill>
                <a:srgbClr val="263238"/>
              </a:solidFill>
              <a:latin typeface="Source Sans Pro"/>
              <a:ea typeface="Source Sans Pro"/>
              <a:cs typeface="Source Sans Pro"/>
              <a:sym typeface="Source Sans Pro"/>
            </a:endParaRPr>
          </a:p>
          <a:p>
            <a:pPr indent="0" lvl="0" marL="0" rtl="0" algn="ctr">
              <a:spcBef>
                <a:spcPts val="600"/>
              </a:spcBef>
              <a:spcAft>
                <a:spcPts val="0"/>
              </a:spcAft>
              <a:buClr>
                <a:schemeClr val="dk1"/>
              </a:buClr>
              <a:buSzPts val="1100"/>
              <a:buFont typeface="Arial"/>
              <a:buNone/>
            </a:pPr>
            <a:r>
              <a:t/>
            </a:r>
            <a:endParaRPr sz="2400">
              <a:solidFill>
                <a:srgbClr val="263238"/>
              </a:solidFill>
              <a:latin typeface="Source Sans Pro"/>
              <a:ea typeface="Source Sans Pro"/>
              <a:cs typeface="Source Sans Pro"/>
              <a:sym typeface="Source Sans Pro"/>
            </a:endParaRPr>
          </a:p>
        </p:txBody>
      </p:sp>
      <p:sp>
        <p:nvSpPr>
          <p:cNvPr id="359" name="Google Shape;359;p31"/>
          <p:cNvSpPr txBox="1"/>
          <p:nvPr/>
        </p:nvSpPr>
        <p:spPr>
          <a:xfrm>
            <a:off x="4278697" y="84805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0</a:t>
            </a:r>
            <a:endParaRPr>
              <a:solidFill>
                <a:srgbClr val="FF0000"/>
              </a:solidFill>
              <a:latin typeface="Source Sans Pro"/>
              <a:ea typeface="Source Sans Pro"/>
              <a:cs typeface="Source Sans Pro"/>
              <a:sym typeface="Source Sans Pro"/>
            </a:endParaRPr>
          </a:p>
        </p:txBody>
      </p:sp>
      <p:sp>
        <p:nvSpPr>
          <p:cNvPr id="360" name="Google Shape;360;p31"/>
          <p:cNvSpPr txBox="1"/>
          <p:nvPr/>
        </p:nvSpPr>
        <p:spPr>
          <a:xfrm>
            <a:off x="208380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a:t>
            </a:r>
            <a:endParaRPr>
              <a:solidFill>
                <a:srgbClr val="FF0000"/>
              </a:solidFill>
              <a:latin typeface="Source Sans Pro"/>
              <a:ea typeface="Source Sans Pro"/>
              <a:cs typeface="Source Sans Pro"/>
              <a:sym typeface="Source Sans Pro"/>
            </a:endParaRPr>
          </a:p>
        </p:txBody>
      </p:sp>
      <p:sp>
        <p:nvSpPr>
          <p:cNvPr id="361" name="Google Shape;361;p31"/>
          <p:cNvSpPr txBox="1"/>
          <p:nvPr/>
        </p:nvSpPr>
        <p:spPr>
          <a:xfrm>
            <a:off x="651215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2</a:t>
            </a:r>
            <a:endParaRPr>
              <a:solidFill>
                <a:srgbClr val="FF0000"/>
              </a:solidFill>
              <a:latin typeface="Source Sans Pro"/>
              <a:ea typeface="Source Sans Pro"/>
              <a:cs typeface="Source Sans Pro"/>
              <a:sym typeface="Source Sans Pro"/>
            </a:endParaRPr>
          </a:p>
        </p:txBody>
      </p:sp>
      <p:sp>
        <p:nvSpPr>
          <p:cNvPr id="362" name="Google Shape;362;p31"/>
          <p:cNvSpPr txBox="1"/>
          <p:nvPr/>
        </p:nvSpPr>
        <p:spPr>
          <a:xfrm>
            <a:off x="790384" y="27885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3</a:t>
            </a:r>
            <a:endParaRPr>
              <a:solidFill>
                <a:srgbClr val="FF0000"/>
              </a:solidFill>
              <a:latin typeface="Source Sans Pro"/>
              <a:ea typeface="Source Sans Pro"/>
              <a:cs typeface="Source Sans Pro"/>
              <a:sym typeface="Source Sans Pro"/>
            </a:endParaRPr>
          </a:p>
        </p:txBody>
      </p:sp>
      <p:sp>
        <p:nvSpPr>
          <p:cNvPr id="363" name="Google Shape;363;p31"/>
          <p:cNvSpPr txBox="1"/>
          <p:nvPr/>
        </p:nvSpPr>
        <p:spPr>
          <a:xfrm>
            <a:off x="2942009" y="27884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4</a:t>
            </a:r>
            <a:endParaRPr>
              <a:solidFill>
                <a:srgbClr val="FF0000"/>
              </a:solidFill>
              <a:latin typeface="Source Sans Pro"/>
              <a:ea typeface="Source Sans Pro"/>
              <a:cs typeface="Source Sans Pro"/>
              <a:sym typeface="Source Sans Pro"/>
            </a:endParaRPr>
          </a:p>
        </p:txBody>
      </p:sp>
      <p:sp>
        <p:nvSpPr>
          <p:cNvPr id="364" name="Google Shape;364;p31"/>
          <p:cNvSpPr txBox="1"/>
          <p:nvPr/>
        </p:nvSpPr>
        <p:spPr>
          <a:xfrm>
            <a:off x="554985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5</a:t>
            </a:r>
            <a:endParaRPr>
              <a:solidFill>
                <a:srgbClr val="FF0000"/>
              </a:solidFill>
              <a:latin typeface="Source Sans Pro"/>
              <a:ea typeface="Source Sans Pro"/>
              <a:cs typeface="Source Sans Pro"/>
              <a:sym typeface="Source Sans Pro"/>
            </a:endParaRPr>
          </a:p>
        </p:txBody>
      </p:sp>
      <p:sp>
        <p:nvSpPr>
          <p:cNvPr id="365" name="Google Shape;365;p31"/>
          <p:cNvSpPr txBox="1"/>
          <p:nvPr/>
        </p:nvSpPr>
        <p:spPr>
          <a:xfrm>
            <a:off x="720210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6</a:t>
            </a:r>
            <a:endParaRPr>
              <a:solidFill>
                <a:srgbClr val="FF0000"/>
              </a:solidFill>
              <a:latin typeface="Source Sans Pro"/>
              <a:ea typeface="Source Sans Pro"/>
              <a:cs typeface="Source Sans Pro"/>
              <a:sym typeface="Source Sans Pro"/>
            </a:endParaRPr>
          </a:p>
        </p:txBody>
      </p:sp>
      <p:sp>
        <p:nvSpPr>
          <p:cNvPr id="366" name="Google Shape;366;p31"/>
          <p:cNvSpPr txBox="1"/>
          <p:nvPr/>
        </p:nvSpPr>
        <p:spPr>
          <a:xfrm>
            <a:off x="174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sp>
        <p:nvSpPr>
          <p:cNvPr id="367" name="Google Shape;367;p31"/>
          <p:cNvSpPr txBox="1"/>
          <p:nvPr/>
        </p:nvSpPr>
        <p:spPr>
          <a:xfrm>
            <a:off x="1336084"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8</a:t>
            </a:r>
            <a:endParaRPr>
              <a:solidFill>
                <a:srgbClr val="FF0000"/>
              </a:solidFill>
              <a:latin typeface="Source Sans Pro"/>
              <a:ea typeface="Source Sans Pro"/>
              <a:cs typeface="Source Sans Pro"/>
              <a:sym typeface="Source Sans Pro"/>
            </a:endParaRPr>
          </a:p>
        </p:txBody>
      </p:sp>
      <p:sp>
        <p:nvSpPr>
          <p:cNvPr id="368" name="Google Shape;368;p31"/>
          <p:cNvSpPr txBox="1"/>
          <p:nvPr/>
        </p:nvSpPr>
        <p:spPr>
          <a:xfrm>
            <a:off x="22776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9</a:t>
            </a:r>
            <a:endParaRPr>
              <a:solidFill>
                <a:srgbClr val="FF0000"/>
              </a:solidFill>
              <a:latin typeface="Source Sans Pro"/>
              <a:ea typeface="Source Sans Pro"/>
              <a:cs typeface="Source Sans Pro"/>
              <a:sym typeface="Source Sans Pro"/>
            </a:endParaRPr>
          </a:p>
        </p:txBody>
      </p:sp>
      <p:sp>
        <p:nvSpPr>
          <p:cNvPr id="369" name="Google Shape;369;p31"/>
          <p:cNvSpPr txBox="1"/>
          <p:nvPr/>
        </p:nvSpPr>
        <p:spPr>
          <a:xfrm>
            <a:off x="35179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10</a:t>
            </a:r>
            <a:endParaRPr>
              <a:solidFill>
                <a:srgbClr val="FF0000"/>
              </a:solidFill>
              <a:latin typeface="Source Sans Pro"/>
              <a:ea typeface="Source Sans Pro"/>
              <a:cs typeface="Source Sans Pro"/>
              <a:sym typeface="Source Sans Pro"/>
            </a:endParaRPr>
          </a:p>
        </p:txBody>
      </p:sp>
      <p:sp>
        <p:nvSpPr>
          <p:cNvPr id="370" name="Google Shape;370;p31"/>
          <p:cNvSpPr txBox="1"/>
          <p:nvPr/>
        </p:nvSpPr>
        <p:spPr>
          <a:xfrm>
            <a:off x="4952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11</a:t>
            </a:r>
            <a:endParaRPr>
              <a:solidFill>
                <a:srgbClr val="FF0000"/>
              </a:solidFill>
              <a:latin typeface="Source Sans Pro"/>
              <a:ea typeface="Source Sans Pro"/>
              <a:cs typeface="Source Sans Pro"/>
              <a:sym typeface="Source Sans Pro"/>
            </a:endParaRPr>
          </a:p>
        </p:txBody>
      </p:sp>
      <p:sp>
        <p:nvSpPr>
          <p:cNvPr id="371" name="Google Shape;371;p31"/>
          <p:cNvSpPr txBox="1"/>
          <p:nvPr/>
        </p:nvSpPr>
        <p:spPr>
          <a:xfrm>
            <a:off x="6204084" y="38924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12</a:t>
            </a:r>
            <a:endParaRPr>
              <a:solidFill>
                <a:srgbClr val="FF0000"/>
              </a:solidFill>
              <a:latin typeface="Source Sans Pro"/>
              <a:ea typeface="Source Sans Pro"/>
              <a:cs typeface="Source Sans Pro"/>
              <a:sym typeface="Source Sans Pro"/>
            </a:endParaRPr>
          </a:p>
        </p:txBody>
      </p:sp>
      <p:sp>
        <p:nvSpPr>
          <p:cNvPr id="372" name="Google Shape;372;p31"/>
          <p:cNvSpPr txBox="1"/>
          <p:nvPr/>
        </p:nvSpPr>
        <p:spPr>
          <a:xfrm>
            <a:off x="259025" y="199825"/>
            <a:ext cx="36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Ví dụ: Tăng các phần tử đoạn [3, 6] thêm 3. </a:t>
            </a:r>
            <a:endParaRPr>
              <a:latin typeface="Source Sans Pro"/>
              <a:ea typeface="Source Sans Pro"/>
              <a:cs typeface="Source Sans Pro"/>
              <a:sym typeface="Source Sans Pro"/>
            </a:endParaRPr>
          </a:p>
        </p:txBody>
      </p:sp>
      <p:cxnSp>
        <p:nvCxnSpPr>
          <p:cNvPr id="373" name="Google Shape;373;p31"/>
          <p:cNvCxnSpPr>
            <a:endCxn id="374" idx="6"/>
          </p:cNvCxnSpPr>
          <p:nvPr/>
        </p:nvCxnSpPr>
        <p:spPr>
          <a:xfrm flipH="1">
            <a:off x="2661300" y="880625"/>
            <a:ext cx="1727400" cy="646800"/>
          </a:xfrm>
          <a:prstGeom prst="straightConnector1">
            <a:avLst/>
          </a:prstGeom>
          <a:noFill/>
          <a:ln cap="flat" cmpd="sng" w="9525">
            <a:solidFill>
              <a:srgbClr val="FF0000"/>
            </a:solidFill>
            <a:prstDash val="solid"/>
            <a:round/>
            <a:headEnd len="med" w="med" type="none"/>
            <a:tailEnd len="med" w="med" type="triangle"/>
          </a:ln>
        </p:spPr>
      </p:cxnSp>
      <p:cxnSp>
        <p:nvCxnSpPr>
          <p:cNvPr id="375" name="Google Shape;375;p31"/>
          <p:cNvCxnSpPr/>
          <p:nvPr/>
        </p:nvCxnSpPr>
        <p:spPr>
          <a:xfrm>
            <a:off x="4795675" y="865875"/>
            <a:ext cx="1791000" cy="495900"/>
          </a:xfrm>
          <a:prstGeom prst="straightConnector1">
            <a:avLst/>
          </a:prstGeom>
          <a:noFill/>
          <a:ln cap="flat" cmpd="sng" w="9525">
            <a:solidFill>
              <a:srgbClr val="FF0000"/>
            </a:solidFill>
            <a:prstDash val="solid"/>
            <a:round/>
            <a:headEnd len="med" w="med" type="none"/>
            <a:tailEnd len="med" w="med" type="triangle"/>
          </a:ln>
        </p:spPr>
      </p:cxnSp>
      <p:cxnSp>
        <p:nvCxnSpPr>
          <p:cNvPr id="376" name="Google Shape;376;p31"/>
          <p:cNvCxnSpPr/>
          <p:nvPr/>
        </p:nvCxnSpPr>
        <p:spPr>
          <a:xfrm>
            <a:off x="2516250" y="1813175"/>
            <a:ext cx="495900" cy="592200"/>
          </a:xfrm>
          <a:prstGeom prst="straightConnector1">
            <a:avLst/>
          </a:prstGeom>
          <a:noFill/>
          <a:ln cap="flat" cmpd="sng" w="9525">
            <a:solidFill>
              <a:srgbClr val="FF0000"/>
            </a:solidFill>
            <a:prstDash val="solid"/>
            <a:round/>
            <a:headEnd len="med" w="med" type="none"/>
            <a:tailEnd len="med" w="med" type="triangle"/>
          </a:ln>
        </p:spPr>
      </p:cxnSp>
      <p:cxnSp>
        <p:nvCxnSpPr>
          <p:cNvPr id="377" name="Google Shape;377;p31"/>
          <p:cNvCxnSpPr/>
          <p:nvPr/>
        </p:nvCxnSpPr>
        <p:spPr>
          <a:xfrm flipH="1">
            <a:off x="503400" y="2782675"/>
            <a:ext cx="414300" cy="6144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1"/>
          <p:cNvCxnSpPr/>
          <p:nvPr/>
        </p:nvCxnSpPr>
        <p:spPr>
          <a:xfrm>
            <a:off x="1258125" y="2849275"/>
            <a:ext cx="333000" cy="5772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1"/>
          <p:cNvCxnSpPr/>
          <p:nvPr/>
        </p:nvCxnSpPr>
        <p:spPr>
          <a:xfrm flipH="1">
            <a:off x="1258200" y="1753975"/>
            <a:ext cx="910200" cy="5700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1"/>
          <p:cNvCxnSpPr/>
          <p:nvPr/>
        </p:nvCxnSpPr>
        <p:spPr>
          <a:xfrm flipH="1">
            <a:off x="2642200" y="2819675"/>
            <a:ext cx="414300" cy="584700"/>
          </a:xfrm>
          <a:prstGeom prst="straightConnector1">
            <a:avLst/>
          </a:prstGeom>
          <a:noFill/>
          <a:ln cap="flat" cmpd="sng" w="9525">
            <a:solidFill>
              <a:srgbClr val="FF0000"/>
            </a:solidFill>
            <a:prstDash val="solid"/>
            <a:round/>
            <a:headEnd len="med" w="med" type="none"/>
            <a:tailEnd len="med" w="med" type="triangle"/>
          </a:ln>
        </p:spPr>
      </p:cxnSp>
      <p:cxnSp>
        <p:nvCxnSpPr>
          <p:cNvPr id="381" name="Google Shape;381;p31"/>
          <p:cNvCxnSpPr/>
          <p:nvPr/>
        </p:nvCxnSpPr>
        <p:spPr>
          <a:xfrm>
            <a:off x="3433925" y="2819675"/>
            <a:ext cx="333000" cy="577200"/>
          </a:xfrm>
          <a:prstGeom prst="straightConnector1">
            <a:avLst/>
          </a:prstGeom>
          <a:noFill/>
          <a:ln cap="flat" cmpd="sng" w="9525">
            <a:solidFill>
              <a:srgbClr val="FF0000"/>
            </a:solidFill>
            <a:prstDash val="solid"/>
            <a:round/>
            <a:headEnd len="med" w="med" type="none"/>
            <a:tailEnd len="med" w="med" type="triangle"/>
          </a:ln>
        </p:spPr>
      </p:cxnSp>
      <p:cxnSp>
        <p:nvCxnSpPr>
          <p:cNvPr id="382" name="Google Shape;382;p31"/>
          <p:cNvCxnSpPr/>
          <p:nvPr/>
        </p:nvCxnSpPr>
        <p:spPr>
          <a:xfrm flipH="1">
            <a:off x="5313750" y="2841875"/>
            <a:ext cx="377400" cy="555000"/>
          </a:xfrm>
          <a:prstGeom prst="straightConnector1">
            <a:avLst/>
          </a:prstGeom>
          <a:noFill/>
          <a:ln cap="flat" cmpd="sng" w="9525">
            <a:solidFill>
              <a:schemeClr val="dk1"/>
            </a:solidFill>
            <a:prstDash val="solid"/>
            <a:round/>
            <a:headEnd len="med" w="med" type="none"/>
            <a:tailEnd len="med" w="med" type="triangle"/>
          </a:ln>
        </p:spPr>
      </p:cxnSp>
      <p:cxnSp>
        <p:nvCxnSpPr>
          <p:cNvPr id="383" name="Google Shape;383;p31"/>
          <p:cNvCxnSpPr/>
          <p:nvPr/>
        </p:nvCxnSpPr>
        <p:spPr>
          <a:xfrm>
            <a:off x="6009375" y="2841875"/>
            <a:ext cx="414600" cy="57000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p31"/>
          <p:cNvCxnSpPr/>
          <p:nvPr/>
        </p:nvCxnSpPr>
        <p:spPr>
          <a:xfrm flipH="1">
            <a:off x="5861450" y="1746575"/>
            <a:ext cx="732600" cy="547800"/>
          </a:xfrm>
          <a:prstGeom prst="straightConnector1">
            <a:avLst/>
          </a:prstGeom>
          <a:noFill/>
          <a:ln cap="flat" cmpd="sng" w="9525">
            <a:solidFill>
              <a:srgbClr val="FF0000"/>
            </a:solidFill>
            <a:prstDash val="solid"/>
            <a:round/>
            <a:headEnd len="med" w="med" type="none"/>
            <a:tailEnd len="med" w="med" type="triangle"/>
          </a:ln>
        </p:spPr>
      </p:cxnSp>
      <p:cxnSp>
        <p:nvCxnSpPr>
          <p:cNvPr id="385" name="Google Shape;385;p31"/>
          <p:cNvCxnSpPr/>
          <p:nvPr/>
        </p:nvCxnSpPr>
        <p:spPr>
          <a:xfrm>
            <a:off x="6956675" y="1753975"/>
            <a:ext cx="510900" cy="5256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1"/>
          <p:cNvSpPr/>
          <p:nvPr/>
        </p:nvSpPr>
        <p:spPr>
          <a:xfrm>
            <a:off x="554380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20/0</a:t>
            </a:r>
            <a:endParaRPr/>
          </a:p>
        </p:txBody>
      </p:sp>
      <p:sp>
        <p:nvSpPr>
          <p:cNvPr id="387" name="Google Shape;387;p31"/>
          <p:cNvSpPr/>
          <p:nvPr/>
        </p:nvSpPr>
        <p:spPr>
          <a:xfrm>
            <a:off x="719440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r>
              <a:rPr lang="en"/>
              <a:t>/0</a:t>
            </a:r>
            <a:endParaRPr/>
          </a:p>
        </p:txBody>
      </p:sp>
      <p:sp>
        <p:nvSpPr>
          <p:cNvPr id="388" name="Google Shape;388;p31"/>
          <p:cNvSpPr/>
          <p:nvPr/>
        </p:nvSpPr>
        <p:spPr>
          <a:xfrm>
            <a:off x="3500138" y="3399388"/>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r>
              <a:rPr lang="en"/>
              <a:t> /0</a:t>
            </a:r>
            <a:endParaRPr/>
          </a:p>
        </p:txBody>
      </p:sp>
      <p:sp>
        <p:nvSpPr>
          <p:cNvPr id="389" name="Google Shape;389;p31"/>
          <p:cNvSpPr/>
          <p:nvPr/>
        </p:nvSpPr>
        <p:spPr>
          <a:xfrm>
            <a:off x="3500138" y="33994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sp>
        <p:nvSpPr>
          <p:cNvPr id="390" name="Google Shape;390;p31"/>
          <p:cNvSpPr/>
          <p:nvPr/>
        </p:nvSpPr>
        <p:spPr>
          <a:xfrm>
            <a:off x="2968863"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r>
              <a:rPr lang="en"/>
              <a:t> /0</a:t>
            </a:r>
            <a:endParaRPr/>
          </a:p>
        </p:txBody>
      </p:sp>
      <p:sp>
        <p:nvSpPr>
          <p:cNvPr id="391" name="Google Shape;391;p31"/>
          <p:cNvSpPr/>
          <p:nvPr/>
        </p:nvSpPr>
        <p:spPr>
          <a:xfrm>
            <a:off x="208380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r>
              <a:rPr lang="en"/>
              <a:t> /0</a:t>
            </a:r>
            <a:endParaRPr/>
          </a:p>
        </p:txBody>
      </p:sp>
      <p:sp>
        <p:nvSpPr>
          <p:cNvPr id="392" name="Google Shape;392;p31"/>
          <p:cNvSpPr/>
          <p:nvPr/>
        </p:nvSpPr>
        <p:spPr>
          <a:xfrm>
            <a:off x="2083800" y="1238675"/>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19/0</a:t>
            </a:r>
            <a:endParaRPr/>
          </a:p>
        </p:txBody>
      </p:sp>
      <p:sp>
        <p:nvSpPr>
          <p:cNvPr id="393" name="Google Shape;393;p31"/>
          <p:cNvSpPr/>
          <p:nvPr/>
        </p:nvSpPr>
        <p:spPr>
          <a:xfrm>
            <a:off x="2968875" y="22956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15/0</a:t>
            </a:r>
            <a:endParaRPr/>
          </a:p>
        </p:txBody>
      </p:sp>
      <p:sp>
        <p:nvSpPr>
          <p:cNvPr id="394" name="Google Shape;394;p31"/>
          <p:cNvSpPr/>
          <p:nvPr/>
        </p:nvSpPr>
        <p:spPr>
          <a:xfrm>
            <a:off x="651215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r>
              <a:rPr lang="en"/>
              <a:t>3/0</a:t>
            </a:r>
            <a:endParaRPr/>
          </a:p>
        </p:txBody>
      </p:sp>
      <p:sp>
        <p:nvSpPr>
          <p:cNvPr id="395" name="Google Shape;395;p31"/>
          <p:cNvSpPr/>
          <p:nvPr/>
        </p:nvSpPr>
        <p:spPr>
          <a:xfrm>
            <a:off x="6512150" y="1238675"/>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42/0</a:t>
            </a:r>
            <a:endParaRPr/>
          </a:p>
        </p:txBody>
      </p:sp>
      <p:sp>
        <p:nvSpPr>
          <p:cNvPr id="396" name="Google Shape;396;p31"/>
          <p:cNvSpPr/>
          <p:nvPr/>
        </p:nvSpPr>
        <p:spPr>
          <a:xfrm>
            <a:off x="4278688" y="39765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49</a:t>
            </a:r>
            <a:r>
              <a:rPr lang="en"/>
              <a:t>/0</a:t>
            </a:r>
            <a:endParaRPr/>
          </a:p>
        </p:txBody>
      </p:sp>
      <p:sp>
        <p:nvSpPr>
          <p:cNvPr id="397" name="Google Shape;397;p31"/>
          <p:cNvSpPr/>
          <p:nvPr/>
        </p:nvSpPr>
        <p:spPr>
          <a:xfrm>
            <a:off x="4278688" y="39765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7"/>
                                        </p:tgtEl>
                                      </p:cBhvr>
                                    </p:animEffect>
                                    <p:set>
                                      <p:cBhvr>
                                        <p:cTn dur="1" fill="hold">
                                          <p:stCondLst>
                                            <p:cond delay="1000"/>
                                          </p:stCondLst>
                                        </p:cTn>
                                        <p:tgtEl>
                                          <p:spTgt spid="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6"/>
                                        </p:tgtEl>
                                      </p:cBhvr>
                                    </p:animEffect>
                                    <p:set>
                                      <p:cBhvr>
                                        <p:cTn dur="1" fill="hold">
                                          <p:stCondLst>
                                            <p:cond delay="1000"/>
                                          </p:stCondLst>
                                        </p:cTn>
                                        <p:tgtEl>
                                          <p:spTgt spid="3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2"/>
          <p:cNvPicPr preferRelativeResize="0"/>
          <p:nvPr/>
        </p:nvPicPr>
        <p:blipFill>
          <a:blip r:embed="rId3">
            <a:alphaModFix/>
          </a:blip>
          <a:stretch>
            <a:fillRect/>
          </a:stretch>
        </p:blipFill>
        <p:spPr>
          <a:xfrm>
            <a:off x="821700" y="152400"/>
            <a:ext cx="7500605"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33"/>
          <p:cNvSpPr txBox="1"/>
          <p:nvPr>
            <p:ph idx="4294967295" type="ctrTitle"/>
          </p:nvPr>
        </p:nvSpPr>
        <p:spPr>
          <a:xfrm>
            <a:off x="246150" y="244925"/>
            <a:ext cx="74598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6.2</a:t>
            </a:r>
            <a:r>
              <a:rPr b="1" lang="en" sz="3000"/>
              <a:t>. T</a:t>
            </a:r>
            <a:r>
              <a:rPr b="1" lang="en" sz="3000"/>
              <a:t>ẬN DỤNG ĐẶC ĐIỂM CỦA KHÓA</a:t>
            </a:r>
            <a:endParaRPr b="1" sz="3000"/>
          </a:p>
        </p:txBody>
      </p:sp>
      <p:sp>
        <p:nvSpPr>
          <p:cNvPr id="408" name="Google Shape;408;p33"/>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7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7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latin typeface="Arial"/>
                <a:ea typeface="Arial"/>
                <a:cs typeface="Arial"/>
                <a:sym typeface="Arial"/>
              </a:rPr>
              <a:t>Sử dụng chính thuộc tính của khóa để làm các tác vụ khác</a:t>
            </a:r>
            <a:endParaRPr sz="20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latin typeface="Arial"/>
                <a:ea typeface="Arial"/>
                <a:cs typeface="Arial"/>
                <a:sym typeface="Arial"/>
              </a:rPr>
              <a:t>Thêm vào các khóa bổ sung </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409" name="Google Shape;409;p33"/>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10" name="Google Shape;410;p33"/>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11" name="Google Shape;411;p33"/>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12" name="Google Shape;412;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Effect filter="fade" transition="in">
                                      <p:cBhvr>
                                        <p:cTn dur="1000"/>
                                        <p:tgtEl>
                                          <p:spTgt spid="4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Effect filter="fade" transition="in">
                                      <p:cBhvr>
                                        <p:cTn dur="1000"/>
                                        <p:tgtEl>
                                          <p:spTgt spid="4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Effect filter="fade" transition="in">
                                      <p:cBhvr>
                                        <p:cTn dur="1000"/>
                                        <p:tgtEl>
                                          <p:spTgt spid="4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animEffect filter="fade" transition="in">
                                      <p:cBhvr>
                                        <p:cTn dur="1000"/>
                                        <p:tgtEl>
                                          <p:spTgt spid="4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animEffect filter="fade" transition="in">
                                      <p:cBhvr>
                                        <p:cTn dur="1000"/>
                                        <p:tgtEl>
                                          <p:spTgt spid="4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animEffect filter="fade" transition="in">
                                      <p:cBhvr>
                                        <p:cTn dur="1000"/>
                                        <p:tgtEl>
                                          <p:spTgt spid="4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6" st="6"/>
                                            </p:txEl>
                                          </p:spTgt>
                                        </p:tgtEl>
                                        <p:attrNameLst>
                                          <p:attrName>style.visibility</p:attrName>
                                        </p:attrNameLst>
                                      </p:cBhvr>
                                      <p:to>
                                        <p:strVal val="visible"/>
                                      </p:to>
                                    </p:set>
                                    <p:animEffect filter="fade" transition="in">
                                      <p:cBhvr>
                                        <p:cTn dur="1000"/>
                                        <p:tgtEl>
                                          <p:spTgt spid="4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7" st="7"/>
                                            </p:txEl>
                                          </p:spTgt>
                                        </p:tgtEl>
                                        <p:attrNameLst>
                                          <p:attrName>style.visibility</p:attrName>
                                        </p:attrNameLst>
                                      </p:cBhvr>
                                      <p:to>
                                        <p:strVal val="visible"/>
                                      </p:to>
                                    </p:set>
                                    <p:animEffect filter="fade" transition="in">
                                      <p:cBhvr>
                                        <p:cTn dur="1000"/>
                                        <p:tgtEl>
                                          <p:spTgt spid="4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8" st="8"/>
                                            </p:txEl>
                                          </p:spTgt>
                                        </p:tgtEl>
                                        <p:attrNameLst>
                                          <p:attrName>style.visibility</p:attrName>
                                        </p:attrNameLst>
                                      </p:cBhvr>
                                      <p:to>
                                        <p:strVal val="visible"/>
                                      </p:to>
                                    </p:set>
                                    <p:animEffect filter="fade" transition="in">
                                      <p:cBhvr>
                                        <p:cTn dur="1000"/>
                                        <p:tgtEl>
                                          <p:spTgt spid="4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6" name="Shape 416"/>
        <p:cNvGrpSpPr/>
        <p:nvPr/>
      </p:nvGrpSpPr>
      <p:grpSpPr>
        <a:xfrm>
          <a:off x="0" y="0"/>
          <a:ext cx="0" cy="0"/>
          <a:chOff x="0" y="0"/>
          <a:chExt cx="0" cy="0"/>
        </a:xfrm>
      </p:grpSpPr>
      <p:sp>
        <p:nvSpPr>
          <p:cNvPr id="417" name="Google Shape;417;p34"/>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Tận dụng khóa chính</a:t>
            </a:r>
            <a:endParaRPr b="1" sz="3000"/>
          </a:p>
        </p:txBody>
      </p:sp>
      <p:sp>
        <p:nvSpPr>
          <p:cNvPr id="418" name="Google Shape;418;p34"/>
          <p:cNvSpPr txBox="1"/>
          <p:nvPr>
            <p:ph idx="4294967295" type="subTitle"/>
          </p:nvPr>
        </p:nvSpPr>
        <p:spPr>
          <a:xfrm>
            <a:off x="762325" y="953700"/>
            <a:ext cx="7816200" cy="3796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rgbClr val="202122"/>
                </a:solidFill>
                <a:highlight>
                  <a:srgbClr val="FFFFFF"/>
                </a:highlight>
                <a:latin typeface="Arial"/>
                <a:ea typeface="Arial"/>
                <a:cs typeface="Arial"/>
                <a:sym typeface="Arial"/>
              </a:rPr>
              <a:t>Ví dụ với bài toán như sau: Đếm số lượng số 0 có trong mảng và tìm vị trí của số 0 thứ k</a:t>
            </a:r>
            <a:endParaRPr sz="18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t/>
            </a:r>
            <a:endParaRPr sz="1200">
              <a:latin typeface="Arial"/>
              <a:ea typeface="Arial"/>
              <a:cs typeface="Arial"/>
              <a:sym typeface="Arial"/>
            </a:endParaRPr>
          </a:p>
        </p:txBody>
      </p:sp>
      <p:cxnSp>
        <p:nvCxnSpPr>
          <p:cNvPr id="419" name="Google Shape;419;p34"/>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20" name="Google Shape;420;p34"/>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21" name="Google Shape;421;p34"/>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22" name="Google Shape;422;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3" name="Google Shape;423;p34"/>
          <p:cNvPicPr preferRelativeResize="0"/>
          <p:nvPr/>
        </p:nvPicPr>
        <p:blipFill>
          <a:blip r:embed="rId4">
            <a:alphaModFix/>
          </a:blip>
          <a:stretch>
            <a:fillRect/>
          </a:stretch>
        </p:blipFill>
        <p:spPr>
          <a:xfrm>
            <a:off x="1908625" y="2086548"/>
            <a:ext cx="5683175" cy="2442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35"/>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Thêm vào các khóa bổ sung</a:t>
            </a:r>
            <a:endParaRPr b="1" sz="3000"/>
          </a:p>
        </p:txBody>
      </p:sp>
      <p:sp>
        <p:nvSpPr>
          <p:cNvPr id="429" name="Google Shape;429;p35"/>
          <p:cNvSpPr txBox="1"/>
          <p:nvPr>
            <p:ph idx="4294967295" type="subTitle"/>
          </p:nvPr>
        </p:nvSpPr>
        <p:spPr>
          <a:xfrm>
            <a:off x="1001025" y="1500875"/>
            <a:ext cx="7154700" cy="337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Thêm một số khóa đặc biệt, đặc thù để làm một số công việc cụ thể</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latin typeface="Arial"/>
                <a:ea typeface="Arial"/>
                <a:cs typeface="Arial"/>
                <a:sym typeface="Arial"/>
              </a:rPr>
              <a:t>Lưu các khóa dưới cấu trúc dữ liệu khác</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430" name="Google Shape;430;p35"/>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31" name="Google Shape;431;p35"/>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32" name="Google Shape;432;p35"/>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33" name="Google Shape;433;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10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10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10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1000"/>
                                        <p:tgtEl>
                                          <p:spTgt spid="4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4" st="4"/>
                                            </p:txEl>
                                          </p:spTgt>
                                        </p:tgtEl>
                                        <p:attrNameLst>
                                          <p:attrName>style.visibility</p:attrName>
                                        </p:attrNameLst>
                                      </p:cBhvr>
                                      <p:to>
                                        <p:strVal val="visible"/>
                                      </p:to>
                                    </p:set>
                                    <p:animEffect filter="fade" transition="in">
                                      <p:cBhvr>
                                        <p:cTn dur="1000"/>
                                        <p:tgtEl>
                                          <p:spTgt spid="4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5" st="5"/>
                                            </p:txEl>
                                          </p:spTgt>
                                        </p:tgtEl>
                                        <p:attrNameLst>
                                          <p:attrName>style.visibility</p:attrName>
                                        </p:attrNameLst>
                                      </p:cBhvr>
                                      <p:to>
                                        <p:strVal val="visible"/>
                                      </p:to>
                                    </p:set>
                                    <p:animEffect filter="fade" transition="in">
                                      <p:cBhvr>
                                        <p:cTn dur="1000"/>
                                        <p:tgtEl>
                                          <p:spTgt spid="42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36"/>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Thêm các khóa đặc thù</a:t>
            </a:r>
            <a:endParaRPr b="1" sz="3000"/>
          </a:p>
        </p:txBody>
      </p:sp>
      <p:sp>
        <p:nvSpPr>
          <p:cNvPr id="439" name="Google Shape;439;p36"/>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rgbClr val="202122"/>
                </a:solidFill>
                <a:highlight>
                  <a:srgbClr val="FFFFFF"/>
                </a:highlight>
                <a:latin typeface="Arial"/>
                <a:ea typeface="Arial"/>
                <a:cs typeface="Arial"/>
                <a:sym typeface="Arial"/>
              </a:rPr>
              <a:t>Ví dụ với bài toán như sau: Đếm số lượng số 0 có trong mảng và tìm vị trí của số 0 thứ k</a:t>
            </a:r>
            <a:endParaRPr sz="18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t/>
            </a:r>
            <a:endParaRPr sz="1200">
              <a:latin typeface="Arial"/>
              <a:ea typeface="Arial"/>
              <a:cs typeface="Arial"/>
              <a:sym typeface="Arial"/>
            </a:endParaRPr>
          </a:p>
        </p:txBody>
      </p:sp>
      <p:cxnSp>
        <p:nvCxnSpPr>
          <p:cNvPr id="440" name="Google Shape;440;p36"/>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41" name="Google Shape;441;p36"/>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42" name="Google Shape;442;p36"/>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43" name="Google Shape;443;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4" name="Google Shape;444;p36"/>
          <p:cNvPicPr preferRelativeResize="0"/>
          <p:nvPr/>
        </p:nvPicPr>
        <p:blipFill>
          <a:blip r:embed="rId4">
            <a:alphaModFix/>
          </a:blip>
          <a:stretch>
            <a:fillRect/>
          </a:stretch>
        </p:blipFill>
        <p:spPr>
          <a:xfrm>
            <a:off x="672825" y="2309180"/>
            <a:ext cx="7798349" cy="16568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p37"/>
          <p:cNvSpPr txBox="1"/>
          <p:nvPr>
            <p:ph idx="4294967295" type="ctrTitle"/>
          </p:nvPr>
        </p:nvSpPr>
        <p:spPr>
          <a:xfrm>
            <a:off x="1001025" y="220025"/>
            <a:ext cx="696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Lưu khóa dưới dạng cấu trúc khác</a:t>
            </a:r>
            <a:endParaRPr b="1" sz="3000"/>
          </a:p>
        </p:txBody>
      </p:sp>
      <p:sp>
        <p:nvSpPr>
          <p:cNvPr id="450" name="Google Shape;450;p37"/>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rgbClr val="202122"/>
                </a:solidFill>
                <a:highlight>
                  <a:srgbClr val="FFFFFF"/>
                </a:highlight>
                <a:latin typeface="Arial"/>
                <a:ea typeface="Arial"/>
                <a:cs typeface="Arial"/>
                <a:sym typeface="Arial"/>
              </a:rPr>
              <a:t>Ví dụ với bài toán như sau: Đếm số lượng số 0 có trong mảng và tìm vị trí của số 0 thứ k</a:t>
            </a:r>
            <a:endParaRPr sz="18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t/>
            </a:r>
            <a:endParaRPr sz="1200">
              <a:latin typeface="Arial"/>
              <a:ea typeface="Arial"/>
              <a:cs typeface="Arial"/>
              <a:sym typeface="Arial"/>
            </a:endParaRPr>
          </a:p>
        </p:txBody>
      </p:sp>
      <p:cxnSp>
        <p:nvCxnSpPr>
          <p:cNvPr id="451" name="Google Shape;451;p37"/>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52" name="Google Shape;452;p37"/>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53" name="Google Shape;453;p37"/>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54" name="Google Shape;454;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5" name="Google Shape;455;p37"/>
          <p:cNvPicPr preferRelativeResize="0"/>
          <p:nvPr/>
        </p:nvPicPr>
        <p:blipFill>
          <a:blip r:embed="rId4">
            <a:alphaModFix/>
          </a:blip>
          <a:stretch>
            <a:fillRect/>
          </a:stretch>
        </p:blipFill>
        <p:spPr>
          <a:xfrm>
            <a:off x="1688975" y="1976715"/>
            <a:ext cx="5766026" cy="265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1" name="Google Shape;461;p38"/>
          <p:cNvSpPr txBox="1"/>
          <p:nvPr>
            <p:ph idx="4294967295" type="ctrTitle"/>
          </p:nvPr>
        </p:nvSpPr>
        <p:spPr>
          <a:xfrm>
            <a:off x="902625" y="1533900"/>
            <a:ext cx="7338600" cy="20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7</a:t>
            </a:r>
            <a:r>
              <a:rPr b="1" lang="en" sz="4000"/>
              <a:t>. SEGMENT TREE 2 CHI</a:t>
            </a:r>
            <a:r>
              <a:rPr b="1" lang="en" sz="4000"/>
              <a:t>ỀU</a:t>
            </a:r>
            <a:endParaRPr b="1"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39"/>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7</a:t>
            </a:r>
            <a:r>
              <a:rPr b="1" lang="en" sz="3000"/>
              <a:t>. SEGMENT TREE 2 CHI</a:t>
            </a:r>
            <a:r>
              <a:rPr b="1" lang="en" sz="3000"/>
              <a:t>ỀU</a:t>
            </a:r>
            <a:endParaRPr b="1" sz="3000"/>
          </a:p>
        </p:txBody>
      </p:sp>
      <p:sp>
        <p:nvSpPr>
          <p:cNvPr id="467" name="Google Shape;467;p39"/>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Một cây phân đoạn có thể được tổng quát hóa với các thứ nguyên cao hơn</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latin typeface="Arial"/>
                <a:ea typeface="Arial"/>
                <a:cs typeface="Arial"/>
                <a:sym typeface="Arial"/>
              </a:rPr>
              <a:t>Nếu trong trường hợp một chiều chúng ta chia các chỉ số của mảng thành các phân đoạn, thì trong hai chiều chúng ta tạo ra một cây phân đoạn thông thường với các chỉ số đầu tiên, và cho mỗi phân đoạn chúng ta xây dựng một cây thông thường với các chỉ số thứ hai.</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468" name="Google Shape;468;p39"/>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69" name="Google Shape;469;p39"/>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70" name="Google Shape;470;p39"/>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71" name="Google Shape;471;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0" st="0"/>
                                            </p:txEl>
                                          </p:spTgt>
                                        </p:tgtEl>
                                        <p:attrNameLst>
                                          <p:attrName>style.visibility</p:attrName>
                                        </p:attrNameLst>
                                      </p:cBhvr>
                                      <p:to>
                                        <p:strVal val="visible"/>
                                      </p:to>
                                    </p:set>
                                    <p:animEffect filter="fade" transition="in">
                                      <p:cBhvr>
                                        <p:cTn dur="1000"/>
                                        <p:tgtEl>
                                          <p:spTgt spid="4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1" st="1"/>
                                            </p:txEl>
                                          </p:spTgt>
                                        </p:tgtEl>
                                        <p:attrNameLst>
                                          <p:attrName>style.visibility</p:attrName>
                                        </p:attrNameLst>
                                      </p:cBhvr>
                                      <p:to>
                                        <p:strVal val="visible"/>
                                      </p:to>
                                    </p:set>
                                    <p:animEffect filter="fade" transition="in">
                                      <p:cBhvr>
                                        <p:cTn dur="1000"/>
                                        <p:tgtEl>
                                          <p:spTgt spid="4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2" st="2"/>
                                            </p:txEl>
                                          </p:spTgt>
                                        </p:tgtEl>
                                        <p:attrNameLst>
                                          <p:attrName>style.visibility</p:attrName>
                                        </p:attrNameLst>
                                      </p:cBhvr>
                                      <p:to>
                                        <p:strVal val="visible"/>
                                      </p:to>
                                    </p:set>
                                    <p:animEffect filter="fade" transition="in">
                                      <p:cBhvr>
                                        <p:cTn dur="1000"/>
                                        <p:tgtEl>
                                          <p:spTgt spid="4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3" st="3"/>
                                            </p:txEl>
                                          </p:spTgt>
                                        </p:tgtEl>
                                        <p:attrNameLst>
                                          <p:attrName>style.visibility</p:attrName>
                                        </p:attrNameLst>
                                      </p:cBhvr>
                                      <p:to>
                                        <p:strVal val="visible"/>
                                      </p:to>
                                    </p:set>
                                    <p:animEffect filter="fade" transition="in">
                                      <p:cBhvr>
                                        <p:cTn dur="1000"/>
                                        <p:tgtEl>
                                          <p:spTgt spid="4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4" st="4"/>
                                            </p:txEl>
                                          </p:spTgt>
                                        </p:tgtEl>
                                        <p:attrNameLst>
                                          <p:attrName>style.visibility</p:attrName>
                                        </p:attrNameLst>
                                      </p:cBhvr>
                                      <p:to>
                                        <p:strVal val="visible"/>
                                      </p:to>
                                    </p:set>
                                    <p:animEffect filter="fade" transition="in">
                                      <p:cBhvr>
                                        <p:cTn dur="1000"/>
                                        <p:tgtEl>
                                          <p:spTgt spid="4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5" st="5"/>
                                            </p:txEl>
                                          </p:spTgt>
                                        </p:tgtEl>
                                        <p:attrNameLst>
                                          <p:attrName>style.visibility</p:attrName>
                                        </p:attrNameLst>
                                      </p:cBhvr>
                                      <p:to>
                                        <p:strVal val="visible"/>
                                      </p:to>
                                    </p:set>
                                    <p:animEffect filter="fade" transition="in">
                                      <p:cBhvr>
                                        <p:cTn dur="1000"/>
                                        <p:tgtEl>
                                          <p:spTgt spid="46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5" name="Shape 475"/>
        <p:cNvGrpSpPr/>
        <p:nvPr/>
      </p:nvGrpSpPr>
      <p:grpSpPr>
        <a:xfrm>
          <a:off x="0" y="0"/>
          <a:ext cx="0" cy="0"/>
          <a:chOff x="0" y="0"/>
          <a:chExt cx="0" cy="0"/>
        </a:xfrm>
      </p:grpSpPr>
      <p:sp>
        <p:nvSpPr>
          <p:cNvPr id="476" name="Google Shape;476;p40"/>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7</a:t>
            </a:r>
            <a:r>
              <a:rPr b="1" lang="en" sz="3000"/>
              <a:t>. SEGMENT TREE 2 CHIỀU</a:t>
            </a:r>
            <a:endParaRPr b="1" sz="3000"/>
          </a:p>
        </p:txBody>
      </p:sp>
      <p:sp>
        <p:nvSpPr>
          <p:cNvPr id="477" name="Google Shape;477;p40"/>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rgbClr val="202122"/>
              </a:buClr>
              <a:buSzPts val="2000"/>
              <a:buFont typeface="Arial"/>
              <a:buChar char="-"/>
            </a:pPr>
            <a:r>
              <a:rPr lang="en" sz="2000">
                <a:solidFill>
                  <a:srgbClr val="202122"/>
                </a:solidFill>
                <a:highlight>
                  <a:srgbClr val="FFFFFF"/>
                </a:highlight>
                <a:latin typeface="Arial"/>
                <a:ea typeface="Arial"/>
                <a:cs typeface="Arial"/>
                <a:sym typeface="Arial"/>
              </a:rPr>
              <a:t>Trong trường hợp này, segment tree của chúng ta sẽ build theo tuần tự: Đầu tiên là trên trục x, sau đó là đến trục y</a:t>
            </a:r>
            <a:endParaRPr sz="20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sp>
        <p:nvSpPr>
          <p:cNvPr id="478" name="Google Shape;478;p40"/>
          <p:cNvSpPr txBox="1"/>
          <p:nvPr>
            <p:ph idx="4294967295" type="body"/>
          </p:nvPr>
        </p:nvSpPr>
        <p:spPr>
          <a:xfrm>
            <a:off x="1342950" y="4931600"/>
            <a:ext cx="6888000" cy="1637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200"/>
          </a:p>
        </p:txBody>
      </p:sp>
      <p:cxnSp>
        <p:nvCxnSpPr>
          <p:cNvPr id="479" name="Google Shape;479;p40"/>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80" name="Google Shape;480;p40"/>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81" name="Google Shape;481;p40"/>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82" name="Google Shape;482;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3" name="Google Shape;483;p40"/>
          <p:cNvPicPr preferRelativeResize="0"/>
          <p:nvPr/>
        </p:nvPicPr>
        <p:blipFill>
          <a:blip r:embed="rId4">
            <a:alphaModFix/>
          </a:blip>
          <a:stretch>
            <a:fillRect/>
          </a:stretch>
        </p:blipFill>
        <p:spPr>
          <a:xfrm>
            <a:off x="2312148" y="2820000"/>
            <a:ext cx="4949625" cy="182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 name="Google Shape;82;p14"/>
          <p:cNvPicPr preferRelativeResize="0"/>
          <p:nvPr/>
        </p:nvPicPr>
        <p:blipFill>
          <a:blip r:embed="rId3">
            <a:alphaModFix/>
          </a:blip>
          <a:stretch>
            <a:fillRect/>
          </a:stretch>
        </p:blipFill>
        <p:spPr>
          <a:xfrm>
            <a:off x="911250" y="639313"/>
            <a:ext cx="7321499" cy="3540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41"/>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Build y</a:t>
            </a:r>
            <a:endParaRPr b="1" sz="3000"/>
          </a:p>
        </p:txBody>
      </p:sp>
      <p:sp>
        <p:nvSpPr>
          <p:cNvPr id="489" name="Google Shape;489;p41"/>
          <p:cNvSpPr txBox="1"/>
          <p:nvPr>
            <p:ph idx="4294967295" type="subTitle"/>
          </p:nvPr>
        </p:nvSpPr>
        <p:spPr>
          <a:xfrm>
            <a:off x="762325" y="953700"/>
            <a:ext cx="7816200" cy="379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t/>
            </a:r>
            <a:endParaRPr sz="1200">
              <a:latin typeface="Arial"/>
              <a:ea typeface="Arial"/>
              <a:cs typeface="Arial"/>
              <a:sym typeface="Arial"/>
            </a:endParaRPr>
          </a:p>
        </p:txBody>
      </p:sp>
      <p:cxnSp>
        <p:nvCxnSpPr>
          <p:cNvPr id="490" name="Google Shape;490;p41"/>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491" name="Google Shape;491;p41"/>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492" name="Google Shape;492;p41"/>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493" name="Google Shape;493;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4" name="Google Shape;494;p41"/>
          <p:cNvPicPr preferRelativeResize="0"/>
          <p:nvPr/>
        </p:nvPicPr>
        <p:blipFill>
          <a:blip r:embed="rId4">
            <a:alphaModFix/>
          </a:blip>
          <a:stretch>
            <a:fillRect/>
          </a:stretch>
        </p:blipFill>
        <p:spPr>
          <a:xfrm>
            <a:off x="550075" y="1469374"/>
            <a:ext cx="8043852" cy="310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0" name="Google Shape;500;p42"/>
          <p:cNvPicPr preferRelativeResize="0"/>
          <p:nvPr/>
        </p:nvPicPr>
        <p:blipFill>
          <a:blip r:embed="rId3">
            <a:alphaModFix/>
          </a:blip>
          <a:stretch>
            <a:fillRect/>
          </a:stretch>
        </p:blipFill>
        <p:spPr>
          <a:xfrm>
            <a:off x="959863" y="1127062"/>
            <a:ext cx="7224274" cy="3826225"/>
          </a:xfrm>
          <a:prstGeom prst="rect">
            <a:avLst/>
          </a:prstGeom>
          <a:noFill/>
          <a:ln>
            <a:noFill/>
          </a:ln>
        </p:spPr>
      </p:pic>
      <p:sp>
        <p:nvSpPr>
          <p:cNvPr id="501" name="Google Shape;501;p42"/>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Query</a:t>
            </a:r>
            <a:r>
              <a:rPr b="1" lang="en" sz="3000"/>
              <a:t> t</a:t>
            </a:r>
            <a:r>
              <a:rPr b="1" lang="en" sz="3000"/>
              <a:t>ính sum</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5" name="Shape 505"/>
        <p:cNvGrpSpPr/>
        <p:nvPr/>
      </p:nvGrpSpPr>
      <p:grpSpPr>
        <a:xfrm>
          <a:off x="0" y="0"/>
          <a:ext cx="0" cy="0"/>
          <a:chOff x="0" y="0"/>
          <a:chExt cx="0" cy="0"/>
        </a:xfrm>
      </p:grpSpPr>
      <p:sp>
        <p:nvSpPr>
          <p:cNvPr id="506" name="Google Shape;506;p43"/>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8</a:t>
            </a:r>
            <a:r>
              <a:rPr b="1" lang="en" sz="3000"/>
              <a:t>. CÂY PHÂN ĐO</a:t>
            </a:r>
            <a:r>
              <a:rPr b="1" lang="en" sz="3000"/>
              <a:t>ẠN NGẦM</a:t>
            </a:r>
            <a:endParaRPr b="1" sz="3000"/>
          </a:p>
        </p:txBody>
      </p:sp>
      <p:sp>
        <p:nvSpPr>
          <p:cNvPr id="507" name="Google Shape;507;p43"/>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Thông thường chúng ta muốn khởi tạo một cây segment tree hoàn thiện để quản lý dữ liệu với kích thước có sẵn và bộ dữ liệu có sẵn</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latin typeface="Arial"/>
                <a:ea typeface="Arial"/>
                <a:cs typeface="Arial"/>
                <a:sym typeface="Arial"/>
              </a:rPr>
              <a:t>Khởi tạo một cây dữ liệu với các giá trị mặc định ban đầu, sau đó chúng ta sẽ thêm dần dần</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508" name="Google Shape;508;p43"/>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509" name="Google Shape;509;p43"/>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510" name="Google Shape;510;p43"/>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511" name="Google Shape;511;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44"/>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Hàm khởi tạo</a:t>
            </a:r>
            <a:endParaRPr b="1" sz="3000"/>
          </a:p>
        </p:txBody>
      </p:sp>
      <p:pic>
        <p:nvPicPr>
          <p:cNvPr id="518" name="Google Shape;518;p44"/>
          <p:cNvPicPr preferRelativeResize="0"/>
          <p:nvPr/>
        </p:nvPicPr>
        <p:blipFill>
          <a:blip r:embed="rId3">
            <a:alphaModFix/>
          </a:blip>
          <a:stretch>
            <a:fillRect/>
          </a:stretch>
        </p:blipFill>
        <p:spPr>
          <a:xfrm>
            <a:off x="843338" y="1454725"/>
            <a:ext cx="7457326" cy="2865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45"/>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Hàm extend và add</a:t>
            </a:r>
            <a:endParaRPr b="1" sz="3000"/>
          </a:p>
        </p:txBody>
      </p:sp>
      <p:pic>
        <p:nvPicPr>
          <p:cNvPr id="525" name="Google Shape;525;p45"/>
          <p:cNvPicPr preferRelativeResize="0"/>
          <p:nvPr/>
        </p:nvPicPr>
        <p:blipFill>
          <a:blip r:embed="rId3">
            <a:alphaModFix/>
          </a:blip>
          <a:stretch>
            <a:fillRect/>
          </a:stretch>
        </p:blipFill>
        <p:spPr>
          <a:xfrm>
            <a:off x="1190138" y="953698"/>
            <a:ext cx="6763727" cy="38850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46"/>
          <p:cNvSpPr txBox="1"/>
          <p:nvPr>
            <p:ph idx="4294967295" type="ctrTitle"/>
          </p:nvPr>
        </p:nvSpPr>
        <p:spPr>
          <a:xfrm>
            <a:off x="1757325" y="229198"/>
            <a:ext cx="56421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Hàm tính sum</a:t>
            </a:r>
            <a:endParaRPr b="1" sz="3000"/>
          </a:p>
        </p:txBody>
      </p:sp>
      <p:pic>
        <p:nvPicPr>
          <p:cNvPr id="532" name="Google Shape;532;p46"/>
          <p:cNvPicPr preferRelativeResize="0"/>
          <p:nvPr/>
        </p:nvPicPr>
        <p:blipFill>
          <a:blip r:embed="rId3">
            <a:alphaModFix/>
          </a:blip>
          <a:stretch>
            <a:fillRect/>
          </a:stretch>
        </p:blipFill>
        <p:spPr>
          <a:xfrm>
            <a:off x="660275" y="1278075"/>
            <a:ext cx="7823449" cy="3315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47"/>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9</a:t>
            </a:r>
            <a:r>
              <a:rPr b="1" lang="en" sz="3000"/>
              <a:t>. Cây phân đoạn liên tục</a:t>
            </a:r>
            <a:endParaRPr b="1" sz="3000"/>
          </a:p>
        </p:txBody>
      </p:sp>
      <p:sp>
        <p:nvSpPr>
          <p:cNvPr id="538" name="Google Shape;538;p47"/>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Cây phân đoạn liên tục là cây phân đoạn ghi nhớ trạng thái trước đó của cây cho mỗi lần thực hiện truy vấn sửa đổi. </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Điều này cho phép ta có thể truy cập bất kỳ phiên bản nào của cây này khi cần thiết.</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539" name="Google Shape;539;p47"/>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540" name="Google Shape;540;p47"/>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541" name="Google Shape;541;p47"/>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542" name="Google Shape;542;p4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animEffect filter="fade" transition="in">
                                      <p:cBhvr>
                                        <p:cTn dur="1000"/>
                                        <p:tgtEl>
                                          <p:spTgt spid="5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1" st="1"/>
                                            </p:txEl>
                                          </p:spTgt>
                                        </p:tgtEl>
                                        <p:attrNameLst>
                                          <p:attrName>style.visibility</p:attrName>
                                        </p:attrNameLst>
                                      </p:cBhvr>
                                      <p:to>
                                        <p:strVal val="visible"/>
                                      </p:to>
                                    </p:set>
                                    <p:animEffect filter="fade" transition="in">
                                      <p:cBhvr>
                                        <p:cTn dur="1000"/>
                                        <p:tgtEl>
                                          <p:spTgt spid="5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2" st="2"/>
                                            </p:txEl>
                                          </p:spTgt>
                                        </p:tgtEl>
                                        <p:attrNameLst>
                                          <p:attrName>style.visibility</p:attrName>
                                        </p:attrNameLst>
                                      </p:cBhvr>
                                      <p:to>
                                        <p:strVal val="visible"/>
                                      </p:to>
                                    </p:set>
                                    <p:animEffect filter="fade" transition="in">
                                      <p:cBhvr>
                                        <p:cTn dur="1000"/>
                                        <p:tgtEl>
                                          <p:spTgt spid="5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3" st="3"/>
                                            </p:txEl>
                                          </p:spTgt>
                                        </p:tgtEl>
                                        <p:attrNameLst>
                                          <p:attrName>style.visibility</p:attrName>
                                        </p:attrNameLst>
                                      </p:cBhvr>
                                      <p:to>
                                        <p:strVal val="visible"/>
                                      </p:to>
                                    </p:set>
                                    <p:animEffect filter="fade" transition="in">
                                      <p:cBhvr>
                                        <p:cTn dur="1000"/>
                                        <p:tgtEl>
                                          <p:spTgt spid="5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4" st="4"/>
                                            </p:txEl>
                                          </p:spTgt>
                                        </p:tgtEl>
                                        <p:attrNameLst>
                                          <p:attrName>style.visibility</p:attrName>
                                        </p:attrNameLst>
                                      </p:cBhvr>
                                      <p:to>
                                        <p:strVal val="visible"/>
                                      </p:to>
                                    </p:set>
                                    <p:animEffect filter="fade" transition="in">
                                      <p:cBhvr>
                                        <p:cTn dur="1000"/>
                                        <p:tgtEl>
                                          <p:spTgt spid="5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5" st="5"/>
                                            </p:txEl>
                                          </p:spTgt>
                                        </p:tgtEl>
                                        <p:attrNameLst>
                                          <p:attrName>style.visibility</p:attrName>
                                        </p:attrNameLst>
                                      </p:cBhvr>
                                      <p:to>
                                        <p:strVal val="visible"/>
                                      </p:to>
                                    </p:set>
                                    <p:animEffect filter="fade" transition="in">
                                      <p:cBhvr>
                                        <p:cTn dur="1000"/>
                                        <p:tgtEl>
                                          <p:spTgt spid="5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6" st="6"/>
                                            </p:txEl>
                                          </p:spTgt>
                                        </p:tgtEl>
                                        <p:attrNameLst>
                                          <p:attrName>style.visibility</p:attrName>
                                        </p:attrNameLst>
                                      </p:cBhvr>
                                      <p:to>
                                        <p:strVal val="visible"/>
                                      </p:to>
                                    </p:set>
                                    <p:animEffect filter="fade" transition="in">
                                      <p:cBhvr>
                                        <p:cTn dur="1000"/>
                                        <p:tgtEl>
                                          <p:spTgt spid="5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7" st="7"/>
                                            </p:txEl>
                                          </p:spTgt>
                                        </p:tgtEl>
                                        <p:attrNameLst>
                                          <p:attrName>style.visibility</p:attrName>
                                        </p:attrNameLst>
                                      </p:cBhvr>
                                      <p:to>
                                        <p:strVal val="visible"/>
                                      </p:to>
                                    </p:set>
                                    <p:animEffect filter="fade" transition="in">
                                      <p:cBhvr>
                                        <p:cTn dur="1000"/>
                                        <p:tgtEl>
                                          <p:spTgt spid="5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6" name="Shape 546"/>
        <p:cNvGrpSpPr/>
        <p:nvPr/>
      </p:nvGrpSpPr>
      <p:grpSpPr>
        <a:xfrm>
          <a:off x="0" y="0"/>
          <a:ext cx="0" cy="0"/>
          <a:chOff x="0" y="0"/>
          <a:chExt cx="0" cy="0"/>
        </a:xfrm>
      </p:grpSpPr>
      <p:sp>
        <p:nvSpPr>
          <p:cNvPr id="547" name="Google Shape;547;p48"/>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9</a:t>
            </a:r>
            <a:r>
              <a:rPr b="1" lang="en" sz="3000"/>
              <a:t>. Cây phân đoạn liên tục</a:t>
            </a:r>
            <a:endParaRPr b="1" sz="3000"/>
          </a:p>
        </p:txBody>
      </p:sp>
      <p:sp>
        <p:nvSpPr>
          <p:cNvPr id="548" name="Google Shape;548;p48"/>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Thực tế đối với việc cập nhật cây (cụ thể là cập nhật một node) chỉ cập nhật một lượng node nhất định.</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0" lvl="0" marL="400050" rtl="0" algn="l">
              <a:lnSpc>
                <a:spcPct val="115000"/>
              </a:lnSpc>
              <a:spcBef>
                <a:spcPts val="0"/>
              </a:spcBef>
              <a:spcAft>
                <a:spcPts val="0"/>
              </a:spcAft>
              <a:buNone/>
            </a:pPr>
            <a:r>
              <a:rPr lang="en" sz="2000">
                <a:solidFill>
                  <a:srgbClr val="202122"/>
                </a:solidFill>
                <a:highlight>
                  <a:srgbClr val="FFFFFF"/>
                </a:highlight>
                <a:latin typeface="Arial"/>
                <a:ea typeface="Arial"/>
                <a:cs typeface="Arial"/>
                <a:sym typeface="Arial"/>
              </a:rPr>
              <a:t>=&gt; Phiên bản mới của cây chỉ chứa n node mới, các node còn lại sẽ giống với phiên bản cũ.</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rgbClr val="202122"/>
              </a:buClr>
              <a:buSzPts val="2000"/>
              <a:buFont typeface="Arial"/>
              <a:buChar char="-"/>
            </a:pPr>
            <a:r>
              <a:rPr lang="en" sz="2000">
                <a:solidFill>
                  <a:srgbClr val="202122"/>
                </a:solidFill>
                <a:highlight>
                  <a:srgbClr val="FFFFFF"/>
                </a:highlight>
                <a:latin typeface="Arial"/>
                <a:ea typeface="Arial"/>
                <a:cs typeface="Arial"/>
                <a:sym typeface="Arial"/>
              </a:rPr>
              <a:t>Áp dụng ý tưởng này, khi tạo 1 phiên bản mới, ta chỉ tạo n node mới này, phần còn lại lấy từ phiên bản trước.</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549" name="Google Shape;549;p48"/>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550" name="Google Shape;550;p48"/>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551" name="Google Shape;551;p48"/>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552" name="Google Shape;552;p4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Effect filter="fade" transition="in">
                                      <p:cBhvr>
                                        <p:cTn dur="1000"/>
                                        <p:tgtEl>
                                          <p:spTgt spid="5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Effect filter="fade" transition="in">
                                      <p:cBhvr>
                                        <p:cTn dur="1000"/>
                                        <p:tgtEl>
                                          <p:spTgt spid="5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Effect filter="fade" transition="in">
                                      <p:cBhvr>
                                        <p:cTn dur="1000"/>
                                        <p:tgtEl>
                                          <p:spTgt spid="5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animEffect filter="fade" transition="in">
                                      <p:cBhvr>
                                        <p:cTn dur="1000"/>
                                        <p:tgtEl>
                                          <p:spTgt spid="5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animEffect filter="fade" transition="in">
                                      <p:cBhvr>
                                        <p:cTn dur="1000"/>
                                        <p:tgtEl>
                                          <p:spTgt spid="5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5" st="5"/>
                                            </p:txEl>
                                          </p:spTgt>
                                        </p:tgtEl>
                                        <p:attrNameLst>
                                          <p:attrName>style.visibility</p:attrName>
                                        </p:attrNameLst>
                                      </p:cBhvr>
                                      <p:to>
                                        <p:strVal val="visible"/>
                                      </p:to>
                                    </p:set>
                                    <p:animEffect filter="fade" transition="in">
                                      <p:cBhvr>
                                        <p:cTn dur="1000"/>
                                        <p:tgtEl>
                                          <p:spTgt spid="5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6" st="6"/>
                                            </p:txEl>
                                          </p:spTgt>
                                        </p:tgtEl>
                                        <p:attrNameLst>
                                          <p:attrName>style.visibility</p:attrName>
                                        </p:attrNameLst>
                                      </p:cBhvr>
                                      <p:to>
                                        <p:strVal val="visible"/>
                                      </p:to>
                                    </p:set>
                                    <p:animEffect filter="fade" transition="in">
                                      <p:cBhvr>
                                        <p:cTn dur="1000"/>
                                        <p:tgtEl>
                                          <p:spTgt spid="5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7" st="7"/>
                                            </p:txEl>
                                          </p:spTgt>
                                        </p:tgtEl>
                                        <p:attrNameLst>
                                          <p:attrName>style.visibility</p:attrName>
                                        </p:attrNameLst>
                                      </p:cBhvr>
                                      <p:to>
                                        <p:strVal val="visible"/>
                                      </p:to>
                                    </p:set>
                                    <p:animEffect filter="fade" transition="in">
                                      <p:cBhvr>
                                        <p:cTn dur="1000"/>
                                        <p:tgtEl>
                                          <p:spTgt spid="5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8" st="8"/>
                                            </p:txEl>
                                          </p:spTgt>
                                        </p:tgtEl>
                                        <p:attrNameLst>
                                          <p:attrName>style.visibility</p:attrName>
                                        </p:attrNameLst>
                                      </p:cBhvr>
                                      <p:to>
                                        <p:strVal val="visible"/>
                                      </p:to>
                                    </p:set>
                                    <p:animEffect filter="fade" transition="in">
                                      <p:cBhvr>
                                        <p:cTn dur="1000"/>
                                        <p:tgtEl>
                                          <p:spTgt spid="54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6" name="Shape 556"/>
        <p:cNvGrpSpPr/>
        <p:nvPr/>
      </p:nvGrpSpPr>
      <p:grpSpPr>
        <a:xfrm>
          <a:off x="0" y="0"/>
          <a:ext cx="0" cy="0"/>
          <a:chOff x="0" y="0"/>
          <a:chExt cx="0" cy="0"/>
        </a:xfrm>
      </p:grpSpPr>
      <p:sp>
        <p:nvSpPr>
          <p:cNvPr id="557" name="Google Shape;557;p49"/>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9</a:t>
            </a:r>
            <a:r>
              <a:rPr b="1" lang="en" sz="3000"/>
              <a:t>. Cây phân đoạn liên tục</a:t>
            </a:r>
            <a:endParaRPr b="1" sz="3000"/>
          </a:p>
        </p:txBody>
      </p:sp>
      <p:sp>
        <p:nvSpPr>
          <p:cNvPr id="558" name="Google Shape;558;p49"/>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 sz="2000">
                <a:solidFill>
                  <a:srgbClr val="202122"/>
                </a:solidFill>
                <a:highlight>
                  <a:srgbClr val="FFFFFF"/>
                </a:highlight>
                <a:latin typeface="Arial"/>
                <a:ea typeface="Arial"/>
                <a:cs typeface="Arial"/>
                <a:sym typeface="Arial"/>
              </a:rPr>
              <a:t>Cài đặt:</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a:solidFill>
                  <a:srgbClr val="202122"/>
                </a:solidFill>
                <a:highlight>
                  <a:srgbClr val="FFFFFF"/>
                </a:highlight>
                <a:latin typeface="Arial"/>
                <a:ea typeface="Arial"/>
                <a:cs typeface="Arial"/>
                <a:sym typeface="Arial"/>
              </a:rPr>
              <a:t>Node sẽ thêm 2 con trỏ để lưu trữ node con trái và phải.</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202122"/>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rgbClr val="202122"/>
              </a:buClr>
              <a:buSzPts val="2000"/>
              <a:buFont typeface="Arial"/>
              <a:buChar char="-"/>
            </a:pPr>
            <a:r>
              <a:rPr lang="en" sz="2000">
                <a:solidFill>
                  <a:srgbClr val="202122"/>
                </a:solidFill>
                <a:highlight>
                  <a:srgbClr val="FFFFFF"/>
                </a:highlight>
                <a:latin typeface="Arial"/>
                <a:ea typeface="Arial"/>
                <a:cs typeface="Arial"/>
                <a:sym typeface="Arial"/>
              </a:rPr>
              <a:t>Để theo dõi tất cả phiên bản, ta chỉ cần theo dõi node gốc đầu tiên của mỗi phiên bản.</a:t>
            </a:r>
            <a:endParaRPr sz="20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p:txBody>
      </p:sp>
      <p:cxnSp>
        <p:nvCxnSpPr>
          <p:cNvPr id="559" name="Google Shape;559;p49"/>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560" name="Google Shape;560;p49"/>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561" name="Google Shape;561;p49"/>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562" name="Google Shape;562;p4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10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10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10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1000"/>
                                        <p:tgtEl>
                                          <p:spTgt spid="5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1000"/>
                                        <p:tgtEl>
                                          <p:spTgt spid="5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5" st="5"/>
                                            </p:txEl>
                                          </p:spTgt>
                                        </p:tgtEl>
                                        <p:attrNameLst>
                                          <p:attrName>style.visibility</p:attrName>
                                        </p:attrNameLst>
                                      </p:cBhvr>
                                      <p:to>
                                        <p:strVal val="visible"/>
                                      </p:to>
                                    </p:set>
                                    <p:animEffect filter="fade" transition="in">
                                      <p:cBhvr>
                                        <p:cTn dur="1000"/>
                                        <p:tgtEl>
                                          <p:spTgt spid="5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6" st="6"/>
                                            </p:txEl>
                                          </p:spTgt>
                                        </p:tgtEl>
                                        <p:attrNameLst>
                                          <p:attrName>style.visibility</p:attrName>
                                        </p:attrNameLst>
                                      </p:cBhvr>
                                      <p:to>
                                        <p:strVal val="visible"/>
                                      </p:to>
                                    </p:set>
                                    <p:animEffect filter="fade" transition="in">
                                      <p:cBhvr>
                                        <p:cTn dur="1000"/>
                                        <p:tgtEl>
                                          <p:spTgt spid="5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7" st="7"/>
                                            </p:txEl>
                                          </p:spTgt>
                                        </p:tgtEl>
                                        <p:attrNameLst>
                                          <p:attrName>style.visibility</p:attrName>
                                        </p:attrNameLst>
                                      </p:cBhvr>
                                      <p:to>
                                        <p:strVal val="visible"/>
                                      </p:to>
                                    </p:set>
                                    <p:animEffect filter="fade" transition="in">
                                      <p:cBhvr>
                                        <p:cTn dur="1000"/>
                                        <p:tgtEl>
                                          <p:spTgt spid="5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0"/>
          <p:cNvSpPr/>
          <p:nvPr/>
        </p:nvSpPr>
        <p:spPr>
          <a:xfrm>
            <a:off x="4283250" y="3552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52</a:t>
            </a:r>
            <a:endParaRPr/>
          </a:p>
        </p:txBody>
      </p:sp>
      <p:sp>
        <p:nvSpPr>
          <p:cNvPr id="568" name="Google Shape;568;p50"/>
          <p:cNvSpPr/>
          <p:nvPr/>
        </p:nvSpPr>
        <p:spPr>
          <a:xfrm>
            <a:off x="2083800" y="1238675"/>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19</a:t>
            </a:r>
            <a:endParaRPr/>
          </a:p>
        </p:txBody>
      </p:sp>
      <p:sp>
        <p:nvSpPr>
          <p:cNvPr id="569" name="Google Shape;569;p50"/>
          <p:cNvSpPr/>
          <p:nvPr/>
        </p:nvSpPr>
        <p:spPr>
          <a:xfrm>
            <a:off x="2940400" y="22956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15</a:t>
            </a:r>
            <a:endParaRPr/>
          </a:p>
        </p:txBody>
      </p:sp>
      <p:sp>
        <p:nvSpPr>
          <p:cNvPr id="570" name="Google Shape;570;p50"/>
          <p:cNvSpPr/>
          <p:nvPr/>
        </p:nvSpPr>
        <p:spPr>
          <a:xfrm>
            <a:off x="82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71" name="Google Shape;571;p50"/>
          <p:cNvSpPr/>
          <p:nvPr/>
        </p:nvSpPr>
        <p:spPr>
          <a:xfrm>
            <a:off x="1744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2" name="Google Shape;572;p50"/>
          <p:cNvSpPr/>
          <p:nvPr/>
        </p:nvSpPr>
        <p:spPr>
          <a:xfrm>
            <a:off x="1336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73" name="Google Shape;573;p50"/>
          <p:cNvSpPr/>
          <p:nvPr/>
        </p:nvSpPr>
        <p:spPr>
          <a:xfrm>
            <a:off x="227760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74" name="Google Shape;574;p50"/>
          <p:cNvSpPr/>
          <p:nvPr/>
        </p:nvSpPr>
        <p:spPr>
          <a:xfrm>
            <a:off x="3517900" y="3399400"/>
            <a:ext cx="577500" cy="577500"/>
          </a:xfrm>
          <a:prstGeom prst="ellipse">
            <a:avLst/>
          </a:prstGeom>
          <a:solidFill>
            <a:srgbClr val="A1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10</a:t>
            </a:r>
            <a:endParaRPr>
              <a:solidFill>
                <a:schemeClr val="dk1"/>
              </a:solidFill>
            </a:endParaRPr>
          </a:p>
        </p:txBody>
      </p:sp>
      <p:sp>
        <p:nvSpPr>
          <p:cNvPr id="575" name="Google Shape;575;p50"/>
          <p:cNvSpPr/>
          <p:nvPr/>
        </p:nvSpPr>
        <p:spPr>
          <a:xfrm>
            <a:off x="6512150" y="123867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576" name="Google Shape;576;p50"/>
          <p:cNvSpPr/>
          <p:nvPr/>
        </p:nvSpPr>
        <p:spPr>
          <a:xfrm>
            <a:off x="5547050" y="22956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577" name="Google Shape;577;p50"/>
          <p:cNvSpPr/>
          <p:nvPr/>
        </p:nvSpPr>
        <p:spPr>
          <a:xfrm>
            <a:off x="7194400" y="2279425"/>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13</a:t>
            </a:r>
            <a:endParaRPr/>
          </a:p>
        </p:txBody>
      </p:sp>
      <p:sp>
        <p:nvSpPr>
          <p:cNvPr id="578" name="Google Shape;578;p50"/>
          <p:cNvSpPr/>
          <p:nvPr/>
        </p:nvSpPr>
        <p:spPr>
          <a:xfrm>
            <a:off x="4969550"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579" name="Google Shape;579;p50"/>
          <p:cNvSpPr/>
          <p:nvPr/>
        </p:nvSpPr>
        <p:spPr>
          <a:xfrm>
            <a:off x="6204075" y="3399400"/>
            <a:ext cx="577500" cy="57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cxnSp>
        <p:nvCxnSpPr>
          <p:cNvPr id="580" name="Google Shape;580;p50"/>
          <p:cNvCxnSpPr>
            <a:stCxn id="568" idx="7"/>
            <a:endCxn id="567" idx="3"/>
          </p:cNvCxnSpPr>
          <p:nvPr/>
        </p:nvCxnSpPr>
        <p:spPr>
          <a:xfrm flipH="1" rot="10800000">
            <a:off x="2576727" y="848048"/>
            <a:ext cx="1791000" cy="475200"/>
          </a:xfrm>
          <a:prstGeom prst="straightConnector1">
            <a:avLst/>
          </a:prstGeom>
          <a:noFill/>
          <a:ln cap="flat" cmpd="sng" w="9525">
            <a:solidFill>
              <a:srgbClr val="FF0000"/>
            </a:solidFill>
            <a:prstDash val="solid"/>
            <a:round/>
            <a:headEnd len="med" w="med" type="none"/>
            <a:tailEnd len="med" w="med" type="triangle"/>
          </a:ln>
        </p:spPr>
      </p:cxnSp>
      <p:cxnSp>
        <p:nvCxnSpPr>
          <p:cNvPr id="581" name="Google Shape;581;p50"/>
          <p:cNvCxnSpPr>
            <a:stCxn id="575" idx="1"/>
            <a:endCxn id="567" idx="5"/>
          </p:cNvCxnSpPr>
          <p:nvPr/>
        </p:nvCxnSpPr>
        <p:spPr>
          <a:xfrm rot="10800000">
            <a:off x="4776323" y="848048"/>
            <a:ext cx="1820400" cy="47520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50"/>
          <p:cNvCxnSpPr>
            <a:stCxn id="570" idx="7"/>
            <a:endCxn id="568" idx="3"/>
          </p:cNvCxnSpPr>
          <p:nvPr/>
        </p:nvCxnSpPr>
        <p:spPr>
          <a:xfrm flipH="1" rot="10800000">
            <a:off x="1319977" y="1731573"/>
            <a:ext cx="848400" cy="6486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50"/>
          <p:cNvCxnSpPr>
            <a:stCxn id="569" idx="1"/>
            <a:endCxn id="568" idx="5"/>
          </p:cNvCxnSpPr>
          <p:nvPr/>
        </p:nvCxnSpPr>
        <p:spPr>
          <a:xfrm rot="10800000">
            <a:off x="2576773" y="1731573"/>
            <a:ext cx="448200" cy="648600"/>
          </a:xfrm>
          <a:prstGeom prst="straightConnector1">
            <a:avLst/>
          </a:prstGeom>
          <a:noFill/>
          <a:ln cap="flat" cmpd="sng" w="9525">
            <a:solidFill>
              <a:srgbClr val="FF0000"/>
            </a:solidFill>
            <a:prstDash val="solid"/>
            <a:round/>
            <a:headEnd len="med" w="med" type="none"/>
            <a:tailEnd len="med" w="med" type="triangle"/>
          </a:ln>
        </p:spPr>
      </p:cxnSp>
      <p:cxnSp>
        <p:nvCxnSpPr>
          <p:cNvPr id="584" name="Google Shape;584;p50"/>
          <p:cNvCxnSpPr>
            <a:stCxn id="576" idx="0"/>
            <a:endCxn id="575" idx="3"/>
          </p:cNvCxnSpPr>
          <p:nvPr/>
        </p:nvCxnSpPr>
        <p:spPr>
          <a:xfrm flipH="1" rot="10800000">
            <a:off x="5835800" y="1731600"/>
            <a:ext cx="760800" cy="564000"/>
          </a:xfrm>
          <a:prstGeom prst="straightConnector1">
            <a:avLst/>
          </a:prstGeom>
          <a:noFill/>
          <a:ln cap="flat" cmpd="sng" w="9525">
            <a:solidFill>
              <a:schemeClr val="dk2"/>
            </a:solidFill>
            <a:prstDash val="solid"/>
            <a:round/>
            <a:headEnd len="med" w="med" type="none"/>
            <a:tailEnd len="med" w="med" type="triangle"/>
          </a:ln>
        </p:spPr>
      </p:cxnSp>
      <p:cxnSp>
        <p:nvCxnSpPr>
          <p:cNvPr id="585" name="Google Shape;585;p50"/>
          <p:cNvCxnSpPr>
            <a:stCxn id="577" idx="0"/>
            <a:endCxn id="575" idx="5"/>
          </p:cNvCxnSpPr>
          <p:nvPr/>
        </p:nvCxnSpPr>
        <p:spPr>
          <a:xfrm rot="10800000">
            <a:off x="7004950" y="1731625"/>
            <a:ext cx="478200" cy="547800"/>
          </a:xfrm>
          <a:prstGeom prst="straightConnector1">
            <a:avLst/>
          </a:prstGeom>
          <a:noFill/>
          <a:ln cap="flat" cmpd="sng" w="9525">
            <a:solidFill>
              <a:schemeClr val="dk2"/>
            </a:solidFill>
            <a:prstDash val="solid"/>
            <a:round/>
            <a:headEnd len="med" w="med" type="none"/>
            <a:tailEnd len="med" w="med" type="triangle"/>
          </a:ln>
        </p:spPr>
      </p:cxnSp>
      <p:cxnSp>
        <p:nvCxnSpPr>
          <p:cNvPr id="586" name="Google Shape;586;p50"/>
          <p:cNvCxnSpPr>
            <a:stCxn id="571" idx="0"/>
            <a:endCxn id="570" idx="3"/>
          </p:cNvCxnSpPr>
          <p:nvPr/>
        </p:nvCxnSpPr>
        <p:spPr>
          <a:xfrm flipH="1" rot="10800000">
            <a:off x="463150" y="2788600"/>
            <a:ext cx="448500" cy="610800"/>
          </a:xfrm>
          <a:prstGeom prst="straightConnector1">
            <a:avLst/>
          </a:prstGeom>
          <a:noFill/>
          <a:ln cap="flat" cmpd="sng" w="9525">
            <a:solidFill>
              <a:schemeClr val="dk2"/>
            </a:solidFill>
            <a:prstDash val="solid"/>
            <a:round/>
            <a:headEnd len="med" w="med" type="none"/>
            <a:tailEnd len="med" w="med" type="triangle"/>
          </a:ln>
        </p:spPr>
      </p:cxnSp>
      <p:cxnSp>
        <p:nvCxnSpPr>
          <p:cNvPr id="587" name="Google Shape;587;p50"/>
          <p:cNvCxnSpPr>
            <a:stCxn id="572" idx="0"/>
            <a:endCxn id="570" idx="5"/>
          </p:cNvCxnSpPr>
          <p:nvPr/>
        </p:nvCxnSpPr>
        <p:spPr>
          <a:xfrm rot="10800000">
            <a:off x="1320025" y="2788600"/>
            <a:ext cx="304800" cy="610800"/>
          </a:xfrm>
          <a:prstGeom prst="straightConnector1">
            <a:avLst/>
          </a:prstGeom>
          <a:noFill/>
          <a:ln cap="flat" cmpd="sng" w="9525">
            <a:solidFill>
              <a:schemeClr val="dk2"/>
            </a:solidFill>
            <a:prstDash val="solid"/>
            <a:round/>
            <a:headEnd len="med" w="med" type="none"/>
            <a:tailEnd len="med" w="med" type="triangle"/>
          </a:ln>
        </p:spPr>
      </p:cxnSp>
      <p:cxnSp>
        <p:nvCxnSpPr>
          <p:cNvPr id="588" name="Google Shape;588;p50"/>
          <p:cNvCxnSpPr>
            <a:stCxn id="573" idx="0"/>
            <a:endCxn id="569" idx="3"/>
          </p:cNvCxnSpPr>
          <p:nvPr/>
        </p:nvCxnSpPr>
        <p:spPr>
          <a:xfrm flipH="1" rot="10800000">
            <a:off x="2566350" y="2788600"/>
            <a:ext cx="458700" cy="610800"/>
          </a:xfrm>
          <a:prstGeom prst="straightConnector1">
            <a:avLst/>
          </a:prstGeom>
          <a:noFill/>
          <a:ln cap="flat" cmpd="sng" w="9525">
            <a:solidFill>
              <a:schemeClr val="dk2"/>
            </a:solidFill>
            <a:prstDash val="solid"/>
            <a:round/>
            <a:headEnd len="med" w="med" type="none"/>
            <a:tailEnd len="med" w="med" type="triangle"/>
          </a:ln>
        </p:spPr>
      </p:cxnSp>
      <p:cxnSp>
        <p:nvCxnSpPr>
          <p:cNvPr id="589" name="Google Shape;589;p50"/>
          <p:cNvCxnSpPr>
            <a:stCxn id="574" idx="0"/>
            <a:endCxn id="569" idx="5"/>
          </p:cNvCxnSpPr>
          <p:nvPr/>
        </p:nvCxnSpPr>
        <p:spPr>
          <a:xfrm rot="10800000">
            <a:off x="3433450" y="2788600"/>
            <a:ext cx="373200" cy="610800"/>
          </a:xfrm>
          <a:prstGeom prst="straightConnector1">
            <a:avLst/>
          </a:prstGeom>
          <a:noFill/>
          <a:ln cap="flat" cmpd="sng" w="9525">
            <a:solidFill>
              <a:srgbClr val="FF0000"/>
            </a:solidFill>
            <a:prstDash val="solid"/>
            <a:round/>
            <a:headEnd len="med" w="med" type="none"/>
            <a:tailEnd len="med" w="med" type="triangle"/>
          </a:ln>
        </p:spPr>
      </p:cxnSp>
      <p:cxnSp>
        <p:nvCxnSpPr>
          <p:cNvPr id="590" name="Google Shape;590;p50"/>
          <p:cNvCxnSpPr>
            <a:stCxn id="578" idx="0"/>
            <a:endCxn id="576" idx="3"/>
          </p:cNvCxnSpPr>
          <p:nvPr/>
        </p:nvCxnSpPr>
        <p:spPr>
          <a:xfrm flipH="1" rot="10800000">
            <a:off x="5258300" y="2788600"/>
            <a:ext cx="373200" cy="610800"/>
          </a:xfrm>
          <a:prstGeom prst="straightConnector1">
            <a:avLst/>
          </a:prstGeom>
          <a:noFill/>
          <a:ln cap="flat" cmpd="sng" w="9525">
            <a:solidFill>
              <a:schemeClr val="dk2"/>
            </a:solidFill>
            <a:prstDash val="solid"/>
            <a:round/>
            <a:headEnd len="med" w="med" type="none"/>
            <a:tailEnd len="med" w="med" type="triangle"/>
          </a:ln>
        </p:spPr>
      </p:cxnSp>
      <p:cxnSp>
        <p:nvCxnSpPr>
          <p:cNvPr id="591" name="Google Shape;591;p50"/>
          <p:cNvCxnSpPr>
            <a:stCxn id="579" idx="0"/>
            <a:endCxn id="576" idx="5"/>
          </p:cNvCxnSpPr>
          <p:nvPr/>
        </p:nvCxnSpPr>
        <p:spPr>
          <a:xfrm rot="10800000">
            <a:off x="6040125" y="2788600"/>
            <a:ext cx="452700" cy="610800"/>
          </a:xfrm>
          <a:prstGeom prst="straightConnector1">
            <a:avLst/>
          </a:prstGeom>
          <a:noFill/>
          <a:ln cap="flat" cmpd="sng" w="9525">
            <a:solidFill>
              <a:schemeClr val="dk2"/>
            </a:solidFill>
            <a:prstDash val="solid"/>
            <a:round/>
            <a:headEnd len="med" w="med" type="none"/>
            <a:tailEnd len="med" w="med" type="triangle"/>
          </a:ln>
        </p:spPr>
      </p:cxnSp>
      <p:sp>
        <p:nvSpPr>
          <p:cNvPr id="592" name="Google Shape;592;p50"/>
          <p:cNvSpPr txBox="1"/>
          <p:nvPr/>
        </p:nvSpPr>
        <p:spPr>
          <a:xfrm>
            <a:off x="4191588" y="5920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6]</a:t>
            </a:r>
            <a:endParaRPr>
              <a:latin typeface="Source Sans Pro"/>
              <a:ea typeface="Source Sans Pro"/>
              <a:cs typeface="Source Sans Pro"/>
              <a:sym typeface="Source Sans Pro"/>
            </a:endParaRPr>
          </a:p>
        </p:txBody>
      </p:sp>
      <p:sp>
        <p:nvSpPr>
          <p:cNvPr id="593" name="Google Shape;593;p50"/>
          <p:cNvSpPr txBox="1"/>
          <p:nvPr/>
        </p:nvSpPr>
        <p:spPr>
          <a:xfrm>
            <a:off x="1953563"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3]</a:t>
            </a:r>
            <a:endParaRPr>
              <a:latin typeface="Source Sans Pro"/>
              <a:ea typeface="Source Sans Pro"/>
              <a:cs typeface="Source Sans Pro"/>
              <a:sym typeface="Source Sans Pro"/>
            </a:endParaRPr>
          </a:p>
        </p:txBody>
      </p:sp>
      <p:sp>
        <p:nvSpPr>
          <p:cNvPr id="594" name="Google Shape;594;p50"/>
          <p:cNvSpPr txBox="1"/>
          <p:nvPr/>
        </p:nvSpPr>
        <p:spPr>
          <a:xfrm>
            <a:off x="6420488" y="885550"/>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6]</a:t>
            </a:r>
            <a:endParaRPr>
              <a:latin typeface="Source Sans Pro"/>
              <a:ea typeface="Source Sans Pro"/>
              <a:cs typeface="Source Sans Pro"/>
              <a:sym typeface="Source Sans Pro"/>
            </a:endParaRPr>
          </a:p>
        </p:txBody>
      </p:sp>
      <p:sp>
        <p:nvSpPr>
          <p:cNvPr id="595" name="Google Shape;595;p50"/>
          <p:cNvSpPr txBox="1"/>
          <p:nvPr/>
        </p:nvSpPr>
        <p:spPr>
          <a:xfrm>
            <a:off x="7353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1]</a:t>
            </a:r>
            <a:endParaRPr>
              <a:latin typeface="Source Sans Pro"/>
              <a:ea typeface="Source Sans Pro"/>
              <a:cs typeface="Source Sans Pro"/>
              <a:sym typeface="Source Sans Pro"/>
            </a:endParaRPr>
          </a:p>
        </p:txBody>
      </p:sp>
      <p:sp>
        <p:nvSpPr>
          <p:cNvPr id="596" name="Google Shape;596;p50"/>
          <p:cNvSpPr txBox="1"/>
          <p:nvPr/>
        </p:nvSpPr>
        <p:spPr>
          <a:xfrm>
            <a:off x="284873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[3, 4]</a:t>
            </a:r>
            <a:endParaRPr>
              <a:latin typeface="Source Sans Pro"/>
              <a:ea typeface="Source Sans Pro"/>
              <a:cs typeface="Source Sans Pro"/>
              <a:sym typeface="Source Sans Pro"/>
            </a:endParaRPr>
          </a:p>
        </p:txBody>
      </p:sp>
      <p:sp>
        <p:nvSpPr>
          <p:cNvPr id="597" name="Google Shape;597;p50"/>
          <p:cNvSpPr txBox="1"/>
          <p:nvPr/>
        </p:nvSpPr>
        <p:spPr>
          <a:xfrm>
            <a:off x="5258288" y="1979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5]</a:t>
            </a:r>
            <a:endParaRPr>
              <a:latin typeface="Source Sans Pro"/>
              <a:ea typeface="Source Sans Pro"/>
              <a:cs typeface="Source Sans Pro"/>
              <a:sym typeface="Source Sans Pro"/>
            </a:endParaRPr>
          </a:p>
        </p:txBody>
      </p:sp>
      <p:sp>
        <p:nvSpPr>
          <p:cNvPr id="598" name="Google Shape;598;p50"/>
          <p:cNvSpPr txBox="1"/>
          <p:nvPr/>
        </p:nvSpPr>
        <p:spPr>
          <a:xfrm>
            <a:off x="7102757" y="1979975"/>
            <a:ext cx="11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[6, 6]</a:t>
            </a:r>
            <a:endParaRPr>
              <a:latin typeface="Source Sans Pro"/>
              <a:ea typeface="Source Sans Pro"/>
              <a:cs typeface="Source Sans Pro"/>
              <a:sym typeface="Source Sans Pro"/>
            </a:endParaRPr>
          </a:p>
        </p:txBody>
      </p:sp>
      <p:sp>
        <p:nvSpPr>
          <p:cNvPr id="599" name="Google Shape;599;p50"/>
          <p:cNvSpPr txBox="1"/>
          <p:nvPr/>
        </p:nvSpPr>
        <p:spPr>
          <a:xfrm>
            <a:off x="4733175" y="31315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 4]</a:t>
            </a:r>
            <a:endParaRPr>
              <a:latin typeface="Source Sans Pro"/>
              <a:ea typeface="Source Sans Pro"/>
              <a:cs typeface="Source Sans Pro"/>
              <a:sym typeface="Source Sans Pro"/>
            </a:endParaRPr>
          </a:p>
        </p:txBody>
      </p:sp>
      <p:sp>
        <p:nvSpPr>
          <p:cNvPr id="600" name="Google Shape;600;p50"/>
          <p:cNvSpPr txBox="1"/>
          <p:nvPr/>
        </p:nvSpPr>
        <p:spPr>
          <a:xfrm>
            <a:off x="624413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[5, 5]</a:t>
            </a:r>
            <a:endParaRPr>
              <a:latin typeface="Source Sans Pro"/>
              <a:ea typeface="Source Sans Pro"/>
              <a:cs typeface="Source Sans Pro"/>
              <a:sym typeface="Source Sans Pro"/>
            </a:endParaRPr>
          </a:p>
        </p:txBody>
      </p:sp>
      <p:sp>
        <p:nvSpPr>
          <p:cNvPr id="601" name="Google Shape;601;p50"/>
          <p:cNvSpPr txBox="1"/>
          <p:nvPr/>
        </p:nvSpPr>
        <p:spPr>
          <a:xfrm>
            <a:off x="3616888" y="309897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[3, 3]</a:t>
            </a:r>
            <a:endParaRPr>
              <a:latin typeface="Source Sans Pro"/>
              <a:ea typeface="Source Sans Pro"/>
              <a:cs typeface="Source Sans Pro"/>
              <a:sym typeface="Source Sans Pro"/>
            </a:endParaRPr>
          </a:p>
        </p:txBody>
      </p:sp>
      <p:sp>
        <p:nvSpPr>
          <p:cNvPr id="602" name="Google Shape;602;p50"/>
          <p:cNvSpPr txBox="1"/>
          <p:nvPr/>
        </p:nvSpPr>
        <p:spPr>
          <a:xfrm>
            <a:off x="2083800"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[2, 2]</a:t>
            </a:r>
            <a:endParaRPr>
              <a:latin typeface="Source Sans Pro"/>
              <a:ea typeface="Source Sans Pro"/>
              <a:cs typeface="Source Sans Pro"/>
              <a:sym typeface="Source Sans Pro"/>
            </a:endParaRPr>
          </a:p>
        </p:txBody>
      </p:sp>
      <p:sp>
        <p:nvSpPr>
          <p:cNvPr id="603" name="Google Shape;603;p50"/>
          <p:cNvSpPr txBox="1"/>
          <p:nvPr/>
        </p:nvSpPr>
        <p:spPr>
          <a:xfrm>
            <a:off x="1404338" y="3067725"/>
            <a:ext cx="76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[1, 1]</a:t>
            </a:r>
            <a:endParaRPr>
              <a:latin typeface="Source Sans Pro"/>
              <a:ea typeface="Source Sans Pro"/>
              <a:cs typeface="Source Sans Pro"/>
              <a:sym typeface="Source Sans Pro"/>
            </a:endParaRPr>
          </a:p>
        </p:txBody>
      </p:sp>
      <p:sp>
        <p:nvSpPr>
          <p:cNvPr id="604" name="Google Shape;604;p50"/>
          <p:cNvSpPr txBox="1"/>
          <p:nvPr/>
        </p:nvSpPr>
        <p:spPr>
          <a:xfrm>
            <a:off x="-6912" y="3098975"/>
            <a:ext cx="7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[0, 0]</a:t>
            </a:r>
            <a:endParaRPr>
              <a:latin typeface="Source Sans Pro"/>
              <a:ea typeface="Source Sans Pro"/>
              <a:cs typeface="Source Sans Pro"/>
              <a:sym typeface="Source Sans Pro"/>
            </a:endParaRPr>
          </a:p>
        </p:txBody>
      </p:sp>
      <p:sp>
        <p:nvSpPr>
          <p:cNvPr id="605" name="Google Shape;605;p50"/>
          <p:cNvSpPr txBox="1"/>
          <p:nvPr/>
        </p:nvSpPr>
        <p:spPr>
          <a:xfrm>
            <a:off x="2663100" y="4112000"/>
            <a:ext cx="3817800" cy="610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7, 9, 11, 13]</a:t>
            </a:r>
            <a:endParaRPr sz="2400">
              <a:solidFill>
                <a:srgbClr val="263238"/>
              </a:solidFill>
              <a:latin typeface="Source Sans Pro"/>
              <a:ea typeface="Source Sans Pro"/>
              <a:cs typeface="Source Sans Pro"/>
              <a:sym typeface="Source Sans Pro"/>
            </a:endParaRPr>
          </a:p>
        </p:txBody>
      </p:sp>
      <p:sp>
        <p:nvSpPr>
          <p:cNvPr id="606" name="Google Shape;606;p50"/>
          <p:cNvSpPr txBox="1"/>
          <p:nvPr/>
        </p:nvSpPr>
        <p:spPr>
          <a:xfrm>
            <a:off x="4278697" y="84805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0</a:t>
            </a:r>
            <a:endParaRPr>
              <a:solidFill>
                <a:srgbClr val="FF0000"/>
              </a:solidFill>
              <a:latin typeface="Source Sans Pro"/>
              <a:ea typeface="Source Sans Pro"/>
              <a:cs typeface="Source Sans Pro"/>
              <a:sym typeface="Source Sans Pro"/>
            </a:endParaRPr>
          </a:p>
        </p:txBody>
      </p:sp>
      <p:sp>
        <p:nvSpPr>
          <p:cNvPr id="607" name="Google Shape;607;p50"/>
          <p:cNvSpPr txBox="1"/>
          <p:nvPr/>
        </p:nvSpPr>
        <p:spPr>
          <a:xfrm>
            <a:off x="208380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a:t>
            </a:r>
            <a:endParaRPr>
              <a:solidFill>
                <a:srgbClr val="FF0000"/>
              </a:solidFill>
              <a:latin typeface="Source Sans Pro"/>
              <a:ea typeface="Source Sans Pro"/>
              <a:cs typeface="Source Sans Pro"/>
              <a:sym typeface="Source Sans Pro"/>
            </a:endParaRPr>
          </a:p>
        </p:txBody>
      </p:sp>
      <p:sp>
        <p:nvSpPr>
          <p:cNvPr id="608" name="Google Shape;608;p50"/>
          <p:cNvSpPr txBox="1"/>
          <p:nvPr/>
        </p:nvSpPr>
        <p:spPr>
          <a:xfrm>
            <a:off x="6512159" y="173162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2</a:t>
            </a:r>
            <a:endParaRPr>
              <a:solidFill>
                <a:srgbClr val="FF0000"/>
              </a:solidFill>
              <a:latin typeface="Source Sans Pro"/>
              <a:ea typeface="Source Sans Pro"/>
              <a:cs typeface="Source Sans Pro"/>
              <a:sym typeface="Source Sans Pro"/>
            </a:endParaRPr>
          </a:p>
        </p:txBody>
      </p:sp>
      <p:sp>
        <p:nvSpPr>
          <p:cNvPr id="609" name="Google Shape;609;p50"/>
          <p:cNvSpPr txBox="1"/>
          <p:nvPr/>
        </p:nvSpPr>
        <p:spPr>
          <a:xfrm>
            <a:off x="790384" y="27885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3</a:t>
            </a:r>
            <a:endParaRPr>
              <a:solidFill>
                <a:srgbClr val="FF0000"/>
              </a:solidFill>
              <a:latin typeface="Source Sans Pro"/>
              <a:ea typeface="Source Sans Pro"/>
              <a:cs typeface="Source Sans Pro"/>
              <a:sym typeface="Source Sans Pro"/>
            </a:endParaRPr>
          </a:p>
        </p:txBody>
      </p:sp>
      <p:sp>
        <p:nvSpPr>
          <p:cNvPr id="610" name="Google Shape;610;p50"/>
          <p:cNvSpPr txBox="1"/>
          <p:nvPr/>
        </p:nvSpPr>
        <p:spPr>
          <a:xfrm>
            <a:off x="2942009" y="2788488"/>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4</a:t>
            </a:r>
            <a:endParaRPr>
              <a:solidFill>
                <a:srgbClr val="FF0000"/>
              </a:solidFill>
              <a:latin typeface="Source Sans Pro"/>
              <a:ea typeface="Source Sans Pro"/>
              <a:cs typeface="Source Sans Pro"/>
              <a:sym typeface="Source Sans Pro"/>
            </a:endParaRPr>
          </a:p>
        </p:txBody>
      </p:sp>
      <p:sp>
        <p:nvSpPr>
          <p:cNvPr id="611" name="Google Shape;611;p50"/>
          <p:cNvSpPr txBox="1"/>
          <p:nvPr/>
        </p:nvSpPr>
        <p:spPr>
          <a:xfrm>
            <a:off x="554985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5</a:t>
            </a:r>
            <a:endParaRPr>
              <a:solidFill>
                <a:srgbClr val="FF0000"/>
              </a:solidFill>
              <a:latin typeface="Source Sans Pro"/>
              <a:ea typeface="Source Sans Pro"/>
              <a:cs typeface="Source Sans Pro"/>
              <a:sym typeface="Source Sans Pro"/>
            </a:endParaRPr>
          </a:p>
        </p:txBody>
      </p:sp>
      <p:sp>
        <p:nvSpPr>
          <p:cNvPr id="612" name="Google Shape;612;p50"/>
          <p:cNvSpPr txBox="1"/>
          <p:nvPr/>
        </p:nvSpPr>
        <p:spPr>
          <a:xfrm>
            <a:off x="7202109" y="27885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6</a:t>
            </a:r>
            <a:endParaRPr>
              <a:solidFill>
                <a:srgbClr val="FF0000"/>
              </a:solidFill>
              <a:latin typeface="Source Sans Pro"/>
              <a:ea typeface="Source Sans Pro"/>
              <a:cs typeface="Source Sans Pro"/>
              <a:sym typeface="Source Sans Pro"/>
            </a:endParaRPr>
          </a:p>
        </p:txBody>
      </p:sp>
      <p:sp>
        <p:nvSpPr>
          <p:cNvPr id="613" name="Google Shape;613;p50"/>
          <p:cNvSpPr txBox="1"/>
          <p:nvPr/>
        </p:nvSpPr>
        <p:spPr>
          <a:xfrm>
            <a:off x="174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sp>
        <p:nvSpPr>
          <p:cNvPr id="614" name="Google Shape;614;p50"/>
          <p:cNvSpPr txBox="1"/>
          <p:nvPr/>
        </p:nvSpPr>
        <p:spPr>
          <a:xfrm>
            <a:off x="1336084"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8</a:t>
            </a:r>
            <a:endParaRPr>
              <a:solidFill>
                <a:srgbClr val="FF0000"/>
              </a:solidFill>
              <a:latin typeface="Source Sans Pro"/>
              <a:ea typeface="Source Sans Pro"/>
              <a:cs typeface="Source Sans Pro"/>
              <a:sym typeface="Source Sans Pro"/>
            </a:endParaRPr>
          </a:p>
        </p:txBody>
      </p:sp>
      <p:sp>
        <p:nvSpPr>
          <p:cNvPr id="615" name="Google Shape;615;p50"/>
          <p:cNvSpPr txBox="1"/>
          <p:nvPr/>
        </p:nvSpPr>
        <p:spPr>
          <a:xfrm>
            <a:off x="22776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9</a:t>
            </a:r>
            <a:endParaRPr>
              <a:solidFill>
                <a:srgbClr val="FF0000"/>
              </a:solidFill>
              <a:latin typeface="Source Sans Pro"/>
              <a:ea typeface="Source Sans Pro"/>
              <a:cs typeface="Source Sans Pro"/>
              <a:sym typeface="Source Sans Pro"/>
            </a:endParaRPr>
          </a:p>
        </p:txBody>
      </p:sp>
      <p:sp>
        <p:nvSpPr>
          <p:cNvPr id="616" name="Google Shape;616;p50"/>
          <p:cNvSpPr txBox="1"/>
          <p:nvPr/>
        </p:nvSpPr>
        <p:spPr>
          <a:xfrm>
            <a:off x="35179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10</a:t>
            </a:r>
            <a:endParaRPr>
              <a:solidFill>
                <a:srgbClr val="FF0000"/>
              </a:solidFill>
              <a:latin typeface="Source Sans Pro"/>
              <a:ea typeface="Source Sans Pro"/>
              <a:cs typeface="Source Sans Pro"/>
              <a:sym typeface="Source Sans Pro"/>
            </a:endParaRPr>
          </a:p>
        </p:txBody>
      </p:sp>
      <p:sp>
        <p:nvSpPr>
          <p:cNvPr id="617" name="Google Shape;617;p50"/>
          <p:cNvSpPr txBox="1"/>
          <p:nvPr/>
        </p:nvSpPr>
        <p:spPr>
          <a:xfrm>
            <a:off x="4952409" y="3891575"/>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11</a:t>
            </a:r>
            <a:endParaRPr>
              <a:solidFill>
                <a:srgbClr val="FF0000"/>
              </a:solidFill>
              <a:latin typeface="Source Sans Pro"/>
              <a:ea typeface="Source Sans Pro"/>
              <a:cs typeface="Source Sans Pro"/>
              <a:sym typeface="Source Sans Pro"/>
            </a:endParaRPr>
          </a:p>
        </p:txBody>
      </p:sp>
      <p:sp>
        <p:nvSpPr>
          <p:cNvPr id="618" name="Google Shape;618;p50"/>
          <p:cNvSpPr txBox="1"/>
          <p:nvPr/>
        </p:nvSpPr>
        <p:spPr>
          <a:xfrm>
            <a:off x="6204084" y="3892400"/>
            <a:ext cx="5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12</a:t>
            </a:r>
            <a:endParaRPr>
              <a:solidFill>
                <a:srgbClr val="FF0000"/>
              </a:solidFill>
              <a:latin typeface="Source Sans Pro"/>
              <a:ea typeface="Source Sans Pro"/>
              <a:cs typeface="Source Sans Pro"/>
              <a:sym typeface="Source Sans Pro"/>
            </a:endParaRPr>
          </a:p>
        </p:txBody>
      </p:sp>
      <p:sp>
        <p:nvSpPr>
          <p:cNvPr id="619" name="Google Shape;619;p50"/>
          <p:cNvSpPr txBox="1"/>
          <p:nvPr/>
        </p:nvSpPr>
        <p:spPr>
          <a:xfrm>
            <a:off x="259025" y="199825"/>
            <a:ext cx="28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Ví dụ: A[3] = 10, đoạn cần tìm là [3, 3] </a:t>
            </a:r>
            <a:endParaRPr>
              <a:latin typeface="Source Sans Pro"/>
              <a:ea typeface="Source Sans Pro"/>
              <a:cs typeface="Source Sans Pro"/>
              <a:sym typeface="Source Sans Pro"/>
            </a:endParaRPr>
          </a:p>
        </p:txBody>
      </p:sp>
      <p:sp>
        <p:nvSpPr>
          <p:cNvPr id="620" name="Google Shape;620;p50"/>
          <p:cNvSpPr txBox="1"/>
          <p:nvPr/>
        </p:nvSpPr>
        <p:spPr>
          <a:xfrm>
            <a:off x="2714375" y="4112000"/>
            <a:ext cx="3817800" cy="610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10, 9, 11, 13]</a:t>
            </a:r>
            <a:endParaRPr sz="2400">
              <a:solidFill>
                <a:srgbClr val="263238"/>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05"/>
                                        </p:tgtEl>
                                      </p:cBhvr>
                                    </p:animEffect>
                                    <p:set>
                                      <p:cBhvr>
                                        <p:cTn dur="1" fill="hold">
                                          <p:stCondLst>
                                            <p:cond delay="1000"/>
                                          </p:stCondLst>
                                        </p:cTn>
                                        <p:tgtEl>
                                          <p:spTgt spid="6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5"/>
          <p:cNvGraphicFramePr/>
          <p:nvPr/>
        </p:nvGraphicFramePr>
        <p:xfrm>
          <a:off x="952500" y="1619250"/>
          <a:ext cx="3000000" cy="3000000"/>
        </p:xfrm>
        <a:graphic>
          <a:graphicData uri="http://schemas.openxmlformats.org/drawingml/2006/table">
            <a:tbl>
              <a:tblPr>
                <a:noFill/>
                <a:tableStyleId>{7BA0D7CA-423F-4F9D-A7FB-AFE200DC6B9A}</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bl>
          </a:graphicData>
        </a:graphic>
      </p:graphicFrame>
      <p:sp>
        <p:nvSpPr>
          <p:cNvPr id="88" name="Google Shape;88;p15"/>
          <p:cNvSpPr txBox="1"/>
          <p:nvPr/>
        </p:nvSpPr>
        <p:spPr>
          <a:xfrm>
            <a:off x="2848650" y="586175"/>
            <a:ext cx="3446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Source Sans Pro"/>
                <a:ea typeface="Source Sans Pro"/>
                <a:cs typeface="Source Sans Pro"/>
                <a:sym typeface="Source Sans Pro"/>
              </a:rPr>
              <a:t>Tổng của dãy số: 1, 9, 6, 8</a:t>
            </a:r>
            <a:endParaRPr sz="2100">
              <a:latin typeface="Source Sans Pro"/>
              <a:ea typeface="Source Sans Pro"/>
              <a:cs typeface="Source Sans Pro"/>
              <a:sym typeface="Source Sans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1"/>
          <p:cNvSpPr/>
          <p:nvPr/>
        </p:nvSpPr>
        <p:spPr>
          <a:xfrm>
            <a:off x="7534325" y="335155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cxnSp>
        <p:nvCxnSpPr>
          <p:cNvPr id="626" name="Google Shape;626;p51"/>
          <p:cNvCxnSpPr/>
          <p:nvPr/>
        </p:nvCxnSpPr>
        <p:spPr>
          <a:xfrm flipH="1" rot="10800000">
            <a:off x="4723139" y="1039286"/>
            <a:ext cx="1472400" cy="437100"/>
          </a:xfrm>
          <a:prstGeom prst="straightConnector1">
            <a:avLst/>
          </a:prstGeom>
          <a:noFill/>
          <a:ln cap="flat" cmpd="sng" w="9525">
            <a:solidFill>
              <a:schemeClr val="dk2"/>
            </a:solidFill>
            <a:prstDash val="solid"/>
            <a:round/>
            <a:headEnd len="med" w="med" type="none"/>
            <a:tailEnd len="med" w="med" type="triangle"/>
          </a:ln>
        </p:spPr>
      </p:cxnSp>
      <p:cxnSp>
        <p:nvCxnSpPr>
          <p:cNvPr id="627" name="Google Shape;627;p51"/>
          <p:cNvCxnSpPr/>
          <p:nvPr/>
        </p:nvCxnSpPr>
        <p:spPr>
          <a:xfrm rot="10800000">
            <a:off x="6512026" y="1039286"/>
            <a:ext cx="1326600" cy="4371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51"/>
          <p:cNvCxnSpPr/>
          <p:nvPr/>
        </p:nvCxnSpPr>
        <p:spPr>
          <a:xfrm flipH="1" rot="10800000">
            <a:off x="3749161" y="1845098"/>
            <a:ext cx="657300" cy="585900"/>
          </a:xfrm>
          <a:prstGeom prst="straightConnector1">
            <a:avLst/>
          </a:prstGeom>
          <a:noFill/>
          <a:ln cap="flat" cmpd="sng" w="9525">
            <a:solidFill>
              <a:schemeClr val="dk2"/>
            </a:solidFill>
            <a:prstDash val="solid"/>
            <a:round/>
            <a:headEnd len="med" w="med" type="none"/>
            <a:tailEnd len="med" w="med" type="triangle"/>
          </a:ln>
        </p:spPr>
      </p:cxnSp>
      <p:cxnSp>
        <p:nvCxnSpPr>
          <p:cNvPr id="629" name="Google Shape;629;p51"/>
          <p:cNvCxnSpPr/>
          <p:nvPr/>
        </p:nvCxnSpPr>
        <p:spPr>
          <a:xfrm rot="10800000">
            <a:off x="4723129" y="1845098"/>
            <a:ext cx="347400" cy="585900"/>
          </a:xfrm>
          <a:prstGeom prst="straightConnector1">
            <a:avLst/>
          </a:prstGeom>
          <a:noFill/>
          <a:ln cap="flat" cmpd="sng" w="9525">
            <a:solidFill>
              <a:schemeClr val="dk2"/>
            </a:solidFill>
            <a:prstDash val="solid"/>
            <a:round/>
            <a:headEnd len="med" w="med" type="none"/>
            <a:tailEnd len="med" w="med" type="triangle"/>
          </a:ln>
        </p:spPr>
      </p:cxnSp>
      <p:cxnSp>
        <p:nvCxnSpPr>
          <p:cNvPr id="630" name="Google Shape;630;p51"/>
          <p:cNvCxnSpPr/>
          <p:nvPr/>
        </p:nvCxnSpPr>
        <p:spPr>
          <a:xfrm flipH="1" rot="10800000">
            <a:off x="7248913" y="1845212"/>
            <a:ext cx="589800" cy="509400"/>
          </a:xfrm>
          <a:prstGeom prst="straightConnector1">
            <a:avLst/>
          </a:prstGeom>
          <a:noFill/>
          <a:ln cap="flat" cmpd="sng" w="9525">
            <a:solidFill>
              <a:schemeClr val="dk2"/>
            </a:solidFill>
            <a:prstDash val="solid"/>
            <a:round/>
            <a:headEnd len="med" w="med" type="none"/>
            <a:tailEnd len="med" w="med" type="triangle"/>
          </a:ln>
        </p:spPr>
      </p:cxnSp>
      <p:cxnSp>
        <p:nvCxnSpPr>
          <p:cNvPr id="631" name="Google Shape;631;p51"/>
          <p:cNvCxnSpPr/>
          <p:nvPr/>
        </p:nvCxnSpPr>
        <p:spPr>
          <a:xfrm rot="10800000">
            <a:off x="8154805" y="1845003"/>
            <a:ext cx="370800" cy="495000"/>
          </a:xfrm>
          <a:prstGeom prst="straightConnector1">
            <a:avLst/>
          </a:prstGeom>
          <a:noFill/>
          <a:ln cap="flat" cmpd="sng" w="9525">
            <a:solidFill>
              <a:schemeClr val="dk2"/>
            </a:solidFill>
            <a:prstDash val="solid"/>
            <a:round/>
            <a:headEnd len="med" w="med" type="none"/>
            <a:tailEnd len="med" w="med" type="triangle"/>
          </a:ln>
        </p:spPr>
      </p:cxnSp>
      <p:cxnSp>
        <p:nvCxnSpPr>
          <p:cNvPr id="632" name="Google Shape;632;p51"/>
          <p:cNvCxnSpPr/>
          <p:nvPr/>
        </p:nvCxnSpPr>
        <p:spPr>
          <a:xfrm flipH="1" rot="10800000">
            <a:off x="3085122" y="2799862"/>
            <a:ext cx="347400" cy="551700"/>
          </a:xfrm>
          <a:prstGeom prst="straightConnector1">
            <a:avLst/>
          </a:prstGeom>
          <a:noFill/>
          <a:ln cap="flat" cmpd="sng" w="9525">
            <a:solidFill>
              <a:schemeClr val="dk2"/>
            </a:solidFill>
            <a:prstDash val="solid"/>
            <a:round/>
            <a:headEnd len="med" w="med" type="none"/>
            <a:tailEnd len="med" w="med" type="triangle"/>
          </a:ln>
        </p:spPr>
      </p:cxnSp>
      <p:cxnSp>
        <p:nvCxnSpPr>
          <p:cNvPr id="633" name="Google Shape;633;p51"/>
          <p:cNvCxnSpPr/>
          <p:nvPr/>
        </p:nvCxnSpPr>
        <p:spPr>
          <a:xfrm rot="10800000">
            <a:off x="3749018" y="2799862"/>
            <a:ext cx="236400" cy="551700"/>
          </a:xfrm>
          <a:prstGeom prst="straightConnector1">
            <a:avLst/>
          </a:prstGeom>
          <a:noFill/>
          <a:ln cap="flat" cmpd="sng" w="9525">
            <a:solidFill>
              <a:schemeClr val="dk2"/>
            </a:solidFill>
            <a:prstDash val="solid"/>
            <a:round/>
            <a:headEnd len="med" w="med" type="none"/>
            <a:tailEnd len="med" w="med" type="triangle"/>
          </a:ln>
        </p:spPr>
      </p:cxnSp>
      <p:cxnSp>
        <p:nvCxnSpPr>
          <p:cNvPr id="634" name="Google Shape;634;p51"/>
          <p:cNvCxnSpPr/>
          <p:nvPr/>
        </p:nvCxnSpPr>
        <p:spPr>
          <a:xfrm flipH="1" rot="10800000">
            <a:off x="4715097" y="2799862"/>
            <a:ext cx="355200" cy="5517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51"/>
          <p:cNvCxnSpPr/>
          <p:nvPr/>
        </p:nvCxnSpPr>
        <p:spPr>
          <a:xfrm rot="10800000">
            <a:off x="5386827" y="2799862"/>
            <a:ext cx="289500" cy="551700"/>
          </a:xfrm>
          <a:prstGeom prst="straightConnector1">
            <a:avLst/>
          </a:prstGeom>
          <a:noFill/>
          <a:ln cap="flat" cmpd="sng" w="9525">
            <a:solidFill>
              <a:schemeClr val="dk2"/>
            </a:solidFill>
            <a:prstDash val="solid"/>
            <a:round/>
            <a:headEnd len="med" w="med" type="none"/>
            <a:tailEnd len="med" w="med" type="triangle"/>
          </a:ln>
        </p:spPr>
      </p:cxnSp>
      <p:cxnSp>
        <p:nvCxnSpPr>
          <p:cNvPr id="636" name="Google Shape;636;p51"/>
          <p:cNvCxnSpPr/>
          <p:nvPr/>
        </p:nvCxnSpPr>
        <p:spPr>
          <a:xfrm flipH="1" rot="10800000">
            <a:off x="6801352" y="2799862"/>
            <a:ext cx="289500" cy="551700"/>
          </a:xfrm>
          <a:prstGeom prst="straightConnector1">
            <a:avLst/>
          </a:prstGeom>
          <a:noFill/>
          <a:ln cap="flat" cmpd="sng" w="9525">
            <a:solidFill>
              <a:schemeClr val="dk2"/>
            </a:solidFill>
            <a:prstDash val="solid"/>
            <a:round/>
            <a:headEnd len="med" w="med" type="none"/>
            <a:tailEnd len="med" w="med" type="triangle"/>
          </a:ln>
        </p:spPr>
      </p:cxnSp>
      <p:cxnSp>
        <p:nvCxnSpPr>
          <p:cNvPr id="637" name="Google Shape;637;p51"/>
          <p:cNvCxnSpPr>
            <a:stCxn id="625" idx="0"/>
            <a:endCxn id="638" idx="5"/>
          </p:cNvCxnSpPr>
          <p:nvPr/>
        </p:nvCxnSpPr>
        <p:spPr>
          <a:xfrm rot="10800000">
            <a:off x="7406825" y="2799850"/>
            <a:ext cx="399600" cy="551700"/>
          </a:xfrm>
          <a:prstGeom prst="straightConnector1">
            <a:avLst/>
          </a:prstGeom>
          <a:noFill/>
          <a:ln cap="flat" cmpd="sng" w="9525">
            <a:solidFill>
              <a:schemeClr val="dk2"/>
            </a:solidFill>
            <a:prstDash val="solid"/>
            <a:round/>
            <a:headEnd len="med" w="med" type="none"/>
            <a:tailEnd len="med" w="med" type="triangle"/>
          </a:ln>
        </p:spPr>
      </p:cxnSp>
      <p:sp>
        <p:nvSpPr>
          <p:cNvPr id="639" name="Google Shape;639;p51"/>
          <p:cNvSpPr txBox="1"/>
          <p:nvPr/>
        </p:nvSpPr>
        <p:spPr>
          <a:xfrm>
            <a:off x="6019352" y="23850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6]</a:t>
            </a:r>
            <a:endParaRPr>
              <a:latin typeface="Source Sans Pro"/>
              <a:ea typeface="Source Sans Pro"/>
              <a:cs typeface="Source Sans Pro"/>
              <a:sym typeface="Source Sans Pro"/>
            </a:endParaRPr>
          </a:p>
        </p:txBody>
      </p:sp>
      <p:sp>
        <p:nvSpPr>
          <p:cNvPr id="640" name="Google Shape;640;p51"/>
          <p:cNvSpPr txBox="1"/>
          <p:nvPr/>
        </p:nvSpPr>
        <p:spPr>
          <a:xfrm>
            <a:off x="4240188" y="1081058"/>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3]</a:t>
            </a:r>
            <a:endParaRPr>
              <a:latin typeface="Source Sans Pro"/>
              <a:ea typeface="Source Sans Pro"/>
              <a:cs typeface="Source Sans Pro"/>
              <a:sym typeface="Source Sans Pro"/>
            </a:endParaRPr>
          </a:p>
        </p:txBody>
      </p:sp>
      <p:sp>
        <p:nvSpPr>
          <p:cNvPr id="641" name="Google Shape;641;p51"/>
          <p:cNvSpPr txBox="1"/>
          <p:nvPr/>
        </p:nvSpPr>
        <p:spPr>
          <a:xfrm>
            <a:off x="7702044" y="1081058"/>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6]</a:t>
            </a:r>
            <a:endParaRPr>
              <a:latin typeface="Source Sans Pro"/>
              <a:ea typeface="Source Sans Pro"/>
              <a:cs typeface="Source Sans Pro"/>
              <a:sym typeface="Source Sans Pro"/>
            </a:endParaRPr>
          </a:p>
        </p:txBody>
      </p:sp>
      <p:sp>
        <p:nvSpPr>
          <p:cNvPr id="642" name="Google Shape;642;p51"/>
          <p:cNvSpPr txBox="1"/>
          <p:nvPr/>
        </p:nvSpPr>
        <p:spPr>
          <a:xfrm>
            <a:off x="3296106" y="206954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1]</a:t>
            </a:r>
            <a:endParaRPr>
              <a:latin typeface="Source Sans Pro"/>
              <a:ea typeface="Source Sans Pro"/>
              <a:cs typeface="Source Sans Pro"/>
              <a:sym typeface="Source Sans Pro"/>
            </a:endParaRPr>
          </a:p>
        </p:txBody>
      </p:sp>
      <p:sp>
        <p:nvSpPr>
          <p:cNvPr id="643" name="Google Shape;643;p51"/>
          <p:cNvSpPr txBox="1"/>
          <p:nvPr/>
        </p:nvSpPr>
        <p:spPr>
          <a:xfrm>
            <a:off x="4933947" y="206954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[2, 3]</a:t>
            </a:r>
            <a:endParaRPr>
              <a:latin typeface="Source Sans Pro"/>
              <a:ea typeface="Source Sans Pro"/>
              <a:cs typeface="Source Sans Pro"/>
              <a:sym typeface="Source Sans Pro"/>
            </a:endParaRPr>
          </a:p>
        </p:txBody>
      </p:sp>
      <p:sp>
        <p:nvSpPr>
          <p:cNvPr id="644" name="Google Shape;644;p51"/>
          <p:cNvSpPr txBox="1"/>
          <p:nvPr/>
        </p:nvSpPr>
        <p:spPr>
          <a:xfrm>
            <a:off x="6801342" y="206954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[4, 5]</a:t>
            </a:r>
            <a:endParaRPr>
              <a:latin typeface="Source Sans Pro"/>
              <a:ea typeface="Source Sans Pro"/>
              <a:cs typeface="Source Sans Pro"/>
              <a:sym typeface="Source Sans Pro"/>
            </a:endParaRPr>
          </a:p>
        </p:txBody>
      </p:sp>
      <p:sp>
        <p:nvSpPr>
          <p:cNvPr id="645" name="Google Shape;645;p51"/>
          <p:cNvSpPr txBox="1"/>
          <p:nvPr/>
        </p:nvSpPr>
        <p:spPr>
          <a:xfrm>
            <a:off x="8230802" y="2069540"/>
            <a:ext cx="9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[6, 6]</a:t>
            </a:r>
            <a:endParaRPr>
              <a:latin typeface="Source Sans Pro"/>
              <a:ea typeface="Source Sans Pro"/>
              <a:cs typeface="Source Sans Pro"/>
              <a:sym typeface="Source Sans Pro"/>
            </a:endParaRPr>
          </a:p>
        </p:txBody>
      </p:sp>
      <p:sp>
        <p:nvSpPr>
          <p:cNvPr id="646" name="Google Shape;646;p51"/>
          <p:cNvSpPr txBox="1"/>
          <p:nvPr/>
        </p:nvSpPr>
        <p:spPr>
          <a:xfrm>
            <a:off x="6422194" y="3062913"/>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 4]</a:t>
            </a:r>
            <a:endParaRPr>
              <a:latin typeface="Source Sans Pro"/>
              <a:ea typeface="Source Sans Pro"/>
              <a:cs typeface="Source Sans Pro"/>
              <a:sym typeface="Source Sans Pro"/>
            </a:endParaRPr>
          </a:p>
        </p:txBody>
      </p:sp>
      <p:sp>
        <p:nvSpPr>
          <p:cNvPr id="647" name="Google Shape;647;p51"/>
          <p:cNvSpPr txBox="1"/>
          <p:nvPr/>
        </p:nvSpPr>
        <p:spPr>
          <a:xfrm>
            <a:off x="7534325" y="3080225"/>
            <a:ext cx="8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[5, 5]</a:t>
            </a:r>
            <a:endParaRPr>
              <a:latin typeface="Source Sans Pro"/>
              <a:ea typeface="Source Sans Pro"/>
              <a:cs typeface="Source Sans Pro"/>
              <a:sym typeface="Source Sans Pro"/>
            </a:endParaRPr>
          </a:p>
        </p:txBody>
      </p:sp>
      <p:sp>
        <p:nvSpPr>
          <p:cNvPr id="648" name="Google Shape;648;p51"/>
          <p:cNvSpPr txBox="1"/>
          <p:nvPr/>
        </p:nvSpPr>
        <p:spPr>
          <a:xfrm>
            <a:off x="5452273" y="3080225"/>
            <a:ext cx="66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[3, 3]</a:t>
            </a:r>
            <a:endParaRPr>
              <a:latin typeface="Source Sans Pro"/>
              <a:ea typeface="Source Sans Pro"/>
              <a:cs typeface="Source Sans Pro"/>
              <a:sym typeface="Source Sans Pro"/>
            </a:endParaRPr>
          </a:p>
        </p:txBody>
      </p:sp>
      <p:sp>
        <p:nvSpPr>
          <p:cNvPr id="649" name="Google Shape;649;p51"/>
          <p:cNvSpPr txBox="1"/>
          <p:nvPr/>
        </p:nvSpPr>
        <p:spPr>
          <a:xfrm>
            <a:off x="4341122" y="3080219"/>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[2, 2]</a:t>
            </a:r>
            <a:endParaRPr>
              <a:latin typeface="Source Sans Pro"/>
              <a:ea typeface="Source Sans Pro"/>
              <a:cs typeface="Source Sans Pro"/>
              <a:sym typeface="Source Sans Pro"/>
            </a:endParaRPr>
          </a:p>
        </p:txBody>
      </p:sp>
      <p:sp>
        <p:nvSpPr>
          <p:cNvPr id="650" name="Google Shape;650;p51"/>
          <p:cNvSpPr txBox="1"/>
          <p:nvPr/>
        </p:nvSpPr>
        <p:spPr>
          <a:xfrm>
            <a:off x="3814540" y="3051994"/>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[1, 1]</a:t>
            </a:r>
            <a:endParaRPr>
              <a:latin typeface="Source Sans Pro"/>
              <a:ea typeface="Source Sans Pro"/>
              <a:cs typeface="Source Sans Pro"/>
              <a:sym typeface="Source Sans Pro"/>
            </a:endParaRPr>
          </a:p>
        </p:txBody>
      </p:sp>
      <p:sp>
        <p:nvSpPr>
          <p:cNvPr id="651" name="Google Shape;651;p51"/>
          <p:cNvSpPr txBox="1"/>
          <p:nvPr/>
        </p:nvSpPr>
        <p:spPr>
          <a:xfrm>
            <a:off x="2557500" y="3080225"/>
            <a:ext cx="7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[0, 0]</a:t>
            </a:r>
            <a:endParaRPr>
              <a:latin typeface="Source Sans Pro"/>
              <a:ea typeface="Source Sans Pro"/>
              <a:cs typeface="Source Sans Pro"/>
              <a:sym typeface="Source Sans Pro"/>
            </a:endParaRPr>
          </a:p>
        </p:txBody>
      </p:sp>
      <p:sp>
        <p:nvSpPr>
          <p:cNvPr id="652" name="Google Shape;652;p51"/>
          <p:cNvSpPr txBox="1"/>
          <p:nvPr/>
        </p:nvSpPr>
        <p:spPr>
          <a:xfrm>
            <a:off x="4341125" y="3995175"/>
            <a:ext cx="3407400" cy="551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7, 9, 11, 13]</a:t>
            </a:r>
            <a:endParaRPr sz="2400">
              <a:solidFill>
                <a:srgbClr val="263238"/>
              </a:solidFill>
              <a:latin typeface="Source Sans Pro"/>
              <a:ea typeface="Source Sans Pro"/>
              <a:cs typeface="Source Sans Pro"/>
              <a:sym typeface="Source Sans Pro"/>
            </a:endParaRPr>
          </a:p>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Ver 0</a:t>
            </a:r>
            <a:endParaRPr sz="2400">
              <a:solidFill>
                <a:srgbClr val="263238"/>
              </a:solidFill>
              <a:latin typeface="Source Sans Pro"/>
              <a:ea typeface="Source Sans Pro"/>
              <a:cs typeface="Source Sans Pro"/>
              <a:sym typeface="Source Sans Pro"/>
            </a:endParaRPr>
          </a:p>
        </p:txBody>
      </p:sp>
      <p:sp>
        <p:nvSpPr>
          <p:cNvPr id="653" name="Google Shape;653;p51"/>
          <p:cNvSpPr txBox="1"/>
          <p:nvPr/>
        </p:nvSpPr>
        <p:spPr>
          <a:xfrm>
            <a:off x="6042162" y="104718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0</a:t>
            </a:r>
            <a:endParaRPr>
              <a:solidFill>
                <a:srgbClr val="FF0000"/>
              </a:solidFill>
              <a:latin typeface="Source Sans Pro"/>
              <a:ea typeface="Source Sans Pro"/>
              <a:cs typeface="Source Sans Pro"/>
              <a:sym typeface="Source Sans Pro"/>
            </a:endParaRPr>
          </a:p>
        </p:txBody>
      </p:sp>
      <p:sp>
        <p:nvSpPr>
          <p:cNvPr id="654" name="Google Shape;654;p51"/>
          <p:cNvSpPr txBox="1"/>
          <p:nvPr/>
        </p:nvSpPr>
        <p:spPr>
          <a:xfrm>
            <a:off x="4341129" y="1845231"/>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a:t>
            </a:r>
            <a:endParaRPr>
              <a:solidFill>
                <a:srgbClr val="FF0000"/>
              </a:solidFill>
              <a:latin typeface="Source Sans Pro"/>
              <a:ea typeface="Source Sans Pro"/>
              <a:cs typeface="Source Sans Pro"/>
              <a:sym typeface="Source Sans Pro"/>
            </a:endParaRPr>
          </a:p>
        </p:txBody>
      </p:sp>
      <p:sp>
        <p:nvSpPr>
          <p:cNvPr id="655" name="Google Shape;655;p51"/>
          <p:cNvSpPr txBox="1"/>
          <p:nvPr/>
        </p:nvSpPr>
        <p:spPr>
          <a:xfrm>
            <a:off x="7773090" y="1845231"/>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2</a:t>
            </a:r>
            <a:endParaRPr>
              <a:solidFill>
                <a:srgbClr val="FF0000"/>
              </a:solidFill>
              <a:latin typeface="Source Sans Pro"/>
              <a:ea typeface="Source Sans Pro"/>
              <a:cs typeface="Source Sans Pro"/>
              <a:sym typeface="Source Sans Pro"/>
            </a:endParaRPr>
          </a:p>
        </p:txBody>
      </p:sp>
      <p:sp>
        <p:nvSpPr>
          <p:cNvPr id="656" name="Google Shape;656;p51"/>
          <p:cNvSpPr txBox="1"/>
          <p:nvPr/>
        </p:nvSpPr>
        <p:spPr>
          <a:xfrm>
            <a:off x="3338728" y="2799877"/>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3</a:t>
            </a:r>
            <a:endParaRPr>
              <a:solidFill>
                <a:srgbClr val="FF0000"/>
              </a:solidFill>
              <a:latin typeface="Source Sans Pro"/>
              <a:ea typeface="Source Sans Pro"/>
              <a:cs typeface="Source Sans Pro"/>
              <a:sym typeface="Source Sans Pro"/>
            </a:endParaRPr>
          </a:p>
        </p:txBody>
      </p:sp>
      <p:sp>
        <p:nvSpPr>
          <p:cNvPr id="657" name="Google Shape;657;p51"/>
          <p:cNvSpPr txBox="1"/>
          <p:nvPr/>
        </p:nvSpPr>
        <p:spPr>
          <a:xfrm>
            <a:off x="5006232" y="2799787"/>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4</a:t>
            </a:r>
            <a:endParaRPr>
              <a:solidFill>
                <a:srgbClr val="FF0000"/>
              </a:solidFill>
              <a:latin typeface="Source Sans Pro"/>
              <a:ea typeface="Source Sans Pro"/>
              <a:cs typeface="Source Sans Pro"/>
              <a:sym typeface="Source Sans Pro"/>
            </a:endParaRPr>
          </a:p>
        </p:txBody>
      </p:sp>
      <p:sp>
        <p:nvSpPr>
          <p:cNvPr id="658" name="Google Shape;658;p51"/>
          <p:cNvSpPr txBox="1"/>
          <p:nvPr/>
        </p:nvSpPr>
        <p:spPr>
          <a:xfrm>
            <a:off x="7027310" y="2799798"/>
            <a:ext cx="4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Source Sans Pro"/>
                <a:ea typeface="Source Sans Pro"/>
                <a:cs typeface="Source Sans Pro"/>
                <a:sym typeface="Source Sans Pro"/>
              </a:rPr>
              <a:t>5</a:t>
            </a:r>
            <a:endParaRPr>
              <a:solidFill>
                <a:srgbClr val="FF0000"/>
              </a:solidFill>
              <a:latin typeface="Source Sans Pro"/>
              <a:ea typeface="Source Sans Pro"/>
              <a:cs typeface="Source Sans Pro"/>
              <a:sym typeface="Source Sans Pro"/>
            </a:endParaRPr>
          </a:p>
        </p:txBody>
      </p:sp>
      <p:sp>
        <p:nvSpPr>
          <p:cNvPr id="659" name="Google Shape;659;p51"/>
          <p:cNvSpPr txBox="1"/>
          <p:nvPr/>
        </p:nvSpPr>
        <p:spPr>
          <a:xfrm>
            <a:off x="8307799" y="279979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6</a:t>
            </a:r>
            <a:endParaRPr>
              <a:solidFill>
                <a:srgbClr val="FF0000"/>
              </a:solidFill>
              <a:latin typeface="Source Sans Pro"/>
              <a:ea typeface="Source Sans Pro"/>
              <a:cs typeface="Source Sans Pro"/>
              <a:sym typeface="Source Sans Pro"/>
            </a:endParaRPr>
          </a:p>
        </p:txBody>
      </p:sp>
      <p:sp>
        <p:nvSpPr>
          <p:cNvPr id="660" name="Google Shape;660;p51"/>
          <p:cNvSpPr txBox="1"/>
          <p:nvPr/>
        </p:nvSpPr>
        <p:spPr>
          <a:xfrm>
            <a:off x="2861349" y="3796093"/>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sp>
        <p:nvSpPr>
          <p:cNvPr id="661" name="Google Shape;661;p51"/>
          <p:cNvSpPr txBox="1"/>
          <p:nvPr/>
        </p:nvSpPr>
        <p:spPr>
          <a:xfrm>
            <a:off x="3761644" y="3796093"/>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8</a:t>
            </a:r>
            <a:endParaRPr>
              <a:solidFill>
                <a:srgbClr val="FF0000"/>
              </a:solidFill>
              <a:latin typeface="Source Sans Pro"/>
              <a:ea typeface="Source Sans Pro"/>
              <a:cs typeface="Source Sans Pro"/>
              <a:sym typeface="Source Sans Pro"/>
            </a:endParaRPr>
          </a:p>
        </p:txBody>
      </p:sp>
      <p:sp>
        <p:nvSpPr>
          <p:cNvPr id="662" name="Google Shape;662;p51"/>
          <p:cNvSpPr txBox="1"/>
          <p:nvPr/>
        </p:nvSpPr>
        <p:spPr>
          <a:xfrm>
            <a:off x="4491324" y="3796093"/>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9</a:t>
            </a:r>
            <a:endParaRPr>
              <a:solidFill>
                <a:srgbClr val="FF0000"/>
              </a:solidFill>
              <a:latin typeface="Source Sans Pro"/>
              <a:ea typeface="Source Sans Pro"/>
              <a:cs typeface="Source Sans Pro"/>
              <a:sym typeface="Source Sans Pro"/>
            </a:endParaRPr>
          </a:p>
        </p:txBody>
      </p:sp>
      <p:sp>
        <p:nvSpPr>
          <p:cNvPr id="663" name="Google Shape;663;p51"/>
          <p:cNvSpPr txBox="1"/>
          <p:nvPr/>
        </p:nvSpPr>
        <p:spPr>
          <a:xfrm>
            <a:off x="5452553" y="3796093"/>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10</a:t>
            </a:r>
            <a:endParaRPr>
              <a:solidFill>
                <a:srgbClr val="FF0000"/>
              </a:solidFill>
              <a:latin typeface="Source Sans Pro"/>
              <a:ea typeface="Source Sans Pro"/>
              <a:cs typeface="Source Sans Pro"/>
              <a:sym typeface="Source Sans Pro"/>
            </a:endParaRPr>
          </a:p>
        </p:txBody>
      </p:sp>
      <p:sp>
        <p:nvSpPr>
          <p:cNvPr id="664" name="Google Shape;664;p51"/>
          <p:cNvSpPr txBox="1"/>
          <p:nvPr/>
        </p:nvSpPr>
        <p:spPr>
          <a:xfrm>
            <a:off x="6564287" y="3796093"/>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11</a:t>
            </a:r>
            <a:endParaRPr>
              <a:solidFill>
                <a:srgbClr val="FF0000"/>
              </a:solidFill>
              <a:latin typeface="Source Sans Pro"/>
              <a:ea typeface="Source Sans Pro"/>
              <a:cs typeface="Source Sans Pro"/>
              <a:sym typeface="Source Sans Pro"/>
            </a:endParaRPr>
          </a:p>
        </p:txBody>
      </p:sp>
      <p:sp>
        <p:nvSpPr>
          <p:cNvPr id="665" name="Google Shape;665;p51"/>
          <p:cNvSpPr txBox="1"/>
          <p:nvPr/>
        </p:nvSpPr>
        <p:spPr>
          <a:xfrm>
            <a:off x="7534332" y="379683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12</a:t>
            </a:r>
            <a:endParaRPr>
              <a:solidFill>
                <a:srgbClr val="FF0000"/>
              </a:solidFill>
              <a:latin typeface="Source Sans Pro"/>
              <a:ea typeface="Source Sans Pro"/>
              <a:cs typeface="Source Sans Pro"/>
              <a:sym typeface="Source Sans Pro"/>
            </a:endParaRPr>
          </a:p>
        </p:txBody>
      </p:sp>
      <p:sp>
        <p:nvSpPr>
          <p:cNvPr id="666" name="Google Shape;666;p51"/>
          <p:cNvSpPr/>
          <p:nvPr/>
        </p:nvSpPr>
        <p:spPr>
          <a:xfrm>
            <a:off x="6515813" y="3351538"/>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9</a:t>
            </a:r>
            <a:endParaRPr/>
          </a:p>
        </p:txBody>
      </p:sp>
      <p:sp>
        <p:nvSpPr>
          <p:cNvPr id="667" name="Google Shape;667;p51"/>
          <p:cNvSpPr/>
          <p:nvPr/>
        </p:nvSpPr>
        <p:spPr>
          <a:xfrm>
            <a:off x="6862625" y="234000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668" name="Google Shape;668;p51"/>
          <p:cNvSpPr/>
          <p:nvPr/>
        </p:nvSpPr>
        <p:spPr>
          <a:xfrm>
            <a:off x="3689825" y="335155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669" name="Google Shape;669;p51"/>
          <p:cNvSpPr/>
          <p:nvPr/>
        </p:nvSpPr>
        <p:spPr>
          <a:xfrm>
            <a:off x="2816675" y="335155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1</a:t>
            </a:r>
            <a:endParaRPr/>
          </a:p>
        </p:txBody>
      </p:sp>
      <p:sp>
        <p:nvSpPr>
          <p:cNvPr id="670" name="Google Shape;670;p51"/>
          <p:cNvSpPr/>
          <p:nvPr/>
        </p:nvSpPr>
        <p:spPr>
          <a:xfrm>
            <a:off x="4414025" y="335155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671" name="Google Shape;671;p51"/>
          <p:cNvSpPr/>
          <p:nvPr/>
        </p:nvSpPr>
        <p:spPr>
          <a:xfrm>
            <a:off x="5404463" y="335155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7</a:t>
            </a:r>
            <a:endParaRPr/>
          </a:p>
        </p:txBody>
      </p:sp>
      <p:sp>
        <p:nvSpPr>
          <p:cNvPr id="672" name="Google Shape;672;p51"/>
          <p:cNvSpPr/>
          <p:nvPr/>
        </p:nvSpPr>
        <p:spPr>
          <a:xfrm>
            <a:off x="3318900" y="234000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73" name="Google Shape;673;p51"/>
          <p:cNvSpPr/>
          <p:nvPr/>
        </p:nvSpPr>
        <p:spPr>
          <a:xfrm>
            <a:off x="4957813" y="2375388"/>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674" name="Google Shape;674;p51"/>
          <p:cNvSpPr/>
          <p:nvPr/>
        </p:nvSpPr>
        <p:spPr>
          <a:xfrm>
            <a:off x="8259350" y="234000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13</a:t>
            </a:r>
            <a:endParaRPr/>
          </a:p>
        </p:txBody>
      </p:sp>
      <p:sp>
        <p:nvSpPr>
          <p:cNvPr id="675" name="Google Shape;675;p51"/>
          <p:cNvSpPr/>
          <p:nvPr/>
        </p:nvSpPr>
        <p:spPr>
          <a:xfrm>
            <a:off x="7743175" y="140000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676" name="Google Shape;676;p51"/>
          <p:cNvSpPr/>
          <p:nvPr/>
        </p:nvSpPr>
        <p:spPr>
          <a:xfrm>
            <a:off x="4285350" y="140000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677" name="Google Shape;677;p51"/>
          <p:cNvSpPr/>
          <p:nvPr/>
        </p:nvSpPr>
        <p:spPr>
          <a:xfrm>
            <a:off x="6042150" y="60670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49</a:t>
            </a:r>
            <a:endParaRPr/>
          </a:p>
        </p:txBody>
      </p:sp>
      <p:sp>
        <p:nvSpPr>
          <p:cNvPr id="678" name="Google Shape;678;p51"/>
          <p:cNvSpPr txBox="1"/>
          <p:nvPr/>
        </p:nvSpPr>
        <p:spPr>
          <a:xfrm>
            <a:off x="25125" y="4056438"/>
            <a:ext cx="3407400" cy="551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A = [1, 3, 5, 10, 9, 11, 13]</a:t>
            </a:r>
            <a:endParaRPr sz="2400">
              <a:solidFill>
                <a:srgbClr val="263238"/>
              </a:solidFill>
              <a:latin typeface="Source Sans Pro"/>
              <a:ea typeface="Source Sans Pro"/>
              <a:cs typeface="Source Sans Pro"/>
              <a:sym typeface="Source Sans Pro"/>
            </a:endParaRPr>
          </a:p>
          <a:p>
            <a:pPr indent="0" lvl="0" marL="0" rtl="0" algn="ctr">
              <a:spcBef>
                <a:spcPts val="600"/>
              </a:spcBef>
              <a:spcAft>
                <a:spcPts val="0"/>
              </a:spcAft>
              <a:buClr>
                <a:schemeClr val="dk1"/>
              </a:buClr>
              <a:buSzPts val="1100"/>
              <a:buFont typeface="Arial"/>
              <a:buNone/>
            </a:pPr>
            <a:r>
              <a:rPr lang="en" sz="2400">
                <a:solidFill>
                  <a:srgbClr val="263238"/>
                </a:solidFill>
                <a:latin typeface="Source Sans Pro"/>
                <a:ea typeface="Source Sans Pro"/>
                <a:cs typeface="Source Sans Pro"/>
                <a:sym typeface="Source Sans Pro"/>
              </a:rPr>
              <a:t>Ver 1</a:t>
            </a:r>
            <a:endParaRPr sz="2400">
              <a:solidFill>
                <a:srgbClr val="263238"/>
              </a:solidFill>
              <a:latin typeface="Source Sans Pro"/>
              <a:ea typeface="Source Sans Pro"/>
              <a:cs typeface="Source Sans Pro"/>
              <a:sym typeface="Source Sans Pro"/>
            </a:endParaRPr>
          </a:p>
        </p:txBody>
      </p:sp>
      <p:cxnSp>
        <p:nvCxnSpPr>
          <p:cNvPr id="679" name="Google Shape;679;p51"/>
          <p:cNvCxnSpPr/>
          <p:nvPr/>
        </p:nvCxnSpPr>
        <p:spPr>
          <a:xfrm flipH="1" rot="10800000">
            <a:off x="643264" y="1040048"/>
            <a:ext cx="1472400" cy="437100"/>
          </a:xfrm>
          <a:prstGeom prst="straightConnector1">
            <a:avLst/>
          </a:prstGeom>
          <a:noFill/>
          <a:ln cap="flat" cmpd="sng" w="9525">
            <a:solidFill>
              <a:schemeClr val="dk2"/>
            </a:solidFill>
            <a:prstDash val="solid"/>
            <a:round/>
            <a:headEnd len="med" w="med" type="none"/>
            <a:tailEnd len="med" w="med" type="triangle"/>
          </a:ln>
        </p:spPr>
      </p:cxnSp>
      <p:cxnSp>
        <p:nvCxnSpPr>
          <p:cNvPr id="680" name="Google Shape;680;p51"/>
          <p:cNvCxnSpPr/>
          <p:nvPr/>
        </p:nvCxnSpPr>
        <p:spPr>
          <a:xfrm rot="10800000">
            <a:off x="643254" y="1845861"/>
            <a:ext cx="347400" cy="585900"/>
          </a:xfrm>
          <a:prstGeom prst="straightConnector1">
            <a:avLst/>
          </a:prstGeom>
          <a:noFill/>
          <a:ln cap="flat" cmpd="sng" w="9525">
            <a:solidFill>
              <a:schemeClr val="dk2"/>
            </a:solidFill>
            <a:prstDash val="solid"/>
            <a:round/>
            <a:headEnd len="med" w="med" type="none"/>
            <a:tailEnd len="med" w="med" type="triangle"/>
          </a:ln>
        </p:spPr>
      </p:cxnSp>
      <p:cxnSp>
        <p:nvCxnSpPr>
          <p:cNvPr id="681" name="Google Shape;681;p51"/>
          <p:cNvCxnSpPr/>
          <p:nvPr/>
        </p:nvCxnSpPr>
        <p:spPr>
          <a:xfrm rot="10800000">
            <a:off x="1306952" y="2800624"/>
            <a:ext cx="289500" cy="551700"/>
          </a:xfrm>
          <a:prstGeom prst="straightConnector1">
            <a:avLst/>
          </a:prstGeom>
          <a:noFill/>
          <a:ln cap="flat" cmpd="sng" w="9525">
            <a:solidFill>
              <a:schemeClr val="dk2"/>
            </a:solidFill>
            <a:prstDash val="solid"/>
            <a:round/>
            <a:headEnd len="med" w="med" type="none"/>
            <a:tailEnd len="med" w="med" type="triangle"/>
          </a:ln>
        </p:spPr>
      </p:cxnSp>
      <p:sp>
        <p:nvSpPr>
          <p:cNvPr id="682" name="Google Shape;682;p51"/>
          <p:cNvSpPr txBox="1"/>
          <p:nvPr/>
        </p:nvSpPr>
        <p:spPr>
          <a:xfrm>
            <a:off x="160313" y="108182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3]</a:t>
            </a:r>
            <a:endParaRPr>
              <a:latin typeface="Source Sans Pro"/>
              <a:ea typeface="Source Sans Pro"/>
              <a:cs typeface="Source Sans Pro"/>
              <a:sym typeface="Source Sans Pro"/>
            </a:endParaRPr>
          </a:p>
        </p:txBody>
      </p:sp>
      <p:sp>
        <p:nvSpPr>
          <p:cNvPr id="683" name="Google Shape;683;p51"/>
          <p:cNvSpPr txBox="1"/>
          <p:nvPr/>
        </p:nvSpPr>
        <p:spPr>
          <a:xfrm>
            <a:off x="1372398" y="3080988"/>
            <a:ext cx="66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   [3, 3]</a:t>
            </a:r>
            <a:endParaRPr>
              <a:latin typeface="Source Sans Pro"/>
              <a:ea typeface="Source Sans Pro"/>
              <a:cs typeface="Source Sans Pro"/>
              <a:sym typeface="Source Sans Pro"/>
            </a:endParaRPr>
          </a:p>
        </p:txBody>
      </p:sp>
      <p:sp>
        <p:nvSpPr>
          <p:cNvPr id="684" name="Google Shape;684;p51"/>
          <p:cNvSpPr txBox="1"/>
          <p:nvPr/>
        </p:nvSpPr>
        <p:spPr>
          <a:xfrm>
            <a:off x="1962287" y="1047950"/>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0</a:t>
            </a:r>
            <a:r>
              <a:rPr lang="en">
                <a:solidFill>
                  <a:srgbClr val="FF0000"/>
                </a:solidFill>
                <a:latin typeface="Source Sans Pro"/>
                <a:ea typeface="Source Sans Pro"/>
                <a:cs typeface="Source Sans Pro"/>
                <a:sym typeface="Source Sans Pro"/>
              </a:rPr>
              <a:t>’</a:t>
            </a:r>
            <a:endParaRPr>
              <a:solidFill>
                <a:srgbClr val="FF0000"/>
              </a:solidFill>
              <a:latin typeface="Source Sans Pro"/>
              <a:ea typeface="Source Sans Pro"/>
              <a:cs typeface="Source Sans Pro"/>
              <a:sym typeface="Source Sans Pro"/>
            </a:endParaRPr>
          </a:p>
        </p:txBody>
      </p:sp>
      <p:sp>
        <p:nvSpPr>
          <p:cNvPr id="685" name="Google Shape;685;p51"/>
          <p:cNvSpPr txBox="1"/>
          <p:nvPr/>
        </p:nvSpPr>
        <p:spPr>
          <a:xfrm>
            <a:off x="261254" y="1845993"/>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a:t>
            </a:r>
            <a:r>
              <a:rPr lang="en">
                <a:solidFill>
                  <a:srgbClr val="FF0000"/>
                </a:solidFill>
                <a:latin typeface="Source Sans Pro"/>
                <a:ea typeface="Source Sans Pro"/>
                <a:cs typeface="Source Sans Pro"/>
                <a:sym typeface="Source Sans Pro"/>
              </a:rPr>
              <a:t>’</a:t>
            </a:r>
            <a:endParaRPr>
              <a:solidFill>
                <a:srgbClr val="FF0000"/>
              </a:solidFill>
              <a:latin typeface="Source Sans Pro"/>
              <a:ea typeface="Source Sans Pro"/>
              <a:cs typeface="Source Sans Pro"/>
              <a:sym typeface="Source Sans Pro"/>
            </a:endParaRPr>
          </a:p>
        </p:txBody>
      </p:sp>
      <p:sp>
        <p:nvSpPr>
          <p:cNvPr id="686" name="Google Shape;686;p51"/>
          <p:cNvSpPr txBox="1"/>
          <p:nvPr/>
        </p:nvSpPr>
        <p:spPr>
          <a:xfrm>
            <a:off x="926357" y="2800549"/>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4</a:t>
            </a:r>
            <a:r>
              <a:rPr lang="en">
                <a:solidFill>
                  <a:srgbClr val="FF0000"/>
                </a:solidFill>
                <a:latin typeface="Source Sans Pro"/>
                <a:ea typeface="Source Sans Pro"/>
                <a:cs typeface="Source Sans Pro"/>
                <a:sym typeface="Source Sans Pro"/>
              </a:rPr>
              <a:t>’</a:t>
            </a:r>
            <a:endParaRPr>
              <a:solidFill>
                <a:srgbClr val="FF0000"/>
              </a:solidFill>
              <a:latin typeface="Source Sans Pro"/>
              <a:ea typeface="Source Sans Pro"/>
              <a:cs typeface="Source Sans Pro"/>
              <a:sym typeface="Source Sans Pro"/>
            </a:endParaRPr>
          </a:p>
        </p:txBody>
      </p:sp>
      <p:sp>
        <p:nvSpPr>
          <p:cNvPr id="687" name="Google Shape;687;p51"/>
          <p:cNvSpPr txBox="1"/>
          <p:nvPr/>
        </p:nvSpPr>
        <p:spPr>
          <a:xfrm>
            <a:off x="1372678" y="3796856"/>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10’</a:t>
            </a:r>
            <a:endParaRPr>
              <a:solidFill>
                <a:srgbClr val="FF0000"/>
              </a:solidFill>
              <a:latin typeface="Source Sans Pro"/>
              <a:ea typeface="Source Sans Pro"/>
              <a:cs typeface="Source Sans Pro"/>
              <a:sym typeface="Source Sans Pro"/>
            </a:endParaRPr>
          </a:p>
        </p:txBody>
      </p:sp>
      <p:sp>
        <p:nvSpPr>
          <p:cNvPr id="688" name="Google Shape;688;p51"/>
          <p:cNvSpPr/>
          <p:nvPr/>
        </p:nvSpPr>
        <p:spPr>
          <a:xfrm>
            <a:off x="1324588" y="3352313"/>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10</a:t>
            </a:r>
            <a:endParaRPr/>
          </a:p>
        </p:txBody>
      </p:sp>
      <p:sp>
        <p:nvSpPr>
          <p:cNvPr id="689" name="Google Shape;689;p51"/>
          <p:cNvSpPr/>
          <p:nvPr/>
        </p:nvSpPr>
        <p:spPr>
          <a:xfrm>
            <a:off x="877938" y="2376150"/>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690" name="Google Shape;690;p51"/>
          <p:cNvSpPr/>
          <p:nvPr/>
        </p:nvSpPr>
        <p:spPr>
          <a:xfrm>
            <a:off x="205475" y="1400763"/>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691" name="Google Shape;691;p51"/>
          <p:cNvSpPr/>
          <p:nvPr/>
        </p:nvSpPr>
        <p:spPr>
          <a:xfrm>
            <a:off x="1962275" y="607463"/>
            <a:ext cx="544200" cy="52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49</a:t>
            </a:r>
            <a:endParaRPr/>
          </a:p>
        </p:txBody>
      </p:sp>
      <p:sp>
        <p:nvSpPr>
          <p:cNvPr id="692" name="Google Shape;692;p51"/>
          <p:cNvSpPr txBox="1"/>
          <p:nvPr/>
        </p:nvSpPr>
        <p:spPr>
          <a:xfrm>
            <a:off x="1939477" y="16965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[0, 6]</a:t>
            </a:r>
            <a:endParaRPr>
              <a:latin typeface="Source Sans Pro"/>
              <a:ea typeface="Source Sans Pro"/>
              <a:cs typeface="Source Sans Pro"/>
              <a:sym typeface="Source Sans Pro"/>
            </a:endParaRPr>
          </a:p>
        </p:txBody>
      </p:sp>
      <p:sp>
        <p:nvSpPr>
          <p:cNvPr id="693" name="Google Shape;693;p51"/>
          <p:cNvSpPr txBox="1"/>
          <p:nvPr/>
        </p:nvSpPr>
        <p:spPr>
          <a:xfrm>
            <a:off x="855097" y="2030790"/>
            <a:ext cx="58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[2, 3]</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2"/>
          <p:cNvSpPr txBox="1"/>
          <p:nvPr/>
        </p:nvSpPr>
        <p:spPr>
          <a:xfrm>
            <a:off x="8307799" y="279979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pic>
        <p:nvPicPr>
          <p:cNvPr id="699" name="Google Shape;699;p52"/>
          <p:cNvPicPr preferRelativeResize="0"/>
          <p:nvPr/>
        </p:nvPicPr>
        <p:blipFill>
          <a:blip r:embed="rId3">
            <a:alphaModFix/>
          </a:blip>
          <a:stretch>
            <a:fillRect/>
          </a:stretch>
        </p:blipFill>
        <p:spPr>
          <a:xfrm>
            <a:off x="500225" y="744475"/>
            <a:ext cx="8002999" cy="394965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3"/>
          <p:cNvSpPr txBox="1"/>
          <p:nvPr/>
        </p:nvSpPr>
        <p:spPr>
          <a:xfrm>
            <a:off x="8307799" y="279979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pic>
        <p:nvPicPr>
          <p:cNvPr id="705" name="Google Shape;705;p53"/>
          <p:cNvPicPr preferRelativeResize="0"/>
          <p:nvPr/>
        </p:nvPicPr>
        <p:blipFill>
          <a:blip r:embed="rId3">
            <a:alphaModFix/>
          </a:blip>
          <a:stretch>
            <a:fillRect/>
          </a:stretch>
        </p:blipFill>
        <p:spPr>
          <a:xfrm>
            <a:off x="639800" y="439325"/>
            <a:ext cx="8115300" cy="4057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nvSpPr>
        <p:spPr>
          <a:xfrm>
            <a:off x="8307799" y="279979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pic>
        <p:nvPicPr>
          <p:cNvPr id="711" name="Google Shape;711;p54"/>
          <p:cNvPicPr preferRelativeResize="0"/>
          <p:nvPr/>
        </p:nvPicPr>
        <p:blipFill>
          <a:blip r:embed="rId3">
            <a:alphaModFix/>
          </a:blip>
          <a:stretch>
            <a:fillRect/>
          </a:stretch>
        </p:blipFill>
        <p:spPr>
          <a:xfrm>
            <a:off x="1790950" y="70975"/>
            <a:ext cx="5247124" cy="5072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nvSpPr>
        <p:spPr>
          <a:xfrm>
            <a:off x="8307799" y="2799798"/>
            <a:ext cx="4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Source Sans Pro"/>
                <a:ea typeface="Source Sans Pro"/>
                <a:cs typeface="Source Sans Pro"/>
                <a:sym typeface="Source Sans Pro"/>
              </a:rPr>
              <a:t>7</a:t>
            </a:r>
            <a:endParaRPr>
              <a:solidFill>
                <a:srgbClr val="FF0000"/>
              </a:solidFill>
              <a:latin typeface="Source Sans Pro"/>
              <a:ea typeface="Source Sans Pro"/>
              <a:cs typeface="Source Sans Pro"/>
              <a:sym typeface="Source Sans Pro"/>
            </a:endParaRPr>
          </a:p>
        </p:txBody>
      </p:sp>
      <p:pic>
        <p:nvPicPr>
          <p:cNvPr id="717" name="Google Shape;717;p55"/>
          <p:cNvPicPr preferRelativeResize="0"/>
          <p:nvPr/>
        </p:nvPicPr>
        <p:blipFill>
          <a:blip r:embed="rId3">
            <a:alphaModFix/>
          </a:blip>
          <a:stretch>
            <a:fillRect/>
          </a:stretch>
        </p:blipFill>
        <p:spPr>
          <a:xfrm>
            <a:off x="79763" y="321000"/>
            <a:ext cx="8984476" cy="42312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23" name="Google Shape;723;p56"/>
          <p:cNvSpPr txBox="1"/>
          <p:nvPr>
            <p:ph idx="4294967295" type="ctrTitle"/>
          </p:nvPr>
        </p:nvSpPr>
        <p:spPr>
          <a:xfrm>
            <a:off x="902625" y="1533900"/>
            <a:ext cx="7338600" cy="20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DEMO</a:t>
            </a:r>
            <a:endParaRPr b="1"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7"/>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29" name="Google Shape;729;p57"/>
          <p:cNvSpPr txBox="1"/>
          <p:nvPr>
            <p:ph idx="4294967295" type="ctrTitle"/>
          </p:nvPr>
        </p:nvSpPr>
        <p:spPr>
          <a:xfrm>
            <a:off x="902625" y="1533900"/>
            <a:ext cx="7338600" cy="20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9</a:t>
            </a:r>
            <a:r>
              <a:rPr b="1" lang="en" sz="4000"/>
              <a:t>. T</a:t>
            </a:r>
            <a:r>
              <a:rPr b="1" lang="en" sz="4000"/>
              <a:t>ỔNG KẾT</a:t>
            </a:r>
            <a:endParaRPr b="1"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000"/>
                                        <p:tgtEl>
                                          <p:spTgt spid="7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VỀ SEGMENT TREE</a:t>
            </a:r>
            <a:endParaRPr/>
          </a:p>
        </p:txBody>
      </p:sp>
      <p:sp>
        <p:nvSpPr>
          <p:cNvPr id="735" name="Google Shape;735;p5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58"/>
          <p:cNvSpPr/>
          <p:nvPr/>
        </p:nvSpPr>
        <p:spPr>
          <a:xfrm>
            <a:off x="794225" y="982400"/>
            <a:ext cx="3709200" cy="15846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ƯU ĐIỂM</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Tốc độ truy vấn nhanh, chỉ O(logn)</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Linh hoạt để cho phép ta sửa đổi mảng</a:t>
            </a:r>
            <a:endParaRPr>
              <a:solidFill>
                <a:schemeClr val="dk1"/>
              </a:solidFill>
              <a:latin typeface="Source Sans Pro"/>
              <a:ea typeface="Source Sans Pro"/>
              <a:cs typeface="Source Sans Pro"/>
              <a:sym typeface="Source Sans Pro"/>
            </a:endParaRPr>
          </a:p>
          <a:p>
            <a:pPr indent="0" lvl="0" marL="0" rtl="0" algn="l">
              <a:spcBef>
                <a:spcPts val="600"/>
              </a:spcBef>
              <a:spcAft>
                <a:spcPts val="600"/>
              </a:spcAft>
              <a:buNone/>
            </a:pPr>
            <a:r>
              <a:t/>
            </a:r>
            <a:endParaRPr>
              <a:solidFill>
                <a:schemeClr val="dk1"/>
              </a:solidFill>
              <a:latin typeface="Source Sans Pro"/>
              <a:ea typeface="Source Sans Pro"/>
              <a:cs typeface="Source Sans Pro"/>
              <a:sym typeface="Source Sans Pro"/>
            </a:endParaRPr>
          </a:p>
        </p:txBody>
      </p:sp>
      <p:sp>
        <p:nvSpPr>
          <p:cNvPr id="737" name="Google Shape;737;p58"/>
          <p:cNvSpPr/>
          <p:nvPr/>
        </p:nvSpPr>
        <p:spPr>
          <a:xfrm>
            <a:off x="4656792" y="982400"/>
            <a:ext cx="3709200" cy="1584600"/>
          </a:xfrm>
          <a:prstGeom prst="rect">
            <a:avLst/>
          </a:prstGeom>
          <a:solidFill>
            <a:schemeClr val="lt2"/>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Source Sans Pro"/>
                <a:ea typeface="Source Sans Pro"/>
                <a:cs typeface="Source Sans Pro"/>
                <a:sym typeface="Source Sans Pro"/>
              </a:rPr>
              <a:t>NHƯỢC ĐIỂM</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0"/>
              </a:spcAft>
              <a:buNone/>
            </a:pPr>
            <a:r>
              <a:rPr lang="en">
                <a:solidFill>
                  <a:schemeClr val="dk1"/>
                </a:solidFill>
                <a:latin typeface="Source Sans Pro"/>
                <a:ea typeface="Source Sans Pro"/>
                <a:cs typeface="Source Sans Pro"/>
                <a:sym typeface="Source Sans Pro"/>
              </a:rPr>
              <a:t>Tốn bộ nhớ</a:t>
            </a:r>
            <a:endParaRPr>
              <a:solidFill>
                <a:schemeClr val="dk1"/>
              </a:solidFill>
              <a:latin typeface="Source Sans Pro"/>
              <a:ea typeface="Source Sans Pro"/>
              <a:cs typeface="Source Sans Pro"/>
              <a:sym typeface="Source Sans Pro"/>
            </a:endParaRPr>
          </a:p>
          <a:p>
            <a:pPr indent="0" lvl="0" marL="0" rtl="0" algn="r">
              <a:spcBef>
                <a:spcPts val="600"/>
              </a:spcBef>
              <a:spcAft>
                <a:spcPts val="0"/>
              </a:spcAft>
              <a:buNone/>
            </a:pPr>
            <a:r>
              <a:rPr lang="en">
                <a:solidFill>
                  <a:schemeClr val="dk1"/>
                </a:solidFill>
                <a:latin typeface="Source Sans Pro"/>
                <a:ea typeface="Source Sans Pro"/>
                <a:cs typeface="Source Sans Pro"/>
                <a:sym typeface="Source Sans Pro"/>
              </a:rPr>
              <a:t>Code phức tạp nếu cần phù hợp với nhiều loại truy vấn khác nhau</a:t>
            </a:r>
            <a:endParaRPr>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t/>
            </a:r>
            <a:endParaRPr>
              <a:solidFill>
                <a:schemeClr val="dk1"/>
              </a:solidFill>
              <a:latin typeface="Source Sans Pro"/>
              <a:ea typeface="Source Sans Pro"/>
              <a:cs typeface="Source Sans Pro"/>
              <a:sym typeface="Source Sans Pro"/>
            </a:endParaRPr>
          </a:p>
        </p:txBody>
      </p:sp>
      <p:sp>
        <p:nvSpPr>
          <p:cNvPr id="738" name="Google Shape;738;p58"/>
          <p:cNvSpPr/>
          <p:nvPr/>
        </p:nvSpPr>
        <p:spPr>
          <a:xfrm>
            <a:off x="786150" y="2715247"/>
            <a:ext cx="3709200" cy="15846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Sử dụng trong các bộ dữ liệu lớn để quản lý nhiều kiểu dữ liệu nhờ tốc độ truy vấn nhanh</a:t>
            </a:r>
            <a:endParaRPr>
              <a:solidFill>
                <a:schemeClr val="dk1"/>
              </a:solidFill>
              <a:latin typeface="Source Sans Pro"/>
              <a:ea typeface="Source Sans Pro"/>
              <a:cs typeface="Source Sans Pro"/>
              <a:sym typeface="Source Sans Pro"/>
            </a:endParaRPr>
          </a:p>
          <a:p>
            <a:pPr indent="0" lvl="0" marL="0" rtl="0" algn="l">
              <a:spcBef>
                <a:spcPts val="600"/>
              </a:spcBef>
              <a:spcAft>
                <a:spcPts val="600"/>
              </a:spcAft>
              <a:buClr>
                <a:schemeClr val="dk1"/>
              </a:buClr>
              <a:buSzPts val="1100"/>
              <a:buFont typeface="Arial"/>
              <a:buNone/>
            </a:pPr>
            <a:r>
              <a:rPr b="1" lang="en">
                <a:solidFill>
                  <a:schemeClr val="dk1"/>
                </a:solidFill>
                <a:latin typeface="Source Sans Pro"/>
                <a:ea typeface="Source Sans Pro"/>
                <a:cs typeface="Source Sans Pro"/>
                <a:sym typeface="Source Sans Pro"/>
              </a:rPr>
              <a:t>CƠ HỘI</a:t>
            </a:r>
            <a:endParaRPr>
              <a:solidFill>
                <a:schemeClr val="dk1"/>
              </a:solidFill>
              <a:latin typeface="Source Sans Pro"/>
              <a:ea typeface="Source Sans Pro"/>
              <a:cs typeface="Source Sans Pro"/>
              <a:sym typeface="Source Sans Pro"/>
            </a:endParaRPr>
          </a:p>
        </p:txBody>
      </p:sp>
      <p:sp>
        <p:nvSpPr>
          <p:cNvPr id="739" name="Google Shape;739;p58"/>
          <p:cNvSpPr/>
          <p:nvPr/>
        </p:nvSpPr>
        <p:spPr>
          <a:xfrm>
            <a:off x="4656792" y="2715247"/>
            <a:ext cx="3709200" cy="1584600"/>
          </a:xfrm>
          <a:prstGeom prst="rect">
            <a:avLst/>
          </a:prstGeom>
          <a:solidFill>
            <a:schemeClr val="lt2"/>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Phải build lại từ đầu trong trường hợp cần làm mới bộ dữ liệu</a:t>
            </a:r>
            <a:endParaRPr>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b="1" lang="en">
                <a:solidFill>
                  <a:schemeClr val="dk1"/>
                </a:solidFill>
                <a:latin typeface="Source Sans Pro"/>
                <a:ea typeface="Source Sans Pro"/>
                <a:cs typeface="Source Sans Pro"/>
                <a:sym typeface="Source Sans Pro"/>
              </a:rPr>
              <a:t>TIỀM ẨN</a:t>
            </a:r>
            <a:endParaRPr>
              <a:solidFill>
                <a:schemeClr val="dk1"/>
              </a:solidFill>
              <a:latin typeface="Source Sans Pro"/>
              <a:ea typeface="Source Sans Pro"/>
              <a:cs typeface="Source Sans Pro"/>
              <a:sym typeface="Source Sans Pro"/>
            </a:endParaRPr>
          </a:p>
        </p:txBody>
      </p:sp>
      <p:sp>
        <p:nvSpPr>
          <p:cNvPr id="740" name="Google Shape;740;p58"/>
          <p:cNvSpPr/>
          <p:nvPr/>
        </p:nvSpPr>
        <p:spPr>
          <a:xfrm>
            <a:off x="3298452" y="1357389"/>
            <a:ext cx="2417100" cy="2417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8"/>
          <p:cNvSpPr/>
          <p:nvPr/>
        </p:nvSpPr>
        <p:spPr>
          <a:xfrm rot="5400000">
            <a:off x="3447052" y="1357389"/>
            <a:ext cx="2417100" cy="2417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8"/>
          <p:cNvSpPr/>
          <p:nvPr/>
        </p:nvSpPr>
        <p:spPr>
          <a:xfrm rot="10800000">
            <a:off x="3447052" y="1507352"/>
            <a:ext cx="2417100" cy="2417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8"/>
          <p:cNvSpPr/>
          <p:nvPr/>
        </p:nvSpPr>
        <p:spPr>
          <a:xfrm rot="-5400000">
            <a:off x="3298452" y="1507352"/>
            <a:ext cx="2417100" cy="24171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8"/>
          <p:cNvSpPr/>
          <p:nvPr/>
        </p:nvSpPr>
        <p:spPr>
          <a:xfrm>
            <a:off x="3854926" y="1861577"/>
            <a:ext cx="329187" cy="451466"/>
          </a:xfrm>
          <a:prstGeom prst="rect">
            <a:avLst/>
          </a:prstGeom>
        </p:spPr>
        <p:txBody>
          <a:bodyPr>
            <a:prstTxWarp prst="textPlain"/>
          </a:bodyPr>
          <a:lstStyle/>
          <a:p>
            <a:pPr lvl="0" algn="ctr"/>
            <a:r>
              <a:rPr b="1" i="0">
                <a:ln>
                  <a:noFill/>
                </a:ln>
                <a:solidFill>
                  <a:schemeClr val="lt1"/>
                </a:solidFill>
                <a:latin typeface="Roboto Slab"/>
              </a:rPr>
              <a:t>S</a:t>
            </a:r>
          </a:p>
        </p:txBody>
      </p:sp>
      <p:sp>
        <p:nvSpPr>
          <p:cNvPr id="745" name="Google Shape;745;p58"/>
          <p:cNvSpPr/>
          <p:nvPr/>
        </p:nvSpPr>
        <p:spPr>
          <a:xfrm>
            <a:off x="4844894" y="1869297"/>
            <a:ext cx="643552" cy="439114"/>
          </a:xfrm>
          <a:prstGeom prst="rect">
            <a:avLst/>
          </a:prstGeom>
        </p:spPr>
        <p:txBody>
          <a:bodyPr>
            <a:prstTxWarp prst="textPlain"/>
          </a:bodyPr>
          <a:lstStyle/>
          <a:p>
            <a:pPr lvl="0" algn="ctr"/>
            <a:r>
              <a:rPr b="1" i="0">
                <a:ln>
                  <a:noFill/>
                </a:ln>
                <a:solidFill>
                  <a:schemeClr val="lt1"/>
                </a:solidFill>
                <a:latin typeface="Roboto Slab"/>
              </a:rPr>
              <a:t>W</a:t>
            </a:r>
          </a:p>
        </p:txBody>
      </p:sp>
      <p:sp>
        <p:nvSpPr>
          <p:cNvPr id="746" name="Google Shape;746;p58"/>
          <p:cNvSpPr/>
          <p:nvPr/>
        </p:nvSpPr>
        <p:spPr>
          <a:xfrm>
            <a:off x="3820340" y="2942299"/>
            <a:ext cx="398360" cy="451466"/>
          </a:xfrm>
          <a:prstGeom prst="rect">
            <a:avLst/>
          </a:prstGeom>
        </p:spPr>
        <p:txBody>
          <a:bodyPr>
            <a:prstTxWarp prst="textPlain"/>
          </a:bodyPr>
          <a:lstStyle/>
          <a:p>
            <a:pPr lvl="0" algn="ctr"/>
            <a:r>
              <a:rPr b="1" i="0">
                <a:ln>
                  <a:noFill/>
                </a:ln>
                <a:solidFill>
                  <a:schemeClr val="lt1"/>
                </a:solidFill>
                <a:latin typeface="Roboto Slab"/>
              </a:rPr>
              <a:t>O</a:t>
            </a:r>
          </a:p>
        </p:txBody>
      </p:sp>
      <p:sp>
        <p:nvSpPr>
          <p:cNvPr id="747" name="Google Shape;747;p58"/>
          <p:cNvSpPr/>
          <p:nvPr/>
        </p:nvSpPr>
        <p:spPr>
          <a:xfrm>
            <a:off x="4959152" y="2950018"/>
            <a:ext cx="391566" cy="439114"/>
          </a:xfrm>
          <a:prstGeom prst="rect">
            <a:avLst/>
          </a:prstGeom>
        </p:spPr>
        <p:txBody>
          <a:bodyPr>
            <a:prstTxWarp prst="textPlain"/>
          </a:bodyPr>
          <a:lstStyle/>
          <a:p>
            <a:pPr lvl="0" algn="ctr"/>
            <a:r>
              <a:rPr b="1" i="0">
                <a:ln>
                  <a:noFill/>
                </a:ln>
                <a:solidFill>
                  <a:schemeClr val="lt1"/>
                </a:solidFill>
                <a:latin typeface="Roboto Slab"/>
              </a:rPr>
              <a:t>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9"/>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753" name="Google Shape;753;p59"/>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754" name="Google Shape;754;p59"/>
          <p:cNvSpPr txBox="1"/>
          <p:nvPr>
            <p:ph idx="4294967295" type="body"/>
          </p:nvPr>
        </p:nvSpPr>
        <p:spPr>
          <a:xfrm>
            <a:off x="685800" y="2464406"/>
            <a:ext cx="48639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find me at:</a:t>
            </a:r>
            <a:endParaRPr/>
          </a:p>
          <a:p>
            <a:pPr indent="0" lvl="0" marL="0" rtl="0" algn="l">
              <a:spcBef>
                <a:spcPts val="600"/>
              </a:spcBef>
              <a:spcAft>
                <a:spcPts val="0"/>
              </a:spcAft>
              <a:buNone/>
            </a:pPr>
            <a:r>
              <a:rPr lang="en"/>
              <a:t>19522323@gm.uit.edu.vn</a:t>
            </a:r>
            <a:endParaRPr/>
          </a:p>
        </p:txBody>
      </p:sp>
      <p:sp>
        <p:nvSpPr>
          <p:cNvPr id="755" name="Google Shape;755;p5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id="760" name="Google Shape;760;p60"/>
          <p:cNvPicPr preferRelativeResize="0"/>
          <p:nvPr/>
        </p:nvPicPr>
        <p:blipFill>
          <a:blip r:embed="rId3">
            <a:alphaModFix/>
          </a:blip>
          <a:stretch>
            <a:fillRect/>
          </a:stretch>
        </p:blipFill>
        <p:spPr>
          <a:xfrm>
            <a:off x="3369125" y="1347200"/>
            <a:ext cx="3112650" cy="3112650"/>
          </a:xfrm>
          <a:prstGeom prst="rect">
            <a:avLst/>
          </a:prstGeom>
          <a:noFill/>
          <a:ln>
            <a:noFill/>
          </a:ln>
        </p:spPr>
      </p:pic>
      <p:sp>
        <p:nvSpPr>
          <p:cNvPr id="761" name="Google Shape;761;p60"/>
          <p:cNvSpPr txBox="1"/>
          <p:nvPr/>
        </p:nvSpPr>
        <p:spPr>
          <a:xfrm>
            <a:off x="1507575" y="274100"/>
            <a:ext cx="5280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700">
              <a:latin typeface="Source Sans Pro"/>
              <a:ea typeface="Source Sans Pro"/>
              <a:cs typeface="Source Sans Pro"/>
              <a:sym typeface="Source Sans Pro"/>
            </a:endParaRPr>
          </a:p>
        </p:txBody>
      </p:sp>
      <p:sp>
        <p:nvSpPr>
          <p:cNvPr id="762" name="Google Shape;762;p60"/>
          <p:cNvSpPr txBox="1"/>
          <p:nvPr>
            <p:ph idx="4294967295" type="ctrTitle"/>
          </p:nvPr>
        </p:nvSpPr>
        <p:spPr>
          <a:xfrm>
            <a:off x="246150" y="244925"/>
            <a:ext cx="8898000" cy="72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BÀI TẬP VỀ NHÀ</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728375" y="291595"/>
            <a:ext cx="7571700" cy="7026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b="1" lang="en" sz="3000"/>
              <a:t>Đ</a:t>
            </a:r>
            <a:r>
              <a:rPr b="1" lang="en" sz="3000"/>
              <a:t>ặt vấn đề</a:t>
            </a:r>
            <a:endParaRPr b="1" sz="3000"/>
          </a:p>
        </p:txBody>
      </p:sp>
      <p:sp>
        <p:nvSpPr>
          <p:cNvPr id="94" name="Google Shape;94;p16"/>
          <p:cNvSpPr txBox="1"/>
          <p:nvPr/>
        </p:nvSpPr>
        <p:spPr>
          <a:xfrm>
            <a:off x="828875" y="1423825"/>
            <a:ext cx="7667100" cy="1022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3900">
                <a:solidFill>
                  <a:srgbClr val="263238"/>
                </a:solidFill>
                <a:latin typeface="Source Sans Pro"/>
                <a:ea typeface="Source Sans Pro"/>
                <a:cs typeface="Source Sans Pro"/>
                <a:sym typeface="Source Sans Pro"/>
              </a:rPr>
              <a:t>1, 3, 5, 7, 9, 11, 13</a:t>
            </a:r>
            <a:endParaRPr sz="3900">
              <a:solidFill>
                <a:srgbClr val="263238"/>
              </a:solidFill>
              <a:latin typeface="Source Sans Pro"/>
              <a:ea typeface="Source Sans Pro"/>
              <a:cs typeface="Source Sans Pro"/>
              <a:sym typeface="Source Sans Pro"/>
            </a:endParaRPr>
          </a:p>
        </p:txBody>
      </p:sp>
      <p:sp>
        <p:nvSpPr>
          <p:cNvPr id="95" name="Google Shape;95;p16"/>
          <p:cNvSpPr txBox="1"/>
          <p:nvPr/>
        </p:nvSpPr>
        <p:spPr>
          <a:xfrm>
            <a:off x="4773275" y="2875850"/>
            <a:ext cx="4070700" cy="77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263238"/>
              </a:solidFill>
              <a:latin typeface="Source Sans Pro"/>
              <a:ea typeface="Source Sans Pro"/>
              <a:cs typeface="Source Sans Pro"/>
              <a:sym typeface="Source Sans Pro"/>
            </a:endParaRPr>
          </a:p>
        </p:txBody>
      </p:sp>
      <p:sp>
        <p:nvSpPr>
          <p:cNvPr id="96" name="Google Shape;96;p16"/>
          <p:cNvSpPr txBox="1"/>
          <p:nvPr/>
        </p:nvSpPr>
        <p:spPr>
          <a:xfrm>
            <a:off x="2567700" y="2766775"/>
            <a:ext cx="4008600" cy="776400"/>
          </a:xfrm>
          <a:prstGeom prst="rect">
            <a:avLst/>
          </a:prstGeom>
          <a:noFill/>
          <a:ln>
            <a:noFill/>
          </a:ln>
        </p:spPr>
        <p:txBody>
          <a:bodyPr anchorCtr="0" anchor="t" bIns="91425" lIns="91425" spcFirstLastPara="1" rIns="91425" wrap="square" tIns="91425">
            <a:noAutofit/>
          </a:bodyPr>
          <a:lstStyle/>
          <a:p>
            <a:pPr indent="-355600" lvl="0" marL="457200" rtl="0" algn="l">
              <a:spcBef>
                <a:spcPts val="1000"/>
              </a:spcBef>
              <a:spcAft>
                <a:spcPts val="0"/>
              </a:spcAft>
              <a:buClr>
                <a:schemeClr val="dk1"/>
              </a:buClr>
              <a:buSzPts val="2000"/>
              <a:buFont typeface="Source Sans Pro"/>
              <a:buChar char="●"/>
            </a:pPr>
            <a:r>
              <a:rPr lang="en" sz="2000">
                <a:solidFill>
                  <a:schemeClr val="dk1"/>
                </a:solidFill>
                <a:latin typeface="Source Sans Pro"/>
                <a:ea typeface="Source Sans Pro"/>
                <a:cs typeface="Source Sans Pro"/>
                <a:sym typeface="Source Sans Pro"/>
              </a:rPr>
              <a:t>Tính max/min của đoạn [i, j] ?</a:t>
            </a:r>
            <a:endParaRPr sz="2000">
              <a:solidFill>
                <a:schemeClr val="dk1"/>
              </a:solidFill>
              <a:latin typeface="Source Sans Pro"/>
              <a:ea typeface="Source Sans Pro"/>
              <a:cs typeface="Source Sans Pro"/>
              <a:sym typeface="Source Sans Pro"/>
            </a:endParaRPr>
          </a:p>
        </p:txBody>
      </p:sp>
      <p:sp>
        <p:nvSpPr>
          <p:cNvPr id="97" name="Google Shape;97;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7"/>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I. SEGMENT TREE LÀ GÌ?</a:t>
            </a:r>
            <a:endParaRPr b="1" sz="3000"/>
          </a:p>
        </p:txBody>
      </p:sp>
      <p:sp>
        <p:nvSpPr>
          <p:cNvPr id="103" name="Google Shape;103;p17"/>
          <p:cNvSpPr txBox="1"/>
          <p:nvPr>
            <p:ph idx="4294967295" type="subTitle"/>
          </p:nvPr>
        </p:nvSpPr>
        <p:spPr>
          <a:xfrm>
            <a:off x="1001025" y="1252900"/>
            <a:ext cx="7154700" cy="337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C</a:t>
            </a:r>
            <a:r>
              <a:rPr lang="en" sz="1800">
                <a:latin typeface="Arial"/>
                <a:ea typeface="Arial"/>
                <a:cs typeface="Arial"/>
                <a:sym typeface="Arial"/>
              </a:rPr>
              <a:t>ây phân đoạn hay cây thống kê, là cấu trúc dữ liệu cây thường dùng để lưu trữ thông tin về khoảng hay phân đoạn.</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Là một cấu trúc dạng tĩnh mà một khi đã xây dựng thì không thể sửa đổi</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sz="1800">
                <a:solidFill>
                  <a:srgbClr val="202122"/>
                </a:solidFill>
                <a:highlight>
                  <a:schemeClr val="lt1"/>
                </a:highlight>
                <a:latin typeface="Arial"/>
                <a:ea typeface="Arial"/>
                <a:cs typeface="Arial"/>
                <a:sym typeface="Arial"/>
              </a:rPr>
              <a:t>Là một cấu trúc dữ liệu cho phép ta trả lời các truy vấn dữ liệu trên mảng một cách hiệu quả nhưng vẫn đủ linh hoạt để cho phép ta sửa đổi mảng</a:t>
            </a:r>
            <a:endParaRPr sz="1800">
              <a:solidFill>
                <a:srgbClr val="202122"/>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2021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sz="1800">
              <a:latin typeface="Arial"/>
              <a:ea typeface="Arial"/>
              <a:cs typeface="Arial"/>
              <a:sym typeface="Arial"/>
            </a:endParaRPr>
          </a:p>
        </p:txBody>
      </p:sp>
      <p:sp>
        <p:nvSpPr>
          <p:cNvPr id="104" name="Google Shape;104;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1000"/>
                                        <p:tgtEl>
                                          <p:spTgt spid="1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animEffect filter="fade" transition="in">
                                      <p:cBhvr>
                                        <p:cTn dur="1000"/>
                                        <p:tgtEl>
                                          <p:spTgt spid="1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p:nvPr/>
        </p:nvSpPr>
        <p:spPr>
          <a:xfrm>
            <a:off x="839750" y="1316881"/>
            <a:ext cx="1866600" cy="184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Quy trình chính</a:t>
            </a:r>
            <a:endParaRPr/>
          </a:p>
        </p:txBody>
      </p:sp>
      <p:sp>
        <p:nvSpPr>
          <p:cNvPr id="111" name="Google Shape;111;p18"/>
          <p:cNvSpPr/>
          <p:nvPr/>
        </p:nvSpPr>
        <p:spPr>
          <a:xfrm>
            <a:off x="1003719" y="1479044"/>
            <a:ext cx="1538100" cy="15213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Build</a:t>
            </a:r>
            <a:endParaRPr b="1" sz="1800">
              <a:solidFill>
                <a:srgbClr val="263238"/>
              </a:solidFill>
              <a:latin typeface="Source Sans Pro"/>
              <a:ea typeface="Source Sans Pro"/>
              <a:cs typeface="Source Sans Pro"/>
              <a:sym typeface="Source Sans Pro"/>
            </a:endParaRPr>
          </a:p>
        </p:txBody>
      </p:sp>
      <p:sp>
        <p:nvSpPr>
          <p:cNvPr id="112" name="Google Shape;112;p18"/>
          <p:cNvSpPr/>
          <p:nvPr/>
        </p:nvSpPr>
        <p:spPr>
          <a:xfrm>
            <a:off x="3065788" y="2386191"/>
            <a:ext cx="2002800" cy="1980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3241755" y="2560220"/>
            <a:ext cx="1650900" cy="16329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Update</a:t>
            </a:r>
            <a:endParaRPr b="1" sz="1800">
              <a:solidFill>
                <a:srgbClr val="263238"/>
              </a:solidFill>
              <a:latin typeface="Source Sans Pro"/>
              <a:ea typeface="Source Sans Pro"/>
              <a:cs typeface="Source Sans Pro"/>
              <a:sym typeface="Source Sans Pro"/>
            </a:endParaRPr>
          </a:p>
        </p:txBody>
      </p:sp>
      <p:sp>
        <p:nvSpPr>
          <p:cNvPr id="114" name="Google Shape;114;p18"/>
          <p:cNvSpPr/>
          <p:nvPr/>
        </p:nvSpPr>
        <p:spPr>
          <a:xfrm>
            <a:off x="5147112" y="624975"/>
            <a:ext cx="22113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5341423" y="817021"/>
            <a:ext cx="1822500" cy="18024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Query</a:t>
            </a:r>
            <a:endParaRPr b="1" sz="1800">
              <a:solidFill>
                <a:srgbClr val="263238"/>
              </a:solidFill>
              <a:latin typeface="Source Sans Pro"/>
              <a:ea typeface="Source Sans Pro"/>
              <a:cs typeface="Source Sans Pro"/>
              <a:sym typeface="Source Sans Pro"/>
            </a:endParaRPr>
          </a:p>
        </p:txBody>
      </p:sp>
      <p:cxnSp>
        <p:nvCxnSpPr>
          <p:cNvPr id="116" name="Google Shape;116;p18"/>
          <p:cNvCxnSpPr/>
          <p:nvPr/>
        </p:nvCxnSpPr>
        <p:spPr>
          <a:xfrm>
            <a:off x="2479899" y="2565564"/>
            <a:ext cx="819000" cy="495300"/>
          </a:xfrm>
          <a:prstGeom prst="straightConnector1">
            <a:avLst/>
          </a:prstGeom>
          <a:noFill/>
          <a:ln cap="flat" cmpd="sng" w="9525">
            <a:solidFill>
              <a:srgbClr val="CFD8DC"/>
            </a:solidFill>
            <a:prstDash val="solid"/>
            <a:round/>
            <a:headEnd len="med" w="med" type="none"/>
            <a:tailEnd len="med" w="med" type="none"/>
          </a:ln>
        </p:spPr>
      </p:cxnSp>
      <p:cxnSp>
        <p:nvCxnSpPr>
          <p:cNvPr id="117" name="Google Shape;117;p18"/>
          <p:cNvCxnSpPr/>
          <p:nvPr/>
        </p:nvCxnSpPr>
        <p:spPr>
          <a:xfrm flipH="1" rot="10800000">
            <a:off x="4746543" y="2197633"/>
            <a:ext cx="717300" cy="709200"/>
          </a:xfrm>
          <a:prstGeom prst="straightConnector1">
            <a:avLst/>
          </a:prstGeom>
          <a:noFill/>
          <a:ln cap="flat" cmpd="sng" w="28575">
            <a:solidFill>
              <a:srgbClr val="CFD8DC"/>
            </a:solidFill>
            <a:prstDash val="solid"/>
            <a:round/>
            <a:headEnd len="med" w="med" type="none"/>
            <a:tailEnd len="med" w="med" type="none"/>
          </a:ln>
        </p:spPr>
      </p:cxnSp>
      <p:sp>
        <p:nvSpPr>
          <p:cNvPr id="118" name="Google Shape;118;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19" name="Google Shape;119;p18"/>
          <p:cNvCxnSpPr>
            <a:stCxn id="111" idx="6"/>
            <a:endCxn id="115" idx="2"/>
          </p:cNvCxnSpPr>
          <p:nvPr/>
        </p:nvCxnSpPr>
        <p:spPr>
          <a:xfrm flipH="1" rot="10800000">
            <a:off x="2541819" y="1718294"/>
            <a:ext cx="2799600" cy="521400"/>
          </a:xfrm>
          <a:prstGeom prst="straightConnector1">
            <a:avLst/>
          </a:prstGeom>
          <a:noFill/>
          <a:ln cap="flat" cmpd="sng" w="28575">
            <a:solidFill>
              <a:srgbClr val="CFD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9"/>
          <p:cNvSpPr txBox="1"/>
          <p:nvPr>
            <p:ph idx="4294967295" type="ctrTitle"/>
          </p:nvPr>
        </p:nvSpPr>
        <p:spPr>
          <a:xfrm>
            <a:off x="246150" y="2449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1</a:t>
            </a:r>
            <a:r>
              <a:rPr b="1" lang="en" sz="3000"/>
              <a:t>. KH</a:t>
            </a:r>
            <a:r>
              <a:rPr b="1" lang="en" sz="3000"/>
              <a:t>ỞI TẠO</a:t>
            </a:r>
            <a:endParaRPr b="1" sz="3000"/>
          </a:p>
        </p:txBody>
      </p:sp>
      <p:cxnSp>
        <p:nvCxnSpPr>
          <p:cNvPr id="125" name="Google Shape;125;p19"/>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126" name="Google Shape;126;p19"/>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127" name="Google Shape;127;p19"/>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128" name="Google Shape;128;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19"/>
          <p:cNvSpPr txBox="1"/>
          <p:nvPr>
            <p:ph idx="4294967295" type="subTitle"/>
          </p:nvPr>
        </p:nvSpPr>
        <p:spPr>
          <a:xfrm>
            <a:off x="994650" y="969425"/>
            <a:ext cx="7154700" cy="337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02122"/>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Cây phân đoạn là một cây nhị phân đầy đủ. Mỗi node trong cây phân đoạn sẽ quản lý thông tin của một đoạn trên dãy số đã cho.</a:t>
            </a:r>
            <a:endParaRPr sz="1300">
              <a:latin typeface="Arial"/>
              <a:ea typeface="Arial"/>
              <a:cs typeface="Arial"/>
              <a:sym typeface="Arial"/>
            </a:endParaRPr>
          </a:p>
          <a:p>
            <a:pPr indent="0" lvl="0" marL="457200" rtl="0" algn="l">
              <a:lnSpc>
                <a:spcPct val="115000"/>
              </a:lnSpc>
              <a:spcBef>
                <a:spcPts val="0"/>
              </a:spcBef>
              <a:spcAft>
                <a:spcPts val="0"/>
              </a:spcAft>
              <a:buNone/>
            </a:pPr>
            <a:r>
              <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Tùy thuộc vào loại thao tác truy vấn mà mỗi Node sẽ lưu 1 giá trị khác nhau. Ví dụ: Tính tổng thì sẽ lưu giá trị tổng của đoạn node quản lý, min/max thì node sẽ lưu giá trị min/max của đoạn, …</a:t>
            </a:r>
            <a:endParaRPr sz="1300">
              <a:latin typeface="Arial"/>
              <a:ea typeface="Arial"/>
              <a:cs typeface="Arial"/>
              <a:sym typeface="Arial"/>
            </a:endParaRPr>
          </a:p>
          <a:p>
            <a:pPr indent="0" lvl="0" marL="457200" rtl="0" algn="l">
              <a:lnSpc>
                <a:spcPct val="115000"/>
              </a:lnSpc>
              <a:spcBef>
                <a:spcPts val="0"/>
              </a:spcBef>
              <a:spcAft>
                <a:spcPts val="0"/>
              </a:spcAft>
              <a:buNone/>
            </a:pPr>
            <a:r>
              <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Với 1 dãy số n phần tử, node đầu tiên(node gốc) của cây sẽ quản lý đoạn [0, n], nút thứ 2 là node con bên trái của node gốc sẽ quản lý đoạn [0, n\\2 +1], node thứ 3 là node con bên phải sẽ quản lý đoạn [n\\2 +2, n], cứ tiếp tục vậy cho đến hết.</a:t>
            </a:r>
            <a:endParaRPr sz="1300">
              <a:latin typeface="Arial"/>
              <a:ea typeface="Arial"/>
              <a:cs typeface="Arial"/>
              <a:sym typeface="Arial"/>
            </a:endParaRPr>
          </a:p>
          <a:p>
            <a:pPr indent="0" lvl="0" marL="457200" rtl="0" algn="l">
              <a:lnSpc>
                <a:spcPct val="115000"/>
              </a:lnSpc>
              <a:spcBef>
                <a:spcPts val="0"/>
              </a:spcBef>
              <a:spcAft>
                <a:spcPts val="0"/>
              </a:spcAft>
              <a:buNone/>
            </a:pPr>
            <a:r>
              <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Để cài đặt cây phân đoạn, ta có thể dùng mảng 1 chiều. Phần tử 0 của mảng sẽ là node gốc.</a:t>
            </a:r>
            <a:endParaRPr sz="1300">
              <a:latin typeface="Arial"/>
              <a:ea typeface="Arial"/>
              <a:cs typeface="Arial"/>
              <a:sym typeface="Arial"/>
            </a:endParaRPr>
          </a:p>
          <a:p>
            <a:pPr indent="0" lvl="0" marL="457200" rtl="0" algn="l">
              <a:lnSpc>
                <a:spcPct val="115000"/>
              </a:lnSpc>
              <a:spcBef>
                <a:spcPts val="0"/>
              </a:spcBef>
              <a:spcAft>
                <a:spcPts val="0"/>
              </a:spcAft>
              <a:buNone/>
            </a:pPr>
            <a:r>
              <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solidFill>
                  <a:srgbClr val="000000"/>
                </a:solidFill>
                <a:latin typeface="Arial"/>
                <a:ea typeface="Arial"/>
                <a:cs typeface="Arial"/>
                <a:sym typeface="Arial"/>
              </a:rPr>
              <a:t>Độ phức tạp bộ nhớ của segment tree là một bố nhớ tuyến tính với giá trị là 4n</a:t>
            </a:r>
            <a:endParaRPr sz="13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000"/>
                                        <p:tgtEl>
                                          <p:spTgt spid="1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9" st="9"/>
                                            </p:txEl>
                                          </p:spTgt>
                                        </p:tgtEl>
                                        <p:attrNameLst>
                                          <p:attrName>style.visibility</p:attrName>
                                        </p:attrNameLst>
                                      </p:cBhvr>
                                      <p:to>
                                        <p:strVal val="visible"/>
                                      </p:to>
                                    </p:set>
                                    <p:animEffect filter="fade" transition="in">
                                      <p:cBhvr>
                                        <p:cTn dur="1000"/>
                                        <p:tgtEl>
                                          <p:spTgt spid="1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5" name="Google Shape;135;p20"/>
          <p:cNvSpPr txBox="1"/>
          <p:nvPr>
            <p:ph idx="4294967295" type="ctrTitle"/>
          </p:nvPr>
        </p:nvSpPr>
        <p:spPr>
          <a:xfrm>
            <a:off x="227775" y="254123"/>
            <a:ext cx="56421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2. KHỞI TẠO</a:t>
            </a:r>
            <a:endParaRPr b="1" sz="3000"/>
          </a:p>
        </p:txBody>
      </p:sp>
      <p:pic>
        <p:nvPicPr>
          <p:cNvPr id="136" name="Google Shape;136;p20"/>
          <p:cNvPicPr preferRelativeResize="0"/>
          <p:nvPr/>
        </p:nvPicPr>
        <p:blipFill>
          <a:blip r:embed="rId3">
            <a:alphaModFix/>
          </a:blip>
          <a:stretch>
            <a:fillRect/>
          </a:stretch>
        </p:blipFill>
        <p:spPr>
          <a:xfrm>
            <a:off x="1746538" y="1131023"/>
            <a:ext cx="5650921" cy="34664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