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0" r:id="rId9"/>
    <p:sldId id="261" r:id="rId10"/>
    <p:sldId id="262" r:id="rId11"/>
    <p:sldId id="263" r:id="rId12"/>
    <p:sldId id="264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2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2"/>
    <p:restoredTop sz="94720"/>
  </p:normalViewPr>
  <p:slideViewPr>
    <p:cSldViewPr snapToGrid="0" snapToObjects="1">
      <p:cViewPr>
        <p:scale>
          <a:sx n="114" d="100"/>
          <a:sy n="114" d="100"/>
        </p:scale>
        <p:origin x="232" y="2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F90FA-5BAB-E140-A26B-0C41218C8545}" type="datetimeFigureOut">
              <a:rPr lang="en-DK" smtClean="0"/>
              <a:t>17/03/2022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2E466-5146-A14F-955B-9993EFD57A0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2246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fusion_and_diffusion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Ciphertext" TargetMode="External"/><Relationship Id="rId4" Type="http://schemas.openxmlformats.org/officeDocument/2006/relationships/hyperlink" Target="https://en.wikipedia.org/wiki/Plaintext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fusion_and_diffusion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disadvantage of this method is a lack of 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Confusion and diffusion"/>
              </a:rPr>
              <a:t>diffusion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Because ECB encrypts identical 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Plaintext"/>
              </a:rPr>
              <a:t>plaintext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blocks into identical 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Ciphertext"/>
              </a:rPr>
              <a:t>ciphertext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blocks,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Confusion: ma</a:t>
            </a:r>
            <a:r>
              <a:rPr lang="da-DK" sz="1200" dirty="0" err="1"/>
              <a:t>ke</a:t>
            </a:r>
            <a:r>
              <a:rPr lang="da-DK" sz="1200" dirty="0"/>
              <a:t> the </a:t>
            </a:r>
            <a:r>
              <a:rPr lang="da-DK" sz="1200" dirty="0" err="1"/>
              <a:t>connection</a:t>
            </a:r>
            <a:r>
              <a:rPr lang="da-DK" sz="1200" dirty="0"/>
              <a:t> </a:t>
            </a:r>
            <a:r>
              <a:rPr lang="da-DK" sz="1200" dirty="0" err="1"/>
              <a:t>between</a:t>
            </a:r>
            <a:r>
              <a:rPr lang="da-DK" sz="1200" dirty="0"/>
              <a:t> </a:t>
            </a:r>
            <a:r>
              <a:rPr lang="da-DK" sz="1200" dirty="0" err="1">
                <a:solidFill>
                  <a:srgbClr val="FF0000"/>
                </a:solidFill>
              </a:rPr>
              <a:t>ciphertext</a:t>
            </a:r>
            <a:r>
              <a:rPr lang="da-DK" sz="1200" dirty="0"/>
              <a:t> and </a:t>
            </a:r>
            <a:r>
              <a:rPr lang="da-DK" sz="1200" dirty="0" err="1">
                <a:solidFill>
                  <a:srgbClr val="FF0000"/>
                </a:solidFill>
              </a:rPr>
              <a:t>key</a:t>
            </a:r>
            <a:r>
              <a:rPr lang="da-DK" sz="1200" dirty="0"/>
              <a:t> as </a:t>
            </a:r>
            <a:r>
              <a:rPr lang="da-DK" sz="1200" dirty="0" err="1"/>
              <a:t>complicated</a:t>
            </a:r>
            <a:r>
              <a:rPr lang="da-DK" sz="1200" dirty="0"/>
              <a:t> as </a:t>
            </a:r>
            <a:r>
              <a:rPr lang="da-DK" sz="1200" dirty="0" err="1"/>
              <a:t>possible</a:t>
            </a:r>
            <a:endParaRPr lang="da-DK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200" dirty="0"/>
              <a:t>Diffusion: Flipping a single bit of the </a:t>
            </a:r>
            <a:r>
              <a:rPr lang="da-DK" sz="1200" dirty="0" err="1">
                <a:solidFill>
                  <a:srgbClr val="FF0000"/>
                </a:solidFill>
              </a:rPr>
              <a:t>plaintext</a:t>
            </a:r>
            <a:r>
              <a:rPr lang="da-DK" sz="1200" dirty="0"/>
              <a:t> (</a:t>
            </a:r>
            <a:r>
              <a:rPr lang="da-DK" sz="1200" dirty="0" err="1"/>
              <a:t>statistically</a:t>
            </a:r>
            <a:r>
              <a:rPr lang="da-DK" sz="1200" dirty="0"/>
              <a:t>) </a:t>
            </a:r>
            <a:r>
              <a:rPr lang="da-DK" sz="1200" dirty="0" err="1"/>
              <a:t>produces</a:t>
            </a:r>
            <a:r>
              <a:rPr lang="da-DK" sz="1200" dirty="0"/>
              <a:t> a flipping of </a:t>
            </a:r>
            <a:r>
              <a:rPr lang="da-DK" sz="1200" dirty="0" err="1"/>
              <a:t>half</a:t>
            </a:r>
            <a:r>
              <a:rPr lang="da-DK" sz="1200" dirty="0"/>
              <a:t> of the bits in the </a:t>
            </a:r>
            <a:r>
              <a:rPr lang="da-DK" sz="1200" dirty="0" err="1">
                <a:solidFill>
                  <a:srgbClr val="FF0000"/>
                </a:solidFill>
              </a:rPr>
              <a:t>ciphertext</a:t>
            </a:r>
            <a:endParaRPr lang="en-GB" dirty="0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sz="1200" dirty="0"/>
          </a:p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A2E466-5146-A14F-955B-9993EFD57A08}" type="slidenum">
              <a:rPr lang="en-DK" smtClean="0"/>
              <a:t>6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55129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disadvantage of this method is a lack of 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Confusion and diffusion"/>
              </a:rPr>
              <a:t>diffusion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Because in CTR a flip in a bit in the plaintext flips the same bit in the ciphertext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xor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 = E (nonce, k)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sz="1200" dirty="0"/>
          </a:p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A2E466-5146-A14F-955B-9993EFD57A08}" type="slidenum">
              <a:rPr lang="en-DK" smtClean="0"/>
              <a:t>7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28459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A2E466-5146-A14F-955B-9993EFD57A08}" type="slidenum">
              <a:rPr lang="en-DK" smtClean="0"/>
              <a:t>12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76159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K" dirty="0"/>
              <a:t>NO COUNTER MEASURE POSSIBLE BY SONY!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A2E466-5146-A14F-955B-9993EFD57A08}" type="slidenum">
              <a:rPr lang="en-DK" smtClean="0"/>
              <a:t>14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67802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5C5F7-CF6B-254E-BD60-A06BA5C92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580A7-1D67-004D-B20A-95B41B8351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7B668-5829-674D-88A9-6AD0E0B95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1B6D4-7801-0145-AAD9-030DA743AC0D}" type="datetimeFigureOut">
              <a:rPr lang="en-DK" smtClean="0"/>
              <a:t>17/03/2022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3B083-9FA6-CC42-9D7C-8A1FB26E0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8A93A-C45A-A242-8C17-32E86F74B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0685-F6F7-BE48-AB74-A71146D7568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13922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4182D-7757-7244-BB23-B5CA1A0E9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DCBF07-2358-E64F-BABA-D7AC61824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1325A-3989-1147-B160-178C464EA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1B6D4-7801-0145-AAD9-030DA743AC0D}" type="datetimeFigureOut">
              <a:rPr lang="en-DK" smtClean="0"/>
              <a:t>17/03/2022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7D072-F7F3-2046-AD6B-051848E8E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833C1-D5BA-A94B-9457-B903CB121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0685-F6F7-BE48-AB74-A71146D7568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5780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8D5B0B-D8C2-2045-B33B-01257143C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3D7DAC-0319-984C-835C-B1376FC31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76850-4740-454B-82E9-DE766D2D1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1B6D4-7801-0145-AAD9-030DA743AC0D}" type="datetimeFigureOut">
              <a:rPr lang="en-DK" smtClean="0"/>
              <a:t>17/03/2022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BEE69-42E6-C64E-9E8B-DF21C2C24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FFB71-9F0A-8E4D-A1CA-412EEC7B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0685-F6F7-BE48-AB74-A71146D7568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55213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7A85-BAA3-DF41-9B44-830395A88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24A4F-8927-2442-9D0E-29DA9B18D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95D14-B894-114D-ADA8-14FA8FF1B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1B6D4-7801-0145-AAD9-030DA743AC0D}" type="datetimeFigureOut">
              <a:rPr lang="en-DK" smtClean="0"/>
              <a:t>17/03/2022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DAE92-7C4C-0A47-886A-D04D05936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58E0-B9DD-DC4A-A2CE-0453EBA1B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0685-F6F7-BE48-AB74-A71146D7568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02870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8EC43-E9AD-E54C-8B67-D78C6B3E6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0C509-A177-754C-8288-F23F1279D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B0177-583B-0D4A-A369-6F637A53C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1B6D4-7801-0145-AAD9-030DA743AC0D}" type="datetimeFigureOut">
              <a:rPr lang="en-DK" smtClean="0"/>
              <a:t>17/03/2022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3D2CE-3107-3840-926D-F539DD3B8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93C37-A330-1445-B9AC-D16A700CE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0685-F6F7-BE48-AB74-A71146D7568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51199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6E59-2437-C943-B195-B72D477F0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20A01-960E-A346-BE4B-727BDA9AC3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505FB-806B-A245-9108-E0A5AD3B5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773B8-03FA-3E48-B989-C6DF5A303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1B6D4-7801-0145-AAD9-030DA743AC0D}" type="datetimeFigureOut">
              <a:rPr lang="en-DK" smtClean="0"/>
              <a:t>17/03/2022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AD181-3F3B-1E46-853C-A249DAE41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78C68-E66B-624A-B2A0-4B1F3C475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0685-F6F7-BE48-AB74-A71146D7568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0325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FC616-ADA9-B34D-ADE9-B1238D0C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DA7C5-29DE-AA4D-A469-AF6AF76B6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4CDE4-5C79-2345-9478-5B7C60CA7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3B0BEC-C86A-B144-B502-EA3970D1D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A9A5DD-37EF-5449-AD5B-D26A060180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D2465E-E18F-2648-8F29-EDC68903C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1B6D4-7801-0145-AAD9-030DA743AC0D}" type="datetimeFigureOut">
              <a:rPr lang="en-DK" smtClean="0"/>
              <a:t>17/03/2022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553ED-BEA9-CB43-861B-2E85ACB0E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1742BE-9231-B44C-9D75-30B09A61A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0685-F6F7-BE48-AB74-A71146D7568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69740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63BD4-EC58-494A-B9D1-0E5868017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C927C1-32FE-A544-AB98-54C2A6BDE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1B6D4-7801-0145-AAD9-030DA743AC0D}" type="datetimeFigureOut">
              <a:rPr lang="en-DK" smtClean="0"/>
              <a:t>17/03/2022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44C0E-19D3-3E46-B607-237137744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52D1FA-EA26-9F42-9A1E-BCB284A0B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0685-F6F7-BE48-AB74-A71146D7568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87874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E3DE85-FC78-D346-B4E8-E5DDA5B5A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1B6D4-7801-0145-AAD9-030DA743AC0D}" type="datetimeFigureOut">
              <a:rPr lang="en-DK" smtClean="0"/>
              <a:t>17/03/2022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E1CB79-7E81-4A4C-8DF5-0EF02CE60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2830B-7B62-DE4F-B1A2-33AA0CDEA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0685-F6F7-BE48-AB74-A71146D7568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98657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0B77D-479A-FB4E-A1B7-0F7E546C9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0E2E4-4D3F-2B45-BE67-EB190329D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232F2E-1EA5-EB4B-B5B4-49ED51F0D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A2050-6C15-184C-9758-62A16B5CD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1B6D4-7801-0145-AAD9-030DA743AC0D}" type="datetimeFigureOut">
              <a:rPr lang="en-DK" smtClean="0"/>
              <a:t>17/03/2022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77D47-9A73-4348-B4E3-DEACDFFB0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D6F37-BE0F-B147-875B-B0251353D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0685-F6F7-BE48-AB74-A71146D7568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93717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A905F-E73B-4149-B25A-06EA58434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06F1E1-E59E-164B-B15C-BB2687EE5C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07988-3BCC-EB4A-8DD5-00BD1D7B1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3571F-EA1C-7C4F-9C54-E296731B8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1B6D4-7801-0145-AAD9-030DA743AC0D}" type="datetimeFigureOut">
              <a:rPr lang="en-DK" smtClean="0"/>
              <a:t>17/03/2022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62A35-8BAD-E34F-92A8-86E6CE79F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EBEA8-A6B2-FF4E-8E3F-DD787A1AF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0685-F6F7-BE48-AB74-A71146D7568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40305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A5BC5B-80CD-5148-B927-DAB8C9D08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235DC-1C96-5D4B-B400-D77BE5414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2DFA9-43B0-8549-BF68-441FF080C7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1B6D4-7801-0145-AAD9-030DA743AC0D}" type="datetimeFigureOut">
              <a:rPr lang="en-DK" smtClean="0"/>
              <a:t>17/03/2022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E3BE3-E5FA-0E43-8772-AAA31677A6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CE9BF-72C4-9946-9B8A-148DD4F4B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10685-F6F7-BE48-AB74-A71146D7568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89474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sha1.gromweb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C3946-43E8-0042-BD87-73A49C0B1B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K" dirty="0"/>
              <a:t>Bad Crypto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457E19-B521-E14C-9936-EA21F5D2FC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076738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49EC3-5D48-5646-B0D4-8B3C88CA9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Ashley Madison Hack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8D30CD-2704-4F48-8D7D-341408DC6D8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43239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DK" dirty="0"/>
              <a:t>What: 60 GB user data + 11) million of password leaked in 2015</a:t>
            </a:r>
          </a:p>
          <a:p>
            <a:endParaRPr lang="en-DK" dirty="0"/>
          </a:p>
          <a:p>
            <a:r>
              <a:rPr lang="en-DK" dirty="0"/>
              <a:t>Why: MD5 token generated with plaintext password</a:t>
            </a:r>
          </a:p>
          <a:p>
            <a:endParaRPr lang="en-DK" dirty="0"/>
          </a:p>
          <a:p>
            <a:r>
              <a:rPr lang="en-DK" dirty="0"/>
              <a:t>How:</a:t>
            </a:r>
          </a:p>
        </p:txBody>
      </p:sp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A196BF3F-3341-AE42-8D67-225ECF193F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220"/>
          <a:stretch/>
        </p:blipFill>
        <p:spPr bwMode="auto">
          <a:xfrm>
            <a:off x="3791801" y="4003438"/>
            <a:ext cx="6690345" cy="2854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547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49EC3-5D48-5646-B0D4-8B3C88CA9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Ashley Madison Hack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8D30CD-2704-4F48-8D7D-341408DC6D8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43239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DK" dirty="0"/>
              <a:t>Fix</a:t>
            </a:r>
          </a:p>
        </p:txBody>
      </p:sp>
      <p:pic>
        <p:nvPicPr>
          <p:cNvPr id="3074" name="Picture 2" descr="undefined">
            <a:extLst>
              <a:ext uri="{FF2B5EF4-FFF2-40B4-BE49-F238E27FC236}">
                <a16:creationId xmlns:a16="http://schemas.microsoft.com/office/drawing/2014/main" id="{8D9FDB2E-04FA-2741-A7A7-C5F1CBA55C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21"/>
          <a:stretch/>
        </p:blipFill>
        <p:spPr bwMode="auto">
          <a:xfrm>
            <a:off x="1218421" y="2661287"/>
            <a:ext cx="9755158" cy="3940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245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DECB0-D713-CC47-BD7A-7A6712843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NYC improperly anonymized taxi 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585F6-0346-6543-BBC0-5538B8F47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32395" cy="4351338"/>
          </a:xfrm>
        </p:spPr>
        <p:txBody>
          <a:bodyPr>
            <a:normAutofit fontScale="92500" lnSpcReduction="10000"/>
          </a:bodyPr>
          <a:lstStyle/>
          <a:p>
            <a:r>
              <a:rPr lang="en-DK"/>
              <a:t>What: Violating privacy of NYC taxi customers in 2013</a:t>
            </a:r>
          </a:p>
          <a:p>
            <a:endParaRPr lang="en-DK" dirty="0"/>
          </a:p>
          <a:p>
            <a:r>
              <a:rPr lang="en-DK" dirty="0"/>
              <a:t>Why: Taxi rides data anonymised using MD5</a:t>
            </a:r>
          </a:p>
          <a:p>
            <a:endParaRPr lang="en-DK" dirty="0"/>
          </a:p>
          <a:p>
            <a:r>
              <a:rPr lang="en-DK" dirty="0"/>
              <a:t>How: Hash Taxis id + Googling “celebrities in taxis in Manhattan in 2013” or dataset queries e.g. pickups at gentlemen’s club</a:t>
            </a:r>
            <a:endParaRPr lang="en-GB" dirty="0"/>
          </a:p>
          <a:p>
            <a:endParaRPr lang="en-GB" dirty="0"/>
          </a:p>
          <a:p>
            <a:r>
              <a:rPr lang="en-GB" dirty="0"/>
              <a:t>Fix?</a:t>
            </a:r>
            <a:endParaRPr lang="en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8A8A44-A4E1-604E-AB2F-3C646D0C7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908" y="1494263"/>
            <a:ext cx="5142092" cy="1833392"/>
          </a:xfrm>
          <a:prstGeom prst="rect">
            <a:avLst/>
          </a:prstGeom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82E2E5EF-C739-A446-9C84-F0CFF5F724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7625" y="5363737"/>
            <a:ext cx="6432394" cy="106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236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F2A2C-FFCA-3344-A06C-16D5417CE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Asymmetric Cryptography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6E8AC1-ACB9-D94B-A8BF-334C6E4AE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67486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F2A2C-FFCA-3344-A06C-16D5417CE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PS3 Hack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7D68FEF-18EC-4541-B5C0-6390C48EB0D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43239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DK" dirty="0"/>
              <a:t>What: Unsigned code run on the PS3</a:t>
            </a:r>
          </a:p>
          <a:p>
            <a:endParaRPr lang="en-DK" dirty="0"/>
          </a:p>
          <a:p>
            <a:r>
              <a:rPr lang="en-DK" dirty="0"/>
              <a:t>Why: Recovered private key of ECDSA used by Sony to sign software</a:t>
            </a:r>
          </a:p>
          <a:p>
            <a:endParaRPr lang="en-DK" dirty="0"/>
          </a:p>
          <a:p>
            <a:r>
              <a:rPr lang="en-DK" dirty="0"/>
              <a:t>How: Modulo bias</a:t>
            </a:r>
            <a:endParaRPr lang="en-GB" dirty="0"/>
          </a:p>
          <a:p>
            <a:endParaRPr lang="en-GB" dirty="0"/>
          </a:p>
          <a:p>
            <a:r>
              <a:rPr lang="en-GB" dirty="0"/>
              <a:t>Fix?</a:t>
            </a:r>
            <a:endParaRPr lang="en-D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02A8B6-3923-D84E-979C-1CDEA369E9B2}"/>
              </a:ext>
            </a:extLst>
          </p:cNvPr>
          <p:cNvSpPr txBox="1"/>
          <p:nvPr/>
        </p:nvSpPr>
        <p:spPr>
          <a:xfrm>
            <a:off x="161692" y="6492875"/>
            <a:ext cx="1186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</a:t>
            </a:r>
            <a:r>
              <a:rPr lang="en-DK" dirty="0"/>
              <a:t>ore on: </a:t>
            </a:r>
            <a:r>
              <a:rPr lang="en-GB" dirty="0"/>
              <a:t>https://</a:t>
            </a:r>
            <a:r>
              <a:rPr lang="en-GB" dirty="0" err="1"/>
              <a:t>fahrplan.events.ccc.de</a:t>
            </a:r>
            <a:r>
              <a:rPr lang="en-GB" dirty="0"/>
              <a:t>/congress/2010/</a:t>
            </a:r>
            <a:r>
              <a:rPr lang="en-GB" dirty="0" err="1"/>
              <a:t>Fahrplan</a:t>
            </a:r>
            <a:r>
              <a:rPr lang="en-GB" dirty="0"/>
              <a:t>/attachments/1780_27c3_console_hacking_2010.pdf</a:t>
            </a:r>
            <a:endParaRPr lang="en-DK" dirty="0"/>
          </a:p>
        </p:txBody>
      </p:sp>
      <p:pic>
        <p:nvPicPr>
          <p:cNvPr id="10" name="Picture 9" descr="Text, letter&#10;&#10;Description automatically generated">
            <a:extLst>
              <a:ext uri="{FF2B5EF4-FFF2-40B4-BE49-F238E27FC236}">
                <a16:creationId xmlns:a16="http://schemas.microsoft.com/office/drawing/2014/main" id="{28779C39-D94D-9846-9BFB-FBA119728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7004" y="2514571"/>
            <a:ext cx="3746810" cy="135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547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F2A2C-FFCA-3344-A06C-16D5417CE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Asymmetric Cryptography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B877C-9BF4-B042-8F43-D86E3CC46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Bonus: RSA</a:t>
            </a:r>
          </a:p>
        </p:txBody>
      </p:sp>
    </p:spTree>
    <p:extLst>
      <p:ext uri="{BB962C8B-B14F-4D97-AF65-F5344CB8AC3E}">
        <p14:creationId xmlns:p14="http://schemas.microsoft.com/office/powerpoint/2010/main" val="3171020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C5AC2-3A0A-A446-ABEB-4121E4699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FF9D1-C943-014E-A1EC-F66B9205B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Never implement your own crypto 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206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C5AC2-3A0A-A446-ABEB-4121E4699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FF9D1-C943-014E-A1EC-F66B9205B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Never implement your own crypto </a:t>
            </a:r>
          </a:p>
          <a:p>
            <a:r>
              <a:rPr lang="en-DK" dirty="0"/>
              <a:t>Never implement your own crypto </a:t>
            </a:r>
          </a:p>
          <a:p>
            <a:endParaRPr lang="en-DK" dirty="0"/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444168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C5AC2-3A0A-A446-ABEB-4121E4699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FF9D1-C943-014E-A1EC-F66B9205B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Never implement your own crypto </a:t>
            </a:r>
          </a:p>
          <a:p>
            <a:r>
              <a:rPr lang="en-DK" dirty="0"/>
              <a:t>Never implement your own crypto </a:t>
            </a:r>
          </a:p>
          <a:p>
            <a:r>
              <a:rPr lang="en-DK" dirty="0"/>
              <a:t>Never implement your own crypto </a:t>
            </a:r>
          </a:p>
          <a:p>
            <a:endParaRPr lang="en-DK" dirty="0"/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682385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C5AC2-3A0A-A446-ABEB-4121E4699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FF9D1-C943-014E-A1EC-F66B9205B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Never implement your own crypto </a:t>
            </a:r>
          </a:p>
          <a:p>
            <a:r>
              <a:rPr lang="en-DK" dirty="0"/>
              <a:t>Never implement your own crypto </a:t>
            </a:r>
          </a:p>
          <a:p>
            <a:r>
              <a:rPr lang="en-DK" dirty="0"/>
              <a:t>Never implement your own crypto </a:t>
            </a:r>
          </a:p>
          <a:p>
            <a:r>
              <a:rPr lang="en-DK" dirty="0"/>
              <a:t>Never implement your own crypto </a:t>
            </a:r>
          </a:p>
          <a:p>
            <a:endParaRPr lang="en-DK" dirty="0"/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683257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21474-6F62-744E-AB7D-2AB606E2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From Security 1…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F9B8F-0CE1-9645-A12A-7C35E25CB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/>
          </a:p>
        </p:txBody>
      </p:sp>
      <p:pic>
        <p:nvPicPr>
          <p:cNvPr id="1025" name="Picture 1" descr="page4image37540736">
            <a:extLst>
              <a:ext uri="{FF2B5EF4-FFF2-40B4-BE49-F238E27FC236}">
                <a16:creationId xmlns:a16="http://schemas.microsoft.com/office/drawing/2014/main" id="{836503A7-4B38-EB4B-813C-9E194F26B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446" y="1969856"/>
            <a:ext cx="4207107" cy="420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581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C5AC2-3A0A-A446-ABEB-4121E4699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FF9D1-C943-014E-A1EC-F66B9205B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Never implement your own crypto </a:t>
            </a:r>
          </a:p>
          <a:p>
            <a:r>
              <a:rPr lang="en-DK" dirty="0"/>
              <a:t>Never implement your own crypto </a:t>
            </a:r>
          </a:p>
          <a:p>
            <a:r>
              <a:rPr lang="en-DK" dirty="0"/>
              <a:t>Never implement your own crypto </a:t>
            </a:r>
          </a:p>
          <a:p>
            <a:r>
              <a:rPr lang="en-DK" dirty="0"/>
              <a:t>Never implement your own crypto </a:t>
            </a:r>
          </a:p>
          <a:p>
            <a:r>
              <a:rPr lang="en-DK" dirty="0"/>
              <a:t>Never implement your own crypto </a:t>
            </a:r>
          </a:p>
          <a:p>
            <a:endParaRPr lang="en-DK" dirty="0"/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561994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C5AC2-3A0A-A446-ABEB-4121E4699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FF9D1-C943-014E-A1EC-F66B9205B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Never implement your own crypto </a:t>
            </a:r>
          </a:p>
          <a:p>
            <a:r>
              <a:rPr lang="en-DK" dirty="0"/>
              <a:t>Never implement your own crypto </a:t>
            </a:r>
          </a:p>
          <a:p>
            <a:r>
              <a:rPr lang="en-DK" dirty="0"/>
              <a:t>Never implement your own crypto </a:t>
            </a:r>
          </a:p>
          <a:p>
            <a:r>
              <a:rPr lang="en-DK" dirty="0"/>
              <a:t>Never implement your own crypto </a:t>
            </a:r>
          </a:p>
          <a:p>
            <a:r>
              <a:rPr lang="en-DK" dirty="0"/>
              <a:t>Never implement your own crypto </a:t>
            </a:r>
          </a:p>
          <a:p>
            <a:r>
              <a:rPr lang="en-DK" dirty="0"/>
              <a:t>Never implement your own crypto 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536704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C5AC2-3A0A-A446-ABEB-4121E4699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FF9D1-C943-014E-A1EC-F66B9205B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Most of the code usign crypto is neither written nor reviewed by cryptographers</a:t>
            </a:r>
          </a:p>
          <a:p>
            <a:r>
              <a:rPr lang="en-DK" dirty="0"/>
              <a:t>False sense of security: bad crypto worse than no crypto</a:t>
            </a:r>
          </a:p>
          <a:p>
            <a:r>
              <a:rPr lang="en-DK" dirty="0"/>
              <a:t>Dangerous because no feedback when it goes wrong (no auditable)</a:t>
            </a:r>
          </a:p>
          <a:p>
            <a:r>
              <a:rPr lang="en-DK" dirty="0"/>
              <a:t>Hard to implement correctly if don’t understand the finer aspects</a:t>
            </a:r>
          </a:p>
          <a:p>
            <a:r>
              <a:rPr lang="en-DK" dirty="0"/>
              <a:t>Pentesters can’t scrutinize crypto because too demanding</a:t>
            </a:r>
          </a:p>
          <a:p>
            <a:r>
              <a:rPr lang="en-DK" dirty="0"/>
              <a:t>Crypto getting more complicated -&gt; libraries too complex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249123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8ED85-A106-3641-8AD1-0388FAD15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Fix?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48C4C-B9EA-D946-AC08-DA7A90159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Programmers needs right level of cryptographic knowledge</a:t>
            </a:r>
          </a:p>
          <a:p>
            <a:r>
              <a:rPr lang="en-DK" dirty="0"/>
              <a:t>Cryptographers needs right level of programming knowledge</a:t>
            </a:r>
          </a:p>
          <a:p>
            <a:r>
              <a:rPr lang="en-DK" dirty="0"/>
              <a:t>More skilled pentesters</a:t>
            </a:r>
          </a:p>
          <a:p>
            <a:r>
              <a:rPr lang="en-DK" dirty="0"/>
              <a:t>Train programmers to use it securely</a:t>
            </a:r>
          </a:p>
          <a:p>
            <a:r>
              <a:rPr lang="en-DK" dirty="0"/>
              <a:t>Use high level of crypto libraries (abstraction prevents disasters)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801638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8ED85-A106-3641-8AD1-0388FAD15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Fix?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48C4C-B9EA-D946-AC08-DA7A90159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Programmers needs right level of cryptographic knowledge</a:t>
            </a:r>
          </a:p>
          <a:p>
            <a:r>
              <a:rPr lang="en-DK" dirty="0"/>
              <a:t>Cryptographers needs right level of programming knowledge</a:t>
            </a:r>
          </a:p>
          <a:p>
            <a:r>
              <a:rPr lang="en-DK" dirty="0"/>
              <a:t>More skilled pentesters</a:t>
            </a:r>
          </a:p>
          <a:p>
            <a:r>
              <a:rPr lang="en-DK" dirty="0"/>
              <a:t>Train programmers to use it securely</a:t>
            </a:r>
          </a:p>
          <a:p>
            <a:r>
              <a:rPr lang="en-DK" dirty="0"/>
              <a:t>Use high level of crypto libraries (abstraction prevents disasters)</a:t>
            </a:r>
          </a:p>
          <a:p>
            <a:endParaRPr lang="en-DK" dirty="0"/>
          </a:p>
          <a:p>
            <a:r>
              <a:rPr lang="en-DK" dirty="0"/>
              <a:t>Never implement your own crypto </a:t>
            </a:r>
          </a:p>
          <a:p>
            <a:endParaRPr lang="en-DK" dirty="0"/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727010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FFE61-F8A6-8E46-AF8A-5BE5D6207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Top software weaknesses discovered by SA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529DA3-4930-3040-A4E9-78720A839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441" y="2408664"/>
            <a:ext cx="6611117" cy="3556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1D9160-5D67-A54B-8A1B-98B4FB885277}"/>
              </a:ext>
            </a:extLst>
          </p:cNvPr>
          <p:cNvSpPr txBox="1"/>
          <p:nvPr/>
        </p:nvSpPr>
        <p:spPr>
          <a:xfrm>
            <a:off x="3688577" y="6178028"/>
            <a:ext cx="481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Source: Veracode State of Software Security 2021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13C8000-B0B4-8F48-AF84-9CDAE9F27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5A78DE59-D3B6-EE4C-AD10-E004DD2F7124}"/>
              </a:ext>
            </a:extLst>
          </p:cNvPr>
          <p:cNvSpPr/>
          <p:nvPr/>
        </p:nvSpPr>
        <p:spPr>
          <a:xfrm>
            <a:off x="1653036" y="3089884"/>
            <a:ext cx="1485748" cy="6782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13377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63D53-7567-E54F-8AEC-9275FBF87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E6400-0A83-3540-AF63-C001F9827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Typical crypto failures (and fixes) in</a:t>
            </a:r>
          </a:p>
          <a:p>
            <a:pPr lvl="1"/>
            <a:r>
              <a:rPr lang="en-DK" dirty="0"/>
              <a:t>Symmetric cryptography</a:t>
            </a:r>
          </a:p>
          <a:p>
            <a:pPr lvl="1"/>
            <a:r>
              <a:rPr lang="en-DK" dirty="0"/>
              <a:t>Hashing</a:t>
            </a:r>
          </a:p>
          <a:p>
            <a:pPr lvl="1"/>
            <a:r>
              <a:rPr lang="en-DK" dirty="0"/>
              <a:t>Asymmetric cryptography</a:t>
            </a:r>
          </a:p>
          <a:p>
            <a:r>
              <a:rPr lang="en-DK" dirty="0"/>
              <a:t>Problem statement</a:t>
            </a:r>
          </a:p>
          <a:p>
            <a:r>
              <a:rPr lang="en-DK" dirty="0"/>
              <a:t>Potential solution</a:t>
            </a:r>
          </a:p>
        </p:txBody>
      </p:sp>
    </p:spTree>
    <p:extLst>
      <p:ext uri="{BB962C8B-B14F-4D97-AF65-F5344CB8AC3E}">
        <p14:creationId xmlns:p14="http://schemas.microsoft.com/office/powerpoint/2010/main" val="779188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F2A2C-FFCA-3344-A06C-16D5417CE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Symmetric Cryptography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B877C-9BF4-B042-8F43-D86E3CC46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45287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DECB0-D713-CC47-BD7A-7A6712843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Zoom’s Flawed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585F6-0346-6543-BBC0-5538B8F47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32395" cy="4351338"/>
          </a:xfrm>
        </p:spPr>
        <p:txBody>
          <a:bodyPr>
            <a:normAutofit fontScale="92500" lnSpcReduction="10000"/>
          </a:bodyPr>
          <a:lstStyle/>
          <a:p>
            <a:r>
              <a:rPr lang="en-DK" dirty="0"/>
              <a:t>What: Videocalls made until 2020 exposed patterns despite encryption</a:t>
            </a:r>
          </a:p>
          <a:p>
            <a:endParaRPr lang="en-DK" dirty="0"/>
          </a:p>
          <a:p>
            <a:r>
              <a:rPr lang="en-DK" dirty="0"/>
              <a:t>Why: Data encrypted with ”Zoom transport protocol” which use “military grade crypto” AES-ECB</a:t>
            </a:r>
          </a:p>
          <a:p>
            <a:endParaRPr lang="en-DK" dirty="0"/>
          </a:p>
          <a:p>
            <a:r>
              <a:rPr lang="en-DK" dirty="0"/>
              <a:t>How: </a:t>
            </a:r>
            <a:r>
              <a:rPr lang="en-US" dirty="0"/>
              <a:t>Wireshark + Memory Dump + </a:t>
            </a:r>
            <a:r>
              <a:rPr lang="en-US" dirty="0" err="1"/>
              <a:t>Mitmproxy</a:t>
            </a:r>
            <a:r>
              <a:rPr lang="en-US" dirty="0"/>
              <a:t> </a:t>
            </a:r>
            <a:endParaRPr lang="en-GB" dirty="0"/>
          </a:p>
          <a:p>
            <a:endParaRPr lang="en-GB" dirty="0"/>
          </a:p>
          <a:p>
            <a:r>
              <a:rPr lang="en-GB" dirty="0"/>
              <a:t>Fix?</a:t>
            </a:r>
            <a:endParaRPr lang="en-DK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72EACCB-B3E1-8044-8A12-9D8DF217D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396" y="117768"/>
            <a:ext cx="5263376" cy="2119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5C1A17AB-F341-A645-BD06-D072A0493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626" y="2355866"/>
            <a:ext cx="1318321" cy="1452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A6704A2B-2C3A-1B43-8ADC-105E0AD33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7233" y="2355866"/>
            <a:ext cx="1318321" cy="1452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E977AC5A-55FD-EE44-876D-FA25D70702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8106" y="3808710"/>
            <a:ext cx="2731155" cy="304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13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DECB0-D713-CC47-BD7A-7A6712843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Kamstrup Smart Heat 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585F6-0346-6543-BBC0-5538B8F47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32395" cy="4351338"/>
          </a:xfrm>
        </p:spPr>
        <p:txBody>
          <a:bodyPr>
            <a:normAutofit/>
          </a:bodyPr>
          <a:lstStyle/>
          <a:p>
            <a:r>
              <a:rPr lang="en-DK" dirty="0"/>
              <a:t>What: Consumer patterns leaked </a:t>
            </a:r>
            <a:r>
              <a:rPr lang="en-GB" dirty="0"/>
              <a:t>(2019)</a:t>
            </a:r>
            <a:endParaRPr lang="en-DK" dirty="0"/>
          </a:p>
          <a:p>
            <a:endParaRPr lang="en-DK" dirty="0"/>
          </a:p>
          <a:p>
            <a:r>
              <a:rPr lang="en-DK" dirty="0"/>
              <a:t>Why: Data encrypted with “home” AES-CTR</a:t>
            </a:r>
          </a:p>
          <a:p>
            <a:endParaRPr lang="en-DK" dirty="0"/>
          </a:p>
          <a:p>
            <a:r>
              <a:rPr lang="en-DK" dirty="0"/>
              <a:t>How: </a:t>
            </a:r>
            <a:r>
              <a:rPr lang="en-US" dirty="0"/>
              <a:t>Packet analysis </a:t>
            </a:r>
            <a:endParaRPr lang="en-GB" dirty="0"/>
          </a:p>
          <a:p>
            <a:endParaRPr lang="en-GB" dirty="0"/>
          </a:p>
          <a:p>
            <a:r>
              <a:rPr lang="en-GB" dirty="0"/>
              <a:t>Fix?</a:t>
            </a:r>
            <a:endParaRPr lang="en-DK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1C1FC4F-A417-1946-93FA-A0CB8086F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725" y="1198795"/>
            <a:ext cx="5472589" cy="2203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783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F2A2C-FFCA-3344-A06C-16D5417CE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B877C-9BF4-B042-8F43-D86E3CC46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98164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DECB0-D713-CC47-BD7A-7A6712843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LinkedIn Hack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585F6-0346-6543-BBC0-5538B8F47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32395" cy="4351338"/>
          </a:xfrm>
        </p:spPr>
        <p:txBody>
          <a:bodyPr>
            <a:normAutofit lnSpcReduction="10000"/>
          </a:bodyPr>
          <a:lstStyle/>
          <a:p>
            <a:r>
              <a:rPr lang="en-DK" dirty="0"/>
              <a:t>What: 6.5 million passwords leaked in 2012</a:t>
            </a:r>
          </a:p>
          <a:p>
            <a:endParaRPr lang="en-DK" dirty="0"/>
          </a:p>
          <a:p>
            <a:r>
              <a:rPr lang="en-DK" dirty="0"/>
              <a:t>Why: No salt when hashing password + SHA-1</a:t>
            </a:r>
          </a:p>
          <a:p>
            <a:endParaRPr lang="en-DK" dirty="0"/>
          </a:p>
          <a:p>
            <a:r>
              <a:rPr lang="en-DK" dirty="0"/>
              <a:t>How: Rainbow tables (see </a:t>
            </a:r>
            <a:r>
              <a:rPr lang="en-GB" dirty="0">
                <a:hlinkClick r:id="rId2"/>
              </a:rPr>
              <a:t>https://sha1.gromweb.com/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Fix?</a:t>
            </a:r>
            <a:endParaRPr lang="en-DK" dirty="0"/>
          </a:p>
        </p:txBody>
      </p:sp>
      <p:pic>
        <p:nvPicPr>
          <p:cNvPr id="5" name="Picture 4" descr="Graphical user interface, email&#10;&#10;Description automatically generated">
            <a:extLst>
              <a:ext uri="{FF2B5EF4-FFF2-40B4-BE49-F238E27FC236}">
                <a16:creationId xmlns:a16="http://schemas.microsoft.com/office/drawing/2014/main" id="{8B00ADEA-3951-6948-8FB8-E133185DA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244" y="1562347"/>
            <a:ext cx="5389756" cy="461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85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7331</TotalTime>
  <Words>654</Words>
  <Application>Microsoft Macintosh PowerPoint</Application>
  <PresentationFormat>Widescreen</PresentationFormat>
  <Paragraphs>126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Bad Crypto</vt:lpstr>
      <vt:lpstr>From Security 1…</vt:lpstr>
      <vt:lpstr>Top software weaknesses discovered by SA </vt:lpstr>
      <vt:lpstr>Plan</vt:lpstr>
      <vt:lpstr>Symmetric Cryptography</vt:lpstr>
      <vt:lpstr>Zoom’s Flawed Encryption</vt:lpstr>
      <vt:lpstr>Kamstrup Smart Heat Meters</vt:lpstr>
      <vt:lpstr>Hashing</vt:lpstr>
      <vt:lpstr>LinkedIn Hack</vt:lpstr>
      <vt:lpstr>Ashley Madison Hack</vt:lpstr>
      <vt:lpstr>Ashley Madison Hack</vt:lpstr>
      <vt:lpstr>NYC improperly anonymized taxi logs</vt:lpstr>
      <vt:lpstr>Asymmetric Cryptography</vt:lpstr>
      <vt:lpstr>PS3 Hack</vt:lpstr>
      <vt:lpstr>Asymmetric Cryptography</vt:lpstr>
      <vt:lpstr>Summary</vt:lpstr>
      <vt:lpstr>Summary</vt:lpstr>
      <vt:lpstr>Summary</vt:lpstr>
      <vt:lpstr>Summary</vt:lpstr>
      <vt:lpstr>Summary</vt:lpstr>
      <vt:lpstr>Summary</vt:lpstr>
      <vt:lpstr>Summary</vt:lpstr>
      <vt:lpstr>Fix?</vt:lpstr>
      <vt:lpstr>Fix?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Bad Crypto</dc:title>
  <dc:creator>Rosario Giustolisi</dc:creator>
  <cp:lastModifiedBy>Rosario Giustolisi</cp:lastModifiedBy>
  <cp:revision>10</cp:revision>
  <dcterms:created xsi:type="dcterms:W3CDTF">2022-03-17T08:09:26Z</dcterms:created>
  <dcterms:modified xsi:type="dcterms:W3CDTF">2022-03-22T10:20:48Z</dcterms:modified>
</cp:coreProperties>
</file>