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6" r:id="rId7"/>
    <p:sldId id="261" r:id="rId8"/>
    <p:sldId id="262" r:id="rId9"/>
    <p:sldId id="263" r:id="rId10"/>
    <p:sldId id="267" r:id="rId11"/>
    <p:sldId id="268" r:id="rId12"/>
    <p:sldId id="264" r:id="rId13"/>
    <p:sldId id="265"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34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490A24-180A-488A-98CF-CFE985FD5838}" type="datetimeFigureOut">
              <a:rPr lang="zh-CN" altLang="en-US" smtClean="0"/>
              <a:t>2016/6/24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DB17F5-4496-4822-A32F-39FC699C3720}" type="slidenum">
              <a:rPr lang="zh-CN" altLang="en-US" smtClean="0"/>
              <a:t>‹#›</a:t>
            </a:fld>
            <a:endParaRPr lang="zh-CN" altLang="en-US"/>
          </a:p>
        </p:txBody>
      </p:sp>
    </p:spTree>
    <p:extLst>
      <p:ext uri="{BB962C8B-B14F-4D97-AF65-F5344CB8AC3E}">
        <p14:creationId xmlns:p14="http://schemas.microsoft.com/office/powerpoint/2010/main" val="225804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buFont typeface="Arial" panose="020B0604020202020204" pitchFamily="34" charset="0"/>
              <a:buChar char="•"/>
            </a:pPr>
            <a:r>
              <a:rPr lang="zh-CN" altLang="en-US" sz="1200" dirty="0" smtClean="0">
                <a:latin typeface="Times New Roman" panose="02020603050405020304" pitchFamily="18" charset="0"/>
                <a:ea typeface="华文细黑" panose="02010600040101010101" pitchFamily="2" charset="-122"/>
                <a:cs typeface="Times New Roman" panose="02020603050405020304" pitchFamily="18" charset="0"/>
              </a:rPr>
              <a:t>雷诺数较小时，方腔只出现三个涡：一个位于方腔中央的一级涡和一对位于左下角和右下角附近的二级涡</a:t>
            </a:r>
            <a:endParaRPr lang="en-US" altLang="zh-CN" sz="1200" dirty="0" smtClean="0">
              <a:latin typeface="Times New Roman" panose="02020603050405020304" pitchFamily="18" charset="0"/>
              <a:ea typeface="华文细黑" panose="02010600040101010101" pitchFamily="2" charset="-122"/>
              <a:cs typeface="Times New Roman" panose="02020603050405020304" pitchFamily="18" charset="0"/>
            </a:endParaRPr>
          </a:p>
          <a:p>
            <a:pPr marL="342900" indent="-342900">
              <a:buFont typeface="Arial" panose="020B0604020202020204" pitchFamily="34" charset="0"/>
              <a:buChar char="•"/>
            </a:pPr>
            <a:r>
              <a:rPr lang="zh-CN" altLang="en-US" sz="1200" dirty="0" smtClean="0">
                <a:latin typeface="Times New Roman" panose="02020603050405020304" pitchFamily="18" charset="0"/>
                <a:ea typeface="华文细黑" panose="02010600040101010101" pitchFamily="2" charset="-122"/>
                <a:cs typeface="Times New Roman" panose="02020603050405020304" pitchFamily="18" charset="0"/>
              </a:rPr>
              <a:t>当雷诺数增大时，左上角会出现第三个二级涡</a:t>
            </a:r>
            <a:endParaRPr lang="en-US" altLang="zh-CN" sz="1200" dirty="0" smtClean="0">
              <a:latin typeface="Times New Roman" panose="02020603050405020304" pitchFamily="18" charset="0"/>
              <a:ea typeface="华文细黑" panose="02010600040101010101" pitchFamily="2" charset="-122"/>
              <a:cs typeface="Times New Roman" panose="02020603050405020304" pitchFamily="18" charset="0"/>
            </a:endParaRPr>
          </a:p>
          <a:p>
            <a:pPr marL="342900" indent="-342900">
              <a:buFont typeface="Arial" panose="020B0604020202020204" pitchFamily="34" charset="0"/>
              <a:buChar char="•"/>
            </a:pPr>
            <a:r>
              <a:rPr lang="zh-CN" altLang="en-US" sz="1200" dirty="0" smtClean="0">
                <a:latin typeface="Times New Roman" panose="02020603050405020304" pitchFamily="18" charset="0"/>
                <a:ea typeface="华文细黑" panose="02010600040101010101" pitchFamily="2" charset="-122"/>
                <a:cs typeface="Times New Roman" panose="02020603050405020304" pitchFamily="18" charset="0"/>
              </a:rPr>
              <a:t>随着雷诺数进一步增加，右下角会出现一个更小的三级涡</a:t>
            </a:r>
            <a:endParaRPr lang="en-US" altLang="zh-CN" sz="1200" dirty="0" smtClean="0">
              <a:latin typeface="Times New Roman" panose="02020603050405020304" pitchFamily="18" charset="0"/>
              <a:ea typeface="华文细黑" panose="02010600040101010101" pitchFamily="2" charset="-122"/>
              <a:cs typeface="Times New Roman" panose="02020603050405020304" pitchFamily="18" charset="0"/>
            </a:endParaRPr>
          </a:p>
          <a:p>
            <a:pPr marL="342900" indent="-342900">
              <a:buFont typeface="Arial" panose="020B0604020202020204" pitchFamily="34" charset="0"/>
              <a:buChar char="•"/>
            </a:pPr>
            <a:r>
              <a:rPr lang="zh-CN" altLang="en-US" sz="1200" dirty="0" smtClean="0">
                <a:latin typeface="Times New Roman" panose="02020603050405020304" pitchFamily="18" charset="0"/>
                <a:ea typeface="华文细黑" panose="02010600040101010101" pitchFamily="2" charset="-122"/>
                <a:cs typeface="Times New Roman" panose="02020603050405020304" pitchFamily="18" charset="0"/>
              </a:rPr>
              <a:t>一级涡的中心会向方腔中心移动</a:t>
            </a:r>
          </a:p>
          <a:p>
            <a:endParaRPr lang="zh-CN" altLang="en-US" dirty="0"/>
          </a:p>
        </p:txBody>
      </p:sp>
      <p:sp>
        <p:nvSpPr>
          <p:cNvPr id="4" name="灯片编号占位符 3"/>
          <p:cNvSpPr>
            <a:spLocks noGrp="1"/>
          </p:cNvSpPr>
          <p:nvPr>
            <p:ph type="sldNum" sz="quarter" idx="10"/>
          </p:nvPr>
        </p:nvSpPr>
        <p:spPr/>
        <p:txBody>
          <a:bodyPr/>
          <a:lstStyle/>
          <a:p>
            <a:fld id="{8FDB17F5-4496-4822-A32F-39FC699C3720}" type="slidenum">
              <a:rPr lang="zh-CN" altLang="en-US" smtClean="0"/>
              <a:t>13</a:t>
            </a:fld>
            <a:endParaRPr lang="zh-CN" altLang="en-US"/>
          </a:p>
        </p:txBody>
      </p:sp>
    </p:spTree>
    <p:extLst>
      <p:ext uri="{BB962C8B-B14F-4D97-AF65-F5344CB8AC3E}">
        <p14:creationId xmlns:p14="http://schemas.microsoft.com/office/powerpoint/2010/main" val="797554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BA620A5-9386-4FF6-B9A9-E5DCD921E0DD}" type="datetimeFigureOut">
              <a:rPr lang="zh-CN" altLang="en-US" smtClean="0"/>
              <a:t>2016/6/24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725796-15FB-4F2C-8FE5-030AA8DA6614}" type="slidenum">
              <a:rPr lang="zh-CN" altLang="en-US" smtClean="0"/>
              <a:t>‹#›</a:t>
            </a:fld>
            <a:endParaRPr lang="zh-CN" altLang="en-US"/>
          </a:p>
        </p:txBody>
      </p:sp>
    </p:spTree>
    <p:extLst>
      <p:ext uri="{BB962C8B-B14F-4D97-AF65-F5344CB8AC3E}">
        <p14:creationId xmlns:p14="http://schemas.microsoft.com/office/powerpoint/2010/main" val="1577749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BA620A5-9386-4FF6-B9A9-E5DCD921E0DD}" type="datetimeFigureOut">
              <a:rPr lang="zh-CN" altLang="en-US" smtClean="0"/>
              <a:t>2016/6/24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725796-15FB-4F2C-8FE5-030AA8DA6614}" type="slidenum">
              <a:rPr lang="zh-CN" altLang="en-US" smtClean="0"/>
              <a:t>‹#›</a:t>
            </a:fld>
            <a:endParaRPr lang="zh-CN" altLang="en-US"/>
          </a:p>
        </p:txBody>
      </p:sp>
    </p:spTree>
    <p:extLst>
      <p:ext uri="{BB962C8B-B14F-4D97-AF65-F5344CB8AC3E}">
        <p14:creationId xmlns:p14="http://schemas.microsoft.com/office/powerpoint/2010/main" val="3136977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BA620A5-9386-4FF6-B9A9-E5DCD921E0DD}" type="datetimeFigureOut">
              <a:rPr lang="zh-CN" altLang="en-US" smtClean="0"/>
              <a:t>2016/6/24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725796-15FB-4F2C-8FE5-030AA8DA6614}" type="slidenum">
              <a:rPr lang="zh-CN" altLang="en-US" smtClean="0"/>
              <a:t>‹#›</a:t>
            </a:fld>
            <a:endParaRPr lang="zh-CN" altLang="en-US"/>
          </a:p>
        </p:txBody>
      </p:sp>
    </p:spTree>
    <p:extLst>
      <p:ext uri="{BB962C8B-B14F-4D97-AF65-F5344CB8AC3E}">
        <p14:creationId xmlns:p14="http://schemas.microsoft.com/office/powerpoint/2010/main" val="2067464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BA620A5-9386-4FF6-B9A9-E5DCD921E0DD}" type="datetimeFigureOut">
              <a:rPr lang="zh-CN" altLang="en-US" smtClean="0"/>
              <a:t>2016/6/24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725796-15FB-4F2C-8FE5-030AA8DA6614}" type="slidenum">
              <a:rPr lang="zh-CN" altLang="en-US" smtClean="0"/>
              <a:t>‹#›</a:t>
            </a:fld>
            <a:endParaRPr lang="zh-CN" altLang="en-US"/>
          </a:p>
        </p:txBody>
      </p:sp>
    </p:spTree>
    <p:extLst>
      <p:ext uri="{BB962C8B-B14F-4D97-AF65-F5344CB8AC3E}">
        <p14:creationId xmlns:p14="http://schemas.microsoft.com/office/powerpoint/2010/main" val="3173227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BA620A5-9386-4FF6-B9A9-E5DCD921E0DD}" type="datetimeFigureOut">
              <a:rPr lang="zh-CN" altLang="en-US" smtClean="0"/>
              <a:t>2016/6/24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725796-15FB-4F2C-8FE5-030AA8DA6614}" type="slidenum">
              <a:rPr lang="zh-CN" altLang="en-US" smtClean="0"/>
              <a:t>‹#›</a:t>
            </a:fld>
            <a:endParaRPr lang="zh-CN" altLang="en-US"/>
          </a:p>
        </p:txBody>
      </p:sp>
    </p:spTree>
    <p:extLst>
      <p:ext uri="{BB962C8B-B14F-4D97-AF65-F5344CB8AC3E}">
        <p14:creationId xmlns:p14="http://schemas.microsoft.com/office/powerpoint/2010/main" val="1965130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BA620A5-9386-4FF6-B9A9-E5DCD921E0DD}" type="datetimeFigureOut">
              <a:rPr lang="zh-CN" altLang="en-US" smtClean="0"/>
              <a:t>2016/6/24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B725796-15FB-4F2C-8FE5-030AA8DA6614}" type="slidenum">
              <a:rPr lang="zh-CN" altLang="en-US" smtClean="0"/>
              <a:t>‹#›</a:t>
            </a:fld>
            <a:endParaRPr lang="zh-CN" altLang="en-US"/>
          </a:p>
        </p:txBody>
      </p:sp>
    </p:spTree>
    <p:extLst>
      <p:ext uri="{BB962C8B-B14F-4D97-AF65-F5344CB8AC3E}">
        <p14:creationId xmlns:p14="http://schemas.microsoft.com/office/powerpoint/2010/main" val="790400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BA620A5-9386-4FF6-B9A9-E5DCD921E0DD}" type="datetimeFigureOut">
              <a:rPr lang="zh-CN" altLang="en-US" smtClean="0"/>
              <a:t>2016/6/24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B725796-15FB-4F2C-8FE5-030AA8DA6614}" type="slidenum">
              <a:rPr lang="zh-CN" altLang="en-US" smtClean="0"/>
              <a:t>‹#›</a:t>
            </a:fld>
            <a:endParaRPr lang="zh-CN" altLang="en-US"/>
          </a:p>
        </p:txBody>
      </p:sp>
    </p:spTree>
    <p:extLst>
      <p:ext uri="{BB962C8B-B14F-4D97-AF65-F5344CB8AC3E}">
        <p14:creationId xmlns:p14="http://schemas.microsoft.com/office/powerpoint/2010/main" val="261444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BA620A5-9386-4FF6-B9A9-E5DCD921E0DD}" type="datetimeFigureOut">
              <a:rPr lang="zh-CN" altLang="en-US" smtClean="0"/>
              <a:t>2016/6/24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B725796-15FB-4F2C-8FE5-030AA8DA6614}" type="slidenum">
              <a:rPr lang="zh-CN" altLang="en-US" smtClean="0"/>
              <a:t>‹#›</a:t>
            </a:fld>
            <a:endParaRPr lang="zh-CN" altLang="en-US"/>
          </a:p>
        </p:txBody>
      </p:sp>
    </p:spTree>
    <p:extLst>
      <p:ext uri="{BB962C8B-B14F-4D97-AF65-F5344CB8AC3E}">
        <p14:creationId xmlns:p14="http://schemas.microsoft.com/office/powerpoint/2010/main" val="2048428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A620A5-9386-4FF6-B9A9-E5DCD921E0DD}" type="datetimeFigureOut">
              <a:rPr lang="zh-CN" altLang="en-US" smtClean="0"/>
              <a:t>2016/6/24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B725796-15FB-4F2C-8FE5-030AA8DA6614}" type="slidenum">
              <a:rPr lang="zh-CN" altLang="en-US" smtClean="0"/>
              <a:t>‹#›</a:t>
            </a:fld>
            <a:endParaRPr lang="zh-CN" altLang="en-US"/>
          </a:p>
        </p:txBody>
      </p:sp>
    </p:spTree>
    <p:extLst>
      <p:ext uri="{BB962C8B-B14F-4D97-AF65-F5344CB8AC3E}">
        <p14:creationId xmlns:p14="http://schemas.microsoft.com/office/powerpoint/2010/main" val="1389180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BA620A5-9386-4FF6-B9A9-E5DCD921E0DD}" type="datetimeFigureOut">
              <a:rPr lang="zh-CN" altLang="en-US" smtClean="0"/>
              <a:t>2016/6/24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B725796-15FB-4F2C-8FE5-030AA8DA6614}" type="slidenum">
              <a:rPr lang="zh-CN" altLang="en-US" smtClean="0"/>
              <a:t>‹#›</a:t>
            </a:fld>
            <a:endParaRPr lang="zh-CN" altLang="en-US"/>
          </a:p>
        </p:txBody>
      </p:sp>
    </p:spTree>
    <p:extLst>
      <p:ext uri="{BB962C8B-B14F-4D97-AF65-F5344CB8AC3E}">
        <p14:creationId xmlns:p14="http://schemas.microsoft.com/office/powerpoint/2010/main" val="1043681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BA620A5-9386-4FF6-B9A9-E5DCD921E0DD}" type="datetimeFigureOut">
              <a:rPr lang="zh-CN" altLang="en-US" smtClean="0"/>
              <a:t>2016/6/24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B725796-15FB-4F2C-8FE5-030AA8DA6614}" type="slidenum">
              <a:rPr lang="zh-CN" altLang="en-US" smtClean="0"/>
              <a:t>‹#›</a:t>
            </a:fld>
            <a:endParaRPr lang="zh-CN" altLang="en-US"/>
          </a:p>
        </p:txBody>
      </p:sp>
    </p:spTree>
    <p:extLst>
      <p:ext uri="{BB962C8B-B14F-4D97-AF65-F5344CB8AC3E}">
        <p14:creationId xmlns:p14="http://schemas.microsoft.com/office/powerpoint/2010/main" val="3855794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A620A5-9386-4FF6-B9A9-E5DCD921E0DD}" type="datetimeFigureOut">
              <a:rPr lang="zh-CN" altLang="en-US" smtClean="0"/>
              <a:t>2016/6/24</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725796-15FB-4F2C-8FE5-030AA8DA6614}" type="slidenum">
              <a:rPr lang="zh-CN" altLang="en-US" smtClean="0"/>
              <a:t>‹#›</a:t>
            </a:fld>
            <a:endParaRPr lang="zh-CN" altLang="en-US"/>
          </a:p>
        </p:txBody>
      </p:sp>
    </p:spTree>
    <p:extLst>
      <p:ext uri="{BB962C8B-B14F-4D97-AF65-F5344CB8AC3E}">
        <p14:creationId xmlns:p14="http://schemas.microsoft.com/office/powerpoint/2010/main" val="35281950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28.bin"/><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7.wmf"/><Relationship Id="rId11" Type="http://schemas.openxmlformats.org/officeDocument/2006/relationships/oleObject" Target="../embeddings/oleObject27.bin"/><Relationship Id="rId5" Type="http://schemas.openxmlformats.org/officeDocument/2006/relationships/oleObject" Target="../embeddings/oleObject24.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26.bin"/><Relationship Id="rId14" Type="http://schemas.openxmlformats.org/officeDocument/2006/relationships/image" Target="../media/image31.wmf"/></Relationships>
</file>

<file path=ppt/slides/_rels/slide11.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3.wmf"/><Relationship Id="rId5" Type="http://schemas.openxmlformats.org/officeDocument/2006/relationships/oleObject" Target="../embeddings/oleObject30.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32.bin"/></Relationships>
</file>

<file path=ppt/slides/_rels/slide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6.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3.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5.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7.bin"/></Relationships>
</file>

<file path=ppt/slides/_rels/slide4.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11" Type="http://schemas.openxmlformats.org/officeDocument/2006/relationships/image" Target="../media/image11.emf"/><Relationship Id="rId5" Type="http://schemas.openxmlformats.org/officeDocument/2006/relationships/oleObject" Target="../embeddings/oleObject9.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11.bin"/></Relationships>
</file>

<file path=ppt/slides/_rels/slide5.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13.bin"/><Relationship Id="rId4" Type="http://schemas.openxmlformats.org/officeDocument/2006/relationships/image" Target="../media/image12.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image" Target="../media/image11.emf"/><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6.bin"/><Relationship Id="rId11" Type="http://schemas.openxmlformats.org/officeDocument/2006/relationships/image" Target="../media/image18.wmf"/><Relationship Id="rId5" Type="http://schemas.openxmlformats.org/officeDocument/2006/relationships/image" Target="../media/image15.wmf"/><Relationship Id="rId10" Type="http://schemas.openxmlformats.org/officeDocument/2006/relationships/oleObject" Target="../embeddings/oleObject18.bin"/><Relationship Id="rId4" Type="http://schemas.openxmlformats.org/officeDocument/2006/relationships/oleObject" Target="../embeddings/oleObject15.bin"/><Relationship Id="rId9" Type="http://schemas.openxmlformats.org/officeDocument/2006/relationships/image" Target="../media/image17.wmf"/></Relationships>
</file>

<file path=ppt/slides/_rels/slide7.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package" Target="../embeddings/Microsoft_Visio___1.vsdx"/><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0.wmf"/><Relationship Id="rId5" Type="http://schemas.openxmlformats.org/officeDocument/2006/relationships/oleObject" Target="../embeddings/oleObject19.bin"/><Relationship Id="rId4" Type="http://schemas.openxmlformats.org/officeDocument/2006/relationships/image" Target="../media/image19.emf"/></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Visio___2.vsdx"/><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2.emf"/></Relationships>
</file>

<file path=ppt/slides/_rels/slide9.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package" Target="../embeddings/Microsoft_Visio___3.vsdx"/><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4.emf"/><Relationship Id="rId5" Type="http://schemas.openxmlformats.org/officeDocument/2006/relationships/oleObject" Target="../embeddings/oleObject21.bin"/><Relationship Id="rId4" Type="http://schemas.openxmlformats.org/officeDocument/2006/relationships/image" Target="../media/image2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Boltzmann</a:t>
            </a:r>
            <a:r>
              <a:rPr lang="zh-CN" altLang="en-US" dirty="0" smtClean="0"/>
              <a:t>方法</a:t>
            </a:r>
            <a:endParaRPr lang="zh-CN" altLang="en-US" dirty="0"/>
          </a:p>
        </p:txBody>
      </p:sp>
    </p:spTree>
    <p:extLst>
      <p:ext uri="{BB962C8B-B14F-4D97-AF65-F5344CB8AC3E}">
        <p14:creationId xmlns:p14="http://schemas.microsoft.com/office/powerpoint/2010/main" val="1049767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186"/>
            <a:ext cx="6854825" cy="1325563"/>
          </a:xfrm>
        </p:spPr>
        <p:txBody>
          <a:bodyPr/>
          <a:lstStyle/>
          <a:p>
            <a:r>
              <a:rPr lang="zh-CN" altLang="en-US" smtClean="0">
                <a:latin typeface="华文细黑" panose="02010600040101010101" pitchFamily="2" charset="-122"/>
                <a:ea typeface="华文细黑" panose="02010600040101010101" pitchFamily="2" charset="-122"/>
              </a:rPr>
              <a:t>算例：</a:t>
            </a:r>
            <a:r>
              <a:rPr lang="zh-CN" altLang="en-US" dirty="0" smtClean="0">
                <a:latin typeface="华文细黑" panose="02010600040101010101" pitchFamily="2" charset="-122"/>
                <a:ea typeface="华文细黑" panose="02010600040101010101" pitchFamily="2" charset="-122"/>
              </a:rPr>
              <a:t>顶盖流动</a:t>
            </a:r>
            <a:endParaRPr lang="zh-CN" altLang="en-US" dirty="0">
              <a:latin typeface="华文细黑" panose="02010600040101010101" pitchFamily="2" charset="-122"/>
              <a:ea typeface="华文细黑" panose="02010600040101010101" pitchFamily="2" charset="-122"/>
            </a:endParaRPr>
          </a:p>
        </p:txBody>
      </p:sp>
      <p:sp>
        <p:nvSpPr>
          <p:cNvPr id="3" name="Rectangle 2"/>
          <p:cNvSpPr>
            <a:spLocks noChangeArrowheads="1"/>
          </p:cNvSpPr>
          <p:nvPr/>
        </p:nvSpPr>
        <p:spPr bwMode="auto">
          <a:xfrm>
            <a:off x="2051220" y="1194486"/>
            <a:ext cx="1247191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593907" y="1902371"/>
            <a:ext cx="1239771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8" name="矩形 17"/>
          <p:cNvSpPr/>
          <p:nvPr/>
        </p:nvSpPr>
        <p:spPr>
          <a:xfrm>
            <a:off x="416257" y="1194486"/>
            <a:ext cx="7881582" cy="707886"/>
          </a:xfrm>
          <a:prstGeom prst="rect">
            <a:avLst/>
          </a:prstGeom>
        </p:spPr>
        <p:txBody>
          <a:bodyPr wrap="square">
            <a:spAutoFit/>
          </a:bodyPr>
          <a:lstStyle/>
          <a:p>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1</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）给定</a:t>
            </a:r>
            <a:r>
              <a:rPr lang="zh-CN" altLang="en-US" sz="2000" dirty="0">
                <a:latin typeface="Times New Roman" panose="02020603050405020304" pitchFamily="18" charset="0"/>
                <a:ea typeface="华文细黑" panose="02010600040101010101" pitchFamily="2" charset="-122"/>
                <a:cs typeface="Times New Roman" panose="02020603050405020304" pitchFamily="18" charset="0"/>
              </a:rPr>
              <a:t>初始场，根据</a:t>
            </a:r>
            <a:r>
              <a:rPr lang="en-US" altLang="zh-CN" sz="2000" dirty="0">
                <a:latin typeface="Times New Roman" panose="02020603050405020304" pitchFamily="18" charset="0"/>
                <a:ea typeface="华文细黑" panose="02010600040101010101" pitchFamily="2" charset="-122"/>
                <a:cs typeface="Times New Roman" panose="02020603050405020304" pitchFamily="18" charset="0"/>
              </a:rPr>
              <a:t>Re</a:t>
            </a:r>
            <a:r>
              <a:rPr lang="zh-CN" altLang="en-US" sz="2000" dirty="0">
                <a:latin typeface="Times New Roman" panose="02020603050405020304" pitchFamily="18" charset="0"/>
                <a:ea typeface="华文细黑" panose="02010600040101010101" pitchFamily="2" charset="-122"/>
                <a:cs typeface="Times New Roman" panose="02020603050405020304" pitchFamily="18" charset="0"/>
              </a:rPr>
              <a:t>计算弛豫时间 </a:t>
            </a:r>
            <a:endPar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endParaRPr>
          </a:p>
          <a:p>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p:txBody>
      </p:sp>
      <p:graphicFrame>
        <p:nvGraphicFramePr>
          <p:cNvPr id="19" name="对象 18"/>
          <p:cNvGraphicFramePr>
            <a:graphicFrameLocks noChangeAspect="1"/>
          </p:cNvGraphicFramePr>
          <p:nvPr>
            <p:extLst>
              <p:ext uri="{D42A27DB-BD31-4B8C-83A1-F6EECF244321}">
                <p14:modId xmlns:p14="http://schemas.microsoft.com/office/powerpoint/2010/main" val="3096394075"/>
              </p:ext>
            </p:extLst>
          </p:nvPr>
        </p:nvGraphicFramePr>
        <p:xfrm>
          <a:off x="628650" y="1591745"/>
          <a:ext cx="6854825" cy="553632"/>
        </p:xfrm>
        <a:graphic>
          <a:graphicData uri="http://schemas.openxmlformats.org/presentationml/2006/ole">
            <mc:AlternateContent xmlns:mc="http://schemas.openxmlformats.org/markup-compatibility/2006">
              <mc:Choice xmlns:v="urn:schemas-microsoft-com:vml" Requires="v">
                <p:oleObj spid="_x0000_s9306" name="Equation" r:id="rId3" imgW="2831760" imgH="228600" progId="Equation.DSMT4">
                  <p:embed/>
                </p:oleObj>
              </mc:Choice>
              <mc:Fallback>
                <p:oleObj name="Equation" r:id="rId3" imgW="2831760" imgH="228600" progId="Equation.DSMT4">
                  <p:embed/>
                  <p:pic>
                    <p:nvPicPr>
                      <p:cNvPr id="0" name=""/>
                      <p:cNvPicPr/>
                      <p:nvPr/>
                    </p:nvPicPr>
                    <p:blipFill>
                      <a:blip r:embed="rId4"/>
                      <a:stretch>
                        <a:fillRect/>
                      </a:stretch>
                    </p:blipFill>
                    <p:spPr>
                      <a:xfrm>
                        <a:off x="628650" y="1591745"/>
                        <a:ext cx="6854825" cy="553632"/>
                      </a:xfrm>
                      <a:prstGeom prst="rect">
                        <a:avLst/>
                      </a:prstGeom>
                    </p:spPr>
                  </p:pic>
                </p:oleObj>
              </mc:Fallback>
            </mc:AlternateContent>
          </a:graphicData>
        </a:graphic>
      </p:graphicFrame>
      <p:sp>
        <p:nvSpPr>
          <p:cNvPr id="20" name="矩形 19"/>
          <p:cNvSpPr/>
          <p:nvPr/>
        </p:nvSpPr>
        <p:spPr>
          <a:xfrm>
            <a:off x="416257" y="4324216"/>
            <a:ext cx="4572000" cy="646331"/>
          </a:xfrm>
          <a:prstGeom prst="rect">
            <a:avLst/>
          </a:prstGeom>
        </p:spPr>
        <p:txBody>
          <a:bodyPr>
            <a:spAutoFit/>
          </a:bodyPr>
          <a:lstStyle/>
          <a:p>
            <a:r>
              <a:rPr lang="zh-CN" altLang="en-US" dirty="0" smtClean="0">
                <a:latin typeface="Times New Roman" panose="02020603050405020304" pitchFamily="18" charset="0"/>
                <a:ea typeface="华文细黑" panose="02010600040101010101" pitchFamily="2" charset="-122"/>
                <a:cs typeface="Times New Roman" panose="02020603050405020304" pitchFamily="18" charset="0"/>
              </a:rPr>
              <a:t>（</a:t>
            </a:r>
            <a:r>
              <a:rPr lang="en-US" altLang="zh-CN" dirty="0" smtClean="0">
                <a:latin typeface="Times New Roman" panose="02020603050405020304" pitchFamily="18" charset="0"/>
                <a:ea typeface="华文细黑" panose="02010600040101010101" pitchFamily="2" charset="-122"/>
                <a:cs typeface="Times New Roman" panose="02020603050405020304" pitchFamily="18" charset="0"/>
              </a:rPr>
              <a:t>3</a:t>
            </a:r>
            <a:r>
              <a:rPr lang="zh-CN" altLang="en-US" dirty="0" smtClean="0">
                <a:latin typeface="Times New Roman" panose="02020603050405020304" pitchFamily="18" charset="0"/>
                <a:ea typeface="华文细黑" panose="02010600040101010101" pitchFamily="2" charset="-122"/>
                <a:cs typeface="Times New Roman" panose="02020603050405020304" pitchFamily="18" charset="0"/>
              </a:rPr>
              <a:t>）</a:t>
            </a:r>
            <a:r>
              <a:rPr lang="zh-CN" altLang="en-US" dirty="0">
                <a:latin typeface="Times New Roman" panose="02020603050405020304" pitchFamily="18" charset="0"/>
                <a:ea typeface="华文细黑" panose="02010600040101010101" pitchFamily="2" charset="-122"/>
                <a:cs typeface="Times New Roman" panose="02020603050405020304" pitchFamily="18" charset="0"/>
              </a:rPr>
              <a:t>计算平衡态分布函数 </a:t>
            </a:r>
            <a:endParaRPr lang="en-US" altLang="zh-CN" dirty="0" smtClean="0">
              <a:latin typeface="Times New Roman" panose="02020603050405020304" pitchFamily="18" charset="0"/>
              <a:ea typeface="华文细黑" panose="02010600040101010101" pitchFamily="2" charset="-122"/>
              <a:cs typeface="Times New Roman" panose="02020603050405020304" pitchFamily="18" charset="0"/>
            </a:endParaRPr>
          </a:p>
          <a:p>
            <a:endParaRPr lang="zh-CN" altLang="en-US" dirty="0">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矩形 20"/>
          <p:cNvSpPr/>
          <p:nvPr/>
        </p:nvSpPr>
        <p:spPr>
          <a:xfrm>
            <a:off x="416257" y="2523967"/>
            <a:ext cx="9011134" cy="369332"/>
          </a:xfrm>
          <a:prstGeom prst="rect">
            <a:avLst/>
          </a:prstGeom>
        </p:spPr>
        <p:txBody>
          <a:bodyPr wrap="square">
            <a:spAutoFit/>
          </a:bodyPr>
          <a:lstStyle/>
          <a:p>
            <a:r>
              <a:rPr lang="zh-CN" altLang="en-US" dirty="0" smtClean="0">
                <a:latin typeface="Times New Roman" panose="02020603050405020304" pitchFamily="18" charset="0"/>
                <a:ea typeface="华文细黑" panose="02010600040101010101" pitchFamily="2" charset="-122"/>
                <a:cs typeface="Times New Roman" panose="02020603050405020304" pitchFamily="18" charset="0"/>
              </a:rPr>
              <a:t>（</a:t>
            </a:r>
            <a:r>
              <a:rPr lang="en-US" altLang="zh-CN" dirty="0" smtClean="0">
                <a:latin typeface="Times New Roman" panose="02020603050405020304" pitchFamily="18" charset="0"/>
                <a:ea typeface="华文细黑" panose="02010600040101010101" pitchFamily="2" charset="-122"/>
                <a:cs typeface="Times New Roman" panose="02020603050405020304" pitchFamily="18" charset="0"/>
              </a:rPr>
              <a:t>2</a:t>
            </a:r>
            <a:r>
              <a:rPr lang="zh-CN" altLang="en-US" dirty="0" smtClean="0">
                <a:latin typeface="Times New Roman" panose="02020603050405020304" pitchFamily="18" charset="0"/>
                <a:ea typeface="华文细黑" panose="02010600040101010101" pitchFamily="2" charset="-122"/>
                <a:cs typeface="Times New Roman" panose="02020603050405020304" pitchFamily="18" charset="0"/>
              </a:rPr>
              <a:t>）初始化分布函数</a:t>
            </a:r>
            <a:endParaRPr lang="zh-CN" altLang="en-US" dirty="0">
              <a:latin typeface="Times New Roman" panose="02020603050405020304" pitchFamily="18" charset="0"/>
              <a:ea typeface="华文细黑" panose="02010600040101010101" pitchFamily="2" charset="-122"/>
              <a:cs typeface="Times New Roman" panose="02020603050405020304" pitchFamily="18" charset="0"/>
            </a:endParaRPr>
          </a:p>
        </p:txBody>
      </p:sp>
      <p:graphicFrame>
        <p:nvGraphicFramePr>
          <p:cNvPr id="22" name="对象 21"/>
          <p:cNvGraphicFramePr>
            <a:graphicFrameLocks noChangeAspect="1"/>
          </p:cNvGraphicFramePr>
          <p:nvPr>
            <p:extLst>
              <p:ext uri="{D42A27DB-BD31-4B8C-83A1-F6EECF244321}">
                <p14:modId xmlns:p14="http://schemas.microsoft.com/office/powerpoint/2010/main" val="4268710897"/>
              </p:ext>
            </p:extLst>
          </p:nvPr>
        </p:nvGraphicFramePr>
        <p:xfrm>
          <a:off x="534193" y="4575219"/>
          <a:ext cx="5946775" cy="835025"/>
        </p:xfrm>
        <a:graphic>
          <a:graphicData uri="http://schemas.openxmlformats.org/presentationml/2006/ole">
            <mc:AlternateContent xmlns:mc="http://schemas.openxmlformats.org/markup-compatibility/2006">
              <mc:Choice xmlns:v="urn:schemas-microsoft-com:vml" Requires="v">
                <p:oleObj spid="_x0000_s9307" name="Equation" r:id="rId5" imgW="2806560" imgH="393480" progId="Equation.DSMT4">
                  <p:embed/>
                </p:oleObj>
              </mc:Choice>
              <mc:Fallback>
                <p:oleObj name="Equation" r:id="rId5" imgW="2806560" imgH="393480" progId="Equation.DSMT4">
                  <p:embed/>
                  <p:pic>
                    <p:nvPicPr>
                      <p:cNvPr id="0" name=""/>
                      <p:cNvPicPr/>
                      <p:nvPr/>
                    </p:nvPicPr>
                    <p:blipFill>
                      <a:blip r:embed="rId6"/>
                      <a:stretch>
                        <a:fillRect/>
                      </a:stretch>
                    </p:blipFill>
                    <p:spPr>
                      <a:xfrm>
                        <a:off x="534193" y="4575219"/>
                        <a:ext cx="5946775" cy="835025"/>
                      </a:xfrm>
                      <a:prstGeom prst="rect">
                        <a:avLst/>
                      </a:prstGeom>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3373763865"/>
              </p:ext>
            </p:extLst>
          </p:nvPr>
        </p:nvGraphicFramePr>
        <p:xfrm>
          <a:off x="484601" y="5192446"/>
          <a:ext cx="8423275" cy="808037"/>
        </p:xfrm>
        <a:graphic>
          <a:graphicData uri="http://schemas.openxmlformats.org/presentationml/2006/ole">
            <mc:AlternateContent xmlns:mc="http://schemas.openxmlformats.org/markup-compatibility/2006">
              <mc:Choice xmlns:v="urn:schemas-microsoft-com:vml" Requires="v">
                <p:oleObj spid="_x0000_s9308" name="Equation" r:id="rId7" imgW="4114800" imgH="393480" progId="Equation.DSMT4">
                  <p:embed/>
                </p:oleObj>
              </mc:Choice>
              <mc:Fallback>
                <p:oleObj name="Equation" r:id="rId7" imgW="4114800" imgH="393480" progId="Equation.DSMT4">
                  <p:embed/>
                  <p:pic>
                    <p:nvPicPr>
                      <p:cNvPr id="0" name=""/>
                      <p:cNvPicPr/>
                      <p:nvPr/>
                    </p:nvPicPr>
                    <p:blipFill>
                      <a:blip r:embed="rId8"/>
                      <a:stretch>
                        <a:fillRect/>
                      </a:stretch>
                    </p:blipFill>
                    <p:spPr>
                      <a:xfrm>
                        <a:off x="484601" y="5192446"/>
                        <a:ext cx="8423275" cy="808037"/>
                      </a:xfrm>
                      <a:prstGeom prst="rect">
                        <a:avLst/>
                      </a:prstGeom>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1923454730"/>
              </p:ext>
            </p:extLst>
          </p:nvPr>
        </p:nvGraphicFramePr>
        <p:xfrm>
          <a:off x="628650" y="2029472"/>
          <a:ext cx="1799485" cy="480850"/>
        </p:xfrm>
        <a:graphic>
          <a:graphicData uri="http://schemas.openxmlformats.org/presentationml/2006/ole">
            <mc:AlternateContent xmlns:mc="http://schemas.openxmlformats.org/markup-compatibility/2006">
              <mc:Choice xmlns:v="urn:schemas-microsoft-com:vml" Requires="v">
                <p:oleObj spid="_x0000_s9309" name="Equation" r:id="rId9" imgW="761760" imgH="203040" progId="Equation.DSMT4">
                  <p:embed/>
                </p:oleObj>
              </mc:Choice>
              <mc:Fallback>
                <p:oleObj name="Equation" r:id="rId9" imgW="761760" imgH="203040" progId="Equation.DSMT4">
                  <p:embed/>
                  <p:pic>
                    <p:nvPicPr>
                      <p:cNvPr id="0" name=""/>
                      <p:cNvPicPr/>
                      <p:nvPr/>
                    </p:nvPicPr>
                    <p:blipFill>
                      <a:blip r:embed="rId10"/>
                      <a:stretch>
                        <a:fillRect/>
                      </a:stretch>
                    </p:blipFill>
                    <p:spPr>
                      <a:xfrm>
                        <a:off x="628650" y="2029472"/>
                        <a:ext cx="1799485" cy="480850"/>
                      </a:xfrm>
                      <a:prstGeom prst="rect">
                        <a:avLst/>
                      </a:prstGeom>
                    </p:spPr>
                  </p:pic>
                </p:oleObj>
              </mc:Fallback>
            </mc:AlternateContent>
          </a:graphicData>
        </a:graphic>
      </p:graphicFrame>
      <p:sp>
        <p:nvSpPr>
          <p:cNvPr id="28" name="矩形 27"/>
          <p:cNvSpPr/>
          <p:nvPr/>
        </p:nvSpPr>
        <p:spPr>
          <a:xfrm>
            <a:off x="628650" y="5945618"/>
            <a:ext cx="4572000" cy="646331"/>
          </a:xfrm>
          <a:prstGeom prst="rect">
            <a:avLst/>
          </a:prstGeom>
        </p:spPr>
        <p:txBody>
          <a:bodyPr>
            <a:spAutoFit/>
          </a:bodyPr>
          <a:lstStyle/>
          <a:p>
            <a:r>
              <a:rPr lang="en-US" altLang="zh-CN" dirty="0" smtClean="0">
                <a:latin typeface="Times New Roman" panose="02020603050405020304" pitchFamily="18" charset="0"/>
                <a:ea typeface="华文细黑" panose="02010600040101010101" pitchFamily="2" charset="-122"/>
                <a:cs typeface="Times New Roman" panose="02020603050405020304" pitchFamily="18" charset="0"/>
              </a:rPr>
              <a:t>...</a:t>
            </a:r>
          </a:p>
          <a:p>
            <a:r>
              <a:rPr lang="en-US" altLang="zh-CN" dirty="0" smtClean="0">
                <a:latin typeface="Times New Roman" panose="02020603050405020304" pitchFamily="18" charset="0"/>
                <a:ea typeface="华文细黑" panose="02010600040101010101" pitchFamily="2" charset="-122"/>
                <a:cs typeface="Times New Roman" panose="02020603050405020304" pitchFamily="18" charset="0"/>
              </a:rPr>
              <a:t>…</a:t>
            </a:r>
          </a:p>
        </p:txBody>
      </p:sp>
      <p:graphicFrame>
        <p:nvGraphicFramePr>
          <p:cNvPr id="32" name="对象 31"/>
          <p:cNvGraphicFramePr>
            <a:graphicFrameLocks noChangeAspect="1"/>
          </p:cNvGraphicFramePr>
          <p:nvPr>
            <p:extLst>
              <p:ext uri="{D42A27DB-BD31-4B8C-83A1-F6EECF244321}">
                <p14:modId xmlns:p14="http://schemas.microsoft.com/office/powerpoint/2010/main" val="2173382021"/>
              </p:ext>
            </p:extLst>
          </p:nvPr>
        </p:nvGraphicFramePr>
        <p:xfrm>
          <a:off x="2363788" y="3021013"/>
          <a:ext cx="2474912" cy="511175"/>
        </p:xfrm>
        <a:graphic>
          <a:graphicData uri="http://schemas.openxmlformats.org/presentationml/2006/ole">
            <mc:AlternateContent xmlns:mc="http://schemas.openxmlformats.org/markup-compatibility/2006">
              <mc:Choice xmlns:v="urn:schemas-microsoft-com:vml" Requires="v">
                <p:oleObj spid="_x0000_s9310" name="Equation" r:id="rId11" imgW="1168200" imgH="241200" progId="Equation.DSMT4">
                  <p:embed/>
                </p:oleObj>
              </mc:Choice>
              <mc:Fallback>
                <p:oleObj name="Equation" r:id="rId11" imgW="1168200" imgH="241200" progId="Equation.DSMT4">
                  <p:embed/>
                  <p:pic>
                    <p:nvPicPr>
                      <p:cNvPr id="0" name=""/>
                      <p:cNvPicPr/>
                      <p:nvPr/>
                    </p:nvPicPr>
                    <p:blipFill>
                      <a:blip r:embed="rId12"/>
                      <a:stretch>
                        <a:fillRect/>
                      </a:stretch>
                    </p:blipFill>
                    <p:spPr>
                      <a:xfrm>
                        <a:off x="2363788" y="3021013"/>
                        <a:ext cx="2474912" cy="511175"/>
                      </a:xfrm>
                      <a:prstGeom prst="rect">
                        <a:avLst/>
                      </a:prstGeom>
                    </p:spPr>
                  </p:pic>
                </p:oleObj>
              </mc:Fallback>
            </mc:AlternateContent>
          </a:graphicData>
        </a:graphic>
      </p:graphicFrame>
      <p:graphicFrame>
        <p:nvGraphicFramePr>
          <p:cNvPr id="33" name="对象 32"/>
          <p:cNvGraphicFramePr>
            <a:graphicFrameLocks noChangeAspect="1"/>
          </p:cNvGraphicFramePr>
          <p:nvPr>
            <p:extLst>
              <p:ext uri="{D42A27DB-BD31-4B8C-83A1-F6EECF244321}">
                <p14:modId xmlns:p14="http://schemas.microsoft.com/office/powerpoint/2010/main" val="2824751375"/>
              </p:ext>
            </p:extLst>
          </p:nvPr>
        </p:nvGraphicFramePr>
        <p:xfrm>
          <a:off x="628650" y="3608121"/>
          <a:ext cx="1209675" cy="511175"/>
        </p:xfrm>
        <a:graphic>
          <a:graphicData uri="http://schemas.openxmlformats.org/presentationml/2006/ole">
            <mc:AlternateContent xmlns:mc="http://schemas.openxmlformats.org/markup-compatibility/2006">
              <mc:Choice xmlns:v="urn:schemas-microsoft-com:vml" Requires="v">
                <p:oleObj spid="_x0000_s9311" name="Equation" r:id="rId13" imgW="571320" imgH="241200" progId="Equation.DSMT4">
                  <p:embed/>
                </p:oleObj>
              </mc:Choice>
              <mc:Fallback>
                <p:oleObj name="Equation" r:id="rId13" imgW="571320" imgH="241200" progId="Equation.DSMT4">
                  <p:embed/>
                  <p:pic>
                    <p:nvPicPr>
                      <p:cNvPr id="0" name=""/>
                      <p:cNvPicPr/>
                      <p:nvPr/>
                    </p:nvPicPr>
                    <p:blipFill>
                      <a:blip r:embed="rId14"/>
                      <a:stretch>
                        <a:fillRect/>
                      </a:stretch>
                    </p:blipFill>
                    <p:spPr>
                      <a:xfrm>
                        <a:off x="628650" y="3608121"/>
                        <a:ext cx="1209675" cy="511175"/>
                      </a:xfrm>
                      <a:prstGeom prst="rect">
                        <a:avLst/>
                      </a:prstGeom>
                    </p:spPr>
                  </p:pic>
                </p:oleObj>
              </mc:Fallback>
            </mc:AlternateContent>
          </a:graphicData>
        </a:graphic>
      </p:graphicFrame>
      <p:sp>
        <p:nvSpPr>
          <p:cNvPr id="34" name="矩形 33"/>
          <p:cNvSpPr/>
          <p:nvPr/>
        </p:nvSpPr>
        <p:spPr>
          <a:xfrm>
            <a:off x="1796215" y="3669516"/>
            <a:ext cx="9011134" cy="369332"/>
          </a:xfrm>
          <a:prstGeom prst="rect">
            <a:avLst/>
          </a:prstGeom>
        </p:spPr>
        <p:txBody>
          <a:bodyPr wrap="square">
            <a:spAutoFit/>
          </a:bodyPr>
          <a:lstStyle/>
          <a:p>
            <a:r>
              <a:rPr lang="zh-CN" altLang="en-US" dirty="0" smtClean="0">
                <a:latin typeface="Times New Roman" panose="02020603050405020304" pitchFamily="18" charset="0"/>
                <a:ea typeface="华文细黑" panose="02010600040101010101" pitchFamily="2" charset="-122"/>
                <a:cs typeface="Times New Roman" panose="02020603050405020304" pitchFamily="18" charset="0"/>
              </a:rPr>
              <a:t>由（</a:t>
            </a:r>
            <a:r>
              <a:rPr lang="en-US" altLang="zh-CN" dirty="0" smtClean="0">
                <a:latin typeface="Times New Roman" panose="02020603050405020304" pitchFamily="18" charset="0"/>
                <a:ea typeface="华文细黑" panose="02010600040101010101" pitchFamily="2" charset="-122"/>
                <a:cs typeface="Times New Roman" panose="02020603050405020304" pitchFamily="18" charset="0"/>
              </a:rPr>
              <a:t>3</a:t>
            </a:r>
            <a:r>
              <a:rPr lang="zh-CN" altLang="en-US" dirty="0" smtClean="0">
                <a:latin typeface="Times New Roman" panose="02020603050405020304" pitchFamily="18" charset="0"/>
                <a:ea typeface="华文细黑" panose="02010600040101010101" pitchFamily="2" charset="-122"/>
                <a:cs typeface="Times New Roman" panose="02020603050405020304" pitchFamily="18" charset="0"/>
              </a:rPr>
              <a:t>）确定</a:t>
            </a:r>
            <a:endParaRPr lang="zh-CN" altLang="en-US" dirty="0">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188704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186"/>
            <a:ext cx="6854825" cy="1325563"/>
          </a:xfrm>
        </p:spPr>
        <p:txBody>
          <a:bodyPr/>
          <a:lstStyle/>
          <a:p>
            <a:r>
              <a:rPr lang="zh-CN" altLang="en-US" smtClean="0">
                <a:latin typeface="华文细黑" panose="02010600040101010101" pitchFamily="2" charset="-122"/>
                <a:ea typeface="华文细黑" panose="02010600040101010101" pitchFamily="2" charset="-122"/>
              </a:rPr>
              <a:t>算例：</a:t>
            </a:r>
            <a:r>
              <a:rPr lang="zh-CN" altLang="en-US" dirty="0" smtClean="0">
                <a:latin typeface="华文细黑" panose="02010600040101010101" pitchFamily="2" charset="-122"/>
                <a:ea typeface="华文细黑" panose="02010600040101010101" pitchFamily="2" charset="-122"/>
              </a:rPr>
              <a:t>顶盖流动</a:t>
            </a:r>
            <a:endParaRPr lang="zh-CN" altLang="en-US" dirty="0">
              <a:latin typeface="华文细黑" panose="02010600040101010101" pitchFamily="2" charset="-122"/>
              <a:ea typeface="华文细黑" panose="02010600040101010101" pitchFamily="2" charset="-122"/>
            </a:endParaRPr>
          </a:p>
        </p:txBody>
      </p:sp>
      <p:sp>
        <p:nvSpPr>
          <p:cNvPr id="3" name="Rectangle 2"/>
          <p:cNvSpPr>
            <a:spLocks noChangeArrowheads="1"/>
          </p:cNvSpPr>
          <p:nvPr/>
        </p:nvSpPr>
        <p:spPr bwMode="auto">
          <a:xfrm>
            <a:off x="2051220" y="1194486"/>
            <a:ext cx="1247191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593907" y="1902371"/>
            <a:ext cx="1239771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9" name="矩形 28"/>
          <p:cNvSpPr/>
          <p:nvPr/>
        </p:nvSpPr>
        <p:spPr>
          <a:xfrm>
            <a:off x="391185" y="4385821"/>
            <a:ext cx="5422348" cy="369332"/>
          </a:xfrm>
          <a:prstGeom prst="rect">
            <a:avLst/>
          </a:prstGeom>
        </p:spPr>
        <p:txBody>
          <a:bodyPr wrap="square">
            <a:spAutoFit/>
          </a:bodyPr>
          <a:lstStyle/>
          <a:p>
            <a:r>
              <a:rPr lang="zh-CN" altLang="en-US" dirty="0" smtClean="0">
                <a:latin typeface="Times New Roman" panose="02020603050405020304" pitchFamily="18" charset="0"/>
                <a:ea typeface="华文细黑" panose="02010600040101010101" pitchFamily="2" charset="-122"/>
                <a:cs typeface="Times New Roman" panose="02020603050405020304" pitchFamily="18" charset="0"/>
              </a:rPr>
              <a:t>（</a:t>
            </a:r>
            <a:r>
              <a:rPr lang="en-US" altLang="zh-CN" dirty="0" smtClean="0">
                <a:latin typeface="Times New Roman" panose="02020603050405020304" pitchFamily="18" charset="0"/>
                <a:ea typeface="华文细黑" panose="02010600040101010101" pitchFamily="2" charset="-122"/>
                <a:cs typeface="Times New Roman" panose="02020603050405020304" pitchFamily="18" charset="0"/>
              </a:rPr>
              <a:t>6</a:t>
            </a:r>
            <a:r>
              <a:rPr lang="zh-CN" altLang="en-US" dirty="0" smtClean="0">
                <a:latin typeface="Times New Roman" panose="02020603050405020304" pitchFamily="18" charset="0"/>
                <a:ea typeface="华文细黑" panose="02010600040101010101" pitchFamily="2" charset="-122"/>
                <a:cs typeface="Times New Roman" panose="02020603050405020304" pitchFamily="18" charset="0"/>
              </a:rPr>
              <a:t>）</a:t>
            </a:r>
            <a:r>
              <a:rPr lang="zh-CN" altLang="en-US" dirty="0">
                <a:latin typeface="Times New Roman" panose="02020603050405020304" pitchFamily="18" charset="0"/>
                <a:ea typeface="华文细黑" panose="02010600040101010101" pitchFamily="2" charset="-122"/>
                <a:cs typeface="Times New Roman" panose="02020603050405020304" pitchFamily="18" charset="0"/>
              </a:rPr>
              <a:t>根据新的概率分布函数更新密度场和</a:t>
            </a:r>
            <a:r>
              <a:rPr lang="zh-CN" altLang="en-US" dirty="0" smtClean="0">
                <a:latin typeface="Times New Roman" panose="02020603050405020304" pitchFamily="18" charset="0"/>
                <a:ea typeface="华文细黑" panose="02010600040101010101" pitchFamily="2" charset="-122"/>
                <a:cs typeface="Times New Roman" panose="02020603050405020304" pitchFamily="18" charset="0"/>
              </a:rPr>
              <a:t>速度场</a:t>
            </a:r>
            <a:endParaRPr lang="en-US" altLang="zh-CN" dirty="0" smtClean="0">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 name="矩形 3"/>
          <p:cNvSpPr/>
          <p:nvPr/>
        </p:nvSpPr>
        <p:spPr>
          <a:xfrm>
            <a:off x="470278" y="6388201"/>
            <a:ext cx="3647152" cy="369332"/>
          </a:xfrm>
          <a:prstGeom prst="rect">
            <a:avLst/>
          </a:prstGeom>
        </p:spPr>
        <p:txBody>
          <a:bodyPr wrap="none">
            <a:spAutoFit/>
          </a:bodyPr>
          <a:lstStyle/>
          <a:p>
            <a:r>
              <a:rPr lang="zh-CN" altLang="en-US" dirty="0" smtClean="0">
                <a:latin typeface="Times New Roman" panose="02020603050405020304" pitchFamily="18" charset="0"/>
                <a:ea typeface="华文细黑" panose="02010600040101010101" pitchFamily="2" charset="-122"/>
                <a:cs typeface="Times New Roman" panose="02020603050405020304" pitchFamily="18" charset="0"/>
              </a:rPr>
              <a:t>（</a:t>
            </a:r>
            <a:r>
              <a:rPr lang="en-US" altLang="zh-CN" dirty="0" smtClean="0">
                <a:latin typeface="Times New Roman" panose="02020603050405020304" pitchFamily="18" charset="0"/>
                <a:ea typeface="华文细黑" panose="02010600040101010101" pitchFamily="2" charset="-122"/>
                <a:cs typeface="Times New Roman" panose="02020603050405020304" pitchFamily="18" charset="0"/>
              </a:rPr>
              <a:t>7</a:t>
            </a:r>
            <a:r>
              <a:rPr lang="zh-CN" altLang="en-US" dirty="0" smtClean="0">
                <a:latin typeface="Times New Roman" panose="02020603050405020304" pitchFamily="18" charset="0"/>
                <a:ea typeface="华文细黑" panose="02010600040101010101" pitchFamily="2" charset="-122"/>
                <a:cs typeface="Times New Roman" panose="02020603050405020304" pitchFamily="18" charset="0"/>
              </a:rPr>
              <a:t>）</a:t>
            </a:r>
            <a:r>
              <a:rPr lang="zh-CN" altLang="en-US" dirty="0">
                <a:latin typeface="Times New Roman" panose="02020603050405020304" pitchFamily="18" charset="0"/>
                <a:ea typeface="华文细黑" panose="02010600040101010101" pitchFamily="2" charset="-122"/>
                <a:cs typeface="Times New Roman" panose="02020603050405020304" pitchFamily="18" charset="0"/>
              </a:rPr>
              <a:t>返回第</a:t>
            </a:r>
            <a:r>
              <a:rPr lang="zh-CN" altLang="en-US" dirty="0" smtClean="0">
                <a:latin typeface="Times New Roman" panose="02020603050405020304" pitchFamily="18" charset="0"/>
                <a:ea typeface="华文细黑" panose="02010600040101010101" pitchFamily="2" charset="-122"/>
                <a:cs typeface="Times New Roman" panose="02020603050405020304" pitchFamily="18" charset="0"/>
              </a:rPr>
              <a:t>（</a:t>
            </a:r>
            <a:r>
              <a:rPr lang="en-US" altLang="zh-CN" dirty="0" smtClean="0">
                <a:latin typeface="Times New Roman" panose="02020603050405020304" pitchFamily="18" charset="0"/>
                <a:ea typeface="华文细黑" panose="02010600040101010101" pitchFamily="2" charset="-122"/>
                <a:cs typeface="Times New Roman" panose="02020603050405020304" pitchFamily="18" charset="0"/>
              </a:rPr>
              <a:t>3</a:t>
            </a:r>
            <a:r>
              <a:rPr lang="zh-CN" altLang="en-US" dirty="0" smtClean="0">
                <a:latin typeface="Times New Roman" panose="02020603050405020304" pitchFamily="18" charset="0"/>
                <a:ea typeface="华文细黑" panose="02010600040101010101" pitchFamily="2" charset="-122"/>
                <a:cs typeface="Times New Roman" panose="02020603050405020304" pitchFamily="18" charset="0"/>
              </a:rPr>
              <a:t>）</a:t>
            </a:r>
            <a:r>
              <a:rPr lang="zh-CN" altLang="en-US" dirty="0">
                <a:latin typeface="Times New Roman" panose="02020603050405020304" pitchFamily="18" charset="0"/>
                <a:ea typeface="华文细黑" panose="02010600040101010101" pitchFamily="2" charset="-122"/>
                <a:cs typeface="Times New Roman" panose="02020603050405020304" pitchFamily="18" charset="0"/>
              </a:rPr>
              <a:t>步</a:t>
            </a:r>
            <a:r>
              <a:rPr lang="zh-CN" altLang="en-US" dirty="0" smtClean="0">
                <a:latin typeface="Times New Roman" panose="02020603050405020304" pitchFamily="18" charset="0"/>
                <a:ea typeface="华文细黑" panose="02010600040101010101" pitchFamily="2" charset="-122"/>
                <a:cs typeface="Times New Roman" panose="02020603050405020304" pitchFamily="18" charset="0"/>
              </a:rPr>
              <a:t>继续推进</a:t>
            </a:r>
            <a:r>
              <a:rPr lang="zh-CN" altLang="en-US" dirty="0">
                <a:latin typeface="Times New Roman" panose="02020603050405020304" pitchFamily="18" charset="0"/>
                <a:ea typeface="华文细黑" panose="02010600040101010101" pitchFamily="2" charset="-122"/>
                <a:cs typeface="Times New Roman" panose="02020603050405020304" pitchFamily="18" charset="0"/>
              </a:rPr>
              <a:t>计算</a:t>
            </a:r>
            <a:endParaRPr lang="zh-CN" altLang="en-US" dirty="0">
              <a:latin typeface="Times New Roman" panose="02020603050405020304" pitchFamily="18" charset="0"/>
              <a:ea typeface="华文细黑" panose="02010600040101010101" pitchFamily="2" charset="-122"/>
              <a:cs typeface="Times New Roman" panose="02020603050405020304" pitchFamily="18" charset="0"/>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1880468984"/>
              </p:ext>
            </p:extLst>
          </p:nvPr>
        </p:nvGraphicFramePr>
        <p:xfrm>
          <a:off x="1900823" y="4638705"/>
          <a:ext cx="3652837" cy="1778000"/>
        </p:xfrm>
        <a:graphic>
          <a:graphicData uri="http://schemas.openxmlformats.org/presentationml/2006/ole">
            <mc:AlternateContent xmlns:mc="http://schemas.openxmlformats.org/markup-compatibility/2006">
              <mc:Choice xmlns:v="urn:schemas-microsoft-com:vml" Requires="v">
                <p:oleObj spid="_x0000_s10274" name="Equation" r:id="rId3" imgW="1828800" imgH="888840" progId="Equation.DSMT4">
                  <p:embed/>
                </p:oleObj>
              </mc:Choice>
              <mc:Fallback>
                <p:oleObj name="Equation" r:id="rId3" imgW="1828800" imgH="888840" progId="Equation.DSMT4">
                  <p:embed/>
                  <p:pic>
                    <p:nvPicPr>
                      <p:cNvPr id="0" name=""/>
                      <p:cNvPicPr/>
                      <p:nvPr/>
                    </p:nvPicPr>
                    <p:blipFill>
                      <a:blip r:embed="rId4"/>
                      <a:stretch>
                        <a:fillRect/>
                      </a:stretch>
                    </p:blipFill>
                    <p:spPr>
                      <a:xfrm>
                        <a:off x="1900823" y="4638705"/>
                        <a:ext cx="3652837" cy="1778000"/>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4072798103"/>
              </p:ext>
            </p:extLst>
          </p:nvPr>
        </p:nvGraphicFramePr>
        <p:xfrm>
          <a:off x="628650" y="1595949"/>
          <a:ext cx="5707063" cy="592138"/>
        </p:xfrm>
        <a:graphic>
          <a:graphicData uri="http://schemas.openxmlformats.org/presentationml/2006/ole">
            <mc:AlternateContent xmlns:mc="http://schemas.openxmlformats.org/markup-compatibility/2006">
              <mc:Choice xmlns:v="urn:schemas-microsoft-com:vml" Requires="v">
                <p:oleObj spid="_x0000_s10275" name="Equation" r:id="rId5" imgW="2692080" imgH="279360" progId="Equation.DSMT4">
                  <p:embed/>
                </p:oleObj>
              </mc:Choice>
              <mc:Fallback>
                <p:oleObj name="Equation" r:id="rId5" imgW="2692080" imgH="279360" progId="Equation.DSMT4">
                  <p:embed/>
                  <p:pic>
                    <p:nvPicPr>
                      <p:cNvPr id="0" name=""/>
                      <p:cNvPicPr/>
                      <p:nvPr/>
                    </p:nvPicPr>
                    <p:blipFill>
                      <a:blip r:embed="rId6"/>
                      <a:stretch>
                        <a:fillRect/>
                      </a:stretch>
                    </p:blipFill>
                    <p:spPr>
                      <a:xfrm>
                        <a:off x="628650" y="1595949"/>
                        <a:ext cx="5707063" cy="592138"/>
                      </a:xfrm>
                      <a:prstGeom prst="rect">
                        <a:avLst/>
                      </a:prstGeom>
                    </p:spPr>
                  </p:pic>
                </p:oleObj>
              </mc:Fallback>
            </mc:AlternateContent>
          </a:graphicData>
        </a:graphic>
      </p:graphicFrame>
      <p:sp>
        <p:nvSpPr>
          <p:cNvPr id="17" name="矩形 16"/>
          <p:cNvSpPr/>
          <p:nvPr/>
        </p:nvSpPr>
        <p:spPr>
          <a:xfrm>
            <a:off x="391186" y="1159747"/>
            <a:ext cx="9011134" cy="369332"/>
          </a:xfrm>
          <a:prstGeom prst="rect">
            <a:avLst/>
          </a:prstGeom>
        </p:spPr>
        <p:txBody>
          <a:bodyPr wrap="square">
            <a:spAutoFit/>
          </a:bodyPr>
          <a:lstStyle/>
          <a:p>
            <a:r>
              <a:rPr lang="zh-CN" altLang="en-US" dirty="0" smtClean="0">
                <a:latin typeface="Times New Roman" panose="02020603050405020304" pitchFamily="18" charset="0"/>
                <a:ea typeface="华文细黑" panose="02010600040101010101" pitchFamily="2" charset="-122"/>
                <a:cs typeface="Times New Roman" panose="02020603050405020304" pitchFamily="18" charset="0"/>
              </a:rPr>
              <a:t>（</a:t>
            </a:r>
            <a:r>
              <a:rPr lang="en-US" altLang="zh-CN" dirty="0" smtClean="0">
                <a:latin typeface="Times New Roman" panose="02020603050405020304" pitchFamily="18" charset="0"/>
                <a:ea typeface="华文细黑" panose="02010600040101010101" pitchFamily="2" charset="-122"/>
                <a:cs typeface="Times New Roman" panose="02020603050405020304" pitchFamily="18" charset="0"/>
              </a:rPr>
              <a:t>4</a:t>
            </a:r>
            <a:r>
              <a:rPr lang="zh-CN" altLang="en-US" dirty="0" smtClean="0">
                <a:latin typeface="Times New Roman" panose="02020603050405020304" pitchFamily="18" charset="0"/>
                <a:ea typeface="华文细黑" panose="02010600040101010101" pitchFamily="2" charset="-122"/>
                <a:cs typeface="Times New Roman" panose="02020603050405020304" pitchFamily="18" charset="0"/>
              </a:rPr>
              <a:t>）</a:t>
            </a:r>
            <a:r>
              <a:rPr lang="zh-CN" altLang="en-US" dirty="0">
                <a:latin typeface="Times New Roman" panose="02020603050405020304" pitchFamily="18" charset="0"/>
                <a:ea typeface="华文细黑" panose="02010600040101010101" pitchFamily="2" charset="-122"/>
                <a:cs typeface="Times New Roman" panose="02020603050405020304" pitchFamily="18" charset="0"/>
              </a:rPr>
              <a:t>求解</a:t>
            </a:r>
            <a:r>
              <a:rPr lang="en-US" altLang="zh-CN" dirty="0">
                <a:latin typeface="Times New Roman" panose="02020603050405020304" pitchFamily="18" charset="0"/>
                <a:ea typeface="华文细黑" panose="02010600040101010101" pitchFamily="2" charset="-122"/>
                <a:cs typeface="Times New Roman" panose="02020603050405020304" pitchFamily="18" charset="0"/>
              </a:rPr>
              <a:t>LBGK</a:t>
            </a:r>
            <a:r>
              <a:rPr lang="zh-CN" altLang="en-US" dirty="0">
                <a:latin typeface="Times New Roman" panose="02020603050405020304" pitchFamily="18" charset="0"/>
                <a:ea typeface="华文细黑" panose="02010600040101010101" pitchFamily="2" charset="-122"/>
                <a:cs typeface="Times New Roman" panose="02020603050405020304" pitchFamily="18" charset="0"/>
              </a:rPr>
              <a:t>方程，得到 </a:t>
            </a:r>
            <a:r>
              <a:rPr lang="zh-CN" altLang="en-US" dirty="0" smtClean="0">
                <a:latin typeface="Times New Roman" panose="02020603050405020304" pitchFamily="18" charset="0"/>
                <a:ea typeface="华文细黑" panose="02010600040101010101" pitchFamily="2" charset="-122"/>
                <a:cs typeface="Times New Roman" panose="02020603050405020304" pitchFamily="18" charset="0"/>
              </a:rPr>
              <a:t>各</a:t>
            </a:r>
            <a:r>
              <a:rPr lang="zh-CN" altLang="en-US" dirty="0">
                <a:latin typeface="Times New Roman" panose="02020603050405020304" pitchFamily="18" charset="0"/>
                <a:ea typeface="华文细黑" panose="02010600040101010101" pitchFamily="2" charset="-122"/>
                <a:cs typeface="Times New Roman" panose="02020603050405020304" pitchFamily="18" charset="0"/>
              </a:rPr>
              <a:t>点的概率分布</a:t>
            </a:r>
            <a:r>
              <a:rPr lang="zh-CN" altLang="en-US" dirty="0" smtClean="0">
                <a:latin typeface="Times New Roman" panose="02020603050405020304" pitchFamily="18" charset="0"/>
                <a:ea typeface="华文细黑" panose="02010600040101010101" pitchFamily="2" charset="-122"/>
                <a:cs typeface="Times New Roman" panose="02020603050405020304" pitchFamily="18" charset="0"/>
              </a:rPr>
              <a:t>；</a:t>
            </a:r>
            <a:endParaRPr lang="zh-CN" altLang="en-US" dirty="0">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矩形 22"/>
          <p:cNvSpPr/>
          <p:nvPr/>
        </p:nvSpPr>
        <p:spPr>
          <a:xfrm>
            <a:off x="391185" y="2240924"/>
            <a:ext cx="5422348" cy="369332"/>
          </a:xfrm>
          <a:prstGeom prst="rect">
            <a:avLst/>
          </a:prstGeom>
        </p:spPr>
        <p:txBody>
          <a:bodyPr wrap="square">
            <a:spAutoFit/>
          </a:bodyPr>
          <a:lstStyle/>
          <a:p>
            <a:r>
              <a:rPr lang="zh-CN" altLang="en-US" dirty="0" smtClean="0">
                <a:latin typeface="Times New Roman" panose="02020603050405020304" pitchFamily="18" charset="0"/>
                <a:ea typeface="华文细黑" panose="02010600040101010101" pitchFamily="2" charset="-122"/>
                <a:cs typeface="Times New Roman" panose="02020603050405020304" pitchFamily="18" charset="0"/>
              </a:rPr>
              <a:t>（</a:t>
            </a:r>
            <a:r>
              <a:rPr lang="en-US" altLang="zh-CN" dirty="0" smtClean="0">
                <a:latin typeface="Times New Roman" panose="02020603050405020304" pitchFamily="18" charset="0"/>
                <a:ea typeface="华文细黑" panose="02010600040101010101" pitchFamily="2" charset="-122"/>
                <a:cs typeface="Times New Roman" panose="02020603050405020304" pitchFamily="18" charset="0"/>
              </a:rPr>
              <a:t>5</a:t>
            </a:r>
            <a:r>
              <a:rPr lang="zh-CN" altLang="en-US" dirty="0" smtClean="0">
                <a:latin typeface="Times New Roman" panose="02020603050405020304" pitchFamily="18" charset="0"/>
                <a:ea typeface="华文细黑" panose="02010600040101010101" pitchFamily="2" charset="-122"/>
                <a:cs typeface="Times New Roman" panose="02020603050405020304" pitchFamily="18" charset="0"/>
              </a:rPr>
              <a:t>）计算边界的概率分布函数</a:t>
            </a:r>
            <a:endParaRPr lang="en-US" altLang="zh-CN" dirty="0" smtClean="0">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4" name="矩形 23"/>
          <p:cNvSpPr/>
          <p:nvPr/>
        </p:nvSpPr>
        <p:spPr>
          <a:xfrm>
            <a:off x="888866" y="2578508"/>
            <a:ext cx="5422348" cy="369332"/>
          </a:xfrm>
          <a:prstGeom prst="rect">
            <a:avLst/>
          </a:prstGeom>
        </p:spPr>
        <p:txBody>
          <a:bodyPr wrap="square">
            <a:spAutoFit/>
          </a:bodyPr>
          <a:lstStyle/>
          <a:p>
            <a:r>
              <a:rPr lang="zh-CN" altLang="en-US" dirty="0" smtClean="0">
                <a:latin typeface="Times New Roman" panose="02020603050405020304" pitchFamily="18" charset="0"/>
                <a:ea typeface="华文细黑" panose="02010600040101010101" pitchFamily="2" charset="-122"/>
                <a:cs typeface="Times New Roman" panose="02020603050405020304" pitchFamily="18" charset="0"/>
              </a:rPr>
              <a:t>左边界：</a:t>
            </a:r>
            <a:endParaRPr lang="en-US" altLang="zh-CN" dirty="0" smtClean="0">
              <a:latin typeface="Times New Roman" panose="02020603050405020304" pitchFamily="18" charset="0"/>
              <a:ea typeface="华文细黑" panose="02010600040101010101" pitchFamily="2" charset="-122"/>
              <a:cs typeface="Times New Roman" panose="02020603050405020304" pitchFamily="18" charset="0"/>
            </a:endParaRPr>
          </a:p>
        </p:txBody>
      </p:sp>
      <p:graphicFrame>
        <p:nvGraphicFramePr>
          <p:cNvPr id="25" name="对象 24"/>
          <p:cNvGraphicFramePr>
            <a:graphicFrameLocks noChangeAspect="1"/>
          </p:cNvGraphicFramePr>
          <p:nvPr>
            <p:extLst>
              <p:ext uri="{D42A27DB-BD31-4B8C-83A1-F6EECF244321}">
                <p14:modId xmlns:p14="http://schemas.microsoft.com/office/powerpoint/2010/main" val="2716154117"/>
              </p:ext>
            </p:extLst>
          </p:nvPr>
        </p:nvGraphicFramePr>
        <p:xfrm>
          <a:off x="888866" y="2893180"/>
          <a:ext cx="7539037" cy="512763"/>
        </p:xfrm>
        <a:graphic>
          <a:graphicData uri="http://schemas.openxmlformats.org/presentationml/2006/ole">
            <mc:AlternateContent xmlns:mc="http://schemas.openxmlformats.org/markup-compatibility/2006">
              <mc:Choice xmlns:v="urn:schemas-microsoft-com:vml" Requires="v">
                <p:oleObj spid="_x0000_s10276" name="Equation" r:id="rId7" imgW="3555720" imgH="241200" progId="Equation.DSMT4">
                  <p:embed/>
                </p:oleObj>
              </mc:Choice>
              <mc:Fallback>
                <p:oleObj name="Equation" r:id="rId7" imgW="3555720" imgH="241200" progId="Equation.DSMT4">
                  <p:embed/>
                  <p:pic>
                    <p:nvPicPr>
                      <p:cNvPr id="0" name=""/>
                      <p:cNvPicPr/>
                      <p:nvPr/>
                    </p:nvPicPr>
                    <p:blipFill>
                      <a:blip r:embed="rId8"/>
                      <a:stretch>
                        <a:fillRect/>
                      </a:stretch>
                    </p:blipFill>
                    <p:spPr>
                      <a:xfrm>
                        <a:off x="888866" y="2893180"/>
                        <a:ext cx="7539037" cy="512763"/>
                      </a:xfrm>
                      <a:prstGeom prst="rect">
                        <a:avLst/>
                      </a:prstGeom>
                    </p:spPr>
                  </p:pic>
                </p:oleObj>
              </mc:Fallback>
            </mc:AlternateContent>
          </a:graphicData>
        </a:graphic>
      </p:graphicFrame>
      <p:sp>
        <p:nvSpPr>
          <p:cNvPr id="30" name="矩形 29"/>
          <p:cNvSpPr/>
          <p:nvPr/>
        </p:nvSpPr>
        <p:spPr>
          <a:xfrm>
            <a:off x="888866" y="3406113"/>
            <a:ext cx="5422348" cy="369332"/>
          </a:xfrm>
          <a:prstGeom prst="rect">
            <a:avLst/>
          </a:prstGeom>
        </p:spPr>
        <p:txBody>
          <a:bodyPr wrap="square">
            <a:spAutoFit/>
          </a:bodyPr>
          <a:lstStyle/>
          <a:p>
            <a:r>
              <a:rPr lang="zh-CN" altLang="en-US" dirty="0" smtClean="0">
                <a:latin typeface="Times New Roman" panose="02020603050405020304" pitchFamily="18" charset="0"/>
                <a:ea typeface="华文细黑" panose="02010600040101010101" pitchFamily="2" charset="-122"/>
                <a:cs typeface="Times New Roman" panose="02020603050405020304" pitchFamily="18" charset="0"/>
              </a:rPr>
              <a:t>右边界与下边界同理，对于上边界：</a:t>
            </a:r>
            <a:endParaRPr lang="en-US" altLang="zh-CN" dirty="0" smtClean="0">
              <a:latin typeface="Times New Roman" panose="02020603050405020304" pitchFamily="18" charset="0"/>
              <a:ea typeface="华文细黑" panose="02010600040101010101" pitchFamily="2" charset="-122"/>
              <a:cs typeface="Times New Roman" panose="02020603050405020304" pitchFamily="18" charset="0"/>
            </a:endParaRPr>
          </a:p>
        </p:txBody>
      </p:sp>
      <p:graphicFrame>
        <p:nvGraphicFramePr>
          <p:cNvPr id="31" name="对象 30"/>
          <p:cNvGraphicFramePr>
            <a:graphicFrameLocks noChangeAspect="1"/>
          </p:cNvGraphicFramePr>
          <p:nvPr>
            <p:extLst>
              <p:ext uri="{D42A27DB-BD31-4B8C-83A1-F6EECF244321}">
                <p14:modId xmlns:p14="http://schemas.microsoft.com/office/powerpoint/2010/main" val="3697526253"/>
              </p:ext>
            </p:extLst>
          </p:nvPr>
        </p:nvGraphicFramePr>
        <p:xfrm>
          <a:off x="391185" y="3824252"/>
          <a:ext cx="8534400" cy="512762"/>
        </p:xfrm>
        <a:graphic>
          <a:graphicData uri="http://schemas.openxmlformats.org/presentationml/2006/ole">
            <mc:AlternateContent xmlns:mc="http://schemas.openxmlformats.org/markup-compatibility/2006">
              <mc:Choice xmlns:v="urn:schemas-microsoft-com:vml" Requires="v">
                <p:oleObj spid="_x0000_s10277" name="Equation" r:id="rId9" imgW="4025880" imgH="241200" progId="Equation.DSMT4">
                  <p:embed/>
                </p:oleObj>
              </mc:Choice>
              <mc:Fallback>
                <p:oleObj name="Equation" r:id="rId9" imgW="4025880" imgH="241200" progId="Equation.DSMT4">
                  <p:embed/>
                  <p:pic>
                    <p:nvPicPr>
                      <p:cNvPr id="0" name=""/>
                      <p:cNvPicPr/>
                      <p:nvPr/>
                    </p:nvPicPr>
                    <p:blipFill>
                      <a:blip r:embed="rId10"/>
                      <a:stretch>
                        <a:fillRect/>
                      </a:stretch>
                    </p:blipFill>
                    <p:spPr>
                      <a:xfrm>
                        <a:off x="391185" y="3824252"/>
                        <a:ext cx="8534400" cy="512762"/>
                      </a:xfrm>
                      <a:prstGeom prst="rect">
                        <a:avLst/>
                      </a:prstGeom>
                    </p:spPr>
                  </p:pic>
                </p:oleObj>
              </mc:Fallback>
            </mc:AlternateContent>
          </a:graphicData>
        </a:graphic>
      </p:graphicFrame>
    </p:spTree>
    <p:extLst>
      <p:ext uri="{BB962C8B-B14F-4D97-AF65-F5344CB8AC3E}">
        <p14:creationId xmlns:p14="http://schemas.microsoft.com/office/powerpoint/2010/main" val="1835060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186"/>
            <a:ext cx="6854825" cy="1325563"/>
          </a:xfrm>
        </p:spPr>
        <p:txBody>
          <a:bodyPr/>
          <a:lstStyle/>
          <a:p>
            <a:r>
              <a:rPr lang="zh-CN" altLang="en-US" dirty="0" smtClean="0">
                <a:latin typeface="华文细黑" panose="02010600040101010101" pitchFamily="2" charset="-122"/>
                <a:ea typeface="华文细黑" panose="02010600040101010101" pitchFamily="2" charset="-122"/>
              </a:rPr>
              <a:t>算例</a:t>
            </a:r>
            <a:r>
              <a:rPr lang="zh-CN" altLang="en-US" dirty="0">
                <a:latin typeface="华文细黑" panose="02010600040101010101" pitchFamily="2" charset="-122"/>
                <a:ea typeface="华文细黑" panose="02010600040101010101" pitchFamily="2" charset="-122"/>
              </a:rPr>
              <a:t>结果</a:t>
            </a:r>
          </a:p>
        </p:txBody>
      </p:sp>
      <p:sp>
        <p:nvSpPr>
          <p:cNvPr id="3" name="Rectangle 2"/>
          <p:cNvSpPr>
            <a:spLocks noChangeArrowheads="1"/>
          </p:cNvSpPr>
          <p:nvPr/>
        </p:nvSpPr>
        <p:spPr bwMode="auto">
          <a:xfrm>
            <a:off x="2051220" y="1194486"/>
            <a:ext cx="1247191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628650" y="961880"/>
            <a:ext cx="8183461" cy="1323439"/>
          </a:xfrm>
          <a:prstGeom prst="rect">
            <a:avLst/>
          </a:prstGeom>
        </p:spPr>
        <p:txBody>
          <a:bodyPr wrap="square">
            <a:spAutoFit/>
          </a:bodyPr>
          <a:lstStyle/>
          <a:p>
            <a:pPr marL="342900" indent="-342900">
              <a:buFont typeface="Arial" panose="020B0604020202020204" pitchFamily="34" charset="0"/>
              <a:buChar char="•"/>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雷诺数</a:t>
            </a:r>
            <a:r>
              <a:rPr lang="zh-CN" altLang="en-US" sz="2000" dirty="0">
                <a:latin typeface="Times New Roman" panose="02020603050405020304" pitchFamily="18" charset="0"/>
                <a:ea typeface="华文细黑" panose="02010600040101010101" pitchFamily="2" charset="-122"/>
                <a:cs typeface="Times New Roman" panose="02020603050405020304" pitchFamily="18" charset="0"/>
              </a:rPr>
              <a:t>较小时，方腔只出现三个涡：一个位于方腔中央的一级涡和一对位于左下角和右下角附近的二级</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涡</a:t>
            </a:r>
            <a:endPar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endParaRPr>
          </a:p>
          <a:p>
            <a:pPr marL="342900" indent="-342900">
              <a:buFont typeface="Arial" panose="020B0604020202020204" pitchFamily="34" charset="0"/>
              <a:buChar char="•"/>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当</a:t>
            </a:r>
            <a:r>
              <a:rPr lang="zh-CN" altLang="en-US" sz="2000" dirty="0">
                <a:latin typeface="Times New Roman" panose="02020603050405020304" pitchFamily="18" charset="0"/>
                <a:ea typeface="华文细黑" panose="02010600040101010101" pitchFamily="2" charset="-122"/>
                <a:cs typeface="Times New Roman" panose="02020603050405020304" pitchFamily="18" charset="0"/>
              </a:rPr>
              <a:t>雷诺数增大时，左上角会出现第三个二级</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涡</a:t>
            </a:r>
            <a:endPar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endParaRPr>
          </a:p>
          <a:p>
            <a:pPr marL="342900" indent="-342900">
              <a:buFont typeface="Arial" panose="020B0604020202020204" pitchFamily="34" charset="0"/>
              <a:buChar char="•"/>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一级</a:t>
            </a:r>
            <a:r>
              <a:rPr lang="zh-CN" altLang="en-US" sz="2000" dirty="0">
                <a:latin typeface="Times New Roman" panose="02020603050405020304" pitchFamily="18" charset="0"/>
                <a:ea typeface="华文细黑" panose="02010600040101010101" pitchFamily="2" charset="-122"/>
                <a:cs typeface="Times New Roman" panose="02020603050405020304" pitchFamily="18" charset="0"/>
              </a:rPr>
              <a:t>涡的中心会向方腔中心</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移动</a:t>
            </a:r>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Rectangle 2"/>
          <p:cNvSpPr>
            <a:spLocks noChangeArrowheads="1"/>
          </p:cNvSpPr>
          <p:nvPr/>
        </p:nvSpPr>
        <p:spPr bwMode="auto">
          <a:xfrm>
            <a:off x="1593907" y="1902371"/>
            <a:ext cx="1239771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3" name="图片 12" descr="D:\study\lerning\gitlearning\homework\NO2\re1000.png"/>
          <p:cNvPicPr/>
          <p:nvPr/>
        </p:nvPicPr>
        <p:blipFill rotWithShape="1">
          <a:blip r:embed="rId2">
            <a:extLst>
              <a:ext uri="{28A0092B-C50C-407E-A947-70E740481C1C}">
                <a14:useLocalDpi xmlns:a14="http://schemas.microsoft.com/office/drawing/2010/main" val="0"/>
              </a:ext>
            </a:extLst>
          </a:blip>
          <a:srcRect l="12040" t="8337" r="8466" b="8806"/>
          <a:stretch/>
        </p:blipFill>
        <p:spPr bwMode="auto">
          <a:xfrm>
            <a:off x="2549728" y="2709992"/>
            <a:ext cx="3272231" cy="3266691"/>
          </a:xfrm>
          <a:prstGeom prst="rect">
            <a:avLst/>
          </a:prstGeom>
          <a:noFill/>
          <a:ln>
            <a:noFill/>
          </a:ln>
          <a:extLst>
            <a:ext uri="{53640926-AAD7-44D8-BBD7-CCE9431645EC}">
              <a14:shadowObscured xmlns:a14="http://schemas.microsoft.com/office/drawing/2010/main"/>
            </a:ext>
          </a:extLst>
        </p:spPr>
      </p:pic>
      <p:sp>
        <p:nvSpPr>
          <p:cNvPr id="14" name="矩形 13"/>
          <p:cNvSpPr/>
          <p:nvPr/>
        </p:nvSpPr>
        <p:spPr>
          <a:xfrm>
            <a:off x="3521628" y="6093580"/>
            <a:ext cx="1198752" cy="400110"/>
          </a:xfrm>
          <a:prstGeom prst="rect">
            <a:avLst/>
          </a:prstGeom>
        </p:spPr>
        <p:txBody>
          <a:bodyPr wrap="square">
            <a:spAutoFit/>
          </a:bodyPr>
          <a:lstStyle/>
          <a:p>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Re=1000</a:t>
            </a:r>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428125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186"/>
            <a:ext cx="6854825" cy="1325563"/>
          </a:xfrm>
        </p:spPr>
        <p:txBody>
          <a:bodyPr/>
          <a:lstStyle/>
          <a:p>
            <a:r>
              <a:rPr lang="zh-CN" altLang="en-US" dirty="0" smtClean="0">
                <a:latin typeface="华文细黑" panose="02010600040101010101" pitchFamily="2" charset="-122"/>
                <a:ea typeface="华文细黑" panose="02010600040101010101" pitchFamily="2" charset="-122"/>
              </a:rPr>
              <a:t>算例</a:t>
            </a:r>
            <a:r>
              <a:rPr lang="zh-CN" altLang="en-US" dirty="0">
                <a:latin typeface="华文细黑" panose="02010600040101010101" pitchFamily="2" charset="-122"/>
                <a:ea typeface="华文细黑" panose="02010600040101010101" pitchFamily="2" charset="-122"/>
              </a:rPr>
              <a:t>结果</a:t>
            </a:r>
          </a:p>
        </p:txBody>
      </p:sp>
      <p:sp>
        <p:nvSpPr>
          <p:cNvPr id="3" name="Rectangle 2"/>
          <p:cNvSpPr>
            <a:spLocks noChangeArrowheads="1"/>
          </p:cNvSpPr>
          <p:nvPr/>
        </p:nvSpPr>
        <p:spPr bwMode="auto">
          <a:xfrm>
            <a:off x="2051220" y="1194486"/>
            <a:ext cx="1247191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593907" y="1902371"/>
            <a:ext cx="1239771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11491" t="8601" r="7740" b="9590"/>
          <a:stretch/>
        </p:blipFill>
        <p:spPr>
          <a:xfrm>
            <a:off x="758749" y="3818083"/>
            <a:ext cx="2584939" cy="2602523"/>
          </a:xfrm>
          <a:prstGeom prst="rect">
            <a:avLst/>
          </a:prstGeom>
        </p:spPr>
      </p:pic>
      <p:pic>
        <p:nvPicPr>
          <p:cNvPr id="7" name="图片 6"/>
          <p:cNvPicPr>
            <a:picLocks noChangeAspect="1"/>
          </p:cNvPicPr>
          <p:nvPr/>
        </p:nvPicPr>
        <p:blipFill rotWithShape="1">
          <a:blip r:embed="rId4">
            <a:extLst>
              <a:ext uri="{28A0092B-C50C-407E-A947-70E740481C1C}">
                <a14:useLocalDpi xmlns:a14="http://schemas.microsoft.com/office/drawing/2010/main" val="0"/>
              </a:ext>
            </a:extLst>
          </a:blip>
          <a:srcRect l="12006" t="7810" r="7774" b="8723"/>
          <a:stretch/>
        </p:blipFill>
        <p:spPr>
          <a:xfrm>
            <a:off x="797010" y="895482"/>
            <a:ext cx="2567354" cy="2655277"/>
          </a:xfrm>
          <a:prstGeom prst="rect">
            <a:avLst/>
          </a:prstGeom>
        </p:spPr>
      </p:pic>
      <p:pic>
        <p:nvPicPr>
          <p:cNvPr id="8" name="图片 7"/>
          <p:cNvPicPr>
            <a:picLocks noChangeAspect="1"/>
          </p:cNvPicPr>
          <p:nvPr/>
        </p:nvPicPr>
        <p:blipFill rotWithShape="1">
          <a:blip r:embed="rId5">
            <a:extLst>
              <a:ext uri="{28A0092B-C50C-407E-A947-70E740481C1C}">
                <a14:useLocalDpi xmlns:a14="http://schemas.microsoft.com/office/drawing/2010/main" val="0"/>
              </a:ext>
            </a:extLst>
          </a:blip>
          <a:srcRect l="11457" t="9193" r="7225" b="8723"/>
          <a:stretch/>
        </p:blipFill>
        <p:spPr>
          <a:xfrm>
            <a:off x="4705127" y="939443"/>
            <a:ext cx="2602523" cy="2611316"/>
          </a:xfrm>
          <a:prstGeom prst="rect">
            <a:avLst/>
          </a:prstGeom>
        </p:spPr>
      </p:pic>
      <p:sp>
        <p:nvSpPr>
          <p:cNvPr id="11" name="矩形 10"/>
          <p:cNvSpPr/>
          <p:nvPr/>
        </p:nvSpPr>
        <p:spPr>
          <a:xfrm>
            <a:off x="1451843" y="3475423"/>
            <a:ext cx="1198752" cy="400110"/>
          </a:xfrm>
          <a:prstGeom prst="rect">
            <a:avLst/>
          </a:prstGeom>
        </p:spPr>
        <p:txBody>
          <a:bodyPr wrap="square">
            <a:spAutoFit/>
          </a:bodyPr>
          <a:lstStyle/>
          <a:p>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Re=400</a:t>
            </a:r>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矩形 11"/>
          <p:cNvSpPr/>
          <p:nvPr/>
        </p:nvSpPr>
        <p:spPr>
          <a:xfrm>
            <a:off x="5407012" y="3475423"/>
            <a:ext cx="1198752" cy="400110"/>
          </a:xfrm>
          <a:prstGeom prst="rect">
            <a:avLst/>
          </a:prstGeom>
        </p:spPr>
        <p:txBody>
          <a:bodyPr wrap="square">
            <a:spAutoFit/>
          </a:bodyPr>
          <a:lstStyle/>
          <a:p>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Re=1000</a:t>
            </a:r>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矩形 14"/>
          <p:cNvSpPr/>
          <p:nvPr/>
        </p:nvSpPr>
        <p:spPr>
          <a:xfrm>
            <a:off x="1481311" y="6420606"/>
            <a:ext cx="1198752" cy="400110"/>
          </a:xfrm>
          <a:prstGeom prst="rect">
            <a:avLst/>
          </a:prstGeom>
        </p:spPr>
        <p:txBody>
          <a:bodyPr wrap="square">
            <a:spAutoFit/>
          </a:bodyPr>
          <a:lstStyle/>
          <a:p>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Re=2000</a:t>
            </a:r>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p:txBody>
      </p:sp>
      <p:pic>
        <p:nvPicPr>
          <p:cNvPr id="5" name="图片 4"/>
          <p:cNvPicPr>
            <a:picLocks noChangeAspect="1"/>
          </p:cNvPicPr>
          <p:nvPr/>
        </p:nvPicPr>
        <p:blipFill rotWithShape="1">
          <a:blip r:embed="rId6">
            <a:extLst>
              <a:ext uri="{28A0092B-C50C-407E-A947-70E740481C1C}">
                <a14:useLocalDpi xmlns:a14="http://schemas.microsoft.com/office/drawing/2010/main" val="0"/>
              </a:ext>
            </a:extLst>
          </a:blip>
          <a:srcRect l="12308" t="9608" r="9423" b="9135"/>
          <a:stretch/>
        </p:blipFill>
        <p:spPr>
          <a:xfrm>
            <a:off x="4705127" y="3875533"/>
            <a:ext cx="2504926" cy="2584951"/>
          </a:xfrm>
          <a:prstGeom prst="rect">
            <a:avLst/>
          </a:prstGeom>
        </p:spPr>
      </p:pic>
      <p:sp>
        <p:nvSpPr>
          <p:cNvPr id="13" name="矩形 12"/>
          <p:cNvSpPr/>
          <p:nvPr/>
        </p:nvSpPr>
        <p:spPr>
          <a:xfrm>
            <a:off x="5264934" y="6420606"/>
            <a:ext cx="1198752" cy="400110"/>
          </a:xfrm>
          <a:prstGeom prst="rect">
            <a:avLst/>
          </a:prstGeom>
        </p:spPr>
        <p:txBody>
          <a:bodyPr wrap="square">
            <a:spAutoFit/>
          </a:bodyPr>
          <a:lstStyle/>
          <a:p>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Re=4000</a:t>
            </a:r>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485928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186"/>
            <a:ext cx="4529823" cy="1325563"/>
          </a:xfrm>
        </p:spPr>
        <p:txBody>
          <a:bodyPr/>
          <a:lstStyle/>
          <a:p>
            <a:r>
              <a:rPr lang="zh-CN" altLang="en-US" dirty="0" smtClean="0">
                <a:latin typeface="华文细黑" panose="02010600040101010101" pitchFamily="2" charset="-122"/>
                <a:ea typeface="华文细黑" panose="02010600040101010101" pitchFamily="2" charset="-122"/>
              </a:rPr>
              <a:t>方法简介</a:t>
            </a:r>
            <a:endParaRPr lang="zh-CN" altLang="en-US" dirty="0">
              <a:latin typeface="华文细黑" panose="02010600040101010101" pitchFamily="2" charset="-122"/>
              <a:ea typeface="华文细黑" panose="02010600040101010101" pitchFamily="2" charset="-122"/>
            </a:endParaRPr>
          </a:p>
        </p:txBody>
      </p:sp>
      <p:sp>
        <p:nvSpPr>
          <p:cNvPr id="3" name="内容占位符 2"/>
          <p:cNvSpPr>
            <a:spLocks noGrp="1"/>
          </p:cNvSpPr>
          <p:nvPr>
            <p:ph idx="1"/>
          </p:nvPr>
        </p:nvSpPr>
        <p:spPr>
          <a:xfrm>
            <a:off x="751480" y="1049787"/>
            <a:ext cx="7886700" cy="4351338"/>
          </a:xfrm>
        </p:spPr>
        <p:txBody>
          <a:bodyPr/>
          <a:lstStyle/>
          <a:p>
            <a:r>
              <a:rPr lang="zh-CN" altLang="en-US" dirty="0" smtClean="0">
                <a:latin typeface="Times New Roman" panose="02020603050405020304" pitchFamily="18" charset="0"/>
                <a:ea typeface="华文细黑" panose="02010600040101010101" pitchFamily="2" charset="-122"/>
                <a:cs typeface="Times New Roman" panose="02020603050405020304" pitchFamily="18" charset="0"/>
              </a:rPr>
              <a:t>将流体运动理解成流体粒子的碰撞，质量动量交换通过粒子的迁移与碰撞实现</a:t>
            </a:r>
            <a:endParaRPr lang="en-US" altLang="zh-CN" dirty="0" smtClean="0">
              <a:latin typeface="Times New Roman" panose="02020603050405020304" pitchFamily="18" charset="0"/>
              <a:ea typeface="华文细黑" panose="02010600040101010101" pitchFamily="2" charset="-122"/>
              <a:cs typeface="Times New Roman" panose="02020603050405020304" pitchFamily="18" charset="0"/>
            </a:endParaRPr>
          </a:p>
          <a:p>
            <a:r>
              <a:rPr lang="zh-CN" altLang="en-US" dirty="0" smtClean="0">
                <a:latin typeface="Times New Roman" panose="02020603050405020304" pitchFamily="18" charset="0"/>
                <a:ea typeface="华文细黑" panose="02010600040101010101" pitchFamily="2" charset="-122"/>
                <a:cs typeface="Times New Roman" panose="02020603050405020304" pitchFamily="18" charset="0"/>
              </a:rPr>
              <a:t>定义一个分布函数               ，函数的意义由积分表达式定义：</a:t>
            </a:r>
            <a:r>
              <a:rPr lang="en-US" altLang="zh-CN" dirty="0" smtClean="0">
                <a:latin typeface="Times New Roman" panose="02020603050405020304" pitchFamily="18" charset="0"/>
                <a:ea typeface="华文细黑" panose="02010600040101010101" pitchFamily="2" charset="-122"/>
                <a:cs typeface="Times New Roman" panose="02020603050405020304" pitchFamily="18" charset="0"/>
              </a:rPr>
              <a:t>			</a:t>
            </a:r>
            <a:r>
              <a:rPr lang="zh-CN" altLang="en-US" dirty="0" smtClean="0">
                <a:latin typeface="Times New Roman" panose="02020603050405020304" pitchFamily="18" charset="0"/>
                <a:ea typeface="华文细黑" panose="02010600040101010101" pitchFamily="2" charset="-122"/>
                <a:cs typeface="Times New Roman" panose="02020603050405020304" pitchFamily="18" charset="0"/>
              </a:rPr>
              <a:t>，表示在</a:t>
            </a:r>
            <a:r>
              <a:rPr lang="en-US" altLang="zh-CN" dirty="0" smtClean="0">
                <a:latin typeface="Times New Roman" panose="02020603050405020304" pitchFamily="18" charset="0"/>
                <a:ea typeface="华文细黑" panose="02010600040101010101" pitchFamily="2" charset="-122"/>
                <a:cs typeface="Times New Roman" panose="02020603050405020304" pitchFamily="18" charset="0"/>
              </a:rPr>
              <a:t>t</a:t>
            </a:r>
            <a:r>
              <a:rPr lang="zh-CN" altLang="en-US" dirty="0" smtClean="0">
                <a:latin typeface="Times New Roman" panose="02020603050405020304" pitchFamily="18" charset="0"/>
                <a:ea typeface="华文细黑" panose="02010600040101010101" pitchFamily="2" charset="-122"/>
                <a:cs typeface="Times New Roman" panose="02020603050405020304" pitchFamily="18" charset="0"/>
              </a:rPr>
              <a:t>时刻，</a:t>
            </a:r>
            <a:r>
              <a:rPr lang="en-US" altLang="zh-CN" b="1" i="1" dirty="0" smtClean="0">
                <a:latin typeface="Times New Roman" panose="02020603050405020304" pitchFamily="18" charset="0"/>
                <a:ea typeface="华文细黑" panose="02010600040101010101" pitchFamily="2" charset="-122"/>
                <a:cs typeface="Times New Roman" panose="02020603050405020304" pitchFamily="18" charset="0"/>
              </a:rPr>
              <a:t>x</a:t>
            </a:r>
            <a:r>
              <a:rPr lang="zh-CN" altLang="en-US" dirty="0" smtClean="0">
                <a:latin typeface="Times New Roman" panose="02020603050405020304" pitchFamily="18" charset="0"/>
                <a:ea typeface="华文细黑" panose="02010600040101010101" pitchFamily="2" charset="-122"/>
                <a:cs typeface="Times New Roman" panose="02020603050405020304" pitchFamily="18" charset="0"/>
              </a:rPr>
              <a:t>空间位置处单位体积内的粒子数，即数密度</a:t>
            </a:r>
            <a:endParaRPr lang="en-US" altLang="zh-CN" dirty="0" smtClean="0">
              <a:latin typeface="Times New Roman" panose="02020603050405020304" pitchFamily="18" charset="0"/>
              <a:ea typeface="华文细黑" panose="02010600040101010101" pitchFamily="2" charset="-122"/>
              <a:cs typeface="Times New Roman" panose="02020603050405020304" pitchFamily="18" charset="0"/>
            </a:endParaRPr>
          </a:p>
          <a:p>
            <a:r>
              <a:rPr lang="zh-CN" altLang="en-US" dirty="0" smtClean="0">
                <a:latin typeface="Times New Roman" panose="02020603050405020304" pitchFamily="18" charset="0"/>
                <a:ea typeface="华文细黑" panose="02010600040101010101" pitchFamily="2" charset="-122"/>
                <a:cs typeface="Times New Roman" panose="02020603050405020304" pitchFamily="18" charset="0"/>
              </a:rPr>
              <a:t>通过刚球碰撞模型，可以导出分布函数控制方程</a:t>
            </a:r>
            <a:endParaRPr lang="zh-CN" altLang="en-US" dirty="0">
              <a:latin typeface="Times New Roman" panose="02020603050405020304" pitchFamily="18" charset="0"/>
              <a:ea typeface="华文细黑" panose="02010600040101010101" pitchFamily="2" charset="-122"/>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376182242"/>
              </p:ext>
            </p:extLst>
          </p:nvPr>
        </p:nvGraphicFramePr>
        <p:xfrm>
          <a:off x="3978275" y="1982788"/>
          <a:ext cx="1192213" cy="406400"/>
        </p:xfrm>
        <a:graphic>
          <a:graphicData uri="http://schemas.openxmlformats.org/presentationml/2006/ole">
            <mc:AlternateContent xmlns:mc="http://schemas.openxmlformats.org/markup-compatibility/2006">
              <mc:Choice xmlns:v="urn:schemas-microsoft-com:vml" Requires="v">
                <p:oleObj spid="_x0000_s1293" name="Equation" r:id="rId3" imgW="596880" imgH="203040" progId="Equation.DSMT4">
                  <p:embed/>
                </p:oleObj>
              </mc:Choice>
              <mc:Fallback>
                <p:oleObj name="Equation" r:id="rId3" imgW="596880" imgH="203040" progId="Equation.DSMT4">
                  <p:embed/>
                  <p:pic>
                    <p:nvPicPr>
                      <p:cNvPr id="0" name=""/>
                      <p:cNvPicPr/>
                      <p:nvPr/>
                    </p:nvPicPr>
                    <p:blipFill>
                      <a:blip r:embed="rId4"/>
                      <a:stretch>
                        <a:fillRect/>
                      </a:stretch>
                    </p:blipFill>
                    <p:spPr>
                      <a:xfrm>
                        <a:off x="3978275" y="1982788"/>
                        <a:ext cx="1192213" cy="4064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24838988"/>
              </p:ext>
            </p:extLst>
          </p:nvPr>
        </p:nvGraphicFramePr>
        <p:xfrm>
          <a:off x="3130385" y="2334406"/>
          <a:ext cx="2182812" cy="558800"/>
        </p:xfrm>
        <a:graphic>
          <a:graphicData uri="http://schemas.openxmlformats.org/presentationml/2006/ole">
            <mc:AlternateContent xmlns:mc="http://schemas.openxmlformats.org/markup-compatibility/2006">
              <mc:Choice xmlns:v="urn:schemas-microsoft-com:vml" Requires="v">
                <p:oleObj spid="_x0000_s1294" name="Equation" r:id="rId5" imgW="1091880" imgH="279360" progId="Equation.DSMT4">
                  <p:embed/>
                </p:oleObj>
              </mc:Choice>
              <mc:Fallback>
                <p:oleObj name="Equation" r:id="rId5" imgW="1091880" imgH="279360" progId="Equation.DSMT4">
                  <p:embed/>
                  <p:pic>
                    <p:nvPicPr>
                      <p:cNvPr id="0" name=""/>
                      <p:cNvPicPr/>
                      <p:nvPr/>
                    </p:nvPicPr>
                    <p:blipFill>
                      <a:blip r:embed="rId6"/>
                      <a:stretch>
                        <a:fillRect/>
                      </a:stretch>
                    </p:blipFill>
                    <p:spPr>
                      <a:xfrm>
                        <a:off x="3130385" y="2334406"/>
                        <a:ext cx="2182812" cy="5588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451493883"/>
              </p:ext>
            </p:extLst>
          </p:nvPr>
        </p:nvGraphicFramePr>
        <p:xfrm>
          <a:off x="2686678" y="3898863"/>
          <a:ext cx="3070225" cy="838200"/>
        </p:xfrm>
        <a:graphic>
          <a:graphicData uri="http://schemas.openxmlformats.org/presentationml/2006/ole">
            <mc:AlternateContent xmlns:mc="http://schemas.openxmlformats.org/markup-compatibility/2006">
              <mc:Choice xmlns:v="urn:schemas-microsoft-com:vml" Requires="v">
                <p:oleObj spid="_x0000_s1295" name="Equation" r:id="rId7" imgW="1536480" imgH="419040" progId="Equation.DSMT4">
                  <p:embed/>
                </p:oleObj>
              </mc:Choice>
              <mc:Fallback>
                <p:oleObj name="Equation" r:id="rId7" imgW="1536480" imgH="419040" progId="Equation.DSMT4">
                  <p:embed/>
                  <p:pic>
                    <p:nvPicPr>
                      <p:cNvPr id="0" name=""/>
                      <p:cNvPicPr/>
                      <p:nvPr/>
                    </p:nvPicPr>
                    <p:blipFill>
                      <a:blip r:embed="rId8"/>
                      <a:stretch>
                        <a:fillRect/>
                      </a:stretch>
                    </p:blipFill>
                    <p:spPr>
                      <a:xfrm>
                        <a:off x="2686678" y="3898863"/>
                        <a:ext cx="3070225" cy="838200"/>
                      </a:xfrm>
                      <a:prstGeom prst="rect">
                        <a:avLst/>
                      </a:prstGeom>
                    </p:spPr>
                  </p:pic>
                </p:oleObj>
              </mc:Fallback>
            </mc:AlternateContent>
          </a:graphicData>
        </a:graphic>
      </p:graphicFrame>
    </p:spTree>
    <p:extLst>
      <p:ext uri="{BB962C8B-B14F-4D97-AF65-F5344CB8AC3E}">
        <p14:creationId xmlns:p14="http://schemas.microsoft.com/office/powerpoint/2010/main" val="4246044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186"/>
            <a:ext cx="4529823" cy="1325563"/>
          </a:xfrm>
        </p:spPr>
        <p:txBody>
          <a:bodyPr/>
          <a:lstStyle/>
          <a:p>
            <a:r>
              <a:rPr lang="zh-CN" altLang="en-US" dirty="0" smtClean="0">
                <a:latin typeface="华文细黑" panose="02010600040101010101" pitchFamily="2" charset="-122"/>
                <a:ea typeface="华文细黑" panose="02010600040101010101" pitchFamily="2" charset="-122"/>
              </a:rPr>
              <a:t>分布函数</a:t>
            </a:r>
            <a:endParaRPr lang="zh-CN" altLang="en-US" dirty="0">
              <a:latin typeface="华文细黑" panose="02010600040101010101" pitchFamily="2" charset="-122"/>
              <a:ea typeface="华文细黑" panose="02010600040101010101" pitchFamily="2"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25920390"/>
              </p:ext>
            </p:extLst>
          </p:nvPr>
        </p:nvGraphicFramePr>
        <p:xfrm>
          <a:off x="2292989" y="1049787"/>
          <a:ext cx="3070225" cy="838200"/>
        </p:xfrm>
        <a:graphic>
          <a:graphicData uri="http://schemas.openxmlformats.org/presentationml/2006/ole">
            <mc:AlternateContent xmlns:mc="http://schemas.openxmlformats.org/markup-compatibility/2006">
              <mc:Choice xmlns:v="urn:schemas-microsoft-com:vml" Requires="v">
                <p:oleObj spid="_x0000_s2352" name="Equation" r:id="rId3" imgW="1536480" imgH="419040" progId="Equation.DSMT4">
                  <p:embed/>
                </p:oleObj>
              </mc:Choice>
              <mc:Fallback>
                <p:oleObj name="Equation" r:id="rId3" imgW="1536480" imgH="419040" progId="Equation.DSMT4">
                  <p:embed/>
                  <p:pic>
                    <p:nvPicPr>
                      <p:cNvPr id="0" name=""/>
                      <p:cNvPicPr/>
                      <p:nvPr/>
                    </p:nvPicPr>
                    <p:blipFill>
                      <a:blip r:embed="rId4"/>
                      <a:stretch>
                        <a:fillRect/>
                      </a:stretch>
                    </p:blipFill>
                    <p:spPr>
                      <a:xfrm>
                        <a:off x="2292989" y="1049787"/>
                        <a:ext cx="3070225" cy="838200"/>
                      </a:xfrm>
                      <a:prstGeom prst="rect">
                        <a:avLst/>
                      </a:prstGeom>
                    </p:spPr>
                  </p:pic>
                </p:oleObj>
              </mc:Fallback>
            </mc:AlternateContent>
          </a:graphicData>
        </a:graphic>
      </p:graphicFrame>
      <p:cxnSp>
        <p:nvCxnSpPr>
          <p:cNvPr id="8" name="直接箭头连接符 7"/>
          <p:cNvCxnSpPr/>
          <p:nvPr/>
        </p:nvCxnSpPr>
        <p:spPr>
          <a:xfrm flipV="1">
            <a:off x="1542197" y="1787857"/>
            <a:ext cx="996287" cy="58749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628650" y="2375350"/>
            <a:ext cx="2074459" cy="400110"/>
          </a:xfrm>
          <a:prstGeom prst="rect">
            <a:avLst/>
          </a:prstGeom>
          <a:noFill/>
        </p:spPr>
        <p:txBody>
          <a:bodyPr wrap="square" rtlCol="0">
            <a:spAutoFit/>
          </a:bodyPr>
          <a:lstStyle/>
          <a:p>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随时间的变化</a:t>
            </a:r>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p:txBody>
      </p:sp>
      <p:cxnSp>
        <p:nvCxnSpPr>
          <p:cNvPr id="11" name="直接箭头连接符 10"/>
          <p:cNvCxnSpPr/>
          <p:nvPr/>
        </p:nvCxnSpPr>
        <p:spPr>
          <a:xfrm flipV="1">
            <a:off x="3269065" y="1759604"/>
            <a:ext cx="182966" cy="53492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3" name="文本框 12"/>
          <p:cNvSpPr txBox="1"/>
          <p:nvPr/>
        </p:nvSpPr>
        <p:spPr>
          <a:xfrm>
            <a:off x="2538484" y="2375350"/>
            <a:ext cx="1461163" cy="400110"/>
          </a:xfrm>
          <a:prstGeom prst="rect">
            <a:avLst/>
          </a:prstGeom>
          <a:noFill/>
        </p:spPr>
        <p:txBody>
          <a:bodyPr wrap="square" rtlCol="0">
            <a:spAutoFit/>
          </a:bodyPr>
          <a:lstStyle/>
          <a:p>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运动的迁移</a:t>
            </a:r>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p:txBody>
      </p:sp>
      <p:cxnSp>
        <p:nvCxnSpPr>
          <p:cNvPr id="14" name="直接箭头连接符 13"/>
          <p:cNvCxnSpPr/>
          <p:nvPr/>
        </p:nvCxnSpPr>
        <p:spPr>
          <a:xfrm flipV="1">
            <a:off x="4614365" y="1787857"/>
            <a:ext cx="0" cy="506667"/>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6" name="文本框 15"/>
          <p:cNvSpPr txBox="1"/>
          <p:nvPr/>
        </p:nvSpPr>
        <p:spPr>
          <a:xfrm>
            <a:off x="4027795" y="2353522"/>
            <a:ext cx="1461163" cy="400110"/>
          </a:xfrm>
          <a:prstGeom prst="rect">
            <a:avLst/>
          </a:prstGeom>
          <a:noFill/>
        </p:spPr>
        <p:txBody>
          <a:bodyPr wrap="square" rtlCol="0">
            <a:spAutoFit/>
          </a:bodyPr>
          <a:lstStyle/>
          <a:p>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外力的作用</a:t>
            </a:r>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p:txBody>
      </p:sp>
      <p:cxnSp>
        <p:nvCxnSpPr>
          <p:cNvPr id="17" name="直接箭头连接符 16"/>
          <p:cNvCxnSpPr/>
          <p:nvPr/>
        </p:nvCxnSpPr>
        <p:spPr>
          <a:xfrm flipH="1" flipV="1">
            <a:off x="5363214" y="1583141"/>
            <a:ext cx="748848" cy="792209"/>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0" name="文本框 19"/>
          <p:cNvSpPr txBox="1"/>
          <p:nvPr/>
        </p:nvSpPr>
        <p:spPr>
          <a:xfrm>
            <a:off x="5737638" y="2353522"/>
            <a:ext cx="1461163" cy="400110"/>
          </a:xfrm>
          <a:prstGeom prst="rect">
            <a:avLst/>
          </a:prstGeom>
          <a:noFill/>
        </p:spPr>
        <p:txBody>
          <a:bodyPr wrap="square" rtlCol="0">
            <a:spAutoFit/>
          </a:bodyPr>
          <a:lstStyle/>
          <a:p>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碰撞的作用</a:t>
            </a:r>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文本框 20"/>
          <p:cNvSpPr txBox="1"/>
          <p:nvPr/>
        </p:nvSpPr>
        <p:spPr>
          <a:xfrm>
            <a:off x="750627" y="3070746"/>
            <a:ext cx="7233313" cy="2862322"/>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一般来说难以求解，</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Maxwell</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给出了单组分单原子气体不受外力作用下的分布：</a:t>
            </a:r>
            <a:endPar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endParaRPr>
          </a:p>
          <a:p>
            <a:pPr marL="342900" indent="-342900">
              <a:buFont typeface="Arial" panose="020B0604020202020204" pitchFamily="34" charset="0"/>
              <a:buChar char="•"/>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为了求解该方程，需要做近似</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:BGK</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近似，认为碰撞的作用是为了使得粒子分布趋近于平衡态分布，因此作用的强弱与偏离平衡态的程度成正比</a:t>
            </a:r>
            <a:endPar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endParaRPr>
          </a:p>
          <a:p>
            <a:pPr marL="342900" indent="-342900">
              <a:buFont typeface="Arial" panose="020B0604020202020204" pitchFamily="34" charset="0"/>
              <a:buChar char="•"/>
            </a:pPr>
            <a:endPar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endParaRPr>
          </a:p>
          <a:p>
            <a:endPar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endParaRPr>
          </a:p>
          <a:p>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      </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前面的系数可以理解为碰撞的频率，定义两次碰撞时间间隔：</a:t>
            </a:r>
            <a:endPar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endParaRPr>
          </a:p>
          <a:p>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p:txBody>
      </p:sp>
      <p:graphicFrame>
        <p:nvGraphicFramePr>
          <p:cNvPr id="22" name="对象 21"/>
          <p:cNvGraphicFramePr>
            <a:graphicFrameLocks noChangeAspect="1"/>
          </p:cNvGraphicFramePr>
          <p:nvPr>
            <p:extLst>
              <p:ext uri="{D42A27DB-BD31-4B8C-83A1-F6EECF244321}">
                <p14:modId xmlns:p14="http://schemas.microsoft.com/office/powerpoint/2010/main" val="2009595677"/>
              </p:ext>
            </p:extLst>
          </p:nvPr>
        </p:nvGraphicFramePr>
        <p:xfrm>
          <a:off x="3517047" y="3324323"/>
          <a:ext cx="482600" cy="457200"/>
        </p:xfrm>
        <a:graphic>
          <a:graphicData uri="http://schemas.openxmlformats.org/presentationml/2006/ole">
            <mc:AlternateContent xmlns:mc="http://schemas.openxmlformats.org/markup-compatibility/2006">
              <mc:Choice xmlns:v="urn:schemas-microsoft-com:vml" Requires="v">
                <p:oleObj spid="_x0000_s2353" name="Equation" r:id="rId5" imgW="241200" imgH="228600" progId="Equation.DSMT4">
                  <p:embed/>
                </p:oleObj>
              </mc:Choice>
              <mc:Fallback>
                <p:oleObj name="Equation" r:id="rId5" imgW="241200" imgH="228600" progId="Equation.DSMT4">
                  <p:embed/>
                  <p:pic>
                    <p:nvPicPr>
                      <p:cNvPr id="0" name=""/>
                      <p:cNvPicPr/>
                      <p:nvPr/>
                    </p:nvPicPr>
                    <p:blipFill>
                      <a:blip r:embed="rId6"/>
                      <a:stretch>
                        <a:fillRect/>
                      </a:stretch>
                    </p:blipFill>
                    <p:spPr>
                      <a:xfrm>
                        <a:off x="3517047" y="3324323"/>
                        <a:ext cx="482600" cy="457200"/>
                      </a:xfrm>
                      <a:prstGeom prst="rect">
                        <a:avLst/>
                      </a:prstGeom>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1138427430"/>
              </p:ext>
            </p:extLst>
          </p:nvPr>
        </p:nvGraphicFramePr>
        <p:xfrm>
          <a:off x="3048000" y="4735513"/>
          <a:ext cx="1901825" cy="457200"/>
        </p:xfrm>
        <a:graphic>
          <a:graphicData uri="http://schemas.openxmlformats.org/presentationml/2006/ole">
            <mc:AlternateContent xmlns:mc="http://schemas.openxmlformats.org/markup-compatibility/2006">
              <mc:Choice xmlns:v="urn:schemas-microsoft-com:vml" Requires="v">
                <p:oleObj spid="_x0000_s2354" name="Equation" r:id="rId7" imgW="952200" imgH="228600" progId="Equation.DSMT4">
                  <p:embed/>
                </p:oleObj>
              </mc:Choice>
              <mc:Fallback>
                <p:oleObj name="Equation" r:id="rId7" imgW="952200" imgH="228600" progId="Equation.DSMT4">
                  <p:embed/>
                  <p:pic>
                    <p:nvPicPr>
                      <p:cNvPr id="0" name=""/>
                      <p:cNvPicPr/>
                      <p:nvPr/>
                    </p:nvPicPr>
                    <p:blipFill>
                      <a:blip r:embed="rId8"/>
                      <a:stretch>
                        <a:fillRect/>
                      </a:stretch>
                    </p:blipFill>
                    <p:spPr>
                      <a:xfrm>
                        <a:off x="3048000" y="4735513"/>
                        <a:ext cx="1901825" cy="457200"/>
                      </a:xfrm>
                      <a:prstGeom prst="rect">
                        <a:avLst/>
                      </a:prstGeom>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1032632591"/>
              </p:ext>
            </p:extLst>
          </p:nvPr>
        </p:nvGraphicFramePr>
        <p:xfrm>
          <a:off x="3584089" y="5500946"/>
          <a:ext cx="887412" cy="787400"/>
        </p:xfrm>
        <a:graphic>
          <a:graphicData uri="http://schemas.openxmlformats.org/presentationml/2006/ole">
            <mc:AlternateContent xmlns:mc="http://schemas.openxmlformats.org/markup-compatibility/2006">
              <mc:Choice xmlns:v="urn:schemas-microsoft-com:vml" Requires="v">
                <p:oleObj spid="_x0000_s2355" name="Equation" r:id="rId9" imgW="444240" imgH="393480" progId="Equation.DSMT4">
                  <p:embed/>
                </p:oleObj>
              </mc:Choice>
              <mc:Fallback>
                <p:oleObj name="Equation" r:id="rId9" imgW="444240" imgH="393480" progId="Equation.DSMT4">
                  <p:embed/>
                  <p:pic>
                    <p:nvPicPr>
                      <p:cNvPr id="0" name=""/>
                      <p:cNvPicPr/>
                      <p:nvPr/>
                    </p:nvPicPr>
                    <p:blipFill>
                      <a:blip r:embed="rId10"/>
                      <a:stretch>
                        <a:fillRect/>
                      </a:stretch>
                    </p:blipFill>
                    <p:spPr>
                      <a:xfrm>
                        <a:off x="3584089" y="5500946"/>
                        <a:ext cx="887412" cy="787400"/>
                      </a:xfrm>
                      <a:prstGeom prst="rect">
                        <a:avLst/>
                      </a:prstGeom>
                    </p:spPr>
                  </p:pic>
                </p:oleObj>
              </mc:Fallback>
            </mc:AlternateContent>
          </a:graphicData>
        </a:graphic>
      </p:graphicFrame>
    </p:spTree>
    <p:extLst>
      <p:ext uri="{BB962C8B-B14F-4D97-AF65-F5344CB8AC3E}">
        <p14:creationId xmlns:p14="http://schemas.microsoft.com/office/powerpoint/2010/main" val="1877389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186"/>
            <a:ext cx="4529823" cy="1325563"/>
          </a:xfrm>
        </p:spPr>
        <p:txBody>
          <a:bodyPr/>
          <a:lstStyle/>
          <a:p>
            <a:r>
              <a:rPr lang="zh-CN" altLang="en-US" dirty="0" smtClean="0">
                <a:latin typeface="华文细黑" panose="02010600040101010101" pitchFamily="2" charset="-122"/>
                <a:ea typeface="华文细黑" panose="02010600040101010101" pitchFamily="2" charset="-122"/>
              </a:rPr>
              <a:t>求解分布函数</a:t>
            </a:r>
            <a:endParaRPr lang="zh-CN" altLang="en-US" dirty="0">
              <a:latin typeface="华文细黑" panose="02010600040101010101" pitchFamily="2" charset="-122"/>
              <a:ea typeface="华文细黑" panose="02010600040101010101" pitchFamily="2"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878460442"/>
              </p:ext>
            </p:extLst>
          </p:nvPr>
        </p:nvGraphicFramePr>
        <p:xfrm>
          <a:off x="1747838" y="1049338"/>
          <a:ext cx="4160837" cy="838200"/>
        </p:xfrm>
        <a:graphic>
          <a:graphicData uri="http://schemas.openxmlformats.org/presentationml/2006/ole">
            <mc:AlternateContent xmlns:mc="http://schemas.openxmlformats.org/markup-compatibility/2006">
              <mc:Choice xmlns:v="urn:schemas-microsoft-com:vml" Requires="v">
                <p:oleObj spid="_x0000_s3333" name="Equation" r:id="rId3" imgW="2082600" imgH="419040" progId="Equation.DSMT4">
                  <p:embed/>
                </p:oleObj>
              </mc:Choice>
              <mc:Fallback>
                <p:oleObj name="Equation" r:id="rId3" imgW="2082600" imgH="419040" progId="Equation.DSMT4">
                  <p:embed/>
                  <p:pic>
                    <p:nvPicPr>
                      <p:cNvPr id="0" name=""/>
                      <p:cNvPicPr/>
                      <p:nvPr/>
                    </p:nvPicPr>
                    <p:blipFill>
                      <a:blip r:embed="rId4"/>
                      <a:stretch>
                        <a:fillRect/>
                      </a:stretch>
                    </p:blipFill>
                    <p:spPr>
                      <a:xfrm>
                        <a:off x="1747838" y="1049338"/>
                        <a:ext cx="4160837" cy="838200"/>
                      </a:xfrm>
                      <a:prstGeom prst="rect">
                        <a:avLst/>
                      </a:prstGeom>
                    </p:spPr>
                  </p:pic>
                </p:oleObj>
              </mc:Fallback>
            </mc:AlternateContent>
          </a:graphicData>
        </a:graphic>
      </p:graphicFrame>
      <p:cxnSp>
        <p:nvCxnSpPr>
          <p:cNvPr id="8" name="直接箭头连接符 7"/>
          <p:cNvCxnSpPr/>
          <p:nvPr/>
        </p:nvCxnSpPr>
        <p:spPr>
          <a:xfrm flipV="1">
            <a:off x="1542197" y="1887538"/>
            <a:ext cx="368490" cy="48781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628650" y="2375350"/>
            <a:ext cx="2074459" cy="400110"/>
          </a:xfrm>
          <a:prstGeom prst="rect">
            <a:avLst/>
          </a:prstGeom>
          <a:noFill/>
        </p:spPr>
        <p:txBody>
          <a:bodyPr wrap="square" rtlCol="0">
            <a:spAutoFit/>
          </a:bodyPr>
          <a:lstStyle/>
          <a:p>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随时间的变化</a:t>
            </a:r>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p:txBody>
      </p:sp>
      <p:cxnSp>
        <p:nvCxnSpPr>
          <p:cNvPr id="11" name="直接箭头连接符 10"/>
          <p:cNvCxnSpPr/>
          <p:nvPr/>
        </p:nvCxnSpPr>
        <p:spPr>
          <a:xfrm flipH="1" flipV="1">
            <a:off x="2961564" y="1787857"/>
            <a:ext cx="307501" cy="506667"/>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3" name="文本框 12"/>
          <p:cNvSpPr txBox="1"/>
          <p:nvPr/>
        </p:nvSpPr>
        <p:spPr>
          <a:xfrm>
            <a:off x="2538484" y="2375350"/>
            <a:ext cx="1461163" cy="400110"/>
          </a:xfrm>
          <a:prstGeom prst="rect">
            <a:avLst/>
          </a:prstGeom>
          <a:noFill/>
        </p:spPr>
        <p:txBody>
          <a:bodyPr wrap="square" rtlCol="0">
            <a:spAutoFit/>
          </a:bodyPr>
          <a:lstStyle/>
          <a:p>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运动的迁移</a:t>
            </a:r>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p:txBody>
      </p:sp>
      <p:cxnSp>
        <p:nvCxnSpPr>
          <p:cNvPr id="14" name="直接箭头连接符 13"/>
          <p:cNvCxnSpPr/>
          <p:nvPr/>
        </p:nvCxnSpPr>
        <p:spPr>
          <a:xfrm flipH="1" flipV="1">
            <a:off x="4203510" y="1787857"/>
            <a:ext cx="410855" cy="506668"/>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6" name="文本框 15"/>
          <p:cNvSpPr txBox="1"/>
          <p:nvPr/>
        </p:nvSpPr>
        <p:spPr>
          <a:xfrm>
            <a:off x="4027795" y="2353522"/>
            <a:ext cx="1461163" cy="400110"/>
          </a:xfrm>
          <a:prstGeom prst="rect">
            <a:avLst/>
          </a:prstGeom>
          <a:noFill/>
        </p:spPr>
        <p:txBody>
          <a:bodyPr wrap="square" rtlCol="0">
            <a:spAutoFit/>
          </a:bodyPr>
          <a:lstStyle/>
          <a:p>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外力的作用</a:t>
            </a:r>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p:txBody>
      </p:sp>
      <p:cxnSp>
        <p:nvCxnSpPr>
          <p:cNvPr id="17" name="直接箭头连接符 16"/>
          <p:cNvCxnSpPr/>
          <p:nvPr/>
        </p:nvCxnSpPr>
        <p:spPr>
          <a:xfrm flipH="1" flipV="1">
            <a:off x="5363214" y="1583141"/>
            <a:ext cx="748848" cy="792209"/>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0" name="文本框 19"/>
          <p:cNvSpPr txBox="1"/>
          <p:nvPr/>
        </p:nvSpPr>
        <p:spPr>
          <a:xfrm>
            <a:off x="5737638" y="2353522"/>
            <a:ext cx="1461163" cy="400110"/>
          </a:xfrm>
          <a:prstGeom prst="rect">
            <a:avLst/>
          </a:prstGeom>
          <a:noFill/>
        </p:spPr>
        <p:txBody>
          <a:bodyPr wrap="square" rtlCol="0">
            <a:spAutoFit/>
          </a:bodyPr>
          <a:lstStyle/>
          <a:p>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碰撞的作用</a:t>
            </a:r>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文本框 18"/>
          <p:cNvSpPr txBox="1"/>
          <p:nvPr/>
        </p:nvSpPr>
        <p:spPr>
          <a:xfrm>
            <a:off x="750627" y="3070746"/>
            <a:ext cx="7233313" cy="707886"/>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在速度空间上是无穷维，在空间上也是无穷维，需要离散</a:t>
            </a:r>
            <a:endPar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endParaRPr>
          </a:p>
          <a:p>
            <a:pPr marL="342900" indent="-342900">
              <a:buFont typeface="Arial" panose="020B0604020202020204" pitchFamily="34" charset="0"/>
              <a:buChar char="•"/>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离散速度：</a:t>
            </a:r>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p:txBody>
      </p:sp>
      <p:graphicFrame>
        <p:nvGraphicFramePr>
          <p:cNvPr id="23" name="对象 22"/>
          <p:cNvGraphicFramePr>
            <a:graphicFrameLocks noChangeAspect="1"/>
          </p:cNvGraphicFramePr>
          <p:nvPr>
            <p:extLst>
              <p:ext uri="{D42A27DB-BD31-4B8C-83A1-F6EECF244321}">
                <p14:modId xmlns:p14="http://schemas.microsoft.com/office/powerpoint/2010/main" val="2170549805"/>
              </p:ext>
            </p:extLst>
          </p:nvPr>
        </p:nvGraphicFramePr>
        <p:xfrm>
          <a:off x="2210213" y="3817138"/>
          <a:ext cx="3527425" cy="838200"/>
        </p:xfrm>
        <a:graphic>
          <a:graphicData uri="http://schemas.openxmlformats.org/presentationml/2006/ole">
            <mc:AlternateContent xmlns:mc="http://schemas.openxmlformats.org/markup-compatibility/2006">
              <mc:Choice xmlns:v="urn:schemas-microsoft-com:vml" Requires="v">
                <p:oleObj spid="_x0000_s3334" name="Equation" r:id="rId5" imgW="1765080" imgH="419040" progId="Equation.DSMT4">
                  <p:embed/>
                </p:oleObj>
              </mc:Choice>
              <mc:Fallback>
                <p:oleObj name="Equation" r:id="rId5" imgW="1765080" imgH="419040" progId="Equation.DSMT4">
                  <p:embed/>
                  <p:pic>
                    <p:nvPicPr>
                      <p:cNvPr id="0" name=""/>
                      <p:cNvPicPr/>
                      <p:nvPr/>
                    </p:nvPicPr>
                    <p:blipFill>
                      <a:blip r:embed="rId6"/>
                      <a:stretch>
                        <a:fillRect/>
                      </a:stretch>
                    </p:blipFill>
                    <p:spPr>
                      <a:xfrm>
                        <a:off x="2210213" y="3817138"/>
                        <a:ext cx="3527425" cy="838200"/>
                      </a:xfrm>
                      <a:prstGeom prst="rect">
                        <a:avLst/>
                      </a:prstGeom>
                    </p:spPr>
                  </p:pic>
                </p:oleObj>
              </mc:Fallback>
            </mc:AlternateContent>
          </a:graphicData>
        </a:graphic>
      </p:graphicFrame>
      <p:sp>
        <p:nvSpPr>
          <p:cNvPr id="24" name="文本框 23"/>
          <p:cNvSpPr txBox="1"/>
          <p:nvPr/>
        </p:nvSpPr>
        <p:spPr>
          <a:xfrm>
            <a:off x="750627" y="4607897"/>
            <a:ext cx="7233313" cy="40011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空间离散</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双曲型方程沿特征线积分，利用积分中值定理</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a:t>
            </a:r>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p:txBody>
      </p:sp>
      <p:graphicFrame>
        <p:nvGraphicFramePr>
          <p:cNvPr id="27" name="对象 26"/>
          <p:cNvGraphicFramePr>
            <a:graphicFrameLocks noChangeAspect="1"/>
          </p:cNvGraphicFramePr>
          <p:nvPr>
            <p:extLst>
              <p:ext uri="{D42A27DB-BD31-4B8C-83A1-F6EECF244321}">
                <p14:modId xmlns:p14="http://schemas.microsoft.com/office/powerpoint/2010/main" val="3596798606"/>
              </p:ext>
            </p:extLst>
          </p:nvPr>
        </p:nvGraphicFramePr>
        <p:xfrm>
          <a:off x="808038" y="5091113"/>
          <a:ext cx="6675437" cy="787400"/>
        </p:xfrm>
        <a:graphic>
          <a:graphicData uri="http://schemas.openxmlformats.org/presentationml/2006/ole">
            <mc:AlternateContent xmlns:mc="http://schemas.openxmlformats.org/markup-compatibility/2006">
              <mc:Choice xmlns:v="urn:schemas-microsoft-com:vml" Requires="v">
                <p:oleObj spid="_x0000_s3335" name="Equation" r:id="rId7" imgW="3340080" imgH="393480" progId="Equation.DSMT4">
                  <p:embed/>
                </p:oleObj>
              </mc:Choice>
              <mc:Fallback>
                <p:oleObj name="Equation" r:id="rId7" imgW="3340080" imgH="393480" progId="Equation.DSMT4">
                  <p:embed/>
                  <p:pic>
                    <p:nvPicPr>
                      <p:cNvPr id="0" name=""/>
                      <p:cNvPicPr/>
                      <p:nvPr/>
                    </p:nvPicPr>
                    <p:blipFill>
                      <a:blip r:embed="rId8"/>
                      <a:stretch>
                        <a:fillRect/>
                      </a:stretch>
                    </p:blipFill>
                    <p:spPr>
                      <a:xfrm>
                        <a:off x="808038" y="5091113"/>
                        <a:ext cx="6675437" cy="787400"/>
                      </a:xfrm>
                      <a:prstGeom prst="rect">
                        <a:avLst/>
                      </a:prstGeom>
                    </p:spPr>
                  </p:pic>
                </p:oleObj>
              </mc:Fallback>
            </mc:AlternateContent>
          </a:graphicData>
        </a:graphic>
      </p:graphicFrame>
      <p:sp>
        <p:nvSpPr>
          <p:cNvPr id="28" name="文本框 27"/>
          <p:cNvSpPr txBox="1"/>
          <p:nvPr/>
        </p:nvSpPr>
        <p:spPr>
          <a:xfrm>
            <a:off x="997708" y="5798766"/>
            <a:ext cx="7233313" cy="707886"/>
          </a:xfrm>
          <a:prstGeom prst="rect">
            <a:avLst/>
          </a:prstGeom>
          <a:noFill/>
        </p:spPr>
        <p:txBody>
          <a:bodyPr wrap="square" rtlCol="0">
            <a:spAutoFit/>
          </a:bodyPr>
          <a:lstStyle/>
          <a:p>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上式表明时空离散不独立，为了满足下个时刻粒子运动到另一个格子</a:t>
            </a:r>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p:txBody>
      </p:sp>
      <p:graphicFrame>
        <p:nvGraphicFramePr>
          <p:cNvPr id="29" name="对象 28"/>
          <p:cNvGraphicFramePr>
            <a:graphicFrameLocks noChangeAspect="1"/>
          </p:cNvGraphicFramePr>
          <p:nvPr>
            <p:extLst>
              <p:ext uri="{D42A27DB-BD31-4B8C-83A1-F6EECF244321}">
                <p14:modId xmlns:p14="http://schemas.microsoft.com/office/powerpoint/2010/main" val="334628772"/>
              </p:ext>
            </p:extLst>
          </p:nvPr>
        </p:nvGraphicFramePr>
        <p:xfrm>
          <a:off x="1873250" y="6103938"/>
          <a:ext cx="1244600" cy="482600"/>
        </p:xfrm>
        <a:graphic>
          <a:graphicData uri="http://schemas.openxmlformats.org/presentationml/2006/ole">
            <mc:AlternateContent xmlns:mc="http://schemas.openxmlformats.org/markup-compatibility/2006">
              <mc:Choice xmlns:v="urn:schemas-microsoft-com:vml" Requires="v">
                <p:oleObj spid="_x0000_s3336" name="Equation" r:id="rId9" imgW="622080" imgH="241200" progId="Equation.DSMT4">
                  <p:embed/>
                </p:oleObj>
              </mc:Choice>
              <mc:Fallback>
                <p:oleObj name="Equation" r:id="rId9" imgW="622080" imgH="241200" progId="Equation.DSMT4">
                  <p:embed/>
                  <p:pic>
                    <p:nvPicPr>
                      <p:cNvPr id="0" name=""/>
                      <p:cNvPicPr/>
                      <p:nvPr/>
                    </p:nvPicPr>
                    <p:blipFill>
                      <a:blip r:embed="rId10"/>
                      <a:stretch>
                        <a:fillRect/>
                      </a:stretch>
                    </p:blipFill>
                    <p:spPr>
                      <a:xfrm>
                        <a:off x="1873250" y="6103938"/>
                        <a:ext cx="1244600" cy="482600"/>
                      </a:xfrm>
                      <a:prstGeom prst="rect">
                        <a:avLst/>
                      </a:prstGeom>
                    </p:spPr>
                  </p:pic>
                </p:oleObj>
              </mc:Fallback>
            </mc:AlternateContent>
          </a:graphicData>
        </a:graphic>
      </p:graphicFrame>
      <p:pic>
        <p:nvPicPr>
          <p:cNvPr id="18" name="图片 17"/>
          <p:cNvPicPr/>
          <p:nvPr/>
        </p:nvPicPr>
        <p:blipFill>
          <a:blip r:embed="rId11">
            <a:extLst>
              <a:ext uri="{28A0092B-C50C-407E-A947-70E740481C1C}">
                <a14:useLocalDpi xmlns:a14="http://schemas.microsoft.com/office/drawing/2010/main" val="0"/>
              </a:ext>
            </a:extLst>
          </a:blip>
          <a:srcRect/>
          <a:stretch>
            <a:fillRect/>
          </a:stretch>
        </p:blipFill>
        <p:spPr bwMode="auto">
          <a:xfrm>
            <a:off x="6755765" y="788035"/>
            <a:ext cx="1455420" cy="1360805"/>
          </a:xfrm>
          <a:prstGeom prst="rect">
            <a:avLst/>
          </a:prstGeom>
          <a:noFill/>
          <a:ln>
            <a:noFill/>
          </a:ln>
        </p:spPr>
      </p:pic>
    </p:spTree>
    <p:extLst>
      <p:ext uri="{BB962C8B-B14F-4D97-AF65-F5344CB8AC3E}">
        <p14:creationId xmlns:p14="http://schemas.microsoft.com/office/powerpoint/2010/main" val="4100522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186"/>
            <a:ext cx="6854825" cy="1325563"/>
          </a:xfrm>
        </p:spPr>
        <p:txBody>
          <a:bodyPr/>
          <a:lstStyle/>
          <a:p>
            <a:r>
              <a:rPr lang="zh-CN" altLang="en-US" dirty="0" smtClean="0">
                <a:latin typeface="华文细黑" panose="02010600040101010101" pitchFamily="2" charset="-122"/>
                <a:ea typeface="华文细黑" panose="02010600040101010101" pitchFamily="2" charset="-122"/>
              </a:rPr>
              <a:t>分布函数与物理量的关联</a:t>
            </a:r>
            <a:endParaRPr lang="zh-CN" altLang="en-US" dirty="0">
              <a:latin typeface="华文细黑" panose="02010600040101010101" pitchFamily="2" charset="-122"/>
              <a:ea typeface="华文细黑" panose="02010600040101010101" pitchFamily="2" charset="-122"/>
            </a:endParaRPr>
          </a:p>
        </p:txBody>
      </p:sp>
      <p:graphicFrame>
        <p:nvGraphicFramePr>
          <p:cNvPr id="18" name="对象 17"/>
          <p:cNvGraphicFramePr>
            <a:graphicFrameLocks noChangeAspect="1"/>
          </p:cNvGraphicFramePr>
          <p:nvPr>
            <p:extLst>
              <p:ext uri="{D42A27DB-BD31-4B8C-83A1-F6EECF244321}">
                <p14:modId xmlns:p14="http://schemas.microsoft.com/office/powerpoint/2010/main" val="2165232579"/>
              </p:ext>
            </p:extLst>
          </p:nvPr>
        </p:nvGraphicFramePr>
        <p:xfrm>
          <a:off x="2872119" y="1153879"/>
          <a:ext cx="3627437" cy="1574800"/>
        </p:xfrm>
        <a:graphic>
          <a:graphicData uri="http://schemas.openxmlformats.org/presentationml/2006/ole">
            <mc:AlternateContent xmlns:mc="http://schemas.openxmlformats.org/markup-compatibility/2006">
              <mc:Choice xmlns:v="urn:schemas-microsoft-com:vml" Requires="v">
                <p:oleObj spid="_x0000_s4265" name="Equation" r:id="rId3" imgW="1815840" imgH="787320" progId="Equation.DSMT4">
                  <p:embed/>
                </p:oleObj>
              </mc:Choice>
              <mc:Fallback>
                <p:oleObj name="Equation" r:id="rId3" imgW="1815840" imgH="787320" progId="Equation.DSMT4">
                  <p:embed/>
                  <p:pic>
                    <p:nvPicPr>
                      <p:cNvPr id="0" name=""/>
                      <p:cNvPicPr/>
                      <p:nvPr/>
                    </p:nvPicPr>
                    <p:blipFill>
                      <a:blip r:embed="rId4"/>
                      <a:stretch>
                        <a:fillRect/>
                      </a:stretch>
                    </p:blipFill>
                    <p:spPr>
                      <a:xfrm>
                        <a:off x="2872119" y="1153879"/>
                        <a:ext cx="3627437" cy="1574800"/>
                      </a:xfrm>
                      <a:prstGeom prst="rect">
                        <a:avLst/>
                      </a:prstGeom>
                    </p:spPr>
                  </p:pic>
                </p:oleObj>
              </mc:Fallback>
            </mc:AlternateContent>
          </a:graphicData>
        </a:graphic>
      </p:graphicFrame>
      <p:sp>
        <p:nvSpPr>
          <p:cNvPr id="21" name="文本框 20"/>
          <p:cNvSpPr txBox="1"/>
          <p:nvPr/>
        </p:nvSpPr>
        <p:spPr>
          <a:xfrm>
            <a:off x="846161" y="2901927"/>
            <a:ext cx="7233313" cy="3170099"/>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通过对分布函数控制方程展开，代换，能得到流体控制方程</a:t>
            </a:r>
            <a:endPar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endParaRPr>
          </a:p>
          <a:p>
            <a:pPr marL="342900" indent="-342900">
              <a:buFont typeface="Arial" panose="020B0604020202020204" pitchFamily="34" charset="0"/>
              <a:buChar char="•"/>
            </a:pPr>
            <a:endParaRPr lang="en-US" altLang="zh-CN" sz="2000" dirty="0">
              <a:latin typeface="Times New Roman" panose="02020603050405020304" pitchFamily="18" charset="0"/>
              <a:ea typeface="华文细黑" panose="02010600040101010101" pitchFamily="2" charset="-122"/>
              <a:cs typeface="Times New Roman" panose="02020603050405020304" pitchFamily="18" charset="0"/>
            </a:endParaRPr>
          </a:p>
          <a:p>
            <a:pPr marL="342900" indent="-342900">
              <a:buFont typeface="Arial" panose="020B0604020202020204" pitchFamily="34" charset="0"/>
              <a:buChar char="•"/>
            </a:pPr>
            <a:endPar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endParaRPr>
          </a:p>
          <a:p>
            <a:pPr marL="342900" indent="-342900">
              <a:buFont typeface="Arial" panose="020B0604020202020204" pitchFamily="34" charset="0"/>
              <a:buChar char="•"/>
            </a:pPr>
            <a:endParaRPr lang="en-US" altLang="zh-CN" sz="2000" dirty="0">
              <a:latin typeface="Times New Roman" panose="02020603050405020304" pitchFamily="18" charset="0"/>
              <a:ea typeface="华文细黑" panose="02010600040101010101" pitchFamily="2" charset="-122"/>
              <a:cs typeface="Times New Roman" panose="02020603050405020304" pitchFamily="18" charset="0"/>
            </a:endParaRPr>
          </a:p>
          <a:p>
            <a:pPr marL="342900" indent="-342900">
              <a:buFont typeface="Arial" panose="020B0604020202020204" pitchFamily="34" charset="0"/>
              <a:buChar char="•"/>
            </a:pPr>
            <a:endPar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endParaRPr>
          </a:p>
          <a:p>
            <a:pPr marL="342900" indent="-342900">
              <a:buFont typeface="Arial" panose="020B0604020202020204" pitchFamily="34" charset="0"/>
              <a:buChar char="•"/>
            </a:pPr>
            <a:endPar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endParaRPr>
          </a:p>
          <a:p>
            <a:pPr marL="342900" indent="-342900">
              <a:buFont typeface="Arial" panose="020B0604020202020204" pitchFamily="34" charset="0"/>
              <a:buChar char="•"/>
            </a:pPr>
            <a:endPar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endParaRPr>
          </a:p>
          <a:p>
            <a:pPr marL="342900" indent="-342900">
              <a:buFont typeface="Arial" panose="020B0604020202020204" pitchFamily="34" charset="0"/>
              <a:buChar char="•"/>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BGK</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方程得到的流体控制方程质量方程与</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N-S</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方程一致，但动量方程存在一个小量的偏差，在密度为常数，低马赫数下，偏差是一个小量</a:t>
            </a:r>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p:txBody>
      </p:sp>
      <p:graphicFrame>
        <p:nvGraphicFramePr>
          <p:cNvPr id="25" name="对象 24"/>
          <p:cNvGraphicFramePr>
            <a:graphicFrameLocks noChangeAspect="1"/>
          </p:cNvGraphicFramePr>
          <p:nvPr>
            <p:extLst>
              <p:ext uri="{D42A27DB-BD31-4B8C-83A1-F6EECF244321}">
                <p14:modId xmlns:p14="http://schemas.microsoft.com/office/powerpoint/2010/main" val="3483355156"/>
              </p:ext>
            </p:extLst>
          </p:nvPr>
        </p:nvGraphicFramePr>
        <p:xfrm>
          <a:off x="3569032" y="3248423"/>
          <a:ext cx="2233613" cy="787400"/>
        </p:xfrm>
        <a:graphic>
          <a:graphicData uri="http://schemas.openxmlformats.org/presentationml/2006/ole">
            <mc:AlternateContent xmlns:mc="http://schemas.openxmlformats.org/markup-compatibility/2006">
              <mc:Choice xmlns:v="urn:schemas-microsoft-com:vml" Requires="v">
                <p:oleObj spid="_x0000_s4266" name="Equation" r:id="rId5" imgW="1117440" imgH="393480" progId="Equation.DSMT4">
                  <p:embed/>
                </p:oleObj>
              </mc:Choice>
              <mc:Fallback>
                <p:oleObj name="Equation" r:id="rId5" imgW="1117440" imgH="393480" progId="Equation.DSMT4">
                  <p:embed/>
                  <p:pic>
                    <p:nvPicPr>
                      <p:cNvPr id="0" name=""/>
                      <p:cNvPicPr/>
                      <p:nvPr/>
                    </p:nvPicPr>
                    <p:blipFill>
                      <a:blip r:embed="rId6"/>
                      <a:stretch>
                        <a:fillRect/>
                      </a:stretch>
                    </p:blipFill>
                    <p:spPr>
                      <a:xfrm>
                        <a:off x="3569032" y="3248423"/>
                        <a:ext cx="2233613" cy="787400"/>
                      </a:xfrm>
                      <a:prstGeom prst="rect">
                        <a:avLst/>
                      </a:prstGeom>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3130179338"/>
              </p:ext>
            </p:extLst>
          </p:nvPr>
        </p:nvGraphicFramePr>
        <p:xfrm>
          <a:off x="971692" y="4004376"/>
          <a:ext cx="7762875" cy="965200"/>
        </p:xfrm>
        <a:graphic>
          <a:graphicData uri="http://schemas.openxmlformats.org/presentationml/2006/ole">
            <mc:AlternateContent xmlns:mc="http://schemas.openxmlformats.org/markup-compatibility/2006">
              <mc:Choice xmlns:v="urn:schemas-microsoft-com:vml" Requires="v">
                <p:oleObj spid="_x0000_s4267" name="Equation" r:id="rId7" imgW="3886200" imgH="482400" progId="Equation.DSMT4">
                  <p:embed/>
                </p:oleObj>
              </mc:Choice>
              <mc:Fallback>
                <p:oleObj name="Equation" r:id="rId7" imgW="3886200" imgH="482400" progId="Equation.DSMT4">
                  <p:embed/>
                  <p:pic>
                    <p:nvPicPr>
                      <p:cNvPr id="0" name=""/>
                      <p:cNvPicPr/>
                      <p:nvPr/>
                    </p:nvPicPr>
                    <p:blipFill>
                      <a:blip r:embed="rId8"/>
                      <a:stretch>
                        <a:fillRect/>
                      </a:stretch>
                    </p:blipFill>
                    <p:spPr>
                      <a:xfrm>
                        <a:off x="971692" y="4004376"/>
                        <a:ext cx="7762875" cy="965200"/>
                      </a:xfrm>
                      <a:prstGeom prst="rect">
                        <a:avLst/>
                      </a:prstGeom>
                    </p:spPr>
                  </p:pic>
                </p:oleObj>
              </mc:Fallback>
            </mc:AlternateContent>
          </a:graphicData>
        </a:graphic>
      </p:graphicFrame>
    </p:spTree>
    <p:extLst>
      <p:ext uri="{BB962C8B-B14F-4D97-AF65-F5344CB8AC3E}">
        <p14:creationId xmlns:p14="http://schemas.microsoft.com/office/powerpoint/2010/main" val="2332871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25141"/>
            <a:ext cx="6854825" cy="1325563"/>
          </a:xfrm>
        </p:spPr>
        <p:txBody>
          <a:bodyPr/>
          <a:lstStyle/>
          <a:p>
            <a:r>
              <a:rPr lang="zh-CN" altLang="en-US" dirty="0" smtClean="0">
                <a:latin typeface="华文细黑" panose="02010600040101010101" pitchFamily="2" charset="-122"/>
                <a:ea typeface="华文细黑" panose="02010600040101010101" pitchFamily="2" charset="-122"/>
              </a:rPr>
              <a:t>常用速度离散模型</a:t>
            </a:r>
            <a:endParaRPr lang="zh-CN" altLang="en-US" dirty="0">
              <a:latin typeface="华文细黑" panose="02010600040101010101" pitchFamily="2" charset="-122"/>
              <a:ea typeface="华文细黑" panose="02010600040101010101" pitchFamily="2" charset="-122"/>
            </a:endParaRPr>
          </a:p>
        </p:txBody>
      </p:sp>
      <p:sp>
        <p:nvSpPr>
          <p:cNvPr id="21" name="文本框 20"/>
          <p:cNvSpPr txBox="1"/>
          <p:nvPr/>
        </p:nvSpPr>
        <p:spPr>
          <a:xfrm>
            <a:off x="628650" y="841115"/>
            <a:ext cx="4317193" cy="40011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二维常用模型为</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D2Q9</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模型</a:t>
            </a:r>
            <a:endPar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endParaRPr>
          </a:p>
        </p:txBody>
      </p: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5095969" y="1433017"/>
            <a:ext cx="4107124" cy="4067032"/>
          </a:xfrm>
          <a:prstGeom prst="rect">
            <a:avLst/>
          </a:prstGeom>
          <a:noFill/>
          <a:ln>
            <a:noFill/>
          </a:ln>
        </p:spPr>
      </p:pic>
      <p:sp>
        <p:nvSpPr>
          <p:cNvPr id="3" name="矩形 2"/>
          <p:cNvSpPr/>
          <p:nvPr/>
        </p:nvSpPr>
        <p:spPr>
          <a:xfrm>
            <a:off x="95535" y="3815683"/>
            <a:ext cx="7130955" cy="369332"/>
          </a:xfrm>
          <a:prstGeom prst="rect">
            <a:avLst/>
          </a:prstGeom>
        </p:spPr>
        <p:txBody>
          <a:bodyPr wrap="square">
            <a:spAutoFit/>
          </a:bodyPr>
          <a:lstStyle/>
          <a:p>
            <a:pPr marL="342900" indent="-342900">
              <a:buFont typeface="Arial" panose="020B0604020202020204" pitchFamily="34" charset="0"/>
              <a:buChar char="•"/>
            </a:pPr>
            <a:r>
              <a:rPr lang="zh-CN" altLang="en-US" dirty="0" smtClean="0">
                <a:latin typeface="Times New Roman" panose="02020603050405020304" pitchFamily="18" charset="0"/>
                <a:ea typeface="华文细黑" panose="02010600040101010101" pitchFamily="2" charset="-122"/>
                <a:cs typeface="Times New Roman" panose="02020603050405020304" pitchFamily="18" charset="0"/>
              </a:rPr>
              <a:t>离散速度模型确定，平衡态函数也确定</a:t>
            </a:r>
            <a:endParaRPr lang="en-US" altLang="zh-CN" dirty="0" smtClean="0">
              <a:latin typeface="Times New Roman" panose="02020603050405020304" pitchFamily="18" charset="0"/>
              <a:ea typeface="华文细黑" panose="02010600040101010101" pitchFamily="2" charset="-122"/>
              <a:cs typeface="Times New Roman" panose="02020603050405020304"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004146236"/>
              </p:ext>
            </p:extLst>
          </p:nvPr>
        </p:nvGraphicFramePr>
        <p:xfrm>
          <a:off x="0" y="1308227"/>
          <a:ext cx="5199797" cy="1271062"/>
        </p:xfrm>
        <a:graphic>
          <a:graphicData uri="http://schemas.openxmlformats.org/presentationml/2006/ole">
            <mc:AlternateContent xmlns:mc="http://schemas.openxmlformats.org/markup-compatibility/2006">
              <mc:Choice xmlns:v="urn:schemas-microsoft-com:vml" Requires="v">
                <p:oleObj spid="_x0000_s8283" name="Equation" r:id="rId4" imgW="2997200" imgH="736600" progId="Equation.DSMT4">
                  <p:embed/>
                </p:oleObj>
              </mc:Choice>
              <mc:Fallback>
                <p:oleObj name="Equation" r:id="rId4" imgW="2997200" imgH="7366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308227"/>
                        <a:ext cx="5199797" cy="1271062"/>
                      </a:xfrm>
                      <a:prstGeom prst="rect">
                        <a:avLst/>
                      </a:prstGeom>
                      <a:noFill/>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914791996"/>
              </p:ext>
            </p:extLst>
          </p:nvPr>
        </p:nvGraphicFramePr>
        <p:xfrm>
          <a:off x="95535" y="2724906"/>
          <a:ext cx="3712190" cy="447701"/>
        </p:xfrm>
        <a:graphic>
          <a:graphicData uri="http://schemas.openxmlformats.org/presentationml/2006/ole">
            <mc:AlternateContent xmlns:mc="http://schemas.openxmlformats.org/markup-compatibility/2006">
              <mc:Choice xmlns:v="urn:schemas-microsoft-com:vml" Requires="v">
                <p:oleObj spid="_x0000_s8284" name="Equation" r:id="rId6" imgW="1892300" imgH="228600" progId="Equation.DSMT4">
                  <p:embed/>
                </p:oleObj>
              </mc:Choice>
              <mc:Fallback>
                <p:oleObj name="Equation" r:id="rId6" imgW="1892300" imgH="2286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535" y="2724906"/>
                        <a:ext cx="3712190" cy="447701"/>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177442262"/>
              </p:ext>
            </p:extLst>
          </p:nvPr>
        </p:nvGraphicFramePr>
        <p:xfrm>
          <a:off x="71551" y="3222365"/>
          <a:ext cx="3736174" cy="460120"/>
        </p:xfrm>
        <a:graphic>
          <a:graphicData uri="http://schemas.openxmlformats.org/presentationml/2006/ole">
            <mc:AlternateContent xmlns:mc="http://schemas.openxmlformats.org/markup-compatibility/2006">
              <mc:Choice xmlns:v="urn:schemas-microsoft-com:vml" Requires="v">
                <p:oleObj spid="_x0000_s8285" name="Equation" r:id="rId8" imgW="1930400" imgH="241300" progId="Equation.DSMT4">
                  <p:embed/>
                </p:oleObj>
              </mc:Choice>
              <mc:Fallback>
                <p:oleObj name="Equation" r:id="rId8" imgW="1930400" imgH="241300" progId="Equation.DSMT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551" y="3222365"/>
                        <a:ext cx="3736174" cy="460120"/>
                      </a:xfrm>
                      <a:prstGeom prst="rect">
                        <a:avLst/>
                      </a:prstGeom>
                      <a:noFill/>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1055360156"/>
              </p:ext>
            </p:extLst>
          </p:nvPr>
        </p:nvGraphicFramePr>
        <p:xfrm>
          <a:off x="287431" y="4309805"/>
          <a:ext cx="4808538" cy="946150"/>
        </p:xfrm>
        <a:graphic>
          <a:graphicData uri="http://schemas.openxmlformats.org/presentationml/2006/ole">
            <mc:AlternateContent xmlns:mc="http://schemas.openxmlformats.org/markup-compatibility/2006">
              <mc:Choice xmlns:v="urn:schemas-microsoft-com:vml" Requires="v">
                <p:oleObj spid="_x0000_s8286" name="Equation" r:id="rId10" imgW="2450880" imgH="482400" progId="Equation.DSMT4">
                  <p:embed/>
                </p:oleObj>
              </mc:Choice>
              <mc:Fallback>
                <p:oleObj name="Equation" r:id="rId10" imgW="2450880" imgH="482400" progId="Equation.DSMT4">
                  <p:embed/>
                  <p:pic>
                    <p:nvPicPr>
                      <p:cNvPr id="0" name=""/>
                      <p:cNvPicPr>
                        <a:picLocks noChangeAspect="1" noChangeArrowheads="1"/>
                      </p:cNvPicPr>
                      <p:nvPr/>
                    </p:nvPicPr>
                    <p:blipFill>
                      <a:blip r:embed="rId11"/>
                      <a:srcRect/>
                      <a:stretch>
                        <a:fillRect/>
                      </a:stretch>
                    </p:blipFill>
                    <p:spPr bwMode="auto">
                      <a:xfrm>
                        <a:off x="287431" y="4309805"/>
                        <a:ext cx="4808538" cy="946150"/>
                      </a:xfrm>
                      <a:prstGeom prst="rect">
                        <a:avLst/>
                      </a:prstGeom>
                      <a:noFill/>
                    </p:spPr>
                  </p:pic>
                </p:oleObj>
              </mc:Fallback>
            </mc:AlternateContent>
          </a:graphicData>
        </a:graphic>
      </p:graphicFrame>
    </p:spTree>
    <p:extLst>
      <p:ext uri="{BB962C8B-B14F-4D97-AF65-F5344CB8AC3E}">
        <p14:creationId xmlns:p14="http://schemas.microsoft.com/office/powerpoint/2010/main" val="3345427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186"/>
            <a:ext cx="6854825" cy="1325563"/>
          </a:xfrm>
        </p:spPr>
        <p:txBody>
          <a:bodyPr/>
          <a:lstStyle/>
          <a:p>
            <a:r>
              <a:rPr lang="zh-CN" altLang="en-US" dirty="0" smtClean="0">
                <a:latin typeface="华文细黑" panose="02010600040101010101" pitchFamily="2" charset="-122"/>
                <a:ea typeface="华文细黑" panose="02010600040101010101" pitchFamily="2" charset="-122"/>
              </a:rPr>
              <a:t>边界处理</a:t>
            </a:r>
            <a:endParaRPr lang="zh-CN" altLang="en-US" dirty="0">
              <a:latin typeface="华文细黑" panose="02010600040101010101" pitchFamily="2" charset="-122"/>
              <a:ea typeface="华文细黑" panose="02010600040101010101" pitchFamily="2" charset="-122"/>
            </a:endParaRPr>
          </a:p>
        </p:txBody>
      </p:sp>
      <p:sp>
        <p:nvSpPr>
          <p:cNvPr id="3" name="文本框 2"/>
          <p:cNvSpPr txBox="1"/>
          <p:nvPr/>
        </p:nvSpPr>
        <p:spPr>
          <a:xfrm>
            <a:off x="515391" y="898492"/>
            <a:ext cx="7233313" cy="707886"/>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Times New Roman" panose="02020603050405020304" pitchFamily="18" charset="0"/>
                <a:ea typeface="华文细黑" panose="02010600040101010101" pitchFamily="2" charset="-122"/>
                <a:cs typeface="Times New Roman" panose="02020603050405020304" pitchFamily="18" charset="0"/>
              </a:rPr>
              <a:t>边界的处理可以</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采用外推</a:t>
            </a:r>
            <a:r>
              <a:rPr lang="zh-CN" altLang="en-US" sz="2000" dirty="0">
                <a:latin typeface="Times New Roman" panose="02020603050405020304" pitchFamily="18" charset="0"/>
                <a:ea typeface="华文细黑" panose="02010600040101010101" pitchFamily="2" charset="-122"/>
                <a:cs typeface="Times New Roman" panose="02020603050405020304" pitchFamily="18" charset="0"/>
              </a:rPr>
              <a:t>格式，下面选择外推格式中的非平衡态外推格式进行</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说明</a:t>
            </a:r>
            <a:endParaRPr lang="en-US" altLang="zh-CN" sz="2000" dirty="0">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392380077"/>
              </p:ext>
            </p:extLst>
          </p:nvPr>
        </p:nvGraphicFramePr>
        <p:xfrm>
          <a:off x="2693773" y="1606378"/>
          <a:ext cx="2876550" cy="2047875"/>
        </p:xfrm>
        <a:graphic>
          <a:graphicData uri="http://schemas.openxmlformats.org/presentationml/2006/ole">
            <mc:AlternateContent xmlns:mc="http://schemas.openxmlformats.org/markup-compatibility/2006">
              <mc:Choice xmlns:v="urn:schemas-microsoft-com:vml" Requires="v">
                <p:oleObj spid="_x0000_s5254" name="Visio" r:id="rId3" imgW="3648145" imgH="2600370" progId="Visio.Drawing.15">
                  <p:embed/>
                </p:oleObj>
              </mc:Choice>
              <mc:Fallback>
                <p:oleObj name="Visio" r:id="rId3" imgW="3648145" imgH="2600370" progId="Visio.Drawing.15">
                  <p:embed/>
                  <p:pic>
                    <p:nvPicPr>
                      <p:cNvPr id="0" name="Object 1"/>
                      <p:cNvPicPr>
                        <a:picLocks noChangeAspect="1" noChangeArrowheads="1"/>
                      </p:cNvPicPr>
                      <p:nvPr/>
                    </p:nvPicPr>
                    <p:blipFill>
                      <a:blip r:embed="rId4"/>
                      <a:srcRect/>
                      <a:stretch>
                        <a:fillRect/>
                      </a:stretch>
                    </p:blipFill>
                    <p:spPr bwMode="auto">
                      <a:xfrm>
                        <a:off x="2693773" y="1606378"/>
                        <a:ext cx="2876550" cy="2047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文本框 5"/>
          <p:cNvSpPr txBox="1"/>
          <p:nvPr/>
        </p:nvSpPr>
        <p:spPr>
          <a:xfrm>
            <a:off x="646573" y="3931882"/>
            <a:ext cx="7233313" cy="707886"/>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Times New Roman" panose="02020603050405020304" pitchFamily="18" charset="0"/>
                <a:ea typeface="华文细黑" panose="02010600040101010101" pitchFamily="2" charset="-122"/>
                <a:cs typeface="Times New Roman" panose="02020603050405020304" pitchFamily="18" charset="0"/>
              </a:rPr>
              <a:t>非平衡外推格式的思想是将边界节点上的分布函数分解为平衡态和非平衡态：</a:t>
            </a:r>
            <a:endParaRPr lang="en-US" altLang="zh-CN" sz="2000" dirty="0">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Rectangle 5"/>
          <p:cNvSpPr>
            <a:spLocks noChangeArrowheads="1"/>
          </p:cNvSpPr>
          <p:nvPr/>
        </p:nvSpPr>
        <p:spPr bwMode="auto">
          <a:xfrm>
            <a:off x="3113901" y="4268211"/>
            <a:ext cx="1022967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480089100"/>
              </p:ext>
            </p:extLst>
          </p:nvPr>
        </p:nvGraphicFramePr>
        <p:xfrm>
          <a:off x="3113902" y="4268212"/>
          <a:ext cx="3575091" cy="444663"/>
        </p:xfrm>
        <a:graphic>
          <a:graphicData uri="http://schemas.openxmlformats.org/presentationml/2006/ole">
            <mc:AlternateContent xmlns:mc="http://schemas.openxmlformats.org/markup-compatibility/2006">
              <mc:Choice xmlns:v="urn:schemas-microsoft-com:vml" Requires="v">
                <p:oleObj spid="_x0000_s5255" name="Equation" r:id="rId5" imgW="1917700" imgH="241300" progId="Equation.DSMT4">
                  <p:embed/>
                </p:oleObj>
              </mc:Choice>
              <mc:Fallback>
                <p:oleObj name="Equation" r:id="rId5" imgW="1917700" imgH="2413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13902" y="4268212"/>
                        <a:ext cx="3575091" cy="444663"/>
                      </a:xfrm>
                      <a:prstGeom prst="rect">
                        <a:avLst/>
                      </a:prstGeom>
                      <a:noFill/>
                    </p:spPr>
                  </p:pic>
                </p:oleObj>
              </mc:Fallback>
            </mc:AlternateContent>
          </a:graphicData>
        </a:graphic>
      </p:graphicFrame>
      <p:sp>
        <p:nvSpPr>
          <p:cNvPr id="9" name="文本框 8"/>
          <p:cNvSpPr txBox="1"/>
          <p:nvPr/>
        </p:nvSpPr>
        <p:spPr>
          <a:xfrm>
            <a:off x="628650" y="4837001"/>
            <a:ext cx="7233313" cy="707886"/>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Times New Roman" panose="02020603050405020304" pitchFamily="18" charset="0"/>
                <a:ea typeface="华文细黑" panose="02010600040101010101" pitchFamily="2" charset="-122"/>
                <a:cs typeface="Times New Roman" panose="02020603050405020304" pitchFamily="18" charset="0"/>
              </a:rPr>
              <a:t>其中平衡态部分由边界的定义近似获得，而非平衡态则采用非平衡态</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外推</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a:t>
            </a:r>
            <a:endParaRPr lang="en-US" altLang="zh-CN" sz="2000" dirty="0">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Rectangle 7"/>
          <p:cNvSpPr>
            <a:spLocks noChangeArrowheads="1"/>
          </p:cNvSpPr>
          <p:nvPr/>
        </p:nvSpPr>
        <p:spPr bwMode="auto">
          <a:xfrm>
            <a:off x="3113901" y="5524745"/>
            <a:ext cx="1034579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2960562781"/>
              </p:ext>
            </p:extLst>
          </p:nvPr>
        </p:nvGraphicFramePr>
        <p:xfrm>
          <a:off x="3113901" y="5524746"/>
          <a:ext cx="4688889" cy="825385"/>
        </p:xfrm>
        <a:graphic>
          <a:graphicData uri="http://schemas.openxmlformats.org/presentationml/2006/ole">
            <mc:AlternateContent xmlns:mc="http://schemas.openxmlformats.org/markup-compatibility/2006">
              <mc:Choice xmlns:v="urn:schemas-microsoft-com:vml" Requires="v">
                <p:oleObj spid="_x0000_s5256" name="Equation" r:id="rId7" imgW="2590800" imgH="482600" progId="Equation.DSMT4">
                  <p:embed/>
                </p:oleObj>
              </mc:Choice>
              <mc:Fallback>
                <p:oleObj name="Equation" r:id="rId7" imgW="2590800" imgH="4826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13901" y="5524746"/>
                        <a:ext cx="4688889" cy="825385"/>
                      </a:xfrm>
                      <a:prstGeom prst="rect">
                        <a:avLst/>
                      </a:prstGeom>
                      <a:noFill/>
                    </p:spPr>
                  </p:pic>
                </p:oleObj>
              </mc:Fallback>
            </mc:AlternateContent>
          </a:graphicData>
        </a:graphic>
      </p:graphicFrame>
    </p:spTree>
    <p:extLst>
      <p:ext uri="{BB962C8B-B14F-4D97-AF65-F5344CB8AC3E}">
        <p14:creationId xmlns:p14="http://schemas.microsoft.com/office/powerpoint/2010/main" val="1117405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186"/>
            <a:ext cx="6854825" cy="1325563"/>
          </a:xfrm>
        </p:spPr>
        <p:txBody>
          <a:bodyPr/>
          <a:lstStyle/>
          <a:p>
            <a:r>
              <a:rPr lang="zh-CN" altLang="en-US" smtClean="0">
                <a:latin typeface="华文细黑" panose="02010600040101010101" pitchFamily="2" charset="-122"/>
                <a:ea typeface="华文细黑" panose="02010600040101010101" pitchFamily="2" charset="-122"/>
              </a:rPr>
              <a:t>算例：</a:t>
            </a:r>
            <a:r>
              <a:rPr lang="zh-CN" altLang="en-US" dirty="0" smtClean="0">
                <a:latin typeface="华文细黑" panose="02010600040101010101" pitchFamily="2" charset="-122"/>
                <a:ea typeface="华文细黑" panose="02010600040101010101" pitchFamily="2" charset="-122"/>
              </a:rPr>
              <a:t>顶盖流动</a:t>
            </a:r>
            <a:endParaRPr lang="zh-CN" altLang="en-US" dirty="0">
              <a:latin typeface="华文细黑" panose="02010600040101010101" pitchFamily="2" charset="-122"/>
              <a:ea typeface="华文细黑" panose="02010600040101010101" pitchFamily="2" charset="-122"/>
            </a:endParaRPr>
          </a:p>
        </p:txBody>
      </p:sp>
      <p:sp>
        <p:nvSpPr>
          <p:cNvPr id="3" name="Rectangle 2"/>
          <p:cNvSpPr>
            <a:spLocks noChangeArrowheads="1"/>
          </p:cNvSpPr>
          <p:nvPr/>
        </p:nvSpPr>
        <p:spPr bwMode="auto">
          <a:xfrm>
            <a:off x="2051220" y="1194486"/>
            <a:ext cx="1247191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353811188"/>
              </p:ext>
            </p:extLst>
          </p:nvPr>
        </p:nvGraphicFramePr>
        <p:xfrm>
          <a:off x="1950553" y="909261"/>
          <a:ext cx="4426835" cy="3649362"/>
        </p:xfrm>
        <a:graphic>
          <a:graphicData uri="http://schemas.openxmlformats.org/presentationml/2006/ole">
            <mc:AlternateContent xmlns:mc="http://schemas.openxmlformats.org/markup-compatibility/2006">
              <mc:Choice xmlns:v="urn:schemas-microsoft-com:vml" Requires="v">
                <p:oleObj spid="_x0000_s6187" name="Visio" r:id="rId3" imgW="2676477" imgH="2200230" progId="Visio.Drawing.15">
                  <p:embed/>
                </p:oleObj>
              </mc:Choice>
              <mc:Fallback>
                <p:oleObj name="Visio" r:id="rId3" imgW="2676477" imgH="220023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0553" y="909261"/>
                        <a:ext cx="4426835" cy="3649362"/>
                      </a:xfrm>
                      <a:prstGeom prst="rect">
                        <a:avLst/>
                      </a:prstGeom>
                      <a:noFill/>
                    </p:spPr>
                  </p:pic>
                </p:oleObj>
              </mc:Fallback>
            </mc:AlternateContent>
          </a:graphicData>
        </a:graphic>
      </p:graphicFrame>
      <p:sp>
        <p:nvSpPr>
          <p:cNvPr id="5" name="矩形 4"/>
          <p:cNvSpPr/>
          <p:nvPr/>
        </p:nvSpPr>
        <p:spPr>
          <a:xfrm>
            <a:off x="440421" y="4558623"/>
            <a:ext cx="8183461" cy="1323439"/>
          </a:xfrm>
          <a:prstGeom prst="rect">
            <a:avLst/>
          </a:prstGeom>
        </p:spPr>
        <p:txBody>
          <a:bodyPr wrap="square">
            <a:spAutoFit/>
          </a:bodyPr>
          <a:lstStyle/>
          <a:p>
            <a:pPr marL="342900" indent="-342900">
              <a:buFont typeface="Arial" panose="020B0604020202020204" pitchFamily="34" charset="0"/>
              <a:buChar char="•"/>
            </a:pPr>
            <a:r>
              <a:rPr lang="zh-CN" altLang="zh-CN" sz="2000" dirty="0">
                <a:latin typeface="Times New Roman" panose="02020603050405020304" pitchFamily="18" charset="0"/>
                <a:ea typeface="华文细黑" panose="02010600040101010101" pitchFamily="2" charset="-122"/>
                <a:cs typeface="Times New Roman" panose="02020603050405020304" pitchFamily="18" charset="0"/>
              </a:rPr>
              <a:t>计算采用</a:t>
            </a:r>
            <a:r>
              <a:rPr lang="en-US" altLang="zh-CN" sz="2000" dirty="0">
                <a:latin typeface="Times New Roman" panose="02020603050405020304" pitchFamily="18" charset="0"/>
                <a:ea typeface="华文细黑" panose="02010600040101010101" pitchFamily="2" charset="-122"/>
                <a:cs typeface="Times New Roman" panose="02020603050405020304" pitchFamily="18" charset="0"/>
              </a:rPr>
              <a:t>D2Q9</a:t>
            </a:r>
            <a:r>
              <a:rPr lang="zh-CN" altLang="zh-CN" sz="2000" dirty="0">
                <a:latin typeface="Times New Roman" panose="02020603050405020304" pitchFamily="18" charset="0"/>
                <a:ea typeface="华文细黑" panose="02010600040101010101" pitchFamily="2" charset="-122"/>
                <a:cs typeface="Times New Roman" panose="02020603050405020304" pitchFamily="18" charset="0"/>
              </a:rPr>
              <a:t>模型</a:t>
            </a:r>
            <a:r>
              <a:rPr lang="en-US" altLang="zh-CN" sz="2000" dirty="0">
                <a:latin typeface="Times New Roman" panose="02020603050405020304" pitchFamily="18" charset="0"/>
                <a:ea typeface="华文细黑" panose="02010600040101010101" pitchFamily="2" charset="-122"/>
                <a:cs typeface="Times New Roman" panose="02020603050405020304" pitchFamily="18" charset="0"/>
              </a:rPr>
              <a:t>,</a:t>
            </a:r>
            <a:r>
              <a:rPr lang="zh-CN" altLang="zh-CN" sz="2000" dirty="0">
                <a:latin typeface="Times New Roman" panose="02020603050405020304" pitchFamily="18" charset="0"/>
                <a:ea typeface="华文细黑" panose="02010600040101010101" pitchFamily="2" charset="-122"/>
                <a:cs typeface="Times New Roman" panose="02020603050405020304" pitchFamily="18" charset="0"/>
              </a:rPr>
              <a:t>边界采用非平衡外推</a:t>
            </a:r>
            <a:r>
              <a:rPr lang="zh-CN" altLang="zh-CN" sz="2000" dirty="0" smtClean="0">
                <a:latin typeface="Times New Roman" panose="02020603050405020304" pitchFamily="18" charset="0"/>
                <a:ea typeface="华文细黑" panose="02010600040101010101" pitchFamily="2" charset="-122"/>
                <a:cs typeface="Times New Roman" panose="02020603050405020304" pitchFamily="18" charset="0"/>
              </a:rPr>
              <a:t>格式</a:t>
            </a:r>
            <a:endPar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endParaRPr>
          </a:p>
          <a:p>
            <a:pPr marL="342900" indent="-342900">
              <a:buFont typeface="Arial" panose="020B0604020202020204" pitchFamily="34" charset="0"/>
              <a:buChar char="•"/>
            </a:pPr>
            <a:r>
              <a:rPr lang="zh-CN" altLang="zh-CN" sz="2000" dirty="0" smtClean="0">
                <a:latin typeface="Times New Roman" panose="02020603050405020304" pitchFamily="18" charset="0"/>
                <a:ea typeface="华文细黑" panose="02010600040101010101" pitchFamily="2" charset="-122"/>
                <a:cs typeface="Times New Roman" panose="02020603050405020304" pitchFamily="18" charset="0"/>
              </a:rPr>
              <a:t>流场</a:t>
            </a:r>
            <a:r>
              <a:rPr lang="zh-CN" altLang="zh-CN" sz="2000" dirty="0">
                <a:latin typeface="Times New Roman" panose="02020603050405020304" pitchFamily="18" charset="0"/>
                <a:ea typeface="华文细黑" panose="02010600040101010101" pitchFamily="2" charset="-122"/>
                <a:cs typeface="Times New Roman" panose="02020603050405020304" pitchFamily="18" charset="0"/>
              </a:rPr>
              <a:t>的初始密度ρ</a:t>
            </a:r>
            <a:r>
              <a:rPr lang="en-US" altLang="zh-CN" sz="2000" dirty="0">
                <a:latin typeface="Times New Roman" panose="02020603050405020304" pitchFamily="18" charset="0"/>
                <a:ea typeface="华文细黑" panose="02010600040101010101" pitchFamily="2" charset="-122"/>
                <a:cs typeface="Times New Roman" panose="02020603050405020304" pitchFamily="18" charset="0"/>
              </a:rPr>
              <a:t>=1</a:t>
            </a:r>
            <a:r>
              <a:rPr lang="zh-CN" altLang="zh-CN" sz="2000" dirty="0">
                <a:latin typeface="Times New Roman" panose="02020603050405020304" pitchFamily="18" charset="0"/>
                <a:ea typeface="华文细黑" panose="02010600040101010101" pitchFamily="2" charset="-122"/>
                <a:cs typeface="Times New Roman" panose="02020603050405020304" pitchFamily="18" charset="0"/>
              </a:rPr>
              <a:t>，速度</a:t>
            </a:r>
            <a:r>
              <a:rPr lang="en-US" altLang="zh-CN" sz="2000" dirty="0">
                <a:latin typeface="Times New Roman" panose="02020603050405020304" pitchFamily="18" charset="0"/>
                <a:ea typeface="华文细黑" panose="02010600040101010101" pitchFamily="2" charset="-122"/>
                <a:cs typeface="Times New Roman" panose="02020603050405020304" pitchFamily="18" charset="0"/>
              </a:rPr>
              <a:t>U=0.1</a:t>
            </a:r>
            <a:r>
              <a:rPr lang="zh-CN" altLang="zh-CN" sz="2000" dirty="0">
                <a:latin typeface="Times New Roman" panose="02020603050405020304" pitchFamily="18" charset="0"/>
                <a:ea typeface="华文细黑" panose="02010600040101010101" pitchFamily="2" charset="-122"/>
                <a:cs typeface="Times New Roman" panose="02020603050405020304" pitchFamily="18" charset="0"/>
              </a:rPr>
              <a:t>，</a:t>
            </a:r>
            <a:r>
              <a:rPr lang="zh-CN" altLang="zh-CN" sz="2000" dirty="0" smtClean="0">
                <a:latin typeface="Times New Roman" panose="02020603050405020304" pitchFamily="18" charset="0"/>
                <a:ea typeface="华文细黑" panose="02010600040101010101" pitchFamily="2" charset="-122"/>
                <a:cs typeface="Times New Roman" panose="02020603050405020304" pitchFamily="18" charset="0"/>
              </a:rPr>
              <a:t>网格</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256</a:t>
            </a:r>
            <a:r>
              <a:rPr lang="zh-CN" altLang="zh-CN" sz="2000" dirty="0">
                <a:latin typeface="Times New Roman" panose="02020603050405020304" pitchFamily="18" charset="0"/>
                <a:ea typeface="华文细黑" panose="02010600040101010101" pitchFamily="2" charset="-122"/>
                <a:cs typeface="Times New Roman" panose="02020603050405020304" pitchFamily="18" charset="0"/>
              </a:rPr>
              <a:t>×</a:t>
            </a:r>
            <a:r>
              <a:rPr lang="en-US" altLang="zh-CN" sz="2000" dirty="0">
                <a:latin typeface="Times New Roman" panose="02020603050405020304" pitchFamily="18" charset="0"/>
                <a:ea typeface="华文细黑" panose="02010600040101010101" pitchFamily="2" charset="-122"/>
                <a:cs typeface="Times New Roman" panose="02020603050405020304" pitchFamily="18" charset="0"/>
              </a:rPr>
              <a:t>256</a:t>
            </a:r>
            <a:r>
              <a:rPr lang="zh-CN" altLang="zh-CN" sz="2000" dirty="0">
                <a:latin typeface="Times New Roman" panose="02020603050405020304" pitchFamily="18" charset="0"/>
                <a:ea typeface="华文细黑" panose="02010600040101010101" pitchFamily="2" charset="-122"/>
                <a:cs typeface="Times New Roman" panose="02020603050405020304" pitchFamily="18" charset="0"/>
              </a:rPr>
              <a:t>，相当于</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L=256</a:t>
            </a:r>
            <a:endParaRPr lang="en-US" altLang="zh-CN" sz="2000" dirty="0">
              <a:latin typeface="Times New Roman" panose="02020603050405020304" pitchFamily="18" charset="0"/>
              <a:ea typeface="华文细黑" panose="02010600040101010101" pitchFamily="2" charset="-122"/>
              <a:cs typeface="Times New Roman" panose="02020603050405020304" pitchFamily="18" charset="0"/>
            </a:endParaRPr>
          </a:p>
          <a:p>
            <a:pPr marL="342900" indent="-342900">
              <a:buFont typeface="Arial" panose="020B0604020202020204" pitchFamily="34" charset="0"/>
              <a:buChar char="•"/>
            </a:pPr>
            <a:r>
              <a:rPr lang="zh-CN" altLang="zh-CN" sz="2000" dirty="0" smtClean="0">
                <a:latin typeface="Times New Roman" panose="02020603050405020304" pitchFamily="18" charset="0"/>
                <a:ea typeface="华文细黑" panose="02010600040101010101" pitchFamily="2" charset="-122"/>
                <a:cs typeface="Times New Roman" panose="02020603050405020304" pitchFamily="18" charset="0"/>
              </a:rPr>
              <a:t>运动粘性</a:t>
            </a:r>
            <a:r>
              <a:rPr lang="zh-CN" altLang="zh-CN" sz="2000" dirty="0">
                <a:latin typeface="Times New Roman" panose="02020603050405020304" pitchFamily="18" charset="0"/>
                <a:ea typeface="华文细黑" panose="02010600040101010101" pitchFamily="2" charset="-122"/>
                <a:cs typeface="Times New Roman" panose="02020603050405020304" pitchFamily="18" charset="0"/>
              </a:rPr>
              <a:t>系数利用</a:t>
            </a:r>
            <a:r>
              <a:rPr lang="en-US" altLang="zh-CN" sz="2000" dirty="0">
                <a:latin typeface="Times New Roman" panose="02020603050405020304" pitchFamily="18" charset="0"/>
                <a:ea typeface="华文细黑" panose="02010600040101010101" pitchFamily="2" charset="-122"/>
                <a:cs typeface="Times New Roman" panose="02020603050405020304" pitchFamily="18" charset="0"/>
              </a:rPr>
              <a:t>Re</a:t>
            </a:r>
            <a:r>
              <a:rPr lang="zh-CN" altLang="zh-CN" sz="2000" dirty="0">
                <a:latin typeface="Times New Roman" panose="02020603050405020304" pitchFamily="18" charset="0"/>
                <a:ea typeface="华文细黑" panose="02010600040101010101" pitchFamily="2" charset="-122"/>
                <a:cs typeface="Times New Roman" panose="02020603050405020304" pitchFamily="18" charset="0"/>
              </a:rPr>
              <a:t>反算得</a:t>
            </a:r>
            <a:r>
              <a:rPr lang="zh-CN" altLang="zh-CN" sz="2000" dirty="0" smtClean="0">
                <a:latin typeface="Times New Roman" panose="02020603050405020304" pitchFamily="18" charset="0"/>
                <a:ea typeface="华文细黑" panose="02010600040101010101" pitchFamily="2" charset="-122"/>
                <a:cs typeface="Times New Roman" panose="02020603050405020304" pitchFamily="18" charset="0"/>
              </a:rPr>
              <a:t>到</a:t>
            </a:r>
            <a:endPar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endParaRPr>
          </a:p>
          <a:p>
            <a:pPr marL="342900" indent="-342900">
              <a:buFont typeface="Arial" panose="020B0604020202020204" pitchFamily="34" charset="0"/>
              <a:buChar char="•"/>
            </a:pPr>
            <a:r>
              <a:rPr lang="zh-CN" altLang="zh-CN" sz="2000" dirty="0" smtClean="0">
                <a:latin typeface="Times New Roman" panose="02020603050405020304" pitchFamily="18" charset="0"/>
                <a:ea typeface="华文细黑" panose="02010600040101010101" pitchFamily="2" charset="-122"/>
                <a:cs typeface="Times New Roman" panose="02020603050405020304" pitchFamily="18" charset="0"/>
              </a:rPr>
              <a:t>针对</a:t>
            </a:r>
            <a:r>
              <a:rPr lang="zh-CN" altLang="zh-CN" sz="2000" dirty="0">
                <a:latin typeface="Times New Roman" panose="02020603050405020304" pitchFamily="18" charset="0"/>
                <a:ea typeface="华文细黑" panose="02010600040101010101" pitchFamily="2" charset="-122"/>
                <a:cs typeface="Times New Roman" panose="02020603050405020304" pitchFamily="18" charset="0"/>
              </a:rPr>
              <a:t>不同的雷诺数</a:t>
            </a:r>
            <a:r>
              <a:rPr lang="en-US" altLang="zh-CN" sz="2000" dirty="0">
                <a:latin typeface="Times New Roman" panose="02020603050405020304" pitchFamily="18" charset="0"/>
                <a:ea typeface="华文细黑" panose="02010600040101010101" pitchFamily="2" charset="-122"/>
                <a:cs typeface="Times New Roman" panose="02020603050405020304" pitchFamily="18" charset="0"/>
              </a:rPr>
              <a:t>Re=400,1000,2000,5000</a:t>
            </a:r>
            <a:r>
              <a:rPr lang="zh-CN" altLang="zh-CN" sz="2000" dirty="0">
                <a:latin typeface="Times New Roman" panose="02020603050405020304" pitchFamily="18" charset="0"/>
                <a:ea typeface="华文细黑" panose="02010600040101010101" pitchFamily="2" charset="-122"/>
                <a:cs typeface="Times New Roman" panose="02020603050405020304" pitchFamily="18" charset="0"/>
              </a:rPr>
              <a:t>进行</a:t>
            </a:r>
            <a:r>
              <a:rPr lang="zh-CN" altLang="zh-CN" sz="2000" dirty="0" smtClean="0">
                <a:latin typeface="Times New Roman" panose="02020603050405020304" pitchFamily="18" charset="0"/>
                <a:ea typeface="华文细黑" panose="02010600040101010101" pitchFamily="2" charset="-122"/>
                <a:cs typeface="Times New Roman" panose="02020603050405020304" pitchFamily="18" charset="0"/>
              </a:rPr>
              <a:t>计算</a:t>
            </a:r>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20587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186"/>
            <a:ext cx="6854825" cy="1325563"/>
          </a:xfrm>
        </p:spPr>
        <p:txBody>
          <a:bodyPr/>
          <a:lstStyle/>
          <a:p>
            <a:r>
              <a:rPr lang="zh-CN" altLang="en-US" smtClean="0">
                <a:latin typeface="华文细黑" panose="02010600040101010101" pitchFamily="2" charset="-122"/>
                <a:ea typeface="华文细黑" panose="02010600040101010101" pitchFamily="2" charset="-122"/>
              </a:rPr>
              <a:t>算例：</a:t>
            </a:r>
            <a:r>
              <a:rPr lang="zh-CN" altLang="en-US" dirty="0" smtClean="0">
                <a:latin typeface="华文细黑" panose="02010600040101010101" pitchFamily="2" charset="-122"/>
                <a:ea typeface="华文细黑" panose="02010600040101010101" pitchFamily="2" charset="-122"/>
              </a:rPr>
              <a:t>顶盖流动</a:t>
            </a:r>
            <a:endParaRPr lang="zh-CN" altLang="en-US" dirty="0">
              <a:latin typeface="华文细黑" panose="02010600040101010101" pitchFamily="2" charset="-122"/>
              <a:ea typeface="华文细黑" panose="02010600040101010101" pitchFamily="2" charset="-122"/>
            </a:endParaRPr>
          </a:p>
        </p:txBody>
      </p:sp>
      <p:sp>
        <p:nvSpPr>
          <p:cNvPr id="3" name="Rectangle 2"/>
          <p:cNvSpPr>
            <a:spLocks noChangeArrowheads="1"/>
          </p:cNvSpPr>
          <p:nvPr/>
        </p:nvSpPr>
        <p:spPr bwMode="auto">
          <a:xfrm>
            <a:off x="2051220" y="1194486"/>
            <a:ext cx="1247191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628650" y="961880"/>
            <a:ext cx="8183461" cy="707886"/>
          </a:xfrm>
          <a:prstGeom prst="rect">
            <a:avLst/>
          </a:prstGeom>
        </p:spPr>
        <p:txBody>
          <a:bodyPr wrap="square">
            <a:spAutoFit/>
          </a:bodyPr>
          <a:lstStyle/>
          <a:p>
            <a:pPr marL="342900" indent="-342900">
              <a:buFont typeface="Arial" panose="020B0604020202020204" pitchFamily="34" charset="0"/>
              <a:buChar char="•"/>
            </a:pPr>
            <a:r>
              <a:rPr lang="zh-CN" altLang="zh-CN" sz="2000" dirty="0" smtClean="0">
                <a:latin typeface="Times New Roman" panose="02020603050405020304" pitchFamily="18" charset="0"/>
                <a:ea typeface="华文细黑" panose="02010600040101010101" pitchFamily="2" charset="-122"/>
                <a:cs typeface="Times New Roman" panose="02020603050405020304" pitchFamily="18" charset="0"/>
              </a:rPr>
              <a:t>使用</a:t>
            </a:r>
            <a:r>
              <a:rPr lang="en-US" altLang="zh-CN" sz="2000" dirty="0">
                <a:latin typeface="Times New Roman" panose="02020603050405020304" pitchFamily="18" charset="0"/>
                <a:ea typeface="华文细黑" panose="02010600040101010101" pitchFamily="2" charset="-122"/>
                <a:cs typeface="Times New Roman" panose="02020603050405020304" pitchFamily="18" charset="0"/>
              </a:rPr>
              <a:t>python</a:t>
            </a:r>
            <a:r>
              <a:rPr lang="zh-CN" altLang="zh-CN" sz="2000" dirty="0">
                <a:latin typeface="Times New Roman" panose="02020603050405020304" pitchFamily="18" charset="0"/>
                <a:ea typeface="华文细黑" panose="02010600040101010101" pitchFamily="2" charset="-122"/>
                <a:cs typeface="Times New Roman" panose="02020603050405020304" pitchFamily="18" charset="0"/>
              </a:rPr>
              <a:t>进行计算，计算中使用</a:t>
            </a:r>
            <a:r>
              <a:rPr lang="en-US" altLang="zh-CN" sz="2000" dirty="0" err="1">
                <a:latin typeface="Times New Roman" panose="02020603050405020304" pitchFamily="18" charset="0"/>
                <a:ea typeface="华文细黑" panose="02010600040101010101" pitchFamily="2" charset="-122"/>
                <a:cs typeface="Times New Roman" panose="02020603050405020304" pitchFamily="18" charset="0"/>
              </a:rPr>
              <a:t>numpy</a:t>
            </a:r>
            <a:r>
              <a:rPr lang="zh-CN" altLang="zh-CN" sz="2000" dirty="0">
                <a:latin typeface="Times New Roman" panose="02020603050405020304" pitchFamily="18" charset="0"/>
                <a:ea typeface="华文细黑" panose="02010600040101010101" pitchFamily="2" charset="-122"/>
                <a:cs typeface="Times New Roman" panose="02020603050405020304" pitchFamily="18" charset="0"/>
              </a:rPr>
              <a:t>包进行矩阵运算，为了加快计算，使用</a:t>
            </a:r>
            <a:r>
              <a:rPr lang="en-US" altLang="zh-CN" sz="2000" dirty="0" err="1">
                <a:latin typeface="Times New Roman" panose="02020603050405020304" pitchFamily="18" charset="0"/>
                <a:ea typeface="华文细黑" panose="02010600040101010101" pitchFamily="2" charset="-122"/>
                <a:cs typeface="Times New Roman" panose="02020603050405020304" pitchFamily="18" charset="0"/>
              </a:rPr>
              <a:t>theano</a:t>
            </a:r>
            <a:r>
              <a:rPr lang="zh-CN" altLang="zh-CN" sz="2000" dirty="0">
                <a:latin typeface="Times New Roman" panose="02020603050405020304" pitchFamily="18" charset="0"/>
                <a:ea typeface="华文细黑" panose="02010600040101010101" pitchFamily="2" charset="-122"/>
                <a:cs typeface="Times New Roman" panose="02020603050405020304" pitchFamily="18" charset="0"/>
              </a:rPr>
              <a:t>进行加速，计算流程如下：</a:t>
            </a:r>
            <a:endParaRPr lang="zh-CN" altLang="en-US" sz="2000" dirty="0">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Rectangle 2"/>
          <p:cNvSpPr>
            <a:spLocks noChangeArrowheads="1"/>
          </p:cNvSpPr>
          <p:nvPr/>
        </p:nvSpPr>
        <p:spPr bwMode="auto">
          <a:xfrm>
            <a:off x="1593907" y="1902371"/>
            <a:ext cx="1239771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375518621"/>
              </p:ext>
            </p:extLst>
          </p:nvPr>
        </p:nvGraphicFramePr>
        <p:xfrm>
          <a:off x="490868" y="1669766"/>
          <a:ext cx="4093828" cy="4726628"/>
        </p:xfrm>
        <a:graphic>
          <a:graphicData uri="http://schemas.openxmlformats.org/presentationml/2006/ole">
            <mc:AlternateContent xmlns:mc="http://schemas.openxmlformats.org/markup-compatibility/2006">
              <mc:Choice xmlns:v="urn:schemas-microsoft-com:vml" Requires="v">
                <p:oleObj spid="_x0000_s7287" name="Visio" r:id="rId3" imgW="3362345" imgH="3876660" progId="Visio.Drawing.15">
                  <p:embed/>
                </p:oleObj>
              </mc:Choice>
              <mc:Fallback>
                <p:oleObj name="Visio" r:id="rId3" imgW="3362345" imgH="3876660" progId="Visio.Drawing.15">
                  <p:embed/>
                  <p:pic>
                    <p:nvPicPr>
                      <p:cNvPr id="0" name="Object 1"/>
                      <p:cNvPicPr>
                        <a:picLocks noChangeAspect="1" noChangeArrowheads="1"/>
                      </p:cNvPicPr>
                      <p:nvPr/>
                    </p:nvPicPr>
                    <p:blipFill>
                      <a:blip r:embed="rId4"/>
                      <a:srcRect/>
                      <a:stretch>
                        <a:fillRect/>
                      </a:stretch>
                    </p:blipFill>
                    <p:spPr bwMode="auto">
                      <a:xfrm>
                        <a:off x="490868" y="1669766"/>
                        <a:ext cx="4093828" cy="4726628"/>
                      </a:xfrm>
                      <a:prstGeom prst="rect">
                        <a:avLst/>
                      </a:prstGeom>
                      <a:noFill/>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613742755"/>
              </p:ext>
            </p:extLst>
          </p:nvPr>
        </p:nvGraphicFramePr>
        <p:xfrm>
          <a:off x="4333087" y="2250553"/>
          <a:ext cx="4889239" cy="575933"/>
        </p:xfrm>
        <a:graphic>
          <a:graphicData uri="http://schemas.openxmlformats.org/presentationml/2006/ole">
            <mc:AlternateContent xmlns:mc="http://schemas.openxmlformats.org/markup-compatibility/2006">
              <mc:Choice xmlns:v="urn:schemas-microsoft-com:vml" Requires="v">
                <p:oleObj spid="_x0000_s7288" name="Equation" r:id="rId5" imgW="2506293" imgH="295110" progId="Equation.DSMT4">
                  <p:embed/>
                </p:oleObj>
              </mc:Choice>
              <mc:Fallback>
                <p:oleObj name="Equation" r:id="rId5" imgW="2506293" imgH="295110" progId="Equation.DSMT4">
                  <p:embed/>
                  <p:pic>
                    <p:nvPicPr>
                      <p:cNvPr id="0" name=""/>
                      <p:cNvPicPr/>
                      <p:nvPr/>
                    </p:nvPicPr>
                    <p:blipFill>
                      <a:blip r:embed="rId6"/>
                      <a:stretch>
                        <a:fillRect/>
                      </a:stretch>
                    </p:blipFill>
                    <p:spPr>
                      <a:xfrm>
                        <a:off x="4333087" y="2250553"/>
                        <a:ext cx="4889239" cy="575933"/>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242502198"/>
              </p:ext>
            </p:extLst>
          </p:nvPr>
        </p:nvGraphicFramePr>
        <p:xfrm>
          <a:off x="4391811" y="4071218"/>
          <a:ext cx="2801149" cy="1080443"/>
        </p:xfrm>
        <a:graphic>
          <a:graphicData uri="http://schemas.openxmlformats.org/presentationml/2006/ole">
            <mc:AlternateContent xmlns:mc="http://schemas.openxmlformats.org/markup-compatibility/2006">
              <mc:Choice xmlns:v="urn:schemas-microsoft-com:vml" Requires="v">
                <p:oleObj spid="_x0000_s7289" name="Equation" r:id="rId7" imgW="1333916" imgH="514350" progId="Equation.DSMT4">
                  <p:embed/>
                </p:oleObj>
              </mc:Choice>
              <mc:Fallback>
                <p:oleObj name="Equation" r:id="rId7" imgW="1333916" imgH="514350" progId="Equation.DSMT4">
                  <p:embed/>
                  <p:pic>
                    <p:nvPicPr>
                      <p:cNvPr id="0" name=""/>
                      <p:cNvPicPr/>
                      <p:nvPr/>
                    </p:nvPicPr>
                    <p:blipFill>
                      <a:blip r:embed="rId8"/>
                      <a:stretch>
                        <a:fillRect/>
                      </a:stretch>
                    </p:blipFill>
                    <p:spPr>
                      <a:xfrm>
                        <a:off x="4391811" y="4071218"/>
                        <a:ext cx="2801149" cy="1080443"/>
                      </a:xfrm>
                      <a:prstGeom prst="rect">
                        <a:avLst/>
                      </a:prstGeom>
                    </p:spPr>
                  </p:pic>
                </p:oleObj>
              </mc:Fallback>
            </mc:AlternateContent>
          </a:graphicData>
        </a:graphic>
      </p:graphicFrame>
      <p:cxnSp>
        <p:nvCxnSpPr>
          <p:cNvPr id="11" name="直接箭头连接符 10"/>
          <p:cNvCxnSpPr/>
          <p:nvPr/>
        </p:nvCxnSpPr>
        <p:spPr>
          <a:xfrm flipH="1">
            <a:off x="3330429" y="2610256"/>
            <a:ext cx="1002658" cy="313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flipV="1">
            <a:off x="3239549" y="4015302"/>
            <a:ext cx="1093538" cy="254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3793767"/>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539</TotalTime>
  <Words>641</Words>
  <Application>Microsoft Office PowerPoint</Application>
  <PresentationFormat>全屏显示(4:3)</PresentationFormat>
  <Paragraphs>76</Paragraphs>
  <Slides>13</Slides>
  <Notes>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3</vt:i4>
      </vt:variant>
      <vt:variant>
        <vt:lpstr>幻灯片标题</vt:lpstr>
      </vt:variant>
      <vt:variant>
        <vt:i4>13</vt:i4>
      </vt:variant>
    </vt:vector>
  </HeadingPairs>
  <TitlesOfParts>
    <vt:vector size="23" baseType="lpstr">
      <vt:lpstr>华文细黑</vt:lpstr>
      <vt:lpstr>宋体</vt:lpstr>
      <vt:lpstr>Arial</vt:lpstr>
      <vt:lpstr>Calibri</vt:lpstr>
      <vt:lpstr>Calibri Light</vt:lpstr>
      <vt:lpstr>Times New Roman</vt:lpstr>
      <vt:lpstr>Office 主题</vt:lpstr>
      <vt:lpstr>Visio</vt:lpstr>
      <vt:lpstr>Equation</vt:lpstr>
      <vt:lpstr>MathType 6.0 Equation</vt:lpstr>
      <vt:lpstr>Boltzmann方法</vt:lpstr>
      <vt:lpstr>方法简介</vt:lpstr>
      <vt:lpstr>分布函数</vt:lpstr>
      <vt:lpstr>求解分布函数</vt:lpstr>
      <vt:lpstr>分布函数与物理量的关联</vt:lpstr>
      <vt:lpstr>常用速度离散模型</vt:lpstr>
      <vt:lpstr>边界处理</vt:lpstr>
      <vt:lpstr>算例：顶盖流动</vt:lpstr>
      <vt:lpstr>算例：顶盖流动</vt:lpstr>
      <vt:lpstr>算例：顶盖流动</vt:lpstr>
      <vt:lpstr>算例：顶盖流动</vt:lpstr>
      <vt:lpstr>算例结果</vt:lpstr>
      <vt:lpstr>算例结果</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Boltzmann方法</dc:title>
  <dc:creator>captain</dc:creator>
  <cp:lastModifiedBy>captain</cp:lastModifiedBy>
  <cp:revision>79</cp:revision>
  <dcterms:created xsi:type="dcterms:W3CDTF">2016-04-17T04:56:37Z</dcterms:created>
  <dcterms:modified xsi:type="dcterms:W3CDTF">2016-06-23T17:57:46Z</dcterms:modified>
</cp:coreProperties>
</file>