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68" r:id="rId4"/>
    <p:sldId id="267" r:id="rId5"/>
    <p:sldId id="269" r:id="rId6"/>
    <p:sldId id="270" r:id="rId7"/>
    <p:sldId id="271" r:id="rId8"/>
    <p:sldId id="272" r:id="rId9"/>
    <p:sldId id="291" r:id="rId10"/>
    <p:sldId id="273" r:id="rId11"/>
    <p:sldId id="292" r:id="rId12"/>
    <p:sldId id="279" r:id="rId13"/>
    <p:sldId id="280" r:id="rId14"/>
    <p:sldId id="281" r:id="rId15"/>
    <p:sldId id="283" r:id="rId16"/>
    <p:sldId id="284" r:id="rId17"/>
    <p:sldId id="288" r:id="rId18"/>
    <p:sldId id="285" r:id="rId19"/>
    <p:sldId id="289" r:id="rId20"/>
    <p:sldId id="287" r:id="rId21"/>
    <p:sldId id="29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9.wmf"/><Relationship Id="rId1" Type="http://schemas.openxmlformats.org/officeDocument/2006/relationships/image" Target="../media/image20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6706A-530E-468D-9AC5-38D0C03CB835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AA64-245C-409D-8BE8-FD8C1533D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0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水平方向速度分布云图可以看出，水平段和收缩段流动速度较低，速度分布的对称性很好，此段的速度分布基本不受喷管斜切角的影响。喷管在收敛段内加速，在膨胀段进一步加速且速度的变化更为剧烈。喷管出口的速度最高，在喷管出口的上部分壁面对应的截面上，不同斜切角下，该界面的速度都是相同的。主要原因是计算工况下，喷管出口达到超音速流动状态，根据特征线传播方向，超音速区域仅仅受上游扰动的影响，而计算的入口参数是相同的，此截面的面积与喉部面积的比值也相同，因此，该截面的速度相同，表明计算结果的合理性。喷管出口上表面出口以后的流动速度进一步增加，斜切角越大，所能达到的最大速度也越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16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84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从压力分布图可见，入口水平段内压力基本相同，收缩段内压力逐渐减小，压力势能转换为速度，使得流动速度增加。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扩张段内压力急剧减小，扩张段起始部分压力分布的对称性很好，随后分布趋势不再对称。喷管斜切角越小，加速段越长，压力降低越明显，下表面出口处的压力最低。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喷管喉部到喷管上表面出口范围内的压力数值基本相同，且斜切角越大，分布的对称性越好。与速度和马赫数的分布一致。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0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水平段内密度基本一致，收缩段密度逐渐减小，扩张段密度剧烈减小。从水平段到收缩段起始位置处的密度是全场最大的，主要原因是壁面法向速度为零，使得流动从中心区域到壁面时剧烈滞止，使得密度达到最大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不同斜切角下，水平段和收敛段的分布趋势基本一致，扩张段内的密度大小基本一致，等值线的分布在喉部附近也基本一致，越接近出口等值线的形状差别越大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08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速度的产生主要是因为喷管结构中的收缩和扩张段，因此，收缩和扩张段也是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速度变化比较剧烈的地方，尤其是在壁面附近。</a:t>
            </a:r>
            <a:endParaRPr lang="en-US" altLang="zh-CN" sz="12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在收缩段，上下壁面附近的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速度关于喷管轴线基本呈反对称分布，即大小相等而方向相反。</a:t>
            </a:r>
            <a:endParaRPr lang="en-US" altLang="zh-CN" sz="12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由于斜切角的存在，在扩张段，这种对称性遭到破坏，在喷管斜切角较大时，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速度的对称性逐渐恢复。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21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1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49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62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80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48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3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7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9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2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5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0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88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3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0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5219-96DE-4C60-8FCE-EDBFE1B99FF2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3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39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6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欧拉方程求解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82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96373" y="3194810"/>
            <a:ext cx="101380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769840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设置边界条件</a:t>
            </a:r>
          </a:p>
        </p:txBody>
      </p:sp>
      <p:sp>
        <p:nvSpPr>
          <p:cNvPr id="4" name="矩形 3"/>
          <p:cNvSpPr/>
          <p:nvPr/>
        </p:nvSpPr>
        <p:spPr>
          <a:xfrm>
            <a:off x="516474" y="1165739"/>
            <a:ext cx="70537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亚音速</a:t>
            </a:r>
            <a:r>
              <a:rPr lang="zh-CN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入口</a:t>
            </a:r>
            <a:endParaRPr lang="zh-CN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lang="zh-CN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特征线理论可知，亚音速入口，有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条特征线进入计算域，需给定两个边界条件，根据题目已知条件</a:t>
            </a:r>
            <a:r>
              <a:rPr lang="zh-CN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，给定</a:t>
            </a:r>
            <a:r>
              <a:rPr lang="zh-CN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压力和密度，入口速度根据相容</a:t>
            </a:r>
            <a:r>
              <a:rPr lang="zh-CN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关系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11754"/>
              </p:ext>
            </p:extLst>
          </p:nvPr>
        </p:nvGraphicFramePr>
        <p:xfrm>
          <a:off x="2200702" y="2329186"/>
          <a:ext cx="3541021" cy="3009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Equation" r:id="rId3" imgW="1905000" imgH="1625600" progId="Equation.DSMT4">
                  <p:embed/>
                </p:oleObj>
              </mc:Choice>
              <mc:Fallback>
                <p:oleObj name="Equation" r:id="rId3" imgW="1905000" imgH="1625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702" y="2329186"/>
                        <a:ext cx="3541021" cy="3009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964602"/>
              </p:ext>
            </p:extLst>
          </p:nvPr>
        </p:nvGraphicFramePr>
        <p:xfrm>
          <a:off x="1950109" y="5433498"/>
          <a:ext cx="408305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9" name="Equation" r:id="rId5" imgW="2197080" imgH="660240" progId="Equation.DSMT4">
                  <p:embed/>
                </p:oleObj>
              </mc:Choice>
              <mc:Fallback>
                <p:oleObj name="Equation" r:id="rId5" imgW="21970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109" y="5433498"/>
                        <a:ext cx="4083050" cy="1222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16473" y="5116139"/>
            <a:ext cx="70537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得到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8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96373" y="3194810"/>
            <a:ext cx="101380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810079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设置边界条件</a:t>
            </a:r>
          </a:p>
        </p:txBody>
      </p:sp>
      <p:sp>
        <p:nvSpPr>
          <p:cNvPr id="4" name="矩形 3"/>
          <p:cNvSpPr/>
          <p:nvPr/>
        </p:nvSpPr>
        <p:spPr>
          <a:xfrm>
            <a:off x="516474" y="1221081"/>
            <a:ext cx="85308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不可穿透固壁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只有一条特征线指向计算域内，只需给定壁面的法向速度为零这个边界条件，可通过虚拟节点实现，在虚拟网格上令法向速度与相邻单元相反，压强和密度根据相容关系给定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521751" y="2919396"/>
          <a:ext cx="21907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3" imgW="1307880" imgH="444240" progId="Equation.DSMT4">
                  <p:embed/>
                </p:oleObj>
              </mc:Choice>
              <mc:Fallback>
                <p:oleObj name="Equation" r:id="rId3" imgW="1307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51" y="2919396"/>
                        <a:ext cx="2190750" cy="747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539213" y="3665521"/>
          <a:ext cx="9921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Equation" r:id="rId5" imgW="634680" imgH="457200" progId="Equation.DSMT4">
                  <p:embed/>
                </p:oleObj>
              </mc:Choice>
              <mc:Fallback>
                <p:oleObj name="Equation" r:id="rId5" imgW="634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13" y="3665521"/>
                        <a:ext cx="992188" cy="714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320553" y="5616364"/>
            <a:ext cx="7809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超声速出口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直接外推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3793222" y="2890627"/>
          <a:ext cx="4881562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Equation" r:id="rId7" imgW="3479760" imgH="1917360" progId="Equation.DSMT4">
                  <p:embed/>
                </p:oleObj>
              </mc:Choice>
              <mc:Fallback>
                <p:oleObj name="Equation" r:id="rId7" imgW="3479760" imgH="1917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3222" y="2890627"/>
                        <a:ext cx="4881562" cy="2725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414337" y="2544520"/>
            <a:ext cx="78098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相容关系：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14091" y="2519286"/>
            <a:ext cx="78098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求出壁面法向：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9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315429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结果分析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610024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斜切角度的影响</a:t>
            </a:r>
          </a:p>
        </p:txBody>
      </p:sp>
      <p:sp>
        <p:nvSpPr>
          <p:cNvPr id="4" name="矩形 3"/>
          <p:cNvSpPr/>
          <p:nvPr/>
        </p:nvSpPr>
        <p:spPr>
          <a:xfrm>
            <a:off x="516474" y="940883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对于水平方向速度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u: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3559" y="5346134"/>
            <a:ext cx="85308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在喷管出口的上部分壁面对应的截面上速度都是相同的，超音速区域仅仅受上游扰动的影响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喷管出口上表面出口以后的气流膨胀，速度进一步增加，斜切角越大，所能达到的最大速度也越大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314"/>
            <a:ext cx="2952523" cy="2644412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69" y="1632741"/>
            <a:ext cx="2819728" cy="2799687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431" y="1772314"/>
            <a:ext cx="2716675" cy="264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0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315429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结果分析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610024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斜切角度的影响</a:t>
            </a:r>
          </a:p>
        </p:txBody>
      </p:sp>
      <p:sp>
        <p:nvSpPr>
          <p:cNvPr id="4" name="矩形 3"/>
          <p:cNvSpPr/>
          <p:nvPr/>
        </p:nvSpPr>
        <p:spPr>
          <a:xfrm>
            <a:off x="516474" y="940883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对于压力分布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p: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8284" y="5346134"/>
            <a:ext cx="90157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入口水平段内压力基本相同，收缩段内压力逐渐减小，压力势能转换为速度使得流动速度增加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喷管斜切角越小，加速段越长，压力降低越明显，下表面出口处的压力最低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喷管喉部到喷管上表面出口范围内的压力数值基本相同，与速度分布一致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" y="1830752"/>
            <a:ext cx="3089369" cy="2853663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7" y="1830752"/>
            <a:ext cx="3001992" cy="2853663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89" y="1935587"/>
            <a:ext cx="2924355" cy="274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02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315429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结果分析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610024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斜切角度的影响</a:t>
            </a:r>
          </a:p>
        </p:txBody>
      </p:sp>
      <p:sp>
        <p:nvSpPr>
          <p:cNvPr id="4" name="矩形 3"/>
          <p:cNvSpPr/>
          <p:nvPr/>
        </p:nvSpPr>
        <p:spPr>
          <a:xfrm>
            <a:off x="516474" y="940883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对于密度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132" y="4992451"/>
            <a:ext cx="85308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从水平段到收缩段起始位置处的密度是全场最大的，由于流动从中心区域到壁面时剧烈滞止，使得密度达到最大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不同斜切角下，水平段和收敛段的分布趋势基本一致，扩张段内的密度大小基本一致，越接近出口等值线的形状差别越大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189" y="1721530"/>
            <a:ext cx="2891030" cy="2867722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806" y="1680481"/>
            <a:ext cx="2837552" cy="2908771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" y="1500279"/>
            <a:ext cx="3090286" cy="310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5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315429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结果分析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610024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斜切角度的影响</a:t>
            </a:r>
          </a:p>
        </p:txBody>
      </p:sp>
      <p:sp>
        <p:nvSpPr>
          <p:cNvPr id="4" name="矩形 3"/>
          <p:cNvSpPr/>
          <p:nvPr/>
        </p:nvSpPr>
        <p:spPr>
          <a:xfrm>
            <a:off x="516474" y="940883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d)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v: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61" y="1770493"/>
            <a:ext cx="2860205" cy="266361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82" y="1770493"/>
            <a:ext cx="2853503" cy="2734442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7" y="1644012"/>
            <a:ext cx="2916839" cy="28609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25132" y="4992451"/>
            <a:ext cx="86377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收缩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和扩张段也是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速度变化比较剧烈的地方，尤其是在壁面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附近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收缩段，上下壁面附近的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速度关于喷管轴线基本呈反对称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分布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由于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斜切角的存在，在扩张段，这种对称性遭到破坏，在喷管斜切角较大时，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速度的对称性逐渐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恢复</a:t>
            </a:r>
          </a:p>
        </p:txBody>
      </p:sp>
    </p:spTree>
    <p:extLst>
      <p:ext uri="{BB962C8B-B14F-4D97-AF65-F5344CB8AC3E}">
        <p14:creationId xmlns:p14="http://schemas.microsoft.com/office/powerpoint/2010/main" val="106387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315429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结果分析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610024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收敛半角的影响</a:t>
            </a:r>
          </a:p>
        </p:txBody>
      </p:sp>
      <p:sp>
        <p:nvSpPr>
          <p:cNvPr id="4" name="矩形 3"/>
          <p:cNvSpPr/>
          <p:nvPr/>
        </p:nvSpPr>
        <p:spPr>
          <a:xfrm>
            <a:off x="516474" y="940883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对于水平方向速度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u: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3559" y="5346134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喉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部的大梯度区域弧度变大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4" t="30050" r="10687" b="10544"/>
          <a:stretch/>
        </p:blipFill>
        <p:spPr>
          <a:xfrm>
            <a:off x="2817252" y="1805030"/>
            <a:ext cx="3103009" cy="21401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9" t="30556" r="10575" b="10038"/>
          <a:stretch/>
        </p:blipFill>
        <p:spPr>
          <a:xfrm>
            <a:off x="5920261" y="1847438"/>
            <a:ext cx="3223739" cy="2200777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3" y="1334407"/>
            <a:ext cx="2819728" cy="2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315429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结果分析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610024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收敛半角的影响</a:t>
            </a:r>
          </a:p>
        </p:txBody>
      </p:sp>
      <p:sp>
        <p:nvSpPr>
          <p:cNvPr id="4" name="矩形 3"/>
          <p:cNvSpPr/>
          <p:nvPr/>
        </p:nvSpPr>
        <p:spPr>
          <a:xfrm>
            <a:off x="516474" y="940883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对于水平方向速度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，取喉部截面的速度分布如下图：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3559" y="5346134"/>
            <a:ext cx="8530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从具体数值上随着收敛半角变大，喉部，速度与马赫数都下降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越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靠近壁面的区域速度下降越大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8" y="1602603"/>
            <a:ext cx="4279356" cy="32747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94" y="1471592"/>
            <a:ext cx="4951391" cy="35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8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315429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结果分析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6474" y="940883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对于压力分布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与密度分布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474" y="610024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收敛半角的影响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6" t="30936" r="11588" b="11050"/>
          <a:stretch/>
        </p:blipFill>
        <p:spPr>
          <a:xfrm>
            <a:off x="6164685" y="1870190"/>
            <a:ext cx="2979315" cy="2033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7" t="30810" r="11814" b="10670"/>
          <a:stretch/>
        </p:blipFill>
        <p:spPr>
          <a:xfrm>
            <a:off x="3004051" y="1870190"/>
            <a:ext cx="3160633" cy="2182679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0" b="9686"/>
          <a:stretch/>
        </p:blipFill>
        <p:spPr>
          <a:xfrm>
            <a:off x="1" y="1613278"/>
            <a:ext cx="2691442" cy="218234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 t="32710" r="11138" b="10797"/>
          <a:stretch/>
        </p:blipFill>
        <p:spPr>
          <a:xfrm>
            <a:off x="2940062" y="4468849"/>
            <a:ext cx="3028025" cy="20066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8" t="30810" r="11363" b="10417"/>
          <a:stretch/>
        </p:blipFill>
        <p:spPr>
          <a:xfrm>
            <a:off x="5990470" y="4588556"/>
            <a:ext cx="2802692" cy="1932317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7" b="9329"/>
          <a:stretch/>
        </p:blipFill>
        <p:spPr>
          <a:xfrm>
            <a:off x="80127" y="4324821"/>
            <a:ext cx="2837552" cy="21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315429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结果分析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6474" y="940883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对于喉部压力与密度分布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8284" y="5346134"/>
            <a:ext cx="90157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收敛半角越大，滞止越明显，压力越高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密度变化与压力相同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474" y="610024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收敛半角的影响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4" y="1507379"/>
            <a:ext cx="5016431" cy="38387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67" y="1507379"/>
            <a:ext cx="4782894" cy="366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8650" y="1328749"/>
            <a:ext cx="357662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本</a:t>
            </a:r>
            <a:r>
              <a:rPr 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问题研究的是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2D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欧拉方程：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217355"/>
              </p:ext>
            </p:extLst>
          </p:nvPr>
        </p:nvGraphicFramePr>
        <p:xfrm>
          <a:off x="897143" y="2005857"/>
          <a:ext cx="4510985" cy="207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" name="Equation" r:id="rId3" imgW="2552700" imgH="1168400" progId="Equation.DSMT4">
                  <p:embed/>
                </p:oleObj>
              </mc:Choice>
              <mc:Fallback>
                <p:oleObj name="Equation" r:id="rId3" imgW="2552700" imgH="116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143" y="2005857"/>
                        <a:ext cx="4510985" cy="20703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8650" y="4353195"/>
            <a:ext cx="48013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网格规则时，采用零阶重构进行半离散：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8650" y="5141342"/>
            <a:ext cx="99053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056061"/>
              </p:ext>
            </p:extLst>
          </p:nvPr>
        </p:nvGraphicFramePr>
        <p:xfrm>
          <a:off x="628650" y="4934309"/>
          <a:ext cx="6304192" cy="750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" name="Equation" r:id="rId5" imgW="3606800" imgH="431800" progId="Equation.DSMT4">
                  <p:embed/>
                </p:oleObj>
              </mc:Choice>
              <mc:Fallback>
                <p:oleObj name="Equation" r:id="rId5" imgW="36068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4934309"/>
                        <a:ext cx="6304192" cy="7504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71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315429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结果分析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6474" y="940883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v: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474" y="610024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收敛半角的影响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7" t="30684" r="11476" b="10924"/>
          <a:stretch/>
        </p:blipFill>
        <p:spPr>
          <a:xfrm>
            <a:off x="6176363" y="1699405"/>
            <a:ext cx="2967637" cy="20358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7" t="31444" r="11814" b="10923"/>
          <a:stretch/>
        </p:blipFill>
        <p:spPr>
          <a:xfrm>
            <a:off x="3303897" y="1671852"/>
            <a:ext cx="2777725" cy="188918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2" b="9542"/>
          <a:stretch/>
        </p:blipFill>
        <p:spPr>
          <a:xfrm>
            <a:off x="0" y="1587260"/>
            <a:ext cx="3001992" cy="20263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41" y="3660044"/>
            <a:ext cx="4179044" cy="319795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8284" y="5346134"/>
            <a:ext cx="9015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收敛半角越大，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喉部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速度越大</a:t>
            </a:r>
          </a:p>
        </p:txBody>
      </p:sp>
    </p:spTree>
    <p:extLst>
      <p:ext uri="{BB962C8B-B14F-4D97-AF65-F5344CB8AC3E}">
        <p14:creationId xmlns:p14="http://schemas.microsoft.com/office/powerpoint/2010/main" val="60904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315429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结果分析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6474" y="940883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d)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对于出口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速度与马赫数的影响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474" y="610024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收敛半角的影响</a:t>
            </a:r>
          </a:p>
        </p:txBody>
      </p:sp>
      <p:sp>
        <p:nvSpPr>
          <p:cNvPr id="12" name="矩形 11"/>
          <p:cNvSpPr/>
          <p:nvPr/>
        </p:nvSpPr>
        <p:spPr>
          <a:xfrm>
            <a:off x="128284" y="5346134"/>
            <a:ext cx="9015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对出口速度影响不大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9" y="1671852"/>
            <a:ext cx="4459632" cy="34126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722" y="1643294"/>
            <a:ext cx="4627565" cy="354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7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614554"/>
              </p:ext>
            </p:extLst>
          </p:nvPr>
        </p:nvGraphicFramePr>
        <p:xfrm>
          <a:off x="628650" y="903998"/>
          <a:ext cx="6304192" cy="750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" name="Equation" r:id="rId3" imgW="3606800" imgH="431800" progId="Equation.DSMT4">
                  <p:embed/>
                </p:oleObj>
              </mc:Choice>
              <mc:Fallback>
                <p:oleObj name="Equation" r:id="rId3" imgW="3606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903998"/>
                        <a:ext cx="6304192" cy="7504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49397" y="1658184"/>
            <a:ext cx="85153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局部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Riemann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问题，计算量比较大。为减少计算量，采用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Roe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平均方法获得近似系数矩阵，使方程线性化，从而通过简单的代数运算得到界面的数值通量。一维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Euler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方程的拟线性形式为：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22098" y="3102298"/>
            <a:ext cx="133775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0995"/>
              </p:ext>
            </p:extLst>
          </p:nvPr>
        </p:nvGraphicFramePr>
        <p:xfrm>
          <a:off x="2893561" y="2650643"/>
          <a:ext cx="2133379" cy="689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" name="Equation" r:id="rId5" imgW="1231366" imgH="393529" progId="Equation.DSMT4">
                  <p:embed/>
                </p:oleObj>
              </mc:Choice>
              <mc:Fallback>
                <p:oleObj name="Equation" r:id="rId5" imgW="1231366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561" y="2650643"/>
                        <a:ext cx="2133379" cy="6892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49397" y="3334793"/>
            <a:ext cx="85153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Roe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平均方法的近似系数矩阵为：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91038" y="4732289"/>
            <a:ext cx="85153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边界数值通量为：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32285" y="3714080"/>
            <a:ext cx="147196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895414"/>
              </p:ext>
            </p:extLst>
          </p:nvPr>
        </p:nvGraphicFramePr>
        <p:xfrm>
          <a:off x="1134262" y="3768564"/>
          <a:ext cx="1547446" cy="54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" name="Equation" r:id="rId7" imgW="774364" imgH="279279" progId="Equation.DSMT4">
                  <p:embed/>
                </p:oleObj>
              </mc:Choice>
              <mc:Fallback>
                <p:oleObj name="Equation" r:id="rId7" imgW="774364" imgH="27927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262" y="3768564"/>
                        <a:ext cx="1547446" cy="547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32285" y="43721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910524"/>
              </p:ext>
            </p:extLst>
          </p:nvPr>
        </p:nvGraphicFramePr>
        <p:xfrm>
          <a:off x="5158473" y="3653744"/>
          <a:ext cx="2167726" cy="76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8" name="Equation" r:id="rId9" imgW="1435100" imgH="508000" progId="Equation.DSMT4">
                  <p:embed/>
                </p:oleObj>
              </mc:Choice>
              <mc:Fallback>
                <p:oleObj name="Equation" r:id="rId9" imgW="14351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8473" y="3653744"/>
                        <a:ext cx="2167726" cy="7659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026940" y="388429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007237"/>
              </p:ext>
            </p:extLst>
          </p:nvPr>
        </p:nvGraphicFramePr>
        <p:xfrm>
          <a:off x="3253677" y="3768564"/>
          <a:ext cx="1553395" cy="53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9" name="Equation" r:id="rId11" imgW="800100" imgH="279400" progId="Equation.DSMT4">
                  <p:embed/>
                </p:oleObj>
              </mc:Choice>
              <mc:Fallback>
                <p:oleObj name="Equation" r:id="rId11" imgW="8001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677" y="3768564"/>
                        <a:ext cx="1553395" cy="536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868127"/>
              </p:ext>
            </p:extLst>
          </p:nvPr>
        </p:nvGraphicFramePr>
        <p:xfrm>
          <a:off x="1720850" y="5272088"/>
          <a:ext cx="4932363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0" name="Equation" r:id="rId13" imgW="2666880" imgH="482400" progId="Equation.DSMT4">
                  <p:embed/>
                </p:oleObj>
              </mc:Choice>
              <mc:Fallback>
                <p:oleObj name="Equation" r:id="rId13" imgW="266688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5272088"/>
                        <a:ext cx="4932363" cy="896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24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8650" y="1243379"/>
            <a:ext cx="67870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相当于：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914354"/>
              </p:ext>
            </p:extLst>
          </p:nvPr>
        </p:nvGraphicFramePr>
        <p:xfrm>
          <a:off x="628650" y="2010031"/>
          <a:ext cx="2976113" cy="3518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1" name="Equation" r:id="rId3" imgW="1930400" imgH="2286000" progId="Equation.DSMT4">
                  <p:embed/>
                </p:oleObj>
              </mc:Choice>
              <mc:Fallback>
                <p:oleObj name="Equation" r:id="rId3" imgW="1930400" imgH="2286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010031"/>
                        <a:ext cx="2976113" cy="3518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96373" y="3194810"/>
            <a:ext cx="101380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062656"/>
              </p:ext>
            </p:extLst>
          </p:nvPr>
        </p:nvGraphicFramePr>
        <p:xfrm>
          <a:off x="3615476" y="1643489"/>
          <a:ext cx="5401978" cy="74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2" name="Equation" r:id="rId5" imgW="3124200" imgH="431800" progId="Equation.DSMT4">
                  <p:embed/>
                </p:oleObj>
              </mc:Choice>
              <mc:Fallback>
                <p:oleObj name="Equation" r:id="rId5" imgW="31242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476" y="1643489"/>
                        <a:ext cx="5401978" cy="741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043673" y="3240528"/>
            <a:ext cx="104026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804527"/>
              </p:ext>
            </p:extLst>
          </p:nvPr>
        </p:nvGraphicFramePr>
        <p:xfrm>
          <a:off x="3604763" y="2384614"/>
          <a:ext cx="5073111" cy="54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3" name="Equation" r:id="rId7" imgW="2552700" imgH="279400" progId="Equation.DSMT4">
                  <p:embed/>
                </p:oleObj>
              </mc:Choice>
              <mc:Fallback>
                <p:oleObj name="Equation" r:id="rId7" imgW="2552700" imgH="279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4763" y="2384614"/>
                        <a:ext cx="5073111" cy="5489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804464" y="3929853"/>
            <a:ext cx="108174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388840"/>
              </p:ext>
            </p:extLst>
          </p:nvPr>
        </p:nvGraphicFramePr>
        <p:xfrm>
          <a:off x="3634116" y="3038760"/>
          <a:ext cx="2689172" cy="553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4" name="Equation" r:id="rId9" imgW="1294838" imgH="266584" progId="Equation.DSMT4">
                  <p:embed/>
                </p:oleObj>
              </mc:Choice>
              <mc:Fallback>
                <p:oleObj name="Equation" r:id="rId9" imgW="1294838" imgH="266584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116" y="3038760"/>
                        <a:ext cx="2689172" cy="5536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460535"/>
              </p:ext>
            </p:extLst>
          </p:nvPr>
        </p:nvGraphicFramePr>
        <p:xfrm>
          <a:off x="3700785" y="3556033"/>
          <a:ext cx="3389896" cy="258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5" name="Equation" r:id="rId11" imgW="2032000" imgH="1549400" progId="Equation.DSMT4">
                  <p:embed/>
                </p:oleObj>
              </mc:Choice>
              <mc:Fallback>
                <p:oleObj name="Equation" r:id="rId11" imgW="2032000" imgH="1549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785" y="3556033"/>
                        <a:ext cx="3389896" cy="2582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07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8650" y="1073246"/>
            <a:ext cx="67870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对于不规则网格：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96373" y="3194810"/>
            <a:ext cx="101380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043673" y="3240528"/>
            <a:ext cx="104026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804464" y="3929853"/>
            <a:ext cx="108174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 descr="C:\Users\captain\Desktop\捕获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61" y="1061044"/>
            <a:ext cx="3393294" cy="25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43697" y="4308230"/>
            <a:ext cx="109539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849471"/>
              </p:ext>
            </p:extLst>
          </p:nvPr>
        </p:nvGraphicFramePr>
        <p:xfrm>
          <a:off x="2646609" y="3796246"/>
          <a:ext cx="3960156" cy="817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" name="Equation" r:id="rId4" imgW="2349500" imgH="482600" progId="Equation.DSMT4">
                  <p:embed/>
                </p:oleObj>
              </mc:Choice>
              <mc:Fallback>
                <p:oleObj name="Equation" r:id="rId4" imgW="23495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609" y="3796246"/>
                        <a:ext cx="3960156" cy="817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43697" y="5293335"/>
            <a:ext cx="10150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845708"/>
              </p:ext>
            </p:extLst>
          </p:nvPr>
        </p:nvGraphicFramePr>
        <p:xfrm>
          <a:off x="2801893" y="4659891"/>
          <a:ext cx="3835231" cy="65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" name="Equation" r:id="rId6" imgW="2755900" imgH="469900" progId="Equation.DSMT4">
                  <p:embed/>
                </p:oleObj>
              </mc:Choice>
              <mc:Fallback>
                <p:oleObj name="Equation" r:id="rId6" imgW="27559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893" y="4659891"/>
                        <a:ext cx="3835231" cy="650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081095"/>
              </p:ext>
            </p:extLst>
          </p:nvPr>
        </p:nvGraphicFramePr>
        <p:xfrm>
          <a:off x="3046122" y="5586573"/>
          <a:ext cx="5736661" cy="1223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" name="Equation" r:id="rId8" imgW="3441700" imgH="736600" progId="Equation.DSMT4">
                  <p:embed/>
                </p:oleObj>
              </mc:Choice>
              <mc:Fallback>
                <p:oleObj name="Equation" r:id="rId8" imgW="3441700" imgH="736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122" y="5586573"/>
                        <a:ext cx="5736661" cy="1223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28649" y="4012323"/>
            <a:ext cx="20881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方程可以写成：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628648" y="4756007"/>
            <a:ext cx="20881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变换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0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物理过程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96373" y="3194810"/>
            <a:ext cx="101380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043673" y="3240528"/>
            <a:ext cx="104026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804464" y="3929853"/>
            <a:ext cx="108174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43697" y="5293335"/>
            <a:ext cx="10150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画布 37"/>
          <p:cNvGrpSpPr/>
          <p:nvPr/>
        </p:nvGrpSpPr>
        <p:grpSpPr>
          <a:xfrm>
            <a:off x="1243697" y="624571"/>
            <a:ext cx="5257800" cy="3665220"/>
            <a:chOff x="0" y="0"/>
            <a:chExt cx="5257800" cy="3665220"/>
          </a:xfrm>
        </p:grpSpPr>
        <p:sp>
          <p:nvSpPr>
            <p:cNvPr id="21" name="矩形 20"/>
            <p:cNvSpPr/>
            <p:nvPr/>
          </p:nvSpPr>
          <p:spPr>
            <a:xfrm>
              <a:off x="0" y="0"/>
              <a:ext cx="5257800" cy="3665220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22" name="Line 57"/>
            <p:cNvCxnSpPr>
              <a:cxnSpLocks noChangeShapeType="1"/>
            </p:cNvCxnSpPr>
            <p:nvPr/>
          </p:nvCxnSpPr>
          <p:spPr bwMode="auto">
            <a:xfrm>
              <a:off x="571500" y="1485900"/>
              <a:ext cx="42291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58"/>
            <p:cNvCxnSpPr>
              <a:cxnSpLocks noChangeShapeType="1"/>
            </p:cNvCxnSpPr>
            <p:nvPr/>
          </p:nvCxnSpPr>
          <p:spPr bwMode="auto">
            <a:xfrm flipV="1">
              <a:off x="2057400" y="594360"/>
              <a:ext cx="1143000" cy="4953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59"/>
            <p:cNvCxnSpPr>
              <a:cxnSpLocks noChangeShapeType="1"/>
            </p:cNvCxnSpPr>
            <p:nvPr/>
          </p:nvCxnSpPr>
          <p:spPr bwMode="auto">
            <a:xfrm>
              <a:off x="2044065" y="1828800"/>
              <a:ext cx="2171700" cy="98996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Line 60"/>
            <p:cNvCxnSpPr>
              <a:cxnSpLocks noChangeShapeType="1"/>
            </p:cNvCxnSpPr>
            <p:nvPr/>
          </p:nvCxnSpPr>
          <p:spPr bwMode="auto">
            <a:xfrm>
              <a:off x="3200400" y="594360"/>
              <a:ext cx="1028700" cy="22783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61"/>
            <p:cNvCxnSpPr>
              <a:cxnSpLocks noChangeShapeType="1"/>
            </p:cNvCxnSpPr>
            <p:nvPr/>
          </p:nvCxnSpPr>
          <p:spPr bwMode="auto">
            <a:xfrm>
              <a:off x="3200400" y="594360"/>
              <a:ext cx="1028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62"/>
            <p:cNvCxnSpPr>
              <a:cxnSpLocks noChangeShapeType="1"/>
            </p:cNvCxnSpPr>
            <p:nvPr/>
          </p:nvCxnSpPr>
          <p:spPr bwMode="auto">
            <a:xfrm flipH="1" flipV="1">
              <a:off x="1600200" y="891540"/>
              <a:ext cx="457200" cy="1981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63"/>
            <p:cNvCxnSpPr>
              <a:cxnSpLocks noChangeShapeType="1"/>
            </p:cNvCxnSpPr>
            <p:nvPr/>
          </p:nvCxnSpPr>
          <p:spPr bwMode="auto">
            <a:xfrm flipH="1">
              <a:off x="1592580" y="1823085"/>
              <a:ext cx="457200" cy="1981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64"/>
            <p:cNvCxnSpPr>
              <a:cxnSpLocks noChangeShapeType="1"/>
            </p:cNvCxnSpPr>
            <p:nvPr/>
          </p:nvCxnSpPr>
          <p:spPr bwMode="auto">
            <a:xfrm flipV="1">
              <a:off x="2057400" y="1089660"/>
              <a:ext cx="0" cy="396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65"/>
            <p:cNvCxnSpPr>
              <a:cxnSpLocks noChangeShapeType="1"/>
            </p:cNvCxnSpPr>
            <p:nvPr/>
          </p:nvCxnSpPr>
          <p:spPr bwMode="auto">
            <a:xfrm flipV="1">
              <a:off x="3200400" y="594360"/>
              <a:ext cx="635" cy="891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Freeform 66"/>
            <p:cNvSpPr>
              <a:spLocks/>
            </p:cNvSpPr>
            <p:nvPr/>
          </p:nvSpPr>
          <p:spPr bwMode="auto">
            <a:xfrm>
              <a:off x="3361055" y="598805"/>
              <a:ext cx="279400" cy="327660"/>
            </a:xfrm>
            <a:custGeom>
              <a:avLst/>
              <a:gdLst>
                <a:gd name="T0" fmla="*/ 429 w 440"/>
                <a:gd name="T1" fmla="*/ 0 h 516"/>
                <a:gd name="T2" fmla="*/ 300 w 440"/>
                <a:gd name="T3" fmla="*/ 365 h 516"/>
                <a:gd name="T4" fmla="*/ 257 w 440"/>
                <a:gd name="T5" fmla="*/ 430 h 516"/>
                <a:gd name="T6" fmla="*/ 193 w 440"/>
                <a:gd name="T7" fmla="*/ 451 h 516"/>
                <a:gd name="T8" fmla="*/ 0 w 440"/>
                <a:gd name="T9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516">
                  <a:moveTo>
                    <a:pt x="429" y="0"/>
                  </a:moveTo>
                  <a:cubicBezTo>
                    <a:pt x="411" y="169"/>
                    <a:pt x="440" y="272"/>
                    <a:pt x="300" y="365"/>
                  </a:cubicBezTo>
                  <a:cubicBezTo>
                    <a:pt x="286" y="387"/>
                    <a:pt x="277" y="414"/>
                    <a:pt x="257" y="430"/>
                  </a:cubicBezTo>
                  <a:cubicBezTo>
                    <a:pt x="239" y="444"/>
                    <a:pt x="213" y="441"/>
                    <a:pt x="193" y="451"/>
                  </a:cubicBezTo>
                  <a:cubicBezTo>
                    <a:pt x="107" y="494"/>
                    <a:pt x="102" y="516"/>
                    <a:pt x="0" y="51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32" name="Line 67"/>
            <p:cNvCxnSpPr>
              <a:cxnSpLocks noChangeShapeType="1"/>
            </p:cNvCxnSpPr>
            <p:nvPr/>
          </p:nvCxnSpPr>
          <p:spPr bwMode="auto">
            <a:xfrm flipH="1">
              <a:off x="1143000" y="891540"/>
              <a:ext cx="4572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68"/>
            <p:cNvCxnSpPr>
              <a:cxnSpLocks noChangeShapeType="1"/>
            </p:cNvCxnSpPr>
            <p:nvPr/>
          </p:nvCxnSpPr>
          <p:spPr bwMode="auto">
            <a:xfrm flipH="1">
              <a:off x="1129665" y="2021205"/>
              <a:ext cx="457200" cy="6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ne 69"/>
            <p:cNvCxnSpPr>
              <a:cxnSpLocks noChangeShapeType="1"/>
            </p:cNvCxnSpPr>
            <p:nvPr/>
          </p:nvCxnSpPr>
          <p:spPr bwMode="auto">
            <a:xfrm flipV="1">
              <a:off x="1600200" y="891540"/>
              <a:ext cx="0" cy="594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70"/>
            <p:cNvCxnSpPr>
              <a:cxnSpLocks noChangeShapeType="1"/>
            </p:cNvCxnSpPr>
            <p:nvPr/>
          </p:nvCxnSpPr>
          <p:spPr bwMode="auto">
            <a:xfrm>
              <a:off x="1600200" y="1485900"/>
              <a:ext cx="635" cy="16840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71"/>
            <p:cNvCxnSpPr>
              <a:cxnSpLocks noChangeShapeType="1"/>
            </p:cNvCxnSpPr>
            <p:nvPr/>
          </p:nvCxnSpPr>
          <p:spPr bwMode="auto">
            <a:xfrm>
              <a:off x="3200400" y="1485900"/>
              <a:ext cx="635" cy="148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Line 72"/>
            <p:cNvCxnSpPr>
              <a:cxnSpLocks noChangeShapeType="1"/>
            </p:cNvCxnSpPr>
            <p:nvPr/>
          </p:nvCxnSpPr>
          <p:spPr bwMode="auto">
            <a:xfrm>
              <a:off x="4202430" y="1495425"/>
              <a:ext cx="635" cy="16840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73"/>
            <p:cNvCxnSpPr>
              <a:cxnSpLocks noChangeShapeType="1"/>
            </p:cNvCxnSpPr>
            <p:nvPr/>
          </p:nvCxnSpPr>
          <p:spPr bwMode="auto">
            <a:xfrm>
              <a:off x="1600200" y="891540"/>
              <a:ext cx="5715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Line 74"/>
            <p:cNvCxnSpPr>
              <a:cxnSpLocks noChangeShapeType="1"/>
            </p:cNvCxnSpPr>
            <p:nvPr/>
          </p:nvCxnSpPr>
          <p:spPr bwMode="auto">
            <a:xfrm>
              <a:off x="2057400" y="2872740"/>
              <a:ext cx="1143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Line 75"/>
            <p:cNvCxnSpPr>
              <a:cxnSpLocks noChangeShapeType="1"/>
            </p:cNvCxnSpPr>
            <p:nvPr/>
          </p:nvCxnSpPr>
          <p:spPr bwMode="auto">
            <a:xfrm>
              <a:off x="2057400" y="3070860"/>
              <a:ext cx="21717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Freeform 76"/>
            <p:cNvSpPr>
              <a:spLocks/>
            </p:cNvSpPr>
            <p:nvPr/>
          </p:nvSpPr>
          <p:spPr bwMode="auto">
            <a:xfrm>
              <a:off x="1873250" y="887095"/>
              <a:ext cx="55245" cy="109220"/>
            </a:xfrm>
            <a:custGeom>
              <a:avLst/>
              <a:gdLst>
                <a:gd name="T0" fmla="*/ 86 w 87"/>
                <a:gd name="T1" fmla="*/ 0 h 172"/>
                <a:gd name="T2" fmla="*/ 64 w 87"/>
                <a:gd name="T3" fmla="*/ 151 h 172"/>
                <a:gd name="T4" fmla="*/ 0 w 87"/>
                <a:gd name="T5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172">
                  <a:moveTo>
                    <a:pt x="86" y="0"/>
                  </a:moveTo>
                  <a:cubicBezTo>
                    <a:pt x="79" y="50"/>
                    <a:pt x="87" y="106"/>
                    <a:pt x="64" y="151"/>
                  </a:cubicBezTo>
                  <a:cubicBezTo>
                    <a:pt x="54" y="171"/>
                    <a:pt x="0" y="172"/>
                    <a:pt x="0" y="17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Text Box 77"/>
            <p:cNvSpPr txBox="1">
              <a:spLocks noChangeArrowheads="1"/>
            </p:cNvSpPr>
            <p:nvPr/>
          </p:nvSpPr>
          <p:spPr bwMode="auto">
            <a:xfrm>
              <a:off x="1257300" y="990600"/>
              <a:ext cx="45720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sz="1400" kern="100" baseline="-250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78"/>
            <p:cNvSpPr txBox="1">
              <a:spLocks noChangeArrowheads="1"/>
            </p:cNvSpPr>
            <p:nvPr/>
          </p:nvSpPr>
          <p:spPr bwMode="auto">
            <a:xfrm>
              <a:off x="2057400" y="990600"/>
              <a:ext cx="34290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sz="1400" kern="100" baseline="-250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79"/>
            <p:cNvSpPr txBox="1">
              <a:spLocks noChangeArrowheads="1"/>
            </p:cNvSpPr>
            <p:nvPr/>
          </p:nvSpPr>
          <p:spPr bwMode="auto">
            <a:xfrm>
              <a:off x="2857500" y="891540"/>
              <a:ext cx="57150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sz="1400" kern="100" baseline="-250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80"/>
            <p:cNvSpPr txBox="1">
              <a:spLocks noChangeArrowheads="1"/>
            </p:cNvSpPr>
            <p:nvPr/>
          </p:nvSpPr>
          <p:spPr bwMode="auto">
            <a:xfrm>
              <a:off x="2400300" y="2476500"/>
              <a:ext cx="45720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sz="1400" kern="100" baseline="-250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81"/>
            <p:cNvSpPr txBox="1">
              <a:spLocks noChangeArrowheads="1"/>
            </p:cNvSpPr>
            <p:nvPr/>
          </p:nvSpPr>
          <p:spPr bwMode="auto">
            <a:xfrm>
              <a:off x="2743200" y="2971800"/>
              <a:ext cx="45720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82"/>
            <p:cNvSpPr txBox="1">
              <a:spLocks noChangeArrowheads="1"/>
            </p:cNvSpPr>
            <p:nvPr/>
          </p:nvSpPr>
          <p:spPr bwMode="auto">
            <a:xfrm>
              <a:off x="3657600" y="594360"/>
              <a:ext cx="45720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φ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83"/>
            <p:cNvSpPr txBox="1">
              <a:spLocks noChangeArrowheads="1"/>
            </p:cNvSpPr>
            <p:nvPr/>
          </p:nvSpPr>
          <p:spPr bwMode="auto">
            <a:xfrm>
              <a:off x="1943100" y="693420"/>
              <a:ext cx="45720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α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9" name="Line 84"/>
            <p:cNvCxnSpPr>
              <a:cxnSpLocks noChangeShapeType="1"/>
            </p:cNvCxnSpPr>
            <p:nvPr/>
          </p:nvCxnSpPr>
          <p:spPr bwMode="auto">
            <a:xfrm>
              <a:off x="2057400" y="1485900"/>
              <a:ext cx="635" cy="16840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Line 85"/>
            <p:cNvCxnSpPr>
              <a:cxnSpLocks noChangeShapeType="1"/>
            </p:cNvCxnSpPr>
            <p:nvPr/>
          </p:nvCxnSpPr>
          <p:spPr bwMode="auto">
            <a:xfrm>
              <a:off x="1143000" y="1485900"/>
              <a:ext cx="635" cy="16840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Line 86"/>
            <p:cNvCxnSpPr>
              <a:cxnSpLocks noChangeShapeType="1"/>
            </p:cNvCxnSpPr>
            <p:nvPr/>
          </p:nvCxnSpPr>
          <p:spPr bwMode="auto">
            <a:xfrm>
              <a:off x="1143000" y="2872740"/>
              <a:ext cx="4572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Text Box 87"/>
            <p:cNvSpPr txBox="1">
              <a:spLocks noChangeArrowheads="1"/>
            </p:cNvSpPr>
            <p:nvPr/>
          </p:nvSpPr>
          <p:spPr bwMode="auto">
            <a:xfrm>
              <a:off x="1143000" y="2476500"/>
              <a:ext cx="45720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sz="1400" kern="100" baseline="-250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3" name="Line 88"/>
            <p:cNvCxnSpPr>
              <a:cxnSpLocks noChangeShapeType="1"/>
            </p:cNvCxnSpPr>
            <p:nvPr/>
          </p:nvCxnSpPr>
          <p:spPr bwMode="auto">
            <a:xfrm flipV="1">
              <a:off x="3200400" y="302260"/>
              <a:ext cx="800100" cy="297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 Box 89"/>
            <p:cNvSpPr txBox="1">
              <a:spLocks noChangeArrowheads="1"/>
            </p:cNvSpPr>
            <p:nvPr/>
          </p:nvSpPr>
          <p:spPr bwMode="auto">
            <a:xfrm>
              <a:off x="3657600" y="297180"/>
              <a:ext cx="45720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θ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 90"/>
            <p:cNvSpPr>
              <a:spLocks/>
            </p:cNvSpPr>
            <p:nvPr/>
          </p:nvSpPr>
          <p:spPr bwMode="auto">
            <a:xfrm>
              <a:off x="3688080" y="436245"/>
              <a:ext cx="71120" cy="146685"/>
            </a:xfrm>
            <a:custGeom>
              <a:avLst/>
              <a:gdLst>
                <a:gd name="T0" fmla="*/ 13 w 112"/>
                <a:gd name="T1" fmla="*/ 0 h 231"/>
                <a:gd name="T2" fmla="*/ 0 w 112"/>
                <a:gd name="T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2" h="231">
                  <a:moveTo>
                    <a:pt x="13" y="0"/>
                  </a:moveTo>
                  <a:cubicBezTo>
                    <a:pt x="85" y="72"/>
                    <a:pt x="112" y="177"/>
                    <a:pt x="0" y="23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628649" y="3858435"/>
            <a:ext cx="69503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入口亚声速，收缩段加速，喉部达到声速，扩张段膨胀超声速流出出口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4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43697" y="5293335"/>
            <a:ext cx="10150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1163615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网格划分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4" t="7462" r="11470" b="15248"/>
          <a:stretch/>
        </p:blipFill>
        <p:spPr>
          <a:xfrm>
            <a:off x="1716657" y="2134593"/>
            <a:ext cx="5003320" cy="387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7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769840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无量纲方程离散</a:t>
            </a:r>
          </a:p>
        </p:txBody>
      </p:sp>
      <p:sp>
        <p:nvSpPr>
          <p:cNvPr id="4" name="矩形 3"/>
          <p:cNvSpPr/>
          <p:nvPr/>
        </p:nvSpPr>
        <p:spPr>
          <a:xfrm>
            <a:off x="474296" y="1223456"/>
            <a:ext cx="75354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压力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0.1Mpa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，密度采用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1kg/m3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，长度采用</a:t>
            </a:r>
            <a:r>
              <a:rPr lang="en-US" altLang="zh-CN" sz="2000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Rt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进行无量纲，特征速度与特征时间如下选取：</a:t>
            </a:r>
          </a:p>
          <a:p>
            <a:r>
              <a:rPr lang="zh-CN" altLang="en-US" dirty="0" smtClean="0"/>
              <a:t> 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606668" y="3559228"/>
            <a:ext cx="6989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无量纲后方程形式不变，只是每个量均变为了无量纲量</a:t>
            </a:r>
            <a:endParaRPr lang="zh-CN" altLang="en-US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904"/>
              </p:ext>
            </p:extLst>
          </p:nvPr>
        </p:nvGraphicFramePr>
        <p:xfrm>
          <a:off x="2329961" y="2132618"/>
          <a:ext cx="2705271" cy="568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9" name="Equation" r:id="rId3" imgW="1308100" imgH="279400" progId="Equation.DSMT4">
                  <p:embed/>
                </p:oleObj>
              </mc:Choice>
              <mc:Fallback>
                <p:oleObj name="Equation" r:id="rId3" imgW="13081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961" y="2132618"/>
                        <a:ext cx="2705271" cy="5684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780855"/>
              </p:ext>
            </p:extLst>
          </p:nvPr>
        </p:nvGraphicFramePr>
        <p:xfrm>
          <a:off x="2329961" y="2803368"/>
          <a:ext cx="2462003" cy="748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0" name="Equation" r:id="rId5" imgW="1397000" imgH="431800" progId="Equation.DSMT4">
                  <p:embed/>
                </p:oleObj>
              </mc:Choice>
              <mc:Fallback>
                <p:oleObj name="Equation" r:id="rId5" imgW="13970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961" y="2803368"/>
                        <a:ext cx="2462003" cy="7485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74296" y="4184058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初始化流场</a:t>
            </a:r>
          </a:p>
        </p:txBody>
      </p:sp>
      <p:sp>
        <p:nvSpPr>
          <p:cNvPr id="15" name="矩形 14"/>
          <p:cNvSpPr/>
          <p:nvPr/>
        </p:nvSpPr>
        <p:spPr>
          <a:xfrm>
            <a:off x="474296" y="4595060"/>
            <a:ext cx="85308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给定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初始无量纲参数，在喷管入口段根据滞止参数将初始无量纲场设为 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p=60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l-GR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ρ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=5.625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，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u=v=0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，在收缩及扩张段内初始场的无量纲参数为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p=1.0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，</a:t>
            </a:r>
            <a:r>
              <a:rPr lang="el-GR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ρ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=1.0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，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u=v=0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8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791316"/>
            <a:ext cx="69503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针对每个单元求解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494151"/>
              </p:ext>
            </p:extLst>
          </p:nvPr>
        </p:nvGraphicFramePr>
        <p:xfrm>
          <a:off x="1725376" y="3175342"/>
          <a:ext cx="35782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8" name="Equation" r:id="rId3" imgW="2145960" imgH="241200" progId="Equation.DSMT4">
                  <p:embed/>
                </p:oleObj>
              </mc:Choice>
              <mc:Fallback>
                <p:oleObj name="Equation" r:id="rId3" imgW="2145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376" y="3175342"/>
                        <a:ext cx="3578225" cy="40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83089" y="1141955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计算每个单元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面积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每个界面的法向与长度，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nx,ny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△l</a:t>
            </a:r>
            <a:endParaRPr lang="zh-CN" altLang="en-US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83089" y="1649328"/>
            <a:ext cx="8037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分别求解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i+1/2,j), (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i-1/2,j),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+1/2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), 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i,j-1/2),Roe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加权后，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的值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453471"/>
              </p:ext>
            </p:extLst>
          </p:nvPr>
        </p:nvGraphicFramePr>
        <p:xfrm>
          <a:off x="877743" y="2077921"/>
          <a:ext cx="4632578" cy="635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9" name="Equation" r:id="rId5" imgW="3124200" imgH="431800" progId="Equation.DSMT4">
                  <p:embed/>
                </p:oleObj>
              </mc:Choice>
              <mc:Fallback>
                <p:oleObj name="Equation" r:id="rId5" imgW="3124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743" y="2077921"/>
                        <a:ext cx="4632578" cy="6355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383089" y="2671598"/>
            <a:ext cx="53676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时刻通量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83089" y="3693868"/>
            <a:ext cx="53676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，根据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设置边界条件后，时间推进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916312"/>
              </p:ext>
            </p:extLst>
          </p:nvPr>
        </p:nvGraphicFramePr>
        <p:xfrm>
          <a:off x="463551" y="3940082"/>
          <a:ext cx="86248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0" name="Equation" r:id="rId7" imgW="5194080" imgH="469800" progId="Equation.DSMT4">
                  <p:embed/>
                </p:oleObj>
              </mc:Choice>
              <mc:Fallback>
                <p:oleObj name="Equation" r:id="rId7" imgW="5194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1" y="3940082"/>
                        <a:ext cx="8624888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637003"/>
              </p:ext>
            </p:extLst>
          </p:nvPr>
        </p:nvGraphicFramePr>
        <p:xfrm>
          <a:off x="1735823" y="5727195"/>
          <a:ext cx="40798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1" name="Equation" r:id="rId9" imgW="2336760" imgH="469800" progId="Equation.DSMT4">
                  <p:embed/>
                </p:oleObj>
              </mc:Choice>
              <mc:Fallback>
                <p:oleObj name="Equation" r:id="rId9" imgW="2336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823" y="5727195"/>
                        <a:ext cx="4079875" cy="815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784761" y="4590295"/>
            <a:ext cx="53676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n+1/2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时刻通量：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605030"/>
              </p:ext>
            </p:extLst>
          </p:nvPr>
        </p:nvGraphicFramePr>
        <p:xfrm>
          <a:off x="1638836" y="4970695"/>
          <a:ext cx="552608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2" name="Equation" r:id="rId11" imgW="3327120" imgH="469800" progId="Equation.DSMT4">
                  <p:embed/>
                </p:oleObj>
              </mc:Choice>
              <mc:Fallback>
                <p:oleObj name="Equation" r:id="rId11" imgW="33271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836" y="4970695"/>
                        <a:ext cx="5526087" cy="777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742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</TotalTime>
  <Words>1413</Words>
  <Application>Microsoft Office PowerPoint</Application>
  <PresentationFormat>全屏显示(4:3)</PresentationFormat>
  <Paragraphs>120</Paragraphs>
  <Slides>21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华文细黑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MathType 6.0 Equation</vt:lpstr>
      <vt:lpstr>欧拉方程求解</vt:lpstr>
      <vt:lpstr>数学模型</vt:lpstr>
      <vt:lpstr>数学模型</vt:lpstr>
      <vt:lpstr>数学模型</vt:lpstr>
      <vt:lpstr>数学模型</vt:lpstr>
      <vt:lpstr>物理过程</vt:lpstr>
      <vt:lpstr>求解过程</vt:lpstr>
      <vt:lpstr>求解过程</vt:lpstr>
      <vt:lpstr>求解过程</vt:lpstr>
      <vt:lpstr>求解过程</vt:lpstr>
      <vt:lpstr>求解过程</vt:lpstr>
      <vt:lpstr>结果分析</vt:lpstr>
      <vt:lpstr>结果分析</vt:lpstr>
      <vt:lpstr>结果分析</vt:lpstr>
      <vt:lpstr>结果分析</vt:lpstr>
      <vt:lpstr>结果分析</vt:lpstr>
      <vt:lpstr>结果分析</vt:lpstr>
      <vt:lpstr>结果分析</vt:lpstr>
      <vt:lpstr>结果分析</vt:lpstr>
      <vt:lpstr>结果分析</vt:lpstr>
      <vt:lpstr>结果分析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欧拉方程求解</dc:title>
  <dc:creator>liyeming</dc:creator>
  <cp:lastModifiedBy>captain</cp:lastModifiedBy>
  <cp:revision>118</cp:revision>
  <dcterms:created xsi:type="dcterms:W3CDTF">2016-06-20T04:11:39Z</dcterms:created>
  <dcterms:modified xsi:type="dcterms:W3CDTF">2016-06-23T18:43:01Z</dcterms:modified>
</cp:coreProperties>
</file>