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89" r:id="rId4"/>
    <p:sldId id="290" r:id="rId5"/>
    <p:sldId id="271" r:id="rId6"/>
    <p:sldId id="291" r:id="rId7"/>
    <p:sldId id="293" r:id="rId8"/>
    <p:sldId id="292" r:id="rId9"/>
    <p:sldId id="294" r:id="rId10"/>
    <p:sldId id="296" r:id="rId11"/>
    <p:sldId id="29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6706A-530E-468D-9AC5-38D0C03CB835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AA64-245C-409D-8BE8-FD8C1533D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0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7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9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2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0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8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0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5219-96DE-4C60-8FCE-EDBFE1B99FF2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边界层流动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82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层流计算结果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6474" y="1066689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与布拉修斯解比较：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3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湍流计算结果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16474" y="171283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2882953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8650" y="1108000"/>
            <a:ext cx="42883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不可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压缩层流边界层的控制方程为：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8650" y="3855236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湍流平均运动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控制方程：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781185"/>
              </p:ext>
            </p:extLst>
          </p:nvPr>
        </p:nvGraphicFramePr>
        <p:xfrm>
          <a:off x="1963271" y="1715143"/>
          <a:ext cx="3195202" cy="19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3" imgW="1498600" imgH="914400" progId="Equation.DSMT4">
                  <p:embed/>
                </p:oleObj>
              </mc:Choice>
              <mc:Fallback>
                <p:oleObj name="Equation" r:id="rId3" imgW="1498600" imgH="914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271" y="1715143"/>
                        <a:ext cx="3195202" cy="1953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9"/>
          <p:cNvSpPr>
            <a:spLocks noChangeArrowheads="1"/>
          </p:cNvSpPr>
          <p:nvPr/>
        </p:nvSpPr>
        <p:spPr bwMode="auto">
          <a:xfrm>
            <a:off x="2662518" y="5128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623625"/>
              </p:ext>
            </p:extLst>
          </p:nvPr>
        </p:nvGraphicFramePr>
        <p:xfrm>
          <a:off x="1963271" y="4441685"/>
          <a:ext cx="5143760" cy="186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Equation" r:id="rId5" imgW="2743200" imgH="990600" progId="Equation.DSMT4">
                  <p:embed/>
                </p:oleObj>
              </mc:Choice>
              <mc:Fallback>
                <p:oleObj name="Equation" r:id="rId5" imgW="2743200" imgH="990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271" y="4441685"/>
                        <a:ext cx="5143760" cy="1863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7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8650" y="1108000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使用涡粘模式封闭方程：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8649" y="2385993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将涡粘假设代入雷诺方程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39"/>
          <p:cNvSpPr>
            <a:spLocks noChangeArrowheads="1"/>
          </p:cNvSpPr>
          <p:nvPr/>
        </p:nvSpPr>
        <p:spPr bwMode="auto">
          <a:xfrm>
            <a:off x="2662518" y="5128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388763"/>
              </p:ext>
            </p:extLst>
          </p:nvPr>
        </p:nvGraphicFramePr>
        <p:xfrm>
          <a:off x="628650" y="1494078"/>
          <a:ext cx="5271763" cy="79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Equation" r:id="rId3" imgW="2590800" imgH="393700" progId="Equation.DSMT4">
                  <p:embed/>
                </p:oleObj>
              </mc:Choice>
              <mc:Fallback>
                <p:oleObj name="Equation" r:id="rId3" imgW="2590800" imgH="3937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494078"/>
                        <a:ext cx="5271763" cy="791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57667"/>
              </p:ext>
            </p:extLst>
          </p:nvPr>
        </p:nvGraphicFramePr>
        <p:xfrm>
          <a:off x="883281" y="3002582"/>
          <a:ext cx="4602000" cy="93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Equation" r:id="rId5" imgW="2387600" imgH="482600" progId="Equation.DSMT4">
                  <p:embed/>
                </p:oleObj>
              </mc:Choice>
              <mc:Fallback>
                <p:oleObj name="Equation" r:id="rId5" imgW="2387600" imgH="482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1" y="3002582"/>
                        <a:ext cx="4602000" cy="938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03188" y="3871400"/>
            <a:ext cx="3653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补充两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方程模型的控制方程组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028369"/>
              </p:ext>
            </p:extLst>
          </p:nvPr>
        </p:nvGraphicFramePr>
        <p:xfrm>
          <a:off x="790701" y="4469881"/>
          <a:ext cx="5269384" cy="88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Equation" r:id="rId7" imgW="2882900" imgH="482600" progId="Equation.DSMT4">
                  <p:embed/>
                </p:oleObj>
              </mc:Choice>
              <mc:Fallback>
                <p:oleObj name="Equation" r:id="rId7" imgW="2882900" imgH="482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01" y="4469881"/>
                        <a:ext cx="5269384" cy="8869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059744"/>
              </p:ext>
            </p:extLst>
          </p:nvPr>
        </p:nvGraphicFramePr>
        <p:xfrm>
          <a:off x="790700" y="5409713"/>
          <a:ext cx="7020889" cy="97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Equation" r:id="rId9" imgW="3517900" imgH="482600" progId="Equation.DSMT4">
                  <p:embed/>
                </p:oleObj>
              </mc:Choice>
              <mc:Fallback>
                <p:oleObj name="Equation" r:id="rId9" imgW="3517900" imgH="482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00" y="5409713"/>
                        <a:ext cx="7020889" cy="978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60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8650" y="1108000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通用控制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" name="Rectangle 139"/>
          <p:cNvSpPr>
            <a:spLocks noChangeArrowheads="1"/>
          </p:cNvSpPr>
          <p:nvPr/>
        </p:nvSpPr>
        <p:spPr bwMode="auto">
          <a:xfrm>
            <a:off x="2662518" y="5128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57319"/>
              </p:ext>
            </p:extLst>
          </p:nvPr>
        </p:nvGraphicFramePr>
        <p:xfrm>
          <a:off x="453256" y="1492721"/>
          <a:ext cx="8364759" cy="81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name="Equation" r:id="rId3" imgW="4660900" imgH="457200" progId="Equation.DSMT4">
                  <p:embed/>
                </p:oleObj>
              </mc:Choice>
              <mc:Fallback>
                <p:oleObj name="Equation" r:id="rId3" imgW="46609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56" y="1492721"/>
                        <a:ext cx="8364759" cy="819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416915"/>
              </p:ext>
            </p:extLst>
          </p:nvPr>
        </p:nvGraphicFramePr>
        <p:xfrm>
          <a:off x="2544519" y="2909592"/>
          <a:ext cx="1533481" cy="32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" name="Equation" r:id="rId5" imgW="952087" imgH="203112" progId="Equation.DSMT4">
                  <p:embed/>
                </p:oleObj>
              </mc:Choice>
              <mc:Fallback>
                <p:oleObj name="Equation" r:id="rId5" imgW="95208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519" y="2909592"/>
                        <a:ext cx="1533481" cy="322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640618"/>
              </p:ext>
            </p:extLst>
          </p:nvPr>
        </p:nvGraphicFramePr>
        <p:xfrm>
          <a:off x="2608679" y="3800356"/>
          <a:ext cx="1734032" cy="33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" name="Equation" r:id="rId7" imgW="1129810" imgH="203112" progId="Equation.DSMT4">
                  <p:embed/>
                </p:oleObj>
              </mc:Choice>
              <mc:Fallback>
                <p:oleObj name="Equation" r:id="rId7" imgW="1129810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679" y="3800356"/>
                        <a:ext cx="1734032" cy="3351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105871"/>
              </p:ext>
            </p:extLst>
          </p:nvPr>
        </p:nvGraphicFramePr>
        <p:xfrm>
          <a:off x="2608679" y="4732975"/>
          <a:ext cx="2380891" cy="380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" name="Equation" r:id="rId9" imgW="1434960" imgH="228600" progId="Equation.DSMT4">
                  <p:embed/>
                </p:oleObj>
              </mc:Choice>
              <mc:Fallback>
                <p:oleObj name="Equation" r:id="rId9" imgW="14349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679" y="4732975"/>
                        <a:ext cx="2380891" cy="3809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733244" y="2383086"/>
            <a:ext cx="6633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其中对应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连续方程： 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44" y="330447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对应层流边界层流向动量方程</a:t>
            </a:r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2236" y="43636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对于湍流边界层：</a:t>
            </a:r>
            <a:endParaRPr lang="zh-CN" altLang="en-US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4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116361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方程离散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029" y="5372946"/>
            <a:ext cx="69503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一般来说，由于速度梯度大，需要对于边界层底部与入口加密，由于计算域小，计算量不大，整体选择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146699" y="-425772"/>
            <a:ext cx="3639508" cy="3178774"/>
            <a:chOff x="0" y="0"/>
            <a:chExt cx="4100" cy="307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430" y="1160"/>
              <a:ext cx="1100" cy="104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0" y="0"/>
              <a:ext cx="4100" cy="3070"/>
              <a:chOff x="0" y="0"/>
              <a:chExt cx="4100" cy="3070"/>
            </a:xfrm>
          </p:grpSpPr>
          <p:sp>
            <p:nvSpPr>
              <p:cNvPr id="12" name="文本框 28"/>
              <p:cNvSpPr>
                <a:spLocks noChangeArrowheads="1"/>
              </p:cNvSpPr>
              <p:nvPr/>
            </p:nvSpPr>
            <p:spPr bwMode="auto">
              <a:xfrm>
                <a:off x="1870" y="2050"/>
                <a:ext cx="480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/>
              <p:cNvGrpSpPr>
                <a:grpSpLocks/>
              </p:cNvGrpSpPr>
              <p:nvPr/>
            </p:nvGrpSpPr>
            <p:grpSpPr bwMode="auto">
              <a:xfrm>
                <a:off x="0" y="0"/>
                <a:ext cx="4100" cy="3070"/>
                <a:chOff x="0" y="0"/>
                <a:chExt cx="4100" cy="3070"/>
              </a:xfrm>
            </p:grpSpPr>
            <p:sp>
              <p:nvSpPr>
                <p:cNvPr id="14" name="文本框 26"/>
                <p:cNvSpPr>
                  <a:spLocks noChangeArrowheads="1"/>
                </p:cNvSpPr>
                <p:nvPr/>
              </p:nvSpPr>
              <p:spPr bwMode="auto">
                <a:xfrm>
                  <a:off x="1100" y="1520"/>
                  <a:ext cx="480" cy="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组合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00" cy="3070"/>
                  <a:chOff x="0" y="0"/>
                  <a:chExt cx="4100" cy="3070"/>
                </a:xfrm>
              </p:grpSpPr>
              <p:grpSp>
                <p:nvGrpSpPr>
                  <p:cNvPr id="17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00" cy="3070"/>
                    <a:chOff x="0" y="0"/>
                    <a:chExt cx="4100" cy="3070"/>
                  </a:xfrm>
                </p:grpSpPr>
                <p:grpSp>
                  <p:nvGrpSpPr>
                    <p:cNvPr id="19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4100" cy="3070"/>
                      <a:chOff x="0" y="0"/>
                      <a:chExt cx="4100" cy="3070"/>
                    </a:xfrm>
                  </p:grpSpPr>
                  <p:grpSp>
                    <p:nvGrpSpPr>
                      <p:cNvPr id="21" name="组合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4100" cy="3070"/>
                        <a:chOff x="0" y="0"/>
                        <a:chExt cx="4100" cy="3070"/>
                      </a:xfrm>
                    </p:grpSpPr>
                    <p:sp>
                      <p:nvSpPr>
                        <p:cNvPr id="23" name="文本框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1620"/>
                          <a:ext cx="48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组合 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100" cy="3070"/>
                          <a:chOff x="0" y="0"/>
                          <a:chExt cx="4100" cy="3070"/>
                        </a:xfrm>
                      </p:grpSpPr>
                      <p:grpSp>
                        <p:nvGrpSpPr>
                          <p:cNvPr id="25" name="组合 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4100" cy="3070"/>
                            <a:chOff x="0" y="0"/>
                            <a:chExt cx="4100" cy="3070"/>
                          </a:xfrm>
                        </p:grpSpPr>
                        <p:grpSp>
                          <p:nvGrpSpPr>
                            <p:cNvPr id="27" name="组合 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4100" cy="3070"/>
                              <a:chOff x="0" y="0"/>
                              <a:chExt cx="4100" cy="3070"/>
                            </a:xfrm>
                          </p:grpSpPr>
                          <p:grpSp>
                            <p:nvGrpSpPr>
                              <p:cNvPr id="29" name="组合 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4100" cy="3070"/>
                                <a:chOff x="0" y="0"/>
                                <a:chExt cx="4100" cy="3070"/>
                              </a:xfrm>
                            </p:grpSpPr>
                            <p:grpSp>
                              <p:nvGrpSpPr>
                                <p:cNvPr id="34" name="组合 3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0" y="0"/>
                                  <a:ext cx="4100" cy="3070"/>
                                  <a:chOff x="0" y="0"/>
                                  <a:chExt cx="4100" cy="3070"/>
                                </a:xfrm>
                              </p:grpSpPr>
                              <p:cxnSp>
                                <p:nvCxnSpPr>
                                  <p:cNvPr id="40" name="直接箭头连接符 39"/>
                                  <p:cNvCxnSpPr/>
                                  <p:nvPr/>
                                </p:nvCxnSpPr>
                                <p:spPr bwMode="auto">
                                  <a:xfrm>
                                    <a:off x="0" y="1680"/>
                                    <a:ext cx="4100" cy="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  <p:cxnSp>
                                <p:nvCxnSpPr>
                                  <p:cNvPr id="41" name="直接箭头连接符 40"/>
                                  <p:cNvCxnSpPr/>
                                  <p:nvPr/>
                                </p:nvCxnSpPr>
                                <p:spPr bwMode="auto">
                                  <a:xfrm flipV="1">
                                    <a:off x="1990" y="0"/>
                                    <a:ext cx="0" cy="307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</p:grpSp>
                            <p:sp>
                              <p:nvSpPr>
                                <p:cNvPr id="35" name="椭圆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6" name="椭圆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10" y="165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7" name="椭圆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8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8" name="椭圆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59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9" name="椭圆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267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cxnSp>
                            <p:nvCxnSpPr>
                              <p:cNvPr id="30" name="直接连接符 29"/>
                              <p:cNvCxnSpPr/>
                              <p:nvPr/>
                            </p:nvCxnSpPr>
                            <p:spPr bwMode="auto">
                              <a:xfrm flipV="1">
                                <a:off x="720" y="1162"/>
                                <a:ext cx="246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1" name="直接连接符 30"/>
                              <p:cNvCxnSpPr/>
                              <p:nvPr/>
                            </p:nvCxnSpPr>
                            <p:spPr bwMode="auto">
                              <a:xfrm flipV="1">
                                <a:off x="728" y="2212"/>
                                <a:ext cx="247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2" name="直接连接符 31"/>
                              <p:cNvCxnSpPr/>
                              <p:nvPr/>
                            </p:nvCxnSpPr>
                            <p:spPr bwMode="auto">
                              <a:xfrm flipV="1">
                                <a:off x="1433" y="682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3" name="直接连接符 32"/>
                              <p:cNvCxnSpPr/>
                              <p:nvPr/>
                            </p:nvCxnSpPr>
                            <p:spPr bwMode="auto">
                              <a:xfrm flipV="1">
                                <a:off x="2543" y="690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  <p:sp>
                          <p:nvSpPr>
                            <p:cNvPr id="28" name="文本框 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8" y="1612"/>
                              <a:ext cx="480" cy="4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rot="0" vert="horz" wrap="square" lIns="91440" tIns="45720" rIns="91440" bIns="45720" anchor="t" anchorCtr="0" upright="1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W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Calibri" panose="020F0502020204030204" pitchFamily="34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" name="文本框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5" y="397"/>
                            <a:ext cx="480" cy="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N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文本框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5" y="2482"/>
                        <a:ext cx="480" cy="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S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文本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0" y="1520"/>
                      <a:ext cx="480" cy="4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" name="文本框 29"/>
                  <p:cNvSpPr>
                    <a:spLocks noChangeArrowheads="1"/>
                  </p:cNvSpPr>
                  <p:nvPr/>
                </p:nvSpPr>
                <p:spPr bwMode="auto">
                  <a:xfrm>
                    <a:off x="1870" y="830"/>
                    <a:ext cx="480" cy="4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00527"/>
              </p:ext>
            </p:extLst>
          </p:nvPr>
        </p:nvGraphicFramePr>
        <p:xfrm>
          <a:off x="719801" y="1700184"/>
          <a:ext cx="6496154" cy="640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Equation" r:id="rId3" imgW="4635500" imgH="457200" progId="Equation.DSMT4">
                  <p:embed/>
                </p:oleObj>
              </mc:Choice>
              <mc:Fallback>
                <p:oleObj name="Equation" r:id="rId3" imgW="46355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801" y="1700184"/>
                        <a:ext cx="6496154" cy="6402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861854"/>
              </p:ext>
            </p:extLst>
          </p:nvPr>
        </p:nvGraphicFramePr>
        <p:xfrm>
          <a:off x="719801" y="2361739"/>
          <a:ext cx="1664898" cy="626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5" imgW="1040948" imgH="393529" progId="Equation.DSMT4">
                  <p:embed/>
                </p:oleObj>
              </mc:Choice>
              <mc:Fallback>
                <p:oleObj name="Equation" r:id="rId5" imgW="1040948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801" y="2361739"/>
                        <a:ext cx="1664898" cy="626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571858"/>
              </p:ext>
            </p:extLst>
          </p:nvPr>
        </p:nvGraphicFramePr>
        <p:xfrm>
          <a:off x="735956" y="3178548"/>
          <a:ext cx="4627370" cy="3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Equation" r:id="rId7" imgW="3543300" imgH="279400" progId="Equation.DSMT4">
                  <p:embed/>
                </p:oleObj>
              </mc:Choice>
              <mc:Fallback>
                <p:oleObj name="Equation" r:id="rId7" imgW="3543300" imgH="279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56" y="3178548"/>
                        <a:ext cx="4627370" cy="373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670836"/>
              </p:ext>
            </p:extLst>
          </p:nvPr>
        </p:nvGraphicFramePr>
        <p:xfrm>
          <a:off x="628561" y="3948686"/>
          <a:ext cx="5664201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Equation" r:id="rId9" imgW="4051080" imgH="253800" progId="Equation.DSMT4">
                  <p:embed/>
                </p:oleObj>
              </mc:Choice>
              <mc:Fallback>
                <p:oleObj name="Equation" r:id="rId9" imgW="40510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61" y="3948686"/>
                        <a:ext cx="5664201" cy="349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731307"/>
              </p:ext>
            </p:extLst>
          </p:nvPr>
        </p:nvGraphicFramePr>
        <p:xfrm>
          <a:off x="719801" y="4584196"/>
          <a:ext cx="48561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name="Equation" r:id="rId11" imgW="3060360" imgH="253800" progId="Equation.DSMT4">
                  <p:embed/>
                </p:oleObj>
              </mc:Choice>
              <mc:Fallback>
                <p:oleObj name="Equation" r:id="rId11" imgW="306036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801" y="4584196"/>
                        <a:ext cx="4856163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27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116361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计算域及流体参数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1749" y="1759568"/>
            <a:ext cx="695032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一般来说，由于速度梯度大，需要对于边界层底部与入口加密，由于计算域小，计算量不大，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整体选择构建了如下图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所示的计算区域，沿来流方向的长度为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0.5m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，垂直于来流方向为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0.1m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，网格划分在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方向分别为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个节点。选择液态水作为流体，计算参数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液体密度为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998.2kg/m3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，液体粘性系数为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0.001003kg/</a:t>
            </a:r>
            <a:r>
              <a:rPr lang="en-US" altLang="zh-CN" sz="2000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ms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为了保证流动为层流，根据层流的雷诺数范围采用的均匀来流速度为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0.002m/s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116361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边界条件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1563725"/>
            <a:ext cx="695032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层流：入口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直接给定来流速度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U=0.002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V=0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。壁面使用无滑移条件，速度为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。出口与边界层外边界使用充分发展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边界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湍流：需要提高入口速度，参考老师给的程序，入口给定湍动能为动能的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0.2%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，扩散系数为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0.095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，耗散率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=2*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湍动能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^1.5*cmu^0.75/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扩散系数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/0.42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，在入口稍微离开上端部，湍动能与耗散率均为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，壁面处湍动能与耗散率为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1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116361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数值计算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流程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016518"/>
              </p:ext>
            </p:extLst>
          </p:nvPr>
        </p:nvGraphicFramePr>
        <p:xfrm>
          <a:off x="2449902" y="1665991"/>
          <a:ext cx="3856007" cy="494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Visio" r:id="rId3" imgW="2924269" imgH="3752887" progId="Visio.Drawing.15">
                  <p:embed/>
                </p:oleObj>
              </mc:Choice>
              <mc:Fallback>
                <p:oleObj name="Visio" r:id="rId3" imgW="2924269" imgH="375288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902" y="1665991"/>
                        <a:ext cx="3856007" cy="4948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90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层流计算结果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16474" y="171283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2882953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8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335</Words>
  <Application>Microsoft Office PowerPoint</Application>
  <PresentationFormat>全屏显示(4:3)</PresentationFormat>
  <Paragraphs>49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华文细黑</vt:lpstr>
      <vt:lpstr>宋体</vt:lpstr>
      <vt:lpstr>Arial</vt:lpstr>
      <vt:lpstr>Calibri</vt:lpstr>
      <vt:lpstr>Calibri Light</vt:lpstr>
      <vt:lpstr>Times New Roman</vt:lpstr>
      <vt:lpstr>Office 主题</vt:lpstr>
      <vt:lpstr>MathType 6.0 Equation</vt:lpstr>
      <vt:lpstr>Microsoft Visio 绘图</vt:lpstr>
      <vt:lpstr>边界层流动</vt:lpstr>
      <vt:lpstr>数学模型</vt:lpstr>
      <vt:lpstr>数学模型</vt:lpstr>
      <vt:lpstr>数学模型</vt:lpstr>
      <vt:lpstr>数学模型</vt:lpstr>
      <vt:lpstr>求解过程</vt:lpstr>
      <vt:lpstr>求解过程</vt:lpstr>
      <vt:lpstr>求解过程</vt:lpstr>
      <vt:lpstr>层流计算结果</vt:lpstr>
      <vt:lpstr>层流计算结果</vt:lpstr>
      <vt:lpstr>湍流计算结果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欧拉方程求解</dc:title>
  <dc:creator>liyeming</dc:creator>
  <cp:lastModifiedBy>liyeming</cp:lastModifiedBy>
  <cp:revision>87</cp:revision>
  <dcterms:created xsi:type="dcterms:W3CDTF">2016-06-20T04:11:39Z</dcterms:created>
  <dcterms:modified xsi:type="dcterms:W3CDTF">2016-06-21T16:20:32Z</dcterms:modified>
</cp:coreProperties>
</file>