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89" r:id="rId4"/>
    <p:sldId id="290" r:id="rId5"/>
    <p:sldId id="271" r:id="rId6"/>
    <p:sldId id="298" r:id="rId7"/>
    <p:sldId id="299" r:id="rId8"/>
    <p:sldId id="300" r:id="rId9"/>
    <p:sldId id="291" r:id="rId10"/>
    <p:sldId id="293" r:id="rId11"/>
    <p:sldId id="292" r:id="rId12"/>
    <p:sldId id="294" r:id="rId13"/>
    <p:sldId id="296" r:id="rId14"/>
    <p:sldId id="297" r:id="rId15"/>
    <p:sldId id="301" r:id="rId16"/>
    <p:sldId id="30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706A-530E-468D-9AC5-38D0C03CB83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AA64-245C-409D-8BE8-FD8C1533D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一般来说，由于速度梯度大，需要对于边界层底部与入口加密，由于计算域小，计算量不大，整体选择构建了如下图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所示的计算区域，沿来流方向的长度为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0.5m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，垂直于来流方向为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0.1m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，网格划分在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方向分别为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个节点。选择液态水作为流体，计算参数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液体密度为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998.2kg/m3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，液体粘性系数为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0.001003kg/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ms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为了保证流动为层流，根据层流的雷诺数范围采用的均匀来流速度为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0.002m/s</a:t>
            </a:r>
            <a:endParaRPr lang="zh-CN" altLang="en-US" sz="12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注意到本算例不采用直接求解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使用迭代求解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2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Visio___2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png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9.png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__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边界层流动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854657" y="5969304"/>
            <a:ext cx="49022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2803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2956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108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261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413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565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718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870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023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175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327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480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632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785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4937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089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242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394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547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699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851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004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156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309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461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613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766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918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071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223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375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7528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7680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2854657" y="5035804"/>
            <a:ext cx="4927600" cy="946200"/>
          </a:xfrm>
          <a:custGeom>
            <a:avLst/>
            <a:gdLst>
              <a:gd name="connsiteX0" fmla="*/ 3335 w 5057935"/>
              <a:gd name="connsiteY0" fmla="*/ 1768486 h 1768486"/>
              <a:gd name="connsiteX1" fmla="*/ 701835 w 5057935"/>
              <a:gd name="connsiteY1" fmla="*/ 892186 h 1768486"/>
              <a:gd name="connsiteX2" fmla="*/ 4346735 w 5057935"/>
              <a:gd name="connsiteY2" fmla="*/ 92086 h 1768486"/>
              <a:gd name="connsiteX3" fmla="*/ 5057935 w 5057935"/>
              <a:gd name="connsiteY3" fmla="*/ 15886 h 17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7935" h="1768486">
                <a:moveTo>
                  <a:pt x="3335" y="1768486"/>
                </a:moveTo>
                <a:cubicBezTo>
                  <a:pt x="-9365" y="1470036"/>
                  <a:pt x="-22065" y="1171586"/>
                  <a:pt x="701835" y="892186"/>
                </a:cubicBezTo>
                <a:cubicBezTo>
                  <a:pt x="1425735" y="612786"/>
                  <a:pt x="3620718" y="238136"/>
                  <a:pt x="4346735" y="92086"/>
                </a:cubicBezTo>
                <a:cubicBezTo>
                  <a:pt x="5072752" y="-53964"/>
                  <a:pt x="4979618" y="18003"/>
                  <a:pt x="5057935" y="1588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235788" y="6041777"/>
            <a:ext cx="13572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81049" y="5870377"/>
            <a:ext cx="91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223088" y="4873377"/>
            <a:ext cx="12700" cy="1181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62816" y="5003517"/>
            <a:ext cx="91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2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6984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边界条件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303" y="1138892"/>
            <a:ext cx="69503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层流的雷诺数范围采用的均匀来流速度为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0.002m/s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，入口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直接给定来流速度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U=0.002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V=0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壁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面使用无滑移条件，速度为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出口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与边界层外边界使用充分发展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参考老师给的程序，入口除了给定速度外，入口给定湍动能为动能的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0.2%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，耗散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率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壁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面处湍动能与耗散率为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出口与边界层外边界使用充分发展边界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25143"/>
              </p:ext>
            </p:extLst>
          </p:nvPr>
        </p:nvGraphicFramePr>
        <p:xfrm>
          <a:off x="2439650" y="3570828"/>
          <a:ext cx="33496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1549080" imgH="355320" progId="Equation.DSMT4">
                  <p:embed/>
                </p:oleObj>
              </mc:Choice>
              <mc:Fallback>
                <p:oleObj name="Equation" r:id="rId3" imgW="1549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650" y="3570828"/>
                        <a:ext cx="33496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91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77" y="0"/>
            <a:ext cx="2584530" cy="888521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69011" y="790356"/>
            <a:ext cx="3006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数值计算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39780"/>
              </p:ext>
            </p:extLst>
          </p:nvPr>
        </p:nvGraphicFramePr>
        <p:xfrm>
          <a:off x="2512114" y="974785"/>
          <a:ext cx="5292114" cy="573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Visio" r:id="rId4" imgW="4067122" imgH="4410180" progId="Visio.Drawing.15">
                  <p:embed/>
                </p:oleObj>
              </mc:Choice>
              <mc:Fallback>
                <p:oleObj name="Visio" r:id="rId4" imgW="4067122" imgH="44101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114" y="974785"/>
                        <a:ext cx="5292114" cy="5733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0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t="34217" r="7308" b="38162"/>
          <a:stretch/>
        </p:blipFill>
        <p:spPr>
          <a:xfrm>
            <a:off x="562709" y="5034156"/>
            <a:ext cx="7596554" cy="17848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34090" r="7831" b="38397"/>
          <a:stretch/>
        </p:blipFill>
        <p:spPr>
          <a:xfrm>
            <a:off x="597878" y="2727506"/>
            <a:ext cx="7504982" cy="1708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3" t="33245" r="8269" b="38230"/>
          <a:stretch/>
        </p:blipFill>
        <p:spPr>
          <a:xfrm>
            <a:off x="597878" y="916291"/>
            <a:ext cx="7526216" cy="18112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层流计算结果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6474" y="750791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方向入口速度分别为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0.004)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0" y="4720306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速度（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方向入口速度为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8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层流计算结果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0791" y="96989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与布拉修斯解比较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19150"/>
              </p:ext>
            </p:extLst>
          </p:nvPr>
        </p:nvGraphicFramePr>
        <p:xfrm>
          <a:off x="3054340" y="1295803"/>
          <a:ext cx="1539639" cy="77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3" imgW="901309" imgH="469696" progId="Equation.DSMT4">
                  <p:embed/>
                </p:oleObj>
              </mc:Choice>
              <mc:Fallback>
                <p:oleObj name="Equation" r:id="rId3" imgW="901309" imgH="46969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40" y="1295803"/>
                        <a:ext cx="1539639" cy="777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46474" y="4465829"/>
            <a:ext cx="69503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布拉修斯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近似解计算得到的计算域出口位置的边界层厚度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约与使用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本题编写的基于有限体积法的层流边界层流动计算程序得到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的结果基本相同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34184" r="7404" b="35641"/>
          <a:stretch/>
        </p:blipFill>
        <p:spPr>
          <a:xfrm>
            <a:off x="782514" y="2199579"/>
            <a:ext cx="7622930" cy="19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湍流计算结果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6474" y="171283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2882953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6474" y="4862702"/>
            <a:ext cx="82890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结果看出，在相同条件下，流动变为湍流后边界层变厚，与理论一致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749" r="6917" b="38134"/>
          <a:stretch/>
        </p:blipFill>
        <p:spPr>
          <a:xfrm>
            <a:off x="432811" y="661821"/>
            <a:ext cx="7055894" cy="1705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t="34456" r="7164" b="39046"/>
          <a:stretch/>
        </p:blipFill>
        <p:spPr>
          <a:xfrm>
            <a:off x="454723" y="2508184"/>
            <a:ext cx="7012071" cy="1549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45" y="-345778"/>
            <a:ext cx="5133699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不同格式计算结果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3645" y="536508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迎风格式：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3645" y="2227397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混合格式：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85598" y="405734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乘方格式：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4" t="33246" r="7534" b="37646"/>
          <a:stretch/>
        </p:blipFill>
        <p:spPr>
          <a:xfrm>
            <a:off x="298110" y="4457451"/>
            <a:ext cx="7341220" cy="17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3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45" y="-388945"/>
            <a:ext cx="5133699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不同格式计算结果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3" t="33757" r="6418" b="36907"/>
          <a:stretch/>
        </p:blipFill>
        <p:spPr>
          <a:xfrm>
            <a:off x="577956" y="2809210"/>
            <a:ext cx="7697337" cy="18548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 t="35728" r="5265" b="36292"/>
          <a:stretch/>
        </p:blipFill>
        <p:spPr>
          <a:xfrm>
            <a:off x="393645" y="940455"/>
            <a:ext cx="7957284" cy="1868755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3645" y="536508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迎风格式：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3645" y="260915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混合格式：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3645" y="4520052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乘方格式：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t="35051" r="6792" b="36518"/>
          <a:stretch/>
        </p:blipFill>
        <p:spPr>
          <a:xfrm>
            <a:off x="535371" y="4920162"/>
            <a:ext cx="7706644" cy="18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4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4288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不可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压缩层流边界层的控制方程为：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3855236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湍流平均运动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控制方程：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81185"/>
              </p:ext>
            </p:extLst>
          </p:nvPr>
        </p:nvGraphicFramePr>
        <p:xfrm>
          <a:off x="1963271" y="1715143"/>
          <a:ext cx="3195202" cy="19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" name="Equation" r:id="rId3" imgW="1498600" imgH="914400" progId="Equation.DSMT4">
                  <p:embed/>
                </p:oleObj>
              </mc:Choice>
              <mc:Fallback>
                <p:oleObj name="Equation" r:id="rId3" imgW="149860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271" y="1715143"/>
                        <a:ext cx="3195202" cy="1953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662518" y="5128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23625"/>
              </p:ext>
            </p:extLst>
          </p:nvPr>
        </p:nvGraphicFramePr>
        <p:xfrm>
          <a:off x="1963271" y="4441685"/>
          <a:ext cx="5143760" cy="186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" name="Equation" r:id="rId5" imgW="2743200" imgH="990600" progId="Equation.DSMT4">
                  <p:embed/>
                </p:oleObj>
              </mc:Choice>
              <mc:Fallback>
                <p:oleObj name="Equation" r:id="rId5" imgW="2743200" imgH="990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271" y="4441685"/>
                        <a:ext cx="5143760" cy="1863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7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使用涡粘模式封闭方程：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49" y="2385993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将涡粘假设代入雷诺方程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662518" y="5128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88763"/>
              </p:ext>
            </p:extLst>
          </p:nvPr>
        </p:nvGraphicFramePr>
        <p:xfrm>
          <a:off x="628650" y="1494078"/>
          <a:ext cx="5271763" cy="79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" name="Equation" r:id="rId3" imgW="2590800" imgH="393700" progId="Equation.DSMT4">
                  <p:embed/>
                </p:oleObj>
              </mc:Choice>
              <mc:Fallback>
                <p:oleObj name="Equation" r:id="rId3" imgW="2590800" imgH="393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494078"/>
                        <a:ext cx="5271763" cy="791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7667"/>
              </p:ext>
            </p:extLst>
          </p:nvPr>
        </p:nvGraphicFramePr>
        <p:xfrm>
          <a:off x="883281" y="3002582"/>
          <a:ext cx="4602000" cy="93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" name="Equation" r:id="rId5" imgW="2387600" imgH="482600" progId="Equation.DSMT4">
                  <p:embed/>
                </p:oleObj>
              </mc:Choice>
              <mc:Fallback>
                <p:oleObj name="Equation" r:id="rId5" imgW="2387600" imgH="482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1" y="3002582"/>
                        <a:ext cx="4602000" cy="938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03188" y="3871400"/>
            <a:ext cx="3653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补充两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方程模型的控制方程组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28369"/>
              </p:ext>
            </p:extLst>
          </p:nvPr>
        </p:nvGraphicFramePr>
        <p:xfrm>
          <a:off x="790701" y="4469881"/>
          <a:ext cx="5269384" cy="88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" name="Equation" r:id="rId7" imgW="2882900" imgH="482600" progId="Equation.DSMT4">
                  <p:embed/>
                </p:oleObj>
              </mc:Choice>
              <mc:Fallback>
                <p:oleObj name="Equation" r:id="rId7" imgW="2882900" imgH="482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1" y="4469881"/>
                        <a:ext cx="5269384" cy="886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59744"/>
              </p:ext>
            </p:extLst>
          </p:nvPr>
        </p:nvGraphicFramePr>
        <p:xfrm>
          <a:off x="790700" y="5409713"/>
          <a:ext cx="7020889" cy="97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5" name="Equation" r:id="rId9" imgW="3517900" imgH="482600" progId="Equation.DSMT4">
                  <p:embed/>
                </p:oleObj>
              </mc:Choice>
              <mc:Fallback>
                <p:oleObj name="Equation" r:id="rId9" imgW="3517900" imgH="482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0" y="5409713"/>
                        <a:ext cx="7020889" cy="978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60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通用控制方程：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57319"/>
              </p:ext>
            </p:extLst>
          </p:nvPr>
        </p:nvGraphicFramePr>
        <p:xfrm>
          <a:off x="453256" y="1492721"/>
          <a:ext cx="8364759" cy="8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3" name="Equation" r:id="rId3" imgW="4660900" imgH="457200" progId="Equation.DSMT4">
                  <p:embed/>
                </p:oleObj>
              </mc:Choice>
              <mc:Fallback>
                <p:oleObj name="Equation" r:id="rId3" imgW="46609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56" y="1492721"/>
                        <a:ext cx="8364759" cy="819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19223"/>
              </p:ext>
            </p:extLst>
          </p:nvPr>
        </p:nvGraphicFramePr>
        <p:xfrm>
          <a:off x="2544519" y="2909592"/>
          <a:ext cx="1918299" cy="40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4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519" y="2909592"/>
                        <a:ext cx="1918299" cy="4028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21700"/>
              </p:ext>
            </p:extLst>
          </p:nvPr>
        </p:nvGraphicFramePr>
        <p:xfrm>
          <a:off x="2608679" y="3948246"/>
          <a:ext cx="2113446" cy="40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5" name="Equation" r:id="rId7" imgW="1130040" imgH="203040" progId="Equation.DSMT4">
                  <p:embed/>
                </p:oleObj>
              </mc:Choice>
              <mc:Fallback>
                <p:oleObj name="Equation" r:id="rId7" imgW="11300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679" y="3948246"/>
                        <a:ext cx="2113446" cy="408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33244" y="2383086"/>
            <a:ext cx="6633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其中对应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连续方程： 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44" y="34310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对应层流边界层流向动量方程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2236" y="4363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对于湍流边界层：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486"/>
              </p:ext>
            </p:extLst>
          </p:nvPr>
        </p:nvGraphicFramePr>
        <p:xfrm>
          <a:off x="2544519" y="4675188"/>
          <a:ext cx="4684712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6" name="Equation" r:id="rId9" imgW="2463480" imgH="1143000" progId="Equation.DSMT4">
                  <p:embed/>
                </p:oleObj>
              </mc:Choice>
              <mc:Fallback>
                <p:oleObj name="Equation" r:id="rId9" imgW="2463480" imgH="11430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519" y="4675188"/>
                        <a:ext cx="4684712" cy="2182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74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40605" y="794869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方程离散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360072" y="1475187"/>
            <a:ext cx="4930853" cy="3631333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988311"/>
              </p:ext>
            </p:extLst>
          </p:nvPr>
        </p:nvGraphicFramePr>
        <p:xfrm>
          <a:off x="1276350" y="5282829"/>
          <a:ext cx="38687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4" name="Equation" r:id="rId3" imgW="1981080" imgH="533160" progId="Equation.DSMT4">
                  <p:embed/>
                </p:oleObj>
              </mc:Choice>
              <mc:Fallback>
                <p:oleObj name="Equation" r:id="rId3" imgW="198108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282829"/>
                        <a:ext cx="3868738" cy="1023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227860"/>
              </p:ext>
            </p:extLst>
          </p:nvPr>
        </p:nvGraphicFramePr>
        <p:xfrm>
          <a:off x="419462" y="1273121"/>
          <a:ext cx="6285201" cy="50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5" name="Equation" r:id="rId5" imgW="3543300" imgH="279400" progId="Equation.DSMT4">
                  <p:embed/>
                </p:oleObj>
              </mc:Choice>
              <mc:Fallback>
                <p:oleObj name="Equation" r:id="rId5" imgW="3543300" imgH="279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62" y="1273121"/>
                        <a:ext cx="6285201" cy="506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981075" y="4504087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方向迎风格式离散：</a:t>
            </a:r>
          </a:p>
        </p:txBody>
      </p:sp>
    </p:spTree>
    <p:extLst>
      <p:ext uri="{BB962C8B-B14F-4D97-AF65-F5344CB8AC3E}">
        <p14:creationId xmlns:p14="http://schemas.microsoft.com/office/powerpoint/2010/main" val="5962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8045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方程离散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79635"/>
              </p:ext>
            </p:extLst>
          </p:nvPr>
        </p:nvGraphicFramePr>
        <p:xfrm>
          <a:off x="695430" y="1865111"/>
          <a:ext cx="5289873" cy="43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Equation" r:id="rId3" imgW="3060360" imgH="253800" progId="Equation.DSMT4">
                  <p:embed/>
                </p:oleObj>
              </mc:Choice>
              <mc:Fallback>
                <p:oleObj name="Equation" r:id="rId3" imgW="306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30" y="1865111"/>
                        <a:ext cx="5289873" cy="435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8221"/>
              </p:ext>
            </p:extLst>
          </p:nvPr>
        </p:nvGraphicFramePr>
        <p:xfrm>
          <a:off x="712092" y="2528296"/>
          <a:ext cx="1063209" cy="71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Equation" r:id="rId5" imgW="672840" imgH="457200" progId="Equation.DSMT4">
                  <p:embed/>
                </p:oleObj>
              </mc:Choice>
              <mc:Fallback>
                <p:oleObj name="Equation" r:id="rId5" imgW="672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92" y="2528296"/>
                        <a:ext cx="1063209" cy="710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363793" y="1169950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通用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格式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离散：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格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633082"/>
                  </p:ext>
                </p:extLst>
              </p:nvPr>
            </p:nvGraphicFramePr>
            <p:xfrm>
              <a:off x="545206" y="3466533"/>
              <a:ext cx="8273424" cy="29034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1993"/>
                    <a:gridCol w="2621993"/>
                    <a:gridCol w="3029438"/>
                  </a:tblGrid>
                  <a:tr h="6174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zh-CN" alt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(|</m:t>
                                    </m:r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zh-CN" alt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(|</m:t>
                                    </m:r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中心差分格式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上风格式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en-US" sz="2000" kern="100" dirty="0">
                              <a:effectLst/>
                            </a:rPr>
                            <a:t>1+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‖</m:t>
                              </m:r>
                              <m:r>
                                <a:rPr lang="zh-CN" altLang="en-US" sz="1800" i="1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zh-CN" alt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,0‖</m:t>
                              </m:r>
                            </m:oMath>
                          </a14:m>
                          <a:r>
                            <a:rPr lang="en-US" sz="2000" kern="100" dirty="0">
                              <a:effectLst/>
                            </a:rPr>
                            <a:t> 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指数格式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[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exp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(|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|)−1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8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[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exp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|)−1]+‖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混合格式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|‖+‖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乘方格式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sSup>
                                  <m:sSupPr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1−0.1|</m:t>
                                        </m:r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sSup>
                                  <m:sSupPr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1−0.1|</m:t>
                                        </m:r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格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633082"/>
                  </p:ext>
                </p:extLst>
              </p:nvPr>
            </p:nvGraphicFramePr>
            <p:xfrm>
              <a:off x="545206" y="3466533"/>
              <a:ext cx="8273424" cy="29034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1993"/>
                    <a:gridCol w="2621993"/>
                    <a:gridCol w="3029438"/>
                  </a:tblGrid>
                  <a:tr h="6174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990" r="-116241" b="-385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990" r="-805" b="-385149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中心差分格式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134211" r="-116241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134211" r="-805" b="-411842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上风格式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237333" r="-805" b="-317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指数格式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337333" r="-116241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337333" r="-805" b="-217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混合格式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437333" r="-116241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437333" r="-805" b="-117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乘方格式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537333" r="-116241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537333" r="-805" b="-17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98587"/>
              </p:ext>
            </p:extLst>
          </p:nvPr>
        </p:nvGraphicFramePr>
        <p:xfrm>
          <a:off x="2220626" y="2557739"/>
          <a:ext cx="780847" cy="68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Equation" r:id="rId8" imgW="444307" imgH="393529" progId="Equation.DSMT4">
                  <p:embed/>
                </p:oleObj>
              </mc:Choice>
              <mc:Fallback>
                <p:oleObj name="Equation" r:id="rId8" imgW="444307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26" y="2557739"/>
                        <a:ext cx="780847" cy="681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28669"/>
              </p:ext>
            </p:extLst>
          </p:nvPr>
        </p:nvGraphicFramePr>
        <p:xfrm>
          <a:off x="3316601" y="2636520"/>
          <a:ext cx="2307723" cy="52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Equation" r:id="rId10" imgW="1117115" imgH="253890" progId="Equation.DSMT4">
                  <p:embed/>
                </p:oleObj>
              </mc:Choice>
              <mc:Fallback>
                <p:oleObj name="Equation" r:id="rId10" imgW="1117115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601" y="2636520"/>
                        <a:ext cx="2307723" cy="523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6709"/>
              </p:ext>
            </p:extLst>
          </p:nvPr>
        </p:nvGraphicFramePr>
        <p:xfrm>
          <a:off x="5949308" y="2711177"/>
          <a:ext cx="1937253" cy="47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1" name="Equation" r:id="rId12" imgW="1028254" imgH="253890" progId="Equation.DSMT4">
                  <p:embed/>
                </p:oleObj>
              </mc:Choice>
              <mc:Fallback>
                <p:oleObj name="Equation" r:id="rId12" imgW="1028254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308" y="2711177"/>
                        <a:ext cx="1937253" cy="479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14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53" name="矩形 52"/>
          <p:cNvSpPr/>
          <p:nvPr/>
        </p:nvSpPr>
        <p:spPr>
          <a:xfrm>
            <a:off x="139444" y="777430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源项处理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9444" y="1191971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层流中无源项，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S=0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9444" y="1668639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湍流中：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10187"/>
              </p:ext>
            </p:extLst>
          </p:nvPr>
        </p:nvGraphicFramePr>
        <p:xfrm>
          <a:off x="1625517" y="1864602"/>
          <a:ext cx="6223763" cy="303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Equation" r:id="rId3" imgW="2869920" imgH="1396800" progId="Equation.DSMT4">
                  <p:embed/>
                </p:oleObj>
              </mc:Choice>
              <mc:Fallback>
                <p:oleObj name="Equation" r:id="rId3" imgW="2869920" imgH="1396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517" y="1864602"/>
                        <a:ext cx="6223763" cy="3039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45166"/>
              </p:ext>
            </p:extLst>
          </p:nvPr>
        </p:nvGraphicFramePr>
        <p:xfrm>
          <a:off x="1625517" y="5048666"/>
          <a:ext cx="7445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Equation" r:id="rId5" imgW="355320" imgH="228600" progId="Equation.DSMT4">
                  <p:embed/>
                </p:oleObj>
              </mc:Choice>
              <mc:Fallback>
                <p:oleObj name="Equation" r:id="rId5" imgW="355320" imgH="2286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517" y="5048666"/>
                        <a:ext cx="744538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2615732" y="4985514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表示上一步结果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53" name="矩形 52"/>
          <p:cNvSpPr/>
          <p:nvPr/>
        </p:nvSpPr>
        <p:spPr>
          <a:xfrm>
            <a:off x="139444" y="777430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最终方程变为：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6474" y="1987472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其中：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794448"/>
              </p:ext>
            </p:extLst>
          </p:nvPr>
        </p:nvGraphicFramePr>
        <p:xfrm>
          <a:off x="863383" y="1413686"/>
          <a:ext cx="5294856" cy="42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3" imgW="2717800" imgH="228600" progId="Equation.DSMT4">
                  <p:embed/>
                </p:oleObj>
              </mc:Choice>
              <mc:Fallback>
                <p:oleObj name="Equation" r:id="rId3" imgW="2717800" imgH="2286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83" y="1413686"/>
                        <a:ext cx="5294856" cy="427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64271"/>
              </p:ext>
            </p:extLst>
          </p:nvPr>
        </p:nvGraphicFramePr>
        <p:xfrm>
          <a:off x="921016" y="2566036"/>
          <a:ext cx="6832721" cy="287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5" imgW="3556000" imgH="1498600" progId="Equation.DSMT4">
                  <p:embed/>
                </p:oleObj>
              </mc:Choice>
              <mc:Fallback>
                <p:oleObj name="Equation" r:id="rId5" imgW="3556000" imgH="149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016" y="2566036"/>
                        <a:ext cx="6832721" cy="2878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18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82159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计算域及流体参数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1375593"/>
            <a:ext cx="69503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构建了如下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图所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示的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计算区域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网格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划分在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方向分别为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节点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液态水作为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流体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46021"/>
              </p:ext>
            </p:extLst>
          </p:nvPr>
        </p:nvGraphicFramePr>
        <p:xfrm>
          <a:off x="920211" y="2481592"/>
          <a:ext cx="57150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Visio" r:id="rId4" imgW="5714932" imgH="2428920" progId="Visio.Drawing.15">
                  <p:embed/>
                </p:oleObj>
              </mc:Choice>
              <mc:Fallback>
                <p:oleObj name="Visio" r:id="rId4" imgW="5714932" imgH="24289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211" y="2481592"/>
                        <a:ext cx="5715000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8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595</Words>
  <Application>Microsoft Office PowerPoint</Application>
  <PresentationFormat>全屏显示(4:3)</PresentationFormat>
  <Paragraphs>152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华文细黑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Visio</vt:lpstr>
      <vt:lpstr>MathType 6.0 Equation</vt:lpstr>
      <vt:lpstr>边界层流动</vt:lpstr>
      <vt:lpstr>数学模型</vt:lpstr>
      <vt:lpstr>数学模型</vt:lpstr>
      <vt:lpstr>数学模型</vt:lpstr>
      <vt:lpstr>数学模型</vt:lpstr>
      <vt:lpstr>数学模型</vt:lpstr>
      <vt:lpstr>数学模型</vt:lpstr>
      <vt:lpstr>数学模型</vt:lpstr>
      <vt:lpstr>求解过程</vt:lpstr>
      <vt:lpstr>求解过程</vt:lpstr>
      <vt:lpstr>求解过程</vt:lpstr>
      <vt:lpstr>层流计算结果</vt:lpstr>
      <vt:lpstr>层流计算结果</vt:lpstr>
      <vt:lpstr>湍流计算结果</vt:lpstr>
      <vt:lpstr>不同格式计算结果</vt:lpstr>
      <vt:lpstr>不同格式计算结果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欧拉方程求解</dc:title>
  <dc:creator>liyeming</dc:creator>
  <cp:lastModifiedBy>liyeming</cp:lastModifiedBy>
  <cp:revision>145</cp:revision>
  <dcterms:created xsi:type="dcterms:W3CDTF">2016-06-20T04:11:39Z</dcterms:created>
  <dcterms:modified xsi:type="dcterms:W3CDTF">2016-06-23T14:42:17Z</dcterms:modified>
</cp:coreProperties>
</file>