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89" r:id="rId4"/>
    <p:sldId id="290" r:id="rId5"/>
    <p:sldId id="271" r:id="rId6"/>
    <p:sldId id="298" r:id="rId7"/>
    <p:sldId id="299" r:id="rId8"/>
    <p:sldId id="300" r:id="rId9"/>
    <p:sldId id="291" r:id="rId10"/>
    <p:sldId id="293" r:id="rId11"/>
    <p:sldId id="292" r:id="rId12"/>
    <p:sldId id="294" r:id="rId13"/>
    <p:sldId id="296" r:id="rId14"/>
    <p:sldId id="29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6706A-530E-468D-9AC5-38D0C03CB835}" type="datetimeFigureOut">
              <a:rPr lang="zh-CN" altLang="en-US" smtClean="0"/>
              <a:t>2016/6/22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AA64-245C-409D-8BE8-FD8C1533D811}" type="slidenum">
              <a:rPr lang="zh-CN" altLang="en-US" smtClean="0"/>
              <a:t>‹#›</a:t>
            </a:fld>
            <a:endParaRPr lang="zh-CN" altLang="en-US"/>
          </a:p>
        </p:txBody>
      </p:sp>
    </p:spTree>
    <p:extLst>
      <p:ext uri="{BB962C8B-B14F-4D97-AF65-F5344CB8AC3E}">
        <p14:creationId xmlns:p14="http://schemas.microsoft.com/office/powerpoint/2010/main" val="364770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一般来说，由于速度梯度大，需要对于边界层底部与入口加密，由于计算域小，计算量不大，整体选择构建了如下图</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所示的计算区域，沿来流方向的长度为</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0.5m</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，垂直于来流方向为</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0.1m</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，网格划分在</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x</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和</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y</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方向分别为</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200</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个节点。选择液态水作为流体，计算参数</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液体密度为</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998.2kg/m3</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，液体粘性系数为</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0.001003kg/</a:t>
            </a:r>
            <a:r>
              <a:rPr lang="en-US" altLang="zh-CN" sz="1200" dirty="0" err="1" smtClean="0">
                <a:latin typeface="Times New Roman" panose="02020603050405020304" pitchFamily="18" charset="0"/>
                <a:ea typeface="华文细黑" panose="02010600040101010101" pitchFamily="2" charset="-122"/>
                <a:cs typeface="Times New Roman" panose="02020603050405020304" pitchFamily="18" charset="0"/>
              </a:rPr>
              <a:t>ms</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为了保证流动为层流，根据层流的雷诺数范围采用的均匀来流速度为</a:t>
            </a:r>
            <a:r>
              <a:rPr lang="en-US" altLang="zh-CN" sz="1200" dirty="0" smtClean="0">
                <a:latin typeface="Times New Roman" panose="02020603050405020304" pitchFamily="18" charset="0"/>
                <a:ea typeface="华文细黑" panose="02010600040101010101" pitchFamily="2" charset="-122"/>
                <a:cs typeface="Times New Roman" panose="02020603050405020304" pitchFamily="18" charset="0"/>
              </a:rPr>
              <a:t>0.002m/s</a:t>
            </a:r>
            <a:endPar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9</a:t>
            </a:fld>
            <a:endParaRPr lang="zh-CN" altLang="en-US"/>
          </a:p>
        </p:txBody>
      </p:sp>
    </p:spTree>
    <p:extLst>
      <p:ext uri="{BB962C8B-B14F-4D97-AF65-F5344CB8AC3E}">
        <p14:creationId xmlns:p14="http://schemas.microsoft.com/office/powerpoint/2010/main" val="42397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注意到本算例不采用直接求解</a:t>
            </a:r>
            <a:r>
              <a:rPr lang="zh-CN" altLang="en-US" dirty="0" smtClean="0">
                <a:latin typeface="Arial" panose="020B0604020202020204" pitchFamily="34" charset="0"/>
              </a:rPr>
              <a:t>，</a:t>
            </a:r>
            <a:r>
              <a:rPr lang="zh-CN" altLang="en-US" sz="1200" dirty="0" smtClean="0">
                <a:latin typeface="Times New Roman" panose="02020603050405020304" pitchFamily="18" charset="0"/>
                <a:ea typeface="华文细黑" panose="02010600040101010101" pitchFamily="2" charset="-122"/>
                <a:cs typeface="Times New Roman" panose="02020603050405020304" pitchFamily="18" charset="0"/>
              </a:rPr>
              <a:t>使用迭代求解</a:t>
            </a:r>
            <a:endParaRPr kumimoji="0" lang="zh-CN" altLang="en-US" sz="1100" b="0" i="0" u="none" strike="noStrike" cap="none" normalizeH="0" baseline="0" dirty="0" smtClean="0">
              <a:ln>
                <a:noFill/>
              </a:ln>
              <a:solidFill>
                <a:schemeClr val="tx1"/>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05E6AA64-245C-409D-8BE8-FD8C1533D811}" type="slidenum">
              <a:rPr lang="zh-CN" altLang="en-US" smtClean="0"/>
              <a:t>11</a:t>
            </a:fld>
            <a:endParaRPr lang="zh-CN" altLang="en-US"/>
          </a:p>
        </p:txBody>
      </p:sp>
    </p:spTree>
    <p:extLst>
      <p:ext uri="{BB962C8B-B14F-4D97-AF65-F5344CB8AC3E}">
        <p14:creationId xmlns:p14="http://schemas.microsoft.com/office/powerpoint/2010/main" val="42642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4223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80277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2258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87469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252732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77205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97470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5488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88255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395593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4BA5219-96DE-4C60-8FCE-EDBFE1B99FF2}" type="datetimeFigureOut">
              <a:rPr lang="zh-CN" altLang="en-US" smtClean="0"/>
              <a:t>2016/6/22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18590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5219-96DE-4C60-8FCE-EDBFE1B99FF2}" type="datetimeFigureOut">
              <a:rPr lang="zh-CN" altLang="en-US" smtClean="0"/>
              <a:t>2016/6/22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80D58-EDB0-4F17-86D3-A2E4EE25325C}" type="slidenum">
              <a:rPr lang="zh-CN" altLang="en-US" smtClean="0"/>
              <a:t>‹#›</a:t>
            </a:fld>
            <a:endParaRPr lang="zh-CN" altLang="en-US"/>
          </a:p>
        </p:txBody>
      </p:sp>
    </p:spTree>
    <p:extLst>
      <p:ext uri="{BB962C8B-B14F-4D97-AF65-F5344CB8AC3E}">
        <p14:creationId xmlns:p14="http://schemas.microsoft.com/office/powerpoint/2010/main" val="109922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5.emf"/><Relationship Id="rId4" Type="http://schemas.openxmlformats.org/officeDocument/2006/relationships/package" Target="../embeddings/Microsoft_Visio___1.vsd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7.png"/><Relationship Id="rId4" Type="http://schemas.openxmlformats.org/officeDocument/2006/relationships/image" Target="../media/image3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2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image" Target="../media/image29.png"/><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image" Target="../media/image27.wmf"/><Relationship Id="rId5" Type="http://schemas.openxmlformats.org/officeDocument/2006/relationships/oleObject" Target="../embeddings/oleObject14.bin"/><Relationship Id="rId10" Type="http://schemas.openxmlformats.org/officeDocument/2006/relationships/oleObject" Target="../embeddings/oleObject16.bin"/><Relationship Id="rId4" Type="http://schemas.openxmlformats.org/officeDocument/2006/relationships/image" Target="../media/image24.wmf"/><Relationship Id="rId9"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9.bin"/><Relationship Id="rId4" Type="http://schemas.openxmlformats.org/officeDocument/2006/relationships/image" Target="../media/image3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21.bin"/><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边界层流动</a:t>
            </a:r>
            <a:endParaRPr lang="zh-CN" altLang="en-US" dirty="0"/>
          </a:p>
        </p:txBody>
      </p:sp>
      <p:cxnSp>
        <p:nvCxnSpPr>
          <p:cNvPr id="3" name="直接连接符 2"/>
          <p:cNvCxnSpPr/>
          <p:nvPr/>
        </p:nvCxnSpPr>
        <p:spPr>
          <a:xfrm flipV="1">
            <a:off x="2854657" y="5969304"/>
            <a:ext cx="4902200" cy="12700"/>
          </a:xfrm>
          <a:prstGeom prst="line">
            <a:avLst/>
          </a:prstGeom>
          <a:ln w="38100"/>
        </p:spPr>
        <p:style>
          <a:lnRef idx="1">
            <a:schemeClr val="dk1"/>
          </a:lnRef>
          <a:fillRef idx="0">
            <a:schemeClr val="dk1"/>
          </a:fillRef>
          <a:effectRef idx="0">
            <a:schemeClr val="dk1"/>
          </a:effectRef>
          <a:fontRef idx="minor">
            <a:schemeClr val="tx1"/>
          </a:fontRef>
        </p:style>
      </p:cxnSp>
      <p:cxnSp>
        <p:nvCxnSpPr>
          <p:cNvPr id="4" name="直接连接符 3"/>
          <p:cNvCxnSpPr/>
          <p:nvPr/>
        </p:nvCxnSpPr>
        <p:spPr>
          <a:xfrm flipH="1">
            <a:off x="2803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2956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flipH="1">
            <a:off x="3108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flipH="1">
            <a:off x="32610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flipH="1">
            <a:off x="34134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H="1">
            <a:off x="3565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H="1">
            <a:off x="3718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H="1">
            <a:off x="3870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H="1">
            <a:off x="40230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41754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4327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a:off x="4480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H="1">
            <a:off x="4632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47850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49374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5089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5242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5394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H="1">
            <a:off x="55470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56994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flipH="1">
            <a:off x="5851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flipH="1">
            <a:off x="6004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flipH="1">
            <a:off x="6156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H="1">
            <a:off x="63090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H="1">
            <a:off x="64614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H="1">
            <a:off x="6613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flipH="1">
            <a:off x="6766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6918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H="1">
            <a:off x="70710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flipH="1">
            <a:off x="72234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flipH="1">
            <a:off x="73758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75282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7680657" y="5969304"/>
            <a:ext cx="101600" cy="127000"/>
          </a:xfrm>
          <a:prstGeom prst="line">
            <a:avLst/>
          </a:prstGeom>
          <a:ln w="28575"/>
        </p:spPr>
        <p:style>
          <a:lnRef idx="1">
            <a:schemeClr val="dk1"/>
          </a:lnRef>
          <a:fillRef idx="0">
            <a:schemeClr val="dk1"/>
          </a:fillRef>
          <a:effectRef idx="0">
            <a:schemeClr val="dk1"/>
          </a:effectRef>
          <a:fontRef idx="minor">
            <a:schemeClr val="tx1"/>
          </a:fontRef>
        </p:style>
      </p:cxnSp>
      <p:sp>
        <p:nvSpPr>
          <p:cNvPr id="37" name="任意多边形 36"/>
          <p:cNvSpPr/>
          <p:nvPr/>
        </p:nvSpPr>
        <p:spPr>
          <a:xfrm>
            <a:off x="2854657" y="5035804"/>
            <a:ext cx="4927600" cy="946200"/>
          </a:xfrm>
          <a:custGeom>
            <a:avLst/>
            <a:gdLst>
              <a:gd name="connsiteX0" fmla="*/ 3335 w 5057935"/>
              <a:gd name="connsiteY0" fmla="*/ 1768486 h 1768486"/>
              <a:gd name="connsiteX1" fmla="*/ 701835 w 5057935"/>
              <a:gd name="connsiteY1" fmla="*/ 892186 h 1768486"/>
              <a:gd name="connsiteX2" fmla="*/ 4346735 w 5057935"/>
              <a:gd name="connsiteY2" fmla="*/ 92086 h 1768486"/>
              <a:gd name="connsiteX3" fmla="*/ 5057935 w 5057935"/>
              <a:gd name="connsiteY3" fmla="*/ 15886 h 1768486"/>
            </a:gdLst>
            <a:ahLst/>
            <a:cxnLst>
              <a:cxn ang="0">
                <a:pos x="connsiteX0" y="connsiteY0"/>
              </a:cxn>
              <a:cxn ang="0">
                <a:pos x="connsiteX1" y="connsiteY1"/>
              </a:cxn>
              <a:cxn ang="0">
                <a:pos x="connsiteX2" y="connsiteY2"/>
              </a:cxn>
              <a:cxn ang="0">
                <a:pos x="connsiteX3" y="connsiteY3"/>
              </a:cxn>
            </a:cxnLst>
            <a:rect l="l" t="t" r="r" b="b"/>
            <a:pathLst>
              <a:path w="5057935" h="1768486">
                <a:moveTo>
                  <a:pt x="3335" y="1768486"/>
                </a:moveTo>
                <a:cubicBezTo>
                  <a:pt x="-9365" y="1470036"/>
                  <a:pt x="-22065" y="1171586"/>
                  <a:pt x="701835" y="892186"/>
                </a:cubicBezTo>
                <a:cubicBezTo>
                  <a:pt x="1425735" y="612786"/>
                  <a:pt x="3620718" y="238136"/>
                  <a:pt x="4346735" y="92086"/>
                </a:cubicBezTo>
                <a:cubicBezTo>
                  <a:pt x="5072752" y="-53964"/>
                  <a:pt x="4979618" y="18003"/>
                  <a:pt x="5057935" y="1588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p:nvPr/>
        </p:nvCxnSpPr>
        <p:spPr>
          <a:xfrm>
            <a:off x="1235788" y="6041777"/>
            <a:ext cx="13572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781049" y="5870377"/>
            <a:ext cx="912722" cy="400110"/>
          </a:xfrm>
          <a:prstGeom prst="rect">
            <a:avLst/>
          </a:prstGeom>
          <a:noFill/>
        </p:spPr>
        <p:txBody>
          <a:bodyPr wrap="square" rtlCol="0">
            <a:spAutoFit/>
          </a:bodyPr>
          <a:lstStyle/>
          <a:p>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方向</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0" name="直接箭头连接符 39"/>
          <p:cNvCxnSpPr/>
          <p:nvPr/>
        </p:nvCxnSpPr>
        <p:spPr>
          <a:xfrm flipV="1">
            <a:off x="1223088" y="4873377"/>
            <a:ext cx="12700" cy="11811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862816" y="5003517"/>
            <a:ext cx="912722" cy="400110"/>
          </a:xfrm>
          <a:prstGeom prst="rect">
            <a:avLst/>
          </a:prstGeom>
          <a:noFill/>
        </p:spPr>
        <p:txBody>
          <a:bodyPr wrap="square" rtlCol="0">
            <a:spAutoFit/>
          </a:bodyPr>
          <a:lstStyle/>
          <a:p>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方向</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3282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57" name="Rectangle 6"/>
          <p:cNvSpPr>
            <a:spLocks noChangeArrowheads="1"/>
          </p:cNvSpPr>
          <p:nvPr/>
        </p:nvSpPr>
        <p:spPr bwMode="auto">
          <a:xfrm>
            <a:off x="516474" y="769840"/>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边界条件</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639303" y="1138892"/>
            <a:ext cx="69503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层流</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根据</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层流的雷诺数范围采用的均匀来流速度为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0.002m/s</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直接给定来流速度</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U=0.002</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V=0</a:t>
            </a:r>
          </a:p>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壁</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面使用无滑移条件，速度为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0</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出口</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与边界层外边界使用充分发展</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边界</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湍流：</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参考</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老师给的程序</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，入口除了给定速度外，入口</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给定湍动能为动能的</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0.2</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，耗散率有下面计算</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壁</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面处湍动能与耗散率为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0</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出口与边界层外边界使用充分发展边界</a:t>
            </a:r>
            <a:endParaRPr lang="en-US"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30133202"/>
              </p:ext>
            </p:extLst>
          </p:nvPr>
        </p:nvGraphicFramePr>
        <p:xfrm>
          <a:off x="1733265" y="3645224"/>
          <a:ext cx="4015101" cy="502673"/>
        </p:xfrm>
        <a:graphic>
          <a:graphicData uri="http://schemas.openxmlformats.org/presentationml/2006/ole">
            <mc:AlternateContent xmlns:mc="http://schemas.openxmlformats.org/markup-compatibility/2006">
              <mc:Choice xmlns:v="urn:schemas-microsoft-com:vml" Requires="v">
                <p:oleObj spid="_x0000_s28683" name="Equation" r:id="rId3" imgW="2031840" imgH="253800" progId="Equation.DSMT4">
                  <p:embed/>
                </p:oleObj>
              </mc:Choice>
              <mc:Fallback>
                <p:oleObj name="Equation" r:id="rId3" imgW="2031840" imgH="253800" progId="Equation.DSMT4">
                  <p:embed/>
                  <p:pic>
                    <p:nvPicPr>
                      <p:cNvPr id="0" name="Object 1"/>
                      <p:cNvPicPr>
                        <a:picLocks noChangeAspect="1" noChangeArrowheads="1"/>
                      </p:cNvPicPr>
                      <p:nvPr/>
                    </p:nvPicPr>
                    <p:blipFill>
                      <a:blip r:embed="rId4"/>
                      <a:srcRect/>
                      <a:stretch>
                        <a:fillRect/>
                      </a:stretch>
                    </p:blipFill>
                    <p:spPr bwMode="auto">
                      <a:xfrm>
                        <a:off x="1733265" y="3645224"/>
                        <a:ext cx="4015101" cy="502673"/>
                      </a:xfrm>
                      <a:prstGeom prst="rect">
                        <a:avLst/>
                      </a:prstGeom>
                      <a:noFill/>
                    </p:spPr>
                  </p:pic>
                </p:oleObj>
              </mc:Fallback>
            </mc:AlternateContent>
          </a:graphicData>
        </a:graphic>
      </p:graphicFrame>
    </p:spTree>
    <p:extLst>
      <p:ext uri="{BB962C8B-B14F-4D97-AF65-F5344CB8AC3E}">
        <p14:creationId xmlns:p14="http://schemas.microsoft.com/office/powerpoint/2010/main" val="128291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576" y="-91742"/>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202576" y="1223064"/>
            <a:ext cx="69503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数值计算</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使用迭代而不是直接求解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97423742"/>
              </p:ext>
            </p:extLst>
          </p:nvPr>
        </p:nvGraphicFramePr>
        <p:xfrm>
          <a:off x="2787106" y="688373"/>
          <a:ext cx="4679688" cy="6005854"/>
        </p:xfrm>
        <a:graphic>
          <a:graphicData uri="http://schemas.openxmlformats.org/presentationml/2006/ole">
            <mc:AlternateContent xmlns:mc="http://schemas.openxmlformats.org/markup-compatibility/2006">
              <mc:Choice xmlns:v="urn:schemas-microsoft-com:vml" Requires="v">
                <p:oleObj spid="_x0000_s24626" name="Visio" r:id="rId4" imgW="2924269" imgH="3752887" progId="Visio.Drawing.15">
                  <p:embed/>
                </p:oleObj>
              </mc:Choice>
              <mc:Fallback>
                <p:oleObj name="Visio" r:id="rId4" imgW="2924269" imgH="3752887" progId="Visio.Drawing.15">
                  <p:embed/>
                  <p:pic>
                    <p:nvPicPr>
                      <p:cNvPr id="0" name="Object 1"/>
                      <p:cNvPicPr>
                        <a:picLocks noChangeAspect="1" noChangeArrowheads="1"/>
                      </p:cNvPicPr>
                      <p:nvPr/>
                    </p:nvPicPr>
                    <p:blipFill>
                      <a:blip r:embed="rId5"/>
                      <a:srcRect/>
                      <a:stretch>
                        <a:fillRect/>
                      </a:stretch>
                    </p:blipFill>
                    <p:spPr bwMode="auto">
                      <a:xfrm>
                        <a:off x="2787106" y="688373"/>
                        <a:ext cx="4679688" cy="6005854"/>
                      </a:xfrm>
                      <a:prstGeom prst="rect">
                        <a:avLst/>
                      </a:prstGeom>
                      <a:noFill/>
                    </p:spPr>
                  </p:pic>
                </p:oleObj>
              </mc:Fallback>
            </mc:AlternateContent>
          </a:graphicData>
        </a:graphic>
      </p:graphicFrame>
    </p:spTree>
    <p:extLst>
      <p:ext uri="{BB962C8B-B14F-4D97-AF65-F5344CB8AC3E}">
        <p14:creationId xmlns:p14="http://schemas.microsoft.com/office/powerpoint/2010/main" val="265590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层流计算结果</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516474" y="1712830"/>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速度：</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16474" y="2882953"/>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V</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速度：</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98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层流计算结果</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580791" y="96989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与布拉修斯解</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比较</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14419150"/>
              </p:ext>
            </p:extLst>
          </p:nvPr>
        </p:nvGraphicFramePr>
        <p:xfrm>
          <a:off x="3054340" y="1295803"/>
          <a:ext cx="1539639" cy="777923"/>
        </p:xfrm>
        <a:graphic>
          <a:graphicData uri="http://schemas.openxmlformats.org/presentationml/2006/ole">
            <mc:AlternateContent xmlns:mc="http://schemas.openxmlformats.org/markup-compatibility/2006">
              <mc:Choice xmlns:v="urn:schemas-microsoft-com:vml" Requires="v">
                <p:oleObj spid="_x0000_s29703" name="Equation" r:id="rId3" imgW="901309" imgH="469696" progId="Equation.DSMT4">
                  <p:embed/>
                </p:oleObj>
              </mc:Choice>
              <mc:Fallback>
                <p:oleObj name="Equation" r:id="rId3" imgW="901309" imgH="46969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40" y="1295803"/>
                        <a:ext cx="1539639" cy="777923"/>
                      </a:xfrm>
                      <a:prstGeom prst="rect">
                        <a:avLst/>
                      </a:prstGeom>
                      <a:noFill/>
                    </p:spPr>
                  </p:pic>
                </p:oleObj>
              </mc:Fallback>
            </mc:AlternateContent>
          </a:graphicData>
        </a:graphic>
      </p:graphicFrame>
      <p:pic>
        <p:nvPicPr>
          <p:cNvPr id="7" name="图片 6"/>
          <p:cNvPicPr/>
          <p:nvPr/>
        </p:nvPicPr>
        <p:blipFill>
          <a:blip r:embed="rId5">
            <a:extLst>
              <a:ext uri="{28A0092B-C50C-407E-A947-70E740481C1C}">
                <a14:useLocalDpi xmlns:a14="http://schemas.microsoft.com/office/drawing/2010/main" val="0"/>
              </a:ext>
            </a:extLst>
          </a:blip>
          <a:srcRect/>
          <a:stretch>
            <a:fillRect/>
          </a:stretch>
        </p:blipFill>
        <p:spPr bwMode="auto">
          <a:xfrm>
            <a:off x="516474" y="2157731"/>
            <a:ext cx="7391956" cy="2224093"/>
          </a:xfrm>
          <a:prstGeom prst="rect">
            <a:avLst/>
          </a:prstGeom>
          <a:noFill/>
          <a:ln>
            <a:noFill/>
          </a:ln>
        </p:spPr>
      </p:pic>
      <p:sp>
        <p:nvSpPr>
          <p:cNvPr id="9" name="Rectangle 6"/>
          <p:cNvSpPr>
            <a:spLocks noChangeArrowheads="1"/>
          </p:cNvSpPr>
          <p:nvPr/>
        </p:nvSpPr>
        <p:spPr bwMode="auto">
          <a:xfrm>
            <a:off x="846474" y="4465829"/>
            <a:ext cx="69503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布拉修斯</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近似解计算得到的计算域出口位置的边界层厚度约为</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0.08m</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，使用本题编写的基于有限体积法的层流边界层流动计算程序得到的计算域出口边界层厚度大小为</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0.75m</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83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湍流计算结果</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516474" y="1712830"/>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速度：</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16474" y="2882953"/>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V</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速度：</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846474" y="477360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smtClean="0">
                <a:latin typeface="Times New Roman" panose="02020603050405020304" pitchFamily="18" charset="0"/>
                <a:ea typeface="华文细黑" panose="02010600040101010101" pitchFamily="2" charset="-122"/>
                <a:cs typeface="Times New Roman" panose="02020603050405020304" pitchFamily="18" charset="0"/>
              </a:rPr>
              <a:t>结果看出，在相同条件下，流动变为湍流后边界层：</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7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8" name="Rectangle 6"/>
          <p:cNvSpPr>
            <a:spLocks noChangeArrowheads="1"/>
          </p:cNvSpPr>
          <p:nvPr/>
        </p:nvSpPr>
        <p:spPr bwMode="auto">
          <a:xfrm>
            <a:off x="628650" y="1108000"/>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不可</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压缩层流边界层的控制方程为：</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628650" y="3855236"/>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湍流平均运动</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控制方程：</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27781185"/>
              </p:ext>
            </p:extLst>
          </p:nvPr>
        </p:nvGraphicFramePr>
        <p:xfrm>
          <a:off x="1963271" y="1715143"/>
          <a:ext cx="3195202" cy="1953754"/>
        </p:xfrm>
        <a:graphic>
          <a:graphicData uri="http://schemas.openxmlformats.org/presentationml/2006/ole">
            <mc:AlternateContent xmlns:mc="http://schemas.openxmlformats.org/markup-compatibility/2006">
              <mc:Choice xmlns:v="urn:schemas-microsoft-com:vml" Requires="v">
                <p:oleObj spid="_x0000_s1286" name="Equation" r:id="rId3" imgW="1498600" imgH="914400" progId="Equation.DSMT4">
                  <p:embed/>
                </p:oleObj>
              </mc:Choice>
              <mc:Fallback>
                <p:oleObj name="Equation" r:id="rId3" imgW="1498600" imgH="9144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271" y="1715143"/>
                        <a:ext cx="3195202" cy="1953754"/>
                      </a:xfrm>
                      <a:prstGeom prst="rect">
                        <a:avLst/>
                      </a:prstGeom>
                      <a:noFill/>
                    </p:spPr>
                  </p:pic>
                </p:oleObj>
              </mc:Fallback>
            </mc:AlternateContent>
          </a:graphicData>
        </a:graphic>
      </p:graphicFrame>
      <p:sp>
        <p:nvSpPr>
          <p:cNvPr id="5" name="Rectangle 139"/>
          <p:cNvSpPr>
            <a:spLocks noChangeArrowheads="1"/>
          </p:cNvSpPr>
          <p:nvPr/>
        </p:nvSpPr>
        <p:spPr bwMode="auto">
          <a:xfrm>
            <a:off x="2662518" y="5128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01623625"/>
              </p:ext>
            </p:extLst>
          </p:nvPr>
        </p:nvGraphicFramePr>
        <p:xfrm>
          <a:off x="1963271" y="4441685"/>
          <a:ext cx="5143760" cy="1863941"/>
        </p:xfrm>
        <a:graphic>
          <a:graphicData uri="http://schemas.openxmlformats.org/presentationml/2006/ole">
            <mc:AlternateContent xmlns:mc="http://schemas.openxmlformats.org/markup-compatibility/2006">
              <mc:Choice xmlns:v="urn:schemas-microsoft-com:vml" Requires="v">
                <p:oleObj spid="_x0000_s1287" name="Equation" r:id="rId5" imgW="2743200" imgH="990600" progId="Equation.DSMT4">
                  <p:embed/>
                </p:oleObj>
              </mc:Choice>
              <mc:Fallback>
                <p:oleObj name="Equation" r:id="rId5" imgW="2743200" imgH="990600" progId="Equation.DSMT4">
                  <p:embed/>
                  <p:pic>
                    <p:nvPicPr>
                      <p:cNvPr id="0" name="Object 1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3271" y="4441685"/>
                        <a:ext cx="5143760" cy="1863941"/>
                      </a:xfrm>
                      <a:prstGeom prst="rect">
                        <a:avLst/>
                      </a:prstGeom>
                      <a:noFill/>
                    </p:spPr>
                  </p:pic>
                </p:oleObj>
              </mc:Fallback>
            </mc:AlternateContent>
          </a:graphicData>
        </a:graphic>
      </p:graphicFrame>
    </p:spTree>
    <p:extLst>
      <p:ext uri="{BB962C8B-B14F-4D97-AF65-F5344CB8AC3E}">
        <p14:creationId xmlns:p14="http://schemas.microsoft.com/office/powerpoint/2010/main" val="12567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8" name="Rectangle 6"/>
          <p:cNvSpPr>
            <a:spLocks noChangeArrowheads="1"/>
          </p:cNvSpPr>
          <p:nvPr/>
        </p:nvSpPr>
        <p:spPr bwMode="auto">
          <a:xfrm>
            <a:off x="628650" y="1108000"/>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使用涡粘模式封闭方程：</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628649" y="2385993"/>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将涡粘假设代入雷诺方程</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39"/>
          <p:cNvSpPr>
            <a:spLocks noChangeArrowheads="1"/>
          </p:cNvSpPr>
          <p:nvPr/>
        </p:nvSpPr>
        <p:spPr bwMode="auto">
          <a:xfrm>
            <a:off x="2662518" y="5128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60388763"/>
              </p:ext>
            </p:extLst>
          </p:nvPr>
        </p:nvGraphicFramePr>
        <p:xfrm>
          <a:off x="628650" y="1494078"/>
          <a:ext cx="5271763" cy="791730"/>
        </p:xfrm>
        <a:graphic>
          <a:graphicData uri="http://schemas.openxmlformats.org/presentationml/2006/ole">
            <mc:AlternateContent xmlns:mc="http://schemas.openxmlformats.org/markup-compatibility/2006">
              <mc:Choice xmlns:v="urn:schemas-microsoft-com:vml" Requires="v">
                <p:oleObj spid="_x0000_s20740" name="Equation" r:id="rId3" imgW="2590800" imgH="393700" progId="Equation.DSMT4">
                  <p:embed/>
                </p:oleObj>
              </mc:Choice>
              <mc:Fallback>
                <p:oleObj name="Equation" r:id="rId3" imgW="2590800" imgH="3937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494078"/>
                        <a:ext cx="5271763" cy="791730"/>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5657667"/>
              </p:ext>
            </p:extLst>
          </p:nvPr>
        </p:nvGraphicFramePr>
        <p:xfrm>
          <a:off x="883281" y="3002582"/>
          <a:ext cx="4602000" cy="938808"/>
        </p:xfrm>
        <a:graphic>
          <a:graphicData uri="http://schemas.openxmlformats.org/presentationml/2006/ole">
            <mc:AlternateContent xmlns:mc="http://schemas.openxmlformats.org/markup-compatibility/2006">
              <mc:Choice xmlns:v="urn:schemas-microsoft-com:vml" Requires="v">
                <p:oleObj spid="_x0000_s20741" name="Equation" r:id="rId5" imgW="2387600" imgH="482600" progId="Equation.DSMT4">
                  <p:embed/>
                </p:oleObj>
              </mc:Choice>
              <mc:Fallback>
                <p:oleObj name="Equation" r:id="rId5" imgW="2387600" imgH="482600"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281" y="3002582"/>
                        <a:ext cx="4602000" cy="938808"/>
                      </a:xfrm>
                      <a:prstGeom prst="rect">
                        <a:avLst/>
                      </a:prstGeom>
                      <a:noFill/>
                    </p:spPr>
                  </p:pic>
                </p:oleObj>
              </mc:Fallback>
            </mc:AlternateContent>
          </a:graphicData>
        </a:graphic>
      </p:graphicFrame>
      <p:sp>
        <p:nvSpPr>
          <p:cNvPr id="17" name="Rectangle 6"/>
          <p:cNvSpPr>
            <a:spLocks noChangeArrowheads="1"/>
          </p:cNvSpPr>
          <p:nvPr/>
        </p:nvSpPr>
        <p:spPr bwMode="auto">
          <a:xfrm>
            <a:off x="503188" y="3871400"/>
            <a:ext cx="3653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补充两</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方程模型的控制方程组</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072028369"/>
              </p:ext>
            </p:extLst>
          </p:nvPr>
        </p:nvGraphicFramePr>
        <p:xfrm>
          <a:off x="790701" y="4469881"/>
          <a:ext cx="5269384" cy="886926"/>
        </p:xfrm>
        <a:graphic>
          <a:graphicData uri="http://schemas.openxmlformats.org/presentationml/2006/ole">
            <mc:AlternateContent xmlns:mc="http://schemas.openxmlformats.org/markup-compatibility/2006">
              <mc:Choice xmlns:v="urn:schemas-microsoft-com:vml" Requires="v">
                <p:oleObj spid="_x0000_s20742" name="Equation" r:id="rId7" imgW="2882900" imgH="482600" progId="Equation.DSMT4">
                  <p:embed/>
                </p:oleObj>
              </mc:Choice>
              <mc:Fallback>
                <p:oleObj name="Equation" r:id="rId7" imgW="2882900" imgH="482600" progId="Equation.DSMT4">
                  <p:embed/>
                  <p:pic>
                    <p:nvPicPr>
                      <p:cNvPr id="0"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701" y="4469881"/>
                        <a:ext cx="5269384" cy="886926"/>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662059744"/>
              </p:ext>
            </p:extLst>
          </p:nvPr>
        </p:nvGraphicFramePr>
        <p:xfrm>
          <a:off x="790700" y="5409713"/>
          <a:ext cx="7020889" cy="978321"/>
        </p:xfrm>
        <a:graphic>
          <a:graphicData uri="http://schemas.openxmlformats.org/presentationml/2006/ole">
            <mc:AlternateContent xmlns:mc="http://schemas.openxmlformats.org/markup-compatibility/2006">
              <mc:Choice xmlns:v="urn:schemas-microsoft-com:vml" Requires="v">
                <p:oleObj spid="_x0000_s20743" name="Equation" r:id="rId9" imgW="3517900" imgH="482600" progId="Equation.DSMT4">
                  <p:embed/>
                </p:oleObj>
              </mc:Choice>
              <mc:Fallback>
                <p:oleObj name="Equation" r:id="rId9" imgW="3517900" imgH="482600" progId="Equation.DSMT4">
                  <p:embed/>
                  <p:pic>
                    <p:nvPicPr>
                      <p:cNvPr id="0" name="Picture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700" y="5409713"/>
                        <a:ext cx="7020889" cy="978321"/>
                      </a:xfrm>
                      <a:prstGeom prst="rect">
                        <a:avLst/>
                      </a:prstGeom>
                      <a:noFill/>
                    </p:spPr>
                  </p:pic>
                </p:oleObj>
              </mc:Fallback>
            </mc:AlternateContent>
          </a:graphicData>
        </a:graphic>
      </p:graphicFrame>
    </p:spTree>
    <p:extLst>
      <p:ext uri="{BB962C8B-B14F-4D97-AF65-F5344CB8AC3E}">
        <p14:creationId xmlns:p14="http://schemas.microsoft.com/office/powerpoint/2010/main" val="112060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86"/>
            <a:ext cx="4529823" cy="1325563"/>
          </a:xfrm>
        </p:spPr>
        <p:txBody>
          <a:bodyPr/>
          <a:lstStyle/>
          <a:p>
            <a:r>
              <a:rPr lang="zh-CN" altLang="en-US" dirty="0" smtClean="0">
                <a:latin typeface="华文细黑" panose="02010600040101010101" pitchFamily="2" charset="-122"/>
                <a:ea typeface="华文细黑" panose="02010600040101010101" pitchFamily="2" charset="-122"/>
              </a:rPr>
              <a:t>数学模型</a:t>
            </a:r>
            <a:endParaRPr lang="zh-CN" altLang="en-US" dirty="0">
              <a:latin typeface="华文细黑" panose="02010600040101010101" pitchFamily="2" charset="-122"/>
              <a:ea typeface="华文细黑" panose="02010600040101010101" pitchFamily="2" charset="-122"/>
            </a:endParaRPr>
          </a:p>
        </p:txBody>
      </p:sp>
      <p:sp>
        <p:nvSpPr>
          <p:cNvPr id="8" name="Rectangle 6"/>
          <p:cNvSpPr>
            <a:spLocks noChangeArrowheads="1"/>
          </p:cNvSpPr>
          <p:nvPr/>
        </p:nvSpPr>
        <p:spPr bwMode="auto">
          <a:xfrm>
            <a:off x="628650" y="1108000"/>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通用控制方程：</a:t>
            </a:r>
          </a:p>
        </p:txBody>
      </p:sp>
      <p:graphicFrame>
        <p:nvGraphicFramePr>
          <p:cNvPr id="4" name="对象 3"/>
          <p:cNvGraphicFramePr>
            <a:graphicFrameLocks noChangeAspect="1"/>
          </p:cNvGraphicFramePr>
          <p:nvPr>
            <p:extLst>
              <p:ext uri="{D42A27DB-BD31-4B8C-83A1-F6EECF244321}">
                <p14:modId xmlns:p14="http://schemas.microsoft.com/office/powerpoint/2010/main" val="3660557319"/>
              </p:ext>
            </p:extLst>
          </p:nvPr>
        </p:nvGraphicFramePr>
        <p:xfrm>
          <a:off x="453256" y="1492721"/>
          <a:ext cx="8364759" cy="819405"/>
        </p:xfrm>
        <a:graphic>
          <a:graphicData uri="http://schemas.openxmlformats.org/presentationml/2006/ole">
            <mc:AlternateContent xmlns:mc="http://schemas.openxmlformats.org/markup-compatibility/2006">
              <mc:Choice xmlns:v="urn:schemas-microsoft-com:vml" Requires="v">
                <p:oleObj spid="_x0000_s21751" name="Equation" r:id="rId3" imgW="4660900" imgH="457200" progId="Equation.DSMT4">
                  <p:embed/>
                </p:oleObj>
              </mc:Choice>
              <mc:Fallback>
                <p:oleObj name="Equation" r:id="rId3" imgW="46609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56" y="1492721"/>
                        <a:ext cx="8364759" cy="819405"/>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22719223"/>
              </p:ext>
            </p:extLst>
          </p:nvPr>
        </p:nvGraphicFramePr>
        <p:xfrm>
          <a:off x="2544519" y="2909592"/>
          <a:ext cx="1918299" cy="402843"/>
        </p:xfrm>
        <a:graphic>
          <a:graphicData uri="http://schemas.openxmlformats.org/presentationml/2006/ole">
            <mc:AlternateContent xmlns:mc="http://schemas.openxmlformats.org/markup-compatibility/2006">
              <mc:Choice xmlns:v="urn:schemas-microsoft-com:vml" Requires="v">
                <p:oleObj spid="_x0000_s21752" name="Equation" r:id="rId5" imgW="952087" imgH="203112" progId="Equation.DSMT4">
                  <p:embed/>
                </p:oleObj>
              </mc:Choice>
              <mc:Fallback>
                <p:oleObj name="Equation" r:id="rId5" imgW="952087"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519" y="2909592"/>
                        <a:ext cx="1918299" cy="402843"/>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251321700"/>
              </p:ext>
            </p:extLst>
          </p:nvPr>
        </p:nvGraphicFramePr>
        <p:xfrm>
          <a:off x="2608679" y="3948246"/>
          <a:ext cx="2113446" cy="408482"/>
        </p:xfrm>
        <a:graphic>
          <a:graphicData uri="http://schemas.openxmlformats.org/presentationml/2006/ole">
            <mc:AlternateContent xmlns:mc="http://schemas.openxmlformats.org/markup-compatibility/2006">
              <mc:Choice xmlns:v="urn:schemas-microsoft-com:vml" Requires="v">
                <p:oleObj spid="_x0000_s21753" name="Equation" r:id="rId7" imgW="1130040" imgH="203040" progId="Equation.DSMT4">
                  <p:embed/>
                </p:oleObj>
              </mc:Choice>
              <mc:Fallback>
                <p:oleObj name="Equation" r:id="rId7" imgW="1130040" imgH="203040" progId="Equation.DSMT4">
                  <p:embed/>
                  <p:pic>
                    <p:nvPicPr>
                      <p:cNvPr id="0" name="Object 5"/>
                      <p:cNvPicPr>
                        <a:picLocks noChangeAspect="1" noChangeArrowheads="1"/>
                      </p:cNvPicPr>
                      <p:nvPr/>
                    </p:nvPicPr>
                    <p:blipFill>
                      <a:blip r:embed="rId8"/>
                      <a:srcRect/>
                      <a:stretch>
                        <a:fillRect/>
                      </a:stretch>
                    </p:blipFill>
                    <p:spPr bwMode="auto">
                      <a:xfrm>
                        <a:off x="2608679" y="3948246"/>
                        <a:ext cx="2113446" cy="408482"/>
                      </a:xfrm>
                      <a:prstGeom prst="rect">
                        <a:avLst/>
                      </a:prstGeom>
                      <a:noFill/>
                    </p:spPr>
                  </p:pic>
                </p:oleObj>
              </mc:Fallback>
            </mc:AlternateContent>
          </a:graphicData>
        </a:graphic>
      </p:graphicFrame>
      <p:sp>
        <p:nvSpPr>
          <p:cNvPr id="16" name="矩形 15"/>
          <p:cNvSpPr/>
          <p:nvPr/>
        </p:nvSpPr>
        <p:spPr>
          <a:xfrm>
            <a:off x="733244" y="2383086"/>
            <a:ext cx="6633713" cy="400110"/>
          </a:xfrm>
          <a:prstGeom prst="rect">
            <a:avLst/>
          </a:prstGeom>
        </p:spPr>
        <p:txBody>
          <a:bodyPr wrap="square">
            <a:spAutoFit/>
          </a:bodyPr>
          <a:lstStyle/>
          <a:p>
            <a:pPr eaLnBrk="0" fontAlgn="base" hangingPunct="0">
              <a:spcBef>
                <a:spcPct val="0"/>
              </a:spcBef>
              <a:spcAft>
                <a:spcPct val="0"/>
              </a:spcAft>
            </a:pP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其中对应</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连续方程： </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733244" y="3431025"/>
            <a:ext cx="4572000" cy="369332"/>
          </a:xfrm>
          <a:prstGeom prst="rect">
            <a:avLst/>
          </a:prstGeom>
        </p:spPr>
        <p:txBody>
          <a:bodyPr>
            <a:spAutoFit/>
          </a:bodyPr>
          <a:lstStyle/>
          <a:p>
            <a:pPr eaLnBrk="0" fontAlgn="base" hangingPunct="0">
              <a:spcBef>
                <a:spcPct val="0"/>
              </a:spcBef>
              <a:spcAft>
                <a:spcPct val="0"/>
              </a:spcAft>
            </a:pP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对应层流边界层流向动量方程</a:t>
            </a:r>
            <a:r>
              <a:rPr lang="zh-CN" altLang="en-US"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矩形 19"/>
          <p:cNvSpPr/>
          <p:nvPr/>
        </p:nvSpPr>
        <p:spPr>
          <a:xfrm>
            <a:off x="862236" y="4363643"/>
            <a:ext cx="2031325" cy="369332"/>
          </a:xfrm>
          <a:prstGeom prst="rect">
            <a:avLst/>
          </a:prstGeom>
        </p:spPr>
        <p:txBody>
          <a:bodyPr wrap="none">
            <a:spAutoFit/>
          </a:bodyPr>
          <a:lstStyle/>
          <a:p>
            <a:pPr eaLnBrk="0" fontAlgn="base" hangingPunct="0">
              <a:spcBef>
                <a:spcPct val="0"/>
              </a:spcBef>
              <a:spcAft>
                <a:spcPct val="0"/>
              </a:spcAft>
            </a:pPr>
            <a:r>
              <a:rPr lang="zh-CN" altLang="en-US" dirty="0">
                <a:latin typeface="Times New Roman" panose="02020603050405020304" pitchFamily="18" charset="0"/>
                <a:ea typeface="华文细黑" panose="02010600040101010101" pitchFamily="2" charset="-122"/>
                <a:cs typeface="Times New Roman" panose="02020603050405020304" pitchFamily="18" charset="0"/>
              </a:rPr>
              <a:t>对于湍流边界层：</a:t>
            </a:r>
          </a:p>
        </p:txBody>
      </p:sp>
      <p:graphicFrame>
        <p:nvGraphicFramePr>
          <p:cNvPr id="7" name="对象 6"/>
          <p:cNvGraphicFramePr>
            <a:graphicFrameLocks noChangeAspect="1"/>
          </p:cNvGraphicFramePr>
          <p:nvPr>
            <p:extLst>
              <p:ext uri="{D42A27DB-BD31-4B8C-83A1-F6EECF244321}">
                <p14:modId xmlns:p14="http://schemas.microsoft.com/office/powerpoint/2010/main" val="20740486"/>
              </p:ext>
            </p:extLst>
          </p:nvPr>
        </p:nvGraphicFramePr>
        <p:xfrm>
          <a:off x="2544519" y="4675188"/>
          <a:ext cx="4684712" cy="2182812"/>
        </p:xfrm>
        <a:graphic>
          <a:graphicData uri="http://schemas.openxmlformats.org/presentationml/2006/ole">
            <mc:AlternateContent xmlns:mc="http://schemas.openxmlformats.org/markup-compatibility/2006">
              <mc:Choice xmlns:v="urn:schemas-microsoft-com:vml" Requires="v">
                <p:oleObj spid="_x0000_s21754" name="Equation" r:id="rId9" imgW="2463480" imgH="1143000" progId="Equation.DSMT4">
                  <p:embed/>
                </p:oleObj>
              </mc:Choice>
              <mc:Fallback>
                <p:oleObj name="Equation" r:id="rId9" imgW="2463480" imgH="1143000" progId="Equation.DSMT4">
                  <p:embed/>
                  <p:pic>
                    <p:nvPicPr>
                      <p:cNvPr id="0" name="Picture 73"/>
                      <p:cNvPicPr>
                        <a:picLocks noChangeAspect="1" noChangeArrowheads="1"/>
                      </p:cNvPicPr>
                      <p:nvPr/>
                    </p:nvPicPr>
                    <p:blipFill>
                      <a:blip r:embed="rId10"/>
                      <a:srcRect/>
                      <a:stretch>
                        <a:fillRect/>
                      </a:stretch>
                    </p:blipFill>
                    <p:spPr bwMode="auto">
                      <a:xfrm>
                        <a:off x="2544519" y="4675188"/>
                        <a:ext cx="4684712" cy="2182812"/>
                      </a:xfrm>
                      <a:prstGeom prst="rect">
                        <a:avLst/>
                      </a:prstGeom>
                      <a:noFill/>
                    </p:spPr>
                  </p:pic>
                </p:oleObj>
              </mc:Fallback>
            </mc:AlternateContent>
          </a:graphicData>
        </a:graphic>
      </p:graphicFrame>
    </p:spTree>
    <p:extLst>
      <p:ext uri="{BB962C8B-B14F-4D97-AF65-F5344CB8AC3E}">
        <p14:creationId xmlns:p14="http://schemas.microsoft.com/office/powerpoint/2010/main" val="151474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a:latin typeface="华文细黑" panose="02010600040101010101" pitchFamily="2" charset="-122"/>
                <a:ea typeface="华文细黑" panose="02010600040101010101" pitchFamily="2" charset="-122"/>
              </a:rPr>
              <a:t>数学模型</a:t>
            </a: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340605" y="794869"/>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方程离散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8" name="组合 7"/>
          <p:cNvGrpSpPr>
            <a:grpSpLocks/>
          </p:cNvGrpSpPr>
          <p:nvPr/>
        </p:nvGrpSpPr>
        <p:grpSpPr bwMode="auto">
          <a:xfrm>
            <a:off x="2360072" y="1475187"/>
            <a:ext cx="4930853" cy="3631333"/>
            <a:chOff x="0" y="0"/>
            <a:chExt cx="4100" cy="3070"/>
          </a:xfrm>
        </p:grpSpPr>
        <p:sp>
          <p:nvSpPr>
            <p:cNvPr id="10" name="矩形 9"/>
            <p:cNvSpPr>
              <a:spLocks noChangeArrowheads="1"/>
            </p:cNvSpPr>
            <p:nvPr/>
          </p:nvSpPr>
          <p:spPr bwMode="auto">
            <a:xfrm>
              <a:off x="1430" y="1160"/>
              <a:ext cx="1100" cy="104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grpSp>
          <p:nvGrpSpPr>
            <p:cNvPr id="11" name="组合 10"/>
            <p:cNvGrpSpPr>
              <a:grpSpLocks/>
            </p:cNvGrpSpPr>
            <p:nvPr/>
          </p:nvGrpSpPr>
          <p:grpSpPr bwMode="auto">
            <a:xfrm>
              <a:off x="0" y="0"/>
              <a:ext cx="4100" cy="3070"/>
              <a:chOff x="0" y="0"/>
              <a:chExt cx="4100" cy="3070"/>
            </a:xfrm>
          </p:grpSpPr>
          <p:sp>
            <p:nvSpPr>
              <p:cNvPr id="12" name="文本框 28"/>
              <p:cNvSpPr>
                <a:spLocks noChangeArrowheads="1"/>
              </p:cNvSpPr>
              <p:nvPr/>
            </p:nvSpPr>
            <p:spPr bwMode="auto">
              <a:xfrm>
                <a:off x="1870" y="205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3" name="组合 12"/>
              <p:cNvGrpSpPr>
                <a:grpSpLocks/>
              </p:cNvGrpSpPr>
              <p:nvPr/>
            </p:nvGrpSpPr>
            <p:grpSpPr bwMode="auto">
              <a:xfrm>
                <a:off x="0" y="0"/>
                <a:ext cx="4100" cy="3070"/>
                <a:chOff x="0" y="0"/>
                <a:chExt cx="4100" cy="3070"/>
              </a:xfrm>
            </p:grpSpPr>
            <p:sp>
              <p:nvSpPr>
                <p:cNvPr id="14" name="文本框 26"/>
                <p:cNvSpPr>
                  <a:spLocks noChangeArrowheads="1"/>
                </p:cNvSpPr>
                <p:nvPr/>
              </p:nvSpPr>
              <p:spPr bwMode="auto">
                <a:xfrm>
                  <a:off x="110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5" name="组合 14"/>
                <p:cNvGrpSpPr>
                  <a:grpSpLocks/>
                </p:cNvGrpSpPr>
                <p:nvPr/>
              </p:nvGrpSpPr>
              <p:grpSpPr bwMode="auto">
                <a:xfrm>
                  <a:off x="0" y="0"/>
                  <a:ext cx="4100" cy="3070"/>
                  <a:chOff x="0" y="0"/>
                  <a:chExt cx="4100" cy="3070"/>
                </a:xfrm>
              </p:grpSpPr>
              <p:grpSp>
                <p:nvGrpSpPr>
                  <p:cNvPr id="17" name="组合 16"/>
                  <p:cNvGrpSpPr>
                    <a:grpSpLocks/>
                  </p:cNvGrpSpPr>
                  <p:nvPr/>
                </p:nvGrpSpPr>
                <p:grpSpPr bwMode="auto">
                  <a:xfrm>
                    <a:off x="0" y="0"/>
                    <a:ext cx="4100" cy="3070"/>
                    <a:chOff x="0" y="0"/>
                    <a:chExt cx="4100" cy="3070"/>
                  </a:xfrm>
                </p:grpSpPr>
                <p:grpSp>
                  <p:nvGrpSpPr>
                    <p:cNvPr id="19" name="组合 18"/>
                    <p:cNvGrpSpPr>
                      <a:grpSpLocks/>
                    </p:cNvGrpSpPr>
                    <p:nvPr/>
                  </p:nvGrpSpPr>
                  <p:grpSpPr bwMode="auto">
                    <a:xfrm>
                      <a:off x="0" y="0"/>
                      <a:ext cx="4100" cy="3070"/>
                      <a:chOff x="0" y="0"/>
                      <a:chExt cx="4100" cy="3070"/>
                    </a:xfrm>
                  </p:grpSpPr>
                  <p:grpSp>
                    <p:nvGrpSpPr>
                      <p:cNvPr id="21" name="组合 20"/>
                      <p:cNvGrpSpPr>
                        <a:grpSpLocks/>
                      </p:cNvGrpSpPr>
                      <p:nvPr/>
                    </p:nvGrpSpPr>
                    <p:grpSpPr bwMode="auto">
                      <a:xfrm>
                        <a:off x="0" y="0"/>
                        <a:ext cx="4100" cy="3070"/>
                        <a:chOff x="0" y="0"/>
                        <a:chExt cx="4100" cy="3070"/>
                      </a:xfrm>
                    </p:grpSpPr>
                    <p:sp>
                      <p:nvSpPr>
                        <p:cNvPr id="23" name="文本框 19"/>
                        <p:cNvSpPr>
                          <a:spLocks noChangeArrowheads="1"/>
                        </p:cNvSpPr>
                        <p:nvPr/>
                      </p:nvSpPr>
                      <p:spPr bwMode="auto">
                        <a:xfrm>
                          <a:off x="2843" y="16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4" name="组合 23"/>
                        <p:cNvGrpSpPr>
                          <a:grpSpLocks/>
                        </p:cNvGrpSpPr>
                        <p:nvPr/>
                      </p:nvGrpSpPr>
                      <p:grpSpPr bwMode="auto">
                        <a:xfrm>
                          <a:off x="0" y="0"/>
                          <a:ext cx="4100" cy="3070"/>
                          <a:chOff x="0" y="0"/>
                          <a:chExt cx="4100" cy="3070"/>
                        </a:xfrm>
                      </p:grpSpPr>
                      <p:grpSp>
                        <p:nvGrpSpPr>
                          <p:cNvPr id="25" name="组合 24"/>
                          <p:cNvGrpSpPr>
                            <a:grpSpLocks/>
                          </p:cNvGrpSpPr>
                          <p:nvPr/>
                        </p:nvGrpSpPr>
                        <p:grpSpPr bwMode="auto">
                          <a:xfrm>
                            <a:off x="0" y="0"/>
                            <a:ext cx="4100" cy="3070"/>
                            <a:chOff x="0" y="0"/>
                            <a:chExt cx="4100" cy="3070"/>
                          </a:xfrm>
                        </p:grpSpPr>
                        <p:grpSp>
                          <p:nvGrpSpPr>
                            <p:cNvPr id="27" name="组合 26"/>
                            <p:cNvGrpSpPr>
                              <a:grpSpLocks/>
                            </p:cNvGrpSpPr>
                            <p:nvPr/>
                          </p:nvGrpSpPr>
                          <p:grpSpPr bwMode="auto">
                            <a:xfrm>
                              <a:off x="0" y="0"/>
                              <a:ext cx="4100" cy="3070"/>
                              <a:chOff x="0" y="0"/>
                              <a:chExt cx="4100" cy="3070"/>
                            </a:xfrm>
                          </p:grpSpPr>
                          <p:grpSp>
                            <p:nvGrpSpPr>
                              <p:cNvPr id="29" name="组合 28"/>
                              <p:cNvGrpSpPr>
                                <a:grpSpLocks/>
                              </p:cNvGrpSpPr>
                              <p:nvPr/>
                            </p:nvGrpSpPr>
                            <p:grpSpPr bwMode="auto">
                              <a:xfrm>
                                <a:off x="0" y="0"/>
                                <a:ext cx="4100" cy="3070"/>
                                <a:chOff x="0" y="0"/>
                                <a:chExt cx="4100" cy="3070"/>
                              </a:xfrm>
                            </p:grpSpPr>
                            <p:grpSp>
                              <p:nvGrpSpPr>
                                <p:cNvPr id="34" name="组合 33"/>
                                <p:cNvGrpSpPr>
                                  <a:grpSpLocks/>
                                </p:cNvGrpSpPr>
                                <p:nvPr/>
                              </p:nvGrpSpPr>
                              <p:grpSpPr bwMode="auto">
                                <a:xfrm>
                                  <a:off x="0" y="0"/>
                                  <a:ext cx="4100" cy="3070"/>
                                  <a:chOff x="0" y="0"/>
                                  <a:chExt cx="4100" cy="3070"/>
                                </a:xfrm>
                              </p:grpSpPr>
                              <p:cxnSp>
                                <p:nvCxnSpPr>
                                  <p:cNvPr id="40" name="直接箭头连接符 39"/>
                                  <p:cNvCxnSpPr/>
                                  <p:nvPr/>
                                </p:nvCxnSpPr>
                                <p:spPr bwMode="auto">
                                  <a:xfrm>
                                    <a:off x="0" y="1680"/>
                                    <a:ext cx="4100" cy="0"/>
                                  </a:xfrm>
                                  <a:prstGeom prst="straightConnector1">
                                    <a:avLst/>
                                  </a:prstGeom>
                                  <a:noFill/>
                                  <a:ln w="9525">
                                    <a:solidFill>
                                      <a:srgbClr val="000000"/>
                                    </a:solidFill>
                                    <a:round/>
                                    <a:headEnd/>
                                    <a:tailEnd type="triangle" w="med" len="med"/>
                                  </a:ln>
                                </p:spPr>
                              </p:cxnSp>
                              <p:cxnSp>
                                <p:nvCxnSpPr>
                                  <p:cNvPr id="41" name="直接箭头连接符 40"/>
                                  <p:cNvCxnSpPr/>
                                  <p:nvPr/>
                                </p:nvCxnSpPr>
                                <p:spPr bwMode="auto">
                                  <a:xfrm flipV="1">
                                    <a:off x="1990" y="0"/>
                                    <a:ext cx="0" cy="3070"/>
                                  </a:xfrm>
                                  <a:prstGeom prst="straightConnector1">
                                    <a:avLst/>
                                  </a:prstGeom>
                                  <a:noFill/>
                                  <a:ln w="9525">
                                    <a:solidFill>
                                      <a:srgbClr val="000000"/>
                                    </a:solidFill>
                                    <a:round/>
                                    <a:headEnd/>
                                    <a:tailEnd type="triangle" w="med" len="med"/>
                                  </a:ln>
                                </p:spPr>
                              </p:cxnSp>
                            </p:grpSp>
                            <p:sp>
                              <p:nvSpPr>
                                <p:cNvPr id="35" name="椭圆 34"/>
                                <p:cNvSpPr>
                                  <a:spLocks noChangeArrowheads="1"/>
                                </p:cNvSpPr>
                                <p:nvPr/>
                              </p:nvSpPr>
                              <p:spPr bwMode="auto">
                                <a:xfrm>
                                  <a:off x="196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椭圆 35"/>
                                <p:cNvSpPr>
                                  <a:spLocks noChangeArrowheads="1"/>
                                </p:cNvSpPr>
                                <p:nvPr/>
                              </p:nvSpPr>
                              <p:spPr bwMode="auto">
                                <a:xfrm>
                                  <a:off x="3010" y="165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椭圆 36"/>
                                <p:cNvSpPr>
                                  <a:spLocks noChangeArrowheads="1"/>
                                </p:cNvSpPr>
                                <p:nvPr/>
                              </p:nvSpPr>
                              <p:spPr bwMode="auto">
                                <a:xfrm>
                                  <a:off x="88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8" name="椭圆 37"/>
                                <p:cNvSpPr>
                                  <a:spLocks noChangeArrowheads="1"/>
                                </p:cNvSpPr>
                                <p:nvPr/>
                              </p:nvSpPr>
                              <p:spPr bwMode="auto">
                                <a:xfrm>
                                  <a:off x="1960" y="59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9" name="椭圆 38"/>
                                <p:cNvSpPr>
                                  <a:spLocks noChangeArrowheads="1"/>
                                </p:cNvSpPr>
                                <p:nvPr/>
                              </p:nvSpPr>
                              <p:spPr bwMode="auto">
                                <a:xfrm>
                                  <a:off x="1960" y="267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grpSp>
                          <p:cxnSp>
                            <p:nvCxnSpPr>
                              <p:cNvPr id="30" name="直接连接符 29"/>
                              <p:cNvCxnSpPr/>
                              <p:nvPr/>
                            </p:nvCxnSpPr>
                            <p:spPr bwMode="auto">
                              <a:xfrm flipV="1">
                                <a:off x="720" y="1162"/>
                                <a:ext cx="246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1" name="直接连接符 30"/>
                              <p:cNvCxnSpPr/>
                              <p:nvPr/>
                            </p:nvCxnSpPr>
                            <p:spPr bwMode="auto">
                              <a:xfrm flipV="1">
                                <a:off x="728" y="2212"/>
                                <a:ext cx="247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2" name="直接连接符 31"/>
                              <p:cNvCxnSpPr/>
                              <p:nvPr/>
                            </p:nvCxnSpPr>
                            <p:spPr bwMode="auto">
                              <a:xfrm flipV="1">
                                <a:off x="1433" y="682"/>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3" name="直接连接符 32"/>
                              <p:cNvCxnSpPr/>
                              <p:nvPr/>
                            </p:nvCxnSpPr>
                            <p:spPr bwMode="auto">
                              <a:xfrm flipV="1">
                                <a:off x="2543" y="690"/>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
                          <p:nvSpPr>
                            <p:cNvPr id="28" name="文本框 18"/>
                            <p:cNvSpPr>
                              <a:spLocks noChangeArrowheads="1"/>
                            </p:cNvSpPr>
                            <p:nvPr/>
                          </p:nvSpPr>
                          <p:spPr bwMode="auto">
                            <a:xfrm>
                              <a:off x="668" y="161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6" name="文本框 20"/>
                          <p:cNvSpPr>
                            <a:spLocks noChangeArrowheads="1"/>
                          </p:cNvSpPr>
                          <p:nvPr/>
                        </p:nvSpPr>
                        <p:spPr bwMode="auto">
                          <a:xfrm>
                            <a:off x="1605" y="397"/>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grpSp>
                  <p:sp>
                    <p:nvSpPr>
                      <p:cNvPr id="22" name="文本框 21"/>
                      <p:cNvSpPr>
                        <a:spLocks noChangeArrowheads="1"/>
                      </p:cNvSpPr>
                      <p:nvPr/>
                    </p:nvSpPr>
                    <p:spPr bwMode="auto">
                      <a:xfrm>
                        <a:off x="1635" y="248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0" name="文本框 27"/>
                    <p:cNvSpPr>
                      <a:spLocks noChangeArrowheads="1"/>
                    </p:cNvSpPr>
                    <p:nvPr/>
                  </p:nvSpPr>
                  <p:spPr bwMode="auto">
                    <a:xfrm>
                      <a:off x="242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18" name="文本框 29"/>
                  <p:cNvSpPr>
                    <a:spLocks noChangeArrowheads="1"/>
                  </p:cNvSpPr>
                  <p:nvPr/>
                </p:nvSpPr>
                <p:spPr bwMode="auto">
                  <a:xfrm>
                    <a:off x="1870" y="83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grpSp>
      </p:grpSp>
      <p:graphicFrame>
        <p:nvGraphicFramePr>
          <p:cNvPr id="46" name="对象 45"/>
          <p:cNvGraphicFramePr>
            <a:graphicFrameLocks noChangeAspect="1"/>
          </p:cNvGraphicFramePr>
          <p:nvPr>
            <p:extLst>
              <p:ext uri="{D42A27DB-BD31-4B8C-83A1-F6EECF244321}">
                <p14:modId xmlns:p14="http://schemas.microsoft.com/office/powerpoint/2010/main" val="2502988311"/>
              </p:ext>
            </p:extLst>
          </p:nvPr>
        </p:nvGraphicFramePr>
        <p:xfrm>
          <a:off x="1276350" y="5282829"/>
          <a:ext cx="3868738" cy="1023937"/>
        </p:xfrm>
        <a:graphic>
          <a:graphicData uri="http://schemas.openxmlformats.org/presentationml/2006/ole">
            <mc:AlternateContent xmlns:mc="http://schemas.openxmlformats.org/markup-compatibility/2006">
              <mc:Choice xmlns:v="urn:schemas-microsoft-com:vml" Requires="v">
                <p:oleObj spid="_x0000_s23268" name="Equation" r:id="rId3" imgW="1981080" imgH="533160" progId="Equation.DSMT4">
                  <p:embed/>
                </p:oleObj>
              </mc:Choice>
              <mc:Fallback>
                <p:oleObj name="Equation" r:id="rId3" imgW="1981080" imgH="533160" progId="Equation.DSMT4">
                  <p:embed/>
                  <p:pic>
                    <p:nvPicPr>
                      <p:cNvPr id="0" name="Object 7"/>
                      <p:cNvPicPr>
                        <a:picLocks noChangeAspect="1" noChangeArrowheads="1"/>
                      </p:cNvPicPr>
                      <p:nvPr/>
                    </p:nvPicPr>
                    <p:blipFill>
                      <a:blip r:embed="rId4"/>
                      <a:srcRect/>
                      <a:stretch>
                        <a:fillRect/>
                      </a:stretch>
                    </p:blipFill>
                    <p:spPr bwMode="auto">
                      <a:xfrm>
                        <a:off x="1276350" y="5282829"/>
                        <a:ext cx="3868738" cy="1023937"/>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97227860"/>
              </p:ext>
            </p:extLst>
          </p:nvPr>
        </p:nvGraphicFramePr>
        <p:xfrm>
          <a:off x="419462" y="1273121"/>
          <a:ext cx="6285201" cy="506871"/>
        </p:xfrm>
        <a:graphic>
          <a:graphicData uri="http://schemas.openxmlformats.org/presentationml/2006/ole">
            <mc:AlternateContent xmlns:mc="http://schemas.openxmlformats.org/markup-compatibility/2006">
              <mc:Choice xmlns:v="urn:schemas-microsoft-com:vml" Requires="v">
                <p:oleObj spid="_x0000_s23269" name="Equation" r:id="rId5" imgW="3543300" imgH="279400" progId="Equation.DSMT4">
                  <p:embed/>
                </p:oleObj>
              </mc:Choice>
              <mc:Fallback>
                <p:oleObj name="Equation" r:id="rId5" imgW="3543300" imgH="279400" progId="Equation.DSMT4">
                  <p:embed/>
                  <p:pic>
                    <p:nvPicPr>
                      <p:cNvPr id="0" name="Picture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462" y="1273121"/>
                        <a:ext cx="6285201" cy="506871"/>
                      </a:xfrm>
                      <a:prstGeom prst="rect">
                        <a:avLst/>
                      </a:prstGeom>
                      <a:noFill/>
                    </p:spPr>
                  </p:pic>
                </p:oleObj>
              </mc:Fallback>
            </mc:AlternateContent>
          </a:graphicData>
        </a:graphic>
      </p:graphicFrame>
      <p:sp>
        <p:nvSpPr>
          <p:cNvPr id="51" name="矩形 50"/>
          <p:cNvSpPr/>
          <p:nvPr/>
        </p:nvSpPr>
        <p:spPr>
          <a:xfrm>
            <a:off x="981075" y="4504087"/>
            <a:ext cx="3345856" cy="498534"/>
          </a:xfrm>
          <a:prstGeom prst="rect">
            <a:avLst/>
          </a:prstGeom>
        </p:spPr>
        <p:txBody>
          <a:bodyPr wrap="square">
            <a:spAutoFit/>
          </a:bodyPr>
          <a:lstStyle/>
          <a:p>
            <a:pPr indent="266700" algn="just">
              <a:lnSpc>
                <a:spcPct val="150000"/>
              </a:lnSpc>
              <a:spcAft>
                <a:spcPts val="0"/>
              </a:spcAft>
              <a:tabLst>
                <a:tab pos="1739900" algn="l"/>
              </a:tabLst>
            </a:pP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x</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方向迎风格式离散：</a:t>
            </a:r>
          </a:p>
        </p:txBody>
      </p:sp>
    </p:spTree>
    <p:extLst>
      <p:ext uri="{BB962C8B-B14F-4D97-AF65-F5344CB8AC3E}">
        <p14:creationId xmlns:p14="http://schemas.microsoft.com/office/powerpoint/2010/main" val="59627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a:latin typeface="华文细黑" panose="02010600040101010101" pitchFamily="2" charset="-122"/>
                <a:ea typeface="华文细黑" panose="02010600040101010101" pitchFamily="2" charset="-122"/>
              </a:rPr>
              <a:t>数学模型</a:t>
            </a: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780450"/>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方程离散</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8" name="组合 7"/>
          <p:cNvGrpSpPr>
            <a:grpSpLocks/>
          </p:cNvGrpSpPr>
          <p:nvPr/>
        </p:nvGrpSpPr>
        <p:grpSpPr bwMode="auto">
          <a:xfrm>
            <a:off x="6146699" y="-425772"/>
            <a:ext cx="3639508" cy="3178774"/>
            <a:chOff x="0" y="0"/>
            <a:chExt cx="4100" cy="3070"/>
          </a:xfrm>
        </p:grpSpPr>
        <p:sp>
          <p:nvSpPr>
            <p:cNvPr id="10" name="矩形 9"/>
            <p:cNvSpPr>
              <a:spLocks noChangeArrowheads="1"/>
            </p:cNvSpPr>
            <p:nvPr/>
          </p:nvSpPr>
          <p:spPr bwMode="auto">
            <a:xfrm>
              <a:off x="1430" y="1160"/>
              <a:ext cx="1100" cy="104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grpSp>
          <p:nvGrpSpPr>
            <p:cNvPr id="11" name="组合 10"/>
            <p:cNvGrpSpPr>
              <a:grpSpLocks/>
            </p:cNvGrpSpPr>
            <p:nvPr/>
          </p:nvGrpSpPr>
          <p:grpSpPr bwMode="auto">
            <a:xfrm>
              <a:off x="0" y="0"/>
              <a:ext cx="4100" cy="3070"/>
              <a:chOff x="0" y="0"/>
              <a:chExt cx="4100" cy="3070"/>
            </a:xfrm>
          </p:grpSpPr>
          <p:sp>
            <p:nvSpPr>
              <p:cNvPr id="12" name="文本框 28"/>
              <p:cNvSpPr>
                <a:spLocks noChangeArrowheads="1"/>
              </p:cNvSpPr>
              <p:nvPr/>
            </p:nvSpPr>
            <p:spPr bwMode="auto">
              <a:xfrm>
                <a:off x="1870" y="205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3" name="组合 12"/>
              <p:cNvGrpSpPr>
                <a:grpSpLocks/>
              </p:cNvGrpSpPr>
              <p:nvPr/>
            </p:nvGrpSpPr>
            <p:grpSpPr bwMode="auto">
              <a:xfrm>
                <a:off x="0" y="0"/>
                <a:ext cx="4100" cy="3070"/>
                <a:chOff x="0" y="0"/>
                <a:chExt cx="4100" cy="3070"/>
              </a:xfrm>
            </p:grpSpPr>
            <p:sp>
              <p:nvSpPr>
                <p:cNvPr id="14" name="文本框 26"/>
                <p:cNvSpPr>
                  <a:spLocks noChangeArrowheads="1"/>
                </p:cNvSpPr>
                <p:nvPr/>
              </p:nvSpPr>
              <p:spPr bwMode="auto">
                <a:xfrm>
                  <a:off x="110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5" name="组合 14"/>
                <p:cNvGrpSpPr>
                  <a:grpSpLocks/>
                </p:cNvGrpSpPr>
                <p:nvPr/>
              </p:nvGrpSpPr>
              <p:grpSpPr bwMode="auto">
                <a:xfrm>
                  <a:off x="0" y="0"/>
                  <a:ext cx="4100" cy="3070"/>
                  <a:chOff x="0" y="0"/>
                  <a:chExt cx="4100" cy="3070"/>
                </a:xfrm>
              </p:grpSpPr>
              <p:grpSp>
                <p:nvGrpSpPr>
                  <p:cNvPr id="17" name="组合 16"/>
                  <p:cNvGrpSpPr>
                    <a:grpSpLocks/>
                  </p:cNvGrpSpPr>
                  <p:nvPr/>
                </p:nvGrpSpPr>
                <p:grpSpPr bwMode="auto">
                  <a:xfrm>
                    <a:off x="0" y="0"/>
                    <a:ext cx="4100" cy="3070"/>
                    <a:chOff x="0" y="0"/>
                    <a:chExt cx="4100" cy="3070"/>
                  </a:xfrm>
                </p:grpSpPr>
                <p:grpSp>
                  <p:nvGrpSpPr>
                    <p:cNvPr id="19" name="组合 18"/>
                    <p:cNvGrpSpPr>
                      <a:grpSpLocks/>
                    </p:cNvGrpSpPr>
                    <p:nvPr/>
                  </p:nvGrpSpPr>
                  <p:grpSpPr bwMode="auto">
                    <a:xfrm>
                      <a:off x="0" y="0"/>
                      <a:ext cx="4100" cy="3070"/>
                      <a:chOff x="0" y="0"/>
                      <a:chExt cx="4100" cy="3070"/>
                    </a:xfrm>
                  </p:grpSpPr>
                  <p:grpSp>
                    <p:nvGrpSpPr>
                      <p:cNvPr id="21" name="组合 20"/>
                      <p:cNvGrpSpPr>
                        <a:grpSpLocks/>
                      </p:cNvGrpSpPr>
                      <p:nvPr/>
                    </p:nvGrpSpPr>
                    <p:grpSpPr bwMode="auto">
                      <a:xfrm>
                        <a:off x="0" y="0"/>
                        <a:ext cx="4100" cy="3070"/>
                        <a:chOff x="0" y="0"/>
                        <a:chExt cx="4100" cy="3070"/>
                      </a:xfrm>
                    </p:grpSpPr>
                    <p:sp>
                      <p:nvSpPr>
                        <p:cNvPr id="23" name="文本框 19"/>
                        <p:cNvSpPr>
                          <a:spLocks noChangeArrowheads="1"/>
                        </p:cNvSpPr>
                        <p:nvPr/>
                      </p:nvSpPr>
                      <p:spPr bwMode="auto">
                        <a:xfrm>
                          <a:off x="2843" y="16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4" name="组合 23"/>
                        <p:cNvGrpSpPr>
                          <a:grpSpLocks/>
                        </p:cNvGrpSpPr>
                        <p:nvPr/>
                      </p:nvGrpSpPr>
                      <p:grpSpPr bwMode="auto">
                        <a:xfrm>
                          <a:off x="0" y="0"/>
                          <a:ext cx="4100" cy="3070"/>
                          <a:chOff x="0" y="0"/>
                          <a:chExt cx="4100" cy="3070"/>
                        </a:xfrm>
                      </p:grpSpPr>
                      <p:grpSp>
                        <p:nvGrpSpPr>
                          <p:cNvPr id="25" name="组合 24"/>
                          <p:cNvGrpSpPr>
                            <a:grpSpLocks/>
                          </p:cNvGrpSpPr>
                          <p:nvPr/>
                        </p:nvGrpSpPr>
                        <p:grpSpPr bwMode="auto">
                          <a:xfrm>
                            <a:off x="0" y="0"/>
                            <a:ext cx="4100" cy="3070"/>
                            <a:chOff x="0" y="0"/>
                            <a:chExt cx="4100" cy="3070"/>
                          </a:xfrm>
                        </p:grpSpPr>
                        <p:grpSp>
                          <p:nvGrpSpPr>
                            <p:cNvPr id="27" name="组合 26"/>
                            <p:cNvGrpSpPr>
                              <a:grpSpLocks/>
                            </p:cNvGrpSpPr>
                            <p:nvPr/>
                          </p:nvGrpSpPr>
                          <p:grpSpPr bwMode="auto">
                            <a:xfrm>
                              <a:off x="0" y="0"/>
                              <a:ext cx="4100" cy="3070"/>
                              <a:chOff x="0" y="0"/>
                              <a:chExt cx="4100" cy="3070"/>
                            </a:xfrm>
                          </p:grpSpPr>
                          <p:grpSp>
                            <p:nvGrpSpPr>
                              <p:cNvPr id="29" name="组合 28"/>
                              <p:cNvGrpSpPr>
                                <a:grpSpLocks/>
                              </p:cNvGrpSpPr>
                              <p:nvPr/>
                            </p:nvGrpSpPr>
                            <p:grpSpPr bwMode="auto">
                              <a:xfrm>
                                <a:off x="0" y="0"/>
                                <a:ext cx="4100" cy="3070"/>
                                <a:chOff x="0" y="0"/>
                                <a:chExt cx="4100" cy="3070"/>
                              </a:xfrm>
                            </p:grpSpPr>
                            <p:grpSp>
                              <p:nvGrpSpPr>
                                <p:cNvPr id="34" name="组合 33"/>
                                <p:cNvGrpSpPr>
                                  <a:grpSpLocks/>
                                </p:cNvGrpSpPr>
                                <p:nvPr/>
                              </p:nvGrpSpPr>
                              <p:grpSpPr bwMode="auto">
                                <a:xfrm>
                                  <a:off x="0" y="0"/>
                                  <a:ext cx="4100" cy="3070"/>
                                  <a:chOff x="0" y="0"/>
                                  <a:chExt cx="4100" cy="3070"/>
                                </a:xfrm>
                              </p:grpSpPr>
                              <p:cxnSp>
                                <p:nvCxnSpPr>
                                  <p:cNvPr id="40" name="直接箭头连接符 39"/>
                                  <p:cNvCxnSpPr/>
                                  <p:nvPr/>
                                </p:nvCxnSpPr>
                                <p:spPr bwMode="auto">
                                  <a:xfrm>
                                    <a:off x="0" y="1680"/>
                                    <a:ext cx="4100" cy="0"/>
                                  </a:xfrm>
                                  <a:prstGeom prst="straightConnector1">
                                    <a:avLst/>
                                  </a:prstGeom>
                                  <a:noFill/>
                                  <a:ln w="9525">
                                    <a:solidFill>
                                      <a:srgbClr val="000000"/>
                                    </a:solidFill>
                                    <a:round/>
                                    <a:headEnd/>
                                    <a:tailEnd type="triangle" w="med" len="med"/>
                                  </a:ln>
                                </p:spPr>
                              </p:cxnSp>
                              <p:cxnSp>
                                <p:nvCxnSpPr>
                                  <p:cNvPr id="41" name="直接箭头连接符 40"/>
                                  <p:cNvCxnSpPr/>
                                  <p:nvPr/>
                                </p:nvCxnSpPr>
                                <p:spPr bwMode="auto">
                                  <a:xfrm flipV="1">
                                    <a:off x="1990" y="0"/>
                                    <a:ext cx="0" cy="3070"/>
                                  </a:xfrm>
                                  <a:prstGeom prst="straightConnector1">
                                    <a:avLst/>
                                  </a:prstGeom>
                                  <a:noFill/>
                                  <a:ln w="9525">
                                    <a:solidFill>
                                      <a:srgbClr val="000000"/>
                                    </a:solidFill>
                                    <a:round/>
                                    <a:headEnd/>
                                    <a:tailEnd type="triangle" w="med" len="med"/>
                                  </a:ln>
                                </p:spPr>
                              </p:cxnSp>
                            </p:grpSp>
                            <p:sp>
                              <p:nvSpPr>
                                <p:cNvPr id="35" name="椭圆 34"/>
                                <p:cNvSpPr>
                                  <a:spLocks noChangeArrowheads="1"/>
                                </p:cNvSpPr>
                                <p:nvPr/>
                              </p:nvSpPr>
                              <p:spPr bwMode="auto">
                                <a:xfrm>
                                  <a:off x="196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椭圆 35"/>
                                <p:cNvSpPr>
                                  <a:spLocks noChangeArrowheads="1"/>
                                </p:cNvSpPr>
                                <p:nvPr/>
                              </p:nvSpPr>
                              <p:spPr bwMode="auto">
                                <a:xfrm>
                                  <a:off x="3010" y="165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椭圆 36"/>
                                <p:cNvSpPr>
                                  <a:spLocks noChangeArrowheads="1"/>
                                </p:cNvSpPr>
                                <p:nvPr/>
                              </p:nvSpPr>
                              <p:spPr bwMode="auto">
                                <a:xfrm>
                                  <a:off x="88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8" name="椭圆 37"/>
                                <p:cNvSpPr>
                                  <a:spLocks noChangeArrowheads="1"/>
                                </p:cNvSpPr>
                                <p:nvPr/>
                              </p:nvSpPr>
                              <p:spPr bwMode="auto">
                                <a:xfrm>
                                  <a:off x="1960" y="59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9" name="椭圆 38"/>
                                <p:cNvSpPr>
                                  <a:spLocks noChangeArrowheads="1"/>
                                </p:cNvSpPr>
                                <p:nvPr/>
                              </p:nvSpPr>
                              <p:spPr bwMode="auto">
                                <a:xfrm>
                                  <a:off x="1960" y="267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grpSp>
                          <p:cxnSp>
                            <p:nvCxnSpPr>
                              <p:cNvPr id="30" name="直接连接符 29"/>
                              <p:cNvCxnSpPr/>
                              <p:nvPr/>
                            </p:nvCxnSpPr>
                            <p:spPr bwMode="auto">
                              <a:xfrm flipV="1">
                                <a:off x="720" y="1162"/>
                                <a:ext cx="246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1" name="直接连接符 30"/>
                              <p:cNvCxnSpPr/>
                              <p:nvPr/>
                            </p:nvCxnSpPr>
                            <p:spPr bwMode="auto">
                              <a:xfrm flipV="1">
                                <a:off x="728" y="2212"/>
                                <a:ext cx="247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2" name="直接连接符 31"/>
                              <p:cNvCxnSpPr/>
                              <p:nvPr/>
                            </p:nvCxnSpPr>
                            <p:spPr bwMode="auto">
                              <a:xfrm flipV="1">
                                <a:off x="1433" y="682"/>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3" name="直接连接符 32"/>
                              <p:cNvCxnSpPr/>
                              <p:nvPr/>
                            </p:nvCxnSpPr>
                            <p:spPr bwMode="auto">
                              <a:xfrm flipV="1">
                                <a:off x="2543" y="690"/>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
                          <p:nvSpPr>
                            <p:cNvPr id="28" name="文本框 18"/>
                            <p:cNvSpPr>
                              <a:spLocks noChangeArrowheads="1"/>
                            </p:cNvSpPr>
                            <p:nvPr/>
                          </p:nvSpPr>
                          <p:spPr bwMode="auto">
                            <a:xfrm>
                              <a:off x="668" y="161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6" name="文本框 20"/>
                          <p:cNvSpPr>
                            <a:spLocks noChangeArrowheads="1"/>
                          </p:cNvSpPr>
                          <p:nvPr/>
                        </p:nvSpPr>
                        <p:spPr bwMode="auto">
                          <a:xfrm>
                            <a:off x="1605" y="397"/>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grpSp>
                  <p:sp>
                    <p:nvSpPr>
                      <p:cNvPr id="22" name="文本框 21"/>
                      <p:cNvSpPr>
                        <a:spLocks noChangeArrowheads="1"/>
                      </p:cNvSpPr>
                      <p:nvPr/>
                    </p:nvSpPr>
                    <p:spPr bwMode="auto">
                      <a:xfrm>
                        <a:off x="1635" y="248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0" name="文本框 27"/>
                    <p:cNvSpPr>
                      <a:spLocks noChangeArrowheads="1"/>
                    </p:cNvSpPr>
                    <p:nvPr/>
                  </p:nvSpPr>
                  <p:spPr bwMode="auto">
                    <a:xfrm>
                      <a:off x="242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18" name="文本框 29"/>
                  <p:cNvSpPr>
                    <a:spLocks noChangeArrowheads="1"/>
                  </p:cNvSpPr>
                  <p:nvPr/>
                </p:nvSpPr>
                <p:spPr bwMode="auto">
                  <a:xfrm>
                    <a:off x="1870" y="83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grpSp>
      </p:grpSp>
      <p:graphicFrame>
        <p:nvGraphicFramePr>
          <p:cNvPr id="48" name="对象 47"/>
          <p:cNvGraphicFramePr>
            <a:graphicFrameLocks noChangeAspect="1"/>
          </p:cNvGraphicFramePr>
          <p:nvPr>
            <p:extLst>
              <p:ext uri="{D42A27DB-BD31-4B8C-83A1-F6EECF244321}">
                <p14:modId xmlns:p14="http://schemas.microsoft.com/office/powerpoint/2010/main" val="3022579635"/>
              </p:ext>
            </p:extLst>
          </p:nvPr>
        </p:nvGraphicFramePr>
        <p:xfrm>
          <a:off x="695430" y="1865111"/>
          <a:ext cx="5289873" cy="435779"/>
        </p:xfrm>
        <a:graphic>
          <a:graphicData uri="http://schemas.openxmlformats.org/presentationml/2006/ole">
            <mc:AlternateContent xmlns:mc="http://schemas.openxmlformats.org/markup-compatibility/2006">
              <mc:Choice xmlns:v="urn:schemas-microsoft-com:vml" Requires="v">
                <p:oleObj spid="_x0000_s25707" name="Equation" r:id="rId3" imgW="3060360" imgH="253800" progId="Equation.DSMT4">
                  <p:embed/>
                </p:oleObj>
              </mc:Choice>
              <mc:Fallback>
                <p:oleObj name="Equation" r:id="rId3" imgW="3060360" imgH="253800" progId="Equation.DSMT4">
                  <p:embed/>
                  <p:pic>
                    <p:nvPicPr>
                      <p:cNvPr id="0" name=""/>
                      <p:cNvPicPr>
                        <a:picLocks noChangeAspect="1" noChangeArrowheads="1"/>
                      </p:cNvPicPr>
                      <p:nvPr/>
                    </p:nvPicPr>
                    <p:blipFill>
                      <a:blip r:embed="rId4"/>
                      <a:srcRect/>
                      <a:stretch>
                        <a:fillRect/>
                      </a:stretch>
                    </p:blipFill>
                    <p:spPr bwMode="auto">
                      <a:xfrm>
                        <a:off x="695430" y="1865111"/>
                        <a:ext cx="5289873" cy="435779"/>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97918221"/>
              </p:ext>
            </p:extLst>
          </p:nvPr>
        </p:nvGraphicFramePr>
        <p:xfrm>
          <a:off x="712092" y="2528296"/>
          <a:ext cx="1063209" cy="710607"/>
        </p:xfrm>
        <a:graphic>
          <a:graphicData uri="http://schemas.openxmlformats.org/presentationml/2006/ole">
            <mc:AlternateContent xmlns:mc="http://schemas.openxmlformats.org/markup-compatibility/2006">
              <mc:Choice xmlns:v="urn:schemas-microsoft-com:vml" Requires="v">
                <p:oleObj spid="_x0000_s25708" name="Equation" r:id="rId5" imgW="672840" imgH="457200" progId="Equation.DSMT4">
                  <p:embed/>
                </p:oleObj>
              </mc:Choice>
              <mc:Fallback>
                <p:oleObj name="Equation" r:id="rId5" imgW="672840" imgH="457200" progId="Equation.DSMT4">
                  <p:embed/>
                  <p:pic>
                    <p:nvPicPr>
                      <p:cNvPr id="0" name=""/>
                      <p:cNvPicPr>
                        <a:picLocks noChangeAspect="1" noChangeArrowheads="1"/>
                      </p:cNvPicPr>
                      <p:nvPr/>
                    </p:nvPicPr>
                    <p:blipFill>
                      <a:blip r:embed="rId6"/>
                      <a:srcRect/>
                      <a:stretch>
                        <a:fillRect/>
                      </a:stretch>
                    </p:blipFill>
                    <p:spPr bwMode="auto">
                      <a:xfrm>
                        <a:off x="712092" y="2528296"/>
                        <a:ext cx="1063209" cy="710607"/>
                      </a:xfrm>
                      <a:prstGeom prst="rect">
                        <a:avLst/>
                      </a:prstGeom>
                      <a:noFill/>
                    </p:spPr>
                  </p:pic>
                </p:oleObj>
              </mc:Fallback>
            </mc:AlternateContent>
          </a:graphicData>
        </a:graphic>
      </p:graphicFrame>
      <p:sp>
        <p:nvSpPr>
          <p:cNvPr id="53" name="矩形 52"/>
          <p:cNvSpPr/>
          <p:nvPr/>
        </p:nvSpPr>
        <p:spPr>
          <a:xfrm>
            <a:off x="363793" y="1169950"/>
            <a:ext cx="3345856" cy="553998"/>
          </a:xfrm>
          <a:prstGeom prst="rect">
            <a:avLst/>
          </a:prstGeom>
        </p:spPr>
        <p:txBody>
          <a:bodyPr wrap="square">
            <a:spAutoFit/>
          </a:bodyPr>
          <a:lstStyle/>
          <a:p>
            <a:pPr indent="266700" algn="just">
              <a:lnSpc>
                <a:spcPct val="150000"/>
              </a:lnSpc>
              <a:spcAft>
                <a:spcPts val="0"/>
              </a:spcAft>
              <a:tabLst>
                <a:tab pos="1739900" algn="l"/>
              </a:tabLs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y</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方向</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用</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通用</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格式</a:t>
            </a:r>
            <a:r>
              <a:rPr lang="zh-CN" altLang="zh-CN" sz="2000" dirty="0">
                <a:latin typeface="Times New Roman" panose="02020603050405020304" pitchFamily="18" charset="0"/>
                <a:ea typeface="华文细黑" panose="02010600040101010101" pitchFamily="2" charset="-122"/>
                <a:cs typeface="Times New Roman" panose="02020603050405020304" pitchFamily="18" charset="0"/>
              </a:rPr>
              <a:t>离散：</a:t>
            </a:r>
          </a:p>
        </p:txBody>
      </p:sp>
      <mc:AlternateContent xmlns:mc="http://schemas.openxmlformats.org/markup-compatibility/2006">
        <mc:Choice xmlns:a14="http://schemas.microsoft.com/office/drawing/2010/main" Requires="a14">
          <p:graphicFrame>
            <p:nvGraphicFramePr>
              <p:cNvPr id="78" name="表格 77"/>
              <p:cNvGraphicFramePr>
                <a:graphicFrameLocks noGrp="1"/>
              </p:cNvGraphicFramePr>
              <p:nvPr>
                <p:extLst>
                  <p:ext uri="{D42A27DB-BD31-4B8C-83A1-F6EECF244321}">
                    <p14:modId xmlns:p14="http://schemas.microsoft.com/office/powerpoint/2010/main" val="3340633082"/>
                  </p:ext>
                </p:extLst>
              </p:nvPr>
            </p:nvGraphicFramePr>
            <p:xfrm>
              <a:off x="545206" y="3466533"/>
              <a:ext cx="8273424" cy="2903463"/>
            </p:xfrm>
            <a:graphic>
              <a:graphicData uri="http://schemas.openxmlformats.org/drawingml/2006/table">
                <a:tbl>
                  <a:tblPr firstRow="1" firstCol="1" bandRow="1">
                    <a:tableStyleId>{5C22544A-7EE6-4342-B048-85BDC9FD1C3A}</a:tableStyleId>
                  </a:tblPr>
                  <a:tblGrid>
                    <a:gridCol w="2621993"/>
                    <a:gridCol w="2621993"/>
                    <a:gridCol w="3029438"/>
                  </a:tblGrid>
                  <a:tr h="617463">
                    <a:tc>
                      <a:txBody>
                        <a:bodyPr/>
                        <a:lstStyle/>
                        <a:p>
                          <a:pPr algn="ctr">
                            <a:lnSpc>
                              <a:spcPct val="150000"/>
                            </a:lnSpc>
                            <a:spcAft>
                              <a:spcPts val="0"/>
                            </a:spcAft>
                            <a:tabLst>
                              <a:tab pos="1739900" algn="l"/>
                            </a:tabLst>
                          </a:pPr>
                          <a:r>
                            <a:rPr lang="zh-CN" sz="2000" kern="100" dirty="0">
                              <a:effectLst/>
                            </a:rPr>
                            <a:t>格式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d>
                                  <m:dPr>
                                    <m:begChr m:val=""/>
                                    <m:ctrlPr>
                                      <a:rPr lang="zh-CN" altLang="en-US" sz="1800" b="1" kern="1200" smtClean="0">
                                        <a:solidFill>
                                          <a:schemeClr val="lt1"/>
                                        </a:solidFill>
                                        <a:latin typeface="+mn-lt"/>
                                        <a:ea typeface="+mn-ea"/>
                                        <a:cs typeface="+mn-cs"/>
                                      </a:rPr>
                                    </m:ctrlPr>
                                  </m:dPr>
                                  <m:e>
                                    <m:r>
                                      <a:rPr lang="zh-CN" altLang="en-US" sz="1800" b="1" i="1" kern="1200">
                                        <a:solidFill>
                                          <a:schemeClr val="lt1"/>
                                        </a:solidFill>
                                        <a:latin typeface="+mn-lt"/>
                                        <a:ea typeface="+mn-ea"/>
                                        <a:cs typeface="+mn-cs"/>
                                      </a:rPr>
                                      <m:t>𝐴</m:t>
                                    </m:r>
                                    <m:r>
                                      <a:rPr lang="zh-CN" altLang="en-US" sz="1800" b="1" i="0" kern="1200">
                                        <a:solidFill>
                                          <a:schemeClr val="lt1"/>
                                        </a:solidFill>
                                        <a:latin typeface="+mn-lt"/>
                                        <a:ea typeface="+mn-ea"/>
                                        <a:cs typeface="+mn-cs"/>
                                      </a:rPr>
                                      <m:t>(|</m:t>
                                    </m:r>
                                    <m:r>
                                      <a:rPr lang="zh-CN" altLang="en-US" sz="1800" b="1" i="1" kern="1200">
                                        <a:solidFill>
                                          <a:schemeClr val="lt1"/>
                                        </a:solidFill>
                                        <a:latin typeface="+mn-lt"/>
                                        <a:ea typeface="+mn-ea"/>
                                        <a:cs typeface="+mn-cs"/>
                                      </a:rPr>
                                      <m:t>𝑃</m:t>
                                    </m:r>
                                    <m:r>
                                      <a:rPr lang="zh-CN" altLang="en-US" sz="1800" b="1" i="0" kern="1200">
                                        <a:solidFill>
                                          <a:schemeClr val="lt1"/>
                                        </a:solidFill>
                                        <a:latin typeface="+mn-lt"/>
                                        <a:ea typeface="+mn-ea"/>
                                        <a:cs typeface="+mn-cs"/>
                                      </a:rPr>
                                      <m:t>|</m:t>
                                    </m:r>
                                  </m:e>
                                </m:d>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d>
                                  <m:dPr>
                                    <m:begChr m:val=""/>
                                    <m:ctrlPr>
                                      <a:rPr lang="zh-CN" altLang="en-US" sz="1800" b="1" kern="1200" smtClean="0">
                                        <a:solidFill>
                                          <a:schemeClr val="lt1"/>
                                        </a:solidFill>
                                        <a:latin typeface="+mn-lt"/>
                                        <a:ea typeface="+mn-ea"/>
                                        <a:cs typeface="+mn-cs"/>
                                      </a:rPr>
                                    </m:ctrlPr>
                                  </m:dPr>
                                  <m:e>
                                    <m:r>
                                      <a:rPr lang="zh-CN" altLang="en-US" sz="1800" b="1" i="1" kern="1200">
                                        <a:solidFill>
                                          <a:schemeClr val="lt1"/>
                                        </a:solidFill>
                                        <a:latin typeface="+mn-lt"/>
                                        <a:ea typeface="+mn-ea"/>
                                        <a:cs typeface="+mn-cs"/>
                                      </a:rPr>
                                      <m:t>𝐵</m:t>
                                    </m:r>
                                    <m:r>
                                      <a:rPr lang="zh-CN" altLang="en-US" sz="1800" b="1" i="0" kern="1200">
                                        <a:solidFill>
                                          <a:schemeClr val="lt1"/>
                                        </a:solidFill>
                                        <a:latin typeface="+mn-lt"/>
                                        <a:ea typeface="+mn-ea"/>
                                        <a:cs typeface="+mn-cs"/>
                                      </a:rPr>
                                      <m:t>(|</m:t>
                                    </m:r>
                                    <m:r>
                                      <a:rPr lang="zh-CN" altLang="en-US" sz="1800" b="1" i="1" kern="1200">
                                        <a:solidFill>
                                          <a:schemeClr val="lt1"/>
                                        </a:solidFill>
                                        <a:latin typeface="+mn-lt"/>
                                        <a:ea typeface="+mn-ea"/>
                                        <a:cs typeface="+mn-cs"/>
                                      </a:rPr>
                                      <m:t>𝑃</m:t>
                                    </m:r>
                                    <m:r>
                                      <a:rPr lang="zh-CN" altLang="en-US" sz="1800" b="1" i="0" kern="1200">
                                        <a:solidFill>
                                          <a:schemeClr val="lt1"/>
                                        </a:solidFill>
                                        <a:latin typeface="+mn-lt"/>
                                        <a:ea typeface="+mn-ea"/>
                                        <a:cs typeface="+mn-cs"/>
                                      </a:rPr>
                                      <m:t>|</m:t>
                                    </m:r>
                                  </m:e>
                                </m:d>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49713">
                    <a:tc>
                      <a:txBody>
                        <a:bodyPr/>
                        <a:lstStyle/>
                        <a:p>
                          <a:pPr algn="ctr">
                            <a:lnSpc>
                              <a:spcPct val="150000"/>
                            </a:lnSpc>
                            <a:spcAft>
                              <a:spcPts val="0"/>
                            </a:spcAft>
                            <a:tabLst>
                              <a:tab pos="1739900" algn="l"/>
                            </a:tabLst>
                          </a:pPr>
                          <a:r>
                            <a:rPr lang="zh-CN" sz="2000" kern="100" dirty="0">
                              <a:effectLst/>
                            </a:rPr>
                            <a:t>中心差分格式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r>
                                  <a:rPr lang="zh-CN" altLang="en-US" sz="1800" kern="1200" smtClean="0">
                                    <a:solidFill>
                                      <a:schemeClr val="dk1"/>
                                    </a:solidFill>
                                    <a:latin typeface="+mn-lt"/>
                                    <a:ea typeface="+mn-ea"/>
                                    <a:cs typeface="+mn-cs"/>
                                  </a:rPr>
                                  <m:t>1</m:t>
                                </m:r>
                                <m:r>
                                  <a:rPr lang="zh-CN" altLang="en-US" sz="1800" i="0" kern="1200">
                                    <a:solidFill>
                                      <a:schemeClr val="dk1"/>
                                    </a:solidFill>
                                    <a:latin typeface="+mn-lt"/>
                                    <a:ea typeface="+mn-ea"/>
                                    <a:cs typeface="+mn-cs"/>
                                  </a:rPr>
                                  <m:t>−0.5|</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r>
                                  <a:rPr lang="zh-CN" altLang="en-US" sz="1800" kern="1200" smtClean="0">
                                    <a:solidFill>
                                      <a:schemeClr val="dk1"/>
                                    </a:solidFill>
                                    <a:latin typeface="+mn-lt"/>
                                    <a:ea typeface="+mn-ea"/>
                                    <a:cs typeface="+mn-cs"/>
                                  </a:rPr>
                                  <m:t>1</m:t>
                                </m:r>
                                <m:r>
                                  <a:rPr lang="zh-CN" altLang="en-US" sz="1800" i="0" kern="1200">
                                    <a:solidFill>
                                      <a:schemeClr val="dk1"/>
                                    </a:solidFill>
                                    <a:latin typeface="+mn-lt"/>
                                    <a:ea typeface="+mn-ea"/>
                                    <a:cs typeface="+mn-cs"/>
                                  </a:rPr>
                                  <m:t>−0.5|</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,0‖</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49713">
                    <a:tc>
                      <a:txBody>
                        <a:bodyPr/>
                        <a:lstStyle/>
                        <a:p>
                          <a:pPr algn="ctr">
                            <a:lnSpc>
                              <a:spcPct val="150000"/>
                            </a:lnSpc>
                            <a:spcAft>
                              <a:spcPts val="0"/>
                            </a:spcAft>
                            <a:tabLst>
                              <a:tab pos="1739900" algn="l"/>
                            </a:tabLst>
                          </a:pPr>
                          <a:r>
                            <a:rPr lang="zh-CN" sz="2000" kern="100" dirty="0">
                              <a:effectLst/>
                            </a:rPr>
                            <a:t>上风格式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r>
                            <a:rPr lang="en-US" altLang="zh-CN" sz="1800" kern="1200" dirty="0" smtClean="0">
                              <a:solidFill>
                                <a:schemeClr val="dk1"/>
                              </a:solidFill>
                              <a:effectLst/>
                              <a:latin typeface="+mn-lt"/>
                              <a:ea typeface="+mn-ea"/>
                              <a:cs typeface="+mn-cs"/>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r>
                            <a:rPr lang="en-US" sz="2000" kern="100" dirty="0">
                              <a:effectLst/>
                            </a:rPr>
                            <a:t>1+</a:t>
                          </a:r>
                          <a14:m>
                            <m:oMath xmlns:m="http://schemas.openxmlformats.org/officeDocument/2006/math">
                              <m:r>
                                <a:rPr lang="zh-CN" altLang="en-US" sz="1800" kern="1200" smtClean="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,0‖</m:t>
                              </m:r>
                            </m:oMath>
                          </a14:m>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49713">
                    <a:tc>
                      <a:txBody>
                        <a:bodyPr/>
                        <a:lstStyle/>
                        <a:p>
                          <a:pPr algn="ctr">
                            <a:lnSpc>
                              <a:spcPct val="150000"/>
                            </a:lnSpc>
                            <a:spcAft>
                              <a:spcPts val="0"/>
                            </a:spcAft>
                            <a:tabLst>
                              <a:tab pos="1739900" algn="l"/>
                            </a:tabLst>
                          </a:pPr>
                          <a:r>
                            <a:rPr lang="zh-CN" sz="2000" kern="100">
                              <a:effectLst/>
                            </a:rPr>
                            <a:t>指数格式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d>
                                  <m:dPr>
                                    <m:begChr m:val=""/>
                                    <m:endChr m:val="]"/>
                                    <m:ctrlPr>
                                      <a:rPr lang="zh-CN" altLang="en-US" sz="1800" kern="1200" smtClean="0">
                                        <a:solidFill>
                                          <a:schemeClr val="dk1"/>
                                        </a:solidFill>
                                        <a:latin typeface="+mn-lt"/>
                                        <a:ea typeface="+mn-ea"/>
                                        <a:cs typeface="+mn-cs"/>
                                      </a:rPr>
                                    </m:ctrlPr>
                                  </m:dPr>
                                  <m:e>
                                    <m:f>
                                      <m:fPr>
                                        <m:type m:val="lin"/>
                                        <m:ctrlPr>
                                          <a:rPr lang="zh-CN" altLang="en-US" sz="1800" kern="1200">
                                            <a:solidFill>
                                              <a:schemeClr val="dk1"/>
                                            </a:solidFill>
                                            <a:latin typeface="+mn-lt"/>
                                            <a:ea typeface="+mn-ea"/>
                                            <a:cs typeface="+mn-cs"/>
                                          </a:rPr>
                                        </m:ctrlPr>
                                      </m:fPr>
                                      <m:num>
                                        <m:r>
                                          <a:rPr lang="zh-CN" altLang="en-US" sz="180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num>
                                      <m:den>
                                        <m:r>
                                          <a:rPr lang="zh-CN" altLang="en-US" sz="1800" i="0" kern="1200">
                                            <a:solidFill>
                                              <a:schemeClr val="dk1"/>
                                            </a:solidFill>
                                            <a:latin typeface="+mn-lt"/>
                                            <a:ea typeface="+mn-ea"/>
                                            <a:cs typeface="+mn-cs"/>
                                          </a:rPr>
                                          <m:t>[</m:t>
                                        </m:r>
                                      </m:den>
                                    </m:f>
                                    <m:r>
                                      <m:rPr>
                                        <m:sty m:val="p"/>
                                      </m:rPr>
                                      <a:rPr lang="zh-CN" altLang="en-US" sz="1800" i="0" kern="1200">
                                        <a:solidFill>
                                          <a:schemeClr val="dk1"/>
                                        </a:solidFill>
                                        <a:latin typeface="+mn-lt"/>
                                        <a:ea typeface="+mn-ea"/>
                                        <a:cs typeface="+mn-cs"/>
                                      </a:rPr>
                                      <m:t>exp</m:t>
                                    </m:r>
                                    <m:r>
                                      <a:rPr lang="zh-CN" altLang="en-US" sz="1800" i="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|)−1</m:t>
                                    </m:r>
                                  </m:e>
                                </m:d>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f>
                                  <m:fPr>
                                    <m:type m:val="lin"/>
                                    <m:ctrlPr>
                                      <a:rPr lang="zh-CN" altLang="en-US" sz="1800" kern="1200" smtClean="0">
                                        <a:solidFill>
                                          <a:schemeClr val="dk1"/>
                                        </a:solidFill>
                                        <a:latin typeface="+mn-lt"/>
                                        <a:ea typeface="+mn-ea"/>
                                        <a:cs typeface="+mn-cs"/>
                                      </a:rPr>
                                    </m:ctrlPr>
                                  </m:fPr>
                                  <m:num>
                                    <m:r>
                                      <a:rPr lang="zh-CN" altLang="en-US" sz="180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num>
                                  <m:den>
                                    <m:r>
                                      <a:rPr lang="zh-CN" altLang="en-US" sz="1800" i="0" kern="1200">
                                        <a:solidFill>
                                          <a:schemeClr val="dk1"/>
                                        </a:solidFill>
                                        <a:latin typeface="+mn-lt"/>
                                        <a:ea typeface="+mn-ea"/>
                                        <a:cs typeface="+mn-cs"/>
                                      </a:rPr>
                                      <m:t>[</m:t>
                                    </m:r>
                                  </m:den>
                                </m:f>
                                <m:r>
                                  <m:rPr>
                                    <m:sty m:val="p"/>
                                  </m:rPr>
                                  <a:rPr lang="zh-CN" altLang="en-US" sz="1800" i="0" kern="1200">
                                    <a:solidFill>
                                      <a:schemeClr val="dk1"/>
                                    </a:solidFill>
                                    <a:latin typeface="+mn-lt"/>
                                    <a:ea typeface="+mn-ea"/>
                                    <a:cs typeface="+mn-cs"/>
                                  </a:rPr>
                                  <m:t>exp</m:t>
                                </m:r>
                                <m:r>
                                  <a:rPr lang="zh-CN" altLang="en-US" sz="1800" i="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|)−1]+‖</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,0‖</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49713">
                    <a:tc>
                      <a:txBody>
                        <a:bodyPr/>
                        <a:lstStyle/>
                        <a:p>
                          <a:pPr algn="ctr">
                            <a:lnSpc>
                              <a:spcPct val="150000"/>
                            </a:lnSpc>
                            <a:spcAft>
                              <a:spcPts val="0"/>
                            </a:spcAft>
                            <a:tabLst>
                              <a:tab pos="1739900" algn="l"/>
                            </a:tabLst>
                          </a:pPr>
                          <a:r>
                            <a:rPr lang="zh-CN" sz="2000" kern="100">
                              <a:effectLst/>
                            </a:rPr>
                            <a:t>混合格式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r>
                                  <a:rPr lang="zh-CN" altLang="en-US" sz="1800" kern="1200" smtClean="0">
                                    <a:solidFill>
                                      <a:schemeClr val="dk1"/>
                                    </a:solidFill>
                                    <a:latin typeface="+mn-lt"/>
                                    <a:ea typeface="+mn-ea"/>
                                    <a:cs typeface="+mn-cs"/>
                                  </a:rPr>
                                  <m:t>‖</m:t>
                                </m:r>
                                <m:r>
                                  <a:rPr lang="zh-CN" altLang="en-US" sz="1800" i="0" kern="1200">
                                    <a:solidFill>
                                      <a:schemeClr val="dk1"/>
                                    </a:solidFill>
                                    <a:latin typeface="+mn-lt"/>
                                    <a:ea typeface="+mn-ea"/>
                                    <a:cs typeface="+mn-cs"/>
                                  </a:rPr>
                                  <m:t>0,</m:t>
                                </m:r>
                                <m:r>
                                  <m:rPr>
                                    <m:nor/>
                                  </m:rPr>
                                  <a:rPr lang="zh-CN" altLang="en-US" sz="1800" i="1" kern="1200">
                                    <a:solidFill>
                                      <a:schemeClr val="dk1"/>
                                    </a:solidFill>
                                    <a:latin typeface="+mn-lt"/>
                                    <a:ea typeface="+mn-ea"/>
                                    <a:cs typeface="+mn-cs"/>
                                  </a:rPr>
                                  <m:t> </m:t>
                                </m:r>
                                <m:r>
                                  <a:rPr lang="zh-CN" altLang="en-US" sz="1800" i="0" kern="1200">
                                    <a:solidFill>
                                      <a:schemeClr val="dk1"/>
                                    </a:solidFill>
                                    <a:latin typeface="+mn-lt"/>
                                    <a:ea typeface="+mn-ea"/>
                                    <a:cs typeface="+mn-cs"/>
                                  </a:rPr>
                                  <m:t>1−0.5|</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r>
                                  <a:rPr lang="zh-CN" altLang="en-US" sz="1800" kern="1200" smtClean="0">
                                    <a:solidFill>
                                      <a:schemeClr val="dk1"/>
                                    </a:solidFill>
                                    <a:latin typeface="+mn-lt"/>
                                    <a:ea typeface="+mn-ea"/>
                                    <a:cs typeface="+mn-cs"/>
                                  </a:rPr>
                                  <m:t>‖</m:t>
                                </m:r>
                                <m:r>
                                  <a:rPr lang="zh-CN" altLang="en-US" sz="1800" i="0" kern="1200">
                                    <a:solidFill>
                                      <a:schemeClr val="dk1"/>
                                    </a:solidFill>
                                    <a:latin typeface="+mn-lt"/>
                                    <a:ea typeface="+mn-ea"/>
                                    <a:cs typeface="+mn-cs"/>
                                  </a:rPr>
                                  <m:t>0,</m:t>
                                </m:r>
                                <m:r>
                                  <m:rPr>
                                    <m:nor/>
                                  </m:rPr>
                                  <a:rPr lang="zh-CN" altLang="en-US" sz="1800" i="1" kern="1200">
                                    <a:solidFill>
                                      <a:schemeClr val="dk1"/>
                                    </a:solidFill>
                                    <a:latin typeface="+mn-lt"/>
                                    <a:ea typeface="+mn-ea"/>
                                    <a:cs typeface="+mn-cs"/>
                                  </a:rPr>
                                  <m:t> </m:t>
                                </m:r>
                                <m:r>
                                  <a:rPr lang="zh-CN" altLang="en-US" sz="1800" i="0" kern="1200">
                                    <a:solidFill>
                                      <a:schemeClr val="dk1"/>
                                    </a:solidFill>
                                    <a:latin typeface="+mn-lt"/>
                                    <a:ea typeface="+mn-ea"/>
                                    <a:cs typeface="+mn-cs"/>
                                  </a:rPr>
                                  <m:t>1−0.5|</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,0‖</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49713">
                    <a:tc>
                      <a:txBody>
                        <a:bodyPr/>
                        <a:lstStyle/>
                        <a:p>
                          <a:pPr algn="ctr">
                            <a:lnSpc>
                              <a:spcPct val="150000"/>
                            </a:lnSpc>
                            <a:spcAft>
                              <a:spcPts val="0"/>
                            </a:spcAft>
                            <a:tabLst>
                              <a:tab pos="1739900" algn="l"/>
                            </a:tabLst>
                          </a:pPr>
                          <a:r>
                            <a:rPr lang="zh-CN" sz="2000" kern="100">
                              <a:effectLst/>
                            </a:rPr>
                            <a:t>乘方格式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r>
                                  <a:rPr lang="zh-CN" altLang="en-US" sz="1800" kern="1200" smtClean="0">
                                    <a:solidFill>
                                      <a:schemeClr val="dk1"/>
                                    </a:solidFill>
                                    <a:latin typeface="+mn-lt"/>
                                    <a:ea typeface="+mn-ea"/>
                                    <a:cs typeface="+mn-cs"/>
                                  </a:rPr>
                                  <m:t>‖</m:t>
                                </m:r>
                                <m:r>
                                  <a:rPr lang="zh-CN" altLang="en-US" sz="1800" i="0" kern="1200">
                                    <a:solidFill>
                                      <a:schemeClr val="dk1"/>
                                    </a:solidFill>
                                    <a:latin typeface="+mn-lt"/>
                                    <a:ea typeface="+mn-ea"/>
                                    <a:cs typeface="+mn-cs"/>
                                  </a:rPr>
                                  <m:t>0,</m:t>
                                </m:r>
                                <m:r>
                                  <m:rPr>
                                    <m:nor/>
                                  </m:rPr>
                                  <a:rPr lang="zh-CN" altLang="en-US" sz="1800" i="1" kern="1200">
                                    <a:solidFill>
                                      <a:schemeClr val="dk1"/>
                                    </a:solidFill>
                                    <a:latin typeface="+mn-lt"/>
                                    <a:ea typeface="+mn-ea"/>
                                    <a:cs typeface="+mn-cs"/>
                                  </a:rPr>
                                  <m:t> </m:t>
                                </m:r>
                                <m:sSup>
                                  <m:sSupPr>
                                    <m:ctrlPr>
                                      <a:rPr lang="zh-CN" altLang="en-US" sz="1800" i="1" kern="1200">
                                        <a:solidFill>
                                          <a:schemeClr val="dk1"/>
                                        </a:solidFill>
                                        <a:latin typeface="+mn-lt"/>
                                        <a:ea typeface="+mn-ea"/>
                                        <a:cs typeface="+mn-cs"/>
                                      </a:rPr>
                                    </m:ctrlPr>
                                  </m:sSupPr>
                                  <m:e>
                                    <m:d>
                                      <m:dPr>
                                        <m:ctrlPr>
                                          <a:rPr lang="zh-CN" altLang="en-US" sz="1800" i="1" kern="1200">
                                            <a:solidFill>
                                              <a:schemeClr val="dk1"/>
                                            </a:solidFill>
                                            <a:latin typeface="+mn-lt"/>
                                            <a:ea typeface="+mn-ea"/>
                                            <a:cs typeface="+mn-cs"/>
                                          </a:rPr>
                                        </m:ctrlPr>
                                      </m:dPr>
                                      <m:e>
                                        <m:r>
                                          <a:rPr lang="zh-CN" altLang="en-US" sz="1800" i="0" kern="1200">
                                            <a:solidFill>
                                              <a:schemeClr val="dk1"/>
                                            </a:solidFill>
                                            <a:latin typeface="+mn-lt"/>
                                            <a:ea typeface="+mn-ea"/>
                                            <a:cs typeface="+mn-cs"/>
                                          </a:rPr>
                                          <m:t>1−0.1|</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e>
                                    </m:d>
                                  </m:e>
                                  <m:sup>
                                    <m:r>
                                      <a:rPr lang="zh-CN" altLang="en-US" sz="1800" i="0" kern="1200">
                                        <a:solidFill>
                                          <a:schemeClr val="dk1"/>
                                        </a:solidFill>
                                        <a:latin typeface="+mn-lt"/>
                                        <a:ea typeface="+mn-ea"/>
                                        <a:cs typeface="+mn-cs"/>
                                      </a:rPr>
                                      <m:t>5</m:t>
                                    </m:r>
                                  </m:sup>
                                </m:sSup>
                                <m:r>
                                  <a:rPr lang="zh-CN" altLang="en-US" sz="1800" i="0" kern="1200">
                                    <a:solidFill>
                                      <a:schemeClr val="dk1"/>
                                    </a:solidFill>
                                    <a:latin typeface="+mn-lt"/>
                                    <a:ea typeface="+mn-ea"/>
                                    <a:cs typeface="+mn-cs"/>
                                  </a:rPr>
                                  <m:t>‖</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14:m>
                            <m:oMathPara xmlns:m="http://schemas.openxmlformats.org/officeDocument/2006/math">
                              <m:oMathParaPr>
                                <m:jc m:val="centerGroup"/>
                              </m:oMathParaPr>
                              <m:oMath xmlns:m="http://schemas.openxmlformats.org/officeDocument/2006/math">
                                <m:r>
                                  <a:rPr lang="zh-CN" altLang="en-US" sz="1800" kern="1200" smtClean="0">
                                    <a:solidFill>
                                      <a:schemeClr val="dk1"/>
                                    </a:solidFill>
                                    <a:latin typeface="+mn-lt"/>
                                    <a:ea typeface="+mn-ea"/>
                                    <a:cs typeface="+mn-cs"/>
                                  </a:rPr>
                                  <m:t>‖</m:t>
                                </m:r>
                                <m:r>
                                  <a:rPr lang="zh-CN" altLang="en-US" sz="1800" i="0" kern="1200">
                                    <a:solidFill>
                                      <a:schemeClr val="dk1"/>
                                    </a:solidFill>
                                    <a:latin typeface="+mn-lt"/>
                                    <a:ea typeface="+mn-ea"/>
                                    <a:cs typeface="+mn-cs"/>
                                  </a:rPr>
                                  <m:t>0,</m:t>
                                </m:r>
                                <m:r>
                                  <m:rPr>
                                    <m:nor/>
                                  </m:rPr>
                                  <a:rPr lang="zh-CN" altLang="en-US" sz="1800" i="1" kern="1200">
                                    <a:solidFill>
                                      <a:schemeClr val="dk1"/>
                                    </a:solidFill>
                                    <a:latin typeface="+mn-lt"/>
                                    <a:ea typeface="+mn-ea"/>
                                    <a:cs typeface="+mn-cs"/>
                                  </a:rPr>
                                  <m:t> </m:t>
                                </m:r>
                                <m:sSup>
                                  <m:sSupPr>
                                    <m:ctrlPr>
                                      <a:rPr lang="zh-CN" altLang="en-US" sz="1800" i="1" kern="1200">
                                        <a:solidFill>
                                          <a:schemeClr val="dk1"/>
                                        </a:solidFill>
                                        <a:latin typeface="+mn-lt"/>
                                        <a:ea typeface="+mn-ea"/>
                                        <a:cs typeface="+mn-cs"/>
                                      </a:rPr>
                                    </m:ctrlPr>
                                  </m:sSupPr>
                                  <m:e>
                                    <m:d>
                                      <m:dPr>
                                        <m:ctrlPr>
                                          <a:rPr lang="zh-CN" altLang="en-US" sz="1800" i="1" kern="1200">
                                            <a:solidFill>
                                              <a:schemeClr val="dk1"/>
                                            </a:solidFill>
                                            <a:latin typeface="+mn-lt"/>
                                            <a:ea typeface="+mn-ea"/>
                                            <a:cs typeface="+mn-cs"/>
                                          </a:rPr>
                                        </m:ctrlPr>
                                      </m:dPr>
                                      <m:e>
                                        <m:r>
                                          <a:rPr lang="zh-CN" altLang="en-US" sz="1800" i="0" kern="1200">
                                            <a:solidFill>
                                              <a:schemeClr val="dk1"/>
                                            </a:solidFill>
                                            <a:latin typeface="+mn-lt"/>
                                            <a:ea typeface="+mn-ea"/>
                                            <a:cs typeface="+mn-cs"/>
                                          </a:rPr>
                                          <m:t>1−0.1|</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m:t>
                                        </m:r>
                                      </m:e>
                                    </m:d>
                                  </m:e>
                                  <m:sup>
                                    <m:r>
                                      <a:rPr lang="zh-CN" altLang="en-US" sz="1800" i="0" kern="1200">
                                        <a:solidFill>
                                          <a:schemeClr val="dk1"/>
                                        </a:solidFill>
                                        <a:latin typeface="+mn-lt"/>
                                        <a:ea typeface="+mn-ea"/>
                                        <a:cs typeface="+mn-cs"/>
                                      </a:rPr>
                                      <m:t>5</m:t>
                                    </m:r>
                                  </m:sup>
                                </m:sSup>
                                <m:r>
                                  <a:rPr lang="zh-CN" altLang="en-US" sz="1800" i="0" kern="1200">
                                    <a:solidFill>
                                      <a:schemeClr val="dk1"/>
                                    </a:solidFill>
                                    <a:latin typeface="+mn-lt"/>
                                    <a:ea typeface="+mn-ea"/>
                                    <a:cs typeface="+mn-cs"/>
                                  </a:rPr>
                                  <m:t>‖+‖</m:t>
                                </m:r>
                                <m:r>
                                  <a:rPr lang="zh-CN" altLang="en-US" sz="1800" i="1" kern="1200">
                                    <a:solidFill>
                                      <a:schemeClr val="dk1"/>
                                    </a:solidFill>
                                    <a:latin typeface="+mn-lt"/>
                                    <a:ea typeface="+mn-ea"/>
                                    <a:cs typeface="+mn-cs"/>
                                  </a:rPr>
                                  <m:t>𝑃</m:t>
                                </m:r>
                                <m:r>
                                  <a:rPr lang="zh-CN" altLang="en-US" sz="1800" i="0" kern="1200">
                                    <a:solidFill>
                                      <a:schemeClr val="dk1"/>
                                    </a:solidFill>
                                    <a:latin typeface="+mn-lt"/>
                                    <a:ea typeface="+mn-ea"/>
                                    <a:cs typeface="+mn-cs"/>
                                  </a:rPr>
                                  <m:t>,0‖</m:t>
                                </m:r>
                              </m:oMath>
                            </m:oMathPara>
                          </a14:m>
                          <a:endParaRPr lang="en-US"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Choice>
        <mc:Fallback>
          <p:graphicFrame>
            <p:nvGraphicFramePr>
              <p:cNvPr id="78" name="表格 77"/>
              <p:cNvGraphicFramePr>
                <a:graphicFrameLocks noGrp="1"/>
              </p:cNvGraphicFramePr>
              <p:nvPr>
                <p:extLst>
                  <p:ext uri="{D42A27DB-BD31-4B8C-83A1-F6EECF244321}">
                    <p14:modId xmlns:p14="http://schemas.microsoft.com/office/powerpoint/2010/main" val="3340633082"/>
                  </p:ext>
                </p:extLst>
              </p:nvPr>
            </p:nvGraphicFramePr>
            <p:xfrm>
              <a:off x="545206" y="3466533"/>
              <a:ext cx="8273424" cy="2903463"/>
            </p:xfrm>
            <a:graphic>
              <a:graphicData uri="http://schemas.openxmlformats.org/drawingml/2006/table">
                <a:tbl>
                  <a:tblPr firstRow="1" firstCol="1" bandRow="1">
                    <a:tableStyleId>{5C22544A-7EE6-4342-B048-85BDC9FD1C3A}</a:tableStyleId>
                  </a:tblPr>
                  <a:tblGrid>
                    <a:gridCol w="2621993"/>
                    <a:gridCol w="2621993"/>
                    <a:gridCol w="3029438"/>
                  </a:tblGrid>
                  <a:tr h="617463">
                    <a:tc>
                      <a:txBody>
                        <a:bodyPr/>
                        <a:lstStyle/>
                        <a:p>
                          <a:pPr algn="ctr">
                            <a:lnSpc>
                              <a:spcPct val="150000"/>
                            </a:lnSpc>
                            <a:spcAft>
                              <a:spcPts val="0"/>
                            </a:spcAft>
                            <a:tabLst>
                              <a:tab pos="1739900" algn="l"/>
                            </a:tabLst>
                          </a:pPr>
                          <a:r>
                            <a:rPr lang="zh-CN" sz="2000" kern="100" dirty="0">
                              <a:effectLst/>
                            </a:rPr>
                            <a:t>格式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7"/>
                          <a:stretch>
                            <a:fillRect l="-100000" t="-990" r="-116241" b="-385149"/>
                          </a:stretch>
                        </a:blipFill>
                      </a:tcPr>
                    </a:tc>
                    <a:tc>
                      <a:txBody>
                        <a:bodyPr/>
                        <a:lstStyle/>
                        <a:p>
                          <a:endParaRPr lang="zh-CN"/>
                        </a:p>
                      </a:txBody>
                      <a:tcPr marL="68580" marR="68580" marT="0" marB="0" anchor="ctr">
                        <a:blipFill rotWithShape="0">
                          <a:blip r:embed="rId7"/>
                          <a:stretch>
                            <a:fillRect l="-173441" t="-990" r="-805" b="-385149"/>
                          </a:stretch>
                        </a:blipFill>
                      </a:tcPr>
                    </a:tc>
                  </a:tr>
                  <a:tr h="457200">
                    <a:tc>
                      <a:txBody>
                        <a:bodyPr/>
                        <a:lstStyle/>
                        <a:p>
                          <a:pPr algn="ctr">
                            <a:lnSpc>
                              <a:spcPct val="150000"/>
                            </a:lnSpc>
                            <a:spcAft>
                              <a:spcPts val="0"/>
                            </a:spcAft>
                            <a:tabLst>
                              <a:tab pos="1739900" algn="l"/>
                            </a:tabLst>
                          </a:pPr>
                          <a:r>
                            <a:rPr lang="zh-CN" sz="2000" kern="100" dirty="0">
                              <a:effectLst/>
                            </a:rPr>
                            <a:t>中心差分格式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7"/>
                          <a:stretch>
                            <a:fillRect l="-100000" t="-134211" r="-116241" b="-411842"/>
                          </a:stretch>
                        </a:blipFill>
                      </a:tcPr>
                    </a:tc>
                    <a:tc>
                      <a:txBody>
                        <a:bodyPr/>
                        <a:lstStyle/>
                        <a:p>
                          <a:endParaRPr lang="zh-CN"/>
                        </a:p>
                      </a:txBody>
                      <a:tcPr marL="68580" marR="68580" marT="0" marB="0" anchor="ctr">
                        <a:blipFill rotWithShape="0">
                          <a:blip r:embed="rId7"/>
                          <a:stretch>
                            <a:fillRect l="-173441" t="-134211" r="-805" b="-411842"/>
                          </a:stretch>
                        </a:blipFill>
                      </a:tcPr>
                    </a:tc>
                  </a:tr>
                  <a:tr h="457200">
                    <a:tc>
                      <a:txBody>
                        <a:bodyPr/>
                        <a:lstStyle/>
                        <a:p>
                          <a:pPr algn="ctr">
                            <a:lnSpc>
                              <a:spcPct val="150000"/>
                            </a:lnSpc>
                            <a:spcAft>
                              <a:spcPts val="0"/>
                            </a:spcAft>
                            <a:tabLst>
                              <a:tab pos="1739900" algn="l"/>
                            </a:tabLst>
                          </a:pPr>
                          <a:r>
                            <a:rPr lang="zh-CN" sz="2000" kern="100" dirty="0">
                              <a:effectLst/>
                            </a:rPr>
                            <a:t>上风格式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tabLst>
                              <a:tab pos="1739900" algn="l"/>
                            </a:tabLst>
                          </a:pPr>
                          <a:r>
                            <a:rPr lang="en-US" altLang="zh-CN" sz="1800" kern="1200" dirty="0" smtClean="0">
                              <a:solidFill>
                                <a:schemeClr val="dk1"/>
                              </a:solidFill>
                              <a:effectLst/>
                              <a:latin typeface="+mn-lt"/>
                              <a:ea typeface="+mn-ea"/>
                              <a:cs typeface="+mn-cs"/>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7"/>
                          <a:stretch>
                            <a:fillRect l="-173441" t="-237333" r="-805" b="-317333"/>
                          </a:stretch>
                        </a:blipFill>
                      </a:tcPr>
                    </a:tc>
                  </a:tr>
                  <a:tr h="457200">
                    <a:tc>
                      <a:txBody>
                        <a:bodyPr/>
                        <a:lstStyle/>
                        <a:p>
                          <a:pPr algn="ctr">
                            <a:lnSpc>
                              <a:spcPct val="150000"/>
                            </a:lnSpc>
                            <a:spcAft>
                              <a:spcPts val="0"/>
                            </a:spcAft>
                            <a:tabLst>
                              <a:tab pos="1739900" algn="l"/>
                            </a:tabLst>
                          </a:pPr>
                          <a:r>
                            <a:rPr lang="zh-CN" sz="2000" kern="100">
                              <a:effectLst/>
                            </a:rPr>
                            <a:t>指数格式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7"/>
                          <a:stretch>
                            <a:fillRect l="-100000" t="-337333" r="-116241" b="-217333"/>
                          </a:stretch>
                        </a:blipFill>
                      </a:tcPr>
                    </a:tc>
                    <a:tc>
                      <a:txBody>
                        <a:bodyPr/>
                        <a:lstStyle/>
                        <a:p>
                          <a:endParaRPr lang="zh-CN"/>
                        </a:p>
                      </a:txBody>
                      <a:tcPr marL="68580" marR="68580" marT="0" marB="0" anchor="ctr">
                        <a:blipFill rotWithShape="0">
                          <a:blip r:embed="rId7"/>
                          <a:stretch>
                            <a:fillRect l="-173441" t="-337333" r="-805" b="-217333"/>
                          </a:stretch>
                        </a:blipFill>
                      </a:tcPr>
                    </a:tc>
                  </a:tr>
                  <a:tr h="457200">
                    <a:tc>
                      <a:txBody>
                        <a:bodyPr/>
                        <a:lstStyle/>
                        <a:p>
                          <a:pPr algn="ctr">
                            <a:lnSpc>
                              <a:spcPct val="150000"/>
                            </a:lnSpc>
                            <a:spcAft>
                              <a:spcPts val="0"/>
                            </a:spcAft>
                            <a:tabLst>
                              <a:tab pos="1739900" algn="l"/>
                            </a:tabLst>
                          </a:pPr>
                          <a:r>
                            <a:rPr lang="zh-CN" sz="2000" kern="100">
                              <a:effectLst/>
                            </a:rPr>
                            <a:t>混合格式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7"/>
                          <a:stretch>
                            <a:fillRect l="-100000" t="-437333" r="-116241" b="-117333"/>
                          </a:stretch>
                        </a:blipFill>
                      </a:tcPr>
                    </a:tc>
                    <a:tc>
                      <a:txBody>
                        <a:bodyPr/>
                        <a:lstStyle/>
                        <a:p>
                          <a:endParaRPr lang="zh-CN"/>
                        </a:p>
                      </a:txBody>
                      <a:tcPr marL="68580" marR="68580" marT="0" marB="0" anchor="ctr">
                        <a:blipFill rotWithShape="0">
                          <a:blip r:embed="rId7"/>
                          <a:stretch>
                            <a:fillRect l="-173441" t="-437333" r="-805" b="-117333"/>
                          </a:stretch>
                        </a:blipFill>
                      </a:tcPr>
                    </a:tc>
                  </a:tr>
                  <a:tr h="457200">
                    <a:tc>
                      <a:txBody>
                        <a:bodyPr/>
                        <a:lstStyle/>
                        <a:p>
                          <a:pPr algn="ctr">
                            <a:lnSpc>
                              <a:spcPct val="150000"/>
                            </a:lnSpc>
                            <a:spcAft>
                              <a:spcPts val="0"/>
                            </a:spcAft>
                            <a:tabLst>
                              <a:tab pos="1739900" algn="l"/>
                            </a:tabLst>
                          </a:pPr>
                          <a:r>
                            <a:rPr lang="zh-CN" sz="2000" kern="100">
                              <a:effectLst/>
                            </a:rPr>
                            <a:t>乘方格式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7"/>
                          <a:stretch>
                            <a:fillRect l="-100000" t="-537333" r="-116241" b="-17333"/>
                          </a:stretch>
                        </a:blipFill>
                      </a:tcPr>
                    </a:tc>
                    <a:tc>
                      <a:txBody>
                        <a:bodyPr/>
                        <a:lstStyle/>
                        <a:p>
                          <a:endParaRPr lang="zh-CN"/>
                        </a:p>
                      </a:txBody>
                      <a:tcPr marL="68580" marR="68580" marT="0" marB="0" anchor="ctr">
                        <a:blipFill rotWithShape="0">
                          <a:blip r:embed="rId7"/>
                          <a:stretch>
                            <a:fillRect l="-173441" t="-537333" r="-805" b="-17333"/>
                          </a:stretch>
                        </a:blipFill>
                      </a:tcPr>
                    </a:tc>
                  </a:tr>
                </a:tbl>
              </a:graphicData>
            </a:graphic>
          </p:graphicFrame>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512698587"/>
              </p:ext>
            </p:extLst>
          </p:nvPr>
        </p:nvGraphicFramePr>
        <p:xfrm>
          <a:off x="2220626" y="2557739"/>
          <a:ext cx="780847" cy="681164"/>
        </p:xfrm>
        <a:graphic>
          <a:graphicData uri="http://schemas.openxmlformats.org/presentationml/2006/ole">
            <mc:AlternateContent xmlns:mc="http://schemas.openxmlformats.org/markup-compatibility/2006">
              <mc:Choice xmlns:v="urn:schemas-microsoft-com:vml" Requires="v">
                <p:oleObj spid="_x0000_s25709" name="Equation" r:id="rId8" imgW="444307" imgH="393529" progId="Equation.DSMT4">
                  <p:embed/>
                </p:oleObj>
              </mc:Choice>
              <mc:Fallback>
                <p:oleObj name="Equation" r:id="rId8" imgW="444307" imgH="393529"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0626" y="2557739"/>
                        <a:ext cx="780847" cy="681164"/>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68328669"/>
              </p:ext>
            </p:extLst>
          </p:nvPr>
        </p:nvGraphicFramePr>
        <p:xfrm>
          <a:off x="3316601" y="2636520"/>
          <a:ext cx="2307723" cy="523601"/>
        </p:xfrm>
        <a:graphic>
          <a:graphicData uri="http://schemas.openxmlformats.org/presentationml/2006/ole">
            <mc:AlternateContent xmlns:mc="http://schemas.openxmlformats.org/markup-compatibility/2006">
              <mc:Choice xmlns:v="urn:schemas-microsoft-com:vml" Requires="v">
                <p:oleObj spid="_x0000_s25710" name="Equation" r:id="rId10" imgW="1117115" imgH="253890" progId="Equation.DSMT4">
                  <p:embed/>
                </p:oleObj>
              </mc:Choice>
              <mc:Fallback>
                <p:oleObj name="Equation" r:id="rId10" imgW="1117115" imgH="25389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6601" y="2636520"/>
                        <a:ext cx="2307723" cy="523601"/>
                      </a:xfrm>
                      <a:prstGeom prst="rect">
                        <a:avLst/>
                      </a:prstGeom>
                      <a:noFill/>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00606709"/>
              </p:ext>
            </p:extLst>
          </p:nvPr>
        </p:nvGraphicFramePr>
        <p:xfrm>
          <a:off x="5949308" y="2711177"/>
          <a:ext cx="1937253" cy="479870"/>
        </p:xfrm>
        <a:graphic>
          <a:graphicData uri="http://schemas.openxmlformats.org/presentationml/2006/ole">
            <mc:AlternateContent xmlns:mc="http://schemas.openxmlformats.org/markup-compatibility/2006">
              <mc:Choice xmlns:v="urn:schemas-microsoft-com:vml" Requires="v">
                <p:oleObj spid="_x0000_s25711" name="Equation" r:id="rId12" imgW="1028254" imgH="253890" progId="Equation.DSMT4">
                  <p:embed/>
                </p:oleObj>
              </mc:Choice>
              <mc:Fallback>
                <p:oleObj name="Equation" r:id="rId12" imgW="1028254" imgH="25389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9308" y="2711177"/>
                        <a:ext cx="1937253" cy="479870"/>
                      </a:xfrm>
                      <a:prstGeom prst="rect">
                        <a:avLst/>
                      </a:prstGeom>
                      <a:noFill/>
                    </p:spPr>
                  </p:pic>
                </p:oleObj>
              </mc:Fallback>
            </mc:AlternateContent>
          </a:graphicData>
        </a:graphic>
      </p:graphicFrame>
    </p:spTree>
    <p:extLst>
      <p:ext uri="{BB962C8B-B14F-4D97-AF65-F5344CB8AC3E}">
        <p14:creationId xmlns:p14="http://schemas.microsoft.com/office/powerpoint/2010/main" val="418014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a:latin typeface="华文细黑" panose="02010600040101010101" pitchFamily="2" charset="-122"/>
                <a:ea typeface="华文细黑" panose="02010600040101010101" pitchFamily="2" charset="-122"/>
              </a:rPr>
              <a:t>数学模型</a:t>
            </a: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a:grpSpLocks/>
          </p:cNvGrpSpPr>
          <p:nvPr/>
        </p:nvGrpSpPr>
        <p:grpSpPr bwMode="auto">
          <a:xfrm>
            <a:off x="6146699" y="-425772"/>
            <a:ext cx="3639508" cy="3178774"/>
            <a:chOff x="0" y="0"/>
            <a:chExt cx="4100" cy="3070"/>
          </a:xfrm>
        </p:grpSpPr>
        <p:sp>
          <p:nvSpPr>
            <p:cNvPr id="10" name="矩形 9"/>
            <p:cNvSpPr>
              <a:spLocks noChangeArrowheads="1"/>
            </p:cNvSpPr>
            <p:nvPr/>
          </p:nvSpPr>
          <p:spPr bwMode="auto">
            <a:xfrm>
              <a:off x="1430" y="1160"/>
              <a:ext cx="1100" cy="104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grpSp>
          <p:nvGrpSpPr>
            <p:cNvPr id="11" name="组合 10"/>
            <p:cNvGrpSpPr>
              <a:grpSpLocks/>
            </p:cNvGrpSpPr>
            <p:nvPr/>
          </p:nvGrpSpPr>
          <p:grpSpPr bwMode="auto">
            <a:xfrm>
              <a:off x="0" y="0"/>
              <a:ext cx="4100" cy="3070"/>
              <a:chOff x="0" y="0"/>
              <a:chExt cx="4100" cy="3070"/>
            </a:xfrm>
          </p:grpSpPr>
          <p:sp>
            <p:nvSpPr>
              <p:cNvPr id="12" name="文本框 28"/>
              <p:cNvSpPr>
                <a:spLocks noChangeArrowheads="1"/>
              </p:cNvSpPr>
              <p:nvPr/>
            </p:nvSpPr>
            <p:spPr bwMode="auto">
              <a:xfrm>
                <a:off x="1870" y="205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3" name="组合 12"/>
              <p:cNvGrpSpPr>
                <a:grpSpLocks/>
              </p:cNvGrpSpPr>
              <p:nvPr/>
            </p:nvGrpSpPr>
            <p:grpSpPr bwMode="auto">
              <a:xfrm>
                <a:off x="0" y="0"/>
                <a:ext cx="4100" cy="3070"/>
                <a:chOff x="0" y="0"/>
                <a:chExt cx="4100" cy="3070"/>
              </a:xfrm>
            </p:grpSpPr>
            <p:sp>
              <p:nvSpPr>
                <p:cNvPr id="14" name="文本框 26"/>
                <p:cNvSpPr>
                  <a:spLocks noChangeArrowheads="1"/>
                </p:cNvSpPr>
                <p:nvPr/>
              </p:nvSpPr>
              <p:spPr bwMode="auto">
                <a:xfrm>
                  <a:off x="110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5" name="组合 14"/>
                <p:cNvGrpSpPr>
                  <a:grpSpLocks/>
                </p:cNvGrpSpPr>
                <p:nvPr/>
              </p:nvGrpSpPr>
              <p:grpSpPr bwMode="auto">
                <a:xfrm>
                  <a:off x="0" y="0"/>
                  <a:ext cx="4100" cy="3070"/>
                  <a:chOff x="0" y="0"/>
                  <a:chExt cx="4100" cy="3070"/>
                </a:xfrm>
              </p:grpSpPr>
              <p:grpSp>
                <p:nvGrpSpPr>
                  <p:cNvPr id="17" name="组合 16"/>
                  <p:cNvGrpSpPr>
                    <a:grpSpLocks/>
                  </p:cNvGrpSpPr>
                  <p:nvPr/>
                </p:nvGrpSpPr>
                <p:grpSpPr bwMode="auto">
                  <a:xfrm>
                    <a:off x="0" y="0"/>
                    <a:ext cx="4100" cy="3070"/>
                    <a:chOff x="0" y="0"/>
                    <a:chExt cx="4100" cy="3070"/>
                  </a:xfrm>
                </p:grpSpPr>
                <p:grpSp>
                  <p:nvGrpSpPr>
                    <p:cNvPr id="19" name="组合 18"/>
                    <p:cNvGrpSpPr>
                      <a:grpSpLocks/>
                    </p:cNvGrpSpPr>
                    <p:nvPr/>
                  </p:nvGrpSpPr>
                  <p:grpSpPr bwMode="auto">
                    <a:xfrm>
                      <a:off x="0" y="0"/>
                      <a:ext cx="4100" cy="3070"/>
                      <a:chOff x="0" y="0"/>
                      <a:chExt cx="4100" cy="3070"/>
                    </a:xfrm>
                  </p:grpSpPr>
                  <p:grpSp>
                    <p:nvGrpSpPr>
                      <p:cNvPr id="21" name="组合 20"/>
                      <p:cNvGrpSpPr>
                        <a:grpSpLocks/>
                      </p:cNvGrpSpPr>
                      <p:nvPr/>
                    </p:nvGrpSpPr>
                    <p:grpSpPr bwMode="auto">
                      <a:xfrm>
                        <a:off x="0" y="0"/>
                        <a:ext cx="4100" cy="3070"/>
                        <a:chOff x="0" y="0"/>
                        <a:chExt cx="4100" cy="3070"/>
                      </a:xfrm>
                    </p:grpSpPr>
                    <p:sp>
                      <p:nvSpPr>
                        <p:cNvPr id="23" name="文本框 19"/>
                        <p:cNvSpPr>
                          <a:spLocks noChangeArrowheads="1"/>
                        </p:cNvSpPr>
                        <p:nvPr/>
                      </p:nvSpPr>
                      <p:spPr bwMode="auto">
                        <a:xfrm>
                          <a:off x="2843" y="16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4" name="组合 23"/>
                        <p:cNvGrpSpPr>
                          <a:grpSpLocks/>
                        </p:cNvGrpSpPr>
                        <p:nvPr/>
                      </p:nvGrpSpPr>
                      <p:grpSpPr bwMode="auto">
                        <a:xfrm>
                          <a:off x="0" y="0"/>
                          <a:ext cx="4100" cy="3070"/>
                          <a:chOff x="0" y="0"/>
                          <a:chExt cx="4100" cy="3070"/>
                        </a:xfrm>
                      </p:grpSpPr>
                      <p:grpSp>
                        <p:nvGrpSpPr>
                          <p:cNvPr id="25" name="组合 24"/>
                          <p:cNvGrpSpPr>
                            <a:grpSpLocks/>
                          </p:cNvGrpSpPr>
                          <p:nvPr/>
                        </p:nvGrpSpPr>
                        <p:grpSpPr bwMode="auto">
                          <a:xfrm>
                            <a:off x="0" y="0"/>
                            <a:ext cx="4100" cy="3070"/>
                            <a:chOff x="0" y="0"/>
                            <a:chExt cx="4100" cy="3070"/>
                          </a:xfrm>
                        </p:grpSpPr>
                        <p:grpSp>
                          <p:nvGrpSpPr>
                            <p:cNvPr id="27" name="组合 26"/>
                            <p:cNvGrpSpPr>
                              <a:grpSpLocks/>
                            </p:cNvGrpSpPr>
                            <p:nvPr/>
                          </p:nvGrpSpPr>
                          <p:grpSpPr bwMode="auto">
                            <a:xfrm>
                              <a:off x="0" y="0"/>
                              <a:ext cx="4100" cy="3070"/>
                              <a:chOff x="0" y="0"/>
                              <a:chExt cx="4100" cy="3070"/>
                            </a:xfrm>
                          </p:grpSpPr>
                          <p:grpSp>
                            <p:nvGrpSpPr>
                              <p:cNvPr id="29" name="组合 28"/>
                              <p:cNvGrpSpPr>
                                <a:grpSpLocks/>
                              </p:cNvGrpSpPr>
                              <p:nvPr/>
                            </p:nvGrpSpPr>
                            <p:grpSpPr bwMode="auto">
                              <a:xfrm>
                                <a:off x="0" y="0"/>
                                <a:ext cx="4100" cy="3070"/>
                                <a:chOff x="0" y="0"/>
                                <a:chExt cx="4100" cy="3070"/>
                              </a:xfrm>
                            </p:grpSpPr>
                            <p:grpSp>
                              <p:nvGrpSpPr>
                                <p:cNvPr id="34" name="组合 33"/>
                                <p:cNvGrpSpPr>
                                  <a:grpSpLocks/>
                                </p:cNvGrpSpPr>
                                <p:nvPr/>
                              </p:nvGrpSpPr>
                              <p:grpSpPr bwMode="auto">
                                <a:xfrm>
                                  <a:off x="0" y="0"/>
                                  <a:ext cx="4100" cy="3070"/>
                                  <a:chOff x="0" y="0"/>
                                  <a:chExt cx="4100" cy="3070"/>
                                </a:xfrm>
                              </p:grpSpPr>
                              <p:cxnSp>
                                <p:nvCxnSpPr>
                                  <p:cNvPr id="40" name="直接箭头连接符 39"/>
                                  <p:cNvCxnSpPr/>
                                  <p:nvPr/>
                                </p:nvCxnSpPr>
                                <p:spPr bwMode="auto">
                                  <a:xfrm>
                                    <a:off x="0" y="1680"/>
                                    <a:ext cx="4100" cy="0"/>
                                  </a:xfrm>
                                  <a:prstGeom prst="straightConnector1">
                                    <a:avLst/>
                                  </a:prstGeom>
                                  <a:noFill/>
                                  <a:ln w="9525">
                                    <a:solidFill>
                                      <a:srgbClr val="000000"/>
                                    </a:solidFill>
                                    <a:round/>
                                    <a:headEnd/>
                                    <a:tailEnd type="triangle" w="med" len="med"/>
                                  </a:ln>
                                </p:spPr>
                              </p:cxnSp>
                              <p:cxnSp>
                                <p:nvCxnSpPr>
                                  <p:cNvPr id="41" name="直接箭头连接符 40"/>
                                  <p:cNvCxnSpPr/>
                                  <p:nvPr/>
                                </p:nvCxnSpPr>
                                <p:spPr bwMode="auto">
                                  <a:xfrm flipV="1">
                                    <a:off x="1990" y="0"/>
                                    <a:ext cx="0" cy="3070"/>
                                  </a:xfrm>
                                  <a:prstGeom prst="straightConnector1">
                                    <a:avLst/>
                                  </a:prstGeom>
                                  <a:noFill/>
                                  <a:ln w="9525">
                                    <a:solidFill>
                                      <a:srgbClr val="000000"/>
                                    </a:solidFill>
                                    <a:round/>
                                    <a:headEnd/>
                                    <a:tailEnd type="triangle" w="med" len="med"/>
                                  </a:ln>
                                </p:spPr>
                              </p:cxnSp>
                            </p:grpSp>
                            <p:sp>
                              <p:nvSpPr>
                                <p:cNvPr id="35" name="椭圆 34"/>
                                <p:cNvSpPr>
                                  <a:spLocks noChangeArrowheads="1"/>
                                </p:cNvSpPr>
                                <p:nvPr/>
                              </p:nvSpPr>
                              <p:spPr bwMode="auto">
                                <a:xfrm>
                                  <a:off x="196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椭圆 35"/>
                                <p:cNvSpPr>
                                  <a:spLocks noChangeArrowheads="1"/>
                                </p:cNvSpPr>
                                <p:nvPr/>
                              </p:nvSpPr>
                              <p:spPr bwMode="auto">
                                <a:xfrm>
                                  <a:off x="3010" y="165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椭圆 36"/>
                                <p:cNvSpPr>
                                  <a:spLocks noChangeArrowheads="1"/>
                                </p:cNvSpPr>
                                <p:nvPr/>
                              </p:nvSpPr>
                              <p:spPr bwMode="auto">
                                <a:xfrm>
                                  <a:off x="88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8" name="椭圆 37"/>
                                <p:cNvSpPr>
                                  <a:spLocks noChangeArrowheads="1"/>
                                </p:cNvSpPr>
                                <p:nvPr/>
                              </p:nvSpPr>
                              <p:spPr bwMode="auto">
                                <a:xfrm>
                                  <a:off x="1960" y="59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9" name="椭圆 38"/>
                                <p:cNvSpPr>
                                  <a:spLocks noChangeArrowheads="1"/>
                                </p:cNvSpPr>
                                <p:nvPr/>
                              </p:nvSpPr>
                              <p:spPr bwMode="auto">
                                <a:xfrm>
                                  <a:off x="1960" y="267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grpSp>
                          <p:cxnSp>
                            <p:nvCxnSpPr>
                              <p:cNvPr id="30" name="直接连接符 29"/>
                              <p:cNvCxnSpPr/>
                              <p:nvPr/>
                            </p:nvCxnSpPr>
                            <p:spPr bwMode="auto">
                              <a:xfrm flipV="1">
                                <a:off x="720" y="1162"/>
                                <a:ext cx="246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1" name="直接连接符 30"/>
                              <p:cNvCxnSpPr/>
                              <p:nvPr/>
                            </p:nvCxnSpPr>
                            <p:spPr bwMode="auto">
                              <a:xfrm flipV="1">
                                <a:off x="728" y="2212"/>
                                <a:ext cx="247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2" name="直接连接符 31"/>
                              <p:cNvCxnSpPr/>
                              <p:nvPr/>
                            </p:nvCxnSpPr>
                            <p:spPr bwMode="auto">
                              <a:xfrm flipV="1">
                                <a:off x="1433" y="682"/>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3" name="直接连接符 32"/>
                              <p:cNvCxnSpPr/>
                              <p:nvPr/>
                            </p:nvCxnSpPr>
                            <p:spPr bwMode="auto">
                              <a:xfrm flipV="1">
                                <a:off x="2543" y="690"/>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
                          <p:nvSpPr>
                            <p:cNvPr id="28" name="文本框 18"/>
                            <p:cNvSpPr>
                              <a:spLocks noChangeArrowheads="1"/>
                            </p:cNvSpPr>
                            <p:nvPr/>
                          </p:nvSpPr>
                          <p:spPr bwMode="auto">
                            <a:xfrm>
                              <a:off x="668" y="161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6" name="文本框 20"/>
                          <p:cNvSpPr>
                            <a:spLocks noChangeArrowheads="1"/>
                          </p:cNvSpPr>
                          <p:nvPr/>
                        </p:nvSpPr>
                        <p:spPr bwMode="auto">
                          <a:xfrm>
                            <a:off x="1605" y="397"/>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grpSp>
                  <p:sp>
                    <p:nvSpPr>
                      <p:cNvPr id="22" name="文本框 21"/>
                      <p:cNvSpPr>
                        <a:spLocks noChangeArrowheads="1"/>
                      </p:cNvSpPr>
                      <p:nvPr/>
                    </p:nvSpPr>
                    <p:spPr bwMode="auto">
                      <a:xfrm>
                        <a:off x="1635" y="248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0" name="文本框 27"/>
                    <p:cNvSpPr>
                      <a:spLocks noChangeArrowheads="1"/>
                    </p:cNvSpPr>
                    <p:nvPr/>
                  </p:nvSpPr>
                  <p:spPr bwMode="auto">
                    <a:xfrm>
                      <a:off x="242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18" name="文本框 29"/>
                  <p:cNvSpPr>
                    <a:spLocks noChangeArrowheads="1"/>
                  </p:cNvSpPr>
                  <p:nvPr/>
                </p:nvSpPr>
                <p:spPr bwMode="auto">
                  <a:xfrm>
                    <a:off x="1870" y="83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grpSp>
      </p:grpSp>
      <p:sp>
        <p:nvSpPr>
          <p:cNvPr id="53" name="矩形 52"/>
          <p:cNvSpPr/>
          <p:nvPr/>
        </p:nvSpPr>
        <p:spPr>
          <a:xfrm>
            <a:off x="139444" y="777430"/>
            <a:ext cx="3345856" cy="498534"/>
          </a:xfrm>
          <a:prstGeom prst="rect">
            <a:avLst/>
          </a:prstGeom>
        </p:spPr>
        <p:txBody>
          <a:bodyPr wrap="square">
            <a:spAutoFit/>
          </a:bodyPr>
          <a:lstStyle/>
          <a:p>
            <a:pPr indent="266700" algn="just">
              <a:lnSpc>
                <a:spcPct val="150000"/>
              </a:lnSpc>
              <a:spcAft>
                <a:spcPts val="0"/>
              </a:spcAft>
              <a:tabLst>
                <a:tab pos="1739900" algn="l"/>
              </a:tabLs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源项处理</a:t>
            </a:r>
            <a:r>
              <a:rPr lang="zh-CN" altLang="zh-CN" sz="2000" dirty="0" smtClean="0">
                <a:latin typeface="Times New Roman" panose="02020603050405020304" pitchFamily="18" charset="0"/>
                <a:ea typeface="华文细黑" panose="02010600040101010101" pitchFamily="2" charset="-122"/>
                <a:cs typeface="Times New Roman" panose="02020603050405020304" pitchFamily="18" charset="0"/>
              </a:rPr>
              <a:t>：</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4" name="矩形 43"/>
          <p:cNvSpPr/>
          <p:nvPr/>
        </p:nvSpPr>
        <p:spPr>
          <a:xfrm>
            <a:off x="139444" y="1191971"/>
            <a:ext cx="3345856" cy="498534"/>
          </a:xfrm>
          <a:prstGeom prst="rect">
            <a:avLst/>
          </a:prstGeom>
        </p:spPr>
        <p:txBody>
          <a:bodyPr wrap="square">
            <a:spAutoFit/>
          </a:bodyPr>
          <a:lstStyle/>
          <a:p>
            <a:pPr marL="342900" indent="-342900" algn="just">
              <a:lnSpc>
                <a:spcPct val="150000"/>
              </a:lnSpc>
              <a:spcAft>
                <a:spcPts val="0"/>
              </a:spcAft>
              <a:buFont typeface="Arial" panose="020B0604020202020204" pitchFamily="34" charset="0"/>
              <a:buChar char="•"/>
              <a:tabLst>
                <a:tab pos="1739900" algn="l"/>
              </a:tabLs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层流中无源项，</a:t>
            </a: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S=0</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5" name="矩形 44"/>
          <p:cNvSpPr/>
          <p:nvPr/>
        </p:nvSpPr>
        <p:spPr>
          <a:xfrm>
            <a:off x="139444" y="1668639"/>
            <a:ext cx="3345856" cy="498534"/>
          </a:xfrm>
          <a:prstGeom prst="rect">
            <a:avLst/>
          </a:prstGeom>
        </p:spPr>
        <p:txBody>
          <a:bodyPr wrap="square">
            <a:spAutoFit/>
          </a:bodyPr>
          <a:lstStyle/>
          <a:p>
            <a:pPr marL="342900" indent="-342900" algn="just">
              <a:lnSpc>
                <a:spcPct val="150000"/>
              </a:lnSpc>
              <a:spcAft>
                <a:spcPts val="0"/>
              </a:spcAft>
              <a:buFont typeface="Arial" panose="020B0604020202020204" pitchFamily="34" charset="0"/>
              <a:buChar char="•"/>
              <a:tabLst>
                <a:tab pos="1739900" algn="l"/>
              </a:tabLs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湍流中：</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54310187"/>
              </p:ext>
            </p:extLst>
          </p:nvPr>
        </p:nvGraphicFramePr>
        <p:xfrm>
          <a:off x="1625517" y="1864602"/>
          <a:ext cx="6223763" cy="3039512"/>
        </p:xfrm>
        <a:graphic>
          <a:graphicData uri="http://schemas.openxmlformats.org/presentationml/2006/ole">
            <mc:AlternateContent xmlns:mc="http://schemas.openxmlformats.org/markup-compatibility/2006">
              <mc:Choice xmlns:v="urn:schemas-microsoft-com:vml" Requires="v">
                <p:oleObj spid="_x0000_s26662" name="Equation" r:id="rId3" imgW="2869920" imgH="1396800" progId="Equation.DSMT4">
                  <p:embed/>
                </p:oleObj>
              </mc:Choice>
              <mc:Fallback>
                <p:oleObj name="Equation" r:id="rId3" imgW="2869920" imgH="1396800" progId="Equation.DSMT4">
                  <p:embed/>
                  <p:pic>
                    <p:nvPicPr>
                      <p:cNvPr id="0" name="Picture 73"/>
                      <p:cNvPicPr>
                        <a:picLocks noChangeAspect="1" noChangeArrowheads="1"/>
                      </p:cNvPicPr>
                      <p:nvPr/>
                    </p:nvPicPr>
                    <p:blipFill>
                      <a:blip r:embed="rId4"/>
                      <a:srcRect/>
                      <a:stretch>
                        <a:fillRect/>
                      </a:stretch>
                    </p:blipFill>
                    <p:spPr bwMode="auto">
                      <a:xfrm>
                        <a:off x="1625517" y="1864602"/>
                        <a:ext cx="6223763" cy="303951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12245166"/>
              </p:ext>
            </p:extLst>
          </p:nvPr>
        </p:nvGraphicFramePr>
        <p:xfrm>
          <a:off x="1625517" y="5048666"/>
          <a:ext cx="744538" cy="458788"/>
        </p:xfrm>
        <a:graphic>
          <a:graphicData uri="http://schemas.openxmlformats.org/presentationml/2006/ole">
            <mc:AlternateContent xmlns:mc="http://schemas.openxmlformats.org/markup-compatibility/2006">
              <mc:Choice xmlns:v="urn:schemas-microsoft-com:vml" Requires="v">
                <p:oleObj spid="_x0000_s26663" name="Equation" r:id="rId5" imgW="355320" imgH="228600" progId="Equation.DSMT4">
                  <p:embed/>
                </p:oleObj>
              </mc:Choice>
              <mc:Fallback>
                <p:oleObj name="Equation" r:id="rId5" imgW="355320" imgH="228600" progId="Equation.DSMT4">
                  <p:embed/>
                  <p:pic>
                    <p:nvPicPr>
                      <p:cNvPr id="0" name="Picture 66"/>
                      <p:cNvPicPr>
                        <a:picLocks noChangeAspect="1" noChangeArrowheads="1"/>
                      </p:cNvPicPr>
                      <p:nvPr/>
                    </p:nvPicPr>
                    <p:blipFill>
                      <a:blip r:embed="rId6"/>
                      <a:srcRect/>
                      <a:stretch>
                        <a:fillRect/>
                      </a:stretch>
                    </p:blipFill>
                    <p:spPr bwMode="auto">
                      <a:xfrm>
                        <a:off x="1625517" y="5048666"/>
                        <a:ext cx="744538" cy="458788"/>
                      </a:xfrm>
                      <a:prstGeom prst="rect">
                        <a:avLst/>
                      </a:prstGeom>
                      <a:noFill/>
                    </p:spPr>
                  </p:pic>
                </p:oleObj>
              </mc:Fallback>
            </mc:AlternateContent>
          </a:graphicData>
        </a:graphic>
      </p:graphicFrame>
      <p:sp>
        <p:nvSpPr>
          <p:cNvPr id="51" name="矩形 50"/>
          <p:cNvSpPr/>
          <p:nvPr/>
        </p:nvSpPr>
        <p:spPr>
          <a:xfrm>
            <a:off x="2615732" y="4985514"/>
            <a:ext cx="3345856" cy="553998"/>
          </a:xfrm>
          <a:prstGeom prst="rect">
            <a:avLst/>
          </a:prstGeom>
        </p:spPr>
        <p:txBody>
          <a:bodyPr wrap="square">
            <a:spAutoFit/>
          </a:bodyPr>
          <a:lstStyle/>
          <a:p>
            <a:pPr algn="just">
              <a:lnSpc>
                <a:spcPct val="150000"/>
              </a:lnSpc>
              <a:spcAft>
                <a:spcPts val="0"/>
              </a:spcAft>
              <a:tabLst>
                <a:tab pos="1739900" algn="l"/>
              </a:tabLs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表示上一步结果</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0521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a:latin typeface="华文细黑" panose="02010600040101010101" pitchFamily="2" charset="-122"/>
                <a:ea typeface="华文细黑" panose="02010600040101010101" pitchFamily="2" charset="-122"/>
              </a:rPr>
              <a:t>数学模型</a:t>
            </a: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a:grpSpLocks/>
          </p:cNvGrpSpPr>
          <p:nvPr/>
        </p:nvGrpSpPr>
        <p:grpSpPr bwMode="auto">
          <a:xfrm>
            <a:off x="6146699" y="-425772"/>
            <a:ext cx="3639508" cy="3178774"/>
            <a:chOff x="0" y="0"/>
            <a:chExt cx="4100" cy="3070"/>
          </a:xfrm>
        </p:grpSpPr>
        <p:sp>
          <p:nvSpPr>
            <p:cNvPr id="10" name="矩形 9"/>
            <p:cNvSpPr>
              <a:spLocks noChangeArrowheads="1"/>
            </p:cNvSpPr>
            <p:nvPr/>
          </p:nvSpPr>
          <p:spPr bwMode="auto">
            <a:xfrm>
              <a:off x="1430" y="1160"/>
              <a:ext cx="1100" cy="1040"/>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grpSp>
          <p:nvGrpSpPr>
            <p:cNvPr id="11" name="组合 10"/>
            <p:cNvGrpSpPr>
              <a:grpSpLocks/>
            </p:cNvGrpSpPr>
            <p:nvPr/>
          </p:nvGrpSpPr>
          <p:grpSpPr bwMode="auto">
            <a:xfrm>
              <a:off x="0" y="0"/>
              <a:ext cx="4100" cy="3070"/>
              <a:chOff x="0" y="0"/>
              <a:chExt cx="4100" cy="3070"/>
            </a:xfrm>
          </p:grpSpPr>
          <p:sp>
            <p:nvSpPr>
              <p:cNvPr id="12" name="文本框 28"/>
              <p:cNvSpPr>
                <a:spLocks noChangeArrowheads="1"/>
              </p:cNvSpPr>
              <p:nvPr/>
            </p:nvSpPr>
            <p:spPr bwMode="auto">
              <a:xfrm>
                <a:off x="1870" y="205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3" name="组合 12"/>
              <p:cNvGrpSpPr>
                <a:grpSpLocks/>
              </p:cNvGrpSpPr>
              <p:nvPr/>
            </p:nvGrpSpPr>
            <p:grpSpPr bwMode="auto">
              <a:xfrm>
                <a:off x="0" y="0"/>
                <a:ext cx="4100" cy="3070"/>
                <a:chOff x="0" y="0"/>
                <a:chExt cx="4100" cy="3070"/>
              </a:xfrm>
            </p:grpSpPr>
            <p:sp>
              <p:nvSpPr>
                <p:cNvPr id="14" name="文本框 26"/>
                <p:cNvSpPr>
                  <a:spLocks noChangeArrowheads="1"/>
                </p:cNvSpPr>
                <p:nvPr/>
              </p:nvSpPr>
              <p:spPr bwMode="auto">
                <a:xfrm>
                  <a:off x="110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5" name="组合 14"/>
                <p:cNvGrpSpPr>
                  <a:grpSpLocks/>
                </p:cNvGrpSpPr>
                <p:nvPr/>
              </p:nvGrpSpPr>
              <p:grpSpPr bwMode="auto">
                <a:xfrm>
                  <a:off x="0" y="0"/>
                  <a:ext cx="4100" cy="3070"/>
                  <a:chOff x="0" y="0"/>
                  <a:chExt cx="4100" cy="3070"/>
                </a:xfrm>
              </p:grpSpPr>
              <p:grpSp>
                <p:nvGrpSpPr>
                  <p:cNvPr id="17" name="组合 16"/>
                  <p:cNvGrpSpPr>
                    <a:grpSpLocks/>
                  </p:cNvGrpSpPr>
                  <p:nvPr/>
                </p:nvGrpSpPr>
                <p:grpSpPr bwMode="auto">
                  <a:xfrm>
                    <a:off x="0" y="0"/>
                    <a:ext cx="4100" cy="3070"/>
                    <a:chOff x="0" y="0"/>
                    <a:chExt cx="4100" cy="3070"/>
                  </a:xfrm>
                </p:grpSpPr>
                <p:grpSp>
                  <p:nvGrpSpPr>
                    <p:cNvPr id="19" name="组合 18"/>
                    <p:cNvGrpSpPr>
                      <a:grpSpLocks/>
                    </p:cNvGrpSpPr>
                    <p:nvPr/>
                  </p:nvGrpSpPr>
                  <p:grpSpPr bwMode="auto">
                    <a:xfrm>
                      <a:off x="0" y="0"/>
                      <a:ext cx="4100" cy="3070"/>
                      <a:chOff x="0" y="0"/>
                      <a:chExt cx="4100" cy="3070"/>
                    </a:xfrm>
                  </p:grpSpPr>
                  <p:grpSp>
                    <p:nvGrpSpPr>
                      <p:cNvPr id="21" name="组合 20"/>
                      <p:cNvGrpSpPr>
                        <a:grpSpLocks/>
                      </p:cNvGrpSpPr>
                      <p:nvPr/>
                    </p:nvGrpSpPr>
                    <p:grpSpPr bwMode="auto">
                      <a:xfrm>
                        <a:off x="0" y="0"/>
                        <a:ext cx="4100" cy="3070"/>
                        <a:chOff x="0" y="0"/>
                        <a:chExt cx="4100" cy="3070"/>
                      </a:xfrm>
                    </p:grpSpPr>
                    <p:sp>
                      <p:nvSpPr>
                        <p:cNvPr id="23" name="文本框 19"/>
                        <p:cNvSpPr>
                          <a:spLocks noChangeArrowheads="1"/>
                        </p:cNvSpPr>
                        <p:nvPr/>
                      </p:nvSpPr>
                      <p:spPr bwMode="auto">
                        <a:xfrm>
                          <a:off x="2843" y="16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24" name="组合 23"/>
                        <p:cNvGrpSpPr>
                          <a:grpSpLocks/>
                        </p:cNvGrpSpPr>
                        <p:nvPr/>
                      </p:nvGrpSpPr>
                      <p:grpSpPr bwMode="auto">
                        <a:xfrm>
                          <a:off x="0" y="0"/>
                          <a:ext cx="4100" cy="3070"/>
                          <a:chOff x="0" y="0"/>
                          <a:chExt cx="4100" cy="3070"/>
                        </a:xfrm>
                      </p:grpSpPr>
                      <p:grpSp>
                        <p:nvGrpSpPr>
                          <p:cNvPr id="25" name="组合 24"/>
                          <p:cNvGrpSpPr>
                            <a:grpSpLocks/>
                          </p:cNvGrpSpPr>
                          <p:nvPr/>
                        </p:nvGrpSpPr>
                        <p:grpSpPr bwMode="auto">
                          <a:xfrm>
                            <a:off x="0" y="0"/>
                            <a:ext cx="4100" cy="3070"/>
                            <a:chOff x="0" y="0"/>
                            <a:chExt cx="4100" cy="3070"/>
                          </a:xfrm>
                        </p:grpSpPr>
                        <p:grpSp>
                          <p:nvGrpSpPr>
                            <p:cNvPr id="27" name="组合 26"/>
                            <p:cNvGrpSpPr>
                              <a:grpSpLocks/>
                            </p:cNvGrpSpPr>
                            <p:nvPr/>
                          </p:nvGrpSpPr>
                          <p:grpSpPr bwMode="auto">
                            <a:xfrm>
                              <a:off x="0" y="0"/>
                              <a:ext cx="4100" cy="3070"/>
                              <a:chOff x="0" y="0"/>
                              <a:chExt cx="4100" cy="3070"/>
                            </a:xfrm>
                          </p:grpSpPr>
                          <p:grpSp>
                            <p:nvGrpSpPr>
                              <p:cNvPr id="29" name="组合 28"/>
                              <p:cNvGrpSpPr>
                                <a:grpSpLocks/>
                              </p:cNvGrpSpPr>
                              <p:nvPr/>
                            </p:nvGrpSpPr>
                            <p:grpSpPr bwMode="auto">
                              <a:xfrm>
                                <a:off x="0" y="0"/>
                                <a:ext cx="4100" cy="3070"/>
                                <a:chOff x="0" y="0"/>
                                <a:chExt cx="4100" cy="3070"/>
                              </a:xfrm>
                            </p:grpSpPr>
                            <p:grpSp>
                              <p:nvGrpSpPr>
                                <p:cNvPr id="34" name="组合 33"/>
                                <p:cNvGrpSpPr>
                                  <a:grpSpLocks/>
                                </p:cNvGrpSpPr>
                                <p:nvPr/>
                              </p:nvGrpSpPr>
                              <p:grpSpPr bwMode="auto">
                                <a:xfrm>
                                  <a:off x="0" y="0"/>
                                  <a:ext cx="4100" cy="3070"/>
                                  <a:chOff x="0" y="0"/>
                                  <a:chExt cx="4100" cy="3070"/>
                                </a:xfrm>
                              </p:grpSpPr>
                              <p:cxnSp>
                                <p:nvCxnSpPr>
                                  <p:cNvPr id="40" name="直接箭头连接符 39"/>
                                  <p:cNvCxnSpPr/>
                                  <p:nvPr/>
                                </p:nvCxnSpPr>
                                <p:spPr bwMode="auto">
                                  <a:xfrm>
                                    <a:off x="0" y="1680"/>
                                    <a:ext cx="4100" cy="0"/>
                                  </a:xfrm>
                                  <a:prstGeom prst="straightConnector1">
                                    <a:avLst/>
                                  </a:prstGeom>
                                  <a:noFill/>
                                  <a:ln w="9525">
                                    <a:solidFill>
                                      <a:srgbClr val="000000"/>
                                    </a:solidFill>
                                    <a:round/>
                                    <a:headEnd/>
                                    <a:tailEnd type="triangle" w="med" len="med"/>
                                  </a:ln>
                                </p:spPr>
                              </p:cxnSp>
                              <p:cxnSp>
                                <p:nvCxnSpPr>
                                  <p:cNvPr id="41" name="直接箭头连接符 40"/>
                                  <p:cNvCxnSpPr/>
                                  <p:nvPr/>
                                </p:nvCxnSpPr>
                                <p:spPr bwMode="auto">
                                  <a:xfrm flipV="1">
                                    <a:off x="1990" y="0"/>
                                    <a:ext cx="0" cy="3070"/>
                                  </a:xfrm>
                                  <a:prstGeom prst="straightConnector1">
                                    <a:avLst/>
                                  </a:prstGeom>
                                  <a:noFill/>
                                  <a:ln w="9525">
                                    <a:solidFill>
                                      <a:srgbClr val="000000"/>
                                    </a:solidFill>
                                    <a:round/>
                                    <a:headEnd/>
                                    <a:tailEnd type="triangle" w="med" len="med"/>
                                  </a:ln>
                                </p:spPr>
                              </p:cxnSp>
                            </p:grpSp>
                            <p:sp>
                              <p:nvSpPr>
                                <p:cNvPr id="35" name="椭圆 34"/>
                                <p:cNvSpPr>
                                  <a:spLocks noChangeArrowheads="1"/>
                                </p:cNvSpPr>
                                <p:nvPr/>
                              </p:nvSpPr>
                              <p:spPr bwMode="auto">
                                <a:xfrm>
                                  <a:off x="196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椭圆 35"/>
                                <p:cNvSpPr>
                                  <a:spLocks noChangeArrowheads="1"/>
                                </p:cNvSpPr>
                                <p:nvPr/>
                              </p:nvSpPr>
                              <p:spPr bwMode="auto">
                                <a:xfrm>
                                  <a:off x="3010" y="165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椭圆 36"/>
                                <p:cNvSpPr>
                                  <a:spLocks noChangeArrowheads="1"/>
                                </p:cNvSpPr>
                                <p:nvPr/>
                              </p:nvSpPr>
                              <p:spPr bwMode="auto">
                                <a:xfrm>
                                  <a:off x="880" y="164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8" name="椭圆 37"/>
                                <p:cNvSpPr>
                                  <a:spLocks noChangeArrowheads="1"/>
                                </p:cNvSpPr>
                                <p:nvPr/>
                              </p:nvSpPr>
                              <p:spPr bwMode="auto">
                                <a:xfrm>
                                  <a:off x="1960" y="59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9" name="椭圆 38"/>
                                <p:cNvSpPr>
                                  <a:spLocks noChangeArrowheads="1"/>
                                </p:cNvSpPr>
                                <p:nvPr/>
                              </p:nvSpPr>
                              <p:spPr bwMode="auto">
                                <a:xfrm>
                                  <a:off x="1960" y="2670"/>
                                  <a:ext cx="72" cy="72"/>
                                </a:xfrm>
                                <a:prstGeom prst="ellipse">
                                  <a:avLst/>
                                </a:prstGeom>
                                <a:solidFill>
                                  <a:srgbClr val="000000"/>
                                </a:solidFill>
                                <a:ln w="25400">
                                  <a:solidFill>
                                    <a:srgbClr val="000000"/>
                                  </a:solidFill>
                                  <a:round/>
                                  <a:headEnd/>
                                  <a:tailEnd/>
                                </a:ln>
                              </p:spPr>
                              <p:txBody>
                                <a:bodyPr rot="0" vert="horz" wrap="square" lIns="91440" tIns="45720" rIns="91440" bIns="45720" anchor="t" anchorCtr="0" upright="1">
                                  <a:noAutofit/>
                                </a:bodyPr>
                                <a:lstStyle/>
                                <a:p>
                                  <a:endParaRPr lang="zh-CN" altLang="en-US"/>
                                </a:p>
                              </p:txBody>
                            </p:sp>
                          </p:grpSp>
                          <p:cxnSp>
                            <p:nvCxnSpPr>
                              <p:cNvPr id="30" name="直接连接符 29"/>
                              <p:cNvCxnSpPr/>
                              <p:nvPr/>
                            </p:nvCxnSpPr>
                            <p:spPr bwMode="auto">
                              <a:xfrm flipV="1">
                                <a:off x="720" y="1162"/>
                                <a:ext cx="246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1" name="直接连接符 30"/>
                              <p:cNvCxnSpPr/>
                              <p:nvPr/>
                            </p:nvCxnSpPr>
                            <p:spPr bwMode="auto">
                              <a:xfrm flipV="1">
                                <a:off x="728" y="2212"/>
                                <a:ext cx="247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2" name="直接连接符 31"/>
                              <p:cNvCxnSpPr/>
                              <p:nvPr/>
                            </p:nvCxnSpPr>
                            <p:spPr bwMode="auto">
                              <a:xfrm flipV="1">
                                <a:off x="1433" y="682"/>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3" name="直接连接符 32"/>
                              <p:cNvCxnSpPr/>
                              <p:nvPr/>
                            </p:nvCxnSpPr>
                            <p:spPr bwMode="auto">
                              <a:xfrm flipV="1">
                                <a:off x="2543" y="690"/>
                                <a:ext cx="0" cy="173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
                          <p:nvSpPr>
                            <p:cNvPr id="28" name="文本框 18"/>
                            <p:cNvSpPr>
                              <a:spLocks noChangeArrowheads="1"/>
                            </p:cNvSpPr>
                            <p:nvPr/>
                          </p:nvSpPr>
                          <p:spPr bwMode="auto">
                            <a:xfrm>
                              <a:off x="668" y="161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6" name="文本框 20"/>
                          <p:cNvSpPr>
                            <a:spLocks noChangeArrowheads="1"/>
                          </p:cNvSpPr>
                          <p:nvPr/>
                        </p:nvSpPr>
                        <p:spPr bwMode="auto">
                          <a:xfrm>
                            <a:off x="1605" y="397"/>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grpSp>
                  <p:sp>
                    <p:nvSpPr>
                      <p:cNvPr id="22" name="文本框 21"/>
                      <p:cNvSpPr>
                        <a:spLocks noChangeArrowheads="1"/>
                      </p:cNvSpPr>
                      <p:nvPr/>
                    </p:nvSpPr>
                    <p:spPr bwMode="auto">
                      <a:xfrm>
                        <a:off x="1635" y="2482"/>
                        <a:ext cx="48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20" name="文本框 27"/>
                    <p:cNvSpPr>
                      <a:spLocks noChangeArrowheads="1"/>
                    </p:cNvSpPr>
                    <p:nvPr/>
                  </p:nvSpPr>
                  <p:spPr bwMode="auto">
                    <a:xfrm>
                      <a:off x="2420" y="152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18" name="文本框 29"/>
                  <p:cNvSpPr>
                    <a:spLocks noChangeArrowheads="1"/>
                  </p:cNvSpPr>
                  <p:nvPr/>
                </p:nvSpPr>
                <p:spPr bwMode="auto">
                  <a:xfrm>
                    <a:off x="1870" y="830"/>
                    <a:ext cx="48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i="1" kern="1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grpSp>
      </p:grpSp>
      <p:sp>
        <p:nvSpPr>
          <p:cNvPr id="53" name="矩形 52"/>
          <p:cNvSpPr/>
          <p:nvPr/>
        </p:nvSpPr>
        <p:spPr>
          <a:xfrm>
            <a:off x="139444" y="777430"/>
            <a:ext cx="3345856" cy="553998"/>
          </a:xfrm>
          <a:prstGeom prst="rect">
            <a:avLst/>
          </a:prstGeom>
        </p:spPr>
        <p:txBody>
          <a:bodyPr wrap="square">
            <a:spAutoFit/>
          </a:bodyPr>
          <a:lstStyle/>
          <a:p>
            <a:pPr indent="266700" algn="just">
              <a:lnSpc>
                <a:spcPct val="150000"/>
              </a:lnSpc>
              <a:spcAft>
                <a:spcPts val="0"/>
              </a:spcAft>
              <a:tabLst>
                <a:tab pos="1739900" algn="l"/>
              </a:tabLs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最终方程变为：</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矩形 50"/>
          <p:cNvSpPr/>
          <p:nvPr/>
        </p:nvSpPr>
        <p:spPr>
          <a:xfrm>
            <a:off x="516474" y="1987472"/>
            <a:ext cx="3345856" cy="553998"/>
          </a:xfrm>
          <a:prstGeom prst="rect">
            <a:avLst/>
          </a:prstGeom>
        </p:spPr>
        <p:txBody>
          <a:bodyPr wrap="square">
            <a:spAutoFit/>
          </a:bodyPr>
          <a:lstStyle/>
          <a:p>
            <a:pPr algn="just">
              <a:lnSpc>
                <a:spcPct val="150000"/>
              </a:lnSpc>
              <a:spcAft>
                <a:spcPts val="0"/>
              </a:spcAft>
              <a:tabLst>
                <a:tab pos="1739900" algn="l"/>
              </a:tabLst>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其中：</a:t>
            </a:r>
            <a:endParaRPr lang="zh-CN" altLang="zh-CN" sz="2000" dirty="0">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11794448"/>
              </p:ext>
            </p:extLst>
          </p:nvPr>
        </p:nvGraphicFramePr>
        <p:xfrm>
          <a:off x="863383" y="1413686"/>
          <a:ext cx="5294856" cy="427304"/>
        </p:xfrm>
        <a:graphic>
          <a:graphicData uri="http://schemas.openxmlformats.org/presentationml/2006/ole">
            <mc:AlternateContent xmlns:mc="http://schemas.openxmlformats.org/markup-compatibility/2006">
              <mc:Choice xmlns:v="urn:schemas-microsoft-com:vml" Requires="v">
                <p:oleObj spid="_x0000_s27683" name="Equation" r:id="rId3" imgW="2717800" imgH="228600" progId="Equation.DSMT4">
                  <p:embed/>
                </p:oleObj>
              </mc:Choice>
              <mc:Fallback>
                <p:oleObj name="Equation" r:id="rId3" imgW="2717800" imgH="2286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383" y="1413686"/>
                        <a:ext cx="5294856" cy="427304"/>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88364271"/>
              </p:ext>
            </p:extLst>
          </p:nvPr>
        </p:nvGraphicFramePr>
        <p:xfrm>
          <a:off x="921016" y="2566036"/>
          <a:ext cx="6832721" cy="2878853"/>
        </p:xfrm>
        <a:graphic>
          <a:graphicData uri="http://schemas.openxmlformats.org/presentationml/2006/ole">
            <mc:AlternateContent xmlns:mc="http://schemas.openxmlformats.org/markup-compatibility/2006">
              <mc:Choice xmlns:v="urn:schemas-microsoft-com:vml" Requires="v">
                <p:oleObj spid="_x0000_s27684" name="Equation" r:id="rId5" imgW="3556000" imgH="1498600" progId="Equation.DSMT4">
                  <p:embed/>
                </p:oleObj>
              </mc:Choice>
              <mc:Fallback>
                <p:oleObj name="Equation" r:id="rId5" imgW="3556000" imgH="149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16" y="2566036"/>
                        <a:ext cx="6832721" cy="2878853"/>
                      </a:xfrm>
                      <a:prstGeom prst="rect">
                        <a:avLst/>
                      </a:prstGeom>
                      <a:noFill/>
                    </p:spPr>
                  </p:pic>
                </p:oleObj>
              </mc:Fallback>
            </mc:AlternateContent>
          </a:graphicData>
        </a:graphic>
      </p:graphicFrame>
    </p:spTree>
    <p:extLst>
      <p:ext uri="{BB962C8B-B14F-4D97-AF65-F5344CB8AC3E}">
        <p14:creationId xmlns:p14="http://schemas.microsoft.com/office/powerpoint/2010/main" val="239018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6474" y="-155613"/>
            <a:ext cx="4529823" cy="1325563"/>
          </a:xfrm>
        </p:spPr>
        <p:txBody>
          <a:bodyPr/>
          <a:lstStyle/>
          <a:p>
            <a:r>
              <a:rPr lang="zh-CN" altLang="en-US" dirty="0" smtClean="0">
                <a:latin typeface="华文细黑" panose="02010600040101010101" pitchFamily="2" charset="-122"/>
                <a:ea typeface="华文细黑" panose="02010600040101010101" pitchFamily="2" charset="-122"/>
              </a:rPr>
              <a:t>求解过程</a:t>
            </a:r>
            <a:endParaRPr lang="zh-CN" altLang="en-US" dirty="0">
              <a:latin typeface="华文细黑" panose="02010600040101010101" pitchFamily="2" charset="-122"/>
              <a:ea typeface="华文细黑" panose="02010600040101010101" pitchFamily="2" charset="-122"/>
            </a:endParaRPr>
          </a:p>
        </p:txBody>
      </p:sp>
      <p:sp>
        <p:nvSpPr>
          <p:cNvPr id="16" name="Rectangle 6"/>
          <p:cNvSpPr>
            <a:spLocks noChangeArrowheads="1"/>
          </p:cNvSpPr>
          <p:nvPr/>
        </p:nvSpPr>
        <p:spPr bwMode="auto">
          <a:xfrm>
            <a:off x="1243697" y="60078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6"/>
          <p:cNvSpPr>
            <a:spLocks noChangeArrowheads="1"/>
          </p:cNvSpPr>
          <p:nvPr/>
        </p:nvSpPr>
        <p:spPr bwMode="auto">
          <a:xfrm>
            <a:off x="516474" y="821595"/>
            <a:ext cx="6950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计算域及流体参数</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16474" y="1375593"/>
            <a:ext cx="69503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选择</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构建了如下</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图所</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示的</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计算区域</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网格</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划分在</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x</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和</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y</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方向分别为</a:t>
            </a:r>
            <a:r>
              <a:rPr lang="en-US" altLang="zh-CN" sz="2000" dirty="0">
                <a:latin typeface="Times New Roman" panose="02020603050405020304" pitchFamily="18" charset="0"/>
                <a:ea typeface="华文细黑" panose="02010600040101010101" pitchFamily="2" charset="-122"/>
                <a:cs typeface="Times New Roman" panose="02020603050405020304" pitchFamily="18" charset="0"/>
              </a:rPr>
              <a:t>200</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个</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节点</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选择</a:t>
            </a:r>
            <a:r>
              <a:rPr lang="zh-CN" altLang="en-US" sz="2000" dirty="0">
                <a:latin typeface="Times New Roman" panose="02020603050405020304" pitchFamily="18" charset="0"/>
                <a:ea typeface="华文细黑" panose="02010600040101010101" pitchFamily="2" charset="-122"/>
                <a:cs typeface="Times New Roman" panose="02020603050405020304" pitchFamily="18" charset="0"/>
              </a:rPr>
              <a:t>液态水作为</a:t>
            </a:r>
            <a:r>
              <a:rPr lang="zh-CN" altLang="en-US" sz="2000" dirty="0" smtClean="0">
                <a:latin typeface="Times New Roman" panose="02020603050405020304" pitchFamily="18" charset="0"/>
                <a:ea typeface="华文细黑" panose="02010600040101010101" pitchFamily="2" charset="-122"/>
                <a:cs typeface="Times New Roman" panose="02020603050405020304" pitchFamily="18" charset="0"/>
              </a:rPr>
              <a:t>流体</a:t>
            </a:r>
            <a:endParaRPr lang="en-US" altLang="zh-CN" sz="2000" dirty="0" smtClean="0">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16804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562</Words>
  <Application>Microsoft Office PowerPoint</Application>
  <PresentationFormat>全屏显示(4:3)</PresentationFormat>
  <Paragraphs>145</Paragraphs>
  <Slides>14</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14</vt:i4>
      </vt:variant>
    </vt:vector>
  </HeadingPairs>
  <TitlesOfParts>
    <vt:vector size="25" baseType="lpstr">
      <vt:lpstr>华文细黑</vt:lpstr>
      <vt:lpstr>宋体</vt:lpstr>
      <vt:lpstr>微软雅黑</vt:lpstr>
      <vt:lpstr>Arial</vt:lpstr>
      <vt:lpstr>Calibri</vt:lpstr>
      <vt:lpstr>Calibri Light</vt:lpstr>
      <vt:lpstr>Times New Roman</vt:lpstr>
      <vt:lpstr>Office 主题</vt:lpstr>
      <vt:lpstr>Equation</vt:lpstr>
      <vt:lpstr>MathType 6.0 Equation</vt:lpstr>
      <vt:lpstr>Microsoft Visio 绘图</vt:lpstr>
      <vt:lpstr>边界层流动</vt:lpstr>
      <vt:lpstr>数学模型</vt:lpstr>
      <vt:lpstr>数学模型</vt:lpstr>
      <vt:lpstr>数学模型</vt:lpstr>
      <vt:lpstr>数学模型</vt:lpstr>
      <vt:lpstr>数学模型</vt:lpstr>
      <vt:lpstr>数学模型</vt:lpstr>
      <vt:lpstr>数学模型</vt:lpstr>
      <vt:lpstr>求解过程</vt:lpstr>
      <vt:lpstr>求解过程</vt:lpstr>
      <vt:lpstr>求解过程</vt:lpstr>
      <vt:lpstr>层流计算结果</vt:lpstr>
      <vt:lpstr>层流计算结果</vt:lpstr>
      <vt:lpstr>湍流计算结果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欧拉方程求解</dc:title>
  <dc:creator>liyeming</dc:creator>
  <cp:lastModifiedBy>captain</cp:lastModifiedBy>
  <cp:revision>116</cp:revision>
  <dcterms:created xsi:type="dcterms:W3CDTF">2016-06-20T04:11:39Z</dcterms:created>
  <dcterms:modified xsi:type="dcterms:W3CDTF">2016-06-21T19:35:52Z</dcterms:modified>
</cp:coreProperties>
</file>