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89" r:id="rId4"/>
    <p:sldId id="290" r:id="rId5"/>
    <p:sldId id="271" r:id="rId6"/>
    <p:sldId id="298" r:id="rId7"/>
    <p:sldId id="299" r:id="rId8"/>
    <p:sldId id="300" r:id="rId9"/>
    <p:sldId id="291" r:id="rId10"/>
    <p:sldId id="293" r:id="rId11"/>
    <p:sldId id="292" r:id="rId12"/>
    <p:sldId id="294" r:id="rId13"/>
    <p:sldId id="296" r:id="rId14"/>
    <p:sldId id="297" r:id="rId15"/>
    <p:sldId id="301" r:id="rId16"/>
    <p:sldId id="30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706A-530E-468D-9AC5-38D0C03CB835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A64-245C-409D-8BE8-FD8C1533D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一般来说，由于速度梯度大，需要对于边界层底部与入口加密，由于计算域小，计算量不大，整体选择构建了如下图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所示的计算区域，沿来流方向的长度为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0.5m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，垂直于来流方向为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0.1m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，网格划分在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方向分别为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个节点。选择液态水作为流体，计算参数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液体密度为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998.2kg/m3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，液体粘性系数为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0.001003kg/</a:t>
            </a:r>
            <a:r>
              <a:rPr lang="en-US" altLang="zh-CN" sz="1200" dirty="0" err="1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ms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为了保证流动为层流，根据层流的雷诺数范围采用的均匀来流速度为</a:t>
            </a:r>
            <a:r>
              <a:rPr lang="en-US" altLang="zh-CN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0.002m/s</a:t>
            </a:r>
            <a:endParaRPr lang="zh-CN" altLang="en-US" sz="12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注意到本算例不采用直接求解</a:t>
            </a:r>
            <a:r>
              <a:rPr lang="zh-CN" altLang="en-US" dirty="0" smtClean="0">
                <a:latin typeface="Arial" panose="020B0604020202020204" pitchFamily="34" charset="0"/>
              </a:rPr>
              <a:t>，</a:t>
            </a:r>
            <a:r>
              <a:rPr lang="zh-CN" altLang="en-US" sz="12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使用迭代求解</a:t>
            </a:r>
            <a:endParaRPr kumimoji="0" lang="zh-CN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6AA64-245C-409D-8BE8-FD8C1533D8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3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9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2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0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88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3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9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5219-96DE-4C60-8FCE-EDBFE1B99FF2}" type="datetimeFigureOut">
              <a:rPr lang="zh-CN" altLang="en-US" smtClean="0"/>
              <a:t>2016/6/23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80D58-EDB0-4F17-86D3-A2E4EE2532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Visio___2.vsd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9.png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Visio___1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边界层流动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854657" y="5969304"/>
            <a:ext cx="4902200" cy="12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803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2956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108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261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413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565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718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870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023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175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4327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480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632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4785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4937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089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242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5394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547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699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851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6004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156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309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461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6613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766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6918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0710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2234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3758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75282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7680657" y="5969304"/>
            <a:ext cx="101600" cy="127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2854657" y="5035804"/>
            <a:ext cx="4927600" cy="946200"/>
          </a:xfrm>
          <a:custGeom>
            <a:avLst/>
            <a:gdLst>
              <a:gd name="connsiteX0" fmla="*/ 3335 w 5057935"/>
              <a:gd name="connsiteY0" fmla="*/ 1768486 h 1768486"/>
              <a:gd name="connsiteX1" fmla="*/ 701835 w 5057935"/>
              <a:gd name="connsiteY1" fmla="*/ 892186 h 1768486"/>
              <a:gd name="connsiteX2" fmla="*/ 4346735 w 5057935"/>
              <a:gd name="connsiteY2" fmla="*/ 92086 h 1768486"/>
              <a:gd name="connsiteX3" fmla="*/ 5057935 w 5057935"/>
              <a:gd name="connsiteY3" fmla="*/ 15886 h 176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7935" h="1768486">
                <a:moveTo>
                  <a:pt x="3335" y="1768486"/>
                </a:moveTo>
                <a:cubicBezTo>
                  <a:pt x="-9365" y="1470036"/>
                  <a:pt x="-22065" y="1171586"/>
                  <a:pt x="701835" y="892186"/>
                </a:cubicBezTo>
                <a:cubicBezTo>
                  <a:pt x="1425735" y="612786"/>
                  <a:pt x="3620718" y="238136"/>
                  <a:pt x="4346735" y="92086"/>
                </a:cubicBezTo>
                <a:cubicBezTo>
                  <a:pt x="5072752" y="-53964"/>
                  <a:pt x="4979618" y="18003"/>
                  <a:pt x="5057935" y="1588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235788" y="6041777"/>
            <a:ext cx="13572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81049" y="5870377"/>
            <a:ext cx="91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1223088" y="4873377"/>
            <a:ext cx="12700" cy="1181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62816" y="5003517"/>
            <a:ext cx="91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</a:t>
            </a:r>
            <a:endParaRPr lang="en-US" altLang="zh-CN" sz="20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2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698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边界条件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9303" y="1446668"/>
            <a:ext cx="695032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层流的雷诺数范围采用的均匀来流速度为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0.002m/s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，入口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直接给定来流速度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U=0.002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V=0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壁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面使用无滑移条件，速度为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出口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与边界层外边界使用充分发展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边界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湍流：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参考老师给的程序，入口除了给定速度外，入口给定湍动能为动能的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0.2%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，耗散率取为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壁面处湍动能与耗散率为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出口与边界层外边界使用充分发展边界</a:t>
            </a:r>
            <a:endParaRPr lang="en-US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1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77" y="0"/>
            <a:ext cx="2584530" cy="888521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9011" y="790356"/>
            <a:ext cx="3006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数值计算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39780"/>
              </p:ext>
            </p:extLst>
          </p:nvPr>
        </p:nvGraphicFramePr>
        <p:xfrm>
          <a:off x="2512114" y="974785"/>
          <a:ext cx="5292114" cy="5733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Visio" r:id="rId4" imgW="4067122" imgH="4410180" progId="Visio.Drawing.15">
                  <p:embed/>
                </p:oleObj>
              </mc:Choice>
              <mc:Fallback>
                <p:oleObj name="Visio" r:id="rId4" imgW="4067122" imgH="4410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14" y="974785"/>
                        <a:ext cx="5292114" cy="5733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590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t="34217" r="7308" b="38162"/>
          <a:stretch/>
        </p:blipFill>
        <p:spPr>
          <a:xfrm>
            <a:off x="562709" y="5034156"/>
            <a:ext cx="7596554" cy="17848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4" t="34090" r="7831" b="38397"/>
          <a:stretch/>
        </p:blipFill>
        <p:spPr>
          <a:xfrm>
            <a:off x="597878" y="2727506"/>
            <a:ext cx="7504982" cy="1708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3" t="33245" r="8269" b="38230"/>
          <a:stretch/>
        </p:blipFill>
        <p:spPr>
          <a:xfrm>
            <a:off x="597878" y="916291"/>
            <a:ext cx="7526216" cy="18112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750791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(x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方向入口速度分别为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0.004)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0" y="4720306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速度（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方向入口速度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0.002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8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层流计算结果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0791" y="96989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与布拉修斯解比较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19150"/>
              </p:ext>
            </p:extLst>
          </p:nvPr>
        </p:nvGraphicFramePr>
        <p:xfrm>
          <a:off x="3054340" y="1295803"/>
          <a:ext cx="1539639" cy="77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901309" imgH="469696" progId="Equation.DSMT4">
                  <p:embed/>
                </p:oleObj>
              </mc:Choice>
              <mc:Fallback>
                <p:oleObj name="Equation" r:id="rId3" imgW="901309" imgH="469696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40" y="1295803"/>
                        <a:ext cx="1539639" cy="7779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46474" y="4465829"/>
            <a:ext cx="69503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布拉修斯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近似解计算得到的计算域出口位置的边界层厚度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约与使用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本题编写的基于有限体积法的层流边界层流动计算程序得到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的结果基本相同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1" t="34184" r="7404" b="35641"/>
          <a:stretch/>
        </p:blipFill>
        <p:spPr>
          <a:xfrm>
            <a:off x="782514" y="2199579"/>
            <a:ext cx="7622930" cy="190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37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湍流计算结果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16474" y="171283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2882953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速度：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6474" y="4862702"/>
            <a:ext cx="82890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结果看出，在相同条件下，流动变为湍流后边界层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变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厚，与理论一致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2" t="33749" r="6917" b="38134"/>
          <a:stretch/>
        </p:blipFill>
        <p:spPr>
          <a:xfrm>
            <a:off x="432811" y="661821"/>
            <a:ext cx="7055894" cy="1705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t="34456" r="7164" b="39046"/>
          <a:stretch/>
        </p:blipFill>
        <p:spPr>
          <a:xfrm>
            <a:off x="454723" y="2508184"/>
            <a:ext cx="7012071" cy="15491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45" y="-345778"/>
            <a:ext cx="5133699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不同格式计算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3645" y="536508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迎风格式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645" y="2227397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混合格式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85598" y="405734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乘方格式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4" t="33246" r="7534" b="37646"/>
          <a:stretch/>
        </p:blipFill>
        <p:spPr>
          <a:xfrm>
            <a:off x="298110" y="4457451"/>
            <a:ext cx="7341220" cy="172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3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645" y="-388945"/>
            <a:ext cx="5133699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不同格式计算</a:t>
            </a:r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结果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3" t="33757" r="6418" b="36907"/>
          <a:stretch/>
        </p:blipFill>
        <p:spPr>
          <a:xfrm>
            <a:off x="577956" y="2809210"/>
            <a:ext cx="7697337" cy="18548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7" t="35728" r="5265" b="36292"/>
          <a:stretch/>
        </p:blipFill>
        <p:spPr>
          <a:xfrm>
            <a:off x="393645" y="940455"/>
            <a:ext cx="7957284" cy="1868755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3645" y="536508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迎风格式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93645" y="260915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混合格式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3645" y="4520052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乘方格式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0" t="35051" r="6792" b="36518"/>
          <a:stretch/>
        </p:blipFill>
        <p:spPr>
          <a:xfrm>
            <a:off x="535371" y="4920162"/>
            <a:ext cx="7706644" cy="18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4288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不可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压缩层流边界层的控制方程为：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50" y="3855236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湍流平均运动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控制方程：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81185"/>
              </p:ext>
            </p:extLst>
          </p:nvPr>
        </p:nvGraphicFramePr>
        <p:xfrm>
          <a:off x="1963271" y="1715143"/>
          <a:ext cx="3195202" cy="19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Equation" r:id="rId3" imgW="1498600" imgH="914400" progId="Equation.DSMT4">
                  <p:embed/>
                </p:oleObj>
              </mc:Choice>
              <mc:Fallback>
                <p:oleObj name="Equation" r:id="rId3" imgW="14986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1715143"/>
                        <a:ext cx="3195202" cy="19537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623625"/>
              </p:ext>
            </p:extLst>
          </p:nvPr>
        </p:nvGraphicFramePr>
        <p:xfrm>
          <a:off x="1963271" y="4441685"/>
          <a:ext cx="5143760" cy="186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Equation" r:id="rId5" imgW="2743200" imgH="990600" progId="Equation.DSMT4">
                  <p:embed/>
                </p:oleObj>
              </mc:Choice>
              <mc:Fallback>
                <p:oleObj name="Equation" r:id="rId5" imgW="2743200" imgH="99060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271" y="4441685"/>
                        <a:ext cx="5143760" cy="1863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7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使用涡粘模式封闭方程：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8649" y="2385993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将涡粘假设代入雷诺方程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39"/>
          <p:cNvSpPr>
            <a:spLocks noChangeArrowheads="1"/>
          </p:cNvSpPr>
          <p:nvPr/>
        </p:nvSpPr>
        <p:spPr bwMode="auto">
          <a:xfrm>
            <a:off x="2662518" y="512868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388763"/>
              </p:ext>
            </p:extLst>
          </p:nvPr>
        </p:nvGraphicFramePr>
        <p:xfrm>
          <a:off x="628650" y="1494078"/>
          <a:ext cx="5271763" cy="79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0" name="Equation" r:id="rId3" imgW="2590800" imgH="393700" progId="Equation.DSMT4">
                  <p:embed/>
                </p:oleObj>
              </mc:Choice>
              <mc:Fallback>
                <p:oleObj name="Equation" r:id="rId3" imgW="2590800" imgH="393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494078"/>
                        <a:ext cx="5271763" cy="7917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57667"/>
              </p:ext>
            </p:extLst>
          </p:nvPr>
        </p:nvGraphicFramePr>
        <p:xfrm>
          <a:off x="883281" y="3002582"/>
          <a:ext cx="4602000" cy="93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" name="Equation" r:id="rId5" imgW="2387600" imgH="482600" progId="Equation.DSMT4">
                  <p:embed/>
                </p:oleObj>
              </mc:Choice>
              <mc:Fallback>
                <p:oleObj name="Equation" r:id="rId5" imgW="2387600" imgH="482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81" y="3002582"/>
                        <a:ext cx="4602000" cy="938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03188" y="3871400"/>
            <a:ext cx="3653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补充两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方程模型的控制方程组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: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028369"/>
              </p:ext>
            </p:extLst>
          </p:nvPr>
        </p:nvGraphicFramePr>
        <p:xfrm>
          <a:off x="790701" y="4469881"/>
          <a:ext cx="5269384" cy="886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2" name="Equation" r:id="rId7" imgW="2882900" imgH="482600" progId="Equation.DSMT4">
                  <p:embed/>
                </p:oleObj>
              </mc:Choice>
              <mc:Fallback>
                <p:oleObj name="Equation" r:id="rId7" imgW="2882900" imgH="482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1" y="4469881"/>
                        <a:ext cx="5269384" cy="886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059744"/>
              </p:ext>
            </p:extLst>
          </p:nvPr>
        </p:nvGraphicFramePr>
        <p:xfrm>
          <a:off x="790700" y="5409713"/>
          <a:ext cx="7020889" cy="978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3" name="Equation" r:id="rId9" imgW="3517900" imgH="482600" progId="Equation.DSMT4">
                  <p:embed/>
                </p:oleObj>
              </mc:Choice>
              <mc:Fallback>
                <p:oleObj name="Equation" r:id="rId9" imgW="35179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00" y="5409713"/>
                        <a:ext cx="7020889" cy="978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060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86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8650" y="1108000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通用控制方程：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57319"/>
              </p:ext>
            </p:extLst>
          </p:nvPr>
        </p:nvGraphicFramePr>
        <p:xfrm>
          <a:off x="453256" y="1492721"/>
          <a:ext cx="8364759" cy="8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1" name="Equation" r:id="rId3" imgW="4660900" imgH="457200" progId="Equation.DSMT4">
                  <p:embed/>
                </p:oleObj>
              </mc:Choice>
              <mc:Fallback>
                <p:oleObj name="Equation" r:id="rId3" imgW="46609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56" y="1492721"/>
                        <a:ext cx="8364759" cy="8194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19223"/>
              </p:ext>
            </p:extLst>
          </p:nvPr>
        </p:nvGraphicFramePr>
        <p:xfrm>
          <a:off x="2544519" y="2909592"/>
          <a:ext cx="1918299" cy="40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2" name="Equation" r:id="rId5" imgW="952087" imgH="203112" progId="Equation.DSMT4">
                  <p:embed/>
                </p:oleObj>
              </mc:Choice>
              <mc:Fallback>
                <p:oleObj name="Equation" r:id="rId5" imgW="95208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519" y="2909592"/>
                        <a:ext cx="1918299" cy="4028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21700"/>
              </p:ext>
            </p:extLst>
          </p:nvPr>
        </p:nvGraphicFramePr>
        <p:xfrm>
          <a:off x="2608679" y="3948246"/>
          <a:ext cx="2113446" cy="408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3" name="Equation" r:id="rId7" imgW="1130040" imgH="203040" progId="Equation.DSMT4">
                  <p:embed/>
                </p:oleObj>
              </mc:Choice>
              <mc:Fallback>
                <p:oleObj name="Equation" r:id="rId7" imgW="11300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679" y="3948246"/>
                        <a:ext cx="2113446" cy="408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733244" y="2383086"/>
            <a:ext cx="66337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其中对应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连续方程： 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3244" y="34310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对应层流边界层流向动量方程</a:t>
            </a:r>
            <a:r>
              <a:rPr lang="zh-CN" altLang="en-US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62236" y="4363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对于湍流边界层：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0486"/>
              </p:ext>
            </p:extLst>
          </p:nvPr>
        </p:nvGraphicFramePr>
        <p:xfrm>
          <a:off x="2544519" y="4675188"/>
          <a:ext cx="4684712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4" name="Equation" r:id="rId9" imgW="2463480" imgH="1143000" progId="Equation.DSMT4">
                  <p:embed/>
                </p:oleObj>
              </mc:Choice>
              <mc:Fallback>
                <p:oleObj name="Equation" r:id="rId9" imgW="2463480" imgH="11430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519" y="4675188"/>
                        <a:ext cx="4684712" cy="2182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7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40605" y="794869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方程离散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360072" y="1475187"/>
            <a:ext cx="4930853" cy="3631333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88311"/>
              </p:ext>
            </p:extLst>
          </p:nvPr>
        </p:nvGraphicFramePr>
        <p:xfrm>
          <a:off x="1276350" y="5282829"/>
          <a:ext cx="38687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8" name="Equation" r:id="rId3" imgW="1981080" imgH="533160" progId="Equation.DSMT4">
                  <p:embed/>
                </p:oleObj>
              </mc:Choice>
              <mc:Fallback>
                <p:oleObj name="Equation" r:id="rId3" imgW="1981080" imgH="5331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282829"/>
                        <a:ext cx="3868738" cy="1023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227860"/>
              </p:ext>
            </p:extLst>
          </p:nvPr>
        </p:nvGraphicFramePr>
        <p:xfrm>
          <a:off x="419462" y="1273121"/>
          <a:ext cx="6285201" cy="50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9" name="Equation" r:id="rId5" imgW="3543300" imgH="279400" progId="Equation.DSMT4">
                  <p:embed/>
                </p:oleObj>
              </mc:Choice>
              <mc:Fallback>
                <p:oleObj name="Equation" r:id="rId5" imgW="3543300" imgH="279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62" y="1273121"/>
                        <a:ext cx="6285201" cy="506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981075" y="4504087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方向迎风格式离散：</a:t>
            </a:r>
          </a:p>
        </p:txBody>
      </p:sp>
    </p:spTree>
    <p:extLst>
      <p:ext uri="{BB962C8B-B14F-4D97-AF65-F5344CB8AC3E}">
        <p14:creationId xmlns:p14="http://schemas.microsoft.com/office/powerpoint/2010/main" val="59627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780450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方程离散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579635"/>
              </p:ext>
            </p:extLst>
          </p:nvPr>
        </p:nvGraphicFramePr>
        <p:xfrm>
          <a:off x="695430" y="1865111"/>
          <a:ext cx="5289873" cy="435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2" name="Equation" r:id="rId3" imgW="3060360" imgH="253800" progId="Equation.DSMT4">
                  <p:embed/>
                </p:oleObj>
              </mc:Choice>
              <mc:Fallback>
                <p:oleObj name="Equation" r:id="rId3" imgW="306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30" y="1865111"/>
                        <a:ext cx="5289873" cy="4357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18221"/>
              </p:ext>
            </p:extLst>
          </p:nvPr>
        </p:nvGraphicFramePr>
        <p:xfrm>
          <a:off x="712092" y="2528296"/>
          <a:ext cx="1063209" cy="710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3" name="Equation" r:id="rId5" imgW="672840" imgH="457200" progId="Equation.DSMT4">
                  <p:embed/>
                </p:oleObj>
              </mc:Choice>
              <mc:Fallback>
                <p:oleObj name="Equation" r:id="rId5" imgW="6728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092" y="2528296"/>
                        <a:ext cx="1063209" cy="7106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/>
          <p:cNvSpPr/>
          <p:nvPr/>
        </p:nvSpPr>
        <p:spPr>
          <a:xfrm>
            <a:off x="363793" y="1169950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通用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离散：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表格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633082"/>
                  </p:ext>
                </p:extLst>
              </p:nvPr>
            </p:nvGraphicFramePr>
            <p:xfrm>
              <a:off x="545206" y="3466533"/>
              <a:ext cx="8273424" cy="28660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1993"/>
                    <a:gridCol w="2621993"/>
                    <a:gridCol w="3029438"/>
                  </a:tblGrid>
                  <a:tr h="6174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ctrlPr>
                                      <a:rPr lang="zh-CN" alt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b="1" i="1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b="1" i="0" kern="1200">
                                        <a:solidFill>
                                          <a:schemeClr val="lt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中心差分格式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上风格式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sz="2000" kern="100" dirty="0">
                              <a:effectLst/>
                            </a:rPr>
                            <a:t>1+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kern="120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‖</m:t>
                              </m:r>
                              <m:r>
                                <a:rPr lang="zh-CN" altLang="en-US" sz="1800" i="1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zh-CN" altLang="en-US" sz="1800" i="0" kern="12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,0‖</m:t>
                              </m:r>
                            </m:oMath>
                          </a14:m>
                          <a:r>
                            <a:rPr lang="en-US" sz="2000" kern="100" dirty="0">
                              <a:effectLst/>
                            </a:rPr>
                            <a:t> 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指数格式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180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num>
                                      <m:den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[</m:t>
                                        </m:r>
                                      </m:den>
                                    </m:f>
                                    <m:r>
                                      <m:rPr>
                                        <m:sty m:val="p"/>
                                      </m:rP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exp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(|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|)−1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zh-CN" alt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8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  <m: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𝑃</m:t>
                                    </m:r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|</m:t>
                                    </m:r>
                                  </m:num>
                                  <m:den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[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exp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|)−1]+‖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混合格式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1−0.5|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|‖+‖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4971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乘方格式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1−0.1|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kern="120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 </m:t>
                                </m:r>
                                <m:sSup>
                                  <m:sSupPr>
                                    <m:ctrlPr>
                                      <a:rPr lang="zh-CN" altLang="en-US" sz="18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1−0.1|</m:t>
                                        </m:r>
                                        <m:r>
                                          <a:rPr lang="zh-CN" altLang="en-US" sz="1800" i="1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𝑃</m:t>
                                        </m:r>
                                        <m:r>
                                          <a:rPr lang="zh-CN" altLang="en-US" sz="1800" i="0" kern="120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sz="1800" i="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‖+‖</m:t>
                                </m:r>
                                <m:r>
                                  <a:rPr lang="zh-CN" altLang="en-US" sz="1800" i="1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zh-CN" altLang="en-US" sz="1800" i="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,0‖</m:t>
                                </m:r>
                              </m:oMath>
                            </m:oMathPara>
                          </a14:m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表格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0633082"/>
                  </p:ext>
                </p:extLst>
              </p:nvPr>
            </p:nvGraphicFramePr>
            <p:xfrm>
              <a:off x="545206" y="3466533"/>
              <a:ext cx="8273424" cy="29034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1993"/>
                    <a:gridCol w="2621993"/>
                    <a:gridCol w="3029438"/>
                  </a:tblGrid>
                  <a:tr h="6174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990" r="-116241" b="-385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990" r="-805" b="-385149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中心差分格式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134211" r="-116241" b="-4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134211" r="-805" b="-411842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 dirty="0">
                              <a:effectLst/>
                            </a:rPr>
                            <a:t>上风格式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sz="200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237333" r="-805" b="-3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指数格式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337333" r="-116241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337333" r="-805" b="-2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混合格式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437333" r="-116241" b="-1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437333" r="-805" b="-117333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tabLst>
                              <a:tab pos="1739900" algn="l"/>
                            </a:tabLst>
                          </a:pPr>
                          <a:r>
                            <a:rPr lang="zh-CN" sz="2000" kern="100">
                              <a:effectLst/>
                            </a:rPr>
                            <a:t>乘方格式</a:t>
                          </a:r>
                          <a:endParaRPr lang="zh-CN" sz="200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00000" t="-537333" r="-116241" b="-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 rotWithShape="0">
                          <a:blip r:embed="rId7"/>
                          <a:stretch>
                            <a:fillRect l="-173441" t="-537333" r="-805" b="-17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98587"/>
              </p:ext>
            </p:extLst>
          </p:nvPr>
        </p:nvGraphicFramePr>
        <p:xfrm>
          <a:off x="2220626" y="2557739"/>
          <a:ext cx="780847" cy="681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4" name="Equation" r:id="rId8" imgW="444307" imgH="393529" progId="Equation.DSMT4">
                  <p:embed/>
                </p:oleObj>
              </mc:Choice>
              <mc:Fallback>
                <p:oleObj name="Equation" r:id="rId8" imgW="444307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626" y="2557739"/>
                        <a:ext cx="780847" cy="681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28669"/>
              </p:ext>
            </p:extLst>
          </p:nvPr>
        </p:nvGraphicFramePr>
        <p:xfrm>
          <a:off x="3316601" y="2636520"/>
          <a:ext cx="2307723" cy="52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5" name="Equation" r:id="rId10" imgW="1117115" imgH="253890" progId="Equation.DSMT4">
                  <p:embed/>
                </p:oleObj>
              </mc:Choice>
              <mc:Fallback>
                <p:oleObj name="Equation" r:id="rId10" imgW="1117115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601" y="2636520"/>
                        <a:ext cx="2307723" cy="523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06709"/>
              </p:ext>
            </p:extLst>
          </p:nvPr>
        </p:nvGraphicFramePr>
        <p:xfrm>
          <a:off x="5949308" y="2711177"/>
          <a:ext cx="1937253" cy="47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6" name="Equation" r:id="rId12" imgW="1028254" imgH="253890" progId="Equation.DSMT4">
                  <p:embed/>
                </p:oleObj>
              </mc:Choice>
              <mc:Fallback>
                <p:oleObj name="Equation" r:id="rId12" imgW="102825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308" y="2711177"/>
                        <a:ext cx="1937253" cy="479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01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3" name="矩形 52"/>
          <p:cNvSpPr/>
          <p:nvPr/>
        </p:nvSpPr>
        <p:spPr>
          <a:xfrm>
            <a:off x="139444" y="777430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源项处理</a:t>
            </a:r>
            <a:r>
              <a:rPr lang="zh-CN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9444" y="1191971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层流中无源项，</a:t>
            </a: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S=0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39444" y="1668639"/>
            <a:ext cx="3345856" cy="49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湍流中：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310187"/>
              </p:ext>
            </p:extLst>
          </p:nvPr>
        </p:nvGraphicFramePr>
        <p:xfrm>
          <a:off x="1625517" y="1864602"/>
          <a:ext cx="6223763" cy="303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name="Equation" r:id="rId3" imgW="2869920" imgH="1396800" progId="Equation.DSMT4">
                  <p:embed/>
                </p:oleObj>
              </mc:Choice>
              <mc:Fallback>
                <p:oleObj name="Equation" r:id="rId3" imgW="2869920" imgH="13968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517" y="1864602"/>
                        <a:ext cx="6223763" cy="3039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45166"/>
              </p:ext>
            </p:extLst>
          </p:nvPr>
        </p:nvGraphicFramePr>
        <p:xfrm>
          <a:off x="1625517" y="5048666"/>
          <a:ext cx="74453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name="Equation" r:id="rId5" imgW="355320" imgH="228600" progId="Equation.DSMT4">
                  <p:embed/>
                </p:oleObj>
              </mc:Choice>
              <mc:Fallback>
                <p:oleObj name="Equation" r:id="rId5" imgW="355320" imgH="228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517" y="5048666"/>
                        <a:ext cx="744538" cy="458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2615732" y="4985514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表示上一步结果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数学模型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146699" y="-425772"/>
            <a:ext cx="3639508" cy="3178774"/>
            <a:chOff x="0" y="0"/>
            <a:chExt cx="4100" cy="3070"/>
          </a:xfrm>
        </p:grpSpPr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1430" y="1160"/>
              <a:ext cx="1100" cy="104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1" name="组合 10"/>
            <p:cNvGrpSpPr>
              <a:grpSpLocks/>
            </p:cNvGrpSpPr>
            <p:nvPr/>
          </p:nvGrpSpPr>
          <p:grpSpPr bwMode="auto">
            <a:xfrm>
              <a:off x="0" y="0"/>
              <a:ext cx="4100" cy="3070"/>
              <a:chOff x="0" y="0"/>
              <a:chExt cx="4100" cy="3070"/>
            </a:xfrm>
          </p:grpSpPr>
          <p:sp>
            <p:nvSpPr>
              <p:cNvPr id="12" name="文本框 28"/>
              <p:cNvSpPr>
                <a:spLocks noChangeArrowheads="1"/>
              </p:cNvSpPr>
              <p:nvPr/>
            </p:nvSpPr>
            <p:spPr bwMode="auto">
              <a:xfrm>
                <a:off x="1870" y="2050"/>
                <a:ext cx="480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sz="1050" i="1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sz="105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" name="组合 12"/>
              <p:cNvGrpSpPr>
                <a:grpSpLocks/>
              </p:cNvGrpSpPr>
              <p:nvPr/>
            </p:nvGrpSpPr>
            <p:grpSpPr bwMode="auto">
              <a:xfrm>
                <a:off x="0" y="0"/>
                <a:ext cx="4100" cy="3070"/>
                <a:chOff x="0" y="0"/>
                <a:chExt cx="4100" cy="3070"/>
              </a:xfrm>
            </p:grpSpPr>
            <p:sp>
              <p:nvSpPr>
                <p:cNvPr id="14" name="文本框 26"/>
                <p:cNvSpPr>
                  <a:spLocks noChangeArrowheads="1"/>
                </p:cNvSpPr>
                <p:nvPr/>
              </p:nvSpPr>
              <p:spPr bwMode="auto">
                <a:xfrm>
                  <a:off x="1100" y="1520"/>
                  <a:ext cx="480" cy="4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sz="1050" i="1" kern="100"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w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0"/>
                    </a:spcAft>
                  </a:pPr>
                  <a:r>
                    <a:rPr lang="en-US" sz="1050" kern="10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 </a:t>
                  </a:r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100" cy="3070"/>
                  <a:chOff x="0" y="0"/>
                  <a:chExt cx="4100" cy="3070"/>
                </a:xfrm>
              </p:grpSpPr>
              <p:grpSp>
                <p:nvGrpSpPr>
                  <p:cNvPr id="17" name="组合 16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4100" cy="3070"/>
                    <a:chOff x="0" y="0"/>
                    <a:chExt cx="4100" cy="3070"/>
                  </a:xfrm>
                </p:grpSpPr>
                <p:grpSp>
                  <p:nvGrpSpPr>
                    <p:cNvPr id="19" name="组合 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0" y="0"/>
                      <a:ext cx="4100" cy="3070"/>
                      <a:chOff x="0" y="0"/>
                      <a:chExt cx="4100" cy="3070"/>
                    </a:xfrm>
                  </p:grpSpPr>
                  <p:grpSp>
                    <p:nvGrpSpPr>
                      <p:cNvPr id="21" name="组合 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0" y="0"/>
                        <a:ext cx="4100" cy="3070"/>
                        <a:chOff x="0" y="0"/>
                        <a:chExt cx="4100" cy="3070"/>
                      </a:xfrm>
                    </p:grpSpPr>
                    <p:sp>
                      <p:nvSpPr>
                        <p:cNvPr id="23" name="文本框 1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43" y="1620"/>
                          <a:ext cx="48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rot="0" vert="horz" wrap="square" lIns="91440" tIns="45720" rIns="91440" bIns="45720" anchor="t" anchorCtr="0" upright="1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CN" sz="1050" kern="100" dirty="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24" name="组合 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0" y="0"/>
                          <a:ext cx="4100" cy="3070"/>
                          <a:chOff x="0" y="0"/>
                          <a:chExt cx="4100" cy="3070"/>
                        </a:xfrm>
                      </p:grpSpPr>
                      <p:grpSp>
                        <p:nvGrpSpPr>
                          <p:cNvPr id="25" name="组合 2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0" y="0"/>
                            <a:ext cx="4100" cy="3070"/>
                            <a:chOff x="0" y="0"/>
                            <a:chExt cx="4100" cy="3070"/>
                          </a:xfrm>
                        </p:grpSpPr>
                        <p:grpSp>
                          <p:nvGrpSpPr>
                            <p:cNvPr id="27" name="组合 2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0" y="0"/>
                              <a:ext cx="4100" cy="3070"/>
                              <a:chOff x="0" y="0"/>
                              <a:chExt cx="4100" cy="3070"/>
                            </a:xfrm>
                          </p:grpSpPr>
                          <p:grpSp>
                            <p:nvGrpSpPr>
                              <p:cNvPr id="29" name="组合 28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0" y="0"/>
                                <a:ext cx="4100" cy="3070"/>
                                <a:chOff x="0" y="0"/>
                                <a:chExt cx="4100" cy="3070"/>
                              </a:xfrm>
                            </p:grpSpPr>
                            <p:grpSp>
                              <p:nvGrpSpPr>
                                <p:cNvPr id="34" name="组合 33"/>
                                <p:cNvGrpSpPr>
                                  <a:grpSpLocks/>
                                </p:cNvGrpSpPr>
                                <p:nvPr/>
                              </p:nvGrpSpPr>
                              <p:grpSpPr bwMode="auto">
                                <a:xfrm>
                                  <a:off x="0" y="0"/>
                                  <a:ext cx="4100" cy="3070"/>
                                  <a:chOff x="0" y="0"/>
                                  <a:chExt cx="4100" cy="3070"/>
                                </a:xfrm>
                              </p:grpSpPr>
                              <p:cxnSp>
                                <p:nvCxnSpPr>
                                  <p:cNvPr id="40" name="直接箭头连接符 39"/>
                                  <p:cNvCxnSpPr/>
                                  <p:nvPr/>
                                </p:nvCxnSpPr>
                                <p:spPr bwMode="auto">
                                  <a:xfrm>
                                    <a:off x="0" y="1680"/>
                                    <a:ext cx="4100" cy="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  <p:cxnSp>
                                <p:nvCxnSpPr>
                                  <p:cNvPr id="41" name="直接箭头连接符 40"/>
                                  <p:cNvCxnSpPr/>
                                  <p:nvPr/>
                                </p:nvCxnSpPr>
                                <p:spPr bwMode="auto">
                                  <a:xfrm flipV="1">
                                    <a:off x="1990" y="0"/>
                                    <a:ext cx="0" cy="3070"/>
                                  </a:xfrm>
                                  <a:prstGeom prst="straightConnector1">
                                    <a:avLst/>
                                  </a:prstGeom>
                                  <a:noFill/>
                                  <a:ln w="9525">
                                    <a:solidFill>
                                      <a:srgbClr val="000000"/>
                                    </a:solidFill>
                                    <a:round/>
                                    <a:headEnd/>
                                    <a:tailEnd type="triangle" w="med" len="med"/>
                                  </a:ln>
                                </p:spPr>
                              </p:cxnSp>
                            </p:grpSp>
                            <p:sp>
                              <p:nvSpPr>
                                <p:cNvPr id="35" name="椭圆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6" name="椭圆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010" y="165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7" name="椭圆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880" y="164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8" name="椭圆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59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  <p:sp>
                              <p:nvSpPr>
                                <p:cNvPr id="39" name="椭圆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960" y="2670"/>
                                  <a:ext cx="72" cy="72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000000"/>
                                </a:solidFill>
                                <a:ln w="25400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rot="0" vert="horz" wrap="square" lIns="91440" tIns="45720" rIns="91440" bIns="45720" anchor="t" anchorCtr="0" upright="1">
                                  <a:noAutofit/>
                                </a:bodyPr>
                                <a:lstStyle/>
                                <a:p>
                                  <a:endParaRPr lang="zh-CN" altLang="en-US"/>
                                </a:p>
                              </p:txBody>
                            </p:sp>
                          </p:grpSp>
                          <p:cxnSp>
                            <p:nvCxnSpPr>
                              <p:cNvPr id="30" name="直接连接符 29"/>
                              <p:cNvCxnSpPr/>
                              <p:nvPr/>
                            </p:nvCxnSpPr>
                            <p:spPr bwMode="auto">
                              <a:xfrm flipV="1">
                                <a:off x="720" y="1162"/>
                                <a:ext cx="246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1" name="直接连接符 30"/>
                              <p:cNvCxnSpPr/>
                              <p:nvPr/>
                            </p:nvCxnSpPr>
                            <p:spPr bwMode="auto">
                              <a:xfrm flipV="1">
                                <a:off x="728" y="2212"/>
                                <a:ext cx="2470" cy="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2" name="直接连接符 31"/>
                              <p:cNvCxnSpPr/>
                              <p:nvPr/>
                            </p:nvCxnSpPr>
                            <p:spPr bwMode="auto">
                              <a:xfrm flipV="1">
                                <a:off x="1433" y="682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  <p:cxnSp>
                            <p:nvCxnSpPr>
                              <p:cNvPr id="33" name="直接连接符 32"/>
                              <p:cNvCxnSpPr/>
                              <p:nvPr/>
                            </p:nvCxnSpPr>
                            <p:spPr bwMode="auto">
                              <a:xfrm flipV="1">
                                <a:off x="2543" y="690"/>
                                <a:ext cx="0" cy="1730"/>
                              </a:xfrm>
                              <a:prstGeom prst="line">
                                <a:avLst/>
                              </a:prstGeom>
                              <a:noFill/>
                              <a:ln w="9525">
                                <a:solidFill>
                                  <a:srgbClr val="000000"/>
                                </a:solidFill>
                                <a:prstDash val="sysDot"/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</p:cxnSp>
                        </p:grpSp>
                        <p:sp>
                          <p:nvSpPr>
                            <p:cNvPr id="28" name="文本框 1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68" y="1612"/>
                              <a:ext cx="480" cy="4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rot="0" vert="horz" wrap="square" lIns="91440" tIns="45720" rIns="91440" bIns="45720" anchor="t" anchorCtr="0" upright="1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W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sz="1050" kern="100">
                                  <a:effectLst/>
                                  <a:latin typeface="Calibri" panose="020F0502020204030204" pitchFamily="34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a:t> </a:t>
                              </a:r>
                              <a:endParaRPr lang="zh-CN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" name="文本框 2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05" y="397"/>
                            <a:ext cx="480" cy="4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rot="0" vert="horz" wrap="square" lIns="91440" tIns="45720" rIns="91440" bIns="45720" anchor="t" anchorCtr="0" upright="1">
                            <a:noAutofit/>
                          </a:bodyPr>
                          <a:lstStyle/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N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  <a:p>
                            <a:pPr algn="just">
                              <a:spcAft>
                                <a:spcPts val="0"/>
                              </a:spcAft>
                            </a:pPr>
                            <a:r>
                              <a:rPr lang="en-US" sz="1050" kern="100">
                                <a:effectLst/>
                                <a:latin typeface="Calibri" panose="020F0502020204030204" pitchFamily="34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a:t> </a:t>
                            </a:r>
                            <a:endParaRPr lang="zh-CN" sz="1050" kern="100"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2" name="文本框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5" y="2482"/>
                        <a:ext cx="480" cy="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rot="0" vert="horz" wrap="square" lIns="91440" tIns="45720" rIns="91440" bIns="45720" anchor="t" anchorCtr="0" upright="1">
                        <a:noAutofit/>
                      </a:bodyPr>
                      <a:lstStyle/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S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algn="just">
                          <a:spcAft>
                            <a:spcPts val="0"/>
                          </a:spcAft>
                        </a:pPr>
                        <a:r>
                          <a:rPr lang="en-US" sz="1050" kern="100"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 </a:t>
                        </a:r>
                        <a:endParaRPr lang="zh-CN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文本框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20" y="1520"/>
                      <a:ext cx="480" cy="4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0" rIns="91440" bIns="45720" anchor="t" anchorCtr="0" upright="1">
                      <a:noAutofit/>
                    </a:bodyPr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8" name="文本框 29"/>
                  <p:cNvSpPr>
                    <a:spLocks noChangeArrowheads="1"/>
                  </p:cNvSpPr>
                  <p:nvPr/>
                </p:nvSpPr>
                <p:spPr bwMode="auto">
                  <a:xfrm>
                    <a:off x="1870" y="830"/>
                    <a:ext cx="480" cy="4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i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n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endParaRPr lang="zh-CN" sz="1050" kern="100" dirty="0">
                      <a:effectLst/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3" name="矩形 52"/>
          <p:cNvSpPr/>
          <p:nvPr/>
        </p:nvSpPr>
        <p:spPr>
          <a:xfrm>
            <a:off x="139444" y="777430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最终方程变为：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6474" y="1987472"/>
            <a:ext cx="33458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739900" algn="l"/>
              </a:tabLst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其中：</a:t>
            </a:r>
            <a:endParaRPr lang="zh-CN" altLang="zh-CN" sz="2000" dirty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794448"/>
              </p:ext>
            </p:extLst>
          </p:nvPr>
        </p:nvGraphicFramePr>
        <p:xfrm>
          <a:off x="863383" y="1413686"/>
          <a:ext cx="5294856" cy="427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3" imgW="2717800" imgH="228600" progId="Equation.DSMT4">
                  <p:embed/>
                </p:oleObj>
              </mc:Choice>
              <mc:Fallback>
                <p:oleObj name="Equation" r:id="rId3" imgW="2717800" imgH="228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383" y="1413686"/>
                        <a:ext cx="5294856" cy="427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364271"/>
              </p:ext>
            </p:extLst>
          </p:nvPr>
        </p:nvGraphicFramePr>
        <p:xfrm>
          <a:off x="921016" y="2566036"/>
          <a:ext cx="6832721" cy="287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5" imgW="3556000" imgH="1498600" progId="Equation.DSMT4">
                  <p:embed/>
                </p:oleObj>
              </mc:Choice>
              <mc:Fallback>
                <p:oleObj name="Equation" r:id="rId5" imgW="3556000" imgH="149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16" y="2566036"/>
                        <a:ext cx="6832721" cy="2878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188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474" y="-155613"/>
            <a:ext cx="4529823" cy="1325563"/>
          </a:xfrm>
        </p:spPr>
        <p:txBody>
          <a:bodyPr/>
          <a:lstStyle/>
          <a:p>
            <a:r>
              <a:rPr lang="zh-CN" altLang="en-US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求解过程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243697" y="60078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16474" y="821595"/>
            <a:ext cx="69503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计算域及流体参数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6474" y="1375593"/>
            <a:ext cx="69503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构建了如下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图所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示的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计算区域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网格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划分在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方向分别为</a:t>
            </a:r>
            <a:r>
              <a:rPr lang="en-US" altLang="zh-CN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节点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en-US" sz="2000" dirty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液态水作为</a:t>
            </a:r>
            <a:r>
              <a:rPr lang="zh-CN" altLang="en-US" sz="2000" dirty="0" smtClean="0">
                <a:latin typeface="Times New Roman" panose="02020603050405020304" pitchFamily="18" charset="0"/>
                <a:ea typeface="华文细黑" panose="02010600040101010101" pitchFamily="2" charset="-122"/>
                <a:cs typeface="Times New Roman" panose="02020603050405020304" pitchFamily="18" charset="0"/>
              </a:rPr>
              <a:t>流体</a:t>
            </a:r>
            <a:endParaRPr lang="en-US" altLang="zh-CN" sz="2000" dirty="0" smtClean="0"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6021"/>
              </p:ext>
            </p:extLst>
          </p:nvPr>
        </p:nvGraphicFramePr>
        <p:xfrm>
          <a:off x="920211" y="2481592"/>
          <a:ext cx="57150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Visio" r:id="rId4" imgW="5714932" imgH="2428920" progId="Visio.Drawing.15">
                  <p:embed/>
                </p:oleObj>
              </mc:Choice>
              <mc:Fallback>
                <p:oleObj name="Visio" r:id="rId4" imgW="5714932" imgH="24289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0211" y="2481592"/>
                        <a:ext cx="5715000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8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</TotalTime>
  <Words>597</Words>
  <Application>Microsoft Office PowerPoint</Application>
  <PresentationFormat>全屏显示(4:3)</PresentationFormat>
  <Paragraphs>150</Paragraphs>
  <Slides>16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华文细黑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Visio</vt:lpstr>
      <vt:lpstr>边界层流动</vt:lpstr>
      <vt:lpstr>数学模型</vt:lpstr>
      <vt:lpstr>数学模型</vt:lpstr>
      <vt:lpstr>数学模型</vt:lpstr>
      <vt:lpstr>数学模型</vt:lpstr>
      <vt:lpstr>数学模型</vt:lpstr>
      <vt:lpstr>数学模型</vt:lpstr>
      <vt:lpstr>数学模型</vt:lpstr>
      <vt:lpstr>求解过程</vt:lpstr>
      <vt:lpstr>求解过程</vt:lpstr>
      <vt:lpstr>求解过程</vt:lpstr>
      <vt:lpstr>层流计算结果</vt:lpstr>
      <vt:lpstr>层流计算结果</vt:lpstr>
      <vt:lpstr>湍流计算结果</vt:lpstr>
      <vt:lpstr>不同格式计算结果</vt:lpstr>
      <vt:lpstr>不同格式计算结果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欧拉方程求解</dc:title>
  <dc:creator>liyeming</dc:creator>
  <cp:lastModifiedBy>captain</cp:lastModifiedBy>
  <cp:revision>144</cp:revision>
  <dcterms:created xsi:type="dcterms:W3CDTF">2016-06-20T04:11:39Z</dcterms:created>
  <dcterms:modified xsi:type="dcterms:W3CDTF">2016-06-22T18:15:50Z</dcterms:modified>
</cp:coreProperties>
</file>