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0"/>
  </p:notesMasterIdLst>
  <p:sldIdLst>
    <p:sldId id="348" r:id="rId2"/>
    <p:sldId id="258" r:id="rId3"/>
    <p:sldId id="351" r:id="rId4"/>
    <p:sldId id="352" r:id="rId5"/>
    <p:sldId id="353" r:id="rId6"/>
    <p:sldId id="354" r:id="rId7"/>
    <p:sldId id="355" r:id="rId8"/>
    <p:sldId id="356" r:id="rId9"/>
  </p:sldIdLst>
  <p:sldSz cx="9144000" cy="5143500" type="screen16x9"/>
  <p:notesSz cx="6858000" cy="9144000"/>
  <p:embeddedFontLst>
    <p:embeddedFont>
      <p:font typeface="Vidaloka" charset="0"/>
      <p:regular r:id="rId11"/>
    </p:embeddedFont>
    <p:embeddedFont>
      <p:font typeface="Montserrat" charset="0"/>
      <p:regular r:id="rId12"/>
      <p:bold r:id="rId13"/>
      <p:italic r:id="rId14"/>
      <p:boldItalic r:id="rId15"/>
    </p:embeddedFont>
    <p:embeddedFont>
      <p:font typeface="La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6282408-DA62-47AF-8DA8-282C9C0E9BED}">
  <a:tblStyle styleId="{66282408-DA62-47AF-8DA8-282C9C0E9B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98" d="100"/>
          <a:sy n="98" d="100"/>
        </p:scale>
        <p:origin x="-342"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8" r:id="rId2"/>
    <p:sldLayoutId id="2147483659" r:id="rId3"/>
    <p:sldLayoutId id="2147483696" r:id="rId4"/>
    <p:sldLayoutId id="2147483697" r:id="rId5"/>
    <p:sldLayoutId id="2147483698" r:id="rId6"/>
    <p:sldLayoutId id="214748369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TỔNG QUAN</a:t>
            </a:r>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indent="0">
              <a:buSzPts val="1100"/>
              <a:buNone/>
            </a:pPr>
            <a:r>
              <a:rPr lang="en" b="1" smtClean="0">
                <a:solidFill>
                  <a:schemeClr val="dk1"/>
                </a:solidFill>
              </a:rPr>
              <a:t>3</a:t>
            </a:r>
            <a:r>
              <a:rPr lang="en" b="1" smtClean="0">
                <a:solidFill>
                  <a:schemeClr val="dk1"/>
                </a:solidFill>
              </a:rPr>
              <a:t>. </a:t>
            </a:r>
            <a:r>
              <a:rPr lang="en-US" b="1" smtClean="0"/>
              <a:t>Tính </a:t>
            </a:r>
            <a:r>
              <a:rPr lang="en-US" b="1" smtClean="0"/>
              <a:t>khả </a:t>
            </a:r>
            <a:r>
              <a:rPr lang="en-US" b="1" smtClean="0"/>
              <a:t>thi</a:t>
            </a:r>
            <a:endParaRPr lang="en-US" b="1" smtClean="0"/>
          </a:p>
          <a:p>
            <a:pPr lvl="0" indent="-298450">
              <a:spcBef>
                <a:spcPts val="1200"/>
              </a:spcBef>
              <a:buSzPts val="1100"/>
              <a:buFont typeface="Montserrat Medium"/>
              <a:buChar char="●"/>
            </a:pPr>
            <a:r>
              <a:rPr lang="vi-VN" smtClean="0"/>
              <a:t>Đề tài xây dựng hệ thống quản lý quán karaoke của nhóm em có thể thực hiện được vì nó có nền tảng công nghệ hiện đại và sẵn có, đặc biệt là mô hình ASP.Net MVC. Công nghệ web và cơ sở dữ liệu đã được phát triển mạnh mẽ, cung cấp các công cụ và khung làm việc hỗ trợ. Hơn nữa, việc áp dụng các phương pháp phân tích yêu cầu và quy trình phát triển sẽ giúp đảm bảo tính ổn định và hiệu quả của hệ thống.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685800" y="438150"/>
            <a:ext cx="213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DIEN</a:t>
            </a:r>
            <a:endParaRPr/>
          </a:p>
        </p:txBody>
      </p:sp>
      <p:sp>
        <p:nvSpPr>
          <p:cNvPr id="495" name="Google Shape;495;p61"/>
          <p:cNvSpPr txBox="1">
            <a:spLocks noGrp="1"/>
          </p:cNvSpPr>
          <p:nvPr>
            <p:ph type="subTitle" idx="3"/>
          </p:nvPr>
        </p:nvSpPr>
        <p:spPr>
          <a:xfrm>
            <a:off x="343350" y="1915687"/>
            <a:ext cx="262845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Trang Chu</a:t>
            </a:r>
            <a:endParaRPr/>
          </a:p>
        </p:txBody>
      </p:sp>
      <p:sp>
        <p:nvSpPr>
          <p:cNvPr id="498" name="Google Shape;498;p61"/>
          <p:cNvSpPr txBox="1">
            <a:spLocks noGrp="1"/>
          </p:cNvSpPr>
          <p:nvPr>
            <p:ph type="subTitle" idx="4"/>
          </p:nvPr>
        </p:nvSpPr>
        <p:spPr>
          <a:xfrm>
            <a:off x="343350" y="2227862"/>
            <a:ext cx="2628450" cy="1029688"/>
          </a:xfrm>
          <a:prstGeom prst="rect">
            <a:avLst/>
          </a:prstGeom>
        </p:spPr>
        <p:txBody>
          <a:bodyPr spcFirstLastPara="1" wrap="square" lIns="91425" tIns="91425" rIns="91425" bIns="91425" anchor="t" anchorCtr="0">
            <a:noAutofit/>
          </a:bodyPr>
          <a:lstStyle/>
          <a:p>
            <a:pPr marL="0" lvl="0" indent="0"/>
            <a:r>
              <a:rPr lang="en-US" smtClean="0"/>
              <a:t>Hiển </a:t>
            </a:r>
            <a:r>
              <a:rPr lang="en-US" smtClean="0"/>
              <a:t>thị tất cả các menu chức năng của hệ thống cho phép người dùng thao tác với </a:t>
            </a:r>
            <a:r>
              <a:rPr lang="en-US" smtClean="0"/>
              <a:t>hệ </a:t>
            </a:r>
            <a:r>
              <a:rPr lang="en-US" smtClean="0"/>
              <a:t>thống.</a:t>
            </a:r>
            <a:br>
              <a:rPr lang="en-US" smtClean="0"/>
            </a:br>
            <a:r>
              <a:rPr lang="en-US" smtClean="0"/>
              <a:t>Quyền sử dụng những chức năng nhất định được phân riêng biệt cho từng nhóm người dùng</a:t>
            </a:r>
            <a:endParaRPr/>
          </a:p>
        </p:txBody>
      </p:sp>
      <p:sp>
        <p:nvSpPr>
          <p:cNvPr id="503" name="Google Shape;503;p61"/>
          <p:cNvSpPr txBox="1">
            <a:spLocks noGrp="1"/>
          </p:cNvSpPr>
          <p:nvPr>
            <p:ph type="title" idx="9"/>
          </p:nvPr>
        </p:nvSpPr>
        <p:spPr>
          <a:xfrm>
            <a:off x="1066800" y="127635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30" name="Picture 29"/>
          <p:cNvPicPr/>
          <p:nvPr/>
        </p:nvPicPr>
        <p:blipFill>
          <a:blip r:embed="rId3" cstate="print"/>
          <a:stretch>
            <a:fillRect/>
          </a:stretch>
        </p:blipFill>
        <p:spPr>
          <a:xfrm>
            <a:off x="3124200" y="895350"/>
            <a:ext cx="5486400" cy="31089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685800" y="438150"/>
            <a:ext cx="213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DIEN</a:t>
            </a:r>
            <a:endParaRPr/>
          </a:p>
        </p:txBody>
      </p:sp>
      <p:sp>
        <p:nvSpPr>
          <p:cNvPr id="495" name="Google Shape;495;p61"/>
          <p:cNvSpPr txBox="1">
            <a:spLocks noGrp="1"/>
          </p:cNvSpPr>
          <p:nvPr>
            <p:ph type="subTitle" idx="3"/>
          </p:nvPr>
        </p:nvSpPr>
        <p:spPr>
          <a:xfrm>
            <a:off x="343350" y="1915687"/>
            <a:ext cx="262845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Dang Nhap</a:t>
            </a:r>
            <a:endParaRPr/>
          </a:p>
        </p:txBody>
      </p:sp>
      <p:sp>
        <p:nvSpPr>
          <p:cNvPr id="498" name="Google Shape;498;p61"/>
          <p:cNvSpPr txBox="1">
            <a:spLocks noGrp="1"/>
          </p:cNvSpPr>
          <p:nvPr>
            <p:ph type="subTitle" idx="4"/>
          </p:nvPr>
        </p:nvSpPr>
        <p:spPr>
          <a:xfrm>
            <a:off x="343350" y="2227862"/>
            <a:ext cx="2628450" cy="1029688"/>
          </a:xfrm>
          <a:prstGeom prst="rect">
            <a:avLst/>
          </a:prstGeom>
        </p:spPr>
        <p:txBody>
          <a:bodyPr spcFirstLastPara="1" wrap="square" lIns="91425" tIns="91425" rIns="91425" bIns="91425" anchor="t" anchorCtr="0">
            <a:noAutofit/>
          </a:bodyPr>
          <a:lstStyle/>
          <a:p>
            <a:pPr marL="0"/>
            <a:r>
              <a:rPr lang="en-US" smtClean="0"/>
              <a:t>Người </a:t>
            </a:r>
            <a:r>
              <a:rPr lang="en-US" smtClean="0"/>
              <a:t>dùng </a:t>
            </a:r>
            <a:r>
              <a:rPr lang="en-US" smtClean="0"/>
              <a:t>muốn </a:t>
            </a:r>
            <a:r>
              <a:rPr lang="en-US" smtClean="0"/>
              <a:t>vào hệ </a:t>
            </a:r>
            <a:r>
              <a:rPr lang="en-US" smtClean="0"/>
              <a:t>thống của mình thì phải đăng nhập đúng theo tài khoản của mình đã được quản trị hệ thống cấp</a:t>
            </a:r>
            <a:endParaRPr lang="en-US"/>
          </a:p>
        </p:txBody>
      </p:sp>
      <p:sp>
        <p:nvSpPr>
          <p:cNvPr id="503" name="Google Shape;503;p61"/>
          <p:cNvSpPr txBox="1">
            <a:spLocks noGrp="1"/>
          </p:cNvSpPr>
          <p:nvPr>
            <p:ph type="title" idx="9"/>
          </p:nvPr>
        </p:nvSpPr>
        <p:spPr>
          <a:xfrm>
            <a:off x="1066800" y="127635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02</a:t>
            </a:r>
            <a:endParaRPr/>
          </a:p>
        </p:txBody>
      </p:sp>
      <p:pic>
        <p:nvPicPr>
          <p:cNvPr id="7" name="Picture 6"/>
          <p:cNvPicPr/>
          <p:nvPr/>
        </p:nvPicPr>
        <p:blipFill>
          <a:blip r:embed="rId3" cstate="print"/>
          <a:stretch>
            <a:fillRect/>
          </a:stretch>
        </p:blipFill>
        <p:spPr>
          <a:xfrm>
            <a:off x="3124200" y="895350"/>
            <a:ext cx="5486400" cy="31089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685800" y="438150"/>
            <a:ext cx="213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DIEN</a:t>
            </a:r>
            <a:endParaRPr/>
          </a:p>
        </p:txBody>
      </p:sp>
      <p:sp>
        <p:nvSpPr>
          <p:cNvPr id="495" name="Google Shape;495;p61"/>
          <p:cNvSpPr txBox="1">
            <a:spLocks noGrp="1"/>
          </p:cNvSpPr>
          <p:nvPr>
            <p:ph type="subTitle" idx="3"/>
          </p:nvPr>
        </p:nvSpPr>
        <p:spPr>
          <a:xfrm>
            <a:off x="343350" y="1915687"/>
            <a:ext cx="262845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Dat Phong</a:t>
            </a:r>
            <a:endParaRPr/>
          </a:p>
        </p:txBody>
      </p:sp>
      <p:sp>
        <p:nvSpPr>
          <p:cNvPr id="498" name="Google Shape;498;p61"/>
          <p:cNvSpPr txBox="1">
            <a:spLocks noGrp="1"/>
          </p:cNvSpPr>
          <p:nvPr>
            <p:ph type="subTitle" idx="4"/>
          </p:nvPr>
        </p:nvSpPr>
        <p:spPr>
          <a:xfrm>
            <a:off x="343350" y="2227862"/>
            <a:ext cx="2628450" cy="1029688"/>
          </a:xfrm>
          <a:prstGeom prst="rect">
            <a:avLst/>
          </a:prstGeom>
        </p:spPr>
        <p:txBody>
          <a:bodyPr spcFirstLastPara="1" wrap="square" lIns="91425" tIns="91425" rIns="91425" bIns="91425" anchor="t" anchorCtr="0">
            <a:noAutofit/>
          </a:bodyPr>
          <a:lstStyle/>
          <a:p>
            <a:pPr marL="0"/>
            <a:r>
              <a:rPr lang="vi-VN" smtClean="0"/>
              <a:t>Giao diện chương trình hiển thị toàn bộ đơn đặt phòng đang hoạt động ở thời điểm hiện tại. Mỗi đơn đặt phòng đại diện cho một lần khách hàng sử dụng phòng hát của quán. Đơn đặt phòng sẽ lưu trữ giờ vào của khách hàng để tính toán phí dịch vụ khi lập hóa đơn.</a:t>
            </a:r>
          </a:p>
        </p:txBody>
      </p:sp>
      <p:sp>
        <p:nvSpPr>
          <p:cNvPr id="503" name="Google Shape;503;p61"/>
          <p:cNvSpPr txBox="1">
            <a:spLocks noGrp="1"/>
          </p:cNvSpPr>
          <p:nvPr>
            <p:ph type="title" idx="9"/>
          </p:nvPr>
        </p:nvSpPr>
        <p:spPr>
          <a:xfrm>
            <a:off x="1066800" y="127635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a:t>
            </a:r>
            <a:endParaRPr/>
          </a:p>
        </p:txBody>
      </p:sp>
      <p:pic>
        <p:nvPicPr>
          <p:cNvPr id="8" name="Picture 7"/>
          <p:cNvPicPr/>
          <p:nvPr/>
        </p:nvPicPr>
        <p:blipFill>
          <a:blip r:embed="rId3" cstate="print"/>
          <a:stretch>
            <a:fillRect/>
          </a:stretch>
        </p:blipFill>
        <p:spPr>
          <a:xfrm>
            <a:off x="3127248" y="896112"/>
            <a:ext cx="5486400" cy="31089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685800" y="438150"/>
            <a:ext cx="213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DIEN</a:t>
            </a:r>
            <a:endParaRPr/>
          </a:p>
        </p:txBody>
      </p:sp>
      <p:sp>
        <p:nvSpPr>
          <p:cNvPr id="495" name="Google Shape;495;p61"/>
          <p:cNvSpPr txBox="1">
            <a:spLocks noGrp="1"/>
          </p:cNvSpPr>
          <p:nvPr>
            <p:ph type="subTitle" idx="3"/>
          </p:nvPr>
        </p:nvSpPr>
        <p:spPr>
          <a:xfrm>
            <a:off x="343350" y="1915687"/>
            <a:ext cx="262845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Lap Hoa Don</a:t>
            </a:r>
            <a:endParaRPr/>
          </a:p>
        </p:txBody>
      </p:sp>
      <p:sp>
        <p:nvSpPr>
          <p:cNvPr id="498" name="Google Shape;498;p61"/>
          <p:cNvSpPr txBox="1">
            <a:spLocks noGrp="1"/>
          </p:cNvSpPr>
          <p:nvPr>
            <p:ph type="subTitle" idx="4"/>
          </p:nvPr>
        </p:nvSpPr>
        <p:spPr>
          <a:xfrm>
            <a:off x="343350" y="2227862"/>
            <a:ext cx="2628450" cy="1029688"/>
          </a:xfrm>
          <a:prstGeom prst="rect">
            <a:avLst/>
          </a:prstGeom>
        </p:spPr>
        <p:txBody>
          <a:bodyPr spcFirstLastPara="1" wrap="square" lIns="91425" tIns="91425" rIns="91425" bIns="91425" anchor="t" anchorCtr="0">
            <a:noAutofit/>
          </a:bodyPr>
          <a:lstStyle/>
          <a:p>
            <a:pPr marL="0"/>
            <a:r>
              <a:rPr lang="en-US" smtClean="0"/>
              <a:t>Thực hiện </a:t>
            </a:r>
            <a:r>
              <a:rPr lang="en-US" smtClean="0"/>
              <a:t>lập một hóa đơn tính tiền cho </a:t>
            </a:r>
            <a:r>
              <a:rPr lang="en-US" smtClean="0"/>
              <a:t>khách </a:t>
            </a:r>
            <a:r>
              <a:rPr lang="en-US" smtClean="0"/>
              <a:t>hàng. </a:t>
            </a:r>
            <a:r>
              <a:rPr lang="en-US" smtClean="0"/>
              <a:t>Chọn phòng bàn cần thanh toán, nhập ngày lập hóa đơn, giờ vào và giờ ra của khách hàng. Chọn khách hàng </a:t>
            </a:r>
            <a:r>
              <a:rPr lang="en-US" smtClean="0"/>
              <a:t>thanh </a:t>
            </a:r>
            <a:r>
              <a:rPr lang="en-US" smtClean="0"/>
              <a:t>toán. Trường </a:t>
            </a:r>
            <a:r>
              <a:rPr lang="en-US" smtClean="0"/>
              <a:t>tổng phí dịch vụ sẽ </a:t>
            </a:r>
            <a:r>
              <a:rPr lang="en-US" smtClean="0"/>
              <a:t>hiển </a:t>
            </a:r>
            <a:r>
              <a:rPr lang="en-US" smtClean="0"/>
              <a:t>thị tổng </a:t>
            </a:r>
            <a:r>
              <a:rPr lang="en-US" smtClean="0"/>
              <a:t>giá </a:t>
            </a:r>
            <a:r>
              <a:rPr lang="en-US" smtClean="0"/>
              <a:t>tiền </a:t>
            </a:r>
            <a:r>
              <a:rPr lang="en-US" smtClean="0"/>
              <a:t>hát và mặt hàng thêm (nếu có).</a:t>
            </a:r>
            <a:endParaRPr lang="en-US" smtClean="0"/>
          </a:p>
          <a:p>
            <a:pPr marL="0"/>
            <a:endParaRPr lang="vi-VN" smtClean="0"/>
          </a:p>
        </p:txBody>
      </p:sp>
      <p:sp>
        <p:nvSpPr>
          <p:cNvPr id="503" name="Google Shape;503;p61"/>
          <p:cNvSpPr txBox="1">
            <a:spLocks noGrp="1"/>
          </p:cNvSpPr>
          <p:nvPr>
            <p:ph type="title" idx="9"/>
          </p:nvPr>
        </p:nvSpPr>
        <p:spPr>
          <a:xfrm>
            <a:off x="1066800" y="127635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04</a:t>
            </a:r>
            <a:endParaRPr/>
          </a:p>
        </p:txBody>
      </p:sp>
      <p:pic>
        <p:nvPicPr>
          <p:cNvPr id="7" name="Picture 6"/>
          <p:cNvPicPr/>
          <p:nvPr/>
        </p:nvPicPr>
        <p:blipFill>
          <a:blip r:embed="rId3" cstate="print"/>
          <a:stretch>
            <a:fillRect/>
          </a:stretch>
        </p:blipFill>
        <p:spPr>
          <a:xfrm>
            <a:off x="3127248" y="896112"/>
            <a:ext cx="5486400" cy="31089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685800" y="438150"/>
            <a:ext cx="213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DIEN</a:t>
            </a:r>
            <a:endParaRPr/>
          </a:p>
        </p:txBody>
      </p:sp>
      <p:sp>
        <p:nvSpPr>
          <p:cNvPr id="495" name="Google Shape;495;p61"/>
          <p:cNvSpPr txBox="1">
            <a:spLocks noGrp="1"/>
          </p:cNvSpPr>
          <p:nvPr>
            <p:ph type="subTitle" idx="3"/>
          </p:nvPr>
        </p:nvSpPr>
        <p:spPr>
          <a:xfrm>
            <a:off x="-76200" y="1915687"/>
            <a:ext cx="3276456"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Thong Ke Doanh Thu</a:t>
            </a:r>
            <a:endParaRPr/>
          </a:p>
        </p:txBody>
      </p:sp>
      <p:sp>
        <p:nvSpPr>
          <p:cNvPr id="498" name="Google Shape;498;p61"/>
          <p:cNvSpPr txBox="1">
            <a:spLocks noGrp="1"/>
          </p:cNvSpPr>
          <p:nvPr>
            <p:ph type="subTitle" idx="4"/>
          </p:nvPr>
        </p:nvSpPr>
        <p:spPr>
          <a:xfrm>
            <a:off x="76200" y="2266950"/>
            <a:ext cx="2971800" cy="1029688"/>
          </a:xfrm>
          <a:prstGeom prst="rect">
            <a:avLst/>
          </a:prstGeom>
        </p:spPr>
        <p:txBody>
          <a:bodyPr spcFirstLastPara="1" wrap="square" lIns="91425" tIns="91425" rIns="91425" bIns="91425" anchor="t" anchorCtr="0">
            <a:noAutofit/>
          </a:bodyPr>
          <a:lstStyle/>
          <a:p>
            <a:pPr marL="0"/>
            <a:r>
              <a:rPr lang="vi-VN" smtClean="0"/>
              <a:t>Giao diện chương trình hiển thị thông tin các hóa đơn đã được thanh toán và thực hiện việc thống kê các hóa đơn và doanh thu bán được trong khoảng thời gian.</a:t>
            </a:r>
          </a:p>
          <a:p>
            <a:pPr marL="0"/>
            <a:endParaRPr lang="vi-VN" smtClean="0"/>
          </a:p>
        </p:txBody>
      </p:sp>
      <p:sp>
        <p:nvSpPr>
          <p:cNvPr id="503" name="Google Shape;503;p61"/>
          <p:cNvSpPr txBox="1">
            <a:spLocks noGrp="1"/>
          </p:cNvSpPr>
          <p:nvPr>
            <p:ph type="title" idx="9"/>
          </p:nvPr>
        </p:nvSpPr>
        <p:spPr>
          <a:xfrm>
            <a:off x="914400" y="1276350"/>
            <a:ext cx="12954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05</a:t>
            </a:r>
            <a:endParaRPr/>
          </a:p>
        </p:txBody>
      </p:sp>
      <p:pic>
        <p:nvPicPr>
          <p:cNvPr id="8" name="Picture 7"/>
          <p:cNvPicPr/>
          <p:nvPr/>
        </p:nvPicPr>
        <p:blipFill>
          <a:blip r:embed="rId3" cstate="print"/>
          <a:stretch>
            <a:fillRect/>
          </a:stretch>
        </p:blipFill>
        <p:spPr>
          <a:xfrm>
            <a:off x="3127248" y="896112"/>
            <a:ext cx="5486400" cy="31089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685800" y="438150"/>
            <a:ext cx="213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DIEN</a:t>
            </a:r>
            <a:endParaRPr/>
          </a:p>
        </p:txBody>
      </p:sp>
      <p:sp>
        <p:nvSpPr>
          <p:cNvPr id="495" name="Google Shape;495;p61"/>
          <p:cNvSpPr txBox="1">
            <a:spLocks noGrp="1"/>
          </p:cNvSpPr>
          <p:nvPr>
            <p:ph type="subTitle" idx="3"/>
          </p:nvPr>
        </p:nvSpPr>
        <p:spPr>
          <a:xfrm>
            <a:off x="-76200" y="1915687"/>
            <a:ext cx="3276456"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Quan Ly Kho</a:t>
            </a:r>
            <a:endParaRPr/>
          </a:p>
        </p:txBody>
      </p:sp>
      <p:sp>
        <p:nvSpPr>
          <p:cNvPr id="498" name="Google Shape;498;p61"/>
          <p:cNvSpPr txBox="1">
            <a:spLocks noGrp="1"/>
          </p:cNvSpPr>
          <p:nvPr>
            <p:ph type="subTitle" idx="4"/>
          </p:nvPr>
        </p:nvSpPr>
        <p:spPr>
          <a:xfrm>
            <a:off x="304800" y="2266950"/>
            <a:ext cx="2590800" cy="1029688"/>
          </a:xfrm>
          <a:prstGeom prst="rect">
            <a:avLst/>
          </a:prstGeom>
        </p:spPr>
        <p:txBody>
          <a:bodyPr spcFirstLastPara="1" wrap="square" lIns="91425" tIns="91425" rIns="91425" bIns="91425" anchor="t" anchorCtr="0">
            <a:noAutofit/>
          </a:bodyPr>
          <a:lstStyle/>
          <a:p>
            <a:pPr marL="0"/>
            <a:r>
              <a:rPr lang="vi-VN" smtClean="0"/>
              <a:t>Giao diện hiển thị thông tin các dịch vụ có trong kho. Thông tin các dịch vụ bao gồm mã dịch vụ, tên dịch vụ, loại của dịch vụ, đơn giá và đơn vị tính của dịch vụ, số lượng tồn trong kho và nhà cung cấp dịch vụ đó cho quán.</a:t>
            </a:r>
          </a:p>
          <a:p>
            <a:pPr marL="0"/>
            <a:endParaRPr lang="vi-VN" smtClean="0"/>
          </a:p>
        </p:txBody>
      </p:sp>
      <p:sp>
        <p:nvSpPr>
          <p:cNvPr id="503" name="Google Shape;503;p61"/>
          <p:cNvSpPr txBox="1">
            <a:spLocks noGrp="1"/>
          </p:cNvSpPr>
          <p:nvPr>
            <p:ph type="title" idx="9"/>
          </p:nvPr>
        </p:nvSpPr>
        <p:spPr>
          <a:xfrm>
            <a:off x="914400" y="1276350"/>
            <a:ext cx="12954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06</a:t>
            </a:r>
            <a:endParaRPr/>
          </a:p>
        </p:txBody>
      </p:sp>
      <p:pic>
        <p:nvPicPr>
          <p:cNvPr id="7" name="Picture 6"/>
          <p:cNvPicPr/>
          <p:nvPr/>
        </p:nvPicPr>
        <p:blipFill>
          <a:blip r:embed="rId3" cstate="print"/>
          <a:stretch>
            <a:fillRect/>
          </a:stretch>
        </p:blipFill>
        <p:spPr>
          <a:xfrm>
            <a:off x="3127248" y="896112"/>
            <a:ext cx="5486400" cy="3108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685800" y="438150"/>
            <a:ext cx="2133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GIAO DIEN</a:t>
            </a:r>
            <a:endParaRPr/>
          </a:p>
        </p:txBody>
      </p:sp>
      <p:sp>
        <p:nvSpPr>
          <p:cNvPr id="495" name="Google Shape;495;p61"/>
          <p:cNvSpPr txBox="1">
            <a:spLocks noGrp="1"/>
          </p:cNvSpPr>
          <p:nvPr>
            <p:ph type="subTitle" idx="3"/>
          </p:nvPr>
        </p:nvSpPr>
        <p:spPr>
          <a:xfrm>
            <a:off x="-76200" y="1915687"/>
            <a:ext cx="3276456"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Tra Cuu Khach Hang</a:t>
            </a:r>
            <a:endParaRPr/>
          </a:p>
        </p:txBody>
      </p:sp>
      <p:sp>
        <p:nvSpPr>
          <p:cNvPr id="498" name="Google Shape;498;p61"/>
          <p:cNvSpPr txBox="1">
            <a:spLocks noGrp="1"/>
          </p:cNvSpPr>
          <p:nvPr>
            <p:ph type="subTitle" idx="4"/>
          </p:nvPr>
        </p:nvSpPr>
        <p:spPr>
          <a:xfrm>
            <a:off x="304800" y="2266950"/>
            <a:ext cx="2590800" cy="1029688"/>
          </a:xfrm>
          <a:prstGeom prst="rect">
            <a:avLst/>
          </a:prstGeom>
        </p:spPr>
        <p:txBody>
          <a:bodyPr spcFirstLastPara="1" wrap="square" lIns="91425" tIns="91425" rIns="91425" bIns="91425" anchor="t" anchorCtr="0">
            <a:noAutofit/>
          </a:bodyPr>
          <a:lstStyle/>
          <a:p>
            <a:pPr marL="0"/>
            <a:r>
              <a:rPr lang="vi-VN" smtClean="0"/>
              <a:t>Giao diện hiển thị thông tin các dịch vụ có trong kho. Thông tin các dịch vụ bao gồm mã dịch vụ, tên dịch vụ, loại của dịch vụ, đơn giá và đơn vị tính của dịch vụ, số lượng tồn trong kho và nhà cung cấp dịch vụ đó cho quán.</a:t>
            </a:r>
          </a:p>
          <a:p>
            <a:pPr marL="0"/>
            <a:endParaRPr lang="vi-VN" smtClean="0"/>
          </a:p>
        </p:txBody>
      </p:sp>
      <p:sp>
        <p:nvSpPr>
          <p:cNvPr id="503" name="Google Shape;503;p61"/>
          <p:cNvSpPr txBox="1">
            <a:spLocks noGrp="1"/>
          </p:cNvSpPr>
          <p:nvPr>
            <p:ph type="title" idx="9"/>
          </p:nvPr>
        </p:nvSpPr>
        <p:spPr>
          <a:xfrm>
            <a:off x="914400" y="1276350"/>
            <a:ext cx="12954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07</a:t>
            </a:r>
            <a:endParaRPr/>
          </a:p>
        </p:txBody>
      </p:sp>
      <p:pic>
        <p:nvPicPr>
          <p:cNvPr id="8" name="Picture 7"/>
          <p:cNvPicPr/>
          <p:nvPr/>
        </p:nvPicPr>
        <p:blipFill>
          <a:blip r:embed="rId3" cstate="print"/>
          <a:stretch>
            <a:fillRect/>
          </a:stretch>
        </p:blipFill>
        <p:spPr>
          <a:xfrm>
            <a:off x="3127248" y="896112"/>
            <a:ext cx="5486400" cy="3108960"/>
          </a:xfrm>
          <a:prstGeom prst="rect">
            <a:avLst/>
          </a:prstGeom>
        </p:spPr>
      </p:pic>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462</Words>
  <Application>Microsoft Office PowerPoint</Application>
  <PresentationFormat>On-screen Show (16:9)</PresentationFormat>
  <Paragraphs>31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Vidaloka</vt:lpstr>
      <vt:lpstr>Montserrat</vt:lpstr>
      <vt:lpstr>Lato</vt:lpstr>
      <vt:lpstr>Montserrat Medium</vt:lpstr>
      <vt:lpstr>Minimalist Business Slides XL by Slidesgo</vt:lpstr>
      <vt:lpstr>TỔNG QUAN</vt:lpstr>
      <vt:lpstr>GIAO DIEN</vt:lpstr>
      <vt:lpstr>GIAO DIEN</vt:lpstr>
      <vt:lpstr>GIAO DIEN</vt:lpstr>
      <vt:lpstr>GIAO DIEN</vt:lpstr>
      <vt:lpstr>GIAO DIEN</vt:lpstr>
      <vt:lpstr>GIAO DIEN</vt:lpstr>
      <vt:lpstr>GIAO DIEN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dc:creator>DELL</dc:creator>
  <cp:lastModifiedBy>DELL</cp:lastModifiedBy>
  <cp:revision>6</cp:revision>
  <dcterms:modified xsi:type="dcterms:W3CDTF">2023-06-04T04:06:10Z</dcterms:modified>
</cp:coreProperties>
</file>