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firstSlideNum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07200" cy="99393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31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  <p:ext uri="GoogleSlidesCustomDataVersion2">
      <go:slidesCustomData xmlns:go="http://customooxmlschemas.google.com/" r:id="rId17" roundtripDataSignature="AMtx7mhzgByK+DjSeYM++lrmi2GJ0ZAy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31" orient="horz"/>
        <p:guide pos="2145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1"/>
            <a:ext cx="2950375" cy="497367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92225" spcFirstLastPara="1" rIns="92225" wrap="square" tIns="46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6825" y="1"/>
            <a:ext cx="2950375" cy="497367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92225" spcFirstLastPara="1" rIns="92225" wrap="square" tIns="461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8900" y="744538"/>
            <a:ext cx="6629400" cy="3729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08055" y="4720985"/>
            <a:ext cx="4991091" cy="4473102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92225" spcFirstLastPara="1" rIns="92225" wrap="square" tIns="461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441971"/>
            <a:ext cx="2950375" cy="497367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92225" spcFirstLastPara="1" rIns="92225" wrap="square" tIns="46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6825" y="9441971"/>
            <a:ext cx="2950375" cy="497367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92225" spcFirstLastPara="1" rIns="92225" wrap="square" tIns="46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3ef996db4a_0_0:notes"/>
          <p:cNvSpPr/>
          <p:nvPr>
            <p:ph idx="2" type="sldImg"/>
          </p:nvPr>
        </p:nvSpPr>
        <p:spPr>
          <a:xfrm>
            <a:off x="88900" y="744538"/>
            <a:ext cx="66294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0" name="Google Shape;160;g33ef996db4a_0_0:notes"/>
          <p:cNvSpPr txBox="1"/>
          <p:nvPr>
            <p:ph idx="1" type="body"/>
          </p:nvPr>
        </p:nvSpPr>
        <p:spPr>
          <a:xfrm>
            <a:off x="908055" y="4720985"/>
            <a:ext cx="49911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92225" spcFirstLastPara="1" rIns="92225" wrap="square" tIns="46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33ef996db4a_0_0:notes"/>
          <p:cNvSpPr txBox="1"/>
          <p:nvPr>
            <p:ph idx="12" type="sldNum"/>
          </p:nvPr>
        </p:nvSpPr>
        <p:spPr>
          <a:xfrm>
            <a:off x="3856825" y="9441971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92225" spcFirstLastPara="1" rIns="92225" wrap="square" tIns="461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:notes"/>
          <p:cNvSpPr txBox="1"/>
          <p:nvPr>
            <p:ph idx="1" type="body"/>
          </p:nvPr>
        </p:nvSpPr>
        <p:spPr>
          <a:xfrm>
            <a:off x="908055" y="4720985"/>
            <a:ext cx="4991091" cy="4473102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92225" spcFirstLastPara="1" rIns="92225" wrap="square" tIns="46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p4:notes"/>
          <p:cNvSpPr/>
          <p:nvPr>
            <p:ph idx="2" type="sldImg"/>
          </p:nvPr>
        </p:nvSpPr>
        <p:spPr>
          <a:xfrm>
            <a:off x="88900" y="744538"/>
            <a:ext cx="6629400" cy="3729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 txBox="1"/>
          <p:nvPr>
            <p:ph idx="1" type="body"/>
          </p:nvPr>
        </p:nvSpPr>
        <p:spPr>
          <a:xfrm>
            <a:off x="908055" y="4720985"/>
            <a:ext cx="4991091" cy="4473102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92225" spcFirstLastPara="1" rIns="92225" wrap="square" tIns="46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2:notes"/>
          <p:cNvSpPr/>
          <p:nvPr>
            <p:ph idx="2" type="sldImg"/>
          </p:nvPr>
        </p:nvSpPr>
        <p:spPr>
          <a:xfrm>
            <a:off x="88900" y="744538"/>
            <a:ext cx="6629400" cy="3729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1bb67d7d0_0_1:notes"/>
          <p:cNvSpPr txBox="1"/>
          <p:nvPr>
            <p:ph idx="1" type="body"/>
          </p:nvPr>
        </p:nvSpPr>
        <p:spPr>
          <a:xfrm>
            <a:off x="908055" y="4720985"/>
            <a:ext cx="49911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92225" spcFirstLastPara="1" rIns="92225" wrap="square" tIns="46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341bb67d7d0_0_1:notes"/>
          <p:cNvSpPr/>
          <p:nvPr>
            <p:ph idx="2" type="sldImg"/>
          </p:nvPr>
        </p:nvSpPr>
        <p:spPr>
          <a:xfrm>
            <a:off x="88900" y="744538"/>
            <a:ext cx="66294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3ef996db4a_0_65:notes"/>
          <p:cNvSpPr txBox="1"/>
          <p:nvPr>
            <p:ph idx="1" type="body"/>
          </p:nvPr>
        </p:nvSpPr>
        <p:spPr>
          <a:xfrm>
            <a:off x="908055" y="4720985"/>
            <a:ext cx="49911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92225" spcFirstLastPara="1" rIns="92225" wrap="square" tIns="46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33ef996db4a_0_65:notes"/>
          <p:cNvSpPr/>
          <p:nvPr>
            <p:ph idx="2" type="sldImg"/>
          </p:nvPr>
        </p:nvSpPr>
        <p:spPr>
          <a:xfrm>
            <a:off x="88900" y="744538"/>
            <a:ext cx="66294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3ef996db4a_0_73:notes"/>
          <p:cNvSpPr txBox="1"/>
          <p:nvPr>
            <p:ph idx="1" type="body"/>
          </p:nvPr>
        </p:nvSpPr>
        <p:spPr>
          <a:xfrm>
            <a:off x="908055" y="4720985"/>
            <a:ext cx="49911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92225" spcFirstLastPara="1" rIns="92225" wrap="square" tIns="46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33ef996db4a_0_73:notes"/>
          <p:cNvSpPr/>
          <p:nvPr>
            <p:ph idx="2" type="sldImg"/>
          </p:nvPr>
        </p:nvSpPr>
        <p:spPr>
          <a:xfrm>
            <a:off x="88900" y="744538"/>
            <a:ext cx="66294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41bb67d7d0_0_29:notes"/>
          <p:cNvSpPr txBox="1"/>
          <p:nvPr>
            <p:ph idx="1" type="body"/>
          </p:nvPr>
        </p:nvSpPr>
        <p:spPr>
          <a:xfrm>
            <a:off x="908055" y="4720985"/>
            <a:ext cx="49911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92225" spcFirstLastPara="1" rIns="92225" wrap="square" tIns="46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g341bb67d7d0_0_29:notes"/>
          <p:cNvSpPr/>
          <p:nvPr>
            <p:ph idx="2" type="sldImg"/>
          </p:nvPr>
        </p:nvSpPr>
        <p:spPr>
          <a:xfrm>
            <a:off x="88900" y="744538"/>
            <a:ext cx="66294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3ef996db4a_0_103:notes"/>
          <p:cNvSpPr txBox="1"/>
          <p:nvPr>
            <p:ph idx="1" type="body"/>
          </p:nvPr>
        </p:nvSpPr>
        <p:spPr>
          <a:xfrm>
            <a:off x="908055" y="4720985"/>
            <a:ext cx="49911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92225" spcFirstLastPara="1" rIns="92225" wrap="square" tIns="46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g33ef996db4a_0_103:notes"/>
          <p:cNvSpPr/>
          <p:nvPr>
            <p:ph idx="2" type="sldImg"/>
          </p:nvPr>
        </p:nvSpPr>
        <p:spPr>
          <a:xfrm>
            <a:off x="88900" y="744538"/>
            <a:ext cx="66294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3ef996db4a_0_111:notes"/>
          <p:cNvSpPr txBox="1"/>
          <p:nvPr>
            <p:ph idx="1" type="body"/>
          </p:nvPr>
        </p:nvSpPr>
        <p:spPr>
          <a:xfrm>
            <a:off x="908055" y="4720985"/>
            <a:ext cx="49911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92225" spcFirstLastPara="1" rIns="92225" wrap="square" tIns="46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g33ef996db4a_0_111:notes"/>
          <p:cNvSpPr/>
          <p:nvPr>
            <p:ph idx="2" type="sldImg"/>
          </p:nvPr>
        </p:nvSpPr>
        <p:spPr>
          <a:xfrm>
            <a:off x="88900" y="744538"/>
            <a:ext cx="66294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3ef996db4a_0_198:notes"/>
          <p:cNvSpPr/>
          <p:nvPr>
            <p:ph idx="2" type="sldImg"/>
          </p:nvPr>
        </p:nvSpPr>
        <p:spPr>
          <a:xfrm>
            <a:off x="88900" y="744538"/>
            <a:ext cx="66294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3" name="Google Shape;303;g33ef996db4a_0_198:notes"/>
          <p:cNvSpPr txBox="1"/>
          <p:nvPr>
            <p:ph idx="1" type="body"/>
          </p:nvPr>
        </p:nvSpPr>
        <p:spPr>
          <a:xfrm>
            <a:off x="908055" y="4720985"/>
            <a:ext cx="49911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92225" spcFirstLastPara="1" rIns="92225" wrap="square" tIns="46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g33ef996db4a_0_198:notes"/>
          <p:cNvSpPr txBox="1"/>
          <p:nvPr>
            <p:ph idx="12" type="sldNum"/>
          </p:nvPr>
        </p:nvSpPr>
        <p:spPr>
          <a:xfrm>
            <a:off x="3856825" y="9441971"/>
            <a:ext cx="2950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92225" spcFirstLastPara="1" rIns="92225" wrap="square" tIns="461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showMasterSp="0">
  <p:cSld name="タイトル スライド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6"/>
          <p:cNvCxnSpPr/>
          <p:nvPr/>
        </p:nvCxnSpPr>
        <p:spPr>
          <a:xfrm rot="10800000">
            <a:off x="2933700" y="2461589"/>
            <a:ext cx="5778500" cy="0"/>
          </a:xfrm>
          <a:prstGeom prst="straightConnector1">
            <a:avLst/>
          </a:prstGeom>
          <a:noFill/>
          <a:ln cap="flat" cmpd="sng" w="12700">
            <a:solidFill>
              <a:srgbClr val="009B4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6"/>
          <p:cNvSpPr/>
          <p:nvPr/>
        </p:nvSpPr>
        <p:spPr>
          <a:xfrm>
            <a:off x="2951480" y="499533"/>
            <a:ext cx="5779290" cy="260236"/>
          </a:xfrm>
          <a:prstGeom prst="rect">
            <a:avLst/>
          </a:prstGeom>
          <a:solidFill>
            <a:srgbClr val="009B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6"/>
          <p:cNvSpPr/>
          <p:nvPr/>
        </p:nvSpPr>
        <p:spPr>
          <a:xfrm>
            <a:off x="2951960" y="4267201"/>
            <a:ext cx="5779290" cy="476000"/>
          </a:xfrm>
          <a:prstGeom prst="rect">
            <a:avLst/>
          </a:prstGeom>
          <a:solidFill>
            <a:srgbClr val="009B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2" name="Google Shape;22;p6"/>
          <p:cNvSpPr/>
          <p:nvPr/>
        </p:nvSpPr>
        <p:spPr>
          <a:xfrm>
            <a:off x="2951960" y="3771901"/>
            <a:ext cx="5779290" cy="476000"/>
          </a:xfrm>
          <a:prstGeom prst="rect">
            <a:avLst/>
          </a:prstGeom>
          <a:solidFill>
            <a:srgbClr val="009B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descr="ロックアップ_カラー_RGB.jpg" id="23" name="Google Shape;2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9079" y="216401"/>
            <a:ext cx="2059655" cy="956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縦書きテキスト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685800" y="992220"/>
            <a:ext cx="7772400" cy="322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 rot="5400000">
            <a:off x="3028950" y="-857250"/>
            <a:ext cx="30861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縦書きテキスト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 rot="5400000">
            <a:off x="5429250" y="1543050"/>
            <a:ext cx="41148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 rot="5400000">
            <a:off x="1466850" y="-323850"/>
            <a:ext cx="41148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9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9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9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0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2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23"/>
          <p:cNvSpPr txBox="1"/>
          <p:nvPr>
            <p:ph idx="2" type="body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3"/>
          <p:cNvSpPr txBox="1"/>
          <p:nvPr>
            <p:ph idx="3" type="body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4" type="body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24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24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コンテンツ" type="objTx">
  <p:cSld name="OBJECT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5"/>
          <p:cNvSpPr txBox="1"/>
          <p:nvPr>
            <p:ph idx="2" type="body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25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25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685800" y="992220"/>
            <a:ext cx="7772400" cy="322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26"/>
          <p:cNvSpPr/>
          <p:nvPr>
            <p:ph idx="2" type="pic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6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26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26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縦書きテキスト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 rot="5400000">
            <a:off x="2874963" y="-1217612"/>
            <a:ext cx="339407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7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27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27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縦書きテキスト" type="vertTitleAndTx">
  <p:cSld name="VERTICAL_TITLE_AND_VERTICAL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 rot="5400000">
            <a:off x="5464175" y="1371600"/>
            <a:ext cx="43878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 rot="5400000">
            <a:off x="1273175" y="-609600"/>
            <a:ext cx="438785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28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28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28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685800" y="992220"/>
            <a:ext cx="7772400" cy="322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685800" y="1485900"/>
            <a:ext cx="3810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648200" y="1485900"/>
            <a:ext cx="3810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11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685800" y="992220"/>
            <a:ext cx="7772400" cy="322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コンテンツ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4" name="Google Shape;64;p15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685800" y="992220"/>
            <a:ext cx="7772400" cy="322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/>
        </p:nvSpPr>
        <p:spPr>
          <a:xfrm>
            <a:off x="8606676" y="4807646"/>
            <a:ext cx="73529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1" i="0" lang="en-US" sz="900" u="none" cap="none" strike="noStrike">
                <a:solidFill>
                  <a:srgbClr val="009B4A"/>
                </a:solidFill>
                <a:latin typeface="Meiryo"/>
                <a:ea typeface="Meiryo"/>
                <a:cs typeface="Meiryo"/>
                <a:sym typeface="Meiryo"/>
              </a:rPr>
              <a:t>‹#›</a:t>
            </a:fld>
            <a:r>
              <a:rPr b="1" i="0" lang="en-US" sz="900" u="none" cap="none" strike="noStrike">
                <a:solidFill>
                  <a:srgbClr val="009B4A"/>
                </a:solidFill>
                <a:latin typeface="Meiryo"/>
                <a:ea typeface="Meiryo"/>
                <a:cs typeface="Meiryo"/>
                <a:sym typeface="Meiryo"/>
              </a:rPr>
              <a:t>/13</a:t>
            </a:r>
            <a:endParaRPr b="1" i="0" sz="900" u="none" cap="none" strike="noStrike">
              <a:solidFill>
                <a:srgbClr val="009B4A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cxnSp>
        <p:nvCxnSpPr>
          <p:cNvPr id="15" name="Google Shape;15;p5"/>
          <p:cNvCxnSpPr/>
          <p:nvPr/>
        </p:nvCxnSpPr>
        <p:spPr>
          <a:xfrm rot="10800000">
            <a:off x="8604000" y="4800350"/>
            <a:ext cx="540000" cy="0"/>
          </a:xfrm>
          <a:prstGeom prst="straightConnector1">
            <a:avLst/>
          </a:prstGeom>
          <a:noFill/>
          <a:ln cap="flat" cmpd="sng" w="12700">
            <a:solidFill>
              <a:srgbClr val="009B4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" name="Google Shape;16;p5"/>
          <p:cNvCxnSpPr/>
          <p:nvPr/>
        </p:nvCxnSpPr>
        <p:spPr>
          <a:xfrm rot="10800000">
            <a:off x="349250" y="658700"/>
            <a:ext cx="8527800" cy="0"/>
          </a:xfrm>
          <a:prstGeom prst="straightConnector1">
            <a:avLst/>
          </a:prstGeom>
          <a:noFill/>
          <a:ln cap="flat" cmpd="sng" w="12700">
            <a:solidFill>
              <a:srgbClr val="009B4A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ロックアップ_カラー_RGB.jpg" id="17" name="Google Shape;17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22025" y="64314"/>
            <a:ext cx="1255184" cy="58294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ロックアップ_カラー_RGB.jpg" id="88" name="Google Shape;88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780253" y="1690475"/>
            <a:ext cx="3547448" cy="164754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9.png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22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rive.google.com/drive/folders/1aT86jNCgQUUpcOxf2hefy5ERV2OEhYjF?usp=sharing" TargetMode="External"/><Relationship Id="rId4" Type="http://schemas.openxmlformats.org/officeDocument/2006/relationships/image" Target="../media/image21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ef996db4a_0_0"/>
          <p:cNvSpPr txBox="1"/>
          <p:nvPr/>
        </p:nvSpPr>
        <p:spPr>
          <a:xfrm>
            <a:off x="1673425" y="1778025"/>
            <a:ext cx="7069800" cy="131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QuickPkg Manual</a:t>
            </a:r>
            <a:endParaRPr b="0" i="0" sz="2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>
                <a:solidFill>
                  <a:schemeClr val="dk1"/>
                </a:solidFill>
              </a:rPr>
              <a:t>ASIMS 이용 프로젝트</a:t>
            </a:r>
            <a:r>
              <a:rPr b="0" i="0" lang="en-US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SW_PKG 생성 간소화)</a:t>
            </a:r>
            <a:endParaRPr b="0" i="0" sz="11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33ef996db4a_0_0"/>
          <p:cNvSpPr txBox="1"/>
          <p:nvPr/>
        </p:nvSpPr>
        <p:spPr>
          <a:xfrm>
            <a:off x="2995485" y="3803185"/>
            <a:ext cx="5384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니덱모빌리티코리아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33ef996db4a_0_0"/>
          <p:cNvSpPr txBox="1"/>
          <p:nvPr/>
        </p:nvSpPr>
        <p:spPr>
          <a:xfrm>
            <a:off x="2995485" y="4295978"/>
            <a:ext cx="5384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iryo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 2025.03.</a:t>
            </a:r>
            <a:r>
              <a:rPr lang="en-US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21</a:t>
            </a:r>
            <a:endParaRPr b="0" i="0" sz="14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6" name="Google Shape;166;g33ef996db4a_0_0"/>
          <p:cNvSpPr/>
          <p:nvPr/>
        </p:nvSpPr>
        <p:spPr>
          <a:xfrm>
            <a:off x="2997604" y="496575"/>
            <a:ext cx="2985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NIDEC MOBILITY KOREA CORPORATION</a:t>
            </a:r>
            <a:endParaRPr b="1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"/>
          <p:cNvSpPr txBox="1"/>
          <p:nvPr/>
        </p:nvSpPr>
        <p:spPr>
          <a:xfrm>
            <a:off x="262375" y="298450"/>
            <a:ext cx="7008375" cy="3352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B4A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9B4A"/>
                </a:solidFill>
                <a:latin typeface="Arial"/>
                <a:ea typeface="Arial"/>
                <a:cs typeface="Arial"/>
                <a:sym typeface="Arial"/>
              </a:rPr>
              <a:t>개요 </a:t>
            </a:r>
            <a:endParaRPr b="0" i="0" sz="2400" u="none" cap="none" strike="noStrike">
              <a:solidFill>
                <a:srgbClr val="009B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"/>
          <p:cNvSpPr txBox="1"/>
          <p:nvPr/>
        </p:nvSpPr>
        <p:spPr>
          <a:xfrm>
            <a:off x="17463" y="6507163"/>
            <a:ext cx="2160587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Confidential C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"/>
          <p:cNvSpPr txBox="1"/>
          <p:nvPr/>
        </p:nvSpPr>
        <p:spPr>
          <a:xfrm>
            <a:off x="262375" y="11253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AutoNum type="arabicParenR"/>
            </a:pPr>
            <a:r>
              <a:rPr b="0" i="0" lang="en-US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목적  : </a:t>
            </a:r>
            <a:r>
              <a:rPr lang="en-US" sz="1500">
                <a:solidFill>
                  <a:srgbClr val="595959"/>
                </a:solidFill>
              </a:rPr>
              <a:t> </a:t>
            </a:r>
            <a:r>
              <a:rPr b="0" i="0" lang="en-US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SUMS 등록을 위한 간단 SWPKG 생성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AutoNum type="arabicParenR"/>
            </a:pPr>
            <a:r>
              <a:rPr b="0" i="0" lang="en-US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배경  : 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AutoNum type="alphaLcParenR"/>
            </a:pPr>
            <a:r>
              <a:rPr lang="en-US" sz="1500">
                <a:solidFill>
                  <a:srgbClr val="595959"/>
                </a:solidFill>
              </a:rPr>
              <a:t>종래 방식대로 패키지 생성 시 복잡하고 </a:t>
            </a:r>
            <a:r>
              <a:rPr lang="en-US" sz="1500">
                <a:solidFill>
                  <a:srgbClr val="595959"/>
                </a:solidFill>
              </a:rPr>
              <a:t>작업 시간이 너무 오래 걸림.</a:t>
            </a:r>
            <a:endParaRPr sz="1500">
              <a:solidFill>
                <a:srgbClr val="595959"/>
              </a:solidFill>
            </a:endParaRPr>
          </a:p>
          <a:p>
            <a:pPr indent="-32385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AutoNum type="alphaLcParenR"/>
            </a:pPr>
            <a:r>
              <a:rPr b="0" i="0" lang="en-US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SecureFlash 2.0 적용 부터는 사실상 MCRT CRC연산이 필요 없음.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AutoNum type="alphaLcParenR"/>
            </a:pPr>
            <a:r>
              <a:rPr b="0" i="0" lang="en-US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RomTest 모듈 </a:t>
            </a:r>
            <a:r>
              <a:rPr lang="en-US" sz="1500">
                <a:solidFill>
                  <a:srgbClr val="595959"/>
                </a:solidFill>
              </a:rPr>
              <a:t>또한</a:t>
            </a:r>
            <a:r>
              <a:rPr b="0" i="0" lang="en-US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사용하지 않음. 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AutoNum type="alphaLcParenR"/>
            </a:pPr>
            <a:r>
              <a:rPr b="0" i="0" lang="en-US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간소화 Tool을 이용해 효율적으로</a:t>
            </a:r>
            <a:r>
              <a:rPr lang="en-US" sz="1500">
                <a:solidFill>
                  <a:srgbClr val="595959"/>
                </a:solidFill>
              </a:rPr>
              <a:t> U/R/S 롬도 간단히 생성 가능함.</a:t>
            </a:r>
            <a:endParaRPr sz="1500">
              <a:solidFill>
                <a:srgbClr val="595959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arenR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주요 Tool 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arenR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QuickPkgXXX.exe, QuickPkgXXX_config.cfg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3770" lvl="2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84"/>
              <a:buFont typeface="Arial"/>
              <a:buAutoNum type="romanLcParenR"/>
            </a:pPr>
            <a:r>
              <a:rPr b="0" i="0" lang="en-US" sz="118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MCRT 기능 + 부가기능 Tool</a:t>
            </a:r>
            <a:endParaRPr b="0" i="0" sz="118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arenR"/>
            </a:pPr>
            <a:r>
              <a:rPr lang="en-US">
                <a:solidFill>
                  <a:schemeClr val="dk1"/>
                </a:solidFill>
              </a:rPr>
              <a:t>2 차량 보안 정보 관리 시스템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바로가기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3770" lvl="2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84"/>
              <a:buFont typeface="Arial"/>
              <a:buAutoNum type="romanLcParenR"/>
            </a:pPr>
            <a:r>
              <a:rPr lang="en-US" sz="1183">
                <a:solidFill>
                  <a:schemeClr val="dk1"/>
                </a:solidFill>
              </a:rPr>
              <a:t>Encrypt</a:t>
            </a:r>
            <a:r>
              <a:rPr b="0" i="0" lang="en-US" sz="118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및 Signed Hex 제작 </a:t>
            </a:r>
            <a:endParaRPr b="0" i="0" sz="118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arenR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SHVUGen3Hex2Bin.exe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3770" lvl="2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84"/>
              <a:buFont typeface="Arial"/>
              <a:buAutoNum type="romanLcParenR"/>
            </a:pPr>
            <a:r>
              <a:rPr b="0" i="0" lang="en-US" sz="118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Signed Hex를 롬패키지 생성용 bin 파일로 변환</a:t>
            </a:r>
            <a:endParaRPr b="0" i="0" sz="118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3706" lvl="2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83"/>
              <a:buAutoNum type="romanLcParenR"/>
            </a:pPr>
            <a:r>
              <a:rPr lang="en-US" sz="1183">
                <a:solidFill>
                  <a:schemeClr val="dk1"/>
                </a:solidFill>
              </a:rPr>
              <a:t>지정된 </a:t>
            </a:r>
            <a:r>
              <a:rPr lang="en-US" sz="1183">
                <a:solidFill>
                  <a:schemeClr val="dk1"/>
                </a:solidFill>
              </a:rPr>
              <a:t>Signed Hex파일로는 훼손롬까지 생성 해 줌.</a:t>
            </a:r>
            <a:endParaRPr sz="1183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1bb67d7d0_0_1"/>
          <p:cNvSpPr txBox="1"/>
          <p:nvPr/>
        </p:nvSpPr>
        <p:spPr>
          <a:xfrm>
            <a:off x="262375" y="298450"/>
            <a:ext cx="700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9B4A"/>
                </a:solidFill>
              </a:rPr>
              <a:t>2. Project 필수 전제 조건</a:t>
            </a:r>
            <a:r>
              <a:rPr b="0" i="0" lang="en-US" sz="2400" u="none" cap="none" strike="noStrike">
                <a:solidFill>
                  <a:srgbClr val="009B4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009B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341bb67d7d0_0_1"/>
          <p:cNvSpPr txBox="1"/>
          <p:nvPr/>
        </p:nvSpPr>
        <p:spPr>
          <a:xfrm>
            <a:off x="17463" y="6507163"/>
            <a:ext cx="216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Confidential C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341bb67d7d0_0_1"/>
          <p:cNvSpPr txBox="1"/>
          <p:nvPr/>
        </p:nvSpPr>
        <p:spPr>
          <a:xfrm>
            <a:off x="262375" y="1125375"/>
            <a:ext cx="4560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AutoNum type="arabicPeriod"/>
            </a:pPr>
            <a:r>
              <a:rPr lang="en-US" sz="1500">
                <a:solidFill>
                  <a:srgbClr val="595959"/>
                </a:solidFill>
              </a:rPr>
              <a:t>SW Version RDBI </a:t>
            </a:r>
            <a:r>
              <a:rPr b="0" i="0" lang="en-US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>
                <a:solidFill>
                  <a:srgbClr val="595959"/>
                </a:solidFill>
              </a:rPr>
              <a:t>응답 코드 수정</a:t>
            </a:r>
            <a:endParaRPr sz="1500">
              <a:solidFill>
                <a:srgbClr val="595959"/>
              </a:solidFill>
            </a:endParaRPr>
          </a:p>
          <a:p>
            <a:pPr indent="-31750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>
                <a:solidFill>
                  <a:srgbClr val="595959"/>
                </a:solidFill>
              </a:rPr>
              <a:t>Define 상수로 S/W버젼을 참조하는 부분은 version header, trailer에서만 허용. 나머지 로직에서는 </a:t>
            </a:r>
            <a:r>
              <a:rPr lang="en-US">
                <a:solidFill>
                  <a:srgbClr val="0000FF"/>
                </a:solidFill>
              </a:rPr>
              <a:t>Versionheader.currentVersion </a:t>
            </a:r>
            <a:r>
              <a:rPr lang="en-US">
                <a:solidFill>
                  <a:srgbClr val="595959"/>
                </a:solidFill>
              </a:rPr>
              <a:t>참조.</a:t>
            </a:r>
            <a:endParaRPr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" name="Google Shape;181;g341bb67d7d0_0_1"/>
          <p:cNvGrpSpPr/>
          <p:nvPr/>
        </p:nvGrpSpPr>
        <p:grpSpPr>
          <a:xfrm>
            <a:off x="4789194" y="1056250"/>
            <a:ext cx="4250581" cy="3554648"/>
            <a:chOff x="583344" y="1507100"/>
            <a:chExt cx="4250581" cy="3554648"/>
          </a:xfrm>
        </p:grpSpPr>
        <p:pic>
          <p:nvPicPr>
            <p:cNvPr id="182" name="Google Shape;182;g341bb67d7d0_0_1"/>
            <p:cNvPicPr preferRelativeResize="0"/>
            <p:nvPr/>
          </p:nvPicPr>
          <p:blipFill rotWithShape="1">
            <a:blip r:embed="rId3">
              <a:alphaModFix/>
            </a:blip>
            <a:srcRect b="0" l="0" r="0" t="22287"/>
            <a:stretch/>
          </p:blipFill>
          <p:spPr>
            <a:xfrm>
              <a:off x="583350" y="1507100"/>
              <a:ext cx="4250575" cy="7006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g341bb67d7d0_0_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3344" y="2256475"/>
              <a:ext cx="4250575" cy="1063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g341bb67d7d0_0_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3349" y="3401433"/>
              <a:ext cx="4250574" cy="166031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5" name="Google Shape;185;g341bb67d7d0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900" y="2548375"/>
            <a:ext cx="4523511" cy="1993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g341bb67d7d0_0_1"/>
          <p:cNvCxnSpPr/>
          <p:nvPr/>
        </p:nvCxnSpPr>
        <p:spPr>
          <a:xfrm flipH="1" rot="10800000">
            <a:off x="2708625" y="1669775"/>
            <a:ext cx="2493300" cy="1669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g33ef996db4a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898" y="840425"/>
            <a:ext cx="2372450" cy="409237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33ef996db4a_0_65"/>
          <p:cNvSpPr txBox="1"/>
          <p:nvPr/>
        </p:nvSpPr>
        <p:spPr>
          <a:xfrm>
            <a:off x="262375" y="298450"/>
            <a:ext cx="700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B4A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9B4A"/>
                </a:solidFill>
              </a:rPr>
              <a:t>3</a:t>
            </a:r>
            <a:r>
              <a:rPr b="0" i="0" lang="en-US" sz="2400" u="none" cap="none" strike="noStrike">
                <a:solidFill>
                  <a:srgbClr val="009B4A"/>
                </a:solidFill>
                <a:latin typeface="Arial"/>
                <a:ea typeface="Arial"/>
                <a:cs typeface="Arial"/>
                <a:sym typeface="Arial"/>
              </a:rPr>
              <a:t>. 개발프로젝트 폴더 구조</a:t>
            </a:r>
            <a:endParaRPr b="0" i="0" sz="2400" u="none" cap="none" strike="noStrike">
              <a:solidFill>
                <a:srgbClr val="009B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33ef996db4a_0_65"/>
          <p:cNvSpPr txBox="1"/>
          <p:nvPr/>
        </p:nvSpPr>
        <p:spPr>
          <a:xfrm>
            <a:off x="17463" y="6507163"/>
            <a:ext cx="216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Confidential C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33ef996db4a_0_65"/>
          <p:cNvSpPr txBox="1"/>
          <p:nvPr/>
        </p:nvSpPr>
        <p:spPr>
          <a:xfrm>
            <a:off x="3023050" y="1152475"/>
            <a:ext cx="5809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AutoNum type="arabicParenR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필수 폴더 트리구조 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AutoNum type="alphaLcParenR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[Debug] </a:t>
            </a:r>
            <a:r>
              <a:rPr lang="en-US">
                <a:solidFill>
                  <a:srgbClr val="595959"/>
                </a:solidFill>
              </a:rPr>
              <a:t>폴더 </a:t>
            </a:r>
            <a:r>
              <a:rPr lang="en-US">
                <a:solidFill>
                  <a:srgbClr val="595959"/>
                </a:solidFill>
              </a:rPr>
              <a:t>안에” XXX.sre”, “XXX.elf”, “XXX.map”  파일 접근을 위해 고정 폴더 이름 필요.</a:t>
            </a:r>
            <a:endParaRPr>
              <a:solidFill>
                <a:srgbClr val="595959"/>
              </a:solidFill>
            </a:endParaRPr>
          </a:p>
          <a:p>
            <a:pPr indent="-310832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AutoNum type="alphaLcParenR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>
                <a:solidFill>
                  <a:srgbClr val="595959"/>
                </a:solidFill>
              </a:rPr>
              <a:t>QuickPkg] 폴더이름과 </a:t>
            </a:r>
            <a:r>
              <a:rPr lang="en-US">
                <a:solidFill>
                  <a:srgbClr val="0000FF"/>
                </a:solidFill>
              </a:rPr>
              <a:t>프로그램 이름은 변경 가능(각 아이템에 맞게 수정 필요)</a:t>
            </a:r>
            <a:r>
              <a:rPr lang="en-US">
                <a:solidFill>
                  <a:srgbClr val="595959"/>
                </a:solidFill>
              </a:rPr>
              <a:t>하나, [Debug]폴더 패스 접근을 위해 트리구조(깊이)는 고정임.</a:t>
            </a:r>
            <a:endParaRPr>
              <a:solidFill>
                <a:srgbClr val="595959"/>
              </a:solidFill>
            </a:endParaRPr>
          </a:p>
          <a:p>
            <a:pPr indent="-310832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AutoNum type="alphaLcParenR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[References\SW_PKG\</a:t>
            </a:r>
            <a:r>
              <a:rPr lang="en-US">
                <a:solidFill>
                  <a:srgbClr val="595959"/>
                </a:solidFill>
              </a:rPr>
              <a:t>1_Build_Result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] cfg 파일로 설정 가능</a:t>
            </a:r>
            <a:r>
              <a:rPr lang="en-US">
                <a:solidFill>
                  <a:srgbClr val="595959"/>
                </a:solidFill>
              </a:rPr>
              <a:t>하나, 프로젝트 메인 폴더 아래에 결과물 저장 폴더가 위치 해야 함.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AutoNum type="arabicParenR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간소화 프로그램 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AutoNum type="alphaLcParenR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[QuickPkg] 폴더 안에</a:t>
            </a:r>
            <a:r>
              <a:rPr lang="en-US">
                <a:solidFill>
                  <a:srgbClr val="595959"/>
                </a:solidFill>
              </a:rPr>
              <a:t>있는 프로그램 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1-2-3- 순서대로 실행하여 사용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33ef996db4a_0_65"/>
          <p:cNvSpPr/>
          <p:nvPr/>
        </p:nvSpPr>
        <p:spPr>
          <a:xfrm>
            <a:off x="502725" y="2081450"/>
            <a:ext cx="1571700" cy="629100"/>
          </a:xfrm>
          <a:prstGeom prst="rect">
            <a:avLst/>
          </a:prstGeom>
          <a:noFill/>
          <a:ln cap="flat" cmpd="sng" w="19050">
            <a:solidFill>
              <a:srgbClr val="EB41B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33ef996db4a_0_65"/>
          <p:cNvSpPr/>
          <p:nvPr/>
        </p:nvSpPr>
        <p:spPr>
          <a:xfrm>
            <a:off x="533875" y="1335775"/>
            <a:ext cx="1620600" cy="1335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" name="Google Shape;197;g33ef996db4a_0_65"/>
          <p:cNvCxnSpPr>
            <a:endCxn id="196" idx="3"/>
          </p:cNvCxnSpPr>
          <p:nvPr/>
        </p:nvCxnSpPr>
        <p:spPr>
          <a:xfrm rot="10800000">
            <a:off x="2154475" y="1402525"/>
            <a:ext cx="1475400" cy="2061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8" name="Google Shape;198;g33ef996db4a_0_65"/>
          <p:cNvSpPr/>
          <p:nvPr/>
        </p:nvSpPr>
        <p:spPr>
          <a:xfrm>
            <a:off x="576725" y="3187225"/>
            <a:ext cx="2070600" cy="17457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g33ef996db4a_0_65"/>
          <p:cNvCxnSpPr/>
          <p:nvPr/>
        </p:nvCxnSpPr>
        <p:spPr>
          <a:xfrm flipH="1">
            <a:off x="2101800" y="1982650"/>
            <a:ext cx="1522800" cy="5382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0" name="Google Shape;200;g33ef996db4a_0_65"/>
          <p:cNvSpPr/>
          <p:nvPr/>
        </p:nvSpPr>
        <p:spPr>
          <a:xfrm>
            <a:off x="462900" y="2033450"/>
            <a:ext cx="1691700" cy="7149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g33ef996db4a_0_65"/>
          <p:cNvCxnSpPr/>
          <p:nvPr/>
        </p:nvCxnSpPr>
        <p:spPr>
          <a:xfrm flipH="1">
            <a:off x="1570600" y="2356625"/>
            <a:ext cx="2086500" cy="8307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g33ef996db4a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25" y="681575"/>
            <a:ext cx="5558899" cy="43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33ef996db4a_0_73"/>
          <p:cNvPicPr preferRelativeResize="0"/>
          <p:nvPr/>
        </p:nvPicPr>
        <p:blipFill rotWithShape="1">
          <a:blip r:embed="rId4">
            <a:alphaModFix/>
          </a:blip>
          <a:srcRect b="0" l="0" r="21315" t="0"/>
          <a:stretch/>
        </p:blipFill>
        <p:spPr>
          <a:xfrm>
            <a:off x="540050" y="670250"/>
            <a:ext cx="1756524" cy="395377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33ef996db4a_0_73"/>
          <p:cNvSpPr txBox="1"/>
          <p:nvPr/>
        </p:nvSpPr>
        <p:spPr>
          <a:xfrm>
            <a:off x="262375" y="298450"/>
            <a:ext cx="700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9B4A"/>
                </a:solidFill>
              </a:rPr>
              <a:t>4</a:t>
            </a:r>
            <a:r>
              <a:rPr b="0" i="0" lang="en-US" sz="2400" u="none" cap="none" strike="noStrike">
                <a:solidFill>
                  <a:srgbClr val="009B4A"/>
                </a:solidFill>
                <a:latin typeface="Arial"/>
                <a:ea typeface="Arial"/>
                <a:cs typeface="Arial"/>
                <a:sym typeface="Arial"/>
              </a:rPr>
              <a:t>. 동작 순서 :  1 QuickPkgXXX.exe </a:t>
            </a:r>
            <a:r>
              <a:rPr lang="en-US" sz="2400">
                <a:solidFill>
                  <a:srgbClr val="009B4A"/>
                </a:solidFill>
              </a:rPr>
              <a:t>실행</a:t>
            </a:r>
            <a:endParaRPr b="0" i="0" sz="2400" u="none" cap="none" strike="noStrike">
              <a:solidFill>
                <a:srgbClr val="009B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33ef996db4a_0_73"/>
          <p:cNvSpPr txBox="1"/>
          <p:nvPr/>
        </p:nvSpPr>
        <p:spPr>
          <a:xfrm>
            <a:off x="17463" y="6507163"/>
            <a:ext cx="216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Confidential C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33ef996db4a_0_73"/>
          <p:cNvSpPr/>
          <p:nvPr/>
        </p:nvSpPr>
        <p:spPr>
          <a:xfrm>
            <a:off x="755575" y="1409350"/>
            <a:ext cx="1279200" cy="114600"/>
          </a:xfrm>
          <a:prstGeom prst="rect">
            <a:avLst/>
          </a:prstGeom>
          <a:noFill/>
          <a:ln cap="flat" cmpd="sng" w="254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" name="Google Shape;211;g33ef996db4a_0_73"/>
          <p:cNvCxnSpPr>
            <a:stCxn id="210" idx="3"/>
          </p:cNvCxnSpPr>
          <p:nvPr/>
        </p:nvCxnSpPr>
        <p:spPr>
          <a:xfrm flipH="1" rot="10800000">
            <a:off x="2034775" y="960850"/>
            <a:ext cx="480600" cy="5058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2" name="Google Shape;212;g33ef996db4a_0_73"/>
          <p:cNvSpPr/>
          <p:nvPr/>
        </p:nvSpPr>
        <p:spPr>
          <a:xfrm>
            <a:off x="2505800" y="932400"/>
            <a:ext cx="3616200" cy="2189100"/>
          </a:xfrm>
          <a:prstGeom prst="rect">
            <a:avLst/>
          </a:prstGeom>
          <a:noFill/>
          <a:ln cap="flat" cmpd="sng" w="254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33ef996db4a_0_73"/>
          <p:cNvSpPr/>
          <p:nvPr/>
        </p:nvSpPr>
        <p:spPr>
          <a:xfrm>
            <a:off x="728525" y="1550075"/>
            <a:ext cx="1145400" cy="114600"/>
          </a:xfrm>
          <a:prstGeom prst="rect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" name="Google Shape;214;g33ef996db4a_0_73"/>
          <p:cNvCxnSpPr>
            <a:stCxn id="213" idx="2"/>
            <a:endCxn id="215" idx="0"/>
          </p:cNvCxnSpPr>
          <p:nvPr/>
        </p:nvCxnSpPr>
        <p:spPr>
          <a:xfrm>
            <a:off x="1301225" y="1664675"/>
            <a:ext cx="2156700" cy="242760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215" name="Google Shape;215;g33ef996db4a_0_73"/>
          <p:cNvSpPr txBox="1"/>
          <p:nvPr/>
        </p:nvSpPr>
        <p:spPr>
          <a:xfrm>
            <a:off x="3085425" y="4092350"/>
            <a:ext cx="745200" cy="306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11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실행</a:t>
            </a:r>
            <a:r>
              <a:rPr lang="en-US" sz="1100">
                <a:solidFill>
                  <a:srgbClr val="3C78D8"/>
                </a:solidFill>
              </a:rPr>
              <a:t>결과</a:t>
            </a:r>
            <a:endParaRPr b="0" i="0" sz="11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33ef996db4a_0_73"/>
          <p:cNvSpPr txBox="1"/>
          <p:nvPr/>
        </p:nvSpPr>
        <p:spPr>
          <a:xfrm>
            <a:off x="4009425" y="885500"/>
            <a:ext cx="19956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FF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① 1번 프로그램 설정 스크립트, “1번 프로그램이름+_config.cfg” 으로 인식됨.</a:t>
            </a:r>
            <a:endParaRPr b="0" i="0" sz="800" u="none" cap="none" strike="noStrike">
              <a:solidFill>
                <a:srgbClr val="0000FF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rgbClr val="FF0000"/>
                </a:solidFill>
                <a:highlight>
                  <a:srgbClr val="FFF2CC"/>
                </a:highlight>
              </a:rPr>
              <a:t>각 아이템의 속성에 맞게 스크립트 수정 필수!!     </a:t>
            </a:r>
            <a:endParaRPr b="0" i="0" sz="800" u="none" cap="none" strike="noStrike">
              <a:solidFill>
                <a:srgbClr val="FF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33ef996db4a_0_73"/>
          <p:cNvSpPr txBox="1"/>
          <p:nvPr/>
        </p:nvSpPr>
        <p:spPr>
          <a:xfrm>
            <a:off x="2219938" y="3066538"/>
            <a:ext cx="26508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FF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② </a:t>
            </a:r>
            <a:r>
              <a:rPr b="0" i="0" lang="en-US" sz="700" u="none" cap="none" strike="noStrike">
                <a:solidFill>
                  <a:srgbClr val="0000FF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1번 프로그램 Debug 폴더안의  ..sre파일을 설정스크립트 내용대로 가공하여, 저장경로에 .elf,.</a:t>
            </a:r>
            <a:r>
              <a:rPr lang="en-US" sz="700">
                <a:solidFill>
                  <a:srgbClr val="0000FF"/>
                </a:solidFill>
                <a:highlight>
                  <a:srgbClr val="FFF2CC"/>
                </a:highlight>
              </a:rPr>
              <a:t>MAP,.S19</a:t>
            </a:r>
            <a:r>
              <a:rPr b="0" i="0" lang="en-US" sz="700" u="none" cap="none" strike="noStrike">
                <a:solidFill>
                  <a:srgbClr val="0000FF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 파일과 함께 저장함.</a:t>
            </a:r>
            <a:endParaRPr b="0" i="0" sz="700" u="none" cap="none" strike="noStrike">
              <a:solidFill>
                <a:srgbClr val="0000FF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g33ef996db4a_0_73"/>
          <p:cNvCxnSpPr>
            <a:stCxn id="215" idx="1"/>
          </p:cNvCxnSpPr>
          <p:nvPr/>
        </p:nvCxnSpPr>
        <p:spPr>
          <a:xfrm rot="10800000">
            <a:off x="2244225" y="3918500"/>
            <a:ext cx="841200" cy="32700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9" name="Google Shape;219;g33ef996db4a_0_73"/>
          <p:cNvSpPr/>
          <p:nvPr/>
        </p:nvSpPr>
        <p:spPr>
          <a:xfrm>
            <a:off x="786325" y="2523025"/>
            <a:ext cx="1433700" cy="2106300"/>
          </a:xfrm>
          <a:prstGeom prst="rect">
            <a:avLst/>
          </a:prstGeom>
          <a:noFill/>
          <a:ln cap="flat" cmpd="sng" w="254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33ef996db4a_0_73"/>
          <p:cNvSpPr txBox="1"/>
          <p:nvPr/>
        </p:nvSpPr>
        <p:spPr>
          <a:xfrm>
            <a:off x="755575" y="4624025"/>
            <a:ext cx="1627800" cy="338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새로 생성됨</a:t>
            </a:r>
            <a:endParaRPr b="0" i="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700">
                <a:solidFill>
                  <a:srgbClr val="EB41B2"/>
                </a:solidFill>
              </a:rPr>
              <a:t>Ver2 압축파일 추가 생성</a:t>
            </a:r>
            <a:endParaRPr sz="700">
              <a:solidFill>
                <a:srgbClr val="EB41B2"/>
              </a:solidFill>
            </a:endParaRPr>
          </a:p>
        </p:txBody>
      </p:sp>
      <p:pic>
        <p:nvPicPr>
          <p:cNvPr id="221" name="Google Shape;221;g33ef996db4a_0_73"/>
          <p:cNvPicPr preferRelativeResize="0"/>
          <p:nvPr/>
        </p:nvPicPr>
        <p:blipFill rotWithShape="1">
          <a:blip r:embed="rId5">
            <a:alphaModFix/>
          </a:blip>
          <a:srcRect b="0" l="0" r="25172" t="0"/>
          <a:stretch/>
        </p:blipFill>
        <p:spPr>
          <a:xfrm>
            <a:off x="6204500" y="735775"/>
            <a:ext cx="3129200" cy="21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33ef996db4a_0_73"/>
          <p:cNvSpPr/>
          <p:nvPr/>
        </p:nvSpPr>
        <p:spPr>
          <a:xfrm>
            <a:off x="2588150" y="2225764"/>
            <a:ext cx="3451500" cy="2382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g33ef996db4a_0_73"/>
          <p:cNvCxnSpPr>
            <a:endCxn id="222" idx="3"/>
          </p:cNvCxnSpPr>
          <p:nvPr/>
        </p:nvCxnSpPr>
        <p:spPr>
          <a:xfrm flipH="1">
            <a:off x="6039650" y="1826764"/>
            <a:ext cx="1709400" cy="5181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4" name="Google Shape;224;g33ef996db4a_0_73"/>
          <p:cNvCxnSpPr>
            <a:endCxn id="222" idx="3"/>
          </p:cNvCxnSpPr>
          <p:nvPr/>
        </p:nvCxnSpPr>
        <p:spPr>
          <a:xfrm flipH="1">
            <a:off x="6039650" y="1832164"/>
            <a:ext cx="2527800" cy="5127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5" name="Google Shape;225;g33ef996db4a_0_73"/>
          <p:cNvSpPr txBox="1"/>
          <p:nvPr/>
        </p:nvSpPr>
        <p:spPr>
          <a:xfrm>
            <a:off x="6307450" y="1523950"/>
            <a:ext cx="33156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rgbClr val="0000FF"/>
                </a:solidFill>
                <a:highlight>
                  <a:srgbClr val="FFF2CC"/>
                </a:highlight>
              </a:rPr>
              <a:t>제외할 구간 주소는   INI 파일의 유효범위 밖(공백)의 구간임.</a:t>
            </a:r>
            <a:endParaRPr b="0" i="0" sz="800" u="none" cap="none" strike="noStrike">
              <a:solidFill>
                <a:srgbClr val="0000FF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g33ef996db4a_0_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1375" y="3250825"/>
            <a:ext cx="4251549" cy="117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33ef996db4a_0_73"/>
          <p:cNvSpPr/>
          <p:nvPr/>
        </p:nvSpPr>
        <p:spPr>
          <a:xfrm>
            <a:off x="5374625" y="3570575"/>
            <a:ext cx="469200" cy="1146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33ef996db4a_0_73"/>
          <p:cNvSpPr/>
          <p:nvPr/>
        </p:nvSpPr>
        <p:spPr>
          <a:xfrm>
            <a:off x="3282550" y="2637025"/>
            <a:ext cx="525600" cy="1146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33ef996db4a_0_73"/>
          <p:cNvSpPr/>
          <p:nvPr/>
        </p:nvSpPr>
        <p:spPr>
          <a:xfrm>
            <a:off x="3830600" y="2637025"/>
            <a:ext cx="525600" cy="1146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33ef996db4a_0_73"/>
          <p:cNvSpPr/>
          <p:nvPr/>
        </p:nvSpPr>
        <p:spPr>
          <a:xfrm>
            <a:off x="5374475" y="3732500"/>
            <a:ext cx="469200" cy="1146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" name="Google Shape;231;g33ef996db4a_0_73"/>
          <p:cNvCxnSpPr>
            <a:stCxn id="227" idx="0"/>
            <a:endCxn id="228" idx="2"/>
          </p:cNvCxnSpPr>
          <p:nvPr/>
        </p:nvCxnSpPr>
        <p:spPr>
          <a:xfrm rot="10800000">
            <a:off x="3545225" y="2751575"/>
            <a:ext cx="2064000" cy="8190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2" name="Google Shape;232;g33ef996db4a_0_73"/>
          <p:cNvCxnSpPr>
            <a:stCxn id="230" idx="0"/>
            <a:endCxn id="229" idx="2"/>
          </p:cNvCxnSpPr>
          <p:nvPr/>
        </p:nvCxnSpPr>
        <p:spPr>
          <a:xfrm rot="10800000">
            <a:off x="4093475" y="2751500"/>
            <a:ext cx="1515600" cy="9810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3" name="Google Shape;233;g33ef996db4a_0_73"/>
          <p:cNvCxnSpPr/>
          <p:nvPr/>
        </p:nvCxnSpPr>
        <p:spPr>
          <a:xfrm rot="10800000">
            <a:off x="3554000" y="2943300"/>
            <a:ext cx="2650500" cy="12783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4" name="Google Shape;234;g33ef996db4a_0_73"/>
          <p:cNvSpPr txBox="1"/>
          <p:nvPr/>
        </p:nvSpPr>
        <p:spPr>
          <a:xfrm>
            <a:off x="5947625" y="3932525"/>
            <a:ext cx="33156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rgbClr val="0000FF"/>
                </a:solidFill>
                <a:highlight>
                  <a:srgbClr val="FFF2CC"/>
                </a:highlight>
              </a:rPr>
              <a:t>예시의 프로젝트는 0X30 Data부분 인덱스가 16번째임.(시작은 0)</a:t>
            </a:r>
            <a:endParaRPr b="0" i="0" sz="800" u="none" cap="none" strike="noStrike">
              <a:solidFill>
                <a:srgbClr val="0000FF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33ef996db4a_0_73"/>
          <p:cNvSpPr txBox="1"/>
          <p:nvPr/>
        </p:nvSpPr>
        <p:spPr>
          <a:xfrm>
            <a:off x="4318250" y="2522975"/>
            <a:ext cx="18039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rgbClr val="0000FF"/>
                </a:solidFill>
                <a:highlight>
                  <a:srgbClr val="FFF2CC"/>
                </a:highlight>
              </a:rPr>
              <a:t>Version Header trailer 시작 부분</a:t>
            </a:r>
            <a:endParaRPr b="0" i="0" sz="800" u="none" cap="none" strike="noStrike">
              <a:solidFill>
                <a:srgbClr val="0000FF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33ef996db4a_0_73"/>
          <p:cNvSpPr/>
          <p:nvPr/>
        </p:nvSpPr>
        <p:spPr>
          <a:xfrm>
            <a:off x="898875" y="4509425"/>
            <a:ext cx="1279200" cy="114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7" name="Google Shape;237;g33ef996db4a_0_73"/>
          <p:cNvCxnSpPr/>
          <p:nvPr/>
        </p:nvCxnSpPr>
        <p:spPr>
          <a:xfrm rot="10800000">
            <a:off x="1198775" y="2895450"/>
            <a:ext cx="1137900" cy="279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8" name="Google Shape;238;g33ef996db4a_0_73"/>
          <p:cNvSpPr/>
          <p:nvPr/>
        </p:nvSpPr>
        <p:spPr>
          <a:xfrm>
            <a:off x="811650" y="3431000"/>
            <a:ext cx="1223100" cy="1047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33ef996db4a_0_73"/>
          <p:cNvSpPr/>
          <p:nvPr/>
        </p:nvSpPr>
        <p:spPr>
          <a:xfrm rot="-524480">
            <a:off x="584226" y="4060057"/>
            <a:ext cx="270441" cy="600413"/>
          </a:xfrm>
          <a:prstGeom prst="curvedRightArrow">
            <a:avLst>
              <a:gd fmla="val 9360" name="adj1"/>
              <a:gd fmla="val 50000" name="adj2"/>
              <a:gd fmla="val 25000" name="adj3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33ef996db4a_0_73"/>
          <p:cNvSpPr txBox="1"/>
          <p:nvPr/>
        </p:nvSpPr>
        <p:spPr>
          <a:xfrm>
            <a:off x="2505800" y="4509425"/>
            <a:ext cx="17565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rgbClr val="0000FF"/>
                </a:solidFill>
                <a:highlight>
                  <a:srgbClr val="FFF2CC"/>
                </a:highlight>
              </a:rPr>
              <a:t>③</a:t>
            </a:r>
            <a:r>
              <a:rPr lang="en-US" sz="700">
                <a:solidFill>
                  <a:srgbClr val="0000FF"/>
                </a:solidFill>
                <a:highlight>
                  <a:srgbClr val="FFF2CC"/>
                </a:highlight>
              </a:rPr>
              <a:t> asims Signed HEX파일 신청용 zip 파일</a:t>
            </a:r>
            <a:r>
              <a:rPr b="0" i="0" lang="en-US" sz="700" u="none" cap="none" strike="noStrike">
                <a:solidFill>
                  <a:srgbClr val="0000FF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700">
                <a:solidFill>
                  <a:srgbClr val="0000FF"/>
                </a:solidFill>
                <a:highlight>
                  <a:srgbClr val="FFF2CC"/>
                </a:highlight>
              </a:rPr>
              <a:t>NORMAL,U,R 폴더를 압축함.</a:t>
            </a:r>
            <a:endParaRPr b="0" i="0" sz="700" u="none" cap="none" strike="noStrike">
              <a:solidFill>
                <a:srgbClr val="0000FF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Google Shape;241;g33ef996db4a_0_73"/>
          <p:cNvCxnSpPr/>
          <p:nvPr/>
        </p:nvCxnSpPr>
        <p:spPr>
          <a:xfrm rot="10800000">
            <a:off x="2178125" y="4568550"/>
            <a:ext cx="430500" cy="70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g341bb67d7d0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76" y="650150"/>
            <a:ext cx="2434950" cy="427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341bb67d7d0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3122" y="726350"/>
            <a:ext cx="5906077" cy="39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341bb67d7d0_0_29"/>
          <p:cNvSpPr txBox="1"/>
          <p:nvPr/>
        </p:nvSpPr>
        <p:spPr>
          <a:xfrm>
            <a:off x="262375" y="298450"/>
            <a:ext cx="700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9B4A"/>
                </a:solidFill>
              </a:rPr>
              <a:t>4</a:t>
            </a:r>
            <a:r>
              <a:rPr b="0" i="0" lang="en-US" sz="2400" u="none" cap="none" strike="noStrike">
                <a:solidFill>
                  <a:srgbClr val="009B4A"/>
                </a:solidFill>
                <a:latin typeface="Arial"/>
                <a:ea typeface="Arial"/>
                <a:cs typeface="Arial"/>
                <a:sym typeface="Arial"/>
              </a:rPr>
              <a:t>. 동작 순서 :  </a:t>
            </a:r>
            <a:r>
              <a:rPr lang="en-US" sz="2400">
                <a:solidFill>
                  <a:srgbClr val="009B4A"/>
                </a:solidFill>
              </a:rPr>
              <a:t>2 차량 보안 정보 관리 시스템.url</a:t>
            </a:r>
            <a:endParaRPr b="0" i="0" sz="2400" u="none" cap="none" strike="noStrike">
              <a:solidFill>
                <a:srgbClr val="009B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341bb67d7d0_0_29"/>
          <p:cNvSpPr txBox="1"/>
          <p:nvPr/>
        </p:nvSpPr>
        <p:spPr>
          <a:xfrm>
            <a:off x="17463" y="6507163"/>
            <a:ext cx="216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Confidential C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g341bb67d7d0_0_29"/>
          <p:cNvCxnSpPr>
            <a:stCxn id="251" idx="3"/>
          </p:cNvCxnSpPr>
          <p:nvPr/>
        </p:nvCxnSpPr>
        <p:spPr>
          <a:xfrm>
            <a:off x="2117950" y="2576325"/>
            <a:ext cx="1815600" cy="372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2" name="Google Shape;252;g341bb67d7d0_0_29"/>
          <p:cNvSpPr txBox="1"/>
          <p:nvPr/>
        </p:nvSpPr>
        <p:spPr>
          <a:xfrm>
            <a:off x="1491325" y="2262450"/>
            <a:ext cx="22842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FF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① </a:t>
            </a:r>
            <a:r>
              <a:rPr lang="en-US" sz="800">
                <a:solidFill>
                  <a:srgbClr val="0000FF"/>
                </a:solidFill>
                <a:highlight>
                  <a:srgbClr val="FFF2CC"/>
                </a:highlight>
              </a:rPr>
              <a:t>생성된 압축파일로 ASIMS 서명 헥사 신청</a:t>
            </a:r>
            <a:endParaRPr b="0" i="0" sz="800" u="none" cap="none" strike="noStrike">
              <a:solidFill>
                <a:srgbClr val="0000FF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341bb67d7d0_0_29"/>
          <p:cNvSpPr/>
          <p:nvPr/>
        </p:nvSpPr>
        <p:spPr>
          <a:xfrm>
            <a:off x="630025" y="3324200"/>
            <a:ext cx="1959300" cy="1542600"/>
          </a:xfrm>
          <a:prstGeom prst="rect">
            <a:avLst/>
          </a:prstGeom>
          <a:noFill/>
          <a:ln cap="flat" cmpd="sng" w="254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341bb67d7d0_0_29"/>
          <p:cNvSpPr txBox="1"/>
          <p:nvPr/>
        </p:nvSpPr>
        <p:spPr>
          <a:xfrm>
            <a:off x="1309200" y="4943000"/>
            <a:ext cx="3262800" cy="173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100">
                <a:solidFill>
                  <a:srgbClr val="3C78D8"/>
                </a:solidFill>
              </a:rPr>
              <a:t>서명헥사 신청 승인 후 다운받는  ZIP파일 저장</a:t>
            </a:r>
            <a:endParaRPr b="0" i="0" sz="11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341bb67d7d0_0_29"/>
          <p:cNvSpPr/>
          <p:nvPr/>
        </p:nvSpPr>
        <p:spPr>
          <a:xfrm>
            <a:off x="676150" y="2519025"/>
            <a:ext cx="1441800" cy="114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341bb67d7d0_0_29"/>
          <p:cNvSpPr/>
          <p:nvPr/>
        </p:nvSpPr>
        <p:spPr>
          <a:xfrm>
            <a:off x="676150" y="4752200"/>
            <a:ext cx="1680300" cy="1146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341bb67d7d0_0_29"/>
          <p:cNvSpPr/>
          <p:nvPr/>
        </p:nvSpPr>
        <p:spPr>
          <a:xfrm>
            <a:off x="3669900" y="3048975"/>
            <a:ext cx="1360500" cy="114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g33ef996db4a_0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688" y="2981220"/>
            <a:ext cx="2032288" cy="149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33ef996db4a_0_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300" y="1566775"/>
            <a:ext cx="1955225" cy="3484699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33ef996db4a_0_103"/>
          <p:cNvSpPr txBox="1"/>
          <p:nvPr/>
        </p:nvSpPr>
        <p:spPr>
          <a:xfrm>
            <a:off x="262375" y="298450"/>
            <a:ext cx="700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9B4A"/>
                </a:solidFill>
              </a:rPr>
              <a:t>4</a:t>
            </a:r>
            <a:r>
              <a:rPr b="0" i="0" lang="en-US" sz="2400" u="none" cap="none" strike="noStrike">
                <a:solidFill>
                  <a:srgbClr val="009B4A"/>
                </a:solidFill>
                <a:latin typeface="Arial"/>
                <a:ea typeface="Arial"/>
                <a:cs typeface="Arial"/>
                <a:sym typeface="Arial"/>
              </a:rPr>
              <a:t>. 동작 순서 :  3 SHVUGen3Hex2Bin.exe</a:t>
            </a:r>
            <a:endParaRPr b="0" i="0" sz="2400" u="none" cap="none" strike="noStrike">
              <a:solidFill>
                <a:srgbClr val="009B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33ef996db4a_0_103"/>
          <p:cNvSpPr txBox="1"/>
          <p:nvPr/>
        </p:nvSpPr>
        <p:spPr>
          <a:xfrm>
            <a:off x="17463" y="6507163"/>
            <a:ext cx="216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Confidential C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33ef996db4a_0_103"/>
          <p:cNvSpPr txBox="1"/>
          <p:nvPr/>
        </p:nvSpPr>
        <p:spPr>
          <a:xfrm>
            <a:off x="161699" y="735775"/>
            <a:ext cx="8588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된 Signed S19 파일을 BIN 파일로 변환하고, S-Rom용 BIN 파일도 추가 생성.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된 파일의 상위 폴더에서 하위 폴더를 검사하여 Signed S19파일이 있을 시 BIN 파일로 변환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33ef996db4a_0_103"/>
          <p:cNvSpPr/>
          <p:nvPr/>
        </p:nvSpPr>
        <p:spPr>
          <a:xfrm>
            <a:off x="711125" y="2959475"/>
            <a:ext cx="1538400" cy="125400"/>
          </a:xfrm>
          <a:prstGeom prst="rect">
            <a:avLst/>
          </a:prstGeom>
          <a:noFill/>
          <a:ln cap="flat" cmpd="sng" w="254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g33ef996db4a_0_1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80900" y="1367400"/>
            <a:ext cx="2432924" cy="14254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8" name="Google Shape;268;g33ef996db4a_0_103"/>
          <p:cNvCxnSpPr>
            <a:stCxn id="266" idx="3"/>
          </p:cNvCxnSpPr>
          <p:nvPr/>
        </p:nvCxnSpPr>
        <p:spPr>
          <a:xfrm flipH="1" rot="10800000">
            <a:off x="2249525" y="2639975"/>
            <a:ext cx="870900" cy="3822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69" name="Google Shape;269;g33ef996db4a_0_103"/>
          <p:cNvGrpSpPr/>
          <p:nvPr/>
        </p:nvGrpSpPr>
        <p:grpSpPr>
          <a:xfrm>
            <a:off x="5615848" y="1329450"/>
            <a:ext cx="2551684" cy="3776100"/>
            <a:chOff x="5231023" y="1367400"/>
            <a:chExt cx="2551684" cy="3776100"/>
          </a:xfrm>
        </p:grpSpPr>
        <p:pic>
          <p:nvPicPr>
            <p:cNvPr id="270" name="Google Shape;270;g33ef996db4a_0_10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231023" y="1367400"/>
              <a:ext cx="2551684" cy="3776100"/>
            </a:xfrm>
            <a:prstGeom prst="rect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271" name="Google Shape;271;g33ef996db4a_0_103"/>
            <p:cNvSpPr/>
            <p:nvPr/>
          </p:nvSpPr>
          <p:spPr>
            <a:xfrm>
              <a:off x="5643150" y="1747300"/>
              <a:ext cx="1955100" cy="382200"/>
            </a:xfrm>
            <a:prstGeom prst="rect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33ef996db4a_0_103"/>
            <p:cNvSpPr/>
            <p:nvPr/>
          </p:nvSpPr>
          <p:spPr>
            <a:xfrm>
              <a:off x="5784026" y="2180425"/>
              <a:ext cx="1509900" cy="125400"/>
            </a:xfrm>
            <a:prstGeom prst="rect">
              <a:avLst/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33ef996db4a_0_103"/>
            <p:cNvSpPr/>
            <p:nvPr/>
          </p:nvSpPr>
          <p:spPr>
            <a:xfrm>
              <a:off x="5757950" y="3128675"/>
              <a:ext cx="1573800" cy="125400"/>
            </a:xfrm>
            <a:prstGeom prst="rect">
              <a:avLst/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33ef996db4a_0_103"/>
            <p:cNvSpPr/>
            <p:nvPr/>
          </p:nvSpPr>
          <p:spPr>
            <a:xfrm>
              <a:off x="5729875" y="4076925"/>
              <a:ext cx="1656000" cy="125400"/>
            </a:xfrm>
            <a:prstGeom prst="rect">
              <a:avLst/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5" name="Google Shape;275;g33ef996db4a_0_103"/>
          <p:cNvSpPr/>
          <p:nvPr/>
        </p:nvSpPr>
        <p:spPr>
          <a:xfrm>
            <a:off x="2743700" y="2981225"/>
            <a:ext cx="2032200" cy="1481100"/>
          </a:xfrm>
          <a:prstGeom prst="rect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6" name="Google Shape;276;g33ef996db4a_0_103"/>
          <p:cNvCxnSpPr>
            <a:stCxn id="277" idx="2"/>
          </p:cNvCxnSpPr>
          <p:nvPr/>
        </p:nvCxnSpPr>
        <p:spPr>
          <a:xfrm flipH="1">
            <a:off x="3597475" y="2788525"/>
            <a:ext cx="725100" cy="5289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7" name="Google Shape;277;g33ef996db4a_0_103"/>
          <p:cNvSpPr/>
          <p:nvPr/>
        </p:nvSpPr>
        <p:spPr>
          <a:xfrm>
            <a:off x="4165225" y="2663125"/>
            <a:ext cx="314700" cy="125400"/>
          </a:xfrm>
          <a:prstGeom prst="rect">
            <a:avLst/>
          </a:prstGeom>
          <a:noFill/>
          <a:ln cap="flat" cmpd="sng" w="254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33ef996db4a_0_103"/>
          <p:cNvSpPr/>
          <p:nvPr/>
        </p:nvSpPr>
        <p:spPr>
          <a:xfrm>
            <a:off x="4813825" y="3371500"/>
            <a:ext cx="764100" cy="335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g33ef996db4a_0_111"/>
          <p:cNvGrpSpPr/>
          <p:nvPr/>
        </p:nvGrpSpPr>
        <p:grpSpPr>
          <a:xfrm>
            <a:off x="487123" y="923250"/>
            <a:ext cx="2551684" cy="3776100"/>
            <a:chOff x="5231023" y="1367400"/>
            <a:chExt cx="2551684" cy="3776100"/>
          </a:xfrm>
        </p:grpSpPr>
        <p:pic>
          <p:nvPicPr>
            <p:cNvPr id="284" name="Google Shape;284;g33ef996db4a_0_1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231023" y="1367400"/>
              <a:ext cx="2551684" cy="3776100"/>
            </a:xfrm>
            <a:prstGeom prst="rect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285" name="Google Shape;285;g33ef996db4a_0_111"/>
            <p:cNvSpPr/>
            <p:nvPr/>
          </p:nvSpPr>
          <p:spPr>
            <a:xfrm>
              <a:off x="5643150" y="1891575"/>
              <a:ext cx="1955100" cy="151800"/>
            </a:xfrm>
            <a:prstGeom prst="rect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g33ef996db4a_0_111"/>
            <p:cNvSpPr/>
            <p:nvPr/>
          </p:nvSpPr>
          <p:spPr>
            <a:xfrm>
              <a:off x="5784026" y="2180425"/>
              <a:ext cx="1509900" cy="125400"/>
            </a:xfrm>
            <a:prstGeom prst="rect">
              <a:avLst/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33ef996db4a_0_111"/>
            <p:cNvSpPr/>
            <p:nvPr/>
          </p:nvSpPr>
          <p:spPr>
            <a:xfrm>
              <a:off x="5757950" y="3128675"/>
              <a:ext cx="1573800" cy="125400"/>
            </a:xfrm>
            <a:prstGeom prst="rect">
              <a:avLst/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33ef996db4a_0_111"/>
            <p:cNvSpPr/>
            <p:nvPr/>
          </p:nvSpPr>
          <p:spPr>
            <a:xfrm>
              <a:off x="5729875" y="4076925"/>
              <a:ext cx="1656000" cy="125400"/>
            </a:xfrm>
            <a:prstGeom prst="rect">
              <a:avLst/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9" name="Google Shape;289;g33ef996db4a_0_111"/>
          <p:cNvSpPr txBox="1"/>
          <p:nvPr/>
        </p:nvSpPr>
        <p:spPr>
          <a:xfrm>
            <a:off x="262375" y="298450"/>
            <a:ext cx="700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9B4A"/>
                </a:solidFill>
                <a:latin typeface="Arial"/>
                <a:ea typeface="Arial"/>
                <a:cs typeface="Arial"/>
                <a:sym typeface="Arial"/>
              </a:rPr>
              <a:t>4. H-OTA Studio Package 생성 </a:t>
            </a:r>
            <a:endParaRPr b="0" i="0" sz="2400" u="none" cap="none" strike="noStrike">
              <a:solidFill>
                <a:srgbClr val="009B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33ef996db4a_0_111"/>
          <p:cNvSpPr txBox="1"/>
          <p:nvPr/>
        </p:nvSpPr>
        <p:spPr>
          <a:xfrm>
            <a:off x="17463" y="6507163"/>
            <a:ext cx="216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Confidential C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g33ef996db4a_0_1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1846" y="948400"/>
            <a:ext cx="4161724" cy="361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33ef996db4a_0_111"/>
          <p:cNvSpPr/>
          <p:nvPr/>
        </p:nvSpPr>
        <p:spPr>
          <a:xfrm>
            <a:off x="411225" y="885300"/>
            <a:ext cx="3560400" cy="3927900"/>
          </a:xfrm>
          <a:prstGeom prst="rect">
            <a:avLst/>
          </a:prstGeom>
          <a:noFill/>
          <a:ln cap="flat" cmpd="sng" w="9525">
            <a:solidFill>
              <a:srgbClr val="EB41B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33ef996db4a_0_111"/>
          <p:cNvSpPr txBox="1"/>
          <p:nvPr/>
        </p:nvSpPr>
        <p:spPr>
          <a:xfrm>
            <a:off x="2983900" y="1626575"/>
            <a:ext cx="10464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EB41B2"/>
                </a:solidFill>
                <a:latin typeface="Arial"/>
                <a:ea typeface="Arial"/>
                <a:cs typeface="Arial"/>
                <a:sym typeface="Arial"/>
              </a:rPr>
              <a:t>[0 ROM] </a:t>
            </a:r>
            <a:endParaRPr b="0" i="0" sz="1600" u="none" cap="none" strike="noStrike">
              <a:solidFill>
                <a:srgbClr val="EB41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33ef996db4a_0_111"/>
          <p:cNvSpPr txBox="1"/>
          <p:nvPr/>
        </p:nvSpPr>
        <p:spPr>
          <a:xfrm>
            <a:off x="2983900" y="2564300"/>
            <a:ext cx="11034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EB41B2"/>
                </a:solidFill>
                <a:latin typeface="Arial"/>
                <a:ea typeface="Arial"/>
                <a:cs typeface="Arial"/>
                <a:sym typeface="Arial"/>
              </a:rPr>
              <a:t>[R ROM] </a:t>
            </a:r>
            <a:endParaRPr b="0" i="0" sz="1600" u="none" cap="none" strike="noStrike">
              <a:solidFill>
                <a:srgbClr val="EB41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33ef996db4a_0_111"/>
          <p:cNvSpPr txBox="1"/>
          <p:nvPr/>
        </p:nvSpPr>
        <p:spPr>
          <a:xfrm>
            <a:off x="2955400" y="3502025"/>
            <a:ext cx="11034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EB41B2"/>
                </a:solidFill>
                <a:latin typeface="Arial"/>
                <a:ea typeface="Arial"/>
                <a:cs typeface="Arial"/>
                <a:sym typeface="Arial"/>
              </a:rPr>
              <a:t>[U ROM] </a:t>
            </a:r>
            <a:endParaRPr b="0" i="0" sz="1600" u="none" cap="none" strike="noStrike">
              <a:solidFill>
                <a:srgbClr val="EB41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33ef996db4a_0_111"/>
          <p:cNvSpPr txBox="1"/>
          <p:nvPr/>
        </p:nvSpPr>
        <p:spPr>
          <a:xfrm>
            <a:off x="3015025" y="1286125"/>
            <a:ext cx="11034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EB41B2"/>
                </a:solidFill>
                <a:latin typeface="Arial"/>
                <a:ea typeface="Arial"/>
                <a:cs typeface="Arial"/>
                <a:sym typeface="Arial"/>
              </a:rPr>
              <a:t>[S ROM] </a:t>
            </a:r>
            <a:endParaRPr b="0" i="0" sz="1600" u="none" cap="none" strike="noStrike">
              <a:solidFill>
                <a:srgbClr val="EB41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g33ef996db4a_0_1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563" y="3184450"/>
            <a:ext cx="4260300" cy="6109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8" name="Google Shape;298;g33ef996db4a_0_111"/>
          <p:cNvCxnSpPr/>
          <p:nvPr/>
        </p:nvCxnSpPr>
        <p:spPr>
          <a:xfrm>
            <a:off x="2567700" y="1816000"/>
            <a:ext cx="3534000" cy="1686000"/>
          </a:xfrm>
          <a:prstGeom prst="straightConnector1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9" name="Google Shape;299;g33ef996db4a_0_111"/>
          <p:cNvSpPr/>
          <p:nvPr/>
        </p:nvSpPr>
        <p:spPr>
          <a:xfrm>
            <a:off x="5993100" y="3366425"/>
            <a:ext cx="2607000" cy="249600"/>
          </a:xfrm>
          <a:prstGeom prst="rect">
            <a:avLst/>
          </a:prstGeom>
          <a:noFill/>
          <a:ln cap="flat" cmpd="sng" w="9525">
            <a:solidFill>
              <a:srgbClr val="EB4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33ef996db4a_0_111"/>
          <p:cNvSpPr/>
          <p:nvPr/>
        </p:nvSpPr>
        <p:spPr>
          <a:xfrm>
            <a:off x="4870775" y="1170100"/>
            <a:ext cx="307200" cy="335100"/>
          </a:xfrm>
          <a:prstGeom prst="rect">
            <a:avLst/>
          </a:prstGeom>
          <a:noFill/>
          <a:ln cap="flat" cmpd="sng" w="254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3ef996db4a_0_198"/>
          <p:cNvSpPr txBox="1"/>
          <p:nvPr/>
        </p:nvSpPr>
        <p:spPr>
          <a:xfrm>
            <a:off x="394100" y="2028100"/>
            <a:ext cx="66885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500" u="sng">
                <a:solidFill>
                  <a:schemeClr val="hlink"/>
                </a:solidFill>
                <a:hlinkClick r:id="rId3"/>
              </a:rPr>
              <a:t>https://drive.google.com/drive/folders/1aT86jNCgQUUpcOxf2hefy5ERV2OEhYjF?usp=sharing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33ef996db4a_0_198"/>
          <p:cNvSpPr txBox="1"/>
          <p:nvPr/>
        </p:nvSpPr>
        <p:spPr>
          <a:xfrm>
            <a:off x="262375" y="298450"/>
            <a:ext cx="700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9B4A"/>
                </a:solidFill>
              </a:rPr>
              <a:t>5</a:t>
            </a:r>
            <a:r>
              <a:rPr b="0" i="0" lang="en-US" sz="2400" u="none" cap="none" strike="noStrike">
                <a:solidFill>
                  <a:srgbClr val="009B4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400">
                <a:solidFill>
                  <a:srgbClr val="009B4A"/>
                </a:solidFill>
              </a:rPr>
              <a:t> 참고 프로젝트 위치</a:t>
            </a:r>
            <a:r>
              <a:rPr b="0" i="0" lang="en-US" sz="2400" u="none" cap="none" strike="noStrike">
                <a:solidFill>
                  <a:srgbClr val="009B4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009B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33ef996db4a_0_198"/>
          <p:cNvSpPr txBox="1"/>
          <p:nvPr/>
        </p:nvSpPr>
        <p:spPr>
          <a:xfrm>
            <a:off x="448525" y="2650650"/>
            <a:ext cx="64713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\\192.168.10.230\soft설계_공유폴더\common\H-OTA\Nidec QuickPkg\Asims Use Project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309" name="Google Shape;309;g33ef996db4a_0_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513" y="835750"/>
            <a:ext cx="6247175" cy="105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g33ef996db4a_0_1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100" y="3383100"/>
            <a:ext cx="6172305" cy="13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デザインの設定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新しいプレゼンテーション">
  <a:themeElements>
    <a:clrScheme name="新しいプレゼンテーショ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2007-02-20T01:27:29Z</dcterms:created>
  <dc:creator>岡 良子</dc:creator>
</cp:coreProperties>
</file>