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85" r:id="rId2"/>
    <p:sldId id="286" r:id="rId3"/>
    <p:sldId id="295" r:id="rId4"/>
    <p:sldId id="296" r:id="rId5"/>
    <p:sldId id="300" r:id="rId6"/>
    <p:sldId id="301" r:id="rId7"/>
    <p:sldId id="302" r:id="rId8"/>
    <p:sldId id="303" r:id="rId9"/>
    <p:sldId id="297" r:id="rId10"/>
    <p:sldId id="291" r:id="rId11"/>
    <p:sldId id="292" r:id="rId12"/>
  </p:sldIdLst>
  <p:sldSz cx="9144000" cy="5143500" type="screen16x9"/>
  <p:notesSz cx="6858000" cy="9144000"/>
  <p:embeddedFontLst>
    <p:embeddedFont>
      <p:font typeface="Work Sans" pitchFamily="2" charset="77"/>
      <p:regular r:id="rId14"/>
      <p:bold r:id="rId15"/>
      <p:italic r:id="rId16"/>
      <p:boldItalic r:id="rId17"/>
    </p:embeddedFont>
    <p:embeddedFont>
      <p:font typeface="Work Sans Light" panose="020F0302020204030204" pitchFamily="34" charset="0"/>
      <p:regular r:id="rId18"/>
      <p:bold r:id="rId19"/>
      <p:italic r:id="rId20"/>
    </p:embeddedFont>
    <p:embeddedFont>
      <p:font typeface="Work Sans Medium" panose="020F0502020204030204" pitchFamily="3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96202-570D-4A1E-BD65-ACB9E29595F4}">
  <a:tblStyle styleId="{E8696202-570D-4A1E-BD65-ACB9E2959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9"/>
    <p:restoredTop sz="94627"/>
  </p:normalViewPr>
  <p:slideViewPr>
    <p:cSldViewPr snapToGrid="0" snapToObjects="1">
      <p:cViewPr varScale="1">
        <p:scale>
          <a:sx n="146" d="100"/>
          <a:sy n="14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90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3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15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46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00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0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1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5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5VtX7Hg7TE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qGYm9NCc14?feature=oembed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562247" y="2675067"/>
            <a:ext cx="723325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ECE653</a:t>
            </a:r>
            <a:br>
              <a:rPr lang="en" sz="7200" dirty="0">
                <a:solidFill>
                  <a:srgbClr val="FFFFFF"/>
                </a:solidFill>
              </a:rPr>
            </a:br>
            <a:r>
              <a:rPr lang="en" sz="7200" dirty="0">
                <a:solidFill>
                  <a:srgbClr val="FFFFFF"/>
                </a:solidFill>
              </a:rPr>
              <a:t>Final </a:t>
            </a:r>
            <a:r>
              <a:rPr lang="en" sz="7200" dirty="0" err="1">
                <a:solidFill>
                  <a:srgbClr val="FFFFFF"/>
                </a:solidFill>
              </a:rPr>
              <a:t>Shareout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93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69150" y="939641"/>
            <a:ext cx="5092200" cy="106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Top 3 Lessons</a:t>
            </a:r>
            <a:endParaRPr sz="3600"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6914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dirty="0"/>
              <a:t>Good design requires interviewing a wide range of people.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2</a:t>
            </a:r>
          </a:p>
          <a:p>
            <a:pPr marL="0" lvl="0" indent="0">
              <a:buNone/>
            </a:pPr>
            <a:r>
              <a:rPr lang="en-US" dirty="0"/>
              <a:t>Design is an iterating process.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dirty="0"/>
              <a:t>Feedback from potential clients is essential to UX design.</a:t>
            </a:r>
            <a:endParaRPr dirty="0"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97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1269779" y="19918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20" name="Google Shape;320;p35"/>
          <p:cNvSpPr/>
          <p:nvPr/>
        </p:nvSpPr>
        <p:spPr>
          <a:xfrm>
            <a:off x="6543431" y="750498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80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769053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Team-5 Members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116;p18">
            <a:extLst>
              <a:ext uri="{FF2B5EF4-FFF2-40B4-BE49-F238E27FC236}">
                <a16:creationId xmlns:a16="http://schemas.microsoft.com/office/drawing/2014/main" id="{03B19F4E-5EF7-DA43-A4C0-FC97B5A22137}"/>
              </a:ext>
            </a:extLst>
          </p:cNvPr>
          <p:cNvSpPr txBox="1">
            <a:spLocks/>
          </p:cNvSpPr>
          <p:nvPr/>
        </p:nvSpPr>
        <p:spPr>
          <a:xfrm>
            <a:off x="4470447" y="1676691"/>
            <a:ext cx="3790603" cy="13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 err="1">
                <a:solidFill>
                  <a:schemeClr val="tx1"/>
                </a:solidFill>
              </a:rPr>
              <a:t>Zilin</a:t>
            </a:r>
            <a:r>
              <a:rPr lang="en-US" dirty="0">
                <a:solidFill>
                  <a:schemeClr val="tx1"/>
                </a:solidFill>
              </a:rPr>
              <a:t> Yin	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year MSECE</a:t>
            </a:r>
          </a:p>
          <a:p>
            <a:pPr marL="0" indent="0">
              <a:buFont typeface="Work Sans Light"/>
              <a:buNone/>
            </a:pPr>
            <a:r>
              <a:rPr lang="en-US" dirty="0">
                <a:solidFill>
                  <a:schemeClr val="tx1"/>
                </a:solidFill>
              </a:rPr>
              <a:t>Chang Cao	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year MSCS </a:t>
            </a:r>
          </a:p>
          <a:p>
            <a:pPr marL="0" indent="0">
              <a:buFont typeface="Work Sans Light"/>
              <a:buNone/>
            </a:pPr>
            <a:r>
              <a:rPr lang="en-US" dirty="0">
                <a:solidFill>
                  <a:schemeClr val="tx1"/>
                </a:solidFill>
              </a:rPr>
              <a:t>Yutong Zhang	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year MSECE</a:t>
            </a:r>
          </a:p>
        </p:txBody>
      </p:sp>
      <p:grpSp>
        <p:nvGrpSpPr>
          <p:cNvPr id="23" name="Google Shape;546;p38">
            <a:extLst>
              <a:ext uri="{FF2B5EF4-FFF2-40B4-BE49-F238E27FC236}">
                <a16:creationId xmlns:a16="http://schemas.microsoft.com/office/drawing/2014/main" id="{4FCA2346-D083-CB4F-B45D-BC03F66E89C1}"/>
              </a:ext>
            </a:extLst>
          </p:cNvPr>
          <p:cNvGrpSpPr/>
          <p:nvPr/>
        </p:nvGrpSpPr>
        <p:grpSpPr>
          <a:xfrm>
            <a:off x="5488049" y="898230"/>
            <a:ext cx="618583" cy="592179"/>
            <a:chOff x="570875" y="4322250"/>
            <a:chExt cx="443300" cy="443325"/>
          </a:xfrm>
        </p:grpSpPr>
        <p:sp>
          <p:nvSpPr>
            <p:cNvPr id="24" name="Google Shape;547;p38">
              <a:extLst>
                <a:ext uri="{FF2B5EF4-FFF2-40B4-BE49-F238E27FC236}">
                  <a16:creationId xmlns:a16="http://schemas.microsoft.com/office/drawing/2014/main" id="{74FE3388-FC19-B641-80F9-E545E4B0D5DF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8">
              <a:extLst>
                <a:ext uri="{FF2B5EF4-FFF2-40B4-BE49-F238E27FC236}">
                  <a16:creationId xmlns:a16="http://schemas.microsoft.com/office/drawing/2014/main" id="{5D8028AC-3980-FF4A-AF19-666BFCC24FEB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8">
              <a:extLst>
                <a:ext uri="{FF2B5EF4-FFF2-40B4-BE49-F238E27FC236}">
                  <a16:creationId xmlns:a16="http://schemas.microsoft.com/office/drawing/2014/main" id="{3CA05CD0-EC2C-5B48-9ECD-0C6688AC2E73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8">
              <a:extLst>
                <a:ext uri="{FF2B5EF4-FFF2-40B4-BE49-F238E27FC236}">
                  <a16:creationId xmlns:a16="http://schemas.microsoft.com/office/drawing/2014/main" id="{2259AF33-7B9E-1849-83DF-53D0D9F91B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group of people wearing masks&#10;&#10;Description automatically generated with medium confidence">
            <a:extLst>
              <a:ext uri="{FF2B5EF4-FFF2-40B4-BE49-F238E27FC236}">
                <a16:creationId xmlns:a16="http://schemas.microsoft.com/office/drawing/2014/main" id="{EB14381E-863E-D845-BA9B-B6E822F7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10" y="1998558"/>
            <a:ext cx="2585764" cy="18909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/>
        </p:spPr>
      </p:pic>
      <p:sp>
        <p:nvSpPr>
          <p:cNvPr id="11" name="Google Shape;116;p18">
            <a:extLst>
              <a:ext uri="{FF2B5EF4-FFF2-40B4-BE49-F238E27FC236}">
                <a16:creationId xmlns:a16="http://schemas.microsoft.com/office/drawing/2014/main" id="{C4C74AB9-5755-6D47-A2CF-FA7A653A171E}"/>
              </a:ext>
            </a:extLst>
          </p:cNvPr>
          <p:cNvSpPr txBox="1">
            <a:spLocks/>
          </p:cNvSpPr>
          <p:nvPr/>
        </p:nvSpPr>
        <p:spPr>
          <a:xfrm>
            <a:off x="4470447" y="3110376"/>
            <a:ext cx="3587499" cy="120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chemeClr val="tx1"/>
                </a:solidFill>
              </a:rPr>
              <a:t>We are all interested in:</a:t>
            </a:r>
          </a:p>
          <a:p>
            <a:pPr marL="0" indent="0">
              <a:buFont typeface="Work Sans Light"/>
              <a:buNone/>
            </a:pPr>
            <a:r>
              <a:rPr lang="en-US" dirty="0">
                <a:solidFill>
                  <a:schemeClr val="tx1"/>
                </a:solidFill>
              </a:rPr>
              <a:t>Software engineering &amp; Mobile app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of Our Idea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4C7A00-FE1F-AC48-B4CE-FB37B8D7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31" y="2064154"/>
            <a:ext cx="1418568" cy="1476766"/>
          </a:xfrm>
          <a:prstGeom prst="rect">
            <a:avLst/>
          </a:prstGeom>
        </p:spPr>
      </p:pic>
      <p:sp>
        <p:nvSpPr>
          <p:cNvPr id="18" name="Google Shape;72;p13">
            <a:extLst>
              <a:ext uri="{FF2B5EF4-FFF2-40B4-BE49-F238E27FC236}">
                <a16:creationId xmlns:a16="http://schemas.microsoft.com/office/drawing/2014/main" id="{79CC7072-BA9F-EE44-9969-6E18E297D1F8}"/>
              </a:ext>
            </a:extLst>
          </p:cNvPr>
          <p:cNvSpPr txBox="1">
            <a:spLocks/>
          </p:cNvSpPr>
          <p:nvPr/>
        </p:nvSpPr>
        <p:spPr>
          <a:xfrm>
            <a:off x="800741" y="2023848"/>
            <a:ext cx="5715562" cy="2103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Work Sans" pitchFamily="2" charset="77"/>
              </a:rPr>
              <a:t>Café N’ Chat is a mobile app that helps arrange a chat for a pair of people on campus, focuses on helping users find similar people to talk to. The time of the talk is usually a cup of coffee’s length.</a:t>
            </a:r>
            <a:br>
              <a:rPr lang="en-US" sz="2000" dirty="0"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-US" sz="2000" dirty="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973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Video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Online Media 1" descr="Concept Video">
            <a:hlinkClick r:id="" action="ppaction://media"/>
            <a:extLst>
              <a:ext uri="{FF2B5EF4-FFF2-40B4-BE49-F238E27FC236}">
                <a16:creationId xmlns:a16="http://schemas.microsoft.com/office/drawing/2014/main" id="{0DE8CB58-079E-B443-8C83-E4E87A0D35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09077" y="1354975"/>
            <a:ext cx="5725845" cy="32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prototype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72;p13">
            <a:extLst>
              <a:ext uri="{FF2B5EF4-FFF2-40B4-BE49-F238E27FC236}">
                <a16:creationId xmlns:a16="http://schemas.microsoft.com/office/drawing/2014/main" id="{79CC7072-BA9F-EE44-9969-6E18E297D1F8}"/>
              </a:ext>
            </a:extLst>
          </p:cNvPr>
          <p:cNvSpPr txBox="1">
            <a:spLocks/>
          </p:cNvSpPr>
          <p:nvPr/>
        </p:nvSpPr>
        <p:spPr>
          <a:xfrm>
            <a:off x="800742" y="1439547"/>
            <a:ext cx="4197461" cy="2953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Work Sans" pitchFamily="2" charset="77"/>
              </a:rPr>
              <a:t>iOS app for iPhone 11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Work Sans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Work Sans" pitchFamily="2" charset="77"/>
              </a:rPr>
              <a:t>Swift codes and Storyboards in </a:t>
            </a:r>
            <a:r>
              <a:rPr lang="en-US" dirty="0" err="1">
                <a:latin typeface="Work Sans" pitchFamily="2" charset="77"/>
              </a:rPr>
              <a:t>Xcode</a:t>
            </a:r>
            <a:endParaRPr lang="en-US" dirty="0">
              <a:latin typeface="Work Sans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Work Sans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Work Sans" pitchFamily="2" charset="77"/>
              </a:rPr>
              <a:t>Realized tasks: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Work Sa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" pitchFamily="2" charset="77"/>
              </a:rPr>
              <a:t>Check available coffee shops within your current area on a map view.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Work Sa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" pitchFamily="2" charset="77"/>
              </a:rPr>
              <a:t>View and accept other users’ chat invitations.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Work Sa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" pitchFamily="2" charset="77"/>
              </a:rPr>
              <a:t>View your accepted chats in 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77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1C800BD-7D29-3D40-8ADD-7725C24D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367" y="2707069"/>
            <a:ext cx="2518783" cy="186624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46BD747-EC2F-6E4D-9950-F5A4459B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407" y="705501"/>
            <a:ext cx="1495248" cy="1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Google Shape;72;p13">
            <a:extLst>
              <a:ext uri="{FF2B5EF4-FFF2-40B4-BE49-F238E27FC236}">
                <a16:creationId xmlns:a16="http://schemas.microsoft.com/office/drawing/2014/main" id="{79CC7072-BA9F-EE44-9969-6E18E297D1F8}"/>
              </a:ext>
            </a:extLst>
          </p:cNvPr>
          <p:cNvSpPr txBox="1">
            <a:spLocks/>
          </p:cNvSpPr>
          <p:nvPr/>
        </p:nvSpPr>
        <p:spPr>
          <a:xfrm>
            <a:off x="800741" y="1420716"/>
            <a:ext cx="3771259" cy="2953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Work Sans" pitchFamily="2" charset="77"/>
              </a:rPr>
              <a:t>Difference 1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Improved the transition between pages.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From testing with classmates.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Why: This can improve user experience.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F282F48-6606-5344-99D2-44828D29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272" y="1094884"/>
            <a:ext cx="2966301" cy="29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 Cont.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72;p13">
            <a:extLst>
              <a:ext uri="{FF2B5EF4-FFF2-40B4-BE49-F238E27FC236}">
                <a16:creationId xmlns:a16="http://schemas.microsoft.com/office/drawing/2014/main" id="{D188284E-247F-BB49-9B0A-B1A47AC1ECFB}"/>
              </a:ext>
            </a:extLst>
          </p:cNvPr>
          <p:cNvSpPr txBox="1">
            <a:spLocks/>
          </p:cNvSpPr>
          <p:nvPr/>
        </p:nvSpPr>
        <p:spPr>
          <a:xfrm>
            <a:off x="800741" y="1420716"/>
            <a:ext cx="3771259" cy="2953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Work Sans" pitchFamily="2" charset="77"/>
              </a:rPr>
              <a:t>Difference 2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Revised the tab bar at the bottom of screen.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From group discussions &amp; testing with classmates.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Why: This can make the UI more uniform, and clearer when presented to users.</a:t>
            </a:r>
          </a:p>
        </p:txBody>
      </p:sp>
      <p:pic>
        <p:nvPicPr>
          <p:cNvPr id="3" name="Picture 2" descr="A picture containing text, electronics, screenshot, cellphone&#10;&#10;Description automatically generated">
            <a:extLst>
              <a:ext uri="{FF2B5EF4-FFF2-40B4-BE49-F238E27FC236}">
                <a16:creationId xmlns:a16="http://schemas.microsoft.com/office/drawing/2014/main" id="{EBC3B343-960C-EE4B-A5B3-93EEFE71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742" y="405864"/>
            <a:ext cx="2458517" cy="4573318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1037F51-0223-D74C-93B9-3B6BFE2D3682}"/>
              </a:ext>
            </a:extLst>
          </p:cNvPr>
          <p:cNvSpPr/>
          <p:nvPr/>
        </p:nvSpPr>
        <p:spPr>
          <a:xfrm>
            <a:off x="6083982" y="4141484"/>
            <a:ext cx="2060035" cy="303749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7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 Cont.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72;p13">
            <a:extLst>
              <a:ext uri="{FF2B5EF4-FFF2-40B4-BE49-F238E27FC236}">
                <a16:creationId xmlns:a16="http://schemas.microsoft.com/office/drawing/2014/main" id="{5766395D-B40F-6045-8E99-9F27A3DF56F1}"/>
              </a:ext>
            </a:extLst>
          </p:cNvPr>
          <p:cNvSpPr txBox="1">
            <a:spLocks/>
          </p:cNvSpPr>
          <p:nvPr/>
        </p:nvSpPr>
        <p:spPr>
          <a:xfrm>
            <a:off x="800741" y="1420716"/>
            <a:ext cx="3771259" cy="2953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Work Sans" pitchFamily="2" charset="77"/>
              </a:rPr>
              <a:t>Difference 3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Added a loading icon when swiping down.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From group discussions.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Why: This serves as an indicator to show what’s going on.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0DAD7C-0776-4D40-8964-BD00E388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41" y="356622"/>
            <a:ext cx="2457808" cy="45720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D03DF2A-74B8-A041-91D1-84FCD3E5F1BB}"/>
              </a:ext>
            </a:extLst>
          </p:cNvPr>
          <p:cNvSpPr/>
          <p:nvPr/>
        </p:nvSpPr>
        <p:spPr>
          <a:xfrm>
            <a:off x="6174927" y="1891145"/>
            <a:ext cx="2060035" cy="483805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2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00741" y="570182"/>
            <a:ext cx="5787682" cy="85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Prototype Video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Online Media 1" descr="Demo Video">
            <a:hlinkClick r:id="" action="ppaction://media"/>
            <a:extLst>
              <a:ext uri="{FF2B5EF4-FFF2-40B4-BE49-F238E27FC236}">
                <a16:creationId xmlns:a16="http://schemas.microsoft.com/office/drawing/2014/main" id="{8E66A14A-3779-4247-BEBB-88E0A4DD44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52065" y="1420716"/>
            <a:ext cx="5639870" cy="31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274</Words>
  <Application>Microsoft Macintosh PowerPoint</Application>
  <PresentationFormat>On-screen Show (16:9)</PresentationFormat>
  <Paragraphs>66</Paragraphs>
  <Slides>11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Work Sans</vt:lpstr>
      <vt:lpstr>Work Sans Light</vt:lpstr>
      <vt:lpstr>Arial</vt:lpstr>
      <vt:lpstr>Wingdings</vt:lpstr>
      <vt:lpstr>Work Sans Medium</vt:lpstr>
      <vt:lpstr>Jacquenetta template</vt:lpstr>
      <vt:lpstr>ECE653 Final Shareout</vt:lpstr>
      <vt:lpstr>Team-5 Members</vt:lpstr>
      <vt:lpstr>Recap of Our Idea</vt:lpstr>
      <vt:lpstr>Concept Video</vt:lpstr>
      <vt:lpstr>Final prototype</vt:lpstr>
      <vt:lpstr>Comparisons</vt:lpstr>
      <vt:lpstr>Comparisons Cont.</vt:lpstr>
      <vt:lpstr>Comparisons Cont.</vt:lpstr>
      <vt:lpstr>Final Prototype Video</vt:lpstr>
      <vt:lpstr>Top 3 Lessons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ECE653 Share Out # 2</dc:title>
  <cp:lastModifiedBy>Chang Cao</cp:lastModifiedBy>
  <cp:revision>41</cp:revision>
  <dcterms:modified xsi:type="dcterms:W3CDTF">2021-12-07T20:43:30Z</dcterms:modified>
</cp:coreProperties>
</file>