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 id="257" r:id="rId7"/>
    <p:sldId id="258" r:id="rId8"/>
    <p:sldId id="265" r:id="rId9"/>
    <p:sldId id="269" r:id="rId10"/>
    <p:sldId id="270" r:id="rId11"/>
    <p:sldId id="271" r:id="rId12"/>
    <p:sldId id="259" r:id="rId13"/>
    <p:sldId id="26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16" autoAdjust="0"/>
    <p:restoredTop sz="94660"/>
  </p:normalViewPr>
  <p:slideViewPr>
    <p:cSldViewPr snapToGrid="0">
      <p:cViewPr varScale="1">
        <p:scale>
          <a:sx n="127" d="100"/>
          <a:sy n="127" d="100"/>
        </p:scale>
        <p:origin x="192"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418945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132370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391310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254380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191907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245757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28105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146244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252149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13573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85068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AFBC4-4A8F-4435-B362-EE59D4EB5057}" type="datetimeFigureOut">
              <a:rPr lang="en-GB" smtClean="0"/>
              <a:pPr/>
              <a:t>10/10/2021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8C297-C1BB-47A4-BBFB-D160FC4D2FC4}" type="slidenum">
              <a:rPr lang="en-GB" smtClean="0"/>
              <a:pPr/>
              <a:t>‹#›</a:t>
            </a:fld>
            <a:endParaRPr lang="en-GB"/>
          </a:p>
        </p:txBody>
      </p:sp>
    </p:spTree>
    <p:extLst>
      <p:ext uri="{BB962C8B-B14F-4D97-AF65-F5344CB8AC3E}">
        <p14:creationId xmlns:p14="http://schemas.microsoft.com/office/powerpoint/2010/main" val="2787491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2" y="2572613"/>
            <a:ext cx="12192002" cy="9373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latin typeface="Gulim" panose="020B0600000101010101" pitchFamily="34" charset="-127"/>
                <a:ea typeface="Gulim" panose="020B0600000101010101" pitchFamily="34" charset="-127"/>
              </a:rPr>
              <a:t>SMART Sentiments</a:t>
            </a:r>
            <a:endParaRPr lang="en-GB" sz="5400" dirty="0">
              <a:solidFill>
                <a:schemeClr val="bg1"/>
              </a:solidFill>
              <a:latin typeface="Gulim" panose="020B0600000101010101" pitchFamily="34" charset="-127"/>
              <a:ea typeface="Gulim" panose="020B0600000101010101" pitchFamily="34" charset="-127"/>
            </a:endParaRPr>
          </a:p>
        </p:txBody>
      </p:sp>
      <p:sp>
        <p:nvSpPr>
          <p:cNvPr id="5" name="Subtitle 2"/>
          <p:cNvSpPr txBox="1">
            <a:spLocks/>
          </p:cNvSpPr>
          <p:nvPr/>
        </p:nvSpPr>
        <p:spPr>
          <a:xfrm>
            <a:off x="0" y="3689122"/>
            <a:ext cx="12192000" cy="456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1"/>
                </a:solidFill>
                <a:latin typeface="Gulim" panose="020B0600000101010101" pitchFamily="34" charset="-127"/>
                <a:ea typeface="Gulim" panose="020B0600000101010101" pitchFamily="34" charset="-127"/>
              </a:rPr>
              <a:t>Team FCC</a:t>
            </a:r>
            <a:endParaRPr lang="en-GB" sz="2400" dirty="0">
              <a:solidFill>
                <a:schemeClr val="bg1"/>
              </a:solidFill>
              <a:latin typeface="Gulim" panose="020B0600000101010101" pitchFamily="34" charset="-127"/>
              <a:ea typeface="Gulim" panose="020B0600000101010101" pitchFamily="34" charset="-127"/>
            </a:endParaRPr>
          </a:p>
        </p:txBody>
      </p:sp>
    </p:spTree>
    <p:extLst>
      <p:ext uri="{BB962C8B-B14F-4D97-AF65-F5344CB8AC3E}">
        <p14:creationId xmlns:p14="http://schemas.microsoft.com/office/powerpoint/2010/main" val="82788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2931"/>
            <a:ext cx="10515600" cy="1325563"/>
          </a:xfrm>
        </p:spPr>
        <p:txBody>
          <a:bodyPr/>
          <a:lstStyle/>
          <a:p>
            <a:r>
              <a:rPr lang="en-US" dirty="0"/>
              <a:t>Thank you!</a:t>
            </a:r>
            <a:endParaRPr lang="en-GB" dirty="0"/>
          </a:p>
        </p:txBody>
      </p:sp>
    </p:spTree>
    <p:extLst>
      <p:ext uri="{BB962C8B-B14F-4D97-AF65-F5344CB8AC3E}">
        <p14:creationId xmlns:p14="http://schemas.microsoft.com/office/powerpoint/2010/main" val="281038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Contents</a:t>
            </a:r>
            <a:endParaRPr lang="en-GB" sz="3200" b="1" dirty="0">
              <a:solidFill>
                <a:srgbClr val="1D1D27"/>
              </a:solidFill>
            </a:endParaRPr>
          </a:p>
        </p:txBody>
      </p:sp>
      <p:sp>
        <p:nvSpPr>
          <p:cNvPr id="23" name="TextBox 22"/>
          <p:cNvSpPr txBox="1"/>
          <p:nvPr/>
        </p:nvSpPr>
        <p:spPr>
          <a:xfrm>
            <a:off x="377375" y="1565303"/>
            <a:ext cx="676289" cy="3539430"/>
          </a:xfrm>
          <a:prstGeom prst="rect">
            <a:avLst/>
          </a:prstGeom>
          <a:noFill/>
        </p:spPr>
        <p:txBody>
          <a:bodyPr wrap="square" rtlCol="0">
            <a:spAutoFit/>
          </a:bodyPr>
          <a:lstStyle/>
          <a:p>
            <a:pPr algn="ctr"/>
            <a:r>
              <a:rPr lang="en-US" sz="2800" b="1" dirty="0">
                <a:solidFill>
                  <a:srgbClr val="FFC000"/>
                </a:solidFill>
                <a:latin typeface="Segoe UI Light" panose="020B0502040204020203" pitchFamily="34" charset="0"/>
                <a:ea typeface="Gulim" panose="020B0600000101010101" pitchFamily="34" charset="-127"/>
              </a:rPr>
              <a:t>01</a:t>
            </a:r>
          </a:p>
          <a:p>
            <a:pPr algn="ctr"/>
            <a:endParaRPr lang="en-US" sz="2800" b="1" dirty="0">
              <a:solidFill>
                <a:srgbClr val="FFC000"/>
              </a:solidFill>
              <a:latin typeface="Segoe UI Light" panose="020B0502040204020203" pitchFamily="34" charset="0"/>
              <a:ea typeface="Gulim" panose="020B0600000101010101" pitchFamily="34" charset="-127"/>
            </a:endParaRPr>
          </a:p>
          <a:p>
            <a:pPr algn="ctr"/>
            <a:r>
              <a:rPr lang="en-US" sz="2800" b="1" dirty="0">
                <a:solidFill>
                  <a:srgbClr val="FFC000"/>
                </a:solidFill>
                <a:latin typeface="Segoe UI Light" panose="020B0502040204020203" pitchFamily="34" charset="0"/>
                <a:ea typeface="Gulim" panose="020B0600000101010101" pitchFamily="34" charset="-127"/>
              </a:rPr>
              <a:t>02</a:t>
            </a:r>
          </a:p>
          <a:p>
            <a:pPr algn="ctr"/>
            <a:endParaRPr lang="en-US" sz="2800" b="1" dirty="0">
              <a:solidFill>
                <a:srgbClr val="FFC000"/>
              </a:solidFill>
              <a:latin typeface="Segoe UI Light" panose="020B0502040204020203" pitchFamily="34" charset="0"/>
              <a:ea typeface="Gulim" panose="020B0600000101010101" pitchFamily="34" charset="-127"/>
            </a:endParaRPr>
          </a:p>
          <a:p>
            <a:pPr algn="ctr"/>
            <a:endParaRPr lang="en-US" sz="2800" b="1" dirty="0">
              <a:solidFill>
                <a:srgbClr val="FFC000"/>
              </a:solidFill>
              <a:latin typeface="Segoe UI Light" panose="020B0502040204020203" pitchFamily="34" charset="0"/>
              <a:ea typeface="Gulim" panose="020B0600000101010101" pitchFamily="34" charset="-127"/>
            </a:endParaRPr>
          </a:p>
          <a:p>
            <a:pPr algn="ctr"/>
            <a:r>
              <a:rPr lang="en-US" sz="2800" b="1" dirty="0">
                <a:solidFill>
                  <a:srgbClr val="FFC000"/>
                </a:solidFill>
                <a:latin typeface="Segoe UI Light" panose="020B0502040204020203" pitchFamily="34" charset="0"/>
                <a:ea typeface="Gulim" panose="020B0600000101010101" pitchFamily="34" charset="-127"/>
              </a:rPr>
              <a:t>03</a:t>
            </a:r>
          </a:p>
          <a:p>
            <a:pPr algn="ctr"/>
            <a:endParaRPr lang="en-US" sz="2800" b="1" dirty="0">
              <a:solidFill>
                <a:srgbClr val="FFC000"/>
              </a:solidFill>
              <a:latin typeface="Segoe UI Light" panose="020B0502040204020203" pitchFamily="34" charset="0"/>
              <a:ea typeface="Gulim" panose="020B0600000101010101" pitchFamily="34" charset="-127"/>
            </a:endParaRPr>
          </a:p>
          <a:p>
            <a:pPr algn="ctr"/>
            <a:endParaRPr lang="en-US" sz="2800" b="1" dirty="0">
              <a:solidFill>
                <a:srgbClr val="FFC000"/>
              </a:solidFill>
              <a:latin typeface="Segoe UI Light" panose="020B0502040204020203" pitchFamily="34" charset="0"/>
              <a:ea typeface="Gulim" panose="020B0600000101010101" pitchFamily="34" charset="-127"/>
            </a:endParaRPr>
          </a:p>
        </p:txBody>
      </p:sp>
      <p:cxnSp>
        <p:nvCxnSpPr>
          <p:cNvPr id="24" name="Straight Connector 23"/>
          <p:cNvCxnSpPr/>
          <p:nvPr/>
        </p:nvCxnSpPr>
        <p:spPr>
          <a:xfrm>
            <a:off x="1053664" y="1267042"/>
            <a:ext cx="0" cy="414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66866" y="1571746"/>
            <a:ext cx="2882135" cy="3108543"/>
          </a:xfrm>
          <a:prstGeom prst="rect">
            <a:avLst/>
          </a:prstGeom>
          <a:noFill/>
        </p:spPr>
        <p:txBody>
          <a:bodyPr wrap="square" rtlCol="0">
            <a:spAutoFit/>
          </a:bodyPr>
          <a:lstStyle/>
          <a:p>
            <a:r>
              <a:rPr lang="en-US" sz="2800" dirty="0">
                <a:solidFill>
                  <a:srgbClr val="4F4F59"/>
                </a:solidFill>
                <a:latin typeface="Segoe UI Light" panose="020B0502040204020203" pitchFamily="34" charset="0"/>
                <a:ea typeface="Gulim" panose="020B0600000101010101" pitchFamily="34" charset="-127"/>
              </a:rPr>
              <a:t>Motivation</a:t>
            </a:r>
          </a:p>
          <a:p>
            <a:endParaRPr lang="en-US" sz="2800" dirty="0">
              <a:solidFill>
                <a:srgbClr val="4F4F59"/>
              </a:solidFill>
              <a:latin typeface="Segoe UI Light" panose="020B0502040204020203" pitchFamily="34" charset="0"/>
              <a:ea typeface="Gulim" panose="020B0600000101010101" pitchFamily="34" charset="-127"/>
            </a:endParaRPr>
          </a:p>
          <a:p>
            <a:r>
              <a:rPr lang="en-US" sz="2800" dirty="0">
                <a:solidFill>
                  <a:srgbClr val="4F4F59"/>
                </a:solidFill>
                <a:latin typeface="Segoe UI Light" panose="020B0502040204020203" pitchFamily="34" charset="0"/>
                <a:ea typeface="Gulim" panose="020B0600000101010101" pitchFamily="34" charset="-127"/>
              </a:rPr>
              <a:t>SMART Sentiments</a:t>
            </a:r>
          </a:p>
          <a:p>
            <a:endParaRPr lang="en-US" sz="2800" dirty="0">
              <a:solidFill>
                <a:srgbClr val="4F4F59"/>
              </a:solidFill>
              <a:latin typeface="Segoe UI Light" panose="020B0502040204020203" pitchFamily="34" charset="0"/>
              <a:ea typeface="Gulim" panose="020B0600000101010101" pitchFamily="34" charset="-127"/>
            </a:endParaRPr>
          </a:p>
          <a:p>
            <a:r>
              <a:rPr lang="en-US" sz="2800" dirty="0">
                <a:solidFill>
                  <a:srgbClr val="4F4F59"/>
                </a:solidFill>
                <a:latin typeface="Segoe UI Light" panose="020B0502040204020203" pitchFamily="34" charset="0"/>
                <a:ea typeface="Gulim" panose="020B0600000101010101" pitchFamily="34" charset="-127"/>
              </a:rPr>
              <a:t>Implementation</a:t>
            </a:r>
          </a:p>
          <a:p>
            <a:endParaRPr lang="en-US" sz="2800" dirty="0">
              <a:solidFill>
                <a:srgbClr val="4F4F59"/>
              </a:solidFill>
              <a:latin typeface="Segoe UI Light" panose="020B0502040204020203" pitchFamily="34" charset="0"/>
              <a:ea typeface="Gulim" panose="020B0600000101010101" pitchFamily="34" charset="-127"/>
            </a:endParaRPr>
          </a:p>
        </p:txBody>
      </p:sp>
      <p:sp>
        <p:nvSpPr>
          <p:cNvPr id="26" name="TextBox 25"/>
          <p:cNvSpPr txBox="1"/>
          <p:nvPr/>
        </p:nvSpPr>
        <p:spPr>
          <a:xfrm>
            <a:off x="6146801" y="1572563"/>
            <a:ext cx="676289" cy="523220"/>
          </a:xfrm>
          <a:prstGeom prst="rect">
            <a:avLst/>
          </a:prstGeom>
          <a:noFill/>
        </p:spPr>
        <p:txBody>
          <a:bodyPr wrap="square" rtlCol="0">
            <a:spAutoFit/>
          </a:bodyPr>
          <a:lstStyle/>
          <a:p>
            <a:pPr algn="ctr"/>
            <a:r>
              <a:rPr lang="en-US" sz="2800" b="1" dirty="0">
                <a:solidFill>
                  <a:srgbClr val="FFC000"/>
                </a:solidFill>
                <a:latin typeface="Segoe UI Light" panose="020B0502040204020203" pitchFamily="34" charset="0"/>
                <a:ea typeface="Gulim" panose="020B0600000101010101" pitchFamily="34" charset="-127"/>
              </a:rPr>
              <a:t>04</a:t>
            </a:r>
          </a:p>
        </p:txBody>
      </p:sp>
      <p:cxnSp>
        <p:nvCxnSpPr>
          <p:cNvPr id="27" name="Straight Connector 26"/>
          <p:cNvCxnSpPr/>
          <p:nvPr/>
        </p:nvCxnSpPr>
        <p:spPr>
          <a:xfrm>
            <a:off x="6823090" y="1274302"/>
            <a:ext cx="0" cy="414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36293" y="1579006"/>
            <a:ext cx="2294570" cy="523220"/>
          </a:xfrm>
          <a:prstGeom prst="rect">
            <a:avLst/>
          </a:prstGeom>
          <a:noFill/>
        </p:spPr>
        <p:txBody>
          <a:bodyPr wrap="square" rtlCol="0">
            <a:spAutoFit/>
          </a:bodyPr>
          <a:lstStyle/>
          <a:p>
            <a:r>
              <a:rPr lang="en-US" sz="2800" dirty="0">
                <a:solidFill>
                  <a:srgbClr val="4F4F59"/>
                </a:solidFill>
                <a:latin typeface="Segoe UI Light" panose="020B0502040204020203" pitchFamily="34" charset="0"/>
                <a:ea typeface="Gulim" panose="020B0600000101010101" pitchFamily="34" charset="-127"/>
              </a:rPr>
              <a:t>Summary</a:t>
            </a:r>
          </a:p>
        </p:txBody>
      </p:sp>
    </p:spTree>
    <p:extLst>
      <p:ext uri="{BB962C8B-B14F-4D97-AF65-F5344CB8AC3E}">
        <p14:creationId xmlns:p14="http://schemas.microsoft.com/office/powerpoint/2010/main" val="245002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117362" y="1720840"/>
            <a:ext cx="9613071" cy="3416320"/>
          </a:xfrm>
          <a:prstGeom prst="rect">
            <a:avLst/>
          </a:prstGeom>
          <a:noFill/>
        </p:spPr>
        <p:txBody>
          <a:bodyPr wrap="square" rtlCol="0">
            <a:spAutoFit/>
          </a:bodyPr>
          <a:lstStyle/>
          <a:p>
            <a:r>
              <a:rPr lang="en-US" sz="2400" dirty="0">
                <a:solidFill>
                  <a:srgbClr val="4F4F59"/>
                </a:solidFill>
                <a:latin typeface="Segoe UI Light" panose="020B0502040204020203" pitchFamily="34" charset="0"/>
                <a:ea typeface="Gulim" panose="020B0600000101010101" pitchFamily="34" charset="-127"/>
              </a:rPr>
              <a:t>The current pandemic has been a challenge across the globe. The many lifestyle changes due to the pandemic has taken a toll on the mental well-being of workers in almost all industries. To properly ensure that workers are being cared for, there is a need to revamp the social support networks at PSA.</a:t>
            </a:r>
          </a:p>
          <a:p>
            <a:endParaRPr lang="en-US" sz="2400" dirty="0">
              <a:solidFill>
                <a:srgbClr val="4F4F59"/>
              </a:solidFill>
              <a:latin typeface="Segoe UI Light" panose="020B0502040204020203" pitchFamily="34" charset="0"/>
              <a:ea typeface="Gulim" panose="020B0600000101010101" pitchFamily="34" charset="-127"/>
            </a:endParaRPr>
          </a:p>
          <a:p>
            <a:r>
              <a:rPr lang="en-US" sz="2400" dirty="0">
                <a:solidFill>
                  <a:srgbClr val="4F4F59"/>
                </a:solidFill>
                <a:latin typeface="Segoe UI Light" panose="020B0502040204020203" pitchFamily="34" charset="0"/>
                <a:ea typeface="Gulim" panose="020B0600000101010101" pitchFamily="34" charset="-127"/>
              </a:rPr>
              <a:t>We set out to develop </a:t>
            </a:r>
            <a:r>
              <a:rPr lang="en-US" sz="2400" i="1" dirty="0">
                <a:solidFill>
                  <a:srgbClr val="4F4F59"/>
                </a:solidFill>
                <a:latin typeface="Segoe UI Light" panose="020B0502040204020203" pitchFamily="34" charset="0"/>
                <a:ea typeface="Gulim" panose="020B0600000101010101" pitchFamily="34" charset="-127"/>
              </a:rPr>
              <a:t>SMART Sentiments</a:t>
            </a:r>
            <a:r>
              <a:rPr lang="en-US" sz="2400" dirty="0">
                <a:solidFill>
                  <a:srgbClr val="4F4F59"/>
                </a:solidFill>
                <a:latin typeface="Segoe UI Light" panose="020B0502040204020203" pitchFamily="34" charset="0"/>
                <a:ea typeface="Gulim" panose="020B0600000101010101" pitchFamily="34" charset="-127"/>
              </a:rPr>
              <a:t>, an innovative product that uses neural network learning to detect workers who are going through mental health issues.</a:t>
            </a:r>
          </a:p>
        </p:txBody>
      </p:sp>
      <p:cxnSp>
        <p:nvCxnSpPr>
          <p:cNvPr id="43" name="Straight Connector 42"/>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Motivation</a:t>
            </a:r>
            <a:endParaRPr lang="en-GB" sz="3200" b="1" dirty="0">
              <a:solidFill>
                <a:srgbClr val="1D1D27"/>
              </a:solidFill>
            </a:endParaRPr>
          </a:p>
        </p:txBody>
      </p:sp>
    </p:spTree>
    <p:extLst>
      <p:ext uri="{BB962C8B-B14F-4D97-AF65-F5344CB8AC3E}">
        <p14:creationId xmlns:p14="http://schemas.microsoft.com/office/powerpoint/2010/main" val="197676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SMART Sentiments</a:t>
            </a:r>
            <a:endParaRPr lang="en-GB" sz="3200" b="1" dirty="0">
              <a:solidFill>
                <a:srgbClr val="1D1D27"/>
              </a:solidFill>
            </a:endParaRPr>
          </a:p>
        </p:txBody>
      </p:sp>
      <p:sp>
        <p:nvSpPr>
          <p:cNvPr id="55" name="AutoShape 2" descr="blob:https://teams.microsoft.com/d8a0a398-113a-4186-aaf0-7655bd4ee98d"/>
          <p:cNvSpPr>
            <a:spLocks noChangeAspect="1" noChangeArrowheads="1"/>
          </p:cNvSpPr>
          <p:nvPr/>
        </p:nvSpPr>
        <p:spPr bwMode="auto">
          <a:xfrm>
            <a:off x="155575" y="-1143000"/>
            <a:ext cx="220027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TextBox 24">
            <a:extLst>
              <a:ext uri="{FF2B5EF4-FFF2-40B4-BE49-F238E27FC236}">
                <a16:creationId xmlns:a16="http://schemas.microsoft.com/office/drawing/2014/main" id="{38BA164B-A49B-7144-AB30-31F364539EA1}"/>
              </a:ext>
            </a:extLst>
          </p:cNvPr>
          <p:cNvSpPr txBox="1"/>
          <p:nvPr/>
        </p:nvSpPr>
        <p:spPr>
          <a:xfrm>
            <a:off x="1117362" y="1720840"/>
            <a:ext cx="9613071" cy="3416320"/>
          </a:xfrm>
          <a:prstGeom prst="rect">
            <a:avLst/>
          </a:prstGeom>
          <a:noFill/>
        </p:spPr>
        <p:txBody>
          <a:bodyPr wrap="square" rtlCol="0">
            <a:spAutoFit/>
          </a:bodyPr>
          <a:lstStyle/>
          <a:p>
            <a:r>
              <a:rPr lang="en-US" sz="2400" dirty="0">
                <a:solidFill>
                  <a:srgbClr val="4F4F59"/>
                </a:solidFill>
                <a:latin typeface="Segoe UI Light" panose="020B0502040204020203" pitchFamily="34" charset="0"/>
                <a:ea typeface="Gulim" panose="020B0600000101010101" pitchFamily="34" charset="-127"/>
              </a:rPr>
              <a:t>SMART Sentiments can be categorized into three main parts:</a:t>
            </a:r>
          </a:p>
          <a:p>
            <a:endParaRPr lang="en-US" sz="2400" dirty="0">
              <a:solidFill>
                <a:srgbClr val="4F4F59"/>
              </a:solidFill>
              <a:latin typeface="Segoe UI Light" panose="020B0502040204020203" pitchFamily="34" charset="0"/>
              <a:ea typeface="Gulim" panose="020B0600000101010101" pitchFamily="34" charset="-127"/>
            </a:endParaRPr>
          </a:p>
          <a:p>
            <a:pPr marL="457200" indent="-457200">
              <a:buAutoNum type="arabicParenR"/>
            </a:pPr>
            <a:r>
              <a:rPr lang="en-US" sz="2400" dirty="0">
                <a:solidFill>
                  <a:srgbClr val="4F4F59"/>
                </a:solidFill>
                <a:latin typeface="Segoe UI Light" panose="020B0502040204020203" pitchFamily="34" charset="0"/>
                <a:ea typeface="Gulim" panose="020B0600000101010101" pitchFamily="34" charset="-127"/>
              </a:rPr>
              <a:t>To allow workers to </a:t>
            </a:r>
            <a:r>
              <a:rPr lang="en-US" sz="2400" b="1" dirty="0">
                <a:solidFill>
                  <a:srgbClr val="4F4F59"/>
                </a:solidFill>
                <a:latin typeface="Segoe UI Light" panose="020B0502040204020203" pitchFamily="34" charset="0"/>
                <a:ea typeface="Gulim" panose="020B0600000101010101" pitchFamily="34" charset="-127"/>
              </a:rPr>
              <a:t>complete a questionnaire </a:t>
            </a:r>
            <a:r>
              <a:rPr lang="en-US" sz="2400" dirty="0">
                <a:solidFill>
                  <a:srgbClr val="4F4F59"/>
                </a:solidFill>
                <a:latin typeface="Segoe UI Light" panose="020B0502040204020203" pitchFamily="34" charset="0"/>
                <a:ea typeface="Gulim" panose="020B0600000101010101" pitchFamily="34" charset="-127"/>
              </a:rPr>
              <a:t>regarding their daily lives</a:t>
            </a:r>
          </a:p>
          <a:p>
            <a:pPr marL="457200" indent="-457200">
              <a:buAutoNum type="arabicParenR"/>
            </a:pPr>
            <a:endParaRPr lang="en-US" sz="2400" dirty="0">
              <a:solidFill>
                <a:srgbClr val="4F4F59"/>
              </a:solidFill>
              <a:latin typeface="Segoe UI Light" panose="020B0502040204020203" pitchFamily="34" charset="0"/>
              <a:ea typeface="Gulim" panose="020B0600000101010101" pitchFamily="34" charset="-127"/>
            </a:endParaRPr>
          </a:p>
          <a:p>
            <a:pPr marL="457200" indent="-457200">
              <a:buAutoNum type="arabicParenR"/>
            </a:pPr>
            <a:r>
              <a:rPr lang="en-US" sz="2400" dirty="0">
                <a:solidFill>
                  <a:srgbClr val="4F4F59"/>
                </a:solidFill>
                <a:latin typeface="Segoe UI Light" panose="020B0502040204020203" pitchFamily="34" charset="0"/>
                <a:ea typeface="Gulim" panose="020B0600000101010101" pitchFamily="34" charset="-127"/>
              </a:rPr>
              <a:t>To </a:t>
            </a:r>
            <a:r>
              <a:rPr lang="en-US" sz="2400" b="1" dirty="0">
                <a:solidFill>
                  <a:srgbClr val="4F4F59"/>
                </a:solidFill>
                <a:latin typeface="Segoe UI Light" panose="020B0502040204020203" pitchFamily="34" charset="0"/>
                <a:ea typeface="Gulim" panose="020B0600000101010101" pitchFamily="34" charset="-127"/>
              </a:rPr>
              <a:t>classify their mental health </a:t>
            </a:r>
            <a:r>
              <a:rPr lang="en-US" sz="2400" dirty="0">
                <a:solidFill>
                  <a:srgbClr val="4F4F59"/>
                </a:solidFill>
                <a:latin typeface="Segoe UI Light" panose="020B0502040204020203" pitchFamily="34" charset="0"/>
                <a:ea typeface="Gulim" panose="020B0600000101010101" pitchFamily="34" charset="-127"/>
              </a:rPr>
              <a:t>using a standardized rating</a:t>
            </a:r>
          </a:p>
          <a:p>
            <a:pPr marL="457200" indent="-457200">
              <a:buAutoNum type="arabicParenR"/>
            </a:pPr>
            <a:endParaRPr lang="en-US" sz="2400" dirty="0">
              <a:solidFill>
                <a:srgbClr val="4F4F59"/>
              </a:solidFill>
              <a:latin typeface="Segoe UI Light" panose="020B0502040204020203" pitchFamily="34" charset="0"/>
              <a:ea typeface="Gulim" panose="020B0600000101010101" pitchFamily="34" charset="-127"/>
            </a:endParaRPr>
          </a:p>
          <a:p>
            <a:pPr marL="457200" indent="-457200">
              <a:buAutoNum type="arabicParenR"/>
            </a:pPr>
            <a:r>
              <a:rPr lang="en-US" sz="2400" dirty="0">
                <a:solidFill>
                  <a:srgbClr val="4F4F59"/>
                </a:solidFill>
                <a:latin typeface="Segoe UI Light" panose="020B0502040204020203" pitchFamily="34" charset="0"/>
                <a:ea typeface="Gulim" panose="020B0600000101010101" pitchFamily="34" charset="-127"/>
              </a:rPr>
              <a:t>To allow supervisors to easily </a:t>
            </a:r>
            <a:r>
              <a:rPr lang="en-US" sz="2400" b="1" dirty="0">
                <a:solidFill>
                  <a:srgbClr val="4F4F59"/>
                </a:solidFill>
                <a:latin typeface="Segoe UI Light" panose="020B0502040204020203" pitchFamily="34" charset="0"/>
                <a:ea typeface="Gulim" panose="020B0600000101010101" pitchFamily="34" charset="-127"/>
              </a:rPr>
              <a:t>monitor the psychological wellbeing </a:t>
            </a:r>
            <a:r>
              <a:rPr lang="en-US" sz="2400" dirty="0">
                <a:solidFill>
                  <a:srgbClr val="4F4F59"/>
                </a:solidFill>
                <a:latin typeface="Segoe UI Light" panose="020B0502040204020203" pitchFamily="34" charset="0"/>
                <a:ea typeface="Gulim" panose="020B0600000101010101" pitchFamily="34" charset="-127"/>
              </a:rPr>
              <a:t>of the entire department through a dashboard</a:t>
            </a:r>
          </a:p>
        </p:txBody>
      </p:sp>
    </p:spTree>
    <p:extLst>
      <p:ext uri="{BB962C8B-B14F-4D97-AF65-F5344CB8AC3E}">
        <p14:creationId xmlns:p14="http://schemas.microsoft.com/office/powerpoint/2010/main" val="352793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SMART Sentiments</a:t>
            </a:r>
            <a:endParaRPr lang="en-GB" sz="3200" b="1" dirty="0">
              <a:solidFill>
                <a:srgbClr val="1D1D27"/>
              </a:solidFill>
            </a:endParaRPr>
          </a:p>
        </p:txBody>
      </p:sp>
      <p:sp>
        <p:nvSpPr>
          <p:cNvPr id="55" name="AutoShape 2" descr="blob:https://teams.microsoft.com/d8a0a398-113a-4186-aaf0-7655bd4ee98d"/>
          <p:cNvSpPr>
            <a:spLocks noChangeAspect="1" noChangeArrowheads="1"/>
          </p:cNvSpPr>
          <p:nvPr/>
        </p:nvSpPr>
        <p:spPr bwMode="auto">
          <a:xfrm>
            <a:off x="155575" y="-1143000"/>
            <a:ext cx="220027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TextBox 24">
            <a:extLst>
              <a:ext uri="{FF2B5EF4-FFF2-40B4-BE49-F238E27FC236}">
                <a16:creationId xmlns:a16="http://schemas.microsoft.com/office/drawing/2014/main" id="{38BA164B-A49B-7144-AB30-31F364539EA1}"/>
              </a:ext>
            </a:extLst>
          </p:cNvPr>
          <p:cNvSpPr txBox="1"/>
          <p:nvPr/>
        </p:nvSpPr>
        <p:spPr>
          <a:xfrm>
            <a:off x="643561" y="1640410"/>
            <a:ext cx="10896399" cy="1569660"/>
          </a:xfrm>
          <a:prstGeom prst="rect">
            <a:avLst/>
          </a:prstGeom>
          <a:noFill/>
        </p:spPr>
        <p:txBody>
          <a:bodyPr wrap="square" rtlCol="0">
            <a:spAutoFit/>
          </a:bodyPr>
          <a:lstStyle/>
          <a:p>
            <a:r>
              <a:rPr lang="en-US" sz="2800" dirty="0">
                <a:solidFill>
                  <a:srgbClr val="4F4F59"/>
                </a:solidFill>
                <a:latin typeface="Segoe UI Light" panose="020B0502040204020203" pitchFamily="34" charset="0"/>
                <a:ea typeface="Gulim" panose="020B0600000101010101" pitchFamily="34" charset="-127"/>
              </a:rPr>
              <a:t>To allow workers to </a:t>
            </a:r>
            <a:r>
              <a:rPr lang="en-US" sz="2800" b="1" dirty="0">
                <a:solidFill>
                  <a:srgbClr val="4F4F59"/>
                </a:solidFill>
                <a:latin typeface="Segoe UI Light" panose="020B0502040204020203" pitchFamily="34" charset="0"/>
                <a:ea typeface="Gulim" panose="020B0600000101010101" pitchFamily="34" charset="-127"/>
              </a:rPr>
              <a:t>complete a questionnaire </a:t>
            </a:r>
            <a:r>
              <a:rPr lang="en-US" sz="2800" dirty="0">
                <a:solidFill>
                  <a:srgbClr val="4F4F59"/>
                </a:solidFill>
                <a:latin typeface="Segoe UI Light" panose="020B0502040204020203" pitchFamily="34" charset="0"/>
                <a:ea typeface="Gulim" panose="020B0600000101010101" pitchFamily="34" charset="-127"/>
              </a:rPr>
              <a:t>regarding their daily lives</a:t>
            </a:r>
          </a:p>
          <a:p>
            <a:pPr algn="ctr"/>
            <a:endParaRPr lang="en-US" sz="2800" dirty="0">
              <a:solidFill>
                <a:srgbClr val="4F4F59"/>
              </a:solidFill>
              <a:latin typeface="Segoe UI Light" panose="020B0502040204020203" pitchFamily="34" charset="0"/>
              <a:ea typeface="Gulim" panose="020B0600000101010101" pitchFamily="34" charset="-127"/>
            </a:endParaRPr>
          </a:p>
          <a:p>
            <a:r>
              <a:rPr lang="en-US" sz="2000" dirty="0">
                <a:solidFill>
                  <a:srgbClr val="4F4F59"/>
                </a:solidFill>
                <a:latin typeface="Segoe UI Light" panose="020B0502040204020203" pitchFamily="34" charset="0"/>
                <a:ea typeface="Gulim" panose="020B0600000101010101" pitchFamily="34" charset="-127"/>
              </a:rPr>
              <a:t>This carefully curated questionnaire will contain questions pertaining to their disposition and emotions. The response collected would include multiple choice, as well as short answers.</a:t>
            </a:r>
          </a:p>
        </p:txBody>
      </p:sp>
      <p:pic>
        <p:nvPicPr>
          <p:cNvPr id="5" name="Picture 4" descr="A picture containing application&#10;&#10;Description automatically generated">
            <a:extLst>
              <a:ext uri="{FF2B5EF4-FFF2-40B4-BE49-F238E27FC236}">
                <a16:creationId xmlns:a16="http://schemas.microsoft.com/office/drawing/2014/main" id="{CC1B5100-655C-C946-A047-BB7D9950A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30" y="3301026"/>
            <a:ext cx="4470340" cy="2687792"/>
          </a:xfrm>
          <a:prstGeom prst="rect">
            <a:avLst/>
          </a:prstGeom>
        </p:spPr>
      </p:pic>
    </p:spTree>
    <p:extLst>
      <p:ext uri="{BB962C8B-B14F-4D97-AF65-F5344CB8AC3E}">
        <p14:creationId xmlns:p14="http://schemas.microsoft.com/office/powerpoint/2010/main" val="293499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SMART Sentiments</a:t>
            </a:r>
            <a:endParaRPr lang="en-GB" sz="3200" b="1" dirty="0">
              <a:solidFill>
                <a:srgbClr val="1D1D27"/>
              </a:solidFill>
            </a:endParaRPr>
          </a:p>
        </p:txBody>
      </p:sp>
      <p:sp>
        <p:nvSpPr>
          <p:cNvPr id="55" name="AutoShape 2" descr="blob:https://teams.microsoft.com/d8a0a398-113a-4186-aaf0-7655bd4ee98d"/>
          <p:cNvSpPr>
            <a:spLocks noChangeAspect="1" noChangeArrowheads="1"/>
          </p:cNvSpPr>
          <p:nvPr/>
        </p:nvSpPr>
        <p:spPr bwMode="auto">
          <a:xfrm>
            <a:off x="155575" y="-1143000"/>
            <a:ext cx="220027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TextBox 24">
            <a:extLst>
              <a:ext uri="{FF2B5EF4-FFF2-40B4-BE49-F238E27FC236}">
                <a16:creationId xmlns:a16="http://schemas.microsoft.com/office/drawing/2014/main" id="{38BA164B-A49B-7144-AB30-31F364539EA1}"/>
              </a:ext>
            </a:extLst>
          </p:cNvPr>
          <p:cNvSpPr txBox="1"/>
          <p:nvPr/>
        </p:nvSpPr>
        <p:spPr>
          <a:xfrm>
            <a:off x="643561" y="1640410"/>
            <a:ext cx="10896399" cy="1877437"/>
          </a:xfrm>
          <a:prstGeom prst="rect">
            <a:avLst/>
          </a:prstGeom>
          <a:noFill/>
        </p:spPr>
        <p:txBody>
          <a:bodyPr wrap="square" rtlCol="0">
            <a:spAutoFit/>
          </a:bodyPr>
          <a:lstStyle/>
          <a:p>
            <a:r>
              <a:rPr lang="en-US" sz="2800" dirty="0">
                <a:solidFill>
                  <a:srgbClr val="4F4F59"/>
                </a:solidFill>
                <a:latin typeface="Segoe UI Light" panose="020B0502040204020203" pitchFamily="34" charset="0"/>
                <a:ea typeface="Gulim" panose="020B0600000101010101" pitchFamily="34" charset="-127"/>
              </a:rPr>
              <a:t>To </a:t>
            </a:r>
            <a:r>
              <a:rPr lang="en-US" sz="2800" b="1" dirty="0">
                <a:solidFill>
                  <a:srgbClr val="4F4F59"/>
                </a:solidFill>
                <a:latin typeface="Segoe UI Light" panose="020B0502040204020203" pitchFamily="34" charset="0"/>
                <a:ea typeface="Gulim" panose="020B0600000101010101" pitchFamily="34" charset="-127"/>
              </a:rPr>
              <a:t>classify their mental health </a:t>
            </a:r>
            <a:r>
              <a:rPr lang="en-US" sz="2800" dirty="0">
                <a:solidFill>
                  <a:srgbClr val="4F4F59"/>
                </a:solidFill>
                <a:latin typeface="Segoe UI Light" panose="020B0502040204020203" pitchFamily="34" charset="0"/>
                <a:ea typeface="Gulim" panose="020B0600000101010101" pitchFamily="34" charset="-127"/>
              </a:rPr>
              <a:t>using a standardized rating</a:t>
            </a:r>
          </a:p>
          <a:p>
            <a:pPr algn="ctr"/>
            <a:endParaRPr lang="en-US" sz="2800" dirty="0">
              <a:solidFill>
                <a:srgbClr val="4F4F59"/>
              </a:solidFill>
              <a:latin typeface="Segoe UI Light" panose="020B0502040204020203" pitchFamily="34" charset="0"/>
              <a:ea typeface="Gulim" panose="020B0600000101010101" pitchFamily="34" charset="-127"/>
            </a:endParaRPr>
          </a:p>
          <a:p>
            <a:r>
              <a:rPr lang="en-US" sz="2000" dirty="0">
                <a:solidFill>
                  <a:srgbClr val="4F4F59"/>
                </a:solidFill>
                <a:latin typeface="Segoe UI Light" panose="020B0502040204020203" pitchFamily="34" charset="0"/>
                <a:ea typeface="Gulim" panose="020B0600000101010101" pitchFamily="34" charset="-127"/>
              </a:rPr>
              <a:t>The responses that are collected will be stored in a database and retrieved to be processed. Each response will be modelled as a tensor to be fed into a feed forward neural network in order to obtain a classification for the mental health.</a:t>
            </a:r>
          </a:p>
        </p:txBody>
      </p:sp>
      <p:pic>
        <p:nvPicPr>
          <p:cNvPr id="3" name="Picture 2" descr="Shape&#10;&#10;Description automatically generated with medium confidence">
            <a:extLst>
              <a:ext uri="{FF2B5EF4-FFF2-40B4-BE49-F238E27FC236}">
                <a16:creationId xmlns:a16="http://schemas.microsoft.com/office/drawing/2014/main" id="{38877BEF-D605-5B46-832D-2C63C1789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0" y="3651508"/>
            <a:ext cx="9372600" cy="1930400"/>
          </a:xfrm>
          <a:prstGeom prst="rect">
            <a:avLst/>
          </a:prstGeom>
        </p:spPr>
      </p:pic>
    </p:spTree>
    <p:extLst>
      <p:ext uri="{BB962C8B-B14F-4D97-AF65-F5344CB8AC3E}">
        <p14:creationId xmlns:p14="http://schemas.microsoft.com/office/powerpoint/2010/main" val="128199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SMART Sentiments</a:t>
            </a:r>
            <a:endParaRPr lang="en-GB" sz="3200" b="1" dirty="0">
              <a:solidFill>
                <a:srgbClr val="1D1D27"/>
              </a:solidFill>
            </a:endParaRPr>
          </a:p>
        </p:txBody>
      </p:sp>
      <p:sp>
        <p:nvSpPr>
          <p:cNvPr id="55" name="AutoShape 2" descr="blob:https://teams.microsoft.com/d8a0a398-113a-4186-aaf0-7655bd4ee98d"/>
          <p:cNvSpPr>
            <a:spLocks noChangeAspect="1" noChangeArrowheads="1"/>
          </p:cNvSpPr>
          <p:nvPr/>
        </p:nvSpPr>
        <p:spPr bwMode="auto">
          <a:xfrm>
            <a:off x="155575" y="-1143000"/>
            <a:ext cx="220027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TextBox 24">
            <a:extLst>
              <a:ext uri="{FF2B5EF4-FFF2-40B4-BE49-F238E27FC236}">
                <a16:creationId xmlns:a16="http://schemas.microsoft.com/office/drawing/2014/main" id="{38BA164B-A49B-7144-AB30-31F364539EA1}"/>
              </a:ext>
            </a:extLst>
          </p:cNvPr>
          <p:cNvSpPr txBox="1"/>
          <p:nvPr/>
        </p:nvSpPr>
        <p:spPr>
          <a:xfrm>
            <a:off x="643561" y="1640410"/>
            <a:ext cx="10896399" cy="2308324"/>
          </a:xfrm>
          <a:prstGeom prst="rect">
            <a:avLst/>
          </a:prstGeom>
          <a:noFill/>
        </p:spPr>
        <p:txBody>
          <a:bodyPr wrap="square" rtlCol="0">
            <a:spAutoFit/>
          </a:bodyPr>
          <a:lstStyle/>
          <a:p>
            <a:r>
              <a:rPr lang="en-US" sz="2800" dirty="0">
                <a:solidFill>
                  <a:srgbClr val="4F4F59"/>
                </a:solidFill>
                <a:latin typeface="Segoe UI Light" panose="020B0502040204020203" pitchFamily="34" charset="0"/>
                <a:ea typeface="Gulim" panose="020B0600000101010101" pitchFamily="34" charset="-127"/>
              </a:rPr>
              <a:t>To allow supervisors to easily </a:t>
            </a:r>
            <a:r>
              <a:rPr lang="en-US" sz="2800" b="1" dirty="0">
                <a:solidFill>
                  <a:srgbClr val="4F4F59"/>
                </a:solidFill>
                <a:latin typeface="Segoe UI Light" panose="020B0502040204020203" pitchFamily="34" charset="0"/>
                <a:ea typeface="Gulim" panose="020B0600000101010101" pitchFamily="34" charset="-127"/>
              </a:rPr>
              <a:t>monitor the psychological wellbeing </a:t>
            </a:r>
            <a:r>
              <a:rPr lang="en-US" sz="2800" dirty="0">
                <a:solidFill>
                  <a:srgbClr val="4F4F59"/>
                </a:solidFill>
                <a:latin typeface="Segoe UI Light" panose="020B0502040204020203" pitchFamily="34" charset="0"/>
                <a:ea typeface="Gulim" panose="020B0600000101010101" pitchFamily="34" charset="-127"/>
              </a:rPr>
              <a:t>of the entire department through a dashboard</a:t>
            </a:r>
          </a:p>
          <a:p>
            <a:pPr algn="ctr"/>
            <a:endParaRPr lang="en-US" sz="2800" dirty="0">
              <a:solidFill>
                <a:srgbClr val="4F4F59"/>
              </a:solidFill>
              <a:latin typeface="Segoe UI Light" panose="020B0502040204020203" pitchFamily="34" charset="0"/>
              <a:ea typeface="Gulim" panose="020B0600000101010101" pitchFamily="34" charset="-127"/>
            </a:endParaRPr>
          </a:p>
          <a:p>
            <a:r>
              <a:rPr lang="en-US" sz="2000" dirty="0">
                <a:solidFill>
                  <a:srgbClr val="4F4F59"/>
                </a:solidFill>
                <a:latin typeface="Segoe UI Light" panose="020B0502040204020203" pitchFamily="34" charset="0"/>
                <a:ea typeface="Gulim" panose="020B0600000101010101" pitchFamily="34" charset="-127"/>
              </a:rPr>
              <a:t>The psychological health rating of everyone will be reflected on the dashboard so that the department supervisor may identify, and potentially follow up with that particular individual to find our what assistance he or she might require.</a:t>
            </a:r>
          </a:p>
        </p:txBody>
      </p:sp>
      <p:pic>
        <p:nvPicPr>
          <p:cNvPr id="3" name="Picture 2" descr="Graphical user interface, website&#10;&#10;Description automatically generated">
            <a:extLst>
              <a:ext uri="{FF2B5EF4-FFF2-40B4-BE49-F238E27FC236}">
                <a16:creationId xmlns:a16="http://schemas.microsoft.com/office/drawing/2014/main" id="{A973EFEE-F136-DB48-A8E2-03A57E8A4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972" y="4039690"/>
            <a:ext cx="7865852" cy="1848475"/>
          </a:xfrm>
          <a:prstGeom prst="rect">
            <a:avLst/>
          </a:prstGeom>
        </p:spPr>
      </p:pic>
    </p:spTree>
    <p:extLst>
      <p:ext uri="{BB962C8B-B14F-4D97-AF65-F5344CB8AC3E}">
        <p14:creationId xmlns:p14="http://schemas.microsoft.com/office/powerpoint/2010/main" val="409005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Implementation</a:t>
            </a:r>
            <a:endParaRPr lang="en-GB" sz="3200" b="1" dirty="0">
              <a:solidFill>
                <a:srgbClr val="1D1D27"/>
              </a:solidFill>
            </a:endParaRPr>
          </a:p>
        </p:txBody>
      </p:sp>
      <p:graphicFrame>
        <p:nvGraphicFramePr>
          <p:cNvPr id="2" name="Table 2">
            <a:extLst>
              <a:ext uri="{FF2B5EF4-FFF2-40B4-BE49-F238E27FC236}">
                <a16:creationId xmlns:a16="http://schemas.microsoft.com/office/drawing/2014/main" id="{18036517-8AC7-984F-8519-62D234C4958A}"/>
              </a:ext>
            </a:extLst>
          </p:cNvPr>
          <p:cNvGraphicFramePr>
            <a:graphicFrameLocks noGrp="1"/>
          </p:cNvGraphicFramePr>
          <p:nvPr>
            <p:extLst>
              <p:ext uri="{D42A27DB-BD31-4B8C-83A1-F6EECF244321}">
                <p14:modId xmlns:p14="http://schemas.microsoft.com/office/powerpoint/2010/main" val="403222318"/>
              </p:ext>
            </p:extLst>
          </p:nvPr>
        </p:nvGraphicFramePr>
        <p:xfrm>
          <a:off x="411981" y="1739551"/>
          <a:ext cx="11274252" cy="3406259"/>
        </p:xfrm>
        <a:graphic>
          <a:graphicData uri="http://schemas.openxmlformats.org/drawingml/2006/table">
            <a:tbl>
              <a:tblPr firstRow="1" bandRow="1">
                <a:tableStyleId>{5940675A-B579-460E-94D1-54222C63F5DA}</a:tableStyleId>
              </a:tblPr>
              <a:tblGrid>
                <a:gridCol w="3758084">
                  <a:extLst>
                    <a:ext uri="{9D8B030D-6E8A-4147-A177-3AD203B41FA5}">
                      <a16:colId xmlns:a16="http://schemas.microsoft.com/office/drawing/2014/main" val="397899087"/>
                    </a:ext>
                  </a:extLst>
                </a:gridCol>
                <a:gridCol w="3758084">
                  <a:extLst>
                    <a:ext uri="{9D8B030D-6E8A-4147-A177-3AD203B41FA5}">
                      <a16:colId xmlns:a16="http://schemas.microsoft.com/office/drawing/2014/main" val="226946651"/>
                    </a:ext>
                  </a:extLst>
                </a:gridCol>
                <a:gridCol w="3758084">
                  <a:extLst>
                    <a:ext uri="{9D8B030D-6E8A-4147-A177-3AD203B41FA5}">
                      <a16:colId xmlns:a16="http://schemas.microsoft.com/office/drawing/2014/main" val="2322173511"/>
                    </a:ext>
                  </a:extLst>
                </a:gridCol>
              </a:tblGrid>
              <a:tr h="430893">
                <a:tc>
                  <a:txBody>
                    <a:bodyPr/>
                    <a:lstStyle/>
                    <a:p>
                      <a:pPr algn="ctr"/>
                      <a:r>
                        <a:rPr lang="en-US" dirty="0"/>
                        <a:t>Dashboard</a:t>
                      </a:r>
                    </a:p>
                  </a:txBody>
                  <a:tcPr/>
                </a:tc>
                <a:tc>
                  <a:txBody>
                    <a:bodyPr/>
                    <a:lstStyle/>
                    <a:p>
                      <a:pPr algn="ctr"/>
                      <a:r>
                        <a:rPr lang="en-US" dirty="0"/>
                        <a:t>Server</a:t>
                      </a:r>
                    </a:p>
                  </a:txBody>
                  <a:tcPr/>
                </a:tc>
                <a:tc>
                  <a:txBody>
                    <a:bodyPr/>
                    <a:lstStyle/>
                    <a:p>
                      <a:pPr algn="ctr"/>
                      <a:r>
                        <a:rPr lang="en-US" dirty="0"/>
                        <a:t>Model</a:t>
                      </a:r>
                    </a:p>
                  </a:txBody>
                  <a:tcPr/>
                </a:tc>
                <a:extLst>
                  <a:ext uri="{0D108BD9-81ED-4DB2-BD59-A6C34878D82A}">
                    <a16:rowId xmlns:a16="http://schemas.microsoft.com/office/drawing/2014/main" val="3668263786"/>
                  </a:ext>
                </a:extLst>
              </a:tr>
              <a:tr h="2975366">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209760332"/>
                  </a:ext>
                </a:extLst>
              </a:tr>
            </a:tbl>
          </a:graphicData>
        </a:graphic>
      </p:graphicFrame>
      <p:pic>
        <p:nvPicPr>
          <p:cNvPr id="4" name="Picture 3" descr="A red and white sign&#10;&#10;Description automatically generated with medium confidence">
            <a:extLst>
              <a:ext uri="{FF2B5EF4-FFF2-40B4-BE49-F238E27FC236}">
                <a16:creationId xmlns:a16="http://schemas.microsoft.com/office/drawing/2014/main" id="{D5E5B0CF-B3A1-6646-B5E2-22E05E51A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58" y="2392693"/>
            <a:ext cx="1225899" cy="1225899"/>
          </a:xfrm>
          <a:prstGeom prst="rect">
            <a:avLst/>
          </a:prstGeom>
        </p:spPr>
      </p:pic>
      <p:pic>
        <p:nvPicPr>
          <p:cNvPr id="6" name="Picture 5" descr="Logo&#10;&#10;Description automatically generated">
            <a:extLst>
              <a:ext uri="{FF2B5EF4-FFF2-40B4-BE49-F238E27FC236}">
                <a16:creationId xmlns:a16="http://schemas.microsoft.com/office/drawing/2014/main" id="{08CC5954-4E01-6A4E-8B0B-4DA47A677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147" y="2514316"/>
            <a:ext cx="840007" cy="1135967"/>
          </a:xfrm>
          <a:prstGeom prst="rect">
            <a:avLst/>
          </a:prstGeom>
        </p:spPr>
      </p:pic>
      <p:pic>
        <p:nvPicPr>
          <p:cNvPr id="8" name="Picture 7" descr="Icon&#10;&#10;Description automatically generated">
            <a:extLst>
              <a:ext uri="{FF2B5EF4-FFF2-40B4-BE49-F238E27FC236}">
                <a16:creationId xmlns:a16="http://schemas.microsoft.com/office/drawing/2014/main" id="{722C9FB8-E454-7A4A-A14B-EA7C2CA332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2816" y="2538394"/>
            <a:ext cx="1080198" cy="1080198"/>
          </a:xfrm>
          <a:prstGeom prst="rect">
            <a:avLst/>
          </a:prstGeom>
        </p:spPr>
      </p:pic>
      <p:pic>
        <p:nvPicPr>
          <p:cNvPr id="13" name="Picture 12" descr="Icon&#10;&#10;Description automatically generated">
            <a:extLst>
              <a:ext uri="{FF2B5EF4-FFF2-40B4-BE49-F238E27FC236}">
                <a16:creationId xmlns:a16="http://schemas.microsoft.com/office/drawing/2014/main" id="{CE752BF9-1F03-564F-A52E-E26E956C1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5329" y="3078493"/>
            <a:ext cx="1080198" cy="1080198"/>
          </a:xfrm>
          <a:prstGeom prst="rect">
            <a:avLst/>
          </a:prstGeom>
        </p:spPr>
      </p:pic>
      <p:pic>
        <p:nvPicPr>
          <p:cNvPr id="10" name="Picture 9" descr="Logo, icon&#10;&#10;Description automatically generated">
            <a:extLst>
              <a:ext uri="{FF2B5EF4-FFF2-40B4-BE49-F238E27FC236}">
                <a16:creationId xmlns:a16="http://schemas.microsoft.com/office/drawing/2014/main" id="{1247988E-00B0-9F4C-9FB3-177657DBC3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1074" y="2514316"/>
            <a:ext cx="982652" cy="982652"/>
          </a:xfrm>
          <a:prstGeom prst="rect">
            <a:avLst/>
          </a:prstGeom>
        </p:spPr>
      </p:pic>
      <p:pic>
        <p:nvPicPr>
          <p:cNvPr id="12" name="Picture 11" descr="Logo, icon&#10;&#10;Description automatically generated">
            <a:extLst>
              <a:ext uri="{FF2B5EF4-FFF2-40B4-BE49-F238E27FC236}">
                <a16:creationId xmlns:a16="http://schemas.microsoft.com/office/drawing/2014/main" id="{4D5362DD-5B68-DD49-BFAA-9B63501F39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1788" y="3738490"/>
            <a:ext cx="1019408" cy="1080198"/>
          </a:xfrm>
          <a:prstGeom prst="rect">
            <a:avLst/>
          </a:prstGeom>
        </p:spPr>
      </p:pic>
      <p:pic>
        <p:nvPicPr>
          <p:cNvPr id="15" name="Picture 14" descr="A picture containing company name&#10;&#10;Description automatically generated">
            <a:extLst>
              <a:ext uri="{FF2B5EF4-FFF2-40B4-BE49-F238E27FC236}">
                <a16:creationId xmlns:a16="http://schemas.microsoft.com/office/drawing/2014/main" id="{2DE44B48-5667-AC48-8F40-E0CB052CB1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9809" y="3807706"/>
            <a:ext cx="1180681" cy="1180681"/>
          </a:xfrm>
          <a:prstGeom prst="rect">
            <a:avLst/>
          </a:prstGeom>
        </p:spPr>
      </p:pic>
      <p:pic>
        <p:nvPicPr>
          <p:cNvPr id="17" name="Picture 16" descr="Icon&#10;&#10;Description automatically generated">
            <a:extLst>
              <a:ext uri="{FF2B5EF4-FFF2-40B4-BE49-F238E27FC236}">
                <a16:creationId xmlns:a16="http://schemas.microsoft.com/office/drawing/2014/main" id="{6D104F31-CBAF-BD4B-9FFA-7EE57685D5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6035" y="3676305"/>
            <a:ext cx="1411792" cy="1411792"/>
          </a:xfrm>
          <a:prstGeom prst="rect">
            <a:avLst/>
          </a:prstGeom>
        </p:spPr>
      </p:pic>
    </p:spTree>
    <p:extLst>
      <p:ext uri="{BB962C8B-B14F-4D97-AF65-F5344CB8AC3E}">
        <p14:creationId xmlns:p14="http://schemas.microsoft.com/office/powerpoint/2010/main" val="96736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42986" y="1664128"/>
            <a:ext cx="10561823" cy="2308324"/>
          </a:xfrm>
          <a:prstGeom prst="rect">
            <a:avLst/>
          </a:prstGeom>
          <a:noFill/>
        </p:spPr>
        <p:txBody>
          <a:bodyPr wrap="square" rtlCol="0">
            <a:spAutoFit/>
          </a:bodyPr>
          <a:lstStyle/>
          <a:p>
            <a:r>
              <a:rPr lang="en-US" sz="2400" dirty="0">
                <a:solidFill>
                  <a:srgbClr val="4F4F59"/>
                </a:solidFill>
                <a:latin typeface="Segoe UI Light" panose="020B0502040204020203" pitchFamily="34" charset="0"/>
                <a:ea typeface="Gulim" panose="020B0600000101010101" pitchFamily="34" charset="-127"/>
              </a:rPr>
              <a:t>Mental wellbeing is often overlooked, but it is an important aspect of an individual’s wellbeing, and consequently their productivity in delivering quality work.</a:t>
            </a:r>
          </a:p>
          <a:p>
            <a:endParaRPr lang="en-US" sz="2400" dirty="0">
              <a:solidFill>
                <a:srgbClr val="4F4F59"/>
              </a:solidFill>
              <a:latin typeface="Segoe UI Light" panose="020B0502040204020203" pitchFamily="34" charset="0"/>
              <a:ea typeface="Gulim" panose="020B0600000101010101" pitchFamily="34" charset="-127"/>
            </a:endParaRPr>
          </a:p>
          <a:p>
            <a:r>
              <a:rPr lang="en-US" sz="2400" i="1" dirty="0">
                <a:solidFill>
                  <a:srgbClr val="4F4F59"/>
                </a:solidFill>
                <a:latin typeface="Segoe UI Light" panose="020B0502040204020203" pitchFamily="34" charset="0"/>
                <a:ea typeface="Gulim" panose="020B0600000101010101" pitchFamily="34" charset="-127"/>
              </a:rPr>
              <a:t>SMART Sentiments </a:t>
            </a:r>
            <a:r>
              <a:rPr lang="en-US" sz="2400" dirty="0">
                <a:solidFill>
                  <a:srgbClr val="4F4F59"/>
                </a:solidFill>
                <a:latin typeface="Segoe UI Light" panose="020B0502040204020203" pitchFamily="34" charset="0"/>
                <a:ea typeface="Gulim" panose="020B0600000101010101" pitchFamily="34" charset="-127"/>
              </a:rPr>
              <a:t>aims to accurately identify and connect with at-risk individuals preemptively in order to render assistance as soon as possible.</a:t>
            </a:r>
          </a:p>
        </p:txBody>
      </p:sp>
      <p:cxnSp>
        <p:nvCxnSpPr>
          <p:cNvPr id="24" name="Straight Connector 23"/>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Summary</a:t>
            </a:r>
            <a:endParaRPr lang="en-GB" sz="3200" b="1" dirty="0">
              <a:solidFill>
                <a:srgbClr val="1D1D27"/>
              </a:solidFill>
            </a:endParaRPr>
          </a:p>
        </p:txBody>
      </p:sp>
    </p:spTree>
    <p:extLst>
      <p:ext uri="{BB962C8B-B14F-4D97-AF65-F5344CB8AC3E}">
        <p14:creationId xmlns:p14="http://schemas.microsoft.com/office/powerpoint/2010/main" val="3880973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908d52fb-6c8a-4654-bc4a-8c35c4d900c1">WHVUDSAMT26N-1094746613-4304</_dlc_DocId>
    <_dlc_DocIdUrl xmlns="908d52fb-6c8a-4654-bc4a-8c35c4d900c1">
      <Url>https://globalpsa.sharepoint.com/sites/PSAC-SGICT-ICTDO-efile/_layouts/15/DocIdRedir.aspx?ID=WHVUDSAMT26N-1094746613-4304</Url>
      <Description>WHVUDSAMT26N-1094746613-4304</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B419C53955F94548AFB48F1890E7CC03" ma:contentTypeVersion="12" ma:contentTypeDescription="Create a new document." ma:contentTypeScope="" ma:versionID="6326873e5ed68abdc1ce9d1a07b4dc6f">
  <xsd:schema xmlns:xsd="http://www.w3.org/2001/XMLSchema" xmlns:xs="http://www.w3.org/2001/XMLSchema" xmlns:p="http://schemas.microsoft.com/office/2006/metadata/properties" xmlns:ns2="908d52fb-6c8a-4654-bc4a-8c35c4d900c1" xmlns:ns3="8f3b7c45-6b86-453e-b393-eb457520baf9" targetNamespace="http://schemas.microsoft.com/office/2006/metadata/properties" ma:root="true" ma:fieldsID="c79fff4759ea4b740e4478ba89b9bc44" ns2:_="" ns3:_="">
    <xsd:import namespace="908d52fb-6c8a-4654-bc4a-8c35c4d900c1"/>
    <xsd:import namespace="8f3b7c45-6b86-453e-b393-eb457520baf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8d52fb-6c8a-4654-bc4a-8c35c4d900c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3b7c45-6b86-453e-b393-eb457520baf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A8A59-A2A3-4A5C-BA15-C6CF8DEBE301}">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908d52fb-6c8a-4654-bc4a-8c35c4d900c1"/>
  </ds:schemaRefs>
</ds:datastoreItem>
</file>

<file path=customXml/itemProps2.xml><?xml version="1.0" encoding="utf-8"?>
<ds:datastoreItem xmlns:ds="http://schemas.openxmlformats.org/officeDocument/2006/customXml" ds:itemID="{D92A5593-E31E-402F-B6F0-67B428338BDA}">
  <ds:schemaRefs>
    <ds:schemaRef ds:uri="http://schemas.microsoft.com/sharepoint/events"/>
  </ds:schemaRefs>
</ds:datastoreItem>
</file>

<file path=customXml/itemProps3.xml><?xml version="1.0" encoding="utf-8"?>
<ds:datastoreItem xmlns:ds="http://schemas.openxmlformats.org/officeDocument/2006/customXml" ds:itemID="{AD1602A4-6988-4F92-BB76-FBEF5DA35EBB}">
  <ds:schemaRefs>
    <ds:schemaRef ds:uri="http://schemas.microsoft.com/sharepoint/v3/contenttype/forms"/>
  </ds:schemaRefs>
</ds:datastoreItem>
</file>

<file path=customXml/itemProps4.xml><?xml version="1.0" encoding="utf-8"?>
<ds:datastoreItem xmlns:ds="http://schemas.openxmlformats.org/officeDocument/2006/customXml" ds:itemID="{3E7557D8-22C9-4C0B-B6ED-4AF11ABC9B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8d52fb-6c8a-4654-bc4a-8c35c4d900c1"/>
    <ds:schemaRef ds:uri="8f3b7c45-6b86-453e-b393-eb457520ba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5095</TotalTime>
  <Words>357</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Gulim</vt:lpstr>
      <vt:lpstr>Arial</vt:lpstr>
      <vt:lpstr>Calibri</vt:lpstr>
      <vt:lpstr>Calibri Light</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NGOH HIM LIM, PCSD</dc:creator>
  <cp:lastModifiedBy>Ho Hol Yin</cp:lastModifiedBy>
  <cp:revision>21</cp:revision>
  <dcterms:created xsi:type="dcterms:W3CDTF">2017-08-28T13:07:36Z</dcterms:created>
  <dcterms:modified xsi:type="dcterms:W3CDTF">2021-10-10T08:08:40Z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0x010100B419C53955F94548AFB48F1890E7CC03</vt:lpwstr>
  </property>
  <property fmtid="{D5CDD505-2E9C-101B-9397-08002B2CF9AE}" pid="3" name="_dlc_DocIdItemGuid">
    <vt:lpwstr>62bcdec6-30d3-4359-a01c-27d73c5aab98</vt:lpwstr>
  </property>
</Properties>
</file>