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6" r:id="rId7"/>
    <p:sldId id="304" r:id="rId8"/>
    <p:sldId id="305" r:id="rId9"/>
    <p:sldId id="306" r:id="rId10"/>
    <p:sldId id="307" r:id="rId11"/>
    <p:sldId id="317" r:id="rId12"/>
    <p:sldId id="320" r:id="rId13"/>
    <p:sldId id="309" r:id="rId14"/>
    <p:sldId id="310" r:id="rId15"/>
    <p:sldId id="322" r:id="rId16"/>
    <p:sldId id="315" r:id="rId17"/>
    <p:sldId id="321" r:id="rId18"/>
    <p:sldId id="31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1FCDF-CC59-45B9-92F0-56101AD820F1}" v="1463" dt="2023-01-11T05:43:53.261"/>
  </p1510:revLst>
</p1510:revInfo>
</file>

<file path=ppt/tableStyles.xml><?xml version="1.0" encoding="utf-8"?>
<a:tblStyleLst xmlns:a="http://schemas.openxmlformats.org/drawingml/2006/main" def="{1220173D-AE18-4E92-B3D3-CCF3F5672C5B}">
  <a:tblStyle styleId="{1220173D-AE18-4E92-B3D3-CCF3F5672C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521881-7656-43C5-66B4-17FADDAC28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67720-0617-0949-9996-AE7E249882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BB732-5E1D-41FF-B7E6-56290FAFEE4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47F97-638B-28B7-E206-FAD7781D3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C1804-A5CE-5A48-51C9-EA2B86FA36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F99D5-3D20-4055-B5A0-77ED08A0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75e30e62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75e30e62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2f7bd7b1a_1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2f7bd7b1a_1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e552fcb8f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e552fcb8f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e552fcb8f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e552fcb8f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30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28125" y="63706"/>
            <a:ext cx="3478500" cy="30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28300" y="4296400"/>
            <a:ext cx="3804000" cy="5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2" name="Google Shape;12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720000" y="809925"/>
            <a:ext cx="3453000" cy="12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50" name="Google Shape;150;p18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9A17-58C3-A8F5-7764-67DE56FD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4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20000" y="2549375"/>
            <a:ext cx="4494600" cy="17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20000" y="4335225"/>
            <a:ext cx="2956800" cy="4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24500"/>
            <a:ext cx="3468900" cy="11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21" name="Google Shape;21;p3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68" name="Google Shape;68;p9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3681725" y="2571746"/>
            <a:ext cx="4742100" cy="10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681936" y="3625646"/>
            <a:ext cx="4742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 idx="2" hasCustomPrompt="1"/>
          </p:nvPr>
        </p:nvSpPr>
        <p:spPr>
          <a:xfrm>
            <a:off x="1664950" y="759325"/>
            <a:ext cx="2100300" cy="123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77" name="Google Shape;77;p10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0"/>
          <p:cNvSpPr txBox="1">
            <a:spLocks noGrp="1"/>
          </p:cNvSpPr>
          <p:nvPr>
            <p:ph type="ctrTitle"/>
          </p:nvPr>
        </p:nvSpPr>
        <p:spPr>
          <a:xfrm>
            <a:off x="1410611" y="490996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0128-C163-E26B-D3BA-BD1FF237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5904B-00EE-63AE-472A-95CC357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8E441-BE48-B3CB-4B1E-FA171839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CF521-5CDC-5939-E29C-7E8367D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13534A5-C85A-42F6-A9D2-158A6005A5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847500" y="618656"/>
            <a:ext cx="32532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1325400" y="860565"/>
            <a:ext cx="277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 idx="2"/>
          </p:nvPr>
        </p:nvSpPr>
        <p:spPr>
          <a:xfrm>
            <a:off x="847500" y="2118012"/>
            <a:ext cx="32532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3"/>
          </p:nvPr>
        </p:nvSpPr>
        <p:spPr>
          <a:xfrm>
            <a:off x="1325400" y="2453097"/>
            <a:ext cx="277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 idx="4"/>
          </p:nvPr>
        </p:nvSpPr>
        <p:spPr>
          <a:xfrm>
            <a:off x="847500" y="3814099"/>
            <a:ext cx="32532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1325400" y="4056000"/>
            <a:ext cx="277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ctrTitle" idx="6"/>
          </p:nvPr>
        </p:nvSpPr>
        <p:spPr>
          <a:xfrm>
            <a:off x="5043325" y="618656"/>
            <a:ext cx="32532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7"/>
          </p:nvPr>
        </p:nvSpPr>
        <p:spPr>
          <a:xfrm>
            <a:off x="5043325" y="860565"/>
            <a:ext cx="277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ctrTitle" idx="8"/>
          </p:nvPr>
        </p:nvSpPr>
        <p:spPr>
          <a:xfrm>
            <a:off x="5043325" y="2118012"/>
            <a:ext cx="32532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9"/>
          </p:nvPr>
        </p:nvSpPr>
        <p:spPr>
          <a:xfrm>
            <a:off x="5043325" y="2453097"/>
            <a:ext cx="277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ctrTitle" idx="13"/>
          </p:nvPr>
        </p:nvSpPr>
        <p:spPr>
          <a:xfrm>
            <a:off x="5043325" y="3814099"/>
            <a:ext cx="32532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4"/>
          </p:nvPr>
        </p:nvSpPr>
        <p:spPr>
          <a:xfrm>
            <a:off x="5043325" y="4056001"/>
            <a:ext cx="277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13" name="Google Shape;113;p14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2800"/>
              <a:buFont typeface="Anton"/>
              <a:buNone/>
              <a:defRPr sz="280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2800"/>
              <a:buFont typeface="Anton"/>
              <a:buNone/>
              <a:defRPr sz="280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2800"/>
              <a:buFont typeface="Anton"/>
              <a:buNone/>
              <a:defRPr sz="280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2800"/>
              <a:buFont typeface="Anton"/>
              <a:buNone/>
              <a:defRPr sz="280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2800"/>
              <a:buFont typeface="Anton"/>
              <a:buNone/>
              <a:defRPr sz="280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2800"/>
              <a:buFont typeface="Anton"/>
              <a:buNone/>
              <a:defRPr sz="280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2800"/>
              <a:buFont typeface="Anton"/>
              <a:buNone/>
              <a:defRPr sz="280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2800"/>
              <a:buFont typeface="Anton"/>
              <a:buNone/>
              <a:defRPr sz="280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2800"/>
              <a:buFont typeface="Anton"/>
              <a:buNone/>
              <a:defRPr sz="280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Font typeface="Anaheim"/>
              <a:buChar char="●"/>
              <a:defRPr sz="1800">
                <a:solidFill>
                  <a:srgbClr val="0F4C8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4C81"/>
              </a:buClr>
              <a:buSzPts val="1400"/>
              <a:buFont typeface="Anaheim"/>
              <a:buChar char="○"/>
              <a:defRPr>
                <a:solidFill>
                  <a:srgbClr val="0F4C8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4C81"/>
              </a:buClr>
              <a:buSzPts val="1400"/>
              <a:buFont typeface="Anaheim"/>
              <a:buChar char="■"/>
              <a:defRPr>
                <a:solidFill>
                  <a:srgbClr val="0F4C8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4C81"/>
              </a:buClr>
              <a:buSzPts val="1400"/>
              <a:buFont typeface="Anaheim"/>
              <a:buChar char="●"/>
              <a:defRPr>
                <a:solidFill>
                  <a:srgbClr val="0F4C8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4C81"/>
              </a:buClr>
              <a:buSzPts val="1400"/>
              <a:buFont typeface="Anaheim"/>
              <a:buChar char="○"/>
              <a:defRPr>
                <a:solidFill>
                  <a:srgbClr val="0F4C8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4C81"/>
              </a:buClr>
              <a:buSzPts val="1400"/>
              <a:buFont typeface="Anaheim"/>
              <a:buChar char="■"/>
              <a:defRPr>
                <a:solidFill>
                  <a:srgbClr val="0F4C8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4C81"/>
              </a:buClr>
              <a:buSzPts val="1400"/>
              <a:buFont typeface="Anaheim"/>
              <a:buChar char="●"/>
              <a:defRPr>
                <a:solidFill>
                  <a:srgbClr val="0F4C8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4C81"/>
              </a:buClr>
              <a:buSzPts val="1400"/>
              <a:buFont typeface="Anaheim"/>
              <a:buChar char="○"/>
              <a:defRPr>
                <a:solidFill>
                  <a:srgbClr val="0F4C8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F4C81"/>
              </a:buClr>
              <a:buSzPts val="1400"/>
              <a:buFont typeface="Anaheim"/>
              <a:buChar char="■"/>
              <a:defRPr>
                <a:solidFill>
                  <a:srgbClr val="0F4C8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B272C-BC68-1030-0BBB-928A7A513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4B2AF-75BC-3931-4C68-152244E8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CA9C5-CFF4-96CF-ABB8-7E452F4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34A5-C85A-42F6-A9D2-158A6005A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  <p:sldLayoutId id="2147483649" r:id="rId3"/>
    <p:sldLayoutId id="2147483655" r:id="rId4"/>
    <p:sldLayoutId id="2147483656" r:id="rId5"/>
    <p:sldLayoutId id="2147483674" r:id="rId6"/>
    <p:sldLayoutId id="2147483666" r:id="rId7"/>
    <p:sldLayoutId id="2147483671" r:id="rId8"/>
    <p:sldLayoutId id="2147483660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2097022" y="949443"/>
            <a:ext cx="4703646" cy="1078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err="1">
                <a:solidFill>
                  <a:schemeClr val="accent5">
                    <a:lumMod val="50000"/>
                  </a:schemeClr>
                </a:solidFill>
              </a:rPr>
              <a:t>án</a:t>
            </a:r>
            <a:r>
              <a:rPr lang="en-US" sz="60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6000" err="1">
                <a:solidFill>
                  <a:schemeClr val="accent5">
                    <a:lumMod val="50000"/>
                  </a:schemeClr>
                </a:solidFill>
              </a:rPr>
              <a:t>cuối</a:t>
            </a:r>
            <a:r>
              <a:rPr lang="en-US" sz="60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6000" err="1">
                <a:solidFill>
                  <a:schemeClr val="accent5">
                    <a:lumMod val="50000"/>
                  </a:schemeClr>
                </a:solidFill>
              </a:rPr>
              <a:t>kỳ</a:t>
            </a:r>
            <a:endParaRPr lang="en-US" sz="600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3E218-D949-E566-C1B5-D9E515E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4446C-0551-C48F-C75F-CCDDCC373132}"/>
              </a:ext>
            </a:extLst>
          </p:cNvPr>
          <p:cNvSpPr txBox="1"/>
          <p:nvPr/>
        </p:nvSpPr>
        <p:spPr>
          <a:xfrm>
            <a:off x="2263303" y="2275206"/>
            <a:ext cx="4330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4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71D58-C80A-5DA6-64F1-3D6BA09C23C5}"/>
              </a:ext>
            </a:extLst>
          </p:cNvPr>
          <p:cNvSpPr txBox="1"/>
          <p:nvPr/>
        </p:nvSpPr>
        <p:spPr>
          <a:xfrm>
            <a:off x="2267111" y="3363657"/>
            <a:ext cx="4609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 Hồng Hà - 20520480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</a:t>
            </a:r>
            <a:r>
              <a:rPr lang="en-US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Linh - 20521529	</a:t>
            </a:r>
          </a:p>
          <a:p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A7569-409A-1E0E-162A-F84AF4FC08FA}"/>
              </a:ext>
            </a:extLst>
          </p:cNvPr>
          <p:cNvSpPr txBox="1"/>
          <p:nvPr/>
        </p:nvSpPr>
        <p:spPr>
          <a:xfrm>
            <a:off x="2263303" y="2736871"/>
            <a:ext cx="5370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Tomato leaf disease detection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3F52-0EB2-5EC7-4667-55266A06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</a:t>
            </a:r>
            <a:r>
              <a:rPr lang="en-US" err="1"/>
              <a:t>Trainsfer</a:t>
            </a:r>
            <a:r>
              <a:rPr lang="en-US"/>
              <a:t> learning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VGG16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4C97B-B0E3-A61D-319D-06166FA1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2B7AE-C30B-7B72-9089-ABA3ACAF4274}"/>
              </a:ext>
            </a:extLst>
          </p:cNvPr>
          <p:cNvSpPr txBox="1"/>
          <p:nvPr/>
        </p:nvSpPr>
        <p:spPr>
          <a:xfrm>
            <a:off x="916178" y="1260321"/>
            <a:ext cx="6913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Trainsfer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là mạng convolutional neural network được đề xuất bởi K. Simonyan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A.Zisserman,University of Oxford.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sau khi train bởi mạng VGG16 đạt độ chính xác 92.7% top-5 test 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ImageNet gồm 14 triệu hình ảnh thuộc 1000 lớp khác nhau.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D96FE-4B7C-EBB0-1B56-CEEE1A6F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736543"/>
            <a:ext cx="7005250" cy="19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3F52-0EB2-5EC7-4667-55266A06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392"/>
            <a:ext cx="8520600" cy="572700"/>
          </a:xfrm>
        </p:spPr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Trainsfer</a:t>
            </a:r>
            <a:r>
              <a:rPr lang="en-US" dirty="0"/>
              <a:t> learning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VGG16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4C97B-B0E3-A61D-319D-06166FA1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2B7AE-C30B-7B72-9089-ABA3ACAF4274}"/>
              </a:ext>
            </a:extLst>
          </p:cNvPr>
          <p:cNvSpPr txBox="1"/>
          <p:nvPr/>
        </p:nvSpPr>
        <p:spPr>
          <a:xfrm>
            <a:off x="880653" y="645092"/>
            <a:ext cx="7634697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/>
                <a:cs typeface="Times New Roman"/>
              </a:rPr>
              <a:t>Loại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bỏ</a:t>
            </a:r>
            <a:r>
              <a:rPr lang="en-US" dirty="0">
                <a:latin typeface="Times New Roman"/>
                <a:cs typeface="Times New Roman"/>
              </a:rPr>
              <a:t> FCs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chỉ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lại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phần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ConvNet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trong</a:t>
            </a:r>
            <a:r>
              <a:rPr lang="en-US" dirty="0">
                <a:latin typeface="Times New Roman"/>
                <a:cs typeface="Times New Roman"/>
              </a:rPr>
              <a:t> model VGG16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Fatten output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ConvNet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trong</a:t>
            </a:r>
            <a:r>
              <a:rPr lang="en-US" dirty="0">
                <a:latin typeface="Times New Roman"/>
                <a:cs typeface="Times New Roman"/>
              </a:rPr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/>
                <a:cs typeface="Times New Roman"/>
              </a:rPr>
              <a:t>Thêm</a:t>
            </a:r>
            <a:r>
              <a:rPr lang="en-US" dirty="0">
                <a:latin typeface="Times New Roman"/>
                <a:cs typeface="Times New Roman"/>
              </a:rPr>
              <a:t> fully connected(FC)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/>
                <a:cs typeface="Times New Roman"/>
              </a:rPr>
              <a:t>Thêm</a:t>
            </a:r>
            <a:r>
              <a:rPr lang="en-US" dirty="0">
                <a:latin typeface="Times New Roman"/>
                <a:cs typeface="Times New Roman"/>
              </a:rPr>
              <a:t> Output layer 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softmax</a:t>
            </a:r>
            <a:r>
              <a:rPr lang="en-US" dirty="0">
                <a:latin typeface="Times New Roman"/>
                <a:cs typeface="Times New Roman"/>
              </a:rPr>
              <a:t> activation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 optimizer, Learning Rate = 0.0001,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/>
                <a:cs typeface="Times New Roman"/>
              </a:rPr>
              <a:t>Giai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đoạn</a:t>
            </a:r>
            <a:r>
              <a:rPr lang="en-US" dirty="0">
                <a:latin typeface="Times New Roman"/>
                <a:cs typeface="Times New Roman"/>
              </a:rPr>
              <a:t> 1: </a:t>
            </a:r>
            <a:r>
              <a:rPr lang="en-US" dirty="0" err="1">
                <a:latin typeface="Times New Roman"/>
                <a:cs typeface="Times New Roman"/>
              </a:rPr>
              <a:t>Đóng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băng</a:t>
            </a:r>
            <a:r>
              <a:rPr lang="en-US" dirty="0">
                <a:latin typeface="Times New Roman"/>
                <a:cs typeface="Times New Roman"/>
              </a:rPr>
              <a:t>/Freeze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ConvNet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chỉ</a:t>
            </a:r>
            <a:r>
              <a:rPr lang="en-US" dirty="0">
                <a:latin typeface="Times New Roman"/>
                <a:cs typeface="Times New Roman"/>
              </a:rPr>
              <a:t> train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layer </a:t>
            </a:r>
            <a:r>
              <a:rPr lang="en-US" dirty="0" err="1">
                <a:latin typeface="Times New Roman"/>
                <a:cs typeface="Times New Roman"/>
              </a:rPr>
              <a:t>mới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thêm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epoch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DDA8E-2741-48F3-70CB-782728215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38" y="2192534"/>
            <a:ext cx="2762636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37EA1D-8DE3-2DAD-C06F-49163855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63" y="2895378"/>
            <a:ext cx="3886742" cy="419158"/>
          </a:xfrm>
          <a:prstGeom prst="rect">
            <a:avLst/>
          </a:prstGeom>
        </p:spPr>
      </p:pic>
      <p:pic>
        <p:nvPicPr>
          <p:cNvPr id="6" name="Picture 5" descr="Table, timeline&#10;&#10;Description automatically generated">
            <a:extLst>
              <a:ext uri="{FF2B5EF4-FFF2-40B4-BE49-F238E27FC236}">
                <a16:creationId xmlns:a16="http://schemas.microsoft.com/office/drawing/2014/main" id="{470E50B2-023C-0168-9675-E0E2BF3DC1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91"/>
          <a:stretch/>
        </p:blipFill>
        <p:spPr>
          <a:xfrm>
            <a:off x="1382963" y="942826"/>
            <a:ext cx="5074987" cy="76597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BAD77FC-9CEB-EB3F-F48B-ADB07D1FD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036" y="1021400"/>
            <a:ext cx="1158773" cy="392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EDED0-0D59-222E-9EF5-3E8880BC23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65" b="23770"/>
          <a:stretch/>
        </p:blipFill>
        <p:spPr>
          <a:xfrm>
            <a:off x="1437138" y="3927711"/>
            <a:ext cx="2362530" cy="3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8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94B-A1DB-4C47-CFEF-9949CBE5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549"/>
            <a:ext cx="8520600" cy="572700"/>
          </a:xfrm>
        </p:spPr>
        <p:txBody>
          <a:bodyPr/>
          <a:lstStyle/>
          <a:p>
            <a:r>
              <a:rPr lang="en-US"/>
              <a:t>3.2. </a:t>
            </a:r>
            <a:r>
              <a:rPr lang="en-US" err="1"/>
              <a:t>Trainsfer</a:t>
            </a:r>
            <a:r>
              <a:rPr lang="en-US"/>
              <a:t> learning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VGG16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FD10A-D6F0-2E0B-C764-60915744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0968E-9E50-F831-18E4-ED59B44F1D8D}"/>
              </a:ext>
            </a:extLst>
          </p:cNvPr>
          <p:cNvSpPr txBox="1"/>
          <p:nvPr/>
        </p:nvSpPr>
        <p:spPr>
          <a:xfrm>
            <a:off x="1272820" y="4295568"/>
            <a:ext cx="2684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" sz="1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VGG16 sau khi loại bỏ FCs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75F09-C93D-39CE-99D8-C3ADF1B1E8B6}"/>
              </a:ext>
            </a:extLst>
          </p:cNvPr>
          <p:cNvSpPr txBox="1"/>
          <p:nvPr/>
        </p:nvSpPr>
        <p:spPr>
          <a:xfrm>
            <a:off x="5502604" y="4403290"/>
            <a:ext cx="2684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" sz="1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sau khi thêm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09587-936E-AE59-0617-A8F7FF35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911" y="612962"/>
            <a:ext cx="3316201" cy="3790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6B7E1-5CF6-0C83-586F-D60A3F98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71" y="767648"/>
            <a:ext cx="3620467" cy="34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6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6F33-B1D7-398E-D9B6-BFC88D0A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2" y="39256"/>
            <a:ext cx="8520600" cy="572700"/>
          </a:xfrm>
        </p:spPr>
        <p:txBody>
          <a:bodyPr/>
          <a:lstStyle/>
          <a:p>
            <a:r>
              <a:rPr lang="en-US"/>
              <a:t>3.2. </a:t>
            </a:r>
            <a:r>
              <a:rPr lang="en-US" err="1"/>
              <a:t>Trainsfer</a:t>
            </a:r>
            <a:r>
              <a:rPr lang="en-US"/>
              <a:t> learning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VGG16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6EC12-E6D7-6566-00C7-C86F6BF6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63C2D-ABA1-C104-F208-1AB6955F8A7F}"/>
              </a:ext>
            </a:extLst>
          </p:cNvPr>
          <p:cNvSpPr txBox="1"/>
          <p:nvPr/>
        </p:nvSpPr>
        <p:spPr>
          <a:xfrm>
            <a:off x="992378" y="1211830"/>
            <a:ext cx="4140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2: Unfreeze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pre-trained model, train ở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pre-trained model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fully connected layer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2C8674-7F4A-65DD-8C6D-E076BB62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49" y="2235177"/>
            <a:ext cx="2438740" cy="438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EE20C0-00DA-0266-047A-78A5856A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09" y="512617"/>
            <a:ext cx="3018513" cy="42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3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DAF5-A3E3-7845-5043-2C76770D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</a:t>
            </a:r>
            <a:r>
              <a:rPr lang="en-US" err="1"/>
              <a:t>Trainsfer</a:t>
            </a:r>
            <a:r>
              <a:rPr lang="en-US"/>
              <a:t> learning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VGG16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2E87A-1765-0A40-08BC-B0732A03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93CCE-0EFD-37C5-9273-D7692443E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04"/>
          <a:stretch/>
        </p:blipFill>
        <p:spPr>
          <a:xfrm>
            <a:off x="706582" y="1064164"/>
            <a:ext cx="7503456" cy="37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87F9-799D-4DAA-6665-0085C026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9658"/>
            <a:ext cx="8520600" cy="57270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29D88-3F23-0DD8-9C88-72270E90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7332" y="4815660"/>
            <a:ext cx="2057400" cy="274637"/>
          </a:xfrm>
        </p:spPr>
        <p:txBody>
          <a:bodyPr/>
          <a:lstStyle/>
          <a:p>
            <a:fld id="{E13534A5-C85A-42F6-A9D2-158A6005A5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AAB2-DBE5-1A55-5C10-EE7D2B4FF40C}"/>
              </a:ext>
            </a:extLst>
          </p:cNvPr>
          <p:cNvSpPr txBox="1"/>
          <p:nvPr/>
        </p:nvSpPr>
        <p:spPr>
          <a:xfrm>
            <a:off x="909787" y="869676"/>
            <a:ext cx="3267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Trainsfer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VGG16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accuracy = 87.6%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7091AA9-0D37-8D56-F2FC-3F46B1EB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1338923"/>
            <a:ext cx="4071995" cy="38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C94092B1-BB8F-0FAD-7E0D-7BE4B3F2BD76}"/>
              </a:ext>
            </a:extLst>
          </p:cNvPr>
          <p:cNvSpPr txBox="1"/>
          <p:nvPr/>
        </p:nvSpPr>
        <p:spPr>
          <a:xfrm>
            <a:off x="4893505" y="869676"/>
            <a:ext cx="32678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Model CNN</a:t>
            </a:r>
          </a:p>
          <a:p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quả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tập</a:t>
            </a:r>
            <a:r>
              <a:rPr lang="en-US" dirty="0">
                <a:latin typeface="Times New Roman"/>
                <a:cs typeface="Times New Roman"/>
              </a:rPr>
              <a:t> test accuracy = 89.9%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E9FCF2D-9731-E32E-0329-945CC4B5F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650" y="1201605"/>
            <a:ext cx="3998077" cy="38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l="42779" t="6693" r="44094" b="81710"/>
          <a:stretch/>
        </p:blipFill>
        <p:spPr>
          <a:xfrm rot="10800000" flipH="1">
            <a:off x="8128663" y="3174038"/>
            <a:ext cx="574401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259789" y="1155813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259788" y="3229850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8094438" y="479650"/>
            <a:ext cx="254775" cy="3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242;p27">
            <a:extLst>
              <a:ext uri="{FF2B5EF4-FFF2-40B4-BE49-F238E27FC236}">
                <a16:creationId xmlns:a16="http://schemas.microsoft.com/office/drawing/2014/main" id="{17C7CA7A-A563-77B6-D3D7-D188586353EC}"/>
              </a:ext>
            </a:extLst>
          </p:cNvPr>
          <p:cNvSpPr txBox="1">
            <a:spLocks/>
          </p:cNvSpPr>
          <p:nvPr/>
        </p:nvSpPr>
        <p:spPr>
          <a:xfrm>
            <a:off x="3088499" y="197358"/>
            <a:ext cx="2902525" cy="4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200"/>
              <a:buFont typeface="Anton"/>
              <a:buNone/>
              <a:defRPr sz="20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200"/>
              <a:buFont typeface="Anton"/>
              <a:buNone/>
              <a:defRPr sz="1200" b="0" i="0" u="none" strike="noStrike" cap="none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200"/>
              <a:buFont typeface="Anton"/>
              <a:buNone/>
              <a:defRPr sz="1200" b="0" i="0" u="none" strike="noStrike" cap="none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200"/>
              <a:buFont typeface="Anton"/>
              <a:buNone/>
              <a:defRPr sz="1200" b="0" i="0" u="none" strike="noStrike" cap="none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200"/>
              <a:buFont typeface="Anton"/>
              <a:buNone/>
              <a:defRPr sz="1200" b="0" i="0" u="none" strike="noStrike" cap="none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200"/>
              <a:buFont typeface="Anton"/>
              <a:buNone/>
              <a:defRPr sz="1200" b="0" i="0" u="none" strike="noStrike" cap="none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200"/>
              <a:buFont typeface="Anton"/>
              <a:buNone/>
              <a:defRPr sz="1200" b="0" i="0" u="none" strike="noStrike" cap="none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200"/>
              <a:buFont typeface="Anton"/>
              <a:buNone/>
              <a:defRPr sz="1200" b="0" i="0" u="none" strike="noStrike" cap="none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200"/>
              <a:buFont typeface="Anton"/>
              <a:buNone/>
              <a:defRPr sz="1200" b="0" i="0" u="none" strike="noStrike" cap="none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3200" b="1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3200" b="1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48F8D-049A-9C11-7309-A0B4F87DB56C}"/>
              </a:ext>
            </a:extLst>
          </p:cNvPr>
          <p:cNvSpPr txBox="1"/>
          <p:nvPr/>
        </p:nvSpPr>
        <p:spPr>
          <a:xfrm>
            <a:off x="895383" y="1488783"/>
            <a:ext cx="5664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đề tài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-US" sz="240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giải quyết</a:t>
            </a:r>
          </a:p>
          <a:p>
            <a:pPr marL="342900" indent="-342900">
              <a:buClr>
                <a:schemeClr val="accent4"/>
              </a:buClr>
              <a:buFont typeface="+mj-lt"/>
              <a:buAutoNum type="arabicPeriod"/>
            </a:pPr>
            <a:r>
              <a:rPr lang="en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B7C00E-7A75-97A5-4657-33776C0F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79D44-177D-9E8F-07A1-B660BC79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br>
              <a:rPr lang="en-US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719B4-889C-E7C9-95B3-EE2E8F63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89484-9287-FA56-C634-7B12285D9B2F}"/>
              </a:ext>
            </a:extLst>
          </p:cNvPr>
          <p:cNvSpPr txBox="1"/>
          <p:nvPr/>
        </p:nvSpPr>
        <p:spPr>
          <a:xfrm>
            <a:off x="1032165" y="1461333"/>
            <a:ext cx="691341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err="1">
                <a:latin typeface="Times New Roman"/>
                <a:cs typeface="Times New Roman"/>
              </a:rPr>
              <a:t>Lá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cây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bị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bệnh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ảnh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hưởng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đến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chất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lượng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và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năng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suất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của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cây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Times New Roman"/>
                <a:cs typeface="Times New Roman"/>
              </a:rPr>
              <a:t>Do </a:t>
            </a:r>
            <a:r>
              <a:rPr lang="en-US" err="1">
                <a:latin typeface="Times New Roman"/>
                <a:cs typeface="Times New Roman"/>
              </a:rPr>
              <a:t>đó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phải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chuẩn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đoán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sớm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bệnh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đưa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ra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phương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pháp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giải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quyết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phù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hợp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err="1">
                <a:latin typeface="Times New Roman"/>
                <a:cs typeface="Times New Roman"/>
              </a:rPr>
              <a:t>Chuẩn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đoán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bệnh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trên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lá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cây</a:t>
            </a:r>
            <a:r>
              <a:rPr lang="en-US">
                <a:latin typeface="Times New Roman"/>
                <a:cs typeface="Times New Roman"/>
              </a:rPr>
              <a:t> do con </a:t>
            </a:r>
            <a:r>
              <a:rPr lang="en-US" err="1">
                <a:latin typeface="Times New Roman"/>
                <a:cs typeface="Times New Roman"/>
              </a:rPr>
              <a:t>người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thực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hiện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dẫn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đến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có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nhiều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sai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sót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tốn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kém</a:t>
            </a:r>
            <a:r>
              <a:rPr lang="en-US">
                <a:latin typeface="Times New Roman"/>
                <a:cs typeface="Times New Roman"/>
              </a:rPr>
              <a:t> chi </a:t>
            </a:r>
            <a:r>
              <a:rPr lang="en-US" err="1">
                <a:latin typeface="Times New Roman"/>
                <a:cs typeface="Times New Roman"/>
              </a:rPr>
              <a:t>phí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thời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gian</a:t>
            </a:r>
            <a:r>
              <a:rPr lang="en-US">
                <a:latin typeface="Times New Roman"/>
                <a:cs typeface="Times New Roman"/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err="1">
                <a:latin typeface="Times New Roman"/>
                <a:cs typeface="Times New Roman"/>
              </a:rPr>
              <a:t>Giải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pháp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err="1">
                <a:latin typeface="Times New Roman"/>
                <a:cs typeface="Times New Roman"/>
              </a:rPr>
              <a:t>xây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dựng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hệ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thống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giúp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đoán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bệnh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có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phát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hiện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một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bệnh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trên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lá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cây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đưa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ra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biện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pháp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xử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lý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các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mầm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bệnh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đó</a:t>
            </a:r>
            <a:r>
              <a:rPr lang="en-US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79D44-177D-9E8F-07A1-B660BC79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br>
              <a:rPr lang="en-US"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719B4-889C-E7C9-95B3-EE2E8F63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2E42-0AFF-EFAA-0CC3-32B6CC34107A}"/>
              </a:ext>
            </a:extLst>
          </p:cNvPr>
          <p:cNvSpPr txBox="1"/>
          <p:nvPr/>
        </p:nvSpPr>
        <p:spPr>
          <a:xfrm>
            <a:off x="1835727" y="1266414"/>
            <a:ext cx="1946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Input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2E51B-2BCA-E4E6-95C2-E6A69624FA1E}"/>
              </a:ext>
            </a:extLst>
          </p:cNvPr>
          <p:cNvSpPr txBox="1"/>
          <p:nvPr/>
        </p:nvSpPr>
        <p:spPr>
          <a:xfrm>
            <a:off x="4972951" y="1282162"/>
            <a:ext cx="26254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Output 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F82F5C-DCDA-8CAE-DA5C-85823FCDFA56}"/>
              </a:ext>
            </a:extLst>
          </p:cNvPr>
          <p:cNvSpPr/>
          <p:nvPr/>
        </p:nvSpPr>
        <p:spPr>
          <a:xfrm>
            <a:off x="3803072" y="3174465"/>
            <a:ext cx="554182" cy="351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BC35E-5208-B40B-59D7-20BB64BFA1CE}"/>
              </a:ext>
            </a:extLst>
          </p:cNvPr>
          <p:cNvSpPr txBox="1"/>
          <p:nvPr/>
        </p:nvSpPr>
        <p:spPr>
          <a:xfrm>
            <a:off x="4461163" y="3174465"/>
            <a:ext cx="3482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Tomato_Yellow_Leaf_Curl_Virus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een leaf on a grey surface&#10;&#10;Description automatically generated with low confidence">
            <a:extLst>
              <a:ext uri="{FF2B5EF4-FFF2-40B4-BE49-F238E27FC236}">
                <a16:creationId xmlns:a16="http://schemas.microsoft.com/office/drawing/2014/main" id="{70C51475-F696-CBD1-224F-8816873C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2355070"/>
            <a:ext cx="1946564" cy="19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4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3AC2-E3AB-5791-73F5-65CCF8E5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7F4D6-0367-96A2-8392-76B9C362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1CF7-5F4C-E864-E3FC-F1049A514B01}"/>
              </a:ext>
            </a:extLst>
          </p:cNvPr>
          <p:cNvSpPr txBox="1"/>
          <p:nvPr/>
        </p:nvSpPr>
        <p:spPr>
          <a:xfrm>
            <a:off x="824346" y="1253393"/>
            <a:ext cx="7691004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: Tomato Leaf Disease Detection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Kaggle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/>
                <a:cs typeface="Times New Roman"/>
              </a:rPr>
              <a:t>Bộ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gồm</a:t>
            </a:r>
            <a:r>
              <a:rPr lang="en-US" dirty="0">
                <a:latin typeface="Times New Roman"/>
                <a:cs typeface="Times New Roman"/>
              </a:rPr>
              <a:t> 11000 </a:t>
            </a:r>
            <a:r>
              <a:rPr lang="en-US" dirty="0" err="1">
                <a:latin typeface="Times New Roman"/>
                <a:cs typeface="Times New Roman"/>
              </a:rPr>
              <a:t>ảnh</a:t>
            </a:r>
            <a:r>
              <a:rPr lang="en-US" dirty="0">
                <a:latin typeface="Times New Roman"/>
                <a:cs typeface="Times New Roman"/>
              </a:rPr>
              <a:t> chia </a:t>
            </a:r>
            <a:r>
              <a:rPr lang="en-US" dirty="0" err="1">
                <a:latin typeface="Times New Roman"/>
                <a:cs typeface="Times New Roman"/>
              </a:rPr>
              <a:t>làm</a:t>
            </a:r>
            <a:r>
              <a:rPr lang="en-US" dirty="0">
                <a:latin typeface="Times New Roman"/>
                <a:cs typeface="Times New Roman"/>
              </a:rPr>
              <a:t> 2 </a:t>
            </a:r>
            <a:r>
              <a:rPr lang="en-US" dirty="0" err="1">
                <a:latin typeface="Times New Roman"/>
                <a:cs typeface="Times New Roman"/>
              </a:rPr>
              <a:t>tập</a:t>
            </a:r>
            <a:r>
              <a:rPr lang="en-US" dirty="0">
                <a:latin typeface="Times New Roman"/>
                <a:cs typeface="Times New Roman"/>
              </a:rPr>
              <a:t> train (10000 </a:t>
            </a:r>
            <a:r>
              <a:rPr lang="en-US" dirty="0" err="1">
                <a:latin typeface="Times New Roman"/>
                <a:cs typeface="Times New Roman"/>
              </a:rPr>
              <a:t>ảnh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val</a:t>
            </a:r>
            <a:r>
              <a:rPr lang="en-US" dirty="0">
                <a:latin typeface="Times New Roman"/>
                <a:cs typeface="Times New Roman"/>
              </a:rPr>
              <a:t> (1000 </a:t>
            </a:r>
            <a:r>
              <a:rPr lang="en-US" dirty="0" err="1">
                <a:latin typeface="Times New Roman"/>
                <a:cs typeface="Times New Roman"/>
              </a:rPr>
              <a:t>ảnh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err="1">
                <a:latin typeface="Times New Roman"/>
                <a:cs typeface="Times New Roman"/>
              </a:rPr>
              <a:t>về</a:t>
            </a:r>
            <a:r>
              <a:rPr lang="en-US" dirty="0">
                <a:latin typeface="Times New Roman"/>
                <a:cs typeface="Times New Roman"/>
              </a:rPr>
              <a:t> 9 </a:t>
            </a:r>
            <a:r>
              <a:rPr lang="en-US" dirty="0" err="1">
                <a:latin typeface="Times New Roman"/>
                <a:cs typeface="Times New Roman"/>
              </a:rPr>
              <a:t>loại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bệnh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1 </a:t>
            </a:r>
            <a:r>
              <a:rPr lang="en-US" dirty="0" err="1">
                <a:latin typeface="Times New Roman"/>
                <a:cs typeface="Times New Roman"/>
              </a:rPr>
              <a:t>loại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bình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thường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Tomato___</a:t>
            </a:r>
            <a:r>
              <a:rPr lang="en-US" sz="1200" dirty="0" err="1">
                <a:latin typeface="Times New Roman"/>
                <a:cs typeface="Times New Roman"/>
              </a:rPr>
              <a:t>Bacterial_spot</a:t>
            </a:r>
            <a:r>
              <a:rPr lang="en-US" sz="1200" dirty="0">
                <a:latin typeface="Times New Roman"/>
                <a:cs typeface="Times New Roman"/>
              </a:rPr>
              <a:t>       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Tomato___</a:t>
            </a:r>
            <a:r>
              <a:rPr lang="en-US" sz="1200" dirty="0" err="1">
                <a:latin typeface="Times New Roman"/>
                <a:cs typeface="Times New Roman"/>
              </a:rPr>
              <a:t>Early_blight</a:t>
            </a:r>
            <a:r>
              <a:rPr lang="en-US" sz="1200" dirty="0">
                <a:latin typeface="Times New Roman"/>
                <a:cs typeface="Times New Roman"/>
              </a:rPr>
              <a:t>     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Tomato___</a:t>
            </a:r>
            <a:r>
              <a:rPr lang="en-US" sz="1200" dirty="0" err="1">
                <a:latin typeface="Times New Roman"/>
                <a:cs typeface="Times New Roman"/>
              </a:rPr>
              <a:t>Late_blight</a:t>
            </a:r>
            <a:r>
              <a:rPr lang="en-US" sz="1200" dirty="0">
                <a:latin typeface="Times New Roman"/>
                <a:cs typeface="Times New Roman"/>
              </a:rPr>
              <a:t>      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Tomato___</a:t>
            </a:r>
            <a:r>
              <a:rPr lang="en-US" sz="1200" dirty="0" err="1">
                <a:latin typeface="Times New Roman"/>
                <a:cs typeface="Times New Roman"/>
              </a:rPr>
              <a:t>Leaf_Mold</a:t>
            </a:r>
            <a:r>
              <a:rPr lang="en-US" sz="1200" dirty="0">
                <a:latin typeface="Times New Roman"/>
                <a:cs typeface="Times New Roman"/>
              </a:rPr>
              <a:t>   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Tomato___</a:t>
            </a:r>
            <a:r>
              <a:rPr lang="en-US" sz="1200" dirty="0" err="1">
                <a:latin typeface="Times New Roman"/>
                <a:cs typeface="Times New Roman"/>
              </a:rPr>
              <a:t>Septoria_leaf_spot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Tomato___</a:t>
            </a:r>
            <a:r>
              <a:rPr lang="en-US" sz="1200" dirty="0" err="1">
                <a:latin typeface="Times New Roman"/>
                <a:cs typeface="Times New Roman"/>
              </a:rPr>
              <a:t>Spider_mites</a:t>
            </a:r>
            <a:r>
              <a:rPr lang="en-US" sz="1200" dirty="0">
                <a:latin typeface="Times New Roman"/>
                <a:cs typeface="Times New Roman"/>
              </a:rPr>
              <a:t> Two-</a:t>
            </a:r>
            <a:r>
              <a:rPr lang="en-US" sz="1200" dirty="0" err="1">
                <a:latin typeface="Times New Roman"/>
                <a:cs typeface="Times New Roman"/>
              </a:rPr>
              <a:t>spotted_spider_mite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Tomato___</a:t>
            </a:r>
            <a:r>
              <a:rPr lang="en-US" sz="1200" dirty="0" err="1">
                <a:latin typeface="Times New Roman"/>
                <a:cs typeface="Times New Roman"/>
              </a:rPr>
              <a:t>Target_Spot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Tomato___</a:t>
            </a:r>
            <a:r>
              <a:rPr lang="en-US" sz="1200" dirty="0" err="1">
                <a:latin typeface="Times New Roman"/>
                <a:cs typeface="Times New Roman"/>
              </a:rPr>
              <a:t>Tomato_Yellow_Leaf_Curl_Virus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Tomato___</a:t>
            </a:r>
            <a:r>
              <a:rPr lang="en-US" sz="1200" dirty="0" err="1">
                <a:latin typeface="Times New Roman"/>
                <a:cs typeface="Times New Roman"/>
              </a:rPr>
              <a:t>Tomato_mosaic_virus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/>
                <a:cs typeface="Times New Roman"/>
              </a:rPr>
              <a:t>Tomato___healthy</a:t>
            </a:r>
            <a:r>
              <a:rPr lang="en-US" sz="1200" dirty="0">
                <a:latin typeface="Times New Roman"/>
                <a:cs typeface="Times New Roman"/>
              </a:rPr>
              <a:t>  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dirty="0">
                <a:latin typeface="Times New Roman"/>
                <a:cs typeface="Times New Roman"/>
              </a:rPr>
              <a:t>Chia </a:t>
            </a:r>
            <a:r>
              <a:rPr lang="en-US" dirty="0" err="1">
                <a:latin typeface="Times New Roman"/>
                <a:cs typeface="Times New Roman"/>
              </a:rPr>
              <a:t>lại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thành</a:t>
            </a:r>
            <a:r>
              <a:rPr lang="en-US" dirty="0">
                <a:latin typeface="Times New Roman"/>
                <a:cs typeface="Times New Roman"/>
              </a:rPr>
              <a:t> 3 </a:t>
            </a:r>
            <a:r>
              <a:rPr lang="en-US" dirty="0" err="1">
                <a:latin typeface="Times New Roman"/>
                <a:cs typeface="Times New Roman"/>
              </a:rPr>
              <a:t>tập</a:t>
            </a:r>
            <a:r>
              <a:rPr lang="en-US" dirty="0">
                <a:latin typeface="Times New Roman"/>
                <a:cs typeface="Times New Roman"/>
              </a:rPr>
              <a:t> train (8000 </a:t>
            </a:r>
            <a:r>
              <a:rPr lang="en-US" dirty="0" err="1">
                <a:latin typeface="Times New Roman"/>
                <a:cs typeface="Times New Roman"/>
              </a:rPr>
              <a:t>ảnh</a:t>
            </a:r>
            <a:r>
              <a:rPr lang="en-US" dirty="0">
                <a:latin typeface="Times New Roman"/>
                <a:cs typeface="Times New Roman"/>
              </a:rPr>
              <a:t>), </a:t>
            </a:r>
            <a:r>
              <a:rPr lang="en-US" dirty="0" err="1">
                <a:latin typeface="Times New Roman"/>
                <a:cs typeface="Times New Roman"/>
              </a:rPr>
              <a:t>val</a:t>
            </a:r>
            <a:r>
              <a:rPr lang="en-US" dirty="0">
                <a:latin typeface="Times New Roman"/>
                <a:cs typeface="Times New Roman"/>
              </a:rPr>
              <a:t>(2000 </a:t>
            </a:r>
            <a:r>
              <a:rPr lang="en-US" dirty="0" err="1">
                <a:latin typeface="Times New Roman"/>
                <a:cs typeface="Times New Roman"/>
              </a:rPr>
              <a:t>ảnh</a:t>
            </a:r>
            <a:r>
              <a:rPr lang="en-US" dirty="0">
                <a:latin typeface="Times New Roman"/>
                <a:cs typeface="Times New Roman"/>
              </a:rPr>
              <a:t>) 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tập</a:t>
            </a:r>
            <a:r>
              <a:rPr lang="en-US" dirty="0">
                <a:latin typeface="Times New Roman"/>
                <a:cs typeface="Times New Roman"/>
              </a:rPr>
              <a:t> test(1000 </a:t>
            </a:r>
            <a:r>
              <a:rPr lang="en-US" dirty="0" err="1">
                <a:latin typeface="Times New Roman"/>
                <a:cs typeface="Times New Roman"/>
              </a:rPr>
              <a:t>ảnh</a:t>
            </a:r>
            <a:r>
              <a:rPr lang="en-US" dirty="0">
                <a:latin typeface="Times New Roman"/>
                <a:cs typeface="Times New Roman"/>
              </a:rPr>
              <a:t>) 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tập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val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bộ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Wingdings,Sans-Serif"/>
              <a:buChar char="Ø"/>
            </a:pPr>
            <a:r>
              <a:rPr lang="en-US" dirty="0" err="1">
                <a:latin typeface="Times New Roman"/>
                <a:cs typeface="Times New Roman"/>
              </a:rPr>
              <a:t>Sử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dụng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ImageDataGenerator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để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tăng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thêm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sự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đa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dạng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 .</a:t>
            </a:r>
            <a:endParaRPr lang="en-US" dirty="0">
              <a:latin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765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DFB2-1DC1-DF32-E025-CB5C178E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421ED0-998A-4AAC-152B-BFB9C3B5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29789-5676-90F4-CFA9-8DFDF26BE858}"/>
              </a:ext>
            </a:extLst>
          </p:cNvPr>
          <p:cNvSpPr txBox="1"/>
          <p:nvPr/>
        </p:nvSpPr>
        <p:spPr>
          <a:xfrm>
            <a:off x="1496291" y="135972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" sz="20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model CNN </a:t>
            </a:r>
          </a:p>
          <a:p>
            <a:pPr marL="342900" indent="-342900">
              <a:buClr>
                <a:schemeClr val="accent4"/>
              </a:buClr>
              <a:buAutoNum type="arabicPeriod"/>
            </a:pPr>
            <a:r>
              <a:rPr lang="en" sz="20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Trainsfer Learning sử dụng VGG16</a:t>
            </a:r>
          </a:p>
        </p:txBody>
      </p:sp>
    </p:spTree>
    <p:extLst>
      <p:ext uri="{BB962C8B-B14F-4D97-AF65-F5344CB8AC3E}">
        <p14:creationId xmlns:p14="http://schemas.microsoft.com/office/powerpoint/2010/main" val="426995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AE53-2070-1E15-6A14-AF4DF28C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Model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2ED68-9F80-B0BD-1D44-94E1B13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9824016-0F2D-1376-BA7D-BE7B4E543E13}"/>
              </a:ext>
            </a:extLst>
          </p:cNvPr>
          <p:cNvSpPr txBox="1"/>
          <p:nvPr/>
        </p:nvSpPr>
        <p:spPr>
          <a:xfrm>
            <a:off x="1076477" y="988511"/>
            <a:ext cx="6913418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/>
              </a:rPr>
              <a:t>Convolutional Neural Network (CNNs – </a:t>
            </a:r>
            <a:r>
              <a:rPr lang="en-US" sz="1300" dirty="0" err="1">
                <a:latin typeface="Times New Roman"/>
              </a:rPr>
              <a:t>Mạng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nơ-ron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tích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chập</a:t>
            </a:r>
            <a:r>
              <a:rPr lang="en-US" sz="1300" dirty="0">
                <a:latin typeface="Times New Roman"/>
              </a:rPr>
              <a:t>) </a:t>
            </a:r>
            <a:r>
              <a:rPr lang="en-US" sz="1300" dirty="0" err="1">
                <a:latin typeface="Times New Roman"/>
              </a:rPr>
              <a:t>là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một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trong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những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mô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hình</a:t>
            </a:r>
            <a:r>
              <a:rPr lang="en-US" sz="1300" dirty="0">
                <a:latin typeface="Times New Roman"/>
              </a:rPr>
              <a:t> Deep Learning </a:t>
            </a:r>
            <a:r>
              <a:rPr lang="en-US" sz="1300" dirty="0" err="1">
                <a:latin typeface="Times New Roman"/>
              </a:rPr>
              <a:t>tiên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tiến</a:t>
            </a:r>
            <a:r>
              <a:rPr lang="en-US" sz="1300" dirty="0">
                <a:latin typeface="Times New Roman"/>
              </a:rPr>
              <a:t>. </a:t>
            </a:r>
            <a:r>
              <a:rPr lang="en-US" sz="1300" dirty="0" err="1">
                <a:latin typeface="Times New Roman"/>
              </a:rPr>
              <a:t>Nó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giúp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cho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chúng</a:t>
            </a:r>
            <a:r>
              <a:rPr lang="en-US" sz="1300" dirty="0">
                <a:latin typeface="Times New Roman"/>
              </a:rPr>
              <a:t> ta </a:t>
            </a:r>
            <a:r>
              <a:rPr lang="en-US" sz="1300" dirty="0" err="1">
                <a:latin typeface="Times New Roman"/>
              </a:rPr>
              <a:t>xây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dựng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được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những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hệ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thống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thông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minh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với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độ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chính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xác</a:t>
            </a:r>
            <a:r>
              <a:rPr lang="en-US" sz="1300" dirty="0">
                <a:latin typeface="Times New Roman"/>
              </a:rPr>
              <a:t> </a:t>
            </a:r>
            <a:r>
              <a:rPr lang="en-US" sz="1300" dirty="0" err="1">
                <a:latin typeface="Times New Roman"/>
              </a:rPr>
              <a:t>cao</a:t>
            </a:r>
            <a:r>
              <a:rPr lang="en-US" sz="1300" dirty="0">
                <a:latin typeface="Times New Roman"/>
              </a:rPr>
              <a:t>.</a:t>
            </a:r>
            <a:endParaRPr lang="en-US" sz="1300" dirty="0"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607BA241-ED84-271C-7C0B-21E3669A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41" y="1645762"/>
            <a:ext cx="5577529" cy="31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3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AE53-2070-1E15-6A14-AF4DF28C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Model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2ED68-9F80-B0BD-1D44-94E1B13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Hình ảnh 7" descr="Ảnh có chứa văn bản&#10;&#10;Mô tả được tự động tạo">
            <a:extLst>
              <a:ext uri="{FF2B5EF4-FFF2-40B4-BE49-F238E27FC236}">
                <a16:creationId xmlns:a16="http://schemas.microsoft.com/office/drawing/2014/main" id="{732E7E07-AF78-BAC0-7B6B-33A18787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1" y="917459"/>
            <a:ext cx="3469877" cy="3966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80175A-82BF-F1BD-55DE-9D2A9335EBC6}"/>
              </a:ext>
            </a:extLst>
          </p:cNvPr>
          <p:cNvSpPr txBox="1"/>
          <p:nvPr/>
        </p:nvSpPr>
        <p:spPr>
          <a:xfrm>
            <a:off x="4457326" y="1066283"/>
            <a:ext cx="243147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Được</a:t>
            </a:r>
            <a:r>
              <a:rPr lang="en-US">
                <a:latin typeface="Times New Roman"/>
                <a:cs typeface="Times New Roman"/>
              </a:rPr>
              <a:t> train </a:t>
            </a:r>
            <a:r>
              <a:rPr lang="en-US" err="1">
                <a:latin typeface="Times New Roman"/>
                <a:cs typeface="Times New Roman"/>
              </a:rPr>
              <a:t>trên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colab</a:t>
            </a:r>
            <a:endParaRPr lang="vi-VN"/>
          </a:p>
          <a:p>
            <a:r>
              <a:rPr lang="en-US">
                <a:latin typeface="Times New Roman"/>
                <a:cs typeface="Times New Roman"/>
              </a:rPr>
              <a:t>Epochs = 25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Learning rate = 1e-3</a:t>
            </a:r>
          </a:p>
          <a:p>
            <a:r>
              <a:rPr lang="en-US" err="1">
                <a:latin typeface="Times New Roman"/>
                <a:cs typeface="Times New Roman"/>
              </a:rPr>
              <a:t>Batchsize</a:t>
            </a:r>
            <a:r>
              <a:rPr lang="en-US">
                <a:latin typeface="Times New Roman"/>
                <a:cs typeface="Times New Roman"/>
              </a:rPr>
              <a:t> = 32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A77CBB2-223F-CC61-2F09-B73D341A103C}"/>
              </a:ext>
            </a:extLst>
          </p:cNvPr>
          <p:cNvSpPr txBox="1"/>
          <p:nvPr/>
        </p:nvSpPr>
        <p:spPr>
          <a:xfrm>
            <a:off x="4459288" y="2166642"/>
            <a:ext cx="437406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tự</a:t>
            </a:r>
            <a:r>
              <a:rPr lang="en-US" dirty="0"/>
              <a:t> do.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Conv2D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(filter)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Activation, </a:t>
            </a:r>
            <a:r>
              <a:rPr lang="en-US" dirty="0" err="1"/>
              <a:t>BatchNormalization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MaxPooling2D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Conv2D.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Dropout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overfitting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Dense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MaxPooling2D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A9FA747-5345-895A-DAE2-E4C775FA4EA7}"/>
              </a:ext>
            </a:extLst>
          </p:cNvPr>
          <p:cNvSpPr txBox="1"/>
          <p:nvPr/>
        </p:nvSpPr>
        <p:spPr>
          <a:xfrm>
            <a:off x="4456371" y="4170621"/>
            <a:ext cx="377322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Tham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khảo</a:t>
            </a:r>
            <a:r>
              <a:rPr lang="en-US" dirty="0">
                <a:solidFill>
                  <a:schemeClr val="accent4"/>
                </a:solidFill>
              </a:rPr>
              <a:t>:</a:t>
            </a:r>
            <a:r>
              <a:rPr lang="en-US" dirty="0"/>
              <a:t> https://github.com/marcosdhiman/leaf_disease_detection</a:t>
            </a:r>
          </a:p>
        </p:txBody>
      </p:sp>
    </p:spTree>
    <p:extLst>
      <p:ext uri="{BB962C8B-B14F-4D97-AF65-F5344CB8AC3E}">
        <p14:creationId xmlns:p14="http://schemas.microsoft.com/office/powerpoint/2010/main" val="192069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AE53-2070-1E15-6A14-AF4DF28C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Model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2ED68-9F80-B0BD-1D44-94E1B13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34A5-C85A-42F6-A9D2-158A6005A5E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Hình ảnh 5" descr="Ảnh có chứa cỏ, khác nhau, rau, đa dạng&#10;&#10;Mô tả được tự động tạo">
            <a:extLst>
              <a:ext uri="{FF2B5EF4-FFF2-40B4-BE49-F238E27FC236}">
                <a16:creationId xmlns:a16="http://schemas.microsoft.com/office/drawing/2014/main" id="{EDD5ED85-B0A9-A8DB-6501-E7167D46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06" y="1316507"/>
            <a:ext cx="7078236" cy="3584924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034A270-1CDD-3195-987D-02BEF245761E}"/>
              </a:ext>
            </a:extLst>
          </p:cNvPr>
          <p:cNvSpPr txBox="1"/>
          <p:nvPr/>
        </p:nvSpPr>
        <p:spPr>
          <a:xfrm>
            <a:off x="823137" y="931664"/>
            <a:ext cx="326789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quả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tập</a:t>
            </a:r>
            <a:r>
              <a:rPr lang="en-US" dirty="0">
                <a:latin typeface="Times New Roman"/>
                <a:cs typeface="Times New Roman"/>
              </a:rPr>
              <a:t> test accuracy = 89.9%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97120"/>
      </p:ext>
    </p:extLst>
  </p:cSld>
  <p:clrMapOvr>
    <a:masterClrMapping/>
  </p:clrMapOvr>
</p:sld>
</file>

<file path=ppt/theme/theme1.xml><?xml version="1.0" encoding="utf-8"?>
<a:theme xmlns:a="http://schemas.openxmlformats.org/drawingml/2006/main" name="Graphic Design Project Proposal by Slidesgo">
  <a:themeElements>
    <a:clrScheme name="Simple Light">
      <a:dk1>
        <a:srgbClr val="F3F3F3"/>
      </a:dk1>
      <a:lt1>
        <a:srgbClr val="434343"/>
      </a:lt1>
      <a:dk2>
        <a:srgbClr val="0F4C81"/>
      </a:dk2>
      <a:lt2>
        <a:srgbClr val="98BEE0"/>
      </a:lt2>
      <a:accent1>
        <a:srgbClr val="C5D8E9"/>
      </a:accent1>
      <a:accent2>
        <a:srgbClr val="F3F3F3"/>
      </a:accent2>
      <a:accent3>
        <a:srgbClr val="434343"/>
      </a:accent3>
      <a:accent4>
        <a:srgbClr val="0F4C81"/>
      </a:accent4>
      <a:accent5>
        <a:srgbClr val="98BEE0"/>
      </a:accent5>
      <a:accent6>
        <a:srgbClr val="C5D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12" ma:contentTypeDescription="Tạo tài liệu mới." ma:contentTypeScope="" ma:versionID="c33058f0d7f4728b711fa6f97a1e97da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aeb6b179f40d668af9e659f6838e675a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edWithUser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Details" ma:index="17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9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5C0FA7-F83E-4E5C-937D-CA4FB1B27FFA}">
  <ds:schemaRefs>
    <ds:schemaRef ds:uri="http://schemas.microsoft.com/office/2006/documentManagement/types"/>
    <ds:schemaRef ds:uri="http://purl.org/dc/elements/1.1/"/>
    <ds:schemaRef ds:uri="191f001b-63df-4d49-aa15-0ce731e78454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b3dd761a-17fa-430a-b3a7-60aede42e57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639347-DE33-4342-B138-659D33B595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5161A-761B-4611-AA39-B36F66B7ED9E}">
  <ds:schemaRefs>
    <ds:schemaRef ds:uri="191f001b-63df-4d49-aa15-0ce731e78454"/>
    <ds:schemaRef ds:uri="b3dd761a-17fa-430a-b3a7-60aede42e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793</Words>
  <Application>Microsoft Office PowerPoint</Application>
  <PresentationFormat>On-screen Show (16:9)</PresentationFormat>
  <Paragraphs>98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Anaheim</vt:lpstr>
      <vt:lpstr>Anton</vt:lpstr>
      <vt:lpstr>Arial</vt:lpstr>
      <vt:lpstr>Courier New</vt:lpstr>
      <vt:lpstr>DM Sans</vt:lpstr>
      <vt:lpstr>Times New Roman</vt:lpstr>
      <vt:lpstr>Wingdings</vt:lpstr>
      <vt:lpstr>Wingdings,Sans-Serif</vt:lpstr>
      <vt:lpstr>Graphic Design Project Proposal by Slidesgo</vt:lpstr>
      <vt:lpstr>Đồ án cuối kỳ</vt:lpstr>
      <vt:lpstr>PowerPoint Presentation</vt:lpstr>
      <vt:lpstr>1. Giới thiệu đề tài </vt:lpstr>
      <vt:lpstr>1. Giới thiệu đề tài </vt:lpstr>
      <vt:lpstr>2. Dữ liệu</vt:lpstr>
      <vt:lpstr>3. Phương pháp giải quyết</vt:lpstr>
      <vt:lpstr>3.1. Model CNN</vt:lpstr>
      <vt:lpstr>3.1. Model CNN</vt:lpstr>
      <vt:lpstr>3.1. Model CNN</vt:lpstr>
      <vt:lpstr>3.2. Trainsfer learning sử dụng VGG16</vt:lpstr>
      <vt:lpstr>3.2. Trainsfer learning sử dụng VGG16</vt:lpstr>
      <vt:lpstr>3.2. Trainsfer learning sử dụng VGG16</vt:lpstr>
      <vt:lpstr>3.2. Trainsfer learning sử dụng VGG16</vt:lpstr>
      <vt:lpstr>3.2. Trainsfer learning sử dụng VGG16</vt:lpstr>
      <vt:lpstr>4. Đánh giá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Grapphics</dc:title>
  <dc:creator>Chí Chu</dc:creator>
  <cp:lastModifiedBy>Hồ Hồng Hà</cp:lastModifiedBy>
  <cp:revision>2</cp:revision>
  <dcterms:modified xsi:type="dcterms:W3CDTF">2023-01-11T06:14:53Z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