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ofia Andrienko"/>
  <p:cmAuthor clrIdx="1" id="1" initials="" lastIdx="3" name="Yichen Jessica To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5-01T02:11:36.123">
    <p:pos x="1960" y="1066"/>
    <p:text>this graph is a bit difficult to read and the labels are too small. Can you make the labels larger and maybe also add averages for each line?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4-05-01T02:30:07.224">
    <p:pos x="6000" y="0"/>
    <p:text>can you please specify in the graph that these are small claims only?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4-05-01T02:35:51.771">
    <p:pos x="6000" y="0"/>
    <p:text>is this the result after adding in the RMA lists?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4-05-01T02:40:21.443">
    <p:pos x="6000" y="0"/>
    <p:text>can you rephrase this slide into something like: only 7% of cases had defendants ended up with wage garnishes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8b685d5de_3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f8b685d5de_3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a5238fee3_16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a5238fee3_16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ca5238fee3_16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a5ad702e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a5ad702e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ca5ad702ee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11ed99d6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11ed99d6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d11ed99d66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11ed99d66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11ed99d66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d11ed99d66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c9b476133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c9b476133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ec9b476133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aed6778fa_0_10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7aed6778fa_0_10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9b47613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c9b47613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c9b476133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c9b476133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c9b476133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ec9b476133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a5238fee3_1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a5238fee3_1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ca5238fee3_1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9f71b2907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9f71b2907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c9f71b2907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9f71b290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9f71b290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c9f71b290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11ed99d66_4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11ed99d66_4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d11ed99d66_4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bb59e6fa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bb59e6fa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cbb59e6fa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9f71b2907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9f71b2907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c9f71b2907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 Medium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 Medium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ontserrat Medium"/>
              <a:buNone/>
              <a:defRPr b="0" sz="2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Medium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430004" y="1079700"/>
            <a:ext cx="569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694"/>
              </a:buClr>
              <a:buSzPts val="6000"/>
              <a:buFont typeface="Bebas Neue"/>
              <a:buNone/>
            </a:pPr>
            <a:r>
              <a:rPr lang="en-US" sz="6000">
                <a:solidFill>
                  <a:srgbClr val="13A694"/>
                </a:solidFill>
                <a:latin typeface="Bebas Neue"/>
                <a:ea typeface="Bebas Neue"/>
                <a:cs typeface="Bebas Neue"/>
                <a:sym typeface="Bebas Neue"/>
              </a:rPr>
              <a:t>Debt Collection</a:t>
            </a:r>
            <a:endParaRPr sz="6000">
              <a:solidFill>
                <a:srgbClr val="13A694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694"/>
              </a:buClr>
              <a:buSzPts val="6000"/>
              <a:buFont typeface="Bebas Neue"/>
              <a:buNone/>
            </a:pPr>
            <a:r>
              <a:rPr lang="en-US" sz="6000">
                <a:solidFill>
                  <a:srgbClr val="13A694"/>
                </a:solidFill>
                <a:latin typeface="Bebas Neue"/>
                <a:ea typeface="Bebas Neue"/>
                <a:cs typeface="Bebas Neue"/>
                <a:sym typeface="Bebas Neue"/>
              </a:rPr>
              <a:t>Team A</a:t>
            </a:r>
            <a:endParaRPr sz="6000">
              <a:solidFill>
                <a:srgbClr val="13A694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694"/>
              </a:buClr>
              <a:buSzPts val="6000"/>
              <a:buFont typeface="Bebas Neue"/>
              <a:buNone/>
            </a:pPr>
            <a:r>
              <a:t/>
            </a:r>
            <a:endParaRPr sz="6000">
              <a:solidFill>
                <a:srgbClr val="13A694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694"/>
              </a:buClr>
              <a:buSzPts val="6000"/>
              <a:buFont typeface="Bebas Neue"/>
              <a:buNone/>
            </a:pPr>
            <a:r>
              <a:t/>
            </a:r>
            <a:endParaRPr b="0" i="0" sz="6600" u="none" cap="none" strike="noStrike">
              <a:solidFill>
                <a:srgbClr val="13A69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1175" y="3703250"/>
            <a:ext cx="2360925" cy="231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4">
            <a:alphaModFix/>
          </a:blip>
          <a:srcRect b="0" l="0" r="-1667" t="0"/>
          <a:stretch/>
        </p:blipFill>
        <p:spPr>
          <a:xfrm>
            <a:off x="9258700" y="1079700"/>
            <a:ext cx="2023398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430000" y="3703250"/>
            <a:ext cx="60864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Patrick Meade, Sumatra Dhimoyee, Quan Ho, Yiyang Cai,</a:t>
            </a:r>
            <a:endParaRPr sz="15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Andrew Woska - Team Rep</a:t>
            </a:r>
            <a:endParaRPr sz="19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2276250" y="573075"/>
            <a:ext cx="7639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PRo SE VS TOTAL CASES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428625" y="1977500"/>
            <a:ext cx="3351300" cy="3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Representing all the cases per year and comparing them to the Pro Se cases of that year</a:t>
            </a:r>
            <a:endParaRPr sz="15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Over the last decade there has been a total of 393,817 pro se cases and counting.</a:t>
            </a:r>
            <a:endParaRPr sz="15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most Pro Se cases was</a:t>
            </a:r>
            <a:r>
              <a:rPr lang="en-US" sz="1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2023 at: 66,846 cases</a:t>
            </a:r>
            <a:endParaRPr sz="15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200" y="1696850"/>
            <a:ext cx="8246800" cy="50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9283281" y="6550197"/>
            <a:ext cx="260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Note: 2024 Data is not complete</a:t>
            </a:r>
            <a:endParaRPr sz="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454950" y="573075"/>
            <a:ext cx="11256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PRo SE Debt collection cases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940562"/>
            <a:ext cx="5310050" cy="37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375" y="1912275"/>
            <a:ext cx="4931950" cy="37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9077875" y="2079700"/>
            <a:ext cx="28794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There are currently 145,102 total Pro Se cases that are related to debt collection with 607 cases that are still open.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758400" y="661600"/>
            <a:ext cx="1034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Wage Garnishes</a:t>
            </a: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 VS TOTAL CASES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1030125" y="2563575"/>
            <a:ext cx="42510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Representing all the cases ending in Wage Garnish</a:t>
            </a:r>
            <a:endParaRPr sz="15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all the data with relevance to Debt Cases only 1359 cases of Wage Garnish is found in the Wp_cdc database vs almost </a:t>
            </a: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290000 </a:t>
            </a:r>
            <a:r>
              <a:rPr lang="en-US" sz="1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other debt cases.</a:t>
            </a:r>
            <a:endParaRPr sz="15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625" y="2000801"/>
            <a:ext cx="5937526" cy="4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710000" y="806825"/>
            <a:ext cx="10153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DEFENDANT VS OTHER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775" y="2008225"/>
            <a:ext cx="6025475" cy="3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890700" y="2754800"/>
            <a:ext cx="3945000" cy="29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Out of all Case end up in Wage Garnish about 7% are Defendants. This case is similar in the Capias Warrants.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1546350" y="573075"/>
            <a:ext cx="9099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Future steps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581250" y="1912275"/>
            <a:ext cx="11029500" cy="46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 Medium"/>
              <a:buChar char="◼"/>
            </a:pPr>
            <a:r>
              <a:rPr lang="en-US">
                <a:solidFill>
                  <a:srgbClr val="595959"/>
                </a:solidFill>
              </a:rPr>
              <a:t>Improve database to make q</a:t>
            </a:r>
            <a:r>
              <a:rPr lang="en-US">
                <a:solidFill>
                  <a:srgbClr val="595959"/>
                </a:solidFill>
              </a:rPr>
              <a:t>uery</a:t>
            </a:r>
            <a:r>
              <a:rPr lang="en-US">
                <a:solidFill>
                  <a:srgbClr val="595959"/>
                </a:solidFill>
              </a:rPr>
              <a:t> searches run faster.</a:t>
            </a:r>
            <a:endParaRPr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 Medium"/>
              <a:buChar char="◼"/>
            </a:pPr>
            <a:r>
              <a:rPr lang="en-US" sz="1800">
                <a:solidFill>
                  <a:srgbClr val="595959"/>
                </a:solidFill>
              </a:rPr>
              <a:t>Create tables to produce one instance of case number with all information available in that row.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 Medium"/>
              <a:buChar char="◼"/>
            </a:pPr>
            <a:r>
              <a:rPr lang="en-US" sz="1800">
                <a:solidFill>
                  <a:srgbClr val="595959"/>
                </a:solidFill>
              </a:rPr>
              <a:t>Improve database with better servers.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 Medium"/>
              <a:buChar char="◼"/>
            </a:pPr>
            <a:r>
              <a:rPr lang="en-US">
                <a:solidFill>
                  <a:srgbClr val="595959"/>
                </a:solidFill>
              </a:rPr>
              <a:t>Create GUI or application that reads and loads top line statistics of cases(ex: case number, </a:t>
            </a:r>
            <a:r>
              <a:rPr lang="en-US">
                <a:solidFill>
                  <a:srgbClr val="595959"/>
                </a:solidFill>
              </a:rPr>
              <a:t>defendant names</a:t>
            </a:r>
            <a:r>
              <a:rPr lang="en-US">
                <a:solidFill>
                  <a:srgbClr val="595959"/>
                </a:solidFill>
              </a:rPr>
              <a:t>, attorney names).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 Medium"/>
              <a:buChar char="◼"/>
            </a:pPr>
            <a:r>
              <a:rPr lang="en-US">
                <a:solidFill>
                  <a:srgbClr val="595959"/>
                </a:solidFill>
              </a:rPr>
              <a:t>Looking into more trends or </a:t>
            </a:r>
            <a:r>
              <a:rPr lang="en-US">
                <a:solidFill>
                  <a:srgbClr val="595959"/>
                </a:solidFill>
              </a:rPr>
              <a:t>correlations between debt collection companies and their debtors.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2608656" y="1298185"/>
            <a:ext cx="6829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694"/>
              </a:buClr>
              <a:buSzPts val="4800"/>
              <a:buFont typeface="Montserrat Medium"/>
              <a:buNone/>
            </a:pPr>
            <a:r>
              <a:rPr lang="en-US" sz="4800">
                <a:solidFill>
                  <a:srgbClr val="13A6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650" y="2651328"/>
            <a:ext cx="3350700" cy="328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/>
        </p:nvSpPr>
        <p:spPr>
          <a:xfrm>
            <a:off x="2276250" y="573075"/>
            <a:ext cx="7639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Project</a:t>
            </a: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 Background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397825" y="1743375"/>
            <a:ext cx="115368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Description of the project: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There is a lack of comprehensive investigation regarding debt collection procedures within the Massachusetts court system. 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By analyzing archived records, we can gain insight into how debt collection operates within the courts of Massachusetts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Looking at debt collection across the state of Massachusetts and looking into key questions provided to by WBGH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Exploring new paths to figure out what creates a debt collection case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2276250" y="573075"/>
            <a:ext cx="7639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Project Deliverables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81250" y="2016001"/>
            <a:ext cx="11029500" cy="464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How many cases have been filed in the past 10 years?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What percentage of cases in small claims and district court are filed by debt collectors?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Who are the debt collectors?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How many cases go into default?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How many debtors are pro se?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How many cases end up with wage garnishes?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How many cases lead to capias warrants?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7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56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How many debt cases were there in the past 10 years in the database? What percentage is that in the past 10 years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56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What happens to </a:t>
            </a: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defendants, such as wage garnishes and capias warrants percentages</a:t>
            </a: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56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When there is a default, how often is there a judgment?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56"/>
              <a:buFont typeface="Montserrat"/>
              <a:buChar char="◼"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What’s the 10-year YoY look of capias </a:t>
            </a: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warrants</a:t>
            </a: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and wage garnishes?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397825" y="573075"/>
            <a:ext cx="11285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TOTAL number of Cases by District Court</a:t>
            </a:r>
            <a:endParaRPr sz="6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33325" y="2533275"/>
            <a:ext cx="2752800" cy="3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Representing the number of</a:t>
            </a: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debt case by District court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Quincy has held the most number of cases in 2015 and has </a:t>
            </a: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consistently</a:t>
            </a: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held one of the top positions in the most amount of cases per year.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9261600" y="6180900"/>
            <a:ext cx="293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Note: </a:t>
            </a:r>
            <a:endParaRPr sz="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Medium"/>
              <a:buChar char="-"/>
            </a:pPr>
            <a:r>
              <a:rPr lang="en-US" sz="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2024 Data is not complete</a:t>
            </a:r>
            <a:endParaRPr sz="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Medium"/>
              <a:buChar char="-"/>
            </a:pPr>
            <a:r>
              <a:rPr lang="en-US" sz="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Graph only represents Courts with an average number of cases greater than 2000.</a:t>
            </a:r>
            <a:endParaRPr sz="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 b="6460" l="8817" r="2119" t="8076"/>
          <a:stretch/>
        </p:blipFill>
        <p:spPr>
          <a:xfrm>
            <a:off x="3112674" y="1692900"/>
            <a:ext cx="8763800" cy="46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397825" y="573075"/>
            <a:ext cx="11481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Debt collection companies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68025" y="1743375"/>
            <a:ext cx="41238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Debt Collectors (licensed 2013-2023)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1106 companies licenced in MA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117 companies filing in small claims and civil </a:t>
            </a: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courts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&gt;472,292 debt collection cases in the last 10 years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17.0% of all court cases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900" y="2064675"/>
            <a:ext cx="7447701" cy="42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397825" y="573075"/>
            <a:ext cx="11456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small claims and district court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97825" y="1743375"/>
            <a:ext cx="50556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Using compiled list of all known debt collectors</a:t>
            </a:r>
            <a:b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operating in Massachusetts from 2017-2023: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From 2014-2024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843,910 cases in small claims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379,846 debt collection cases as of April 30th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&gt;45.0% of small claims court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Assumes all debt collection companies do is</a:t>
            </a:r>
            <a:b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debt collection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825" y="2064675"/>
            <a:ext cx="5516450" cy="41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064525" y="573075"/>
            <a:ext cx="10113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ANALYSIS of DEFAULT CASES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8850925" y="2166000"/>
            <a:ext cx="30699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Demonstrates</a:t>
            </a: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the default cases in last 11 years starting 1st Jan 2013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Percentage of default cases to debt case:  28.43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cases that gets default judgment are high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Alarmingly, only few are successful in being able to remove default judgement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4675"/>
            <a:ext cx="8546122" cy="376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772650" y="573075"/>
            <a:ext cx="10957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ANALYSIS OF CAPIAS CASES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8572500" y="1912275"/>
            <a:ext cx="33213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Demonstrates the default cases in last 11 years starting 1st Jan 2013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Percentage of capias cases that are debt case:  31.85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While high number of cases gets filed for capias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Only 0.006% of cases is successful in serving the capias 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capias that comes unserved is about 3X to those that gets served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4675"/>
            <a:ext cx="8267699" cy="384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1064525" y="573075"/>
            <a:ext cx="10113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ANALYSIS to BankRUPTCY case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8894875" y="2234650"/>
            <a:ext cx="2967300" cy="4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cases that files for bankruptcy are significantly small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default cases that files bankruptcy:  1416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capias cases that files bankruptcy:  1497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en-US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Number of wage cases that files bankruptcy:  174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50" y="1995438"/>
            <a:ext cx="6475710" cy="46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0000"/>
      </a:accent1>
      <a:accent2>
        <a:srgbClr val="13A694"/>
      </a:accent2>
      <a:accent3>
        <a:srgbClr val="D9E5D8"/>
      </a:accent3>
      <a:accent4>
        <a:srgbClr val="A9A9A9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