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Bebas Neue"/>
      <p:regular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Ziba Cranmer"/>
  <p:cmAuthor clrIdx="1" id="1" initials="" lastIdx="1" name="Andrew Wosk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4-12T18:32:18.506">
    <p:pos x="294" y="1098"/>
    <p:text>Am I understanding correctly that there have been 484,815 debt collection cases between 2017-2023? On slide 10, it looks like there are a lot more, approximately 140,000 per year?</p:text>
  </p:cm>
  <p:cm authorId="1" idx="1" dt="2024-04-12T18:32:18.506">
    <p:pos x="294" y="1098"/>
    <p:text>The year is referring to licensees only. I only have numbers for registering from 2017-2023. Cases go back at least 20 years.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8b685d5de_3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f8b685d5de_3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bb59e6fa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bb59e6fa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cbb59e6fa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a5238fee3_16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a5238fee3_16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ca5238fee3_16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a5ad702ee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a5ad702e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ca5ad702ee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c9b476133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c9b476133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ec9b476133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9f71b2907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9f71b2907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c9f71b2907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aed6778fa_0_10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7aed6778fa_0_10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c9b47613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c9b47613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c9b476133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c9b476133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c9b476133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ec9b476133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a5238fee3_1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a5238fee3_1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ca5238fee3_1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9f71b2907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9f71b2907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company shown is in MA. First is Harvard Funding LLC operating out of Worcester, MA with 1561 cases.</a:t>
            </a:r>
            <a:endParaRPr/>
          </a:p>
        </p:txBody>
      </p:sp>
      <p:sp>
        <p:nvSpPr>
          <p:cNvPr id="130" name="Google Shape;130;g2c9f71b2907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ab7fa7d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ab7fa7d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caab7fa7d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f71b290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f71b290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c9f71b290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9f71b2907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9f71b2907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c9f71b2907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a5adaa4df_18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a5adaa4df_18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ca5adaa4df_18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 Medium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 Medium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ontserrat Medium"/>
              <a:buNone/>
              <a:defRPr b="0" sz="2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Medium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430004" y="1079700"/>
            <a:ext cx="569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A694"/>
              </a:buClr>
              <a:buSzPts val="6000"/>
              <a:buFont typeface="Bebas Neue"/>
              <a:buNone/>
            </a:pPr>
            <a:r>
              <a:rPr lang="en-US" sz="6000">
                <a:solidFill>
                  <a:srgbClr val="13A694"/>
                </a:solidFill>
                <a:latin typeface="Bebas Neue"/>
                <a:ea typeface="Bebas Neue"/>
                <a:cs typeface="Bebas Neue"/>
                <a:sym typeface="Bebas Neue"/>
              </a:rPr>
              <a:t>Debt Collection</a:t>
            </a:r>
            <a:endParaRPr sz="6000">
              <a:solidFill>
                <a:srgbClr val="13A694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A694"/>
              </a:buClr>
              <a:buSzPts val="6000"/>
              <a:buFont typeface="Bebas Neue"/>
              <a:buNone/>
            </a:pPr>
            <a:r>
              <a:rPr lang="en-US" sz="6000">
                <a:solidFill>
                  <a:srgbClr val="13A694"/>
                </a:solidFill>
                <a:latin typeface="Bebas Neue"/>
                <a:ea typeface="Bebas Neue"/>
                <a:cs typeface="Bebas Neue"/>
                <a:sym typeface="Bebas Neue"/>
              </a:rPr>
              <a:t>Team A</a:t>
            </a:r>
            <a:endParaRPr sz="6000">
              <a:solidFill>
                <a:srgbClr val="13A694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A694"/>
              </a:buClr>
              <a:buSzPts val="6000"/>
              <a:buFont typeface="Bebas Neue"/>
              <a:buNone/>
            </a:pPr>
            <a:r>
              <a:t/>
            </a:r>
            <a:endParaRPr sz="6000">
              <a:solidFill>
                <a:srgbClr val="13A694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A694"/>
              </a:buClr>
              <a:buSzPts val="6000"/>
              <a:buFont typeface="Bebas Neue"/>
              <a:buNone/>
            </a:pPr>
            <a:r>
              <a:t/>
            </a:r>
            <a:endParaRPr b="0" i="0" sz="6600" u="none" cap="none" strike="noStrike">
              <a:solidFill>
                <a:srgbClr val="13A69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1175" y="3703250"/>
            <a:ext cx="2360925" cy="231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 rotWithShape="1">
          <a:blip r:embed="rId4">
            <a:alphaModFix/>
          </a:blip>
          <a:srcRect b="0" l="0" r="-1667" t="0"/>
          <a:stretch/>
        </p:blipFill>
        <p:spPr>
          <a:xfrm>
            <a:off x="9258700" y="1079700"/>
            <a:ext cx="2023398" cy="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430000" y="3703250"/>
            <a:ext cx="60864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Patrick Meade, Sumatra Dhimoyee, Quan Ho, Yiyang Cai,</a:t>
            </a:r>
            <a:endParaRPr sz="15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Andrew Woska - Team Rep</a:t>
            </a:r>
            <a:endParaRPr sz="19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772650" y="573075"/>
            <a:ext cx="10957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ANALYSIS OF CAPIAS CASES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8004400" y="1912275"/>
            <a:ext cx="38895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of capias filed: 720,920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of capias returned:  4,463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of capias returned unserved:  14,819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of case inactivations:  341,942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of capias expired:  42,423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4675"/>
            <a:ext cx="7699601" cy="36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2276250" y="573075"/>
            <a:ext cx="7639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PRo SE VS TOTAL CASES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878650" y="1912275"/>
            <a:ext cx="2892000" cy="19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Representing all the cases per year and comparing them to the Pro Se cases of that year</a:t>
            </a:r>
            <a:endParaRPr sz="1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Over the last decade there has been a total of 393,817 pro se cases and counting.</a:t>
            </a:r>
            <a:endParaRPr sz="1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most Pro Se cases was in 2023 at: 66,846 cases</a:t>
            </a:r>
            <a:endParaRPr sz="1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500" y="1747775"/>
            <a:ext cx="7706270" cy="469312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9315356" y="6162472"/>
            <a:ext cx="260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Note: 2024 Data is not complete</a:t>
            </a:r>
            <a:endParaRPr sz="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454950" y="573075"/>
            <a:ext cx="11256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PRo SE Debt collection cases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01" y="1970212"/>
            <a:ext cx="5310050" cy="37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2800" y="1912275"/>
            <a:ext cx="4931950" cy="37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9077875" y="2079700"/>
            <a:ext cx="2879400" cy="3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There are currently 145,102 total Pro Se cases that are related to debt collection with 607 cases that are still open.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1546350" y="573075"/>
            <a:ext cx="9099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Future steps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45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56"/>
              <a:buFont typeface="Montserrat"/>
              <a:buChar char="◼"/>
            </a:pPr>
            <a:r>
              <a:rPr lang="en-US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How do </a:t>
            </a:r>
            <a:r>
              <a:rPr lang="en-US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special</a:t>
            </a:r>
            <a:r>
              <a:rPr lang="en-US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outcome cases influence the debt collection court process?</a:t>
            </a:r>
            <a:endParaRPr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What is the debt range for which special cases happen?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Special cases connected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645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56"/>
              <a:buFont typeface="Montserrat"/>
              <a:buChar char="◼"/>
            </a:pPr>
            <a:r>
              <a:rPr lang="en-US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What are some new trends found in debt collection cases?</a:t>
            </a:r>
            <a:endParaRPr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Possibilities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"/>
              <a:buChar char="◼"/>
            </a:pPr>
            <a:r>
              <a:rPr lang="en-US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Specific amount of money targeted</a:t>
            </a:r>
            <a:endParaRPr sz="1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6456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56"/>
              <a:buFont typeface="Montserrat"/>
              <a:buChar char="◼"/>
            </a:pPr>
            <a:r>
              <a:rPr lang="en-US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Debt source</a:t>
            </a:r>
            <a:endParaRPr sz="1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1546350" y="573075"/>
            <a:ext cx="9099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Blockers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75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56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Any specific topics we should look at not mentioned?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75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56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Any additional data wanted in the report not included here?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2608656" y="1298185"/>
            <a:ext cx="6829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A694"/>
              </a:buClr>
              <a:buSzPts val="4800"/>
              <a:buFont typeface="Montserrat Medium"/>
              <a:buNone/>
            </a:pPr>
            <a:r>
              <a:rPr lang="en-US" sz="4800">
                <a:solidFill>
                  <a:srgbClr val="13A6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650" y="2651328"/>
            <a:ext cx="3350700" cy="328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/>
        </p:nvSpPr>
        <p:spPr>
          <a:xfrm>
            <a:off x="2276250" y="573075"/>
            <a:ext cx="7639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Project</a:t>
            </a: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 Background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397825" y="1743375"/>
            <a:ext cx="115368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Description of the project: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There is a lack of comprehensive investigation regarding debt collection procedures within the Massachusetts court system. 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By analyzing archived records, we can gain insight into how debt collection operates within the courts of Massachusetts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Looking at debt collection across the state of Massachusetts and looking into key questions provided to by WBGH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Exploring new paths to figure out what creates a debt collection case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2276250" y="573075"/>
            <a:ext cx="7639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Project Deliverables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How many cases have been filed in the past 10 years?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What percentage of cases in small claims and district court are filed by debt collectors?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Who are the debt collectors?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How many cases go into default?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How many debtors are pro se?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How many cases end up with wage garnishes?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How many cases lead to capias warrants?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397825" y="573075"/>
            <a:ext cx="11285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TOTAL number of Cases by District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33325" y="2533275"/>
            <a:ext cx="2752800" cy="3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Representing the number of debt case by District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Quincy has held the most number of cases in 2015 and has </a:t>
            </a: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consistently</a:t>
            </a: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held one of the top positions in the most amount of cases per year.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9261600" y="6180900"/>
            <a:ext cx="293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Note: </a:t>
            </a:r>
            <a:endParaRPr sz="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Medium"/>
              <a:buChar char="-"/>
            </a:pPr>
            <a:r>
              <a:rPr lang="en-US" sz="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2024 Data is not complete</a:t>
            </a:r>
            <a:endParaRPr sz="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Medium"/>
              <a:buChar char="-"/>
            </a:pPr>
            <a:r>
              <a:rPr lang="en-US" sz="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Graph only represents Courts with an average number of cases greater than 2000.</a:t>
            </a:r>
            <a:endParaRPr sz="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6460" l="8817" r="2119" t="8076"/>
          <a:stretch/>
        </p:blipFill>
        <p:spPr>
          <a:xfrm>
            <a:off x="3112674" y="1692900"/>
            <a:ext cx="8763800" cy="467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397825" y="573075"/>
            <a:ext cx="11481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Debt collection companies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68025" y="1743375"/>
            <a:ext cx="44043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Debt Collectors (licensed 2017-2023)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774 companies licenced in MA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191 companies filing in </a:t>
            </a: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courts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&gt;484,815 debt collection cases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&gt;9.87% of all filings in MA courts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350" y="1870500"/>
            <a:ext cx="7222475" cy="40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800" y="1986075"/>
            <a:ext cx="6646199" cy="370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397825" y="573075"/>
            <a:ext cx="11481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Debt collection companies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55100" y="2040350"/>
            <a:ext cx="66462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Most companies operate outside of Massachusetts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Midland Funding LLC - 47.5% (200,691) Birmingham, AL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Portfolio Recovery Associates LLC - 29.9% (126,049) Norfolk, VA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Midland Credit Management - 12.2% (51,334) San Diego, CA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Waterfront Capital LLC - 5.1% (21,673) Goffstown, NH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Cavalry Portfolio Services LLC - 2.9% (12,159) Greenwich, CT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Unifund Corp - 2.4% (10,269) Blue Ash, OH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(locations according to BBB)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491625" y="6065225"/>
            <a:ext cx="438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percent of cases handled by the company out of all debt collection cases</a:t>
            </a:r>
            <a:endParaRPr sz="13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397825" y="573075"/>
            <a:ext cx="11456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small claims and district court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397825" y="1743375"/>
            <a:ext cx="50556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Using compiled list of all know debt collectors</a:t>
            </a:r>
            <a:b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operating in Massachusetts: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1,600,000 cases in small claims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○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almost 10,000 more cases than last month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326,996 debt collection cases as of April 8th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&gt;20.47% of small claims court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Assumes all debt collection companies do is</a:t>
            </a:r>
            <a:b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debt collection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425" y="2000000"/>
            <a:ext cx="6579700" cy="41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1064525" y="573075"/>
            <a:ext cx="10113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Counts of Special CASES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8525575" y="1912263"/>
            <a:ext cx="33366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of capias cases:  720,920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of default cases: 635,071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of bankruptcy cases: 89,809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wage garnish cases:  49,729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165650"/>
            <a:ext cx="8220777" cy="3924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772650" y="573075"/>
            <a:ext cx="10957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COMBINATION of SHARED CASES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8004400" y="1912275"/>
            <a:ext cx="38895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of common cases between: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default and capias:  237,353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default and bankruptcy:  15,966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default and wage garnishment:  7,140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wage garnishment and capias:  492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capias and bankruptcy:  19,032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wage garnishment and bankruptcy:  1,946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3875"/>
            <a:ext cx="7699601" cy="3720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00000"/>
      </a:accent1>
      <a:accent2>
        <a:srgbClr val="13A694"/>
      </a:accent2>
      <a:accent3>
        <a:srgbClr val="D9E5D8"/>
      </a:accent3>
      <a:accent4>
        <a:srgbClr val="A9A9A9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