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6.xml"/><Relationship Id="rId22" Type="http://schemas.openxmlformats.org/officeDocument/2006/relationships/font" Target="fonts/Montserrat-boldItalic.fntdata"/><Relationship Id="rId10" Type="http://schemas.openxmlformats.org/officeDocument/2006/relationships/slide" Target="slides/slide5.xml"/><Relationship Id="rId21"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a5dd7e73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a5dd7e73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a5dd7e73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a5dd7e73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de9a50f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de9a50f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a5dd7e73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a5dd7e73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a5dd7e73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a5dd7e7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a5dd7e7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a5dd7e7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a5dd7e7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a5dd7e7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a5dd7e73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a5dd7e73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de9a50fe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de9a50fe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Values are approximate as they are subject to change on a daily basis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de9a50fe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de9a50fe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companies are not even in the tri-state area but are responsible for most debt collection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de9a50fe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de9a50fe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E101A"/>
                </a:solidFill>
              </a:rPr>
              <a:t>As you can see from the bar plot, while the number of cases that get filed for default judgment and receive the judgment are comparable, the number of instances that file motions to remove default judgment and eventually receive their default judgment revoked are significantly lower.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de9a50fe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de9a50fe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Debt Collection</a:t>
            </a:r>
            <a:endParaRPr/>
          </a:p>
        </p:txBody>
      </p:sp>
      <p:sp>
        <p:nvSpPr>
          <p:cNvPr id="55" name="Google Shape;55;p13"/>
          <p:cNvSpPr txBox="1"/>
          <p:nvPr>
            <p:ph idx="1" type="subTitle"/>
          </p:nvPr>
        </p:nvSpPr>
        <p:spPr>
          <a:xfrm>
            <a:off x="311700" y="2834125"/>
            <a:ext cx="8520600" cy="171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900">
                <a:solidFill>
                  <a:schemeClr val="dk1"/>
                </a:solidFill>
              </a:rPr>
              <a:t>Team A</a:t>
            </a:r>
            <a:endParaRPr sz="1900">
              <a:solidFill>
                <a:schemeClr val="dk1"/>
              </a:solidFill>
            </a:endParaRPr>
          </a:p>
          <a:p>
            <a:pPr indent="0" lvl="0" marL="0" rtl="0" algn="ctr">
              <a:spcBef>
                <a:spcPts val="0"/>
              </a:spcBef>
              <a:spcAft>
                <a:spcPts val="0"/>
              </a:spcAft>
              <a:buClr>
                <a:schemeClr val="dk1"/>
              </a:buClr>
              <a:buSzPts val="1100"/>
              <a:buFont typeface="Arial"/>
              <a:buNone/>
            </a:pPr>
            <a:r>
              <a:t/>
            </a:r>
            <a:endParaRPr sz="1900">
              <a:solidFill>
                <a:schemeClr val="dk1"/>
              </a:solidFill>
            </a:endParaRPr>
          </a:p>
          <a:p>
            <a:pPr indent="0" lvl="0" marL="0" rtl="0" algn="ctr">
              <a:spcBef>
                <a:spcPts val="0"/>
              </a:spcBef>
              <a:spcAft>
                <a:spcPts val="0"/>
              </a:spcAft>
              <a:buClr>
                <a:schemeClr val="dk1"/>
              </a:buClr>
              <a:buSzPts val="1100"/>
              <a:buFont typeface="Arial"/>
              <a:buNone/>
            </a:pPr>
            <a:r>
              <a:rPr lang="en" sz="1450">
                <a:solidFill>
                  <a:schemeClr val="dk1"/>
                </a:solidFill>
              </a:rPr>
              <a:t>Patrick Meade, Sumatra Dhimoyee, Quan Ho, Yiyang Cai,</a:t>
            </a:r>
            <a:endParaRPr sz="1450">
              <a:solidFill>
                <a:schemeClr val="dk1"/>
              </a:solidFill>
            </a:endParaRPr>
          </a:p>
          <a:p>
            <a:pPr indent="0" lvl="0" marL="0" rtl="0" algn="ctr">
              <a:spcBef>
                <a:spcPts val="0"/>
              </a:spcBef>
              <a:spcAft>
                <a:spcPts val="0"/>
              </a:spcAft>
              <a:buNone/>
            </a:pPr>
            <a:r>
              <a:rPr lang="en" sz="1450">
                <a:solidFill>
                  <a:schemeClr val="dk1"/>
                </a:solidFill>
              </a:rPr>
              <a:t>Andrew Woska - Team Rep</a:t>
            </a:r>
            <a:endParaRPr sz="3000"/>
          </a:p>
        </p:txBody>
      </p:sp>
      <p:pic>
        <p:nvPicPr>
          <p:cNvPr id="56" name="Google Shape;56;p13"/>
          <p:cNvPicPr preferRelativeResize="0"/>
          <p:nvPr/>
        </p:nvPicPr>
        <p:blipFill rotWithShape="1">
          <a:blip r:embed="rId3">
            <a:alphaModFix/>
          </a:blip>
          <a:srcRect b="0" l="0" r="-1667" t="0"/>
          <a:stretch/>
        </p:blipFill>
        <p:spPr>
          <a:xfrm>
            <a:off x="311700" y="271300"/>
            <a:ext cx="2023398" cy="741400"/>
          </a:xfrm>
          <a:prstGeom prst="rect">
            <a:avLst/>
          </a:prstGeom>
          <a:noFill/>
          <a:ln>
            <a:noFill/>
          </a:ln>
        </p:spPr>
      </p:pic>
      <p:pic>
        <p:nvPicPr>
          <p:cNvPr id="57" name="Google Shape;57;p13"/>
          <p:cNvPicPr preferRelativeResize="0"/>
          <p:nvPr/>
        </p:nvPicPr>
        <p:blipFill>
          <a:blip r:embed="rId4">
            <a:alphaModFix/>
          </a:blip>
          <a:stretch>
            <a:fillRect/>
          </a:stretch>
        </p:blipFill>
        <p:spPr>
          <a:xfrm>
            <a:off x="7773157" y="271300"/>
            <a:ext cx="1059143" cy="74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14" name="Google Shape;114;p22"/>
          <p:cNvSpPr txBox="1"/>
          <p:nvPr>
            <p:ph idx="1" type="body"/>
          </p:nvPr>
        </p:nvSpPr>
        <p:spPr>
          <a:xfrm>
            <a:off x="240675" y="12387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Debt collection companies</a:t>
            </a:r>
            <a:endParaRPr/>
          </a:p>
          <a:p>
            <a:pPr indent="-342900" lvl="0" marL="457200" rtl="0" algn="l">
              <a:spcBef>
                <a:spcPts val="0"/>
              </a:spcBef>
              <a:spcAft>
                <a:spcPts val="0"/>
              </a:spcAft>
              <a:buSzPts val="1800"/>
              <a:buChar char="●"/>
            </a:pPr>
            <a:r>
              <a:rPr lang="en"/>
              <a:t>Finding exact number of debt collection cases</a:t>
            </a:r>
            <a:endParaRPr/>
          </a:p>
          <a:p>
            <a:pPr indent="-342900" lvl="0" marL="457200" rtl="0" algn="l">
              <a:spcBef>
                <a:spcPts val="0"/>
              </a:spcBef>
              <a:spcAft>
                <a:spcPts val="0"/>
              </a:spcAft>
              <a:buSzPts val="1800"/>
              <a:buChar char="●"/>
            </a:pPr>
            <a:r>
              <a:rPr lang="en"/>
              <a:t>Defining exactly what is a debt collection case and </a:t>
            </a:r>
            <a:r>
              <a:rPr lang="en"/>
              <a:t>agreeing</a:t>
            </a:r>
            <a:r>
              <a:rPr lang="en"/>
              <a:t> on the </a:t>
            </a:r>
            <a:r>
              <a:rPr lang="en"/>
              <a:t>definition</a:t>
            </a:r>
            <a:r>
              <a:rPr lang="en"/>
              <a:t> and </a:t>
            </a:r>
            <a:r>
              <a:rPr lang="en"/>
              <a:t>parameters</a:t>
            </a:r>
            <a:endParaRPr/>
          </a:p>
          <a:p>
            <a:pPr indent="0" lvl="0" marL="0" rtl="0" algn="l">
              <a:spcBef>
                <a:spcPts val="12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20" name="Google Shape;120;p23"/>
          <p:cNvSpPr txBox="1"/>
          <p:nvPr>
            <p:ph idx="1" type="body"/>
          </p:nvPr>
        </p:nvSpPr>
        <p:spPr>
          <a:xfrm>
            <a:off x="311700" y="2258700"/>
            <a:ext cx="8723100" cy="24006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Expand on current key questions</a:t>
            </a:r>
            <a:endParaRPr/>
          </a:p>
          <a:p>
            <a:pPr indent="-325755" lvl="0" marL="457200" rtl="0" algn="l">
              <a:spcBef>
                <a:spcPts val="0"/>
              </a:spcBef>
              <a:spcAft>
                <a:spcPts val="0"/>
              </a:spcAft>
              <a:buSzPct val="100000"/>
              <a:buChar char="●"/>
            </a:pPr>
            <a:r>
              <a:rPr lang="en"/>
              <a:t>Find remaining debt collectors</a:t>
            </a:r>
            <a:endParaRPr/>
          </a:p>
          <a:p>
            <a:pPr indent="-325755" lvl="0" marL="457200" rtl="0" algn="l">
              <a:spcBef>
                <a:spcPts val="0"/>
              </a:spcBef>
              <a:spcAft>
                <a:spcPts val="0"/>
              </a:spcAft>
              <a:buSzPct val="100000"/>
              <a:buChar char="●"/>
            </a:pPr>
            <a:r>
              <a:rPr lang="en"/>
              <a:t>Looking at population density over the years and comparing that to the provided data.</a:t>
            </a:r>
            <a:endParaRPr/>
          </a:p>
          <a:p>
            <a:pPr indent="-325755" lvl="0" marL="457200" rtl="0" algn="l">
              <a:spcBef>
                <a:spcPts val="0"/>
              </a:spcBef>
              <a:spcAft>
                <a:spcPts val="0"/>
              </a:spcAft>
              <a:buSzPct val="100000"/>
              <a:buChar char="●"/>
            </a:pPr>
            <a:r>
              <a:rPr lang="en"/>
              <a:t>Can we do a breakdown about where the debtors live?</a:t>
            </a:r>
            <a:endParaRPr/>
          </a:p>
          <a:p>
            <a:pPr indent="-325755" lvl="0" marL="457200" rtl="0" algn="l">
              <a:spcBef>
                <a:spcPts val="0"/>
              </a:spcBef>
              <a:spcAft>
                <a:spcPts val="0"/>
              </a:spcAft>
              <a:buSzPct val="100000"/>
              <a:buChar char="●"/>
            </a:pPr>
            <a:r>
              <a:rPr lang="en"/>
              <a:t>Find the mean, maximum, and minimum debt values that go into default</a:t>
            </a:r>
            <a:endParaRPr/>
          </a:p>
          <a:p>
            <a:pPr indent="-325755" lvl="0" marL="457200" rtl="0" algn="l">
              <a:spcBef>
                <a:spcPts val="0"/>
              </a:spcBef>
              <a:spcAft>
                <a:spcPts val="0"/>
              </a:spcAft>
              <a:buSzPct val="100000"/>
              <a:buChar char="●"/>
            </a:pPr>
            <a:r>
              <a:rPr lang="en"/>
              <a:t>Find how many of those debtors that get default judgment file for bankruptcy</a:t>
            </a:r>
            <a:endParaRPr/>
          </a:p>
          <a:p>
            <a:pPr indent="-325755" lvl="0" marL="457200" rtl="0" algn="l">
              <a:spcBef>
                <a:spcPts val="0"/>
              </a:spcBef>
              <a:spcAft>
                <a:spcPts val="0"/>
              </a:spcAft>
              <a:buSzPct val="100000"/>
              <a:buChar char="●"/>
            </a:pPr>
            <a:r>
              <a:rPr lang="en"/>
              <a:t>Find a minimal number of debt collection cases and minimal number of Pro Se cases</a:t>
            </a:r>
            <a:endParaRPr/>
          </a:p>
          <a:p>
            <a:pPr indent="-325755" lvl="0" marL="457200" rtl="0" algn="l">
              <a:spcBef>
                <a:spcPts val="0"/>
              </a:spcBef>
              <a:spcAft>
                <a:spcPts val="0"/>
              </a:spcAft>
              <a:buSzPct val="100000"/>
              <a:buChar char="●"/>
            </a:pPr>
            <a:r>
              <a:rPr lang="en"/>
              <a:t>Find a way to extract information for each case number so it can identify debt better.</a:t>
            </a:r>
            <a:endParaRPr/>
          </a:p>
          <a:p>
            <a:pPr indent="-325755" lvl="0" marL="457200" rtl="0" algn="l">
              <a:spcBef>
                <a:spcPts val="0"/>
              </a:spcBef>
              <a:spcAft>
                <a:spcPts val="0"/>
              </a:spcAft>
              <a:buSzPct val="100000"/>
              <a:buChar char="●"/>
            </a:pPr>
            <a:r>
              <a:rPr lang="en"/>
              <a:t>Find the actual number of Wage Garnish in all cases</a:t>
            </a:r>
            <a:endParaRPr/>
          </a:p>
          <a:p>
            <a:pPr indent="-325755" lvl="0" marL="457200" rtl="0" algn="l">
              <a:spcBef>
                <a:spcPts val="0"/>
              </a:spcBef>
              <a:spcAft>
                <a:spcPts val="0"/>
              </a:spcAft>
              <a:buSzPct val="100000"/>
              <a:buChar char="●"/>
            </a:pPr>
            <a:r>
              <a:rPr lang="en"/>
              <a:t>Evaluate the possibility of using a language model to help classify the Wage Garnish type</a:t>
            </a:r>
            <a:endParaRPr/>
          </a:p>
        </p:txBody>
      </p:sp>
      <p:sp>
        <p:nvSpPr>
          <p:cNvPr id="121" name="Google Shape;121;p23"/>
          <p:cNvSpPr txBox="1"/>
          <p:nvPr/>
        </p:nvSpPr>
        <p:spPr>
          <a:xfrm>
            <a:off x="311700" y="1017725"/>
            <a:ext cx="8723100" cy="109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lang="en" sz="1800">
                <a:solidFill>
                  <a:schemeClr val="dk1"/>
                </a:solidFill>
              </a:rPr>
              <a:t>We are transitioning to different questions while also reflecting on the pivotal questions that have been addressed and formulating new inquiries based on those responses.</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MassCourtsPlus.org</a:t>
            </a:r>
            <a:endParaRPr/>
          </a:p>
          <a:p>
            <a:pPr indent="0" lvl="0" marL="0" rtl="0" algn="l">
              <a:spcBef>
                <a:spcPts val="1200"/>
              </a:spcBef>
              <a:spcAft>
                <a:spcPts val="1200"/>
              </a:spcAft>
              <a:buNone/>
            </a:pPr>
            <a:r>
              <a:rPr lang="en"/>
              <a:t>mass.gov</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5"/>
          <p:cNvPicPr preferRelativeResize="0"/>
          <p:nvPr/>
        </p:nvPicPr>
        <p:blipFill>
          <a:blip r:embed="rId3">
            <a:alphaModFix/>
          </a:blip>
          <a:stretch>
            <a:fillRect/>
          </a:stretch>
        </p:blipFill>
        <p:spPr>
          <a:xfrm>
            <a:off x="1356525" y="1503625"/>
            <a:ext cx="6096000" cy="335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is a lack of </a:t>
            </a:r>
            <a:r>
              <a:rPr lang="en"/>
              <a:t>comprehensive</a:t>
            </a:r>
            <a:r>
              <a:rPr lang="en"/>
              <a:t> investigation regarding debt </a:t>
            </a:r>
            <a:r>
              <a:rPr lang="en"/>
              <a:t>collection</a:t>
            </a:r>
            <a:r>
              <a:rPr lang="en"/>
              <a:t> </a:t>
            </a:r>
            <a:r>
              <a:rPr lang="en"/>
              <a:t>procedures</a:t>
            </a:r>
            <a:r>
              <a:rPr lang="en"/>
              <a:t> within the Massachusetts </a:t>
            </a:r>
            <a:r>
              <a:rPr lang="en"/>
              <a:t>court</a:t>
            </a:r>
            <a:r>
              <a:rPr lang="en"/>
              <a:t> system. </a:t>
            </a:r>
            <a:endParaRPr/>
          </a:p>
          <a:p>
            <a:pPr indent="-342900" lvl="0" marL="457200" rtl="0" algn="l">
              <a:spcBef>
                <a:spcPts val="0"/>
              </a:spcBef>
              <a:spcAft>
                <a:spcPts val="0"/>
              </a:spcAft>
              <a:buSzPts val="1800"/>
              <a:buChar char="●"/>
            </a:pPr>
            <a:r>
              <a:rPr lang="en"/>
              <a:t>By analyzing archived records, we can gain insight into how debt collection operates within the courts of Massachusetts</a:t>
            </a:r>
            <a:endParaRPr/>
          </a:p>
          <a:p>
            <a:pPr indent="-342900" lvl="0" marL="457200" rtl="0" algn="l">
              <a:spcBef>
                <a:spcPts val="0"/>
              </a:spcBef>
              <a:spcAft>
                <a:spcPts val="0"/>
              </a:spcAft>
              <a:buSzPts val="1800"/>
              <a:buChar char="●"/>
            </a:pPr>
            <a:r>
              <a:rPr lang="en"/>
              <a:t>Looking at debt collection across the state of Massachusetts and looking into key questions provided to by WBGH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Tasks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lnSpc>
                <a:spcPct val="150000"/>
              </a:lnSpc>
              <a:spcBef>
                <a:spcPts val="0"/>
              </a:spcBef>
              <a:spcAft>
                <a:spcPts val="0"/>
              </a:spcAft>
              <a:buClr>
                <a:srgbClr val="201F1E"/>
              </a:buClr>
              <a:buSzPct val="100000"/>
              <a:buFont typeface="Montserrat"/>
              <a:buChar char="●"/>
            </a:pPr>
            <a:r>
              <a:rPr lang="en">
                <a:solidFill>
                  <a:srgbClr val="201F1E"/>
                </a:solidFill>
                <a:latin typeface="Montserrat"/>
                <a:ea typeface="Montserrat"/>
                <a:cs typeface="Montserrat"/>
                <a:sym typeface="Montserrat"/>
              </a:rPr>
              <a:t>How many cases have been filed each year over the last ten years in each court?</a:t>
            </a:r>
            <a:endParaRPr>
              <a:solidFill>
                <a:srgbClr val="201F1E"/>
              </a:solidFill>
              <a:latin typeface="Montserrat"/>
              <a:ea typeface="Montserrat"/>
              <a:cs typeface="Montserrat"/>
              <a:sym typeface="Montserrat"/>
            </a:endParaRPr>
          </a:p>
          <a:p>
            <a:pPr indent="-317182" lvl="1" marL="914400" rtl="0" algn="l">
              <a:lnSpc>
                <a:spcPct val="150000"/>
              </a:lnSpc>
              <a:spcBef>
                <a:spcPts val="0"/>
              </a:spcBef>
              <a:spcAft>
                <a:spcPts val="0"/>
              </a:spcAft>
              <a:buClr>
                <a:srgbClr val="201F1E"/>
              </a:buClr>
              <a:buSzPct val="100000"/>
              <a:buFont typeface="Montserrat"/>
              <a:buChar char="○"/>
            </a:pPr>
            <a:r>
              <a:rPr lang="en" sz="1800">
                <a:solidFill>
                  <a:srgbClr val="201F1E"/>
                </a:solidFill>
                <a:latin typeface="Montserrat"/>
                <a:ea typeface="Montserrat"/>
                <a:cs typeface="Montserrat"/>
                <a:sym typeface="Montserrat"/>
              </a:rPr>
              <a:t>Patrick</a:t>
            </a:r>
            <a:endParaRPr sz="1800">
              <a:solidFill>
                <a:srgbClr val="201F1E"/>
              </a:solidFill>
              <a:latin typeface="Montserrat"/>
              <a:ea typeface="Montserrat"/>
              <a:cs typeface="Montserrat"/>
              <a:sym typeface="Montserrat"/>
            </a:endParaRPr>
          </a:p>
          <a:p>
            <a:pPr indent="-317182" lvl="0" marL="457200" rtl="0" algn="l">
              <a:lnSpc>
                <a:spcPct val="150000"/>
              </a:lnSpc>
              <a:spcBef>
                <a:spcPts val="0"/>
              </a:spcBef>
              <a:spcAft>
                <a:spcPts val="0"/>
              </a:spcAft>
              <a:buClr>
                <a:srgbClr val="201F1E"/>
              </a:buClr>
              <a:buSzPct val="100000"/>
              <a:buFont typeface="Montserrat"/>
              <a:buChar char="●"/>
            </a:pPr>
            <a:r>
              <a:rPr lang="en">
                <a:solidFill>
                  <a:srgbClr val="201F1E"/>
                </a:solidFill>
                <a:latin typeface="Montserrat"/>
                <a:ea typeface="Montserrat"/>
                <a:cs typeface="Montserrat"/>
                <a:sym typeface="Montserrat"/>
              </a:rPr>
              <a:t>What percentage of cases filed in small claims and district court are filed by debt collectors?</a:t>
            </a:r>
            <a:endParaRPr>
              <a:solidFill>
                <a:srgbClr val="201F1E"/>
              </a:solidFill>
              <a:latin typeface="Montserrat"/>
              <a:ea typeface="Montserrat"/>
              <a:cs typeface="Montserrat"/>
              <a:sym typeface="Montserrat"/>
            </a:endParaRPr>
          </a:p>
          <a:p>
            <a:pPr indent="-317182" lvl="1" marL="914400" rtl="0" algn="l">
              <a:lnSpc>
                <a:spcPct val="150000"/>
              </a:lnSpc>
              <a:spcBef>
                <a:spcPts val="0"/>
              </a:spcBef>
              <a:spcAft>
                <a:spcPts val="0"/>
              </a:spcAft>
              <a:buClr>
                <a:srgbClr val="201F1E"/>
              </a:buClr>
              <a:buSzPct val="100000"/>
              <a:buFont typeface="Montserrat"/>
              <a:buChar char="○"/>
            </a:pPr>
            <a:r>
              <a:rPr lang="en" sz="1800">
                <a:solidFill>
                  <a:srgbClr val="201F1E"/>
                </a:solidFill>
                <a:latin typeface="Montserrat"/>
                <a:ea typeface="Montserrat"/>
                <a:cs typeface="Montserrat"/>
                <a:sym typeface="Montserrat"/>
              </a:rPr>
              <a:t>Andrew</a:t>
            </a:r>
            <a:endParaRPr sz="1800">
              <a:solidFill>
                <a:srgbClr val="201F1E"/>
              </a:solidFill>
              <a:latin typeface="Montserrat"/>
              <a:ea typeface="Montserrat"/>
              <a:cs typeface="Montserrat"/>
              <a:sym typeface="Montserrat"/>
            </a:endParaRPr>
          </a:p>
          <a:p>
            <a:pPr indent="-317182" lvl="0" marL="457200" rtl="0" algn="l">
              <a:lnSpc>
                <a:spcPct val="150000"/>
              </a:lnSpc>
              <a:spcBef>
                <a:spcPts val="0"/>
              </a:spcBef>
              <a:spcAft>
                <a:spcPts val="0"/>
              </a:spcAft>
              <a:buClr>
                <a:srgbClr val="201F1E"/>
              </a:buClr>
              <a:buSzPct val="100000"/>
              <a:buFont typeface="Montserrat"/>
              <a:buChar char="●"/>
            </a:pPr>
            <a:r>
              <a:rPr lang="en">
                <a:solidFill>
                  <a:srgbClr val="201F1E"/>
                </a:solidFill>
                <a:latin typeface="Montserrat"/>
                <a:ea typeface="Montserrat"/>
                <a:cs typeface="Montserrat"/>
                <a:sym typeface="Montserrat"/>
              </a:rPr>
              <a:t>How many cases go into default?</a:t>
            </a:r>
            <a:endParaRPr>
              <a:solidFill>
                <a:srgbClr val="201F1E"/>
              </a:solidFill>
              <a:latin typeface="Montserrat"/>
              <a:ea typeface="Montserrat"/>
              <a:cs typeface="Montserrat"/>
              <a:sym typeface="Montserrat"/>
            </a:endParaRPr>
          </a:p>
          <a:p>
            <a:pPr indent="-317182" lvl="1" marL="914400" rtl="0" algn="l">
              <a:lnSpc>
                <a:spcPct val="150000"/>
              </a:lnSpc>
              <a:spcBef>
                <a:spcPts val="0"/>
              </a:spcBef>
              <a:spcAft>
                <a:spcPts val="0"/>
              </a:spcAft>
              <a:buClr>
                <a:srgbClr val="201F1E"/>
              </a:buClr>
              <a:buSzPct val="100000"/>
              <a:buFont typeface="Montserrat"/>
              <a:buChar char="○"/>
            </a:pPr>
            <a:r>
              <a:rPr lang="en" sz="1800">
                <a:solidFill>
                  <a:srgbClr val="201F1E"/>
                </a:solidFill>
                <a:latin typeface="Montserrat"/>
                <a:ea typeface="Montserrat"/>
                <a:cs typeface="Montserrat"/>
                <a:sym typeface="Montserrat"/>
              </a:rPr>
              <a:t>Sumatra</a:t>
            </a:r>
            <a:endParaRPr sz="1800">
              <a:solidFill>
                <a:srgbClr val="201F1E"/>
              </a:solidFill>
              <a:latin typeface="Montserrat"/>
              <a:ea typeface="Montserrat"/>
              <a:cs typeface="Montserrat"/>
              <a:sym typeface="Montserrat"/>
            </a:endParaRPr>
          </a:p>
          <a:p>
            <a:pPr indent="-317182" lvl="0" marL="457200" rtl="0" algn="l">
              <a:lnSpc>
                <a:spcPct val="150000"/>
              </a:lnSpc>
              <a:spcBef>
                <a:spcPts val="0"/>
              </a:spcBef>
              <a:spcAft>
                <a:spcPts val="0"/>
              </a:spcAft>
              <a:buClr>
                <a:srgbClr val="201F1E"/>
              </a:buClr>
              <a:buSzPct val="100000"/>
              <a:buFont typeface="Montserrat"/>
              <a:buChar char="●"/>
            </a:pPr>
            <a:r>
              <a:rPr lang="en">
                <a:solidFill>
                  <a:srgbClr val="201F1E"/>
                </a:solidFill>
                <a:latin typeface="Montserrat"/>
                <a:ea typeface="Montserrat"/>
                <a:cs typeface="Montserrat"/>
                <a:sym typeface="Montserrat"/>
              </a:rPr>
              <a:t>How many debtors are pro se?</a:t>
            </a:r>
            <a:endParaRPr>
              <a:solidFill>
                <a:srgbClr val="201F1E"/>
              </a:solidFill>
              <a:latin typeface="Montserrat"/>
              <a:ea typeface="Montserrat"/>
              <a:cs typeface="Montserrat"/>
              <a:sym typeface="Montserrat"/>
            </a:endParaRPr>
          </a:p>
          <a:p>
            <a:pPr indent="-317182" lvl="1" marL="914400" rtl="0" algn="l">
              <a:lnSpc>
                <a:spcPct val="150000"/>
              </a:lnSpc>
              <a:spcBef>
                <a:spcPts val="0"/>
              </a:spcBef>
              <a:spcAft>
                <a:spcPts val="0"/>
              </a:spcAft>
              <a:buClr>
                <a:srgbClr val="201F1E"/>
              </a:buClr>
              <a:buSzPct val="100000"/>
              <a:buFont typeface="Montserrat"/>
              <a:buChar char="○"/>
            </a:pPr>
            <a:r>
              <a:rPr lang="en" sz="1800">
                <a:solidFill>
                  <a:srgbClr val="201F1E"/>
                </a:solidFill>
                <a:latin typeface="Montserrat"/>
                <a:ea typeface="Montserrat"/>
                <a:cs typeface="Montserrat"/>
                <a:sym typeface="Montserrat"/>
              </a:rPr>
              <a:t>Quan</a:t>
            </a:r>
            <a:endParaRPr sz="1800">
              <a:solidFill>
                <a:srgbClr val="201F1E"/>
              </a:solidFill>
              <a:latin typeface="Montserrat"/>
              <a:ea typeface="Montserrat"/>
              <a:cs typeface="Montserrat"/>
              <a:sym typeface="Montserrat"/>
            </a:endParaRPr>
          </a:p>
          <a:p>
            <a:pPr indent="-317182" lvl="0" marL="457200" rtl="0" algn="l">
              <a:lnSpc>
                <a:spcPct val="150000"/>
              </a:lnSpc>
              <a:spcBef>
                <a:spcPts val="0"/>
              </a:spcBef>
              <a:spcAft>
                <a:spcPts val="0"/>
              </a:spcAft>
              <a:buClr>
                <a:srgbClr val="201F1E"/>
              </a:buClr>
              <a:buSzPct val="100000"/>
              <a:buFont typeface="Montserrat"/>
              <a:buChar char="●"/>
            </a:pPr>
            <a:r>
              <a:rPr lang="en">
                <a:solidFill>
                  <a:srgbClr val="201F1E"/>
                </a:solidFill>
                <a:latin typeface="Montserrat"/>
                <a:ea typeface="Montserrat"/>
                <a:cs typeface="Montserrat"/>
                <a:sym typeface="Montserrat"/>
              </a:rPr>
              <a:t>How many cases lead to wage garnishes?</a:t>
            </a:r>
            <a:endParaRPr>
              <a:solidFill>
                <a:srgbClr val="201F1E"/>
              </a:solidFill>
              <a:latin typeface="Montserrat"/>
              <a:ea typeface="Montserrat"/>
              <a:cs typeface="Montserrat"/>
              <a:sym typeface="Montserrat"/>
            </a:endParaRPr>
          </a:p>
          <a:p>
            <a:pPr indent="-314721" lvl="1" marL="914400" rtl="0" algn="l">
              <a:lnSpc>
                <a:spcPct val="150000"/>
              </a:lnSpc>
              <a:spcBef>
                <a:spcPts val="0"/>
              </a:spcBef>
              <a:spcAft>
                <a:spcPts val="0"/>
              </a:spcAft>
              <a:buClr>
                <a:srgbClr val="201F1E"/>
              </a:buClr>
              <a:buSzPct val="100000"/>
              <a:buFont typeface="Montserrat"/>
              <a:buChar char="○"/>
            </a:pPr>
            <a:r>
              <a:rPr lang="en" sz="1750">
                <a:solidFill>
                  <a:srgbClr val="201F1E"/>
                </a:solidFill>
                <a:latin typeface="Montserrat"/>
                <a:ea typeface="Montserrat"/>
                <a:cs typeface="Montserrat"/>
                <a:sym typeface="Montserrat"/>
              </a:rPr>
              <a:t>Yiyang</a:t>
            </a:r>
            <a:endParaRPr sz="1750">
              <a:solidFill>
                <a:srgbClr val="201F1E"/>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Progress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Debt collectors in small claims court: &gt; 10.4%</a:t>
            </a:r>
            <a:endParaRPr/>
          </a:p>
          <a:p>
            <a:pPr indent="-342900" lvl="0" marL="457200" rtl="0" algn="l">
              <a:spcBef>
                <a:spcPts val="0"/>
              </a:spcBef>
              <a:spcAft>
                <a:spcPts val="0"/>
              </a:spcAft>
              <a:buSzPts val="1800"/>
              <a:buChar char="●"/>
            </a:pPr>
            <a:r>
              <a:rPr lang="en"/>
              <a:t>List of known debt collectors being created</a:t>
            </a:r>
            <a:endParaRPr/>
          </a:p>
          <a:p>
            <a:pPr indent="-342900" lvl="0" marL="457200" rtl="0" algn="l">
              <a:spcBef>
                <a:spcPts val="0"/>
              </a:spcBef>
              <a:spcAft>
                <a:spcPts val="0"/>
              </a:spcAft>
              <a:buSzPts val="1800"/>
              <a:buChar char="●"/>
            </a:pPr>
            <a:r>
              <a:rPr lang="en"/>
              <a:t>Maximal Number of debt collection cases:  1,232,611 </a:t>
            </a:r>
            <a:endParaRPr/>
          </a:p>
          <a:p>
            <a:pPr indent="-317500" lvl="1" marL="914400" rtl="0" algn="l">
              <a:spcBef>
                <a:spcPts val="0"/>
              </a:spcBef>
              <a:spcAft>
                <a:spcPts val="0"/>
              </a:spcAft>
              <a:buSzPts val="1400"/>
              <a:buChar char="○"/>
            </a:pPr>
            <a:r>
              <a:rPr lang="en"/>
              <a:t>Maximum Pro Se cases: 183,690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159850" y="419100"/>
            <a:ext cx="5943600" cy="4305300"/>
          </a:xfrm>
          <a:prstGeom prst="rect">
            <a:avLst/>
          </a:prstGeom>
          <a:noFill/>
          <a:ln>
            <a:noFill/>
          </a:ln>
        </p:spPr>
      </p:pic>
      <p:sp>
        <p:nvSpPr>
          <p:cNvPr id="81" name="Google Shape;81;p17"/>
          <p:cNvSpPr txBox="1"/>
          <p:nvPr/>
        </p:nvSpPr>
        <p:spPr>
          <a:xfrm>
            <a:off x="6130750" y="2008775"/>
            <a:ext cx="2985900" cy="1200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201F1E"/>
                </a:solidFill>
                <a:latin typeface="Times New Roman"/>
                <a:ea typeface="Times New Roman"/>
                <a:cs typeface="Times New Roman"/>
                <a:sym typeface="Times New Roman"/>
              </a:rPr>
              <a:t>We can see how for some courts, there was a dramatic increase in court filing, with a sudden decrease in 2020, which is most likely due to the start of the pandemic. </a:t>
            </a:r>
            <a:endParaRPr sz="1800">
              <a:solidFill>
                <a:schemeClr val="dk2"/>
              </a:solidFill>
              <a:latin typeface="Times New Roman"/>
              <a:ea typeface="Times New Roman"/>
              <a:cs typeface="Times New Roman"/>
              <a:sym typeface="Times New Roman"/>
            </a:endParaRPr>
          </a:p>
        </p:txBody>
      </p:sp>
      <p:sp>
        <p:nvSpPr>
          <p:cNvPr id="82" name="Google Shape;82;p17"/>
          <p:cNvSpPr txBox="1"/>
          <p:nvPr/>
        </p:nvSpPr>
        <p:spPr>
          <a:xfrm>
            <a:off x="6158100" y="98200"/>
            <a:ext cx="2985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2"/>
                </a:solidFill>
                <a:latin typeface="Times New Roman"/>
                <a:ea typeface="Times New Roman"/>
                <a:cs typeface="Times New Roman"/>
                <a:sym typeface="Times New Roman"/>
              </a:rPr>
              <a:t>Number of case over the last ten Years</a:t>
            </a:r>
            <a:endParaRPr b="1" sz="1800">
              <a:solidFill>
                <a:schemeClr val="dk2"/>
              </a:solidFill>
              <a:latin typeface="Times New Roman"/>
              <a:ea typeface="Times New Roman"/>
              <a:cs typeface="Times New Roman"/>
              <a:sym typeface="Times New Roman"/>
            </a:endParaRPr>
          </a:p>
        </p:txBody>
      </p:sp>
      <p:sp>
        <p:nvSpPr>
          <p:cNvPr id="83" name="Google Shape;83;p17"/>
          <p:cNvSpPr txBox="1"/>
          <p:nvPr/>
        </p:nvSpPr>
        <p:spPr>
          <a:xfrm>
            <a:off x="6103450" y="992975"/>
            <a:ext cx="30405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rgbClr val="201F1E"/>
                </a:solidFill>
              </a:rPr>
              <a:t>There has been a total of </a:t>
            </a:r>
            <a:r>
              <a:rPr lang="en" sz="1200">
                <a:solidFill>
                  <a:schemeClr val="dk1"/>
                </a:solidFill>
              </a:rPr>
              <a:t>1,167,365 cases in the last ten years.</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Small Claims Cases</a:t>
            </a:r>
            <a:endParaRPr/>
          </a:p>
        </p:txBody>
      </p:sp>
      <p:pic>
        <p:nvPicPr>
          <p:cNvPr id="89" name="Google Shape;89;p18"/>
          <p:cNvPicPr preferRelativeResize="0"/>
          <p:nvPr/>
        </p:nvPicPr>
        <p:blipFill>
          <a:blip r:embed="rId3">
            <a:alphaModFix/>
          </a:blip>
          <a:stretch>
            <a:fillRect/>
          </a:stretch>
        </p:blipFill>
        <p:spPr>
          <a:xfrm>
            <a:off x="3490650" y="1163788"/>
            <a:ext cx="5502125" cy="3631025"/>
          </a:xfrm>
          <a:prstGeom prst="rect">
            <a:avLst/>
          </a:prstGeom>
          <a:noFill/>
          <a:ln>
            <a:noFill/>
          </a:ln>
        </p:spPr>
      </p:pic>
      <p:sp>
        <p:nvSpPr>
          <p:cNvPr id="90" name="Google Shape;90;p18"/>
          <p:cNvSpPr txBox="1"/>
          <p:nvPr>
            <p:ph idx="1" type="body"/>
          </p:nvPr>
        </p:nvSpPr>
        <p:spPr>
          <a:xfrm>
            <a:off x="311700" y="1389600"/>
            <a:ext cx="34782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There may be issues since the list of all debt collection companies is not fully known</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Small Claims</a:t>
            </a:r>
            <a:endParaRPr sz="1400"/>
          </a:p>
          <a:p>
            <a:pPr indent="-317500" lvl="0" marL="457200" rtl="0" algn="l">
              <a:spcBef>
                <a:spcPts val="1200"/>
              </a:spcBef>
              <a:spcAft>
                <a:spcPts val="0"/>
              </a:spcAft>
              <a:buSzPts val="1400"/>
              <a:buChar char="●"/>
            </a:pPr>
            <a:r>
              <a:rPr lang="en" sz="1400"/>
              <a:t>1,590,000</a:t>
            </a:r>
            <a:endParaRPr sz="1400"/>
          </a:p>
          <a:p>
            <a:pPr indent="0" lvl="0" marL="0" rtl="0" algn="l">
              <a:spcBef>
                <a:spcPts val="1200"/>
              </a:spcBef>
              <a:spcAft>
                <a:spcPts val="0"/>
              </a:spcAft>
              <a:buNone/>
            </a:pPr>
            <a:r>
              <a:rPr lang="en" sz="1400"/>
              <a:t>Debt Collectors in Small Claims</a:t>
            </a:r>
            <a:endParaRPr sz="1400"/>
          </a:p>
          <a:p>
            <a:pPr indent="-317500" lvl="0" marL="457200" rtl="0" algn="l">
              <a:spcBef>
                <a:spcPts val="1200"/>
              </a:spcBef>
              <a:spcAft>
                <a:spcPts val="0"/>
              </a:spcAft>
              <a:buSzPts val="1400"/>
              <a:buChar char="●"/>
            </a:pPr>
            <a:r>
              <a:rPr lang="en" sz="1400"/>
              <a:t>165,000</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96" name="Google Shape;96;p19"/>
          <p:cNvPicPr preferRelativeResize="0"/>
          <p:nvPr/>
        </p:nvPicPr>
        <p:blipFill>
          <a:blip r:embed="rId3">
            <a:alphaModFix/>
          </a:blip>
          <a:stretch>
            <a:fillRect/>
          </a:stretch>
        </p:blipFill>
        <p:spPr>
          <a:xfrm>
            <a:off x="340800" y="1185438"/>
            <a:ext cx="4795900" cy="2772625"/>
          </a:xfrm>
          <a:prstGeom prst="rect">
            <a:avLst/>
          </a:prstGeom>
          <a:noFill/>
          <a:ln>
            <a:noFill/>
          </a:ln>
        </p:spPr>
      </p:pic>
      <p:pic>
        <p:nvPicPr>
          <p:cNvPr id="97" name="Google Shape;97;p19"/>
          <p:cNvPicPr preferRelativeResize="0"/>
          <p:nvPr/>
        </p:nvPicPr>
        <p:blipFill>
          <a:blip r:embed="rId4">
            <a:alphaModFix/>
          </a:blip>
          <a:stretch>
            <a:fillRect/>
          </a:stretch>
        </p:blipFill>
        <p:spPr>
          <a:xfrm>
            <a:off x="5460450" y="738200"/>
            <a:ext cx="3371850" cy="3667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Default Case Analysis</a:t>
            </a:r>
            <a:endParaRPr/>
          </a:p>
        </p:txBody>
      </p:sp>
      <p:pic>
        <p:nvPicPr>
          <p:cNvPr id="103" name="Google Shape;103;p20"/>
          <p:cNvPicPr preferRelativeResize="0"/>
          <p:nvPr/>
        </p:nvPicPr>
        <p:blipFill>
          <a:blip r:embed="rId3">
            <a:alphaModFix/>
          </a:blip>
          <a:stretch>
            <a:fillRect/>
          </a:stretch>
        </p:blipFill>
        <p:spPr>
          <a:xfrm>
            <a:off x="720213" y="1017725"/>
            <a:ext cx="7703579"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title="Chart"/>
          <p:cNvPicPr preferRelativeResize="0"/>
          <p:nvPr/>
        </p:nvPicPr>
        <p:blipFill>
          <a:blip r:embed="rId3">
            <a:alphaModFix/>
          </a:blip>
          <a:stretch>
            <a:fillRect/>
          </a:stretch>
        </p:blipFill>
        <p:spPr>
          <a:xfrm>
            <a:off x="659300" y="66175"/>
            <a:ext cx="7825389"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