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257" r:id="rId2"/>
    <p:sldId id="258" r:id="rId3"/>
    <p:sldId id="277" r:id="rId4"/>
    <p:sldId id="278" r:id="rId5"/>
    <p:sldId id="285" r:id="rId6"/>
    <p:sldId id="281" r:id="rId7"/>
    <p:sldId id="289" r:id="rId8"/>
    <p:sldId id="259" r:id="rId9"/>
    <p:sldId id="284" r:id="rId10"/>
    <p:sldId id="264" r:id="rId11"/>
    <p:sldId id="260" r:id="rId12"/>
    <p:sldId id="290" r:id="rId13"/>
    <p:sldId id="276" r:id="rId14"/>
    <p:sldId id="265" r:id="rId15"/>
    <p:sldId id="267" r:id="rId16"/>
    <p:sldId id="288" r:id="rId17"/>
    <p:sldId id="287" r:id="rId18"/>
    <p:sldId id="261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272"/>
    <a:srgbClr val="7F7F7F"/>
    <a:srgbClr val="A8E0AB"/>
    <a:srgbClr val="D1F3FF"/>
    <a:srgbClr val="C4E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973" autoAdjust="0"/>
  </p:normalViewPr>
  <p:slideViewPr>
    <p:cSldViewPr snapToGrid="0">
      <p:cViewPr varScale="1">
        <p:scale>
          <a:sx n="82" d="100"/>
          <a:sy n="82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2DEE-737B-42EB-891C-20DA0F28980F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6FB93-A3A2-422D-8728-69F7150C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7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신뢰성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전체 중 코드 변환에서 에러가 발생하지 않은 횟수를 기준으로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80%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이상의 정확도를 가져야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 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효율성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앱에서 서버로 이미지를 전송하는데 소요되는 처리 시간은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초 이내이어야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서버에서 앱으로 텍스트를 전송하는데 소요되는 처리 시간은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초 이내이어야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이미지에서 텍스트를 추출하는데 소요되는 처리 시간은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초이어야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수도 코드에서 자바 코드로 변환하는 데에 소요되는 처리 시간은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초 이내이어야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사용성</a:t>
            </a: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에러 발생 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에러의 종류를 명시하고 있는 별도의 창을 통해 사용자에게 안내해야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변환 처리 가능한 형식의 수도 코드 예제를 도움말과 사용자 튜토리얼로 제공해야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 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lvl="0"/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-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시스템은 안드로이드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6.0 </a:t>
            </a:r>
            <a:r>
              <a:rPr lang="ko-KR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이상의 모바일 환경에서 모두 작동되어야 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lang="ko-KR" altLang="ko-KR" sz="1200" b="0" kern="12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endParaRPr lang="en-US" altLang="ko-KR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8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2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33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읽으면 됨</a:t>
            </a:r>
            <a:endParaRPr lang="en-US" altLang="ko-KR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작성되지 않은 아이디어를 보관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즉각 코드로 변환해주어 코딩의 시간 및 공간적 제약 감소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문법에 얽매이지 않고 알고리즘에 초점을 맞출 수 있도록 지원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별 상이한 문법에 따른 진입장벽을 감소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62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작성되지 않은 아이디어를 보관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즉각 코드로 변환해주어 코딩의 시간 및 공간적 제약 감소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문법에 얽매이지 않고 알고리즘에 초점을 맞출 수 있도록 지원</a:t>
            </a:r>
          </a:p>
          <a:p>
            <a:pPr latinLnBrk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별 상이한 문법에 따른 진입장벽을 감소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0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4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0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2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3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 목표로는</a:t>
            </a:r>
            <a:endParaRPr lang="en-US" altLang="ko-KR" dirty="0"/>
          </a:p>
          <a:p>
            <a:r>
              <a:rPr lang="ko-KR" altLang="en-US" dirty="0"/>
              <a:t>어디서 어떤 변경 요청을 무슨 이유로 얼마나 보내는지 파악하는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진행하며 중점을 둔 사항은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(1. 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</a:t>
            </a:r>
            <a:r>
              <a:rPr lang="ko-KR" altLang="en-US" baseline="0" dirty="0"/>
              <a:t> 처리 과정에서 시간을 포함한 모든 내용이 완전이 동일한 잘못된 데이터를 검출하는 작업에도 집중하였습니다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마지막으로 이렇게 처리 및 분석한 데이터를 시각 자료를 이용하여 쉽게 파악하고자 하였습니다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8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9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사진 촬영 </a:t>
            </a:r>
            <a:r>
              <a:rPr lang="en-US" altLang="ko-KR" dirty="0"/>
              <a:t>or </a:t>
            </a:r>
            <a:r>
              <a:rPr lang="ko-KR" altLang="en-US" dirty="0"/>
              <a:t>사진 선택하여 편집할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시스템은 변환 결과를 적절히 반환해야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성공 시 수도코드와 변환된 코드를 비교할 수 있어야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실패 시 어떤 오류가 발생했는지 알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변환된 소스코드인 결과물을 공유하여 활용할 수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4D6A0-3FB6-4DB5-81E3-342B0DC03B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5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62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12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968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2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1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6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9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8A83925-A9A9-4ED2-98A1-5E9D4401F807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CB1298-E2A4-41E8-99A4-E386444758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9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4034" y="1393171"/>
            <a:ext cx="7461072" cy="1299851"/>
          </a:xfrm>
        </p:spPr>
        <p:txBody>
          <a:bodyPr>
            <a:normAutofit/>
          </a:bodyPr>
          <a:lstStyle/>
          <a:p>
            <a:r>
              <a:rPr lang="ko-KR" altLang="en-US" sz="7200" b="1" spc="6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코웨이</a:t>
            </a:r>
            <a:endParaRPr lang="ko-KR" altLang="en-US" sz="7200" spc="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020" y="4552202"/>
            <a:ext cx="7080026" cy="1932519"/>
          </a:xfrm>
        </p:spPr>
        <p:txBody>
          <a:bodyPr>
            <a:normAutofit/>
          </a:bodyPr>
          <a:lstStyle/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소프트웨어공학부</a:t>
            </a:r>
            <a:endParaRPr lang="en-US" altLang="ko-KR" sz="16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20132889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신종혁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20123043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박세용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20123087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이성준 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20142773 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최인정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7F02FD-0BA8-4230-8EC1-1DE4E5B0FBDC}"/>
              </a:ext>
            </a:extLst>
          </p:cNvPr>
          <p:cNvSpPr txBox="1">
            <a:spLocks/>
          </p:cNvSpPr>
          <p:nvPr/>
        </p:nvSpPr>
        <p:spPr>
          <a:xfrm>
            <a:off x="2995658" y="2305798"/>
            <a:ext cx="3726417" cy="18436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coding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wherever</a:t>
            </a:r>
            <a:b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	 easily</a:t>
            </a:r>
            <a:endParaRPr lang="ko-KR" altLang="en-US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12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CAE75-03FC-46A4-AACD-E25EEB843C05}"/>
              </a:ext>
            </a:extLst>
          </p:cNvPr>
          <p:cNvSpPr txBox="1"/>
          <p:nvPr/>
        </p:nvSpPr>
        <p:spPr>
          <a:xfrm>
            <a:off x="616856" y="881523"/>
            <a:ext cx="473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비기능적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요구사항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4DF45E-79ED-4353-A0A1-E288E70CB3AF}"/>
              </a:ext>
            </a:extLst>
          </p:cNvPr>
          <p:cNvGrpSpPr/>
          <p:nvPr/>
        </p:nvGrpSpPr>
        <p:grpSpPr>
          <a:xfrm>
            <a:off x="1217551" y="2632038"/>
            <a:ext cx="1540807" cy="1990388"/>
            <a:chOff x="1610607" y="2748817"/>
            <a:chExt cx="1122855" cy="14504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36E609-DB48-4D09-A5BF-1669E3B73457}"/>
                </a:ext>
              </a:extLst>
            </p:cNvPr>
            <p:cNvSpPr txBox="1"/>
            <p:nvPr/>
          </p:nvSpPr>
          <p:spPr>
            <a:xfrm>
              <a:off x="1752546" y="3860748"/>
              <a:ext cx="838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신뢰성</a:t>
              </a:r>
            </a:p>
          </p:txBody>
        </p:sp>
        <p:pic>
          <p:nvPicPr>
            <p:cNvPr id="2052" name="Picture 4" descr="Image result for reliability white png icon">
              <a:extLst>
                <a:ext uri="{FF2B5EF4-FFF2-40B4-BE49-F238E27FC236}">
                  <a16:creationId xmlns:a16="http://schemas.microsoft.com/office/drawing/2014/main" id="{34957B72-D7FC-476B-956B-27FBAF241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607" y="2748817"/>
              <a:ext cx="1122855" cy="112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56E41A-B97B-483F-88E7-43978BD5C3E7}"/>
              </a:ext>
            </a:extLst>
          </p:cNvPr>
          <p:cNvGrpSpPr/>
          <p:nvPr/>
        </p:nvGrpSpPr>
        <p:grpSpPr>
          <a:xfrm>
            <a:off x="3942788" y="2619738"/>
            <a:ext cx="1540807" cy="2002688"/>
            <a:chOff x="4303390" y="2731352"/>
            <a:chExt cx="1129396" cy="1467950"/>
          </a:xfrm>
        </p:grpSpPr>
        <p:pic>
          <p:nvPicPr>
            <p:cNvPr id="2054" name="Picture 6" descr="Related image">
              <a:extLst>
                <a:ext uri="{FF2B5EF4-FFF2-40B4-BE49-F238E27FC236}">
                  <a16:creationId xmlns:a16="http://schemas.microsoft.com/office/drawing/2014/main" id="{025E8221-8F9F-4AE2-9F97-3DC456891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90" y="2731352"/>
              <a:ext cx="1129396" cy="112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DB657A-8053-4443-8626-771A8F7C95B4}"/>
                </a:ext>
              </a:extLst>
            </p:cNvPr>
            <p:cNvSpPr txBox="1"/>
            <p:nvPr/>
          </p:nvSpPr>
          <p:spPr>
            <a:xfrm>
              <a:off x="4360994" y="3860748"/>
              <a:ext cx="1014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A43ACC-6B84-45B1-BBCF-EE535D38F527}"/>
              </a:ext>
            </a:extLst>
          </p:cNvPr>
          <p:cNvGrpSpPr/>
          <p:nvPr/>
        </p:nvGrpSpPr>
        <p:grpSpPr>
          <a:xfrm>
            <a:off x="6668026" y="2780020"/>
            <a:ext cx="1383630" cy="1824983"/>
            <a:chOff x="6884359" y="2810315"/>
            <a:chExt cx="1061357" cy="1399911"/>
          </a:xfrm>
        </p:grpSpPr>
        <p:pic>
          <p:nvPicPr>
            <p:cNvPr id="2056" name="Picture 8" descr="Image result for easy learn white png icon">
              <a:extLst>
                <a:ext uri="{FF2B5EF4-FFF2-40B4-BE49-F238E27FC236}">
                  <a16:creationId xmlns:a16="http://schemas.microsoft.com/office/drawing/2014/main" id="{D79F4B19-0FCB-44E4-B148-9350E42B5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359" y="2810315"/>
              <a:ext cx="1061357" cy="106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BEC442-B6C1-4578-A6DC-A78429814B0C}"/>
                </a:ext>
              </a:extLst>
            </p:cNvPr>
            <p:cNvSpPr txBox="1"/>
            <p:nvPr/>
          </p:nvSpPr>
          <p:spPr>
            <a:xfrm>
              <a:off x="6931529" y="3871672"/>
              <a:ext cx="1014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사용성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131E0A-1E60-4203-B74E-D7AF9D22DA01}"/>
              </a:ext>
            </a:extLst>
          </p:cNvPr>
          <p:cNvSpPr/>
          <p:nvPr/>
        </p:nvSpPr>
        <p:spPr>
          <a:xfrm>
            <a:off x="425117" y="441157"/>
            <a:ext cx="108283" cy="718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0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 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8283" cy="718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CAE75-03FC-46A4-AACD-E25EEB843C05}"/>
              </a:ext>
            </a:extLst>
          </p:cNvPr>
          <p:cNvSpPr txBox="1"/>
          <p:nvPr/>
        </p:nvSpPr>
        <p:spPr>
          <a:xfrm>
            <a:off x="616856" y="881523"/>
            <a:ext cx="473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 요구사항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9642C7-A40F-456A-89E7-FC303A6581E3}"/>
              </a:ext>
            </a:extLst>
          </p:cNvPr>
          <p:cNvGrpSpPr/>
          <p:nvPr/>
        </p:nvGrpSpPr>
        <p:grpSpPr>
          <a:xfrm>
            <a:off x="3777699" y="1453453"/>
            <a:ext cx="1555490" cy="1338908"/>
            <a:chOff x="3956804" y="1539843"/>
            <a:chExt cx="1555490" cy="13389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1EB059A-A471-4491-AB6C-173211A77F3A}"/>
                </a:ext>
              </a:extLst>
            </p:cNvPr>
            <p:cNvGrpSpPr/>
            <p:nvPr/>
          </p:nvGrpSpPr>
          <p:grpSpPr>
            <a:xfrm>
              <a:off x="4335924" y="1539843"/>
              <a:ext cx="791500" cy="1037745"/>
              <a:chOff x="883403" y="1605366"/>
              <a:chExt cx="968316" cy="1269570"/>
            </a:xfrm>
          </p:grpSpPr>
          <p:pic>
            <p:nvPicPr>
              <p:cNvPr id="1028" name="Picture 4" descr="Image result for document icon white png">
                <a:extLst>
                  <a:ext uri="{FF2B5EF4-FFF2-40B4-BE49-F238E27FC236}">
                    <a16:creationId xmlns:a16="http://schemas.microsoft.com/office/drawing/2014/main" id="{497F15CD-B1D1-4542-B48F-8137E08E7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931" r="12798"/>
              <a:stretch/>
            </p:blipFill>
            <p:spPr bwMode="auto">
              <a:xfrm>
                <a:off x="883403" y="1605366"/>
                <a:ext cx="968316" cy="1269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photo crop white png icon">
                <a:extLst>
                  <a:ext uri="{FF2B5EF4-FFF2-40B4-BE49-F238E27FC236}">
                    <a16:creationId xmlns:a16="http://schemas.microsoft.com/office/drawing/2014/main" id="{9203C54C-1605-4D5C-B5E5-712C1556D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243" y="1973807"/>
                <a:ext cx="778632" cy="532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Image result for source code white png icon">
                <a:extLst>
                  <a:ext uri="{FF2B5EF4-FFF2-40B4-BE49-F238E27FC236}">
                    <a16:creationId xmlns:a16="http://schemas.microsoft.com/office/drawing/2014/main" id="{A4B6F741-8B4A-4EDF-8AC9-747AD0DE62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00" b="24523"/>
              <a:stretch/>
            </p:blipFill>
            <p:spPr bwMode="auto">
              <a:xfrm>
                <a:off x="1092253" y="2100907"/>
                <a:ext cx="550614" cy="2784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36E609-DB48-4D09-A5BF-1669E3B73457}"/>
                </a:ext>
              </a:extLst>
            </p:cNvPr>
            <p:cNvSpPr txBox="1"/>
            <p:nvPr/>
          </p:nvSpPr>
          <p:spPr>
            <a:xfrm>
              <a:off x="3956804" y="2570974"/>
              <a:ext cx="1555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 선택 </a:t>
              </a:r>
              <a:r>
                <a:rPr lang="en-US" altLang="ko-KR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편집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60956D-FF11-48BB-9342-F292DF2DBA44}"/>
              </a:ext>
            </a:extLst>
          </p:cNvPr>
          <p:cNvGrpSpPr/>
          <p:nvPr/>
        </p:nvGrpSpPr>
        <p:grpSpPr>
          <a:xfrm>
            <a:off x="1335101" y="3757687"/>
            <a:ext cx="2470641" cy="1605001"/>
            <a:chOff x="1511298" y="4130778"/>
            <a:chExt cx="2470641" cy="160500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A51222E-C223-4745-966C-B6FFAA771CBD}"/>
                </a:ext>
              </a:extLst>
            </p:cNvPr>
            <p:cNvGrpSpPr/>
            <p:nvPr/>
          </p:nvGrpSpPr>
          <p:grpSpPr>
            <a:xfrm>
              <a:off x="1511298" y="4130778"/>
              <a:ext cx="2470641" cy="1134662"/>
              <a:chOff x="1147231" y="4370141"/>
              <a:chExt cx="2470641" cy="1134662"/>
            </a:xfrm>
          </p:grpSpPr>
          <p:pic>
            <p:nvPicPr>
              <p:cNvPr id="1048" name="Picture 24" descr="Related image">
                <a:extLst>
                  <a:ext uri="{FF2B5EF4-FFF2-40B4-BE49-F238E27FC236}">
                    <a16:creationId xmlns:a16="http://schemas.microsoft.com/office/drawing/2014/main" id="{A234A39D-6340-4EEA-9738-07AB99616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77" t="10888" r="27541" b="12162"/>
              <a:stretch/>
            </p:blipFill>
            <p:spPr bwMode="auto">
              <a:xfrm>
                <a:off x="1147231" y="4567782"/>
                <a:ext cx="527041" cy="937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2" name="Picture 28" descr="Image result for server white png icon">
                <a:extLst>
                  <a:ext uri="{FF2B5EF4-FFF2-40B4-BE49-F238E27FC236}">
                    <a16:creationId xmlns:a16="http://schemas.microsoft.com/office/drawing/2014/main" id="{AEBDB5CC-282C-4BEF-B455-E06A8BDDB8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88" r="18220"/>
              <a:stretch/>
            </p:blipFill>
            <p:spPr bwMode="auto">
              <a:xfrm>
                <a:off x="2894055" y="4370141"/>
                <a:ext cx="723817" cy="1134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68DDA534-9AA1-4C96-BB52-FA21B4164B06}"/>
                  </a:ext>
                </a:extLst>
              </p:cNvPr>
              <p:cNvCxnSpPr/>
              <p:nvPr/>
            </p:nvCxnSpPr>
            <p:spPr>
              <a:xfrm>
                <a:off x="1826378" y="4861263"/>
                <a:ext cx="86790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7125526-D23D-4FAD-99A3-5FF7B33FC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0222" y="5177715"/>
                <a:ext cx="8719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56C321-4C4D-447C-9C6D-655ECC8F3657}"/>
                </a:ext>
              </a:extLst>
            </p:cNvPr>
            <p:cNvSpPr txBox="1"/>
            <p:nvPr/>
          </p:nvSpPr>
          <p:spPr>
            <a:xfrm>
              <a:off x="1686965" y="5428002"/>
              <a:ext cx="180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적절한 처리 결과 리턴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7B43CB-598C-469C-94EA-5EBCC32BE048}"/>
              </a:ext>
            </a:extLst>
          </p:cNvPr>
          <p:cNvGrpSpPr/>
          <p:nvPr/>
        </p:nvGrpSpPr>
        <p:grpSpPr>
          <a:xfrm>
            <a:off x="5677950" y="3950149"/>
            <a:ext cx="1684264" cy="1282493"/>
            <a:chOff x="5815801" y="4246551"/>
            <a:chExt cx="1684264" cy="1282493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E85B1D2-918B-4BCA-94AF-D20AFF486C34}"/>
                </a:ext>
              </a:extLst>
            </p:cNvPr>
            <p:cNvGrpSpPr/>
            <p:nvPr/>
          </p:nvGrpSpPr>
          <p:grpSpPr>
            <a:xfrm>
              <a:off x="6095187" y="4246551"/>
              <a:ext cx="1059870" cy="879540"/>
              <a:chOff x="6095187" y="4246551"/>
              <a:chExt cx="1059870" cy="879540"/>
            </a:xfrm>
          </p:grpSpPr>
          <p:pic>
            <p:nvPicPr>
              <p:cNvPr id="1056" name="Picture 32" descr="Related image">
                <a:extLst>
                  <a:ext uri="{FF2B5EF4-FFF2-40B4-BE49-F238E27FC236}">
                    <a16:creationId xmlns:a16="http://schemas.microsoft.com/office/drawing/2014/main" id="{F71CDA81-3693-4D52-A12B-DD051BDC8D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38" t="6386" r="6049" b="10523"/>
              <a:stretch/>
            </p:blipFill>
            <p:spPr bwMode="auto">
              <a:xfrm>
                <a:off x="6678807" y="4647963"/>
                <a:ext cx="476250" cy="444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2" name="Picture 38" descr="Image result for twitter white png icon">
                <a:extLst>
                  <a:ext uri="{FF2B5EF4-FFF2-40B4-BE49-F238E27FC236}">
                    <a16:creationId xmlns:a16="http://schemas.microsoft.com/office/drawing/2014/main" id="{2D88C984-CB3F-4243-93A7-BC55C1E30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35651" y="4246551"/>
                <a:ext cx="444564" cy="444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4" name="Picture 40" descr="Image result for email white png icon">
                <a:extLst>
                  <a:ext uri="{FF2B5EF4-FFF2-40B4-BE49-F238E27FC236}">
                    <a16:creationId xmlns:a16="http://schemas.microsoft.com/office/drawing/2014/main" id="{D12A5C6E-A1BD-4A00-9D84-83E5F512DC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5187" y="4776380"/>
                <a:ext cx="462042" cy="349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EB0672-7E94-480A-B85C-74451781C6E7}"/>
                </a:ext>
              </a:extLst>
            </p:cNvPr>
            <p:cNvSpPr txBox="1"/>
            <p:nvPr/>
          </p:nvSpPr>
          <p:spPr>
            <a:xfrm>
              <a:off x="5815801" y="5221267"/>
              <a:ext cx="168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 공유 </a:t>
              </a:r>
              <a:r>
                <a:rPr lang="en-US" altLang="ko-KR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4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</a:p>
          </p:txBody>
        </p:sp>
      </p:grpSp>
      <p:pic>
        <p:nvPicPr>
          <p:cNvPr id="1070" name="Picture 46" descr="Related image">
            <a:extLst>
              <a:ext uri="{FF2B5EF4-FFF2-40B4-BE49-F238E27FC236}">
                <a16:creationId xmlns:a16="http://schemas.microsoft.com/office/drawing/2014/main" id="{63A44D22-50F7-49E9-ACBB-37B694762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 t="17400" r="28919" b="32329"/>
          <a:stretch/>
        </p:blipFill>
        <p:spPr bwMode="auto">
          <a:xfrm rot="17930888" flipH="1">
            <a:off x="2115903" y="2443212"/>
            <a:ext cx="1530687" cy="7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6" descr="Related image">
            <a:extLst>
              <a:ext uri="{FF2B5EF4-FFF2-40B4-BE49-F238E27FC236}">
                <a16:creationId xmlns:a16="http://schemas.microsoft.com/office/drawing/2014/main" id="{6BB8A05D-920E-436F-8203-40C9BCB1E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 t="17400" r="28919" b="32329"/>
          <a:stretch/>
        </p:blipFill>
        <p:spPr bwMode="auto">
          <a:xfrm rot="9757812" flipH="1">
            <a:off x="3857871" y="5394176"/>
            <a:ext cx="1530687" cy="7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6" descr="Related image">
            <a:extLst>
              <a:ext uri="{FF2B5EF4-FFF2-40B4-BE49-F238E27FC236}">
                <a16:creationId xmlns:a16="http://schemas.microsoft.com/office/drawing/2014/main" id="{BCC2D7AC-05EA-4883-9BB7-D94AC3BDD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6" t="17400" r="28919" b="32329"/>
          <a:stretch/>
        </p:blipFill>
        <p:spPr bwMode="auto">
          <a:xfrm rot="2341310" flipH="1">
            <a:off x="5631980" y="2563104"/>
            <a:ext cx="1530687" cy="77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6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FC0B2CFA-65A5-4FF8-B0DD-DA95B732E447}"/>
              </a:ext>
            </a:extLst>
          </p:cNvPr>
          <p:cNvSpPr txBox="1">
            <a:spLocks/>
          </p:cNvSpPr>
          <p:nvPr/>
        </p:nvSpPr>
        <p:spPr>
          <a:xfrm>
            <a:off x="616856" y="0"/>
            <a:ext cx="8527143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개발 내용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49D5B-ECEB-4966-88A1-C4119DA6CC14}"/>
              </a:ext>
            </a:extLst>
          </p:cNvPr>
          <p:cNvSpPr/>
          <p:nvPr/>
        </p:nvSpPr>
        <p:spPr>
          <a:xfrm>
            <a:off x="425117" y="441157"/>
            <a:ext cx="108283" cy="718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DE253C-E881-4FB4-9C72-93C7A4B7D53E}"/>
              </a:ext>
            </a:extLst>
          </p:cNvPr>
          <p:cNvSpPr/>
          <p:nvPr/>
        </p:nvSpPr>
        <p:spPr>
          <a:xfrm>
            <a:off x="621257" y="831505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플로우 차트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20AFF5-8F9B-4AE2-8675-172EDA4BA1C6}"/>
              </a:ext>
            </a:extLst>
          </p:cNvPr>
          <p:cNvGrpSpPr/>
          <p:nvPr/>
        </p:nvGrpSpPr>
        <p:grpSpPr>
          <a:xfrm>
            <a:off x="6732844" y="2397664"/>
            <a:ext cx="1250270" cy="3112171"/>
            <a:chOff x="5942016" y="1602416"/>
            <a:chExt cx="1250270" cy="3112171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9A88211B-1361-4A18-9CFB-3FE9C1981B3F}"/>
                </a:ext>
              </a:extLst>
            </p:cNvPr>
            <p:cNvSpPr/>
            <p:nvPr/>
          </p:nvSpPr>
          <p:spPr>
            <a:xfrm>
              <a:off x="5942017" y="1602416"/>
              <a:ext cx="1250269" cy="778043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ea typeface="나눔바른고딕" panose="020B0603020101020101"/>
                </a:rPr>
                <a:t>텍스트 추출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B6A13E6-904F-4DAE-AE3D-56F96D53002C}"/>
                </a:ext>
              </a:extLst>
            </p:cNvPr>
            <p:cNvSpPr/>
            <p:nvPr/>
          </p:nvSpPr>
          <p:spPr>
            <a:xfrm>
              <a:off x="5942017" y="2769480"/>
              <a:ext cx="1250269" cy="778043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ea typeface="나눔바른고딕" panose="020B0603020101020101"/>
                </a:rPr>
                <a:t>전처리</a:t>
              </a:r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6CBF614-62F9-4D19-9DAE-DB8F435EED32}"/>
                </a:ext>
              </a:extLst>
            </p:cNvPr>
            <p:cNvSpPr/>
            <p:nvPr/>
          </p:nvSpPr>
          <p:spPr>
            <a:xfrm>
              <a:off x="5942016" y="3936544"/>
              <a:ext cx="1250269" cy="778043"/>
            </a:xfrm>
            <a:prstGeom prst="roundRect">
              <a:avLst/>
            </a:prstGeom>
            <a:solidFill>
              <a:srgbClr val="7F7F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ea typeface="나눔바른고딕" panose="020B0603020101020101"/>
                </a:rPr>
                <a:t>코드 변환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02D87B-8F68-4B11-8D53-65A7C11A77AE}"/>
              </a:ext>
            </a:extLst>
          </p:cNvPr>
          <p:cNvSpPr/>
          <p:nvPr/>
        </p:nvSpPr>
        <p:spPr>
          <a:xfrm>
            <a:off x="616856" y="2398419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나눔바른고딕" panose="020B0603020101020101"/>
              </a:rPr>
              <a:t>수도코드 작성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25B2F7E-1508-4DC2-9830-64E2E2626A9E}"/>
              </a:ext>
            </a:extLst>
          </p:cNvPr>
          <p:cNvSpPr/>
          <p:nvPr/>
        </p:nvSpPr>
        <p:spPr>
          <a:xfrm>
            <a:off x="2125293" y="2958721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나눔바른고딕" panose="020B0603020101020101"/>
              </a:rPr>
              <a:t>사진첩에서 불러오기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98F1D7-579E-4CD0-8D94-1343509A5EA8}"/>
              </a:ext>
            </a:extLst>
          </p:cNvPr>
          <p:cNvSpPr/>
          <p:nvPr/>
        </p:nvSpPr>
        <p:spPr>
          <a:xfrm>
            <a:off x="2125293" y="1858561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직접 촬영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16201A-B935-461F-97CE-4AA0F8423992}"/>
              </a:ext>
            </a:extLst>
          </p:cNvPr>
          <p:cNvSpPr/>
          <p:nvPr/>
        </p:nvSpPr>
        <p:spPr>
          <a:xfrm>
            <a:off x="3633732" y="2398419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ea typeface="나눔바른고딕" panose="020B0603020101020101"/>
              </a:rPr>
              <a:t>편집 및 전송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2CE504-1EF0-4B65-8CD7-EC9266886E5D}"/>
              </a:ext>
            </a:extLst>
          </p:cNvPr>
          <p:cNvSpPr/>
          <p:nvPr/>
        </p:nvSpPr>
        <p:spPr>
          <a:xfrm>
            <a:off x="2930107" y="4731792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결과 확인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9CF55C7-9811-4FB5-BB1F-E202FB76A5A2}"/>
              </a:ext>
            </a:extLst>
          </p:cNvPr>
          <p:cNvSpPr/>
          <p:nvPr/>
        </p:nvSpPr>
        <p:spPr>
          <a:xfrm>
            <a:off x="1331548" y="4731792"/>
            <a:ext cx="1250269" cy="778043"/>
          </a:xfrm>
          <a:prstGeom prst="roundRect">
            <a:avLst/>
          </a:prstGeom>
          <a:solidFill>
            <a:srgbClr val="7F7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a typeface="나눔바른고딕" panose="020B0603020101020101"/>
              </a:rPr>
              <a:t>공유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9E48B6-1CD9-46F8-9F82-779E9FE3F53F}"/>
              </a:ext>
            </a:extLst>
          </p:cNvPr>
          <p:cNvSpPr/>
          <p:nvPr/>
        </p:nvSpPr>
        <p:spPr>
          <a:xfrm>
            <a:off x="425116" y="1325563"/>
            <a:ext cx="4708357" cy="454584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5AD03-0AA6-45B3-8FE9-E68196D854D2}"/>
              </a:ext>
            </a:extLst>
          </p:cNvPr>
          <p:cNvSpPr txBox="1"/>
          <p:nvPr/>
        </p:nvSpPr>
        <p:spPr>
          <a:xfrm>
            <a:off x="521368" y="1404649"/>
            <a:ext cx="100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나눔바른고딕" panose="020B0603020101020101"/>
              </a:rPr>
              <a:t>프론트</a:t>
            </a:r>
            <a:endParaRPr lang="ko-KR" altLang="en-US" b="1" dirty="0">
              <a:ea typeface="나눔바른고딕" panose="020B0603020101020101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F022A-92C3-4043-8FDB-7372A025F9B6}"/>
              </a:ext>
            </a:extLst>
          </p:cNvPr>
          <p:cNvSpPr txBox="1"/>
          <p:nvPr/>
        </p:nvSpPr>
        <p:spPr>
          <a:xfrm>
            <a:off x="5908574" y="1437150"/>
            <a:ext cx="76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나눔바른고딕" panose="020B0603020101020101"/>
              </a:rPr>
              <a:t>서버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675880-CED2-4609-87FE-CFB1BC08F5ED}"/>
              </a:ext>
            </a:extLst>
          </p:cNvPr>
          <p:cNvSpPr/>
          <p:nvPr/>
        </p:nvSpPr>
        <p:spPr>
          <a:xfrm>
            <a:off x="5775158" y="1325562"/>
            <a:ext cx="3165642" cy="4545848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2EBF70-ACAD-4F3E-AD14-B0775D9E604A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V="1">
            <a:off x="1867125" y="2247583"/>
            <a:ext cx="258168" cy="540000"/>
          </a:xfrm>
          <a:prstGeom prst="bentConnector3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94FB09C-B111-401E-BC6D-F2074A0BD01B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1867125" y="2787441"/>
            <a:ext cx="258168" cy="560302"/>
          </a:xfrm>
          <a:prstGeom prst="bentConnector3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69AAAF2-6F08-44F3-B67F-2D5A5E97496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375562" y="2247583"/>
            <a:ext cx="258170" cy="539858"/>
          </a:xfrm>
          <a:prstGeom prst="bentConnector3">
            <a:avLst>
              <a:gd name="adj1" fmla="val 50000"/>
            </a:avLst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40379FE-B115-4777-B827-8BF9D536367F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3375562" y="2787441"/>
            <a:ext cx="258170" cy="560302"/>
          </a:xfrm>
          <a:prstGeom prst="bentConnector3">
            <a:avLst>
              <a:gd name="adj1" fmla="val 50000"/>
            </a:avLst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EA27EA-E970-40E6-8DBA-E7C08685EF3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4884001" y="2786686"/>
            <a:ext cx="1848844" cy="755"/>
          </a:xfrm>
          <a:prstGeom prst="straightConnector1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2179849-E5D1-4061-B2D9-3734C707702F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7357980" y="3175707"/>
            <a:ext cx="0" cy="389021"/>
          </a:xfrm>
          <a:prstGeom prst="straightConnector1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EB20CD1-E8CD-4ED8-84D3-D52E959A74B5}"/>
              </a:ext>
            </a:extLst>
          </p:cNvPr>
          <p:cNvCxnSpPr>
            <a:cxnSpLocks/>
          </p:cNvCxnSpPr>
          <p:nvPr/>
        </p:nvCxnSpPr>
        <p:spPr>
          <a:xfrm>
            <a:off x="7375358" y="4342771"/>
            <a:ext cx="0" cy="389021"/>
          </a:xfrm>
          <a:prstGeom prst="straightConnector1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8691122-B594-40A8-85B7-DDC3AF8A5C31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>
            <a:off x="4180376" y="5120814"/>
            <a:ext cx="2552468" cy="0"/>
          </a:xfrm>
          <a:prstGeom prst="straightConnector1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DA5E9B6-685C-4475-BC1D-0C2F2838FF13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2581817" y="5120814"/>
            <a:ext cx="348290" cy="0"/>
          </a:xfrm>
          <a:prstGeom prst="straightConnector1">
            <a:avLst/>
          </a:prstGeom>
          <a:ln w="25400">
            <a:solidFill>
              <a:srgbClr val="FE72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0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5143" y="2204488"/>
            <a:ext cx="926346" cy="1935341"/>
            <a:chOff x="145143" y="2204488"/>
            <a:chExt cx="926346" cy="1935341"/>
          </a:xfrm>
        </p:grpSpPr>
        <p:grpSp>
          <p:nvGrpSpPr>
            <p:cNvPr id="344" name="그룹 343"/>
            <p:cNvGrpSpPr/>
            <p:nvPr/>
          </p:nvGrpSpPr>
          <p:grpSpPr>
            <a:xfrm>
              <a:off x="145143" y="2204488"/>
              <a:ext cx="926346" cy="1609502"/>
              <a:chOff x="145143" y="2204488"/>
              <a:chExt cx="926346" cy="1609502"/>
            </a:xfrm>
          </p:grpSpPr>
          <p:sp>
            <p:nvSpPr>
              <p:cNvPr id="339" name="모서리가 둥근 직사각형 1">
                <a:extLst>
                  <a:ext uri="{FF2B5EF4-FFF2-40B4-BE49-F238E27FC236}">
                    <a16:creationId xmlns:a16="http://schemas.microsoft.com/office/drawing/2014/main" id="{4BA5EF16-FC1D-4598-8E00-543FABF2FFA2}"/>
                  </a:ext>
                </a:extLst>
              </p:cNvPr>
              <p:cNvSpPr/>
              <p:nvPr/>
            </p:nvSpPr>
            <p:spPr>
              <a:xfrm>
                <a:off x="145143" y="2204488"/>
                <a:ext cx="926346" cy="1609502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446D51AC-0937-46DB-809B-C4F6F7F6DACF}"/>
                  </a:ext>
                </a:extLst>
              </p:cNvPr>
              <p:cNvSpPr/>
              <p:nvPr/>
            </p:nvSpPr>
            <p:spPr>
              <a:xfrm>
                <a:off x="221654" y="2388563"/>
                <a:ext cx="772528" cy="1314796"/>
              </a:xfrm>
              <a:prstGeom prst="rect">
                <a:avLst/>
              </a:prstGeom>
              <a:solidFill>
                <a:srgbClr val="F7F7ED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3" name="직사각형 322"/>
              <p:cNvSpPr/>
              <p:nvPr/>
            </p:nvSpPr>
            <p:spPr>
              <a:xfrm>
                <a:off x="229319" y="2509143"/>
                <a:ext cx="764864" cy="64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CO</a:t>
                </a: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1A599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W</a:t>
                </a: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AY</a:t>
                </a:r>
              </a:p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(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644C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co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ding 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644C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w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herever e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644C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sil</a:t>
                </a: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8644C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y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2B2A7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)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BE51180-EFFD-4244-81F6-2BDF260E1B01}"/>
                </a:ext>
              </a:extLst>
            </p:cNvPr>
            <p:cNvSpPr txBox="1"/>
            <p:nvPr/>
          </p:nvSpPr>
          <p:spPr>
            <a:xfrm>
              <a:off x="250639" y="3908997"/>
              <a:ext cx="6608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시작화면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50677" y="1204686"/>
            <a:ext cx="3990108" cy="3903417"/>
            <a:chOff x="1050677" y="1204686"/>
            <a:chExt cx="3990108" cy="3903417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D11ED6C-E7C1-47DB-8CA9-FB29CA3BE96D}"/>
                </a:ext>
              </a:extLst>
            </p:cNvPr>
            <p:cNvSpPr txBox="1"/>
            <p:nvPr/>
          </p:nvSpPr>
          <p:spPr>
            <a:xfrm>
              <a:off x="2977867" y="1204686"/>
              <a:ext cx="6608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나눔바른고딕" panose="020B0603020101020101"/>
                  <a:ea typeface="나눔바른고딕" panose="020B0603020101020101"/>
                </a:rPr>
                <a:t>사진 촬영</a:t>
              </a: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50677" y="1416247"/>
              <a:ext cx="3990108" cy="3691856"/>
              <a:chOff x="1050677" y="1416247"/>
              <a:chExt cx="3990108" cy="3691856"/>
            </a:xfrm>
          </p:grpSpPr>
          <p:sp>
            <p:nvSpPr>
              <p:cNvPr id="338" name="모서리가 둥근 직사각형 1">
                <a:extLst>
                  <a:ext uri="{FF2B5EF4-FFF2-40B4-BE49-F238E27FC236}">
                    <a16:creationId xmlns:a16="http://schemas.microsoft.com/office/drawing/2014/main" id="{4BA5EF16-FC1D-4598-8E00-543FABF2FFA2}"/>
                  </a:ext>
                </a:extLst>
              </p:cNvPr>
              <p:cNvSpPr/>
              <p:nvPr/>
            </p:nvSpPr>
            <p:spPr>
              <a:xfrm>
                <a:off x="1421429" y="2204584"/>
                <a:ext cx="926346" cy="1609502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6" name="모서리가 둥근 직사각형 1">
                <a:extLst>
                  <a:ext uri="{FF2B5EF4-FFF2-40B4-BE49-F238E27FC236}">
                    <a16:creationId xmlns:a16="http://schemas.microsoft.com/office/drawing/2014/main" id="{4BA5EF16-FC1D-4598-8E00-543FABF2FFA2}"/>
                  </a:ext>
                </a:extLst>
              </p:cNvPr>
              <p:cNvSpPr/>
              <p:nvPr/>
            </p:nvSpPr>
            <p:spPr>
              <a:xfrm>
                <a:off x="2835661" y="1416247"/>
                <a:ext cx="926346" cy="1609502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F18B97E0-E757-4E3E-BF33-26DF6C90514D}"/>
                  </a:ext>
                </a:extLst>
              </p:cNvPr>
              <p:cNvGrpSpPr/>
              <p:nvPr/>
            </p:nvGrpSpPr>
            <p:grpSpPr>
              <a:xfrm>
                <a:off x="2849662" y="3176429"/>
                <a:ext cx="926346" cy="1609502"/>
                <a:chOff x="4721908" y="1293042"/>
                <a:chExt cx="3176833" cy="5005633"/>
              </a:xfrm>
            </p:grpSpPr>
            <p:sp>
              <p:nvSpPr>
                <p:cNvPr id="333" name="모서리가 둥근 직사각형 1">
                  <a:extLst>
                    <a:ext uri="{FF2B5EF4-FFF2-40B4-BE49-F238E27FC236}">
                      <a16:creationId xmlns:a16="http://schemas.microsoft.com/office/drawing/2014/main" id="{4BA5EF16-FC1D-4598-8E00-543FABF2FFA2}"/>
                    </a:ext>
                  </a:extLst>
                </p:cNvPr>
                <p:cNvSpPr/>
                <p:nvPr/>
              </p:nvSpPr>
              <p:spPr>
                <a:xfrm>
                  <a:off x="4721908" y="1293042"/>
                  <a:ext cx="3176833" cy="500563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4" name="직사각형 333">
                  <a:extLst>
                    <a:ext uri="{FF2B5EF4-FFF2-40B4-BE49-F238E27FC236}">
                      <a16:creationId xmlns:a16="http://schemas.microsoft.com/office/drawing/2014/main" id="{122727EE-EF37-4ABB-96E1-4E06C67365C8}"/>
                    </a:ext>
                  </a:extLst>
                </p:cNvPr>
                <p:cNvSpPr/>
                <p:nvPr/>
              </p:nvSpPr>
              <p:spPr>
                <a:xfrm>
                  <a:off x="4924585" y="1703106"/>
                  <a:ext cx="2771480" cy="4197292"/>
                </a:xfrm>
                <a:prstGeom prst="rect">
                  <a:avLst/>
                </a:prstGeom>
                <a:solidFill>
                  <a:srgbClr val="F7F7ED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329" name="그룹 328">
                <a:extLst>
                  <a:ext uri="{FF2B5EF4-FFF2-40B4-BE49-F238E27FC236}">
                    <a16:creationId xmlns:a16="http://schemas.microsoft.com/office/drawing/2014/main" id="{F18B97E0-E757-4E3E-BF33-26DF6C90514D}"/>
                  </a:ext>
                </a:extLst>
              </p:cNvPr>
              <p:cNvGrpSpPr/>
              <p:nvPr/>
            </p:nvGrpSpPr>
            <p:grpSpPr>
              <a:xfrm>
                <a:off x="4114439" y="2168416"/>
                <a:ext cx="926346" cy="1609502"/>
                <a:chOff x="4721908" y="1293042"/>
                <a:chExt cx="3176833" cy="5005633"/>
              </a:xfrm>
            </p:grpSpPr>
            <p:sp>
              <p:nvSpPr>
                <p:cNvPr id="330" name="모서리가 둥근 직사각형 1">
                  <a:extLst>
                    <a:ext uri="{FF2B5EF4-FFF2-40B4-BE49-F238E27FC236}">
                      <a16:creationId xmlns:a16="http://schemas.microsoft.com/office/drawing/2014/main" id="{4BA5EF16-FC1D-4598-8E00-543FABF2FFA2}"/>
                    </a:ext>
                  </a:extLst>
                </p:cNvPr>
                <p:cNvSpPr/>
                <p:nvPr/>
              </p:nvSpPr>
              <p:spPr>
                <a:xfrm>
                  <a:off x="4721908" y="1293042"/>
                  <a:ext cx="3176833" cy="500563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122727EE-EF37-4ABB-96E1-4E06C67365C8}"/>
                    </a:ext>
                  </a:extLst>
                </p:cNvPr>
                <p:cNvSpPr/>
                <p:nvPr/>
              </p:nvSpPr>
              <p:spPr>
                <a:xfrm>
                  <a:off x="4924584" y="1703106"/>
                  <a:ext cx="2771480" cy="4091233"/>
                </a:xfrm>
                <a:prstGeom prst="rect">
                  <a:avLst/>
                </a:prstGeom>
                <a:solidFill>
                  <a:srgbClr val="F7F7ED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46D51AC-0937-46DB-809B-C4F6F7F6DACF}"/>
                  </a:ext>
                </a:extLst>
              </p:cNvPr>
              <p:cNvSpPr/>
              <p:nvPr/>
            </p:nvSpPr>
            <p:spPr>
              <a:xfrm>
                <a:off x="1505098" y="2388563"/>
                <a:ext cx="772528" cy="1314796"/>
              </a:xfrm>
              <a:prstGeom prst="rect">
                <a:avLst/>
              </a:prstGeom>
              <a:solidFill>
                <a:srgbClr val="F7F7ED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>
              <a:xfrm>
                <a:off x="1539257" y="3262068"/>
                <a:ext cx="701582" cy="181769"/>
              </a:xfrm>
              <a:prstGeom prst="rect">
                <a:avLst/>
              </a:prstGeom>
              <a:solidFill>
                <a:srgbClr val="62B2A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촬영</a:t>
                </a:r>
                <a:endPara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8" name="직사각형 317"/>
              <p:cNvSpPr/>
              <p:nvPr/>
            </p:nvSpPr>
            <p:spPr>
              <a:xfrm>
                <a:off x="1539257" y="3482463"/>
                <a:ext cx="701582" cy="181769"/>
              </a:xfrm>
              <a:prstGeom prst="rect">
                <a:avLst/>
              </a:prstGeom>
              <a:solidFill>
                <a:srgbClr val="62B2A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바른고딕" panose="020B0603020101020101"/>
                    <a:ea typeface="맑은 고딕" panose="020B0503020000020004" pitchFamily="50" charset="-127"/>
                  </a:rPr>
                  <a:t>불러오기</a:t>
                </a:r>
                <a:endPara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9" name="직사각형 318"/>
              <p:cNvSpPr/>
              <p:nvPr/>
            </p:nvSpPr>
            <p:spPr>
              <a:xfrm>
                <a:off x="1505098" y="2388563"/>
                <a:ext cx="772528" cy="161337"/>
              </a:xfrm>
              <a:prstGeom prst="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COWAY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2878347" y="1539202"/>
                <a:ext cx="848669" cy="1374125"/>
                <a:chOff x="3777605" y="516535"/>
                <a:chExt cx="1122016" cy="1723583"/>
              </a:xfrm>
            </p:grpSpPr>
            <p:grpSp>
              <p:nvGrpSpPr>
                <p:cNvPr id="20" name="그룹 19"/>
                <p:cNvGrpSpPr/>
                <p:nvPr/>
              </p:nvGrpSpPr>
              <p:grpSpPr>
                <a:xfrm>
                  <a:off x="3777605" y="2022416"/>
                  <a:ext cx="1122016" cy="217702"/>
                  <a:chOff x="6066956" y="707369"/>
                  <a:chExt cx="1112753" cy="217702"/>
                </a:xfrm>
              </p:grpSpPr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6066956" y="707369"/>
                    <a:ext cx="1112753" cy="217702"/>
                  </a:xfrm>
                  <a:prstGeom prst="rect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313" name="그룹 312"/>
                  <p:cNvGrpSpPr/>
                  <p:nvPr/>
                </p:nvGrpSpPr>
                <p:grpSpPr>
                  <a:xfrm>
                    <a:off x="6558991" y="749991"/>
                    <a:ext cx="128686" cy="132459"/>
                    <a:chOff x="6966408" y="2592371"/>
                    <a:chExt cx="320512" cy="339365"/>
                  </a:xfrm>
                  <a:solidFill>
                    <a:sysClr val="window" lastClr="FFFFFF"/>
                  </a:solidFill>
                </p:grpSpPr>
                <p:sp>
                  <p:nvSpPr>
                    <p:cNvPr id="314" name="타원 313"/>
                    <p:cNvSpPr/>
                    <p:nvPr/>
                  </p:nvSpPr>
                  <p:spPr>
                    <a:xfrm>
                      <a:off x="6966408" y="2592371"/>
                      <a:ext cx="320512" cy="339365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315" name="타원 314"/>
                    <p:cNvSpPr/>
                    <p:nvPr/>
                  </p:nvSpPr>
                  <p:spPr>
                    <a:xfrm>
                      <a:off x="7042608" y="2668570"/>
                      <a:ext cx="168112" cy="186965"/>
                    </a:xfrm>
                    <a:prstGeom prst="ellipse">
                      <a:avLst/>
                    </a:prstGeom>
                    <a:grpFill/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446D51AC-0937-46DB-809B-C4F6F7F6DACF}"/>
                    </a:ext>
                  </a:extLst>
                </p:cNvPr>
                <p:cNvSpPr/>
                <p:nvPr/>
              </p:nvSpPr>
              <p:spPr>
                <a:xfrm>
                  <a:off x="3778883" y="516535"/>
                  <a:ext cx="1112753" cy="1502765"/>
                </a:xfrm>
                <a:prstGeom prst="rect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446D51AC-0937-46DB-809B-C4F6F7F6DACF}"/>
                  </a:ext>
                </a:extLst>
              </p:cNvPr>
              <p:cNvSpPr/>
              <p:nvPr/>
            </p:nvSpPr>
            <p:spPr>
              <a:xfrm>
                <a:off x="2899571" y="3308279"/>
                <a:ext cx="830319" cy="134959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80" name="그룹 279"/>
              <p:cNvGrpSpPr/>
              <p:nvPr/>
            </p:nvGrpSpPr>
            <p:grpSpPr>
              <a:xfrm>
                <a:off x="2947724" y="3512429"/>
                <a:ext cx="738599" cy="937501"/>
                <a:chOff x="6574941" y="2205872"/>
                <a:chExt cx="2465332" cy="3092769"/>
              </a:xfrm>
            </p:grpSpPr>
            <p:sp>
              <p:nvSpPr>
                <p:cNvPr id="298" name="직사각형 297"/>
                <p:cNvSpPr/>
                <p:nvPr/>
              </p:nvSpPr>
              <p:spPr>
                <a:xfrm>
                  <a:off x="6579686" y="2205872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7418831" y="2205872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8267275" y="2205872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6574941" y="2988295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7418831" y="2988295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8267275" y="2988295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6579686" y="3770718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7418831" y="3770718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8267275" y="3770718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6579686" y="4553923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7418831" y="4553923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8267275" y="4553923"/>
                  <a:ext cx="772998" cy="744718"/>
                </a:xfrm>
                <a:prstGeom prst="rect">
                  <a:avLst/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81" name="직사각형 280"/>
              <p:cNvSpPr/>
              <p:nvPr/>
            </p:nvSpPr>
            <p:spPr>
              <a:xfrm>
                <a:off x="2901362" y="3319361"/>
                <a:ext cx="827495" cy="167017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1A599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PHOTOS</a:t>
                </a:r>
                <a:endPara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51A599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2" name="타원 281"/>
              <p:cNvSpPr/>
              <p:nvPr/>
            </p:nvSpPr>
            <p:spPr>
              <a:xfrm>
                <a:off x="2964015" y="3561254"/>
                <a:ext cx="31067" cy="3633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3" name="타원 282"/>
              <p:cNvSpPr/>
              <p:nvPr/>
            </p:nvSpPr>
            <p:spPr>
              <a:xfrm>
                <a:off x="3212158" y="3563041"/>
                <a:ext cx="28631" cy="3151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3467455" y="3561254"/>
                <a:ext cx="31067" cy="3633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85" name="그룹 284"/>
              <p:cNvGrpSpPr/>
              <p:nvPr/>
            </p:nvGrpSpPr>
            <p:grpSpPr>
              <a:xfrm>
                <a:off x="2964015" y="3794684"/>
                <a:ext cx="534507" cy="36330"/>
                <a:chOff x="6836004" y="2377126"/>
                <a:chExt cx="1784102" cy="113121"/>
              </a:xfrm>
            </p:grpSpPr>
            <p:sp>
              <p:nvSpPr>
                <p:cNvPr id="295" name="타원 294"/>
                <p:cNvSpPr/>
                <p:nvPr/>
              </p:nvSpPr>
              <p:spPr>
                <a:xfrm>
                  <a:off x="6836004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7664266" y="2382692"/>
                  <a:ext cx="95566" cy="981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7" name="타원 296"/>
                <p:cNvSpPr/>
                <p:nvPr/>
              </p:nvSpPr>
              <p:spPr>
                <a:xfrm>
                  <a:off x="8516411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6" name="그룹 285"/>
              <p:cNvGrpSpPr/>
              <p:nvPr/>
            </p:nvGrpSpPr>
            <p:grpSpPr>
              <a:xfrm>
                <a:off x="2959179" y="4034941"/>
                <a:ext cx="534507" cy="36330"/>
                <a:chOff x="6836004" y="2377126"/>
                <a:chExt cx="1784102" cy="113121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6836004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664266" y="2382692"/>
                  <a:ext cx="95566" cy="981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516411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87" name="그룹 286"/>
              <p:cNvGrpSpPr/>
              <p:nvPr/>
            </p:nvGrpSpPr>
            <p:grpSpPr>
              <a:xfrm>
                <a:off x="2959220" y="4272193"/>
                <a:ext cx="534507" cy="36330"/>
                <a:chOff x="6836004" y="2377126"/>
                <a:chExt cx="1784102" cy="113121"/>
              </a:xfrm>
            </p:grpSpPr>
            <p:sp>
              <p:nvSpPr>
                <p:cNvPr id="289" name="타원 288"/>
                <p:cNvSpPr/>
                <p:nvPr/>
              </p:nvSpPr>
              <p:spPr>
                <a:xfrm>
                  <a:off x="6836004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7664266" y="2382692"/>
                  <a:ext cx="95566" cy="981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1" name="타원 290"/>
                <p:cNvSpPr/>
                <p:nvPr/>
              </p:nvSpPr>
              <p:spPr>
                <a:xfrm>
                  <a:off x="8516411" y="2377126"/>
                  <a:ext cx="103695" cy="11312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88" name="직사각형 287"/>
              <p:cNvSpPr/>
              <p:nvPr/>
            </p:nvSpPr>
            <p:spPr>
              <a:xfrm>
                <a:off x="2938518" y="4467249"/>
                <a:ext cx="768065" cy="167017"/>
              </a:xfrm>
              <a:prstGeom prst="rect">
                <a:avLst/>
              </a:prstGeom>
              <a:solidFill>
                <a:srgbClr val="51A599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선택</a:t>
                </a: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446D51AC-0937-46DB-809B-C4F6F7F6DACF}"/>
                  </a:ext>
                </a:extLst>
              </p:cNvPr>
              <p:cNvSpPr/>
              <p:nvPr/>
            </p:nvSpPr>
            <p:spPr>
              <a:xfrm>
                <a:off x="4182284" y="2310858"/>
                <a:ext cx="809508" cy="1304896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68" name="그룹 267"/>
              <p:cNvGrpSpPr/>
              <p:nvPr/>
            </p:nvGrpSpPr>
            <p:grpSpPr>
              <a:xfrm>
                <a:off x="4179536" y="2304392"/>
                <a:ext cx="796152" cy="1131515"/>
                <a:chOff x="1809946" y="1984342"/>
                <a:chExt cx="2394409" cy="3420361"/>
              </a:xfrm>
            </p:grpSpPr>
            <p:sp>
              <p:nvSpPr>
                <p:cNvPr id="271" name="직사각형 270"/>
                <p:cNvSpPr/>
                <p:nvPr/>
              </p:nvSpPr>
              <p:spPr>
                <a:xfrm>
                  <a:off x="1857080" y="2036190"/>
                  <a:ext cx="2300141" cy="3318235"/>
                </a:xfrm>
                <a:prstGeom prst="rect">
                  <a:avLst/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72" name="그룹 271"/>
                <p:cNvGrpSpPr/>
                <p:nvPr/>
              </p:nvGrpSpPr>
              <p:grpSpPr>
                <a:xfrm>
                  <a:off x="1809946" y="1984342"/>
                  <a:ext cx="2394409" cy="105265"/>
                  <a:chOff x="1809946" y="1984342"/>
                  <a:chExt cx="2394409" cy="105265"/>
                </a:xfrm>
              </p:grpSpPr>
              <p:sp>
                <p:nvSpPr>
                  <p:cNvPr id="276" name="타원 275"/>
                  <p:cNvSpPr/>
                  <p:nvPr/>
                </p:nvSpPr>
                <p:spPr>
                  <a:xfrm>
                    <a:off x="1809946" y="1984342"/>
                    <a:ext cx="94268" cy="10369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7" name="타원 276"/>
                  <p:cNvSpPr/>
                  <p:nvPr/>
                </p:nvSpPr>
                <p:spPr>
                  <a:xfrm>
                    <a:off x="4110087" y="1985912"/>
                    <a:ext cx="94268" cy="10369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73" name="그룹 272"/>
                <p:cNvGrpSpPr/>
                <p:nvPr/>
              </p:nvGrpSpPr>
              <p:grpSpPr>
                <a:xfrm>
                  <a:off x="1809946" y="5299438"/>
                  <a:ext cx="2394409" cy="105265"/>
                  <a:chOff x="1809946" y="1984342"/>
                  <a:chExt cx="2394409" cy="105265"/>
                </a:xfrm>
              </p:grpSpPr>
              <p:sp>
                <p:nvSpPr>
                  <p:cNvPr id="274" name="타원 273"/>
                  <p:cNvSpPr/>
                  <p:nvPr/>
                </p:nvSpPr>
                <p:spPr>
                  <a:xfrm>
                    <a:off x="1809946" y="1984342"/>
                    <a:ext cx="94268" cy="10369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5" name="타원 274"/>
                  <p:cNvSpPr/>
                  <p:nvPr/>
                </p:nvSpPr>
                <p:spPr>
                  <a:xfrm>
                    <a:off x="4110087" y="1985912"/>
                    <a:ext cx="94268" cy="103695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sp>
            <p:nvSpPr>
              <p:cNvPr id="269" name="직사각형 268"/>
              <p:cNvSpPr/>
              <p:nvPr/>
            </p:nvSpPr>
            <p:spPr>
              <a:xfrm>
                <a:off x="4190048" y="3460764"/>
                <a:ext cx="355434" cy="129760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취소</a:t>
                </a: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4612048" y="3460773"/>
                <a:ext cx="355434" cy="129760"/>
              </a:xfrm>
              <a:prstGeom prst="rect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확인</a:t>
                </a: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1617579" y="1951504"/>
                <a:ext cx="544937" cy="239387"/>
              </a:xfrm>
              <a:prstGeom prst="rect">
                <a:avLst/>
              </a:prstGeom>
              <a:solidFill>
                <a:srgbClr val="FE727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MAIN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D2F27C8D-89C9-4345-9F7E-6AB6E4809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677" y="3061110"/>
                <a:ext cx="397927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E7272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C87F47BA-54E4-4B1F-B1B7-0F76C8E08F12}"/>
                  </a:ext>
                </a:extLst>
              </p:cNvPr>
              <p:cNvGrpSpPr/>
              <p:nvPr/>
            </p:nvGrpSpPr>
            <p:grpSpPr>
              <a:xfrm>
                <a:off x="2233106" y="2214999"/>
                <a:ext cx="602555" cy="1124743"/>
                <a:chOff x="2805402" y="3143427"/>
                <a:chExt cx="1580199" cy="2980595"/>
              </a:xfrm>
            </p:grpSpPr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3396169C-62C1-4BC7-B6DE-D2A78C6F0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05402" y="6115660"/>
                  <a:ext cx="800847" cy="582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4" name="직선 화살표 연결선 263">
                  <a:extLst>
                    <a:ext uri="{FF2B5EF4-FFF2-40B4-BE49-F238E27FC236}">
                      <a16:creationId xmlns:a16="http://schemas.microsoft.com/office/drawing/2014/main" id="{E7FCD24E-4ABA-458E-8A73-7BACBA6CE60B}"/>
                    </a:ext>
                  </a:extLst>
                </p:cNvPr>
                <p:cNvCxnSpPr>
                  <a:cxnSpLocks/>
                  <a:endCxn id="336" idx="1"/>
                </p:cNvCxnSpPr>
                <p:nvPr/>
              </p:nvCxnSpPr>
              <p:spPr>
                <a:xfrm>
                  <a:off x="3589762" y="3143427"/>
                  <a:ext cx="795839" cy="1589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BE36BF42-8D21-45A1-B4E0-83D6EBCB6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762" y="3143427"/>
                  <a:ext cx="0" cy="298059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0423E7CF-0C0D-4FD8-B4A2-259057815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3106" y="3568260"/>
                <a:ext cx="64524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E7272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B0DCBFF8-B8F1-4DD3-B5E7-13E8CB592373}"/>
                  </a:ext>
                </a:extLst>
              </p:cNvPr>
              <p:cNvSpPr/>
              <p:nvPr/>
            </p:nvSpPr>
            <p:spPr>
              <a:xfrm>
                <a:off x="4155513" y="4039976"/>
                <a:ext cx="544937" cy="239387"/>
              </a:xfrm>
              <a:prstGeom prst="rect">
                <a:avLst/>
              </a:prstGeom>
              <a:solidFill>
                <a:srgbClr val="FE727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나눔바른고딕" panose="020B0603020101020101"/>
                  </a:rPr>
                  <a:t>MAIN</a:t>
                </a:r>
                <a:endParaRPr kumimoji="0" lang="ko-KR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나눔바른고딕" panose="020B0603020101020101"/>
                </a:endParaRPr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D0BDD6CC-1A97-4CF4-9B71-6274294120E4}"/>
                  </a:ext>
                </a:extLst>
              </p:cNvPr>
              <p:cNvGrpSpPr/>
              <p:nvPr/>
            </p:nvGrpSpPr>
            <p:grpSpPr>
              <a:xfrm>
                <a:off x="3798172" y="2209969"/>
                <a:ext cx="347329" cy="851140"/>
                <a:chOff x="4966982" y="1371944"/>
                <a:chExt cx="609091" cy="1858505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2583424B-B54C-4B40-86AD-7AA2F67ED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66982" y="1378056"/>
                  <a:ext cx="263011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3FC28CA3-21C1-42AF-A82C-4BF2BD194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29993" y="1371944"/>
                  <a:ext cx="0" cy="185850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2" name="직선 화살표 연결선 261">
                  <a:extLst>
                    <a:ext uri="{FF2B5EF4-FFF2-40B4-BE49-F238E27FC236}">
                      <a16:creationId xmlns:a16="http://schemas.microsoft.com/office/drawing/2014/main" id="{89C383A1-0664-42E4-95CD-249B028D0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9993" y="3222398"/>
                  <a:ext cx="34608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185" name="직선 화살표 연결선 184"/>
              <p:cNvCxnSpPr>
                <a:cxnSpLocks/>
              </p:cNvCxnSpPr>
              <p:nvPr/>
            </p:nvCxnSpPr>
            <p:spPr>
              <a:xfrm>
                <a:off x="4367764" y="3640171"/>
                <a:ext cx="0" cy="38562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E7272"/>
                </a:solidFill>
                <a:prstDash val="solid"/>
                <a:miter lim="800000"/>
                <a:tailEnd type="triangle"/>
              </a:ln>
              <a:effectLst/>
            </p:spPr>
          </p:cxn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4F18B964-E27B-4DB8-B40E-796B5430F91F}"/>
                  </a:ext>
                </a:extLst>
              </p:cNvPr>
              <p:cNvGrpSpPr/>
              <p:nvPr/>
            </p:nvGrpSpPr>
            <p:grpSpPr>
              <a:xfrm>
                <a:off x="3724840" y="3280811"/>
                <a:ext cx="412755" cy="1288543"/>
                <a:chOff x="2805402" y="3143427"/>
                <a:chExt cx="1507144" cy="2980595"/>
              </a:xfrm>
            </p:grpSpPr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6ACED55A-63B1-4CCF-84BB-CF39D3E6D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05402" y="6115660"/>
                  <a:ext cx="800847" cy="582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32" name="직선 화살표 연결선 231">
                  <a:extLst>
                    <a:ext uri="{FF2B5EF4-FFF2-40B4-BE49-F238E27FC236}">
                      <a16:creationId xmlns:a16="http://schemas.microsoft.com/office/drawing/2014/main" id="{436204B9-41AC-4829-A42E-4C75067F5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762" y="3143427"/>
                  <a:ext cx="722784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E42EFC51-A84B-4276-B3F0-E8AEF739D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762" y="3143427"/>
                  <a:ext cx="0" cy="298059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E7272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5984F78-7BDA-4E64-A080-B25700A061D4}"/>
                  </a:ext>
                </a:extLst>
              </p:cNvPr>
              <p:cNvSpPr txBox="1"/>
              <p:nvPr/>
            </p:nvSpPr>
            <p:spPr>
              <a:xfrm>
                <a:off x="1555969" y="3908997"/>
                <a:ext cx="6608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1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메인화면</a:t>
                </a:r>
                <a:endParaRPr kumimoji="0" lang="ko-KR" altLang="en-US" sz="9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210172-E833-4986-86F7-621602C3C99C}"/>
                  </a:ext>
                </a:extLst>
              </p:cNvPr>
              <p:cNvSpPr txBox="1"/>
              <p:nvPr/>
            </p:nvSpPr>
            <p:spPr>
              <a:xfrm>
                <a:off x="2898507" y="4877271"/>
                <a:ext cx="82239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갤러리 선택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EF39BF61-12FF-4C22-BAD4-630CE76CF899}"/>
                  </a:ext>
                </a:extLst>
              </p:cNvPr>
              <p:cNvSpPr txBox="1"/>
              <p:nvPr/>
            </p:nvSpPr>
            <p:spPr>
              <a:xfrm>
                <a:off x="4190048" y="1974758"/>
                <a:ext cx="7703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사진 편집</a:t>
                </a: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36732" y="3873667"/>
            <a:ext cx="4007268" cy="2997286"/>
            <a:chOff x="5136732" y="3873667"/>
            <a:chExt cx="4007268" cy="2997286"/>
          </a:xfrm>
        </p:grpSpPr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3A75F11B-0E8F-498F-B096-F9051D1A6BCF}"/>
                </a:ext>
              </a:extLst>
            </p:cNvPr>
            <p:cNvGrpSpPr/>
            <p:nvPr/>
          </p:nvGrpSpPr>
          <p:grpSpPr>
            <a:xfrm>
              <a:off x="6241757" y="4479531"/>
              <a:ext cx="993740" cy="1726597"/>
              <a:chOff x="1554463" y="734243"/>
              <a:chExt cx="1331762" cy="2098414"/>
            </a:xfrm>
          </p:grpSpPr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36CFF822-2438-4FD7-94D6-8725C47AB539}"/>
                  </a:ext>
                </a:extLst>
              </p:cNvPr>
              <p:cNvGrpSpPr/>
              <p:nvPr/>
            </p:nvGrpSpPr>
            <p:grpSpPr>
              <a:xfrm>
                <a:off x="1554463" y="734243"/>
                <a:ext cx="1331762" cy="2098414"/>
                <a:chOff x="4507583" y="302442"/>
                <a:chExt cx="3176833" cy="5005633"/>
              </a:xfrm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CB6DC0F4-D116-4769-9CF2-1506E8DC865A}"/>
                    </a:ext>
                  </a:extLst>
                </p:cNvPr>
                <p:cNvGrpSpPr/>
                <p:nvPr/>
              </p:nvGrpSpPr>
              <p:grpSpPr>
                <a:xfrm>
                  <a:off x="4507583" y="302442"/>
                  <a:ext cx="3176833" cy="5005633"/>
                  <a:chOff x="8369176" y="1293042"/>
                  <a:chExt cx="3176833" cy="5005633"/>
                </a:xfrm>
              </p:grpSpPr>
              <p:grpSp>
                <p:nvGrpSpPr>
                  <p:cNvPr id="226" name="그룹 225">
                    <a:extLst>
                      <a:ext uri="{FF2B5EF4-FFF2-40B4-BE49-F238E27FC236}">
                        <a16:creationId xmlns:a16="http://schemas.microsoft.com/office/drawing/2014/main" id="{BEAB8EF7-3B23-4DC5-9D85-CA94319CA68C}"/>
                      </a:ext>
                    </a:extLst>
                  </p:cNvPr>
                  <p:cNvGrpSpPr/>
                  <p:nvPr/>
                </p:nvGrpSpPr>
                <p:grpSpPr>
                  <a:xfrm>
                    <a:off x="8369176" y="1293042"/>
                    <a:ext cx="3176833" cy="5005633"/>
                    <a:chOff x="4721908" y="1293042"/>
                    <a:chExt cx="3176833" cy="5005633"/>
                  </a:xfrm>
                </p:grpSpPr>
                <p:sp>
                  <p:nvSpPr>
                    <p:cNvPr id="229" name="모서리가 둥근 직사각형 1">
                      <a:extLst>
                        <a:ext uri="{FF2B5EF4-FFF2-40B4-BE49-F238E27FC236}">
                          <a16:creationId xmlns:a16="http://schemas.microsoft.com/office/drawing/2014/main" id="{7396B2FA-A653-4FC7-BE10-BB45D0364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1908" y="1293042"/>
                      <a:ext cx="3176833" cy="5005633"/>
                    </a:xfrm>
                    <a:prstGeom prst="roundRect">
                      <a:avLst/>
                    </a:prstGeom>
                    <a:solidFill>
                      <a:sysClr val="window" lastClr="FFFFFF"/>
                    </a:solidFill>
                    <a:ln w="28575" cap="flat" cmpd="sng" algn="ctr">
                      <a:solidFill>
                        <a:srgbClr val="00206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  <p:sp>
                  <p:nvSpPr>
                    <p:cNvPr id="230" name="직사각형 229">
                      <a:extLst>
                        <a:ext uri="{FF2B5EF4-FFF2-40B4-BE49-F238E27FC236}">
                          <a16:creationId xmlns:a16="http://schemas.microsoft.com/office/drawing/2014/main" id="{7C79F85A-7D94-4657-A187-6C3BF7D96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4584" y="1703106"/>
                      <a:ext cx="2771480" cy="4091233"/>
                    </a:xfrm>
                    <a:prstGeom prst="rect">
                      <a:avLst/>
                    </a:prstGeom>
                    <a:solidFill>
                      <a:srgbClr val="F7F7ED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p:grp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id="{D6A8C70D-459A-4AE7-B99F-D58AA1253D1A}"/>
                      </a:ext>
                    </a:extLst>
                  </p:cNvPr>
                  <p:cNvSpPr/>
                  <p:nvPr/>
                </p:nvSpPr>
                <p:spPr>
                  <a:xfrm>
                    <a:off x="8670658" y="1811867"/>
                    <a:ext cx="2573867" cy="337820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386FFF8A-0EB8-4D87-BDAA-71EFF682A801}"/>
                      </a:ext>
                    </a:extLst>
                  </p:cNvPr>
                  <p:cNvSpPr txBox="1"/>
                  <p:nvPr/>
                </p:nvSpPr>
                <p:spPr>
                  <a:xfrm>
                    <a:off x="8670657" y="1811867"/>
                    <a:ext cx="2573866" cy="1211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</a:rPr>
                      <a:t>&lt;Error&gt;</a:t>
                    </a:r>
                  </a:p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</a:rPr>
                      <a:t>for ( i = 0 - N ) {</a:t>
                    </a:r>
                  </a:p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</a:rPr>
                      <a:t>    println( i )</a:t>
                    </a:r>
                  </a:p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</a:rPr>
                      <a:t>}</a:t>
                    </a:r>
                    <a:endParaRPr kumimoji="0" lang="ko-KR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224" name="사각형: 둥근 모서리 226">
                  <a:extLst>
                    <a:ext uri="{FF2B5EF4-FFF2-40B4-BE49-F238E27FC236}">
                      <a16:creationId xmlns:a16="http://schemas.microsoft.com/office/drawing/2014/main" id="{64A47152-0798-44A2-A473-B74D0F702F08}"/>
                    </a:ext>
                  </a:extLst>
                </p:cNvPr>
                <p:cNvSpPr/>
                <p:nvPr/>
              </p:nvSpPr>
              <p:spPr>
                <a:xfrm>
                  <a:off x="4809065" y="4308228"/>
                  <a:ext cx="1140988" cy="431747"/>
                </a:xfrm>
                <a:prstGeom prst="roundRect">
                  <a:avLst/>
                </a:prstGeom>
                <a:solidFill>
                  <a:srgbClr val="51A599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5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취 소</a:t>
                  </a:r>
                </a:p>
              </p:txBody>
            </p:sp>
            <p:sp>
              <p:nvSpPr>
                <p:cNvPr id="225" name="사각형: 둥근 모서리 227">
                  <a:extLst>
                    <a:ext uri="{FF2B5EF4-FFF2-40B4-BE49-F238E27FC236}">
                      <a16:creationId xmlns:a16="http://schemas.microsoft.com/office/drawing/2014/main" id="{9D42E63B-5715-4FB5-8052-12BC05E3B272}"/>
                    </a:ext>
                  </a:extLst>
                </p:cNvPr>
                <p:cNvSpPr/>
                <p:nvPr/>
              </p:nvSpPr>
              <p:spPr>
                <a:xfrm>
                  <a:off x="6241949" y="4308228"/>
                  <a:ext cx="1140988" cy="431747"/>
                </a:xfrm>
                <a:prstGeom prst="roundRect">
                  <a:avLst/>
                </a:prstGeom>
                <a:solidFill>
                  <a:srgbClr val="51A599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무시하고 진행</a:t>
                  </a:r>
                </a:p>
              </p:txBody>
            </p:sp>
          </p:grp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617DF4CA-2762-479E-A16E-4C4607230686}"/>
                  </a:ext>
                </a:extLst>
              </p:cNvPr>
              <p:cNvSpPr/>
              <p:nvPr/>
            </p:nvSpPr>
            <p:spPr>
              <a:xfrm>
                <a:off x="1685970" y="1171490"/>
                <a:ext cx="1073870" cy="89116"/>
              </a:xfrm>
              <a:prstGeom prst="rect">
                <a:avLst/>
              </a:prstGeom>
              <a:solidFill>
                <a:srgbClr val="DA8E8E">
                  <a:alpha val="41961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3E74BCFA-E34B-4C76-AFAE-E6253CDAB2DD}"/>
                </a:ext>
              </a:extLst>
            </p:cNvPr>
            <p:cNvGrpSpPr/>
            <p:nvPr/>
          </p:nvGrpSpPr>
          <p:grpSpPr>
            <a:xfrm>
              <a:off x="7503807" y="4467249"/>
              <a:ext cx="993740" cy="1726597"/>
              <a:chOff x="6563626" y="734242"/>
              <a:chExt cx="3176834" cy="5005633"/>
            </a:xfrm>
          </p:grpSpPr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9D78A320-5A23-4BA4-923A-C45C58EF7E6A}"/>
                  </a:ext>
                </a:extLst>
              </p:cNvPr>
              <p:cNvGrpSpPr/>
              <p:nvPr/>
            </p:nvGrpSpPr>
            <p:grpSpPr>
              <a:xfrm>
                <a:off x="6563626" y="734242"/>
                <a:ext cx="3176834" cy="5005633"/>
                <a:chOff x="4721911" y="1293042"/>
                <a:chExt cx="3176834" cy="5005633"/>
              </a:xfrm>
            </p:grpSpPr>
            <p:sp>
              <p:nvSpPr>
                <p:cNvPr id="219" name="모서리가 둥근 직사각형 1">
                  <a:extLst>
                    <a:ext uri="{FF2B5EF4-FFF2-40B4-BE49-F238E27FC236}">
                      <a16:creationId xmlns:a16="http://schemas.microsoft.com/office/drawing/2014/main" id="{6C258DF3-FC34-4692-9004-5131CA974666}"/>
                    </a:ext>
                  </a:extLst>
                </p:cNvPr>
                <p:cNvSpPr/>
                <p:nvPr/>
              </p:nvSpPr>
              <p:spPr>
                <a:xfrm>
                  <a:off x="4721911" y="1293042"/>
                  <a:ext cx="3176834" cy="500563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00206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B4078D8C-16B7-49FE-9614-48373AFEAEB4}"/>
                    </a:ext>
                  </a:extLst>
                </p:cNvPr>
                <p:cNvSpPr/>
                <p:nvPr/>
              </p:nvSpPr>
              <p:spPr>
                <a:xfrm>
                  <a:off x="4924584" y="1703106"/>
                  <a:ext cx="2771480" cy="4091233"/>
                </a:xfrm>
                <a:prstGeom prst="rect">
                  <a:avLst/>
                </a:prstGeom>
                <a:solidFill>
                  <a:srgbClr val="F7F7ED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pic>
            <p:nvPicPr>
              <p:cNvPr id="216" name="Picture 2" descr="Image result for error icon">
                <a:extLst>
                  <a:ext uri="{FF2B5EF4-FFF2-40B4-BE49-F238E27FC236}">
                    <a16:creationId xmlns:a16="http://schemas.microsoft.com/office/drawing/2014/main" id="{E4B4DB27-F780-4305-BE24-DCA5DB1858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8561" y="1902881"/>
                <a:ext cx="1920498" cy="1920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A96EE8D3-8D66-48BE-B9CE-0F426C06CB44}"/>
                  </a:ext>
                </a:extLst>
              </p:cNvPr>
              <p:cNvSpPr txBox="1"/>
              <p:nvPr/>
            </p:nvSpPr>
            <p:spPr>
              <a:xfrm>
                <a:off x="7086243" y="1286881"/>
                <a:ext cx="2125132" cy="58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오류</a:t>
                </a:r>
              </a:p>
            </p:txBody>
          </p:sp>
          <p:sp>
            <p:nvSpPr>
              <p:cNvPr id="218" name="사각형: 둥근 모서리 239">
                <a:extLst>
                  <a:ext uri="{FF2B5EF4-FFF2-40B4-BE49-F238E27FC236}">
                    <a16:creationId xmlns:a16="http://schemas.microsoft.com/office/drawing/2014/main" id="{B2475BD8-C807-4E6A-B8C2-4DF69C8647C3}"/>
                  </a:ext>
                </a:extLst>
              </p:cNvPr>
              <p:cNvSpPr/>
              <p:nvPr/>
            </p:nvSpPr>
            <p:spPr>
              <a:xfrm>
                <a:off x="6942309" y="4765630"/>
                <a:ext cx="2413000" cy="380541"/>
              </a:xfrm>
              <a:prstGeom prst="round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돌아가기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5391464C-983E-408E-B484-51782209BDFE}"/>
                </a:ext>
              </a:extLst>
            </p:cNvPr>
            <p:cNvGrpSpPr/>
            <p:nvPr/>
          </p:nvGrpSpPr>
          <p:grpSpPr>
            <a:xfrm>
              <a:off x="5987346" y="3873667"/>
              <a:ext cx="246988" cy="1449124"/>
              <a:chOff x="8089740" y="3696754"/>
              <a:chExt cx="264478" cy="1410257"/>
            </a:xfrm>
          </p:grpSpPr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9337069-573B-48FA-9074-87B2F42A0C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9740" y="3696754"/>
                <a:ext cx="0" cy="1410257"/>
              </a:xfrm>
              <a:prstGeom prst="line">
                <a:avLst/>
              </a:prstGeom>
              <a:noFill/>
              <a:ln w="28575" cap="flat" cmpd="sng" algn="ctr">
                <a:solidFill>
                  <a:srgbClr val="FE727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7E5916DE-4776-4201-B6E5-1FE01732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9740" y="5100902"/>
                <a:ext cx="264478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E7272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AFEA49A-F670-4617-85A3-B834F5DADA12}"/>
                </a:ext>
              </a:extLst>
            </p:cNvPr>
            <p:cNvSpPr txBox="1"/>
            <p:nvPr/>
          </p:nvSpPr>
          <p:spPr>
            <a:xfrm>
              <a:off x="6287426" y="6240808"/>
              <a:ext cx="90814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Logical</a:t>
              </a: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9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Error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: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잘못된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pseudo </a:t>
              </a: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문법 </a:t>
              </a:r>
              <a:endParaRPr kumimoji="0" lang="en-US" altLang="ko-KR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사용 등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672C83D-7D6C-4B50-ADDF-A1EE6C64098A}"/>
                </a:ext>
              </a:extLst>
            </p:cNvPr>
            <p:cNvSpPr txBox="1"/>
            <p:nvPr/>
          </p:nvSpPr>
          <p:spPr>
            <a:xfrm>
              <a:off x="7275237" y="6193845"/>
              <a:ext cx="152908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System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Error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: Network, Server, OOM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등의 로직 에러를 제외한 모든 에러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F1B63AB-B7BC-4D7B-A0AA-112E4330BE17}"/>
                </a:ext>
              </a:extLst>
            </p:cNvPr>
            <p:cNvSpPr txBox="1"/>
            <p:nvPr/>
          </p:nvSpPr>
          <p:spPr>
            <a:xfrm>
              <a:off x="5136732" y="4882064"/>
              <a:ext cx="9201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에러 발생 루틴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B6AA4C3-D9D8-4188-B0DB-0A8C100B24E7}"/>
                </a:ext>
              </a:extLst>
            </p:cNvPr>
            <p:cNvSpPr/>
            <p:nvPr/>
          </p:nvSpPr>
          <p:spPr>
            <a:xfrm>
              <a:off x="5515969" y="5823063"/>
              <a:ext cx="544937" cy="239387"/>
            </a:xfrm>
            <a:prstGeom prst="rect">
              <a:avLst/>
            </a:prstGeom>
            <a:solidFill>
              <a:srgbClr val="FE72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MAIN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7853162-56C8-427A-8D5E-FBC688FF1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905" y="5942756"/>
              <a:ext cx="27515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85878E9C-64DA-4F9F-AD28-C02E2E882426}"/>
                </a:ext>
              </a:extLst>
            </p:cNvPr>
            <p:cNvCxnSpPr>
              <a:cxnSpLocks/>
            </p:cNvCxnSpPr>
            <p:nvPr/>
          </p:nvCxnSpPr>
          <p:spPr>
            <a:xfrm>
              <a:off x="7149954" y="5942756"/>
              <a:ext cx="190234" cy="0"/>
            </a:xfrm>
            <a:prstGeom prst="line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</a:ln>
            <a:effectLst/>
          </p:spPr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5B338C3E-DAEA-4709-AB25-C77DA4A3E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8950" y="3881582"/>
              <a:ext cx="1298" cy="2061174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47800139-018D-4DD0-A638-56F12D4A37B5}"/>
                </a:ext>
              </a:extLst>
            </p:cNvPr>
            <p:cNvCxnSpPr>
              <a:cxnSpLocks/>
            </p:cNvCxnSpPr>
            <p:nvPr/>
          </p:nvCxnSpPr>
          <p:spPr>
            <a:xfrm>
              <a:off x="8377069" y="5922239"/>
              <a:ext cx="22199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F0B8051-9303-4265-BC60-E7B161D9AAB1}"/>
                </a:ext>
              </a:extLst>
            </p:cNvPr>
            <p:cNvSpPr/>
            <p:nvPr/>
          </p:nvSpPr>
          <p:spPr>
            <a:xfrm>
              <a:off x="8599063" y="5802545"/>
              <a:ext cx="544937" cy="239387"/>
            </a:xfrm>
            <a:prstGeom prst="rect">
              <a:avLst/>
            </a:prstGeom>
            <a:solidFill>
              <a:srgbClr val="FE72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MAIN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040785" y="1950489"/>
            <a:ext cx="3967753" cy="2591538"/>
            <a:chOff x="5040785" y="1950489"/>
            <a:chExt cx="3967753" cy="2591538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F18B97E0-E757-4E3E-BF33-26DF6C90514D}"/>
                </a:ext>
              </a:extLst>
            </p:cNvPr>
            <p:cNvGrpSpPr/>
            <p:nvPr/>
          </p:nvGrpSpPr>
          <p:grpSpPr>
            <a:xfrm>
              <a:off x="5416972" y="2252309"/>
              <a:ext cx="926346" cy="1609502"/>
              <a:chOff x="4721908" y="1293042"/>
              <a:chExt cx="3176833" cy="5005633"/>
            </a:xfrm>
          </p:grpSpPr>
          <p:sp>
            <p:nvSpPr>
              <p:cNvPr id="258" name="모서리가 둥근 직사각형 1">
                <a:extLst>
                  <a:ext uri="{FF2B5EF4-FFF2-40B4-BE49-F238E27FC236}">
                    <a16:creationId xmlns:a16="http://schemas.microsoft.com/office/drawing/2014/main" id="{4BA5EF16-FC1D-4598-8E00-543FABF2FFA2}"/>
                  </a:ext>
                </a:extLst>
              </p:cNvPr>
              <p:cNvSpPr/>
              <p:nvPr/>
            </p:nvSpPr>
            <p:spPr>
              <a:xfrm>
                <a:off x="4721908" y="1293042"/>
                <a:ext cx="3176833" cy="5005633"/>
              </a:xfrm>
              <a:prstGeom prst="roundRect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00206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122727EE-EF37-4ABB-96E1-4E06C67365C8}"/>
                  </a:ext>
                </a:extLst>
              </p:cNvPr>
              <p:cNvSpPr/>
              <p:nvPr/>
            </p:nvSpPr>
            <p:spPr>
              <a:xfrm>
                <a:off x="4924584" y="1703106"/>
                <a:ext cx="2771480" cy="4091233"/>
              </a:xfrm>
              <a:prstGeom prst="rect">
                <a:avLst/>
              </a:prstGeom>
              <a:solidFill>
                <a:srgbClr val="F7F7ED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E7BE20D0-CF91-41E0-A8A2-3056FC0D7886}"/>
                </a:ext>
              </a:extLst>
            </p:cNvPr>
            <p:cNvSpPr txBox="1"/>
            <p:nvPr/>
          </p:nvSpPr>
          <p:spPr>
            <a:xfrm>
              <a:off x="5570306" y="3181850"/>
              <a:ext cx="6196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변환중</a:t>
              </a:r>
            </a:p>
          </p:txBody>
        </p:sp>
        <p:sp>
          <p:nvSpPr>
            <p:cNvPr id="256" name="사각형: 둥근 모서리 164">
              <a:extLst>
                <a:ext uri="{FF2B5EF4-FFF2-40B4-BE49-F238E27FC236}">
                  <a16:creationId xmlns:a16="http://schemas.microsoft.com/office/drawing/2014/main" id="{9CE82EC3-0B39-462F-82EE-D3A136DA578A}"/>
                </a:ext>
              </a:extLst>
            </p:cNvPr>
            <p:cNvSpPr/>
            <p:nvPr/>
          </p:nvSpPr>
          <p:spPr>
            <a:xfrm>
              <a:off x="5528336" y="3522953"/>
              <a:ext cx="703617" cy="122358"/>
            </a:xfrm>
            <a:prstGeom prst="roundRect">
              <a:avLst/>
            </a:prstGeom>
            <a:solidFill>
              <a:srgbClr val="51A599"/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취 소</a:t>
              </a:r>
            </a:p>
          </p:txBody>
        </p:sp>
        <p:pic>
          <p:nvPicPr>
            <p:cNvPr id="257" name="Picture 8" descr="Image result for loading icon png">
              <a:extLst>
                <a:ext uri="{FF2B5EF4-FFF2-40B4-BE49-F238E27FC236}">
                  <a16:creationId xmlns:a16="http://schemas.microsoft.com/office/drawing/2014/main" id="{FD4807E5-A7F7-4FEE-A9A7-86489CAF7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389" y="2649885"/>
              <a:ext cx="355511" cy="39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59ECDB1F-76CE-4BD2-A0F2-D5151A6624A6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18" y="3115875"/>
              <a:ext cx="32282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509B386B-B937-47C0-8EFC-2710F93168D0}"/>
                </a:ext>
              </a:extLst>
            </p:cNvPr>
            <p:cNvGrpSpPr/>
            <p:nvPr/>
          </p:nvGrpSpPr>
          <p:grpSpPr>
            <a:xfrm>
              <a:off x="6663146" y="2198324"/>
              <a:ext cx="969737" cy="1684893"/>
              <a:chOff x="4507583" y="302442"/>
              <a:chExt cx="3176833" cy="5005633"/>
            </a:xfrm>
          </p:grpSpPr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68A59F6F-8447-484D-AC1D-6C30D57A512B}"/>
                  </a:ext>
                </a:extLst>
              </p:cNvPr>
              <p:cNvGrpSpPr/>
              <p:nvPr/>
            </p:nvGrpSpPr>
            <p:grpSpPr>
              <a:xfrm>
                <a:off x="4507583" y="302442"/>
                <a:ext cx="3176833" cy="5005633"/>
                <a:chOff x="8369176" y="1293042"/>
                <a:chExt cx="3176833" cy="5005633"/>
              </a:xfrm>
            </p:grpSpPr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61B08618-BB7E-4DC2-BA00-9273965552EA}"/>
                    </a:ext>
                  </a:extLst>
                </p:cNvPr>
                <p:cNvGrpSpPr/>
                <p:nvPr/>
              </p:nvGrpSpPr>
              <p:grpSpPr>
                <a:xfrm>
                  <a:off x="8369176" y="1293042"/>
                  <a:ext cx="3176833" cy="5005633"/>
                  <a:chOff x="4721908" y="1293042"/>
                  <a:chExt cx="3176833" cy="5005633"/>
                </a:xfrm>
              </p:grpSpPr>
              <p:sp>
                <p:nvSpPr>
                  <p:cNvPr id="252" name="모서리가 둥근 직사각형 1">
                    <a:extLst>
                      <a:ext uri="{FF2B5EF4-FFF2-40B4-BE49-F238E27FC236}">
                        <a16:creationId xmlns:a16="http://schemas.microsoft.com/office/drawing/2014/main" id="{B08EE7C7-90C8-499B-AC91-6893A8197EE1}"/>
                      </a:ext>
                    </a:extLst>
                  </p:cNvPr>
                  <p:cNvSpPr/>
                  <p:nvPr/>
                </p:nvSpPr>
                <p:spPr>
                  <a:xfrm>
                    <a:off x="4721908" y="1293042"/>
                    <a:ext cx="3176833" cy="500563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rgbClr val="0020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27FD0281-97D4-4A0B-8203-39EDFFCB5A24}"/>
                      </a:ext>
                    </a:extLst>
                  </p:cNvPr>
                  <p:cNvSpPr/>
                  <p:nvPr/>
                </p:nvSpPr>
                <p:spPr>
                  <a:xfrm>
                    <a:off x="4924584" y="1703106"/>
                    <a:ext cx="2771480" cy="4091233"/>
                  </a:xfrm>
                  <a:prstGeom prst="rect">
                    <a:avLst/>
                  </a:prstGeom>
                  <a:solidFill>
                    <a:srgbClr val="F7F7ED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F6580692-9D25-4172-BEA6-D9479FDDE83C}"/>
                    </a:ext>
                  </a:extLst>
                </p:cNvPr>
                <p:cNvSpPr/>
                <p:nvPr/>
              </p:nvSpPr>
              <p:spPr>
                <a:xfrm>
                  <a:off x="8670658" y="1811867"/>
                  <a:ext cx="2573867" cy="17018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28BA0DC-ADB7-4725-8345-EB6DCC25C89A}"/>
                    </a:ext>
                  </a:extLst>
                </p:cNvPr>
                <p:cNvSpPr txBox="1"/>
                <p:nvPr/>
              </p:nvSpPr>
              <p:spPr>
                <a:xfrm>
                  <a:off x="8670661" y="1811869"/>
                  <a:ext cx="2573867" cy="1508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Pseudo Code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for ( i = 0 ~ N ) {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    println( i )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}</a:t>
                  </a:r>
                  <a:endParaRPr kumimoji="0" lang="ko-KR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3B79D7EE-BF45-4089-A44A-04F23C74D557}"/>
                    </a:ext>
                  </a:extLst>
                </p:cNvPr>
                <p:cNvSpPr/>
                <p:nvPr/>
              </p:nvSpPr>
              <p:spPr>
                <a:xfrm>
                  <a:off x="8670658" y="3595016"/>
                  <a:ext cx="2573867" cy="17018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18D84D-1AE2-4415-997E-621567471CA8}"/>
                    </a:ext>
                  </a:extLst>
                </p:cNvPr>
                <p:cNvSpPr txBox="1"/>
                <p:nvPr/>
              </p:nvSpPr>
              <p:spPr>
                <a:xfrm>
                  <a:off x="8670661" y="3622431"/>
                  <a:ext cx="2573867" cy="1280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Java Code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for(int i=0; i&lt;=N; i++){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    System.out.println(i);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}</a:t>
                  </a: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5" name="사각형: 둥근 모서리 173">
                <a:extLst>
                  <a:ext uri="{FF2B5EF4-FFF2-40B4-BE49-F238E27FC236}">
                    <a16:creationId xmlns:a16="http://schemas.microsoft.com/office/drawing/2014/main" id="{BFEB8214-05A4-446F-8B87-2D40B248E36D}"/>
                  </a:ext>
                </a:extLst>
              </p:cNvPr>
              <p:cNvSpPr/>
              <p:nvPr/>
            </p:nvSpPr>
            <p:spPr>
              <a:xfrm>
                <a:off x="4809065" y="4359434"/>
                <a:ext cx="1140988" cy="380541"/>
              </a:xfrm>
              <a:prstGeom prst="round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취 소</a:t>
                </a:r>
              </a:p>
            </p:txBody>
          </p:sp>
          <p:sp>
            <p:nvSpPr>
              <p:cNvPr id="246" name="사각형: 둥근 모서리 174">
                <a:extLst>
                  <a:ext uri="{FF2B5EF4-FFF2-40B4-BE49-F238E27FC236}">
                    <a16:creationId xmlns:a16="http://schemas.microsoft.com/office/drawing/2014/main" id="{B97EC9DE-1495-4E64-ACFB-FCB6D818123A}"/>
                  </a:ext>
                </a:extLst>
              </p:cNvPr>
              <p:cNvSpPr/>
              <p:nvPr/>
            </p:nvSpPr>
            <p:spPr>
              <a:xfrm>
                <a:off x="6241949" y="4359434"/>
                <a:ext cx="1140989" cy="380541"/>
              </a:xfrm>
              <a:prstGeom prst="round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확 인</a:t>
                </a: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F9A3E13-76E6-4C3E-B657-4FFFABEC33AD}"/>
                </a:ext>
              </a:extLst>
            </p:cNvPr>
            <p:cNvGrpSpPr/>
            <p:nvPr/>
          </p:nvGrpSpPr>
          <p:grpSpPr>
            <a:xfrm>
              <a:off x="7963662" y="2199747"/>
              <a:ext cx="969737" cy="1684893"/>
              <a:chOff x="4507583" y="302442"/>
              <a:chExt cx="3176833" cy="5005633"/>
            </a:xfrm>
          </p:grpSpPr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C285C8B9-928E-445A-A412-A3F490CFD9EB}"/>
                  </a:ext>
                </a:extLst>
              </p:cNvPr>
              <p:cNvGrpSpPr/>
              <p:nvPr/>
            </p:nvGrpSpPr>
            <p:grpSpPr>
              <a:xfrm>
                <a:off x="4507583" y="302442"/>
                <a:ext cx="3176833" cy="5005633"/>
                <a:chOff x="8369176" y="1293042"/>
                <a:chExt cx="3176833" cy="5005633"/>
              </a:xfrm>
            </p:grpSpPr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FF7137A0-B6F7-4B93-928C-92503C6EBE00}"/>
                    </a:ext>
                  </a:extLst>
                </p:cNvPr>
                <p:cNvGrpSpPr/>
                <p:nvPr/>
              </p:nvGrpSpPr>
              <p:grpSpPr>
                <a:xfrm>
                  <a:off x="8369176" y="1293042"/>
                  <a:ext cx="3176833" cy="5005633"/>
                  <a:chOff x="4721908" y="1293042"/>
                  <a:chExt cx="3176833" cy="5005633"/>
                </a:xfrm>
              </p:grpSpPr>
              <p:sp>
                <p:nvSpPr>
                  <p:cNvPr id="242" name="모서리가 둥근 직사각형 1">
                    <a:extLst>
                      <a:ext uri="{FF2B5EF4-FFF2-40B4-BE49-F238E27FC236}">
                        <a16:creationId xmlns:a16="http://schemas.microsoft.com/office/drawing/2014/main" id="{95B62B50-3DA2-44EF-B671-19FFFCAA93B7}"/>
                      </a:ext>
                    </a:extLst>
                  </p:cNvPr>
                  <p:cNvSpPr/>
                  <p:nvPr/>
                </p:nvSpPr>
                <p:spPr>
                  <a:xfrm>
                    <a:off x="4721908" y="1293042"/>
                    <a:ext cx="3176833" cy="5005633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rgbClr val="00206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B5758935-9F3A-4E8F-9847-C8082C27B8DF}"/>
                      </a:ext>
                    </a:extLst>
                  </p:cNvPr>
                  <p:cNvSpPr/>
                  <p:nvPr/>
                </p:nvSpPr>
                <p:spPr>
                  <a:xfrm>
                    <a:off x="4924584" y="1703106"/>
                    <a:ext cx="2771480" cy="4091233"/>
                  </a:xfrm>
                  <a:prstGeom prst="rect">
                    <a:avLst/>
                  </a:prstGeom>
                  <a:solidFill>
                    <a:srgbClr val="F7F7ED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74054657-2248-4684-8504-F084B4FC459B}"/>
                    </a:ext>
                  </a:extLst>
                </p:cNvPr>
                <p:cNvSpPr/>
                <p:nvPr/>
              </p:nvSpPr>
              <p:spPr>
                <a:xfrm>
                  <a:off x="8670658" y="1811867"/>
                  <a:ext cx="2573867" cy="17018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A5BD2F6-397C-4F5D-9874-98F08C8FCB14}"/>
                    </a:ext>
                  </a:extLst>
                </p:cNvPr>
                <p:cNvSpPr txBox="1"/>
                <p:nvPr/>
              </p:nvSpPr>
              <p:spPr>
                <a:xfrm>
                  <a:off x="8670661" y="1811869"/>
                  <a:ext cx="2573867" cy="1508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Pseudo Code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for ( i = 0 ~ N ) {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    println( i )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}</a:t>
                  </a:r>
                  <a:endParaRPr kumimoji="0" lang="ko-KR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FB4A54C6-832F-44D4-AB59-B513C520A834}"/>
                    </a:ext>
                  </a:extLst>
                </p:cNvPr>
                <p:cNvSpPr/>
                <p:nvPr/>
              </p:nvSpPr>
              <p:spPr>
                <a:xfrm>
                  <a:off x="8670658" y="3595016"/>
                  <a:ext cx="2573867" cy="17018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FD8306E5-B018-4C4E-9BF5-2FCB8034E0C2}"/>
                    </a:ext>
                  </a:extLst>
                </p:cNvPr>
                <p:cNvSpPr txBox="1"/>
                <p:nvPr/>
              </p:nvSpPr>
              <p:spPr>
                <a:xfrm>
                  <a:off x="8670661" y="3622431"/>
                  <a:ext cx="2573867" cy="1280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Java Code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for(int i=0; i&lt;=N; i++){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    System.out.println(i);</a:t>
                  </a:r>
                </a:p>
                <a:p>
                  <a:pPr marL="0" marR="0" lvl="0" indent="0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rPr>
                    <a:t>}</a:t>
                  </a:r>
                  <a:endParaRPr kumimoji="0" lang="ko-KR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35" name="사각형: 둥근 모서리 184">
                <a:extLst>
                  <a:ext uri="{FF2B5EF4-FFF2-40B4-BE49-F238E27FC236}">
                    <a16:creationId xmlns:a16="http://schemas.microsoft.com/office/drawing/2014/main" id="{1CF3F398-B617-4179-829D-0FB5CC40F1AF}"/>
                  </a:ext>
                </a:extLst>
              </p:cNvPr>
              <p:cNvSpPr/>
              <p:nvPr/>
            </p:nvSpPr>
            <p:spPr>
              <a:xfrm>
                <a:off x="4809065" y="4359434"/>
                <a:ext cx="1140988" cy="380541"/>
              </a:xfrm>
              <a:prstGeom prst="round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저 장</a:t>
                </a:r>
              </a:p>
            </p:txBody>
          </p:sp>
          <p:sp>
            <p:nvSpPr>
              <p:cNvPr id="236" name="사각형: 둥근 모서리 185">
                <a:extLst>
                  <a:ext uri="{FF2B5EF4-FFF2-40B4-BE49-F238E27FC236}">
                    <a16:creationId xmlns:a16="http://schemas.microsoft.com/office/drawing/2014/main" id="{02BABE1E-FED2-4F9F-BC25-099CD0F59C2C}"/>
                  </a:ext>
                </a:extLst>
              </p:cNvPr>
              <p:cNvSpPr/>
              <p:nvPr/>
            </p:nvSpPr>
            <p:spPr>
              <a:xfrm>
                <a:off x="6241949" y="4359434"/>
                <a:ext cx="1140988" cy="380541"/>
              </a:xfrm>
              <a:prstGeom prst="roundRect">
                <a:avLst/>
              </a:prstGeom>
              <a:solidFill>
                <a:srgbClr val="51A599"/>
              </a:solidFill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공 유</a:t>
                </a:r>
              </a:p>
            </p:txBody>
          </p:sp>
        </p:grp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ED6BBE8C-95E7-419C-8302-A60E802BC671}"/>
                </a:ext>
              </a:extLst>
            </p:cNvPr>
            <p:cNvCxnSpPr>
              <a:cxnSpLocks/>
            </p:cNvCxnSpPr>
            <p:nvPr/>
          </p:nvCxnSpPr>
          <p:spPr>
            <a:xfrm>
              <a:off x="7540855" y="3627950"/>
              <a:ext cx="42280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BB0BE13A-3F18-4F2D-84B6-B28A26453D4D}"/>
                </a:ext>
              </a:extLst>
            </p:cNvPr>
            <p:cNvSpPr/>
            <p:nvPr/>
          </p:nvSpPr>
          <p:spPr>
            <a:xfrm>
              <a:off x="5358618" y="4037673"/>
              <a:ext cx="544937" cy="239387"/>
            </a:xfrm>
            <a:prstGeom prst="rect">
              <a:avLst/>
            </a:prstGeom>
            <a:solidFill>
              <a:srgbClr val="FE72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MAIN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EA30522E-83D9-479E-B543-654DA2C556EE}"/>
                </a:ext>
              </a:extLst>
            </p:cNvPr>
            <p:cNvCxnSpPr>
              <a:cxnSpLocks/>
            </p:cNvCxnSpPr>
            <p:nvPr/>
          </p:nvCxnSpPr>
          <p:spPr>
            <a:xfrm>
              <a:off x="5631087" y="3645311"/>
              <a:ext cx="0" cy="402243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DF43352F-78F6-4F1A-8047-E56A924CAF85}"/>
                </a:ext>
              </a:extLst>
            </p:cNvPr>
            <p:cNvSpPr/>
            <p:nvPr/>
          </p:nvSpPr>
          <p:spPr>
            <a:xfrm>
              <a:off x="6663146" y="4039976"/>
              <a:ext cx="544937" cy="239387"/>
            </a:xfrm>
            <a:prstGeom prst="rect">
              <a:avLst/>
            </a:prstGeom>
            <a:solidFill>
              <a:srgbClr val="FE727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MAIN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DB5C41B1-B47B-4CB4-A1A6-8BE32E58C744}"/>
                </a:ext>
              </a:extLst>
            </p:cNvPr>
            <p:cNvCxnSpPr>
              <a:cxnSpLocks/>
            </p:cNvCxnSpPr>
            <p:nvPr/>
          </p:nvCxnSpPr>
          <p:spPr>
            <a:xfrm>
              <a:off x="6935615" y="3713306"/>
              <a:ext cx="0" cy="336551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A1DC561-0288-411A-84D9-A8B1450FB8BB}"/>
                </a:ext>
              </a:extLst>
            </p:cNvPr>
            <p:cNvSpPr txBox="1"/>
            <p:nvPr/>
          </p:nvSpPr>
          <p:spPr>
            <a:xfrm>
              <a:off x="5542804" y="1994088"/>
              <a:ext cx="6608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변환중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A891A9E-478F-4CBA-B30C-BA19CB72B377}"/>
                </a:ext>
              </a:extLst>
            </p:cNvPr>
            <p:cNvSpPr txBox="1"/>
            <p:nvPr/>
          </p:nvSpPr>
          <p:spPr>
            <a:xfrm>
              <a:off x="6620468" y="1990046"/>
              <a:ext cx="10625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변환 코드 확인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14F68FD-3DEF-4192-9929-BF694FE5C777}"/>
                </a:ext>
              </a:extLst>
            </p:cNvPr>
            <p:cNvSpPr txBox="1"/>
            <p:nvPr/>
          </p:nvSpPr>
          <p:spPr>
            <a:xfrm>
              <a:off x="8011321" y="1950489"/>
              <a:ext cx="860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결과 활용</a:t>
              </a:r>
            </a:p>
          </p:txBody>
        </p: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CE1D290B-EF4A-46AA-83D7-D17D9E2561C9}"/>
                </a:ext>
              </a:extLst>
            </p:cNvPr>
            <p:cNvCxnSpPr>
              <a:cxnSpLocks/>
            </p:cNvCxnSpPr>
            <p:nvPr/>
          </p:nvCxnSpPr>
          <p:spPr>
            <a:xfrm>
              <a:off x="8671561" y="3698887"/>
              <a:ext cx="0" cy="402243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67C3224-C14C-4700-AFFC-140E23C6F8F7}"/>
                </a:ext>
              </a:extLst>
            </p:cNvPr>
            <p:cNvSpPr txBox="1"/>
            <p:nvPr/>
          </p:nvSpPr>
          <p:spPr>
            <a:xfrm>
              <a:off x="8325913" y="4111140"/>
              <a:ext cx="6826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SNS, Email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696815D0-52AC-441D-92BD-49D06642B65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85" y="3522953"/>
              <a:ext cx="376187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E7272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62" name="제목 1"/>
          <p:cNvSpPr txBox="1">
            <a:spLocks/>
          </p:cNvSpPr>
          <p:nvPr/>
        </p:nvSpPr>
        <p:spPr>
          <a:xfrm>
            <a:off x="616856" y="0"/>
            <a:ext cx="8527143" cy="13255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개발 내용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425117" y="441157"/>
            <a:ext cx="108283" cy="718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1257" y="831505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 상세 사항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BD52DD-A415-439D-B1F2-1D411B11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44446"/>
              </p:ext>
            </p:extLst>
          </p:nvPr>
        </p:nvGraphicFramePr>
        <p:xfrm>
          <a:off x="840528" y="1804393"/>
          <a:ext cx="7665118" cy="41112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2852">
                  <a:extLst>
                    <a:ext uri="{9D8B030D-6E8A-4147-A177-3AD203B41FA5}">
                      <a16:colId xmlns:a16="http://schemas.microsoft.com/office/drawing/2014/main" val="1673507873"/>
                    </a:ext>
                  </a:extLst>
                </a:gridCol>
                <a:gridCol w="1572954">
                  <a:extLst>
                    <a:ext uri="{9D8B030D-6E8A-4147-A177-3AD203B41FA5}">
                      <a16:colId xmlns:a16="http://schemas.microsoft.com/office/drawing/2014/main" val="1978444510"/>
                    </a:ext>
                  </a:extLst>
                </a:gridCol>
                <a:gridCol w="1572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1493">
                  <a:extLst>
                    <a:ext uri="{9D8B030D-6E8A-4147-A177-3AD203B41FA5}">
                      <a16:colId xmlns:a16="http://schemas.microsoft.com/office/drawing/2014/main" val="10607820"/>
                    </a:ext>
                  </a:extLst>
                </a:gridCol>
                <a:gridCol w="834865">
                  <a:extLst>
                    <a:ext uri="{9D8B030D-6E8A-4147-A177-3AD203B41FA5}">
                      <a16:colId xmlns:a16="http://schemas.microsoft.com/office/drawing/2014/main" val="2800184877"/>
                    </a:ext>
                  </a:extLst>
                </a:gridCol>
              </a:tblGrid>
              <a:tr h="48160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  <a:endParaRPr lang="ko-KR" sz="1800" b="1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  <a:endParaRPr lang="ko-KR" sz="1800" b="1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800" b="1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도구</a:t>
                      </a:r>
                      <a:endParaRPr lang="ko-KR" sz="1800" b="1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sz="1800" b="1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8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형식</a:t>
                      </a:r>
                      <a:endParaRPr lang="ko-KR" sz="1800" b="1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22026"/>
                  </a:ext>
                </a:extLst>
              </a:tr>
              <a:tr h="604933">
                <a:tc rowSpan="2"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200" kern="100" dirty="0" err="1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안드로이드</a:t>
                      </a:r>
                      <a:endParaRPr lang="en-US" altLang="ko-KR" sz="16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(Android 6~)</a:t>
                      </a:r>
                      <a:endParaRPr lang="en-US" altLang="ko-KR" sz="105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사진촬영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카메라 어플리케이션</a:t>
                      </a:r>
                      <a:endParaRPr lang="ko-KR" sz="12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변환하고자 하는 코드를 이미지화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627919"/>
                  </a:ext>
                </a:extLst>
              </a:tr>
              <a:tr h="604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8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소켓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이미지를 서버에 전송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7887512"/>
                  </a:ext>
                </a:extLst>
              </a:tr>
              <a:tr h="604933">
                <a:tc rowSpan="4"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6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en-US" altLang="ko-KR" sz="16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(Ubuntu</a:t>
                      </a:r>
                    </a:p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16.04)</a:t>
                      </a:r>
                      <a:endParaRPr lang="ko-KR" sz="2000" kern="1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영상처리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 err="1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openCV</a:t>
                      </a: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/Tesseract</a:t>
                      </a:r>
                    </a:p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en-US" altLang="ko-KR" sz="1400" kern="100" baseline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3.5</a:t>
                      </a:r>
                      <a:endParaRPr lang="ko-KR" sz="14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이미지에서 텍스트를 추출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모듈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4021640"/>
                  </a:ext>
                </a:extLst>
              </a:tr>
              <a:tr h="604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indent="12700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</a:t>
                      </a: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처리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indent="1270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JAVA(JDK</a:t>
                      </a:r>
                      <a:r>
                        <a:rPr lang="en-US" altLang="ko-KR" sz="1600" kern="100" baseline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1.8)</a:t>
                      </a:r>
                      <a:endParaRPr lang="ko-KR" sz="16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수도 코드를 변환 가능한 형식으로 변형 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모듈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2258599"/>
                  </a:ext>
                </a:extLst>
              </a:tr>
              <a:tr h="604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코드 변환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JAVA(JDK</a:t>
                      </a:r>
                      <a:r>
                        <a:rPr lang="en-US" altLang="ko-KR" sz="1600" kern="100" baseline="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 1.8)</a:t>
                      </a:r>
                      <a:endParaRPr lang="ko-KR" sz="16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수도 코드를 자바 코드로 변환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모듈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9733725"/>
                  </a:ext>
                </a:extLst>
              </a:tr>
              <a:tr h="604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8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Times New Roman" panose="02020603050405020304" pitchFamily="18" charset="0"/>
                        </a:rPr>
                        <a:t>소켓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앱에서 이미지 수신 및 변환 코드 전송 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 </a:t>
                      </a:r>
                      <a:endParaRPr lang="ko-KR" sz="1800" kern="100" dirty="0">
                        <a:solidFill>
                          <a:schemeClr val="tx2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696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0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5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53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 및 개발일정</a:t>
            </a:r>
          </a:p>
        </p:txBody>
      </p:sp>
    </p:spTree>
    <p:extLst>
      <p:ext uri="{BB962C8B-B14F-4D97-AF65-F5344CB8AC3E}">
        <p14:creationId xmlns:p14="http://schemas.microsoft.com/office/powerpoint/2010/main" val="20912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활용방안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E68CC1-95F1-469F-A9EE-4D46F08CD9B8}"/>
              </a:ext>
            </a:extLst>
          </p:cNvPr>
          <p:cNvGrpSpPr/>
          <p:nvPr/>
        </p:nvGrpSpPr>
        <p:grpSpPr>
          <a:xfrm>
            <a:off x="1131197" y="2213574"/>
            <a:ext cx="1777162" cy="2576692"/>
            <a:chOff x="1131197" y="2213574"/>
            <a:chExt cx="1777162" cy="2576692"/>
          </a:xfrm>
          <a:solidFill>
            <a:srgbClr val="7F7F7F"/>
          </a:solidFill>
        </p:grpSpPr>
        <p:sp>
          <p:nvSpPr>
            <p:cNvPr id="48" name="Shape 462">
              <a:extLst>
                <a:ext uri="{FF2B5EF4-FFF2-40B4-BE49-F238E27FC236}">
                  <a16:creationId xmlns:a16="http://schemas.microsoft.com/office/drawing/2014/main" id="{9525F91A-E657-4765-A846-E34DB09AAFB2}"/>
                </a:ext>
              </a:extLst>
            </p:cNvPr>
            <p:cNvSpPr/>
            <p:nvPr/>
          </p:nvSpPr>
          <p:spPr>
            <a:xfrm>
              <a:off x="1131276" y="2213574"/>
              <a:ext cx="1777082" cy="2576692"/>
            </a:xfrm>
            <a:prstGeom prst="roundRect">
              <a:avLst>
                <a:gd name="adj" fmla="val 2555"/>
              </a:avLst>
            </a:prstGeom>
            <a:grpFill/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707217-F5BC-4370-9AF9-C17EDB9E49D3}"/>
                </a:ext>
              </a:extLst>
            </p:cNvPr>
            <p:cNvSpPr txBox="1"/>
            <p:nvPr/>
          </p:nvSpPr>
          <p:spPr>
            <a:xfrm>
              <a:off x="1131197" y="3946468"/>
              <a:ext cx="177716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언어로의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6" name="Picture 14" descr="Image result for programming languages png">
              <a:extLst>
                <a:ext uri="{FF2B5EF4-FFF2-40B4-BE49-F238E27FC236}">
                  <a16:creationId xmlns:a16="http://schemas.microsoft.com/office/drawing/2014/main" id="{8D1208FC-FB0B-460B-890D-58198C471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991" y="2527215"/>
              <a:ext cx="1316205" cy="1105612"/>
            </a:xfrm>
            <a:prstGeom prst="rect">
              <a:avLst/>
            </a:prstGeom>
            <a:grpFill/>
            <a:extLst/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75F1D2-CA52-4456-BEA3-522E7870AA26}"/>
              </a:ext>
            </a:extLst>
          </p:cNvPr>
          <p:cNvGrpSpPr/>
          <p:nvPr/>
        </p:nvGrpSpPr>
        <p:grpSpPr>
          <a:xfrm>
            <a:off x="3796979" y="2213574"/>
            <a:ext cx="1777162" cy="2576692"/>
            <a:chOff x="3796979" y="2213574"/>
            <a:chExt cx="1777162" cy="2576692"/>
          </a:xfrm>
        </p:grpSpPr>
        <p:sp>
          <p:nvSpPr>
            <p:cNvPr id="47" name="Shape 462">
              <a:extLst>
                <a:ext uri="{FF2B5EF4-FFF2-40B4-BE49-F238E27FC236}">
                  <a16:creationId xmlns:a16="http://schemas.microsoft.com/office/drawing/2014/main" id="{1CEDBE0D-EBB7-4763-BAE1-773B5112B7C4}"/>
                </a:ext>
              </a:extLst>
            </p:cNvPr>
            <p:cNvSpPr/>
            <p:nvPr/>
          </p:nvSpPr>
          <p:spPr>
            <a:xfrm>
              <a:off x="3797058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rgbClr val="7F7F7F"/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4290B5-0221-4AFC-9543-1CED0BA0069D}"/>
                </a:ext>
              </a:extLst>
            </p:cNvPr>
            <p:cNvSpPr txBox="1"/>
            <p:nvPr/>
          </p:nvSpPr>
          <p:spPr>
            <a:xfrm>
              <a:off x="3796979" y="3946468"/>
              <a:ext cx="177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공유 커뮤니티 활성화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68" name="Picture 20" descr="Image result for social community icon">
              <a:extLst>
                <a:ext uri="{FF2B5EF4-FFF2-40B4-BE49-F238E27FC236}">
                  <a16:creationId xmlns:a16="http://schemas.microsoft.com/office/drawing/2014/main" id="{BDC65576-333A-4704-9CB4-B4C96FD23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79" y="2486596"/>
              <a:ext cx="1182898" cy="118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B69579-DE59-4427-9F76-A801381D872D}"/>
              </a:ext>
            </a:extLst>
          </p:cNvPr>
          <p:cNvGrpSpPr/>
          <p:nvPr/>
        </p:nvGrpSpPr>
        <p:grpSpPr>
          <a:xfrm>
            <a:off x="6432162" y="2213574"/>
            <a:ext cx="1777162" cy="2576692"/>
            <a:chOff x="6432162" y="2213574"/>
            <a:chExt cx="1777162" cy="2576692"/>
          </a:xfrm>
        </p:grpSpPr>
        <p:sp>
          <p:nvSpPr>
            <p:cNvPr id="52" name="Shape 462">
              <a:extLst>
                <a:ext uri="{FF2B5EF4-FFF2-40B4-BE49-F238E27FC236}">
                  <a16:creationId xmlns:a16="http://schemas.microsoft.com/office/drawing/2014/main" id="{01385D1D-9CB1-4643-A03A-E1D91EC83510}"/>
                </a:ext>
              </a:extLst>
            </p:cNvPr>
            <p:cNvSpPr/>
            <p:nvPr/>
          </p:nvSpPr>
          <p:spPr>
            <a:xfrm>
              <a:off x="6432241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rgbClr val="7F7F7F"/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13F436-5ED2-44A6-AA41-F5AA73A4EA0E}"/>
                </a:ext>
              </a:extLst>
            </p:cNvPr>
            <p:cNvSpPr txBox="1"/>
            <p:nvPr/>
          </p:nvSpPr>
          <p:spPr>
            <a:xfrm>
              <a:off x="6432162" y="3946468"/>
              <a:ext cx="1777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교육에 활용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072" name="Picture 24" descr="Image result for education icon png">
              <a:extLst>
                <a:ext uri="{FF2B5EF4-FFF2-40B4-BE49-F238E27FC236}">
                  <a16:creationId xmlns:a16="http://schemas.microsoft.com/office/drawing/2014/main" id="{16CE86CB-EEA3-4105-AD0D-27C0CC1CA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4318" y="2527215"/>
              <a:ext cx="1212850" cy="121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240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6CB447-4887-4EB5-9816-56F0D3E4D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0671" y="1419831"/>
          <a:ext cx="8602056" cy="5174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437">
                  <a:extLst>
                    <a:ext uri="{9D8B030D-6E8A-4147-A177-3AD203B41FA5}">
                      <a16:colId xmlns:a16="http://schemas.microsoft.com/office/drawing/2014/main" val="1952455337"/>
                    </a:ext>
                  </a:extLst>
                </a:gridCol>
                <a:gridCol w="1025719">
                  <a:extLst>
                    <a:ext uri="{9D8B030D-6E8A-4147-A177-3AD203B41FA5}">
                      <a16:colId xmlns:a16="http://schemas.microsoft.com/office/drawing/2014/main" val="3237724061"/>
                    </a:ext>
                  </a:extLst>
                </a:gridCol>
                <a:gridCol w="1025719">
                  <a:extLst>
                    <a:ext uri="{9D8B030D-6E8A-4147-A177-3AD203B41FA5}">
                      <a16:colId xmlns:a16="http://schemas.microsoft.com/office/drawing/2014/main" val="3991872353"/>
                    </a:ext>
                  </a:extLst>
                </a:gridCol>
                <a:gridCol w="612370">
                  <a:extLst>
                    <a:ext uri="{9D8B030D-6E8A-4147-A177-3AD203B41FA5}">
                      <a16:colId xmlns:a16="http://schemas.microsoft.com/office/drawing/2014/main" val="2759281355"/>
                    </a:ext>
                  </a:extLst>
                </a:gridCol>
                <a:gridCol w="612370">
                  <a:extLst>
                    <a:ext uri="{9D8B030D-6E8A-4147-A177-3AD203B41FA5}">
                      <a16:colId xmlns:a16="http://schemas.microsoft.com/office/drawing/2014/main" val="1088318518"/>
                    </a:ext>
                  </a:extLst>
                </a:gridCol>
                <a:gridCol w="612370">
                  <a:extLst>
                    <a:ext uri="{9D8B030D-6E8A-4147-A177-3AD203B41FA5}">
                      <a16:colId xmlns:a16="http://schemas.microsoft.com/office/drawing/2014/main" val="2898867183"/>
                    </a:ext>
                  </a:extLst>
                </a:gridCol>
                <a:gridCol w="612370">
                  <a:extLst>
                    <a:ext uri="{9D8B030D-6E8A-4147-A177-3AD203B41FA5}">
                      <a16:colId xmlns:a16="http://schemas.microsoft.com/office/drawing/2014/main" val="4010118124"/>
                    </a:ext>
                  </a:extLst>
                </a:gridCol>
                <a:gridCol w="657462">
                  <a:extLst>
                    <a:ext uri="{9D8B030D-6E8A-4147-A177-3AD203B41FA5}">
                      <a16:colId xmlns:a16="http://schemas.microsoft.com/office/drawing/2014/main" val="3886563623"/>
                    </a:ext>
                  </a:extLst>
                </a:gridCol>
                <a:gridCol w="1392239">
                  <a:extLst>
                    <a:ext uri="{9D8B030D-6E8A-4147-A177-3AD203B41FA5}">
                      <a16:colId xmlns:a16="http://schemas.microsoft.com/office/drawing/2014/main" val="405704407"/>
                    </a:ext>
                  </a:extLst>
                </a:gridCol>
              </a:tblGrid>
              <a:tr h="80566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항목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세부내용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50" b="1" kern="0" dirty="0">
                          <a:effectLst/>
                          <a:ea typeface="나눔바른고딕" panose="020B0603020101020101"/>
                        </a:rPr>
                        <a:t>1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월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50" b="1" kern="0" dirty="0">
                          <a:effectLst/>
                          <a:ea typeface="나눔바른고딕" panose="020B0603020101020101"/>
                        </a:rPr>
                        <a:t>2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월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50" b="1" kern="0" dirty="0">
                          <a:effectLst/>
                          <a:ea typeface="나눔바른고딕" panose="020B0603020101020101"/>
                        </a:rPr>
                        <a:t>3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월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50" b="1" kern="0" dirty="0">
                          <a:effectLst/>
                          <a:ea typeface="나눔바른고딕" panose="020B0603020101020101"/>
                        </a:rPr>
                        <a:t>4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월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50" b="1" kern="0" dirty="0">
                          <a:effectLst/>
                          <a:ea typeface="나눔바른고딕" panose="020B0603020101020101"/>
                        </a:rPr>
                        <a:t>5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월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비고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84444"/>
                  </a:ext>
                </a:extLst>
              </a:tr>
              <a:tr h="4775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요구사항</a:t>
                      </a:r>
                      <a:r>
                        <a:rPr lang="en-US" altLang="ko-KR" sz="1450" b="1" kern="0" dirty="0">
                          <a:effectLst/>
                          <a:ea typeface="나눔바른고딕" panose="020B0603020101020101"/>
                        </a:rPr>
                        <a:t> </a:t>
                      </a: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분석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요구사항 분석</a:t>
                      </a:r>
                      <a:endParaRPr lang="en-US" alt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831"/>
                  </a:ext>
                </a:extLst>
              </a:tr>
              <a:tr h="477565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관련분야연구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effectLst/>
                          <a:ea typeface="나눔바른고딕" panose="020B0603020101020101"/>
                        </a:rPr>
                        <a:t>주요 기술 연구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92823"/>
                  </a:ext>
                </a:extLst>
              </a:tr>
              <a:tr h="477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effectLst/>
                          <a:ea typeface="나눔바른고딕" panose="020B0603020101020101"/>
                        </a:rPr>
                        <a:t>관련 시스템 분석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38597"/>
                  </a:ext>
                </a:extLst>
              </a:tr>
              <a:tr h="4775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설계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effectLst/>
                          <a:ea typeface="나눔바른고딕" panose="020B0603020101020101"/>
                        </a:rPr>
                        <a:t>시스템 설계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285440"/>
                  </a:ext>
                </a:extLst>
              </a:tr>
              <a:tr h="477565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450" b="1" kern="0" dirty="0">
                          <a:effectLst/>
                          <a:latin typeface="+mn-lt"/>
                          <a:ea typeface="나눔바른고딕" panose="020B0603020101020101"/>
                          <a:cs typeface="+mn-cs"/>
                        </a:rPr>
                        <a:t>구현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Front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앱 개발</a:t>
                      </a:r>
                      <a:endParaRPr lang="en-US" alt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kern="100" dirty="0" err="1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최인정</a:t>
                      </a: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95090"/>
                  </a:ext>
                </a:extLst>
              </a:tr>
              <a:tr h="477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플러그인</a:t>
                      </a:r>
                      <a:endParaRPr lang="en-US" alt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kern="100" dirty="0" err="1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최인정</a:t>
                      </a: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rgbClr val="F4E9E7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accent4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rgbClr val="F4E9E7"/>
                        </a:solidFill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90311"/>
                  </a:ext>
                </a:extLst>
              </a:tr>
              <a:tr h="477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Server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영상처리</a:t>
                      </a:r>
                      <a:endParaRPr lang="en-US" alt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kern="100" dirty="0" err="1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신종혁</a:t>
                      </a: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57094"/>
                  </a:ext>
                </a:extLst>
              </a:tr>
              <a:tr h="4775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인터프리터</a:t>
                      </a:r>
                      <a:endParaRPr lang="en-US" alt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이성준 </a:t>
                      </a: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ko-KR" altLang="en-US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박세용</a:t>
                      </a:r>
                      <a:r>
                        <a:rPr lang="en-US" altLang="ko-KR" sz="1200" b="0" kern="100" dirty="0">
                          <a:effectLst/>
                          <a:latin typeface="맑은 고딕" panose="020B0503020000020004" pitchFamily="50" charset="-127"/>
                          <a:ea typeface="나눔바른고딕" panose="020B0603020101020101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35122"/>
                  </a:ext>
                </a:extLst>
              </a:tr>
              <a:tr h="4775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50" b="1" kern="0" dirty="0">
                          <a:effectLst/>
                          <a:ea typeface="나눔바른고딕" panose="020B0603020101020101"/>
                        </a:rPr>
                        <a:t>테스트</a:t>
                      </a:r>
                      <a:endParaRPr lang="ko-KR" sz="145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kern="0" dirty="0">
                          <a:effectLst/>
                          <a:ea typeface="나눔바른고딕" panose="020B0603020101020101"/>
                        </a:rPr>
                        <a:t>시스템 테스트</a:t>
                      </a:r>
                      <a:endParaRPr lang="ko-KR" sz="1200" b="0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ea typeface="나눔바른고딕" panose="020B0603020101020101"/>
                        </a:rPr>
                        <a:t> </a:t>
                      </a:r>
                      <a:endParaRPr lang="ko-KR" sz="1000" b="1" kern="100" dirty="0">
                        <a:effectLst/>
                        <a:latin typeface="맑은 고딕" panose="020B0503020000020004" pitchFamily="50" charset="-127"/>
                        <a:ea typeface="나눔바른고딕" panose="020B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7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0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362956"/>
            <a:ext cx="7192913" cy="1635312"/>
          </a:xfrm>
        </p:spPr>
        <p:txBody>
          <a:bodyPr>
            <a:normAutofit/>
          </a:bodyPr>
          <a:lstStyle/>
          <a:p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en-US" altLang="ko-KR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en-US" altLang="ko-KR" sz="8900" b="1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8900" b="1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17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8386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600" y="180522"/>
            <a:ext cx="7765322" cy="970450"/>
          </a:xfrm>
        </p:spPr>
        <p:txBody>
          <a:bodyPr/>
          <a:lstStyle/>
          <a:p>
            <a:pPr algn="l"/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307865" y="1583459"/>
            <a:ext cx="3872943" cy="4619633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배경 및 필요성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기대효과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내용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개발 내용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비기능적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결과물 상세 사항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117" y="401053"/>
            <a:ext cx="104273" cy="5293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180807" y="1583459"/>
            <a:ext cx="3015741" cy="22823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방안 및 개발일정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방안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99750" lvl="1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6900" indent="0">
              <a:buNone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951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261235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7BA5-72BA-4DBA-AEBC-340DE1542F06}"/>
              </a:ext>
            </a:extLst>
          </p:cNvPr>
          <p:cNvSpPr txBox="1"/>
          <p:nvPr/>
        </p:nvSpPr>
        <p:spPr>
          <a:xfrm>
            <a:off x="212225" y="1915655"/>
            <a:ext cx="901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손으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작성된 수도 코드를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어플리케이션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67FF18D-DBF2-4CF4-A591-AA4454376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3571396"/>
            <a:ext cx="1733704" cy="17337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4D6D833-A08D-47B8-BA01-5A8F431E0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890" y="3549684"/>
            <a:ext cx="1749584" cy="1749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A8B9AC-2165-4A21-A3FC-081701D45CAE}"/>
              </a:ext>
            </a:extLst>
          </p:cNvPr>
          <p:cNvSpPr txBox="1"/>
          <p:nvPr/>
        </p:nvSpPr>
        <p:spPr>
          <a:xfrm>
            <a:off x="1934305" y="5343957"/>
            <a:ext cx="18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Pseudo Code</a:t>
            </a:r>
            <a:endParaRPr lang="ko-KR" altLang="en-US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358DF-C36F-4CE1-B762-132DE4E73887}"/>
              </a:ext>
            </a:extLst>
          </p:cNvPr>
          <p:cNvSpPr txBox="1"/>
          <p:nvPr/>
        </p:nvSpPr>
        <p:spPr>
          <a:xfrm>
            <a:off x="5897518" y="5356314"/>
            <a:ext cx="146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File</a:t>
            </a:r>
            <a:endParaRPr lang="en-US" altLang="ko-KR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A63BD7-D285-47AD-8F1A-93E4EF64E0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65" y="4334858"/>
            <a:ext cx="833478" cy="49823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175D24-77A1-49EE-A518-FF673FE73F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30595" y="3703884"/>
            <a:ext cx="467218" cy="4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배경 및 필요성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7BA5-72BA-4DBA-AEBC-340DE1542F06}"/>
              </a:ext>
            </a:extLst>
          </p:cNvPr>
          <p:cNvSpPr txBox="1"/>
          <p:nvPr/>
        </p:nvSpPr>
        <p:spPr>
          <a:xfrm>
            <a:off x="124512" y="1381931"/>
            <a:ext cx="84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작성의 시공간적 제약</a:t>
            </a:r>
            <a:endParaRPr lang="ko-KR" altLang="en-US" dirty="0">
              <a:solidFill>
                <a:srgbClr val="DADAD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9D91D-370F-404D-90CE-5272F9E717E5}"/>
              </a:ext>
            </a:extLst>
          </p:cNvPr>
          <p:cNvSpPr txBox="1"/>
          <p:nvPr/>
        </p:nvSpPr>
        <p:spPr>
          <a:xfrm>
            <a:off x="549646" y="5080299"/>
            <a:ext cx="798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개발환경이 </a:t>
            </a:r>
            <a:r>
              <a:rPr lang="ko-KR" altLang="en-US" dirty="0" err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갖추어지지</a:t>
            </a:r>
            <a:r>
              <a: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않은 상태에서 떠오른 아이디어</a:t>
            </a:r>
            <a:r>
              <a:rPr lang="en-US" altLang="ko-KR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505501" y="2384878"/>
            <a:ext cx="6073730" cy="2438400"/>
            <a:chOff x="1546270" y="1646326"/>
            <a:chExt cx="6073730" cy="24384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6F8170A-F7A6-4BE8-92B9-E07C3F3F7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1646326"/>
              <a:ext cx="2438400" cy="24384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1C4712E-C73D-445B-8BDE-92313295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927" y="1973885"/>
              <a:ext cx="563474" cy="56347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48AC489-89F3-44D5-83D2-E454D90F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0982" flipH="1">
              <a:off x="1670524" y="2678237"/>
              <a:ext cx="571949" cy="571949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6FF782-DA20-4A8E-B909-AB3FA164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270" y="1952206"/>
              <a:ext cx="563474" cy="563474"/>
            </a:xfrm>
            <a:prstGeom prst="rect">
              <a:avLst/>
            </a:prstGeom>
          </p:spPr>
        </p:pic>
        <p:sp>
          <p:nvSpPr>
            <p:cNvPr id="6" name="화살표: 줄무늬가 있는 오른쪽 5">
              <a:extLst>
                <a:ext uri="{FF2B5EF4-FFF2-40B4-BE49-F238E27FC236}">
                  <a16:creationId xmlns:a16="http://schemas.microsoft.com/office/drawing/2014/main" id="{B56752EC-EB6A-4ACC-AE70-2E150A47FD86}"/>
                </a:ext>
              </a:extLst>
            </p:cNvPr>
            <p:cNvSpPr/>
            <p:nvPr/>
          </p:nvSpPr>
          <p:spPr>
            <a:xfrm>
              <a:off x="3060369" y="2749561"/>
              <a:ext cx="1334530" cy="324955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30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 배경 및 필요성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E7BA5-72BA-4DBA-AEBC-340DE1542F06}"/>
              </a:ext>
            </a:extLst>
          </p:cNvPr>
          <p:cNvSpPr txBox="1"/>
          <p:nvPr/>
        </p:nvSpPr>
        <p:spPr>
          <a:xfrm>
            <a:off x="109364" y="1330818"/>
            <a:ext cx="842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상이한 문법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높은 진입장벽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9D91D-370F-404D-90CE-5272F9E717E5}"/>
              </a:ext>
            </a:extLst>
          </p:cNvPr>
          <p:cNvSpPr txBox="1"/>
          <p:nvPr/>
        </p:nvSpPr>
        <p:spPr>
          <a:xfrm>
            <a:off x="425117" y="5471477"/>
            <a:ext cx="79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비숙련자의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아이디어 구현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34782" y="1983931"/>
            <a:ext cx="3372190" cy="3006011"/>
            <a:chOff x="2734782" y="1630363"/>
            <a:chExt cx="3372190" cy="300601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4EFB698-DF06-4F13-9A55-4A85B667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43440">
              <a:off x="2734782" y="3183226"/>
              <a:ext cx="1295488" cy="120509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94A2FEE-8059-4700-8033-C101217D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2" y="1630363"/>
              <a:ext cx="2438400" cy="3006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87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기대효과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104273" cy="441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E905057-DE8E-4CDF-A08F-A1DA4AE9B886}"/>
              </a:ext>
            </a:extLst>
          </p:cNvPr>
          <p:cNvGrpSpPr/>
          <p:nvPr/>
        </p:nvGrpSpPr>
        <p:grpSpPr>
          <a:xfrm>
            <a:off x="237315" y="1643096"/>
            <a:ext cx="8669369" cy="1325564"/>
            <a:chOff x="616808" y="2213574"/>
            <a:chExt cx="1777082" cy="2576692"/>
          </a:xfrm>
          <a:solidFill>
            <a:srgbClr val="7F7F7F"/>
          </a:solidFill>
        </p:grpSpPr>
        <p:sp>
          <p:nvSpPr>
            <p:cNvPr id="17" name="Shape 462">
              <a:extLst>
                <a:ext uri="{FF2B5EF4-FFF2-40B4-BE49-F238E27FC236}">
                  <a16:creationId xmlns:a16="http://schemas.microsoft.com/office/drawing/2014/main" id="{FA8C1352-9266-4AC7-A975-E2C8AEA6209A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grpFill/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9CB948-FB17-4210-A77B-159459F8CBEF}"/>
                </a:ext>
              </a:extLst>
            </p:cNvPr>
            <p:cNvSpPr txBox="1"/>
            <p:nvPr/>
          </p:nvSpPr>
          <p:spPr>
            <a:xfrm>
              <a:off x="629391" y="2850026"/>
              <a:ext cx="1632711" cy="125636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	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손으로 작성된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간단한 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수도 코드를 사진으로 찍어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서버로 전송 후 </a:t>
              </a:r>
              <a:endParaRPr lang="en-US" altLang="ko-KR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 latinLnBrk="1"/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문법이 적용되어  컴파일이 가능한 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텍스트 형태의 </a:t>
              </a:r>
              <a:r>
                <a:rPr lang="en-US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Java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변환 </a:t>
              </a:r>
              <a:r>
                <a:rPr lang="ko-KR" altLang="en-US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어플리케이션</a:t>
              </a:r>
              <a:r>
                <a:rPr lang="ko-KR" altLang="ko-KR" b="1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개발</a:t>
              </a:r>
              <a:endParaRPr lang="en-US" altLang="ko-KR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BAFCEA-2BCC-473B-BA7E-809AD9A457CE}"/>
              </a:ext>
            </a:extLst>
          </p:cNvPr>
          <p:cNvSpPr/>
          <p:nvPr/>
        </p:nvSpPr>
        <p:spPr>
          <a:xfrm>
            <a:off x="170987" y="1126450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E58CA-CBDB-44EB-AA2C-142655B3DA16}"/>
              </a:ext>
            </a:extLst>
          </p:cNvPr>
          <p:cNvGrpSpPr/>
          <p:nvPr/>
        </p:nvGrpSpPr>
        <p:grpSpPr>
          <a:xfrm>
            <a:off x="881832" y="3889341"/>
            <a:ext cx="1316887" cy="1674292"/>
            <a:chOff x="616729" y="2213574"/>
            <a:chExt cx="1777162" cy="2576692"/>
          </a:xfrm>
        </p:grpSpPr>
        <p:sp>
          <p:nvSpPr>
            <p:cNvPr id="21" name="Shape 462">
              <a:extLst>
                <a:ext uri="{FF2B5EF4-FFF2-40B4-BE49-F238E27FC236}">
                  <a16:creationId xmlns:a16="http://schemas.microsoft.com/office/drawing/2014/main" id="{06809CE9-CE3F-459E-AF23-5954D94044A0}"/>
                </a:ext>
              </a:extLst>
            </p:cNvPr>
            <p:cNvSpPr/>
            <p:nvPr/>
          </p:nvSpPr>
          <p:spPr>
            <a:xfrm>
              <a:off x="616808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57FC7B-59D1-4E7D-93A4-5A1BF7D06F40}"/>
                </a:ext>
              </a:extLst>
            </p:cNvPr>
            <p:cNvSpPr txBox="1"/>
            <p:nvPr/>
          </p:nvSpPr>
          <p:spPr>
            <a:xfrm>
              <a:off x="616729" y="3946468"/>
              <a:ext cx="177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아이디어 저장</a:t>
              </a:r>
              <a:endParaRPr lang="en-US" altLang="ko-KR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3" name="Picture 2" descr="Related image">
              <a:extLst>
                <a:ext uri="{FF2B5EF4-FFF2-40B4-BE49-F238E27FC236}">
                  <a16:creationId xmlns:a16="http://schemas.microsoft.com/office/drawing/2014/main" id="{5CF72918-A00E-4E02-AD08-A29A8C01A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809" y="2706609"/>
              <a:ext cx="816721" cy="816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Shape 462">
            <a:extLst>
              <a:ext uri="{FF2B5EF4-FFF2-40B4-BE49-F238E27FC236}">
                <a16:creationId xmlns:a16="http://schemas.microsoft.com/office/drawing/2014/main" id="{A9A26DA2-225E-4089-9C03-C4BCA48AE4D1}"/>
              </a:ext>
            </a:extLst>
          </p:cNvPr>
          <p:cNvSpPr/>
          <p:nvPr/>
        </p:nvSpPr>
        <p:spPr>
          <a:xfrm>
            <a:off x="5049015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B6BCD-1E9A-4B58-ABDC-8EC280799301}"/>
              </a:ext>
            </a:extLst>
          </p:cNvPr>
          <p:cNvSpPr txBox="1"/>
          <p:nvPr/>
        </p:nvSpPr>
        <p:spPr>
          <a:xfrm>
            <a:off x="5048956" y="501727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로직에 </a:t>
            </a:r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집중 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Shape 462">
            <a:extLst>
              <a:ext uri="{FF2B5EF4-FFF2-40B4-BE49-F238E27FC236}">
                <a16:creationId xmlns:a16="http://schemas.microsoft.com/office/drawing/2014/main" id="{09F5F811-5DDF-4ACC-9D5A-1A3C2060B6B5}"/>
              </a:ext>
            </a:extLst>
          </p:cNvPr>
          <p:cNvSpPr/>
          <p:nvPr/>
        </p:nvSpPr>
        <p:spPr>
          <a:xfrm>
            <a:off x="7170284" y="3889341"/>
            <a:ext cx="1316828" cy="1674292"/>
          </a:xfrm>
          <a:prstGeom prst="roundRect">
            <a:avLst>
              <a:gd name="adj" fmla="val 2555"/>
            </a:avLst>
          </a:prstGeom>
          <a:solidFill>
            <a:schemeClr val="bg1">
              <a:lumMod val="50000"/>
              <a:lumOff val="50000"/>
            </a:schemeClr>
          </a:solidFill>
          <a:ln w="19050" cap="flat">
            <a:solidFill>
              <a:schemeClr val="tx1"/>
            </a:solidFill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00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Helvetica Light"/>
              <a:sym typeface="Helvetica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C0153-6213-4DCD-B0D6-37826200528E}"/>
              </a:ext>
            </a:extLst>
          </p:cNvPr>
          <p:cNvSpPr txBox="1"/>
          <p:nvPr/>
        </p:nvSpPr>
        <p:spPr>
          <a:xfrm>
            <a:off x="7170225" y="4977555"/>
            <a:ext cx="131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진입장벽 해소</a:t>
            </a:r>
            <a:endParaRPr lang="en-US" altLang="ko-KR" sz="1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B95227B-394F-45AF-B366-B49F806F651A}"/>
              </a:ext>
            </a:extLst>
          </p:cNvPr>
          <p:cNvGrpSpPr/>
          <p:nvPr/>
        </p:nvGrpSpPr>
        <p:grpSpPr>
          <a:xfrm>
            <a:off x="2927608" y="3889341"/>
            <a:ext cx="1316887" cy="1674292"/>
            <a:chOff x="2662505" y="2213574"/>
            <a:chExt cx="1777162" cy="2576692"/>
          </a:xfrm>
        </p:grpSpPr>
        <p:sp>
          <p:nvSpPr>
            <p:cNvPr id="29" name="Shape 462">
              <a:extLst>
                <a:ext uri="{FF2B5EF4-FFF2-40B4-BE49-F238E27FC236}">
                  <a16:creationId xmlns:a16="http://schemas.microsoft.com/office/drawing/2014/main" id="{284AFBB3-9761-4272-9418-F188C717C97A}"/>
                </a:ext>
              </a:extLst>
            </p:cNvPr>
            <p:cNvSpPr/>
            <p:nvPr/>
          </p:nvSpPr>
          <p:spPr>
            <a:xfrm>
              <a:off x="2662584" y="2213574"/>
              <a:ext cx="1777082" cy="2576692"/>
            </a:xfrm>
            <a:prstGeom prst="roundRect">
              <a:avLst>
                <a:gd name="adj" fmla="val 2555"/>
              </a:avLst>
            </a:prstGeom>
            <a:solidFill>
              <a:schemeClr val="bg1">
                <a:lumMod val="50000"/>
                <a:lumOff val="50000"/>
              </a:schemeClr>
            </a:solidFill>
            <a:ln w="1905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Helvetica Light"/>
                <a:sym typeface="Helvetica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EACE3C-C1A6-4BAF-9050-3E00B46ED987}"/>
                </a:ext>
              </a:extLst>
            </p:cNvPr>
            <p:cNvSpPr txBox="1"/>
            <p:nvPr/>
          </p:nvSpPr>
          <p:spPr>
            <a:xfrm>
              <a:off x="2662505" y="3913229"/>
              <a:ext cx="1777162" cy="66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코딩의 </a:t>
              </a:r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 공간적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1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제약 탈피</a:t>
              </a:r>
              <a:endParaRPr lang="en-US" altLang="ko-KR" sz="11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A3D0FC-F19C-47BE-9882-7DF21D1E0B1A}"/>
                </a:ext>
              </a:extLst>
            </p:cNvPr>
            <p:cNvGrpSpPr/>
            <p:nvPr/>
          </p:nvGrpSpPr>
          <p:grpSpPr>
            <a:xfrm>
              <a:off x="3040763" y="2638274"/>
              <a:ext cx="1068722" cy="790726"/>
              <a:chOff x="2968065" y="2559338"/>
              <a:chExt cx="1068722" cy="79072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D0436451-B8BF-4404-A724-6E44761D86AC}"/>
                  </a:ext>
                </a:extLst>
              </p:cNvPr>
              <p:cNvGrpSpPr/>
              <p:nvPr/>
            </p:nvGrpSpPr>
            <p:grpSpPr>
              <a:xfrm>
                <a:off x="2968065" y="2999075"/>
                <a:ext cx="448010" cy="350989"/>
                <a:chOff x="2968065" y="2999075"/>
                <a:chExt cx="448010" cy="350989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B6ABBD04-B688-484F-8CB0-8C53F6C80183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1A826D7-B76B-4B8F-AEDD-CC3D2358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4053E32-543C-4003-9158-872E7ED9371A}"/>
                  </a:ext>
                </a:extLst>
              </p:cNvPr>
              <p:cNvGrpSpPr/>
              <p:nvPr/>
            </p:nvGrpSpPr>
            <p:grpSpPr>
              <a:xfrm rot="10800000">
                <a:off x="3588777" y="2559338"/>
                <a:ext cx="448010" cy="350989"/>
                <a:chOff x="2968065" y="2999075"/>
                <a:chExt cx="448010" cy="350989"/>
              </a:xfrm>
            </p:grpSpPr>
            <p:sp>
              <p:nvSpPr>
                <p:cNvPr id="39" name="사각형: 둥근 모서리 38">
                  <a:extLst>
                    <a:ext uri="{FF2B5EF4-FFF2-40B4-BE49-F238E27FC236}">
                      <a16:creationId xmlns:a16="http://schemas.microsoft.com/office/drawing/2014/main" id="{22A77ED2-BB7F-4701-A8A5-4E5DA2302B2A}"/>
                    </a:ext>
                  </a:extLst>
                </p:cNvPr>
                <p:cNvSpPr/>
                <p:nvPr/>
              </p:nvSpPr>
              <p:spPr>
                <a:xfrm rot="18900000">
                  <a:off x="2968065" y="3105795"/>
                  <a:ext cx="438312" cy="24426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0281859-454D-498D-87B6-AEF4B16E9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34689" y="2999075"/>
                  <a:ext cx="181386" cy="1813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79DF5BB-6D1B-4FEC-ACBA-3E607AEB31D3}"/>
                  </a:ext>
                </a:extLst>
              </p:cNvPr>
              <p:cNvGrpSpPr/>
              <p:nvPr/>
            </p:nvGrpSpPr>
            <p:grpSpPr>
              <a:xfrm>
                <a:off x="3414191" y="2645186"/>
                <a:ext cx="355972" cy="693339"/>
                <a:chOff x="3437899" y="2655757"/>
                <a:chExt cx="355972" cy="69333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65C6291B-50D2-47C0-8B7E-9C3DC9CA9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8872" y="2655757"/>
                  <a:ext cx="15684" cy="25814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3C812D1C-82E0-41E7-905A-7CA5D75E5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7899" y="2915768"/>
                  <a:ext cx="170156" cy="90692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3AECFE55-421A-48C6-93C1-CC9F70019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1532" y="3006461"/>
                  <a:ext cx="66523" cy="18396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F3C4B7D-1116-425F-95F9-7E5CE54D8C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1531" y="3190427"/>
                  <a:ext cx="252340" cy="158669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D8F35F1-FFEE-4327-9D2A-5C86134DCC59}"/>
              </a:ext>
            </a:extLst>
          </p:cNvPr>
          <p:cNvGrpSpPr/>
          <p:nvPr/>
        </p:nvGrpSpPr>
        <p:grpSpPr>
          <a:xfrm>
            <a:off x="5356383" y="4100777"/>
            <a:ext cx="702032" cy="605460"/>
            <a:chOff x="5240816" y="2624078"/>
            <a:chExt cx="1028248" cy="1011299"/>
          </a:xfrm>
        </p:grpSpPr>
        <p:pic>
          <p:nvPicPr>
            <p:cNvPr id="44" name="Picture 6" descr="Image result for focus white png icon">
              <a:extLst>
                <a:ext uri="{FF2B5EF4-FFF2-40B4-BE49-F238E27FC236}">
                  <a16:creationId xmlns:a16="http://schemas.microsoft.com/office/drawing/2014/main" id="{DC1AF0B7-0112-4C48-ADE8-C061ED963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816" y="2624078"/>
              <a:ext cx="1028248" cy="1011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 descr="Image result for logic white png icon">
              <a:extLst>
                <a:ext uri="{FF2B5EF4-FFF2-40B4-BE49-F238E27FC236}">
                  <a16:creationId xmlns:a16="http://schemas.microsoft.com/office/drawing/2014/main" id="{920966C4-FA59-4CE3-9E89-7CCD7C040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03" y="2768331"/>
              <a:ext cx="466813" cy="46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16" descr="Related image">
            <a:extLst>
              <a:ext uri="{FF2B5EF4-FFF2-40B4-BE49-F238E27FC236}">
                <a16:creationId xmlns:a16="http://schemas.microsoft.com/office/drawing/2014/main" id="{3B905C4C-5D57-4346-B972-1FE7D9AD3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1" b="6865"/>
          <a:stretch/>
        </p:blipFill>
        <p:spPr bwMode="auto">
          <a:xfrm>
            <a:off x="7428291" y="4028352"/>
            <a:ext cx="849566" cy="7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1107EF5-AD69-4B50-8251-E28CFEBD0CE4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5400000">
            <a:off x="2595813" y="1913153"/>
            <a:ext cx="920681" cy="30316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578C28-21C5-4BA3-8ACF-9305340DBC6D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 rot="5400000">
            <a:off x="3618701" y="2936041"/>
            <a:ext cx="920681" cy="985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DABF802D-50B0-4641-A7CF-DB260BCE1A39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16200000" flipH="1">
            <a:off x="4679374" y="2861285"/>
            <a:ext cx="920681" cy="1135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A7B77BC-8FC6-4BDE-985F-1B761ECB9BB9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5740009" y="1800651"/>
            <a:ext cx="920681" cy="32566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9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551" y="2693773"/>
            <a:ext cx="7192913" cy="1069103"/>
          </a:xfrm>
        </p:spPr>
        <p:txBody>
          <a:bodyPr>
            <a:normAutofit/>
          </a:bodyPr>
          <a:lstStyle/>
          <a:p>
            <a:r>
              <a:rPr lang="en-US" altLang="ko-KR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341826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17">
            <a:extLst>
              <a:ext uri="{FF2B5EF4-FFF2-40B4-BE49-F238E27FC236}">
                <a16:creationId xmlns:a16="http://schemas.microsoft.com/office/drawing/2014/main" id="{39C8AB90-BD12-45DA-B887-4F04BCEBDB7E}"/>
              </a:ext>
            </a:extLst>
          </p:cNvPr>
          <p:cNvSpPr/>
          <p:nvPr/>
        </p:nvSpPr>
        <p:spPr>
          <a:xfrm>
            <a:off x="6301995" y="1993032"/>
            <a:ext cx="2272143" cy="456057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수신 모듈</a:t>
            </a:r>
          </a:p>
        </p:txBody>
      </p:sp>
      <p:sp>
        <p:nvSpPr>
          <p:cNvPr id="71" name="사각형: 둥근 모서리 18">
            <a:extLst>
              <a:ext uri="{FF2B5EF4-FFF2-40B4-BE49-F238E27FC236}">
                <a16:creationId xmlns:a16="http://schemas.microsoft.com/office/drawing/2014/main" id="{89301AD6-130D-41D5-847F-B9871D457364}"/>
              </a:ext>
            </a:extLst>
          </p:cNvPr>
          <p:cNvSpPr/>
          <p:nvPr/>
        </p:nvSpPr>
        <p:spPr>
          <a:xfrm>
            <a:off x="6301995" y="2586083"/>
            <a:ext cx="2272143" cy="703618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영상처리 모듈</a:t>
            </a: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F2325616-377D-4219-8CFB-364CC97E7135}"/>
              </a:ext>
            </a:extLst>
          </p:cNvPr>
          <p:cNvSpPr/>
          <p:nvPr/>
        </p:nvSpPr>
        <p:spPr>
          <a:xfrm>
            <a:off x="6301995" y="3401288"/>
            <a:ext cx="2272143" cy="703617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인터프리터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사각형: 둥근 모서리 20">
            <a:extLst>
              <a:ext uri="{FF2B5EF4-FFF2-40B4-BE49-F238E27FC236}">
                <a16:creationId xmlns:a16="http://schemas.microsoft.com/office/drawing/2014/main" id="{1061E189-00BE-4C09-9F69-DB7CE3FC564E}"/>
              </a:ext>
            </a:extLst>
          </p:cNvPr>
          <p:cNvSpPr/>
          <p:nvPr/>
        </p:nvSpPr>
        <p:spPr>
          <a:xfrm>
            <a:off x="6301995" y="4227378"/>
            <a:ext cx="2272143" cy="456057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확장 모듈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6856" y="0"/>
            <a:ext cx="8527143" cy="13255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개발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5117" y="441157"/>
            <a:ext cx="96251" cy="43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27" name="그룹 1026"/>
          <p:cNvGrpSpPr/>
          <p:nvPr/>
        </p:nvGrpSpPr>
        <p:grpSpPr>
          <a:xfrm>
            <a:off x="378662" y="1879826"/>
            <a:ext cx="1599908" cy="2633114"/>
            <a:chOff x="-114300" y="1818532"/>
            <a:chExt cx="1599908" cy="26331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CF9BE1-669B-4CA4-8B5D-938970A811FD}"/>
                </a:ext>
              </a:extLst>
            </p:cNvPr>
            <p:cNvSpPr txBox="1"/>
            <p:nvPr/>
          </p:nvSpPr>
          <p:spPr>
            <a:xfrm>
              <a:off x="-114300" y="3928426"/>
              <a:ext cx="15999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코드 작성 후 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사진 촬영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35AB22-E6BB-42F4-9E47-CA01C5E96C4A}"/>
                </a:ext>
              </a:extLst>
            </p:cNvPr>
            <p:cNvSpPr/>
            <p:nvPr/>
          </p:nvSpPr>
          <p:spPr>
            <a:xfrm rot="2041272">
              <a:off x="625036" y="1818532"/>
              <a:ext cx="112501" cy="65894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9CCCD02B-24A5-43A7-818F-8349B5DC6668}"/>
                </a:ext>
              </a:extLst>
            </p:cNvPr>
            <p:cNvSpPr/>
            <p:nvPr/>
          </p:nvSpPr>
          <p:spPr>
            <a:xfrm rot="12841272">
              <a:off x="393499" y="2407188"/>
              <a:ext cx="118496" cy="159778"/>
            </a:xfrm>
            <a:prstGeom prst="triangle">
              <a:avLst/>
            </a:prstGeom>
            <a:solidFill>
              <a:srgbClr val="E7E6E6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모서리가 접힌 도형 11">
              <a:extLst>
                <a:ext uri="{FF2B5EF4-FFF2-40B4-BE49-F238E27FC236}">
                  <a16:creationId xmlns:a16="http://schemas.microsoft.com/office/drawing/2014/main" id="{F7C21998-0F39-433E-9C21-03D067A79A97}"/>
                </a:ext>
              </a:extLst>
            </p:cNvPr>
            <p:cNvSpPr/>
            <p:nvPr/>
          </p:nvSpPr>
          <p:spPr>
            <a:xfrm rot="10800000">
              <a:off x="166187" y="2713127"/>
              <a:ext cx="982626" cy="1024758"/>
            </a:xfrm>
            <a:prstGeom prst="foldedCorne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D2C90B-CA15-45B6-913B-D9BF89A28E38}"/>
                </a:ext>
              </a:extLst>
            </p:cNvPr>
            <p:cNvSpPr txBox="1"/>
            <p:nvPr/>
          </p:nvSpPr>
          <p:spPr>
            <a:xfrm>
              <a:off x="166187" y="2930250"/>
              <a:ext cx="10302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for(i=0~n){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    println(i)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}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…….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2152198" y="3037662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10800000">
            <a:off x="5151627" y="3483430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>
            <a:off x="5151627" y="258404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30" name="그룹 1029"/>
          <p:cNvGrpSpPr/>
          <p:nvPr/>
        </p:nvGrpSpPr>
        <p:grpSpPr>
          <a:xfrm>
            <a:off x="3012751" y="1487507"/>
            <a:ext cx="1504394" cy="2510526"/>
            <a:chOff x="2972245" y="1941120"/>
            <a:chExt cx="1504394" cy="2510526"/>
          </a:xfrm>
        </p:grpSpPr>
        <p:sp>
          <p:nvSpPr>
            <p:cNvPr id="84" name="모서리가 둥근 직사각형 1">
              <a:extLst>
                <a:ext uri="{FF2B5EF4-FFF2-40B4-BE49-F238E27FC236}">
                  <a16:creationId xmlns:a16="http://schemas.microsoft.com/office/drawing/2014/main" id="{4BA5EF16-FC1D-4598-8E00-543FABF2FFA2}"/>
                </a:ext>
              </a:extLst>
            </p:cNvPr>
            <p:cNvSpPr/>
            <p:nvPr/>
          </p:nvSpPr>
          <p:spPr>
            <a:xfrm>
              <a:off x="2972245" y="1941120"/>
              <a:ext cx="1504394" cy="2510526"/>
            </a:xfrm>
            <a:prstGeom prst="roundRect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6D51AC-0937-46DB-809B-C4F6F7F6DACF}"/>
                </a:ext>
              </a:extLst>
            </p:cNvPr>
            <p:cNvSpPr/>
            <p:nvPr/>
          </p:nvSpPr>
          <p:spPr>
            <a:xfrm>
              <a:off x="3096500" y="2228243"/>
              <a:ext cx="1254592" cy="2050839"/>
            </a:xfrm>
            <a:prstGeom prst="rect">
              <a:avLst/>
            </a:prstGeom>
            <a:solidFill>
              <a:srgbClr val="F7F7ED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08948" y="2416326"/>
              <a:ext cx="1242146" cy="1007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CO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51A599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W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AY</a:t>
              </a:r>
            </a:p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(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co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ding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w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herever e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a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sil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8644C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62B2A7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62B2A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화살표: 오른쪽 27">
            <a:extLst>
              <a:ext uri="{FF2B5EF4-FFF2-40B4-BE49-F238E27FC236}">
                <a16:creationId xmlns:a16="http://schemas.microsoft.com/office/drawing/2014/main" id="{FE487094-E3DB-4326-ACB3-D2973802D708}"/>
              </a:ext>
            </a:extLst>
          </p:cNvPr>
          <p:cNvSpPr/>
          <p:nvPr/>
        </p:nvSpPr>
        <p:spPr>
          <a:xfrm rot="5400000">
            <a:off x="3498462" y="4145209"/>
            <a:ext cx="360000" cy="216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F76A6F-C939-4AA2-9824-A5A961C6B120}"/>
              </a:ext>
            </a:extLst>
          </p:cNvPr>
          <p:cNvSpPr txBox="1"/>
          <p:nvPr/>
        </p:nvSpPr>
        <p:spPr>
          <a:xfrm>
            <a:off x="5908574" y="1437150"/>
            <a:ext cx="76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나눔바른고딕" panose="020B0603020101020101"/>
              </a:rPr>
              <a:t>서버</a:t>
            </a:r>
          </a:p>
        </p:txBody>
      </p:sp>
      <p:sp>
        <p:nvSpPr>
          <p:cNvPr id="60" name="화살표: 오른쪽 29">
            <a:extLst>
              <a:ext uri="{FF2B5EF4-FFF2-40B4-BE49-F238E27FC236}">
                <a16:creationId xmlns:a16="http://schemas.microsoft.com/office/drawing/2014/main" id="{46FEA0F0-F8DA-4BBF-A357-F1B364199265}"/>
              </a:ext>
            </a:extLst>
          </p:cNvPr>
          <p:cNvSpPr/>
          <p:nvPr/>
        </p:nvSpPr>
        <p:spPr>
          <a:xfrm rot="5400000">
            <a:off x="7313411" y="2275564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른쪽 30">
            <a:extLst>
              <a:ext uri="{FF2B5EF4-FFF2-40B4-BE49-F238E27FC236}">
                <a16:creationId xmlns:a16="http://schemas.microsoft.com/office/drawing/2014/main" id="{C2066761-7C7A-4E5D-9E1C-24B8F1BE9AA5}"/>
              </a:ext>
            </a:extLst>
          </p:cNvPr>
          <p:cNvSpPr/>
          <p:nvPr/>
        </p:nvSpPr>
        <p:spPr>
          <a:xfrm rot="5400000">
            <a:off x="7313411" y="3076376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른쪽 31">
            <a:extLst>
              <a:ext uri="{FF2B5EF4-FFF2-40B4-BE49-F238E27FC236}">
                <a16:creationId xmlns:a16="http://schemas.microsoft.com/office/drawing/2014/main" id="{B4E3D202-F2C6-4AFA-BAC0-3891A7590CE9}"/>
              </a:ext>
            </a:extLst>
          </p:cNvPr>
          <p:cNvSpPr/>
          <p:nvPr/>
        </p:nvSpPr>
        <p:spPr>
          <a:xfrm rot="5400000">
            <a:off x="7313411" y="3911169"/>
            <a:ext cx="249307" cy="509004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D99726E-5A07-45FB-93AA-D02599CAAA91}"/>
              </a:ext>
            </a:extLst>
          </p:cNvPr>
          <p:cNvSpPr/>
          <p:nvPr/>
        </p:nvSpPr>
        <p:spPr>
          <a:xfrm>
            <a:off x="6191534" y="1853068"/>
            <a:ext cx="2493064" cy="2978715"/>
          </a:xfrm>
          <a:prstGeom prst="rect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28" name="그룹 1027"/>
          <p:cNvGrpSpPr/>
          <p:nvPr/>
        </p:nvGrpSpPr>
        <p:grpSpPr>
          <a:xfrm>
            <a:off x="2989613" y="4455405"/>
            <a:ext cx="1401985" cy="1033651"/>
            <a:chOff x="2867175" y="5295928"/>
            <a:chExt cx="1684264" cy="1305004"/>
          </a:xfrm>
        </p:grpSpPr>
        <p:pic>
          <p:nvPicPr>
            <p:cNvPr id="92" name="Picture 32" descr="Related image">
              <a:extLst>
                <a:ext uri="{FF2B5EF4-FFF2-40B4-BE49-F238E27FC236}">
                  <a16:creationId xmlns:a16="http://schemas.microsoft.com/office/drawing/2014/main" id="{F71CDA81-3693-4D52-A12B-DD051BDC8D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" t="6386" r="6049" b="10523"/>
            <a:stretch/>
          </p:blipFill>
          <p:spPr bwMode="auto">
            <a:xfrm>
              <a:off x="3730181" y="5697340"/>
              <a:ext cx="476250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8" descr="Image result for twitter white png icon">
              <a:extLst>
                <a:ext uri="{FF2B5EF4-FFF2-40B4-BE49-F238E27FC236}">
                  <a16:creationId xmlns:a16="http://schemas.microsoft.com/office/drawing/2014/main" id="{2D88C984-CB3F-4243-93A7-BC55C1E30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025" y="5295928"/>
              <a:ext cx="444564" cy="444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40" descr="Image result for email white png icon">
              <a:extLst>
                <a:ext uri="{FF2B5EF4-FFF2-40B4-BE49-F238E27FC236}">
                  <a16:creationId xmlns:a16="http://schemas.microsoft.com/office/drawing/2014/main" id="{D12A5C6E-A1BD-4A00-9D84-83E5F512D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561" y="5825757"/>
              <a:ext cx="462042" cy="349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BEB0672-7E94-480A-B85C-74451781C6E7}"/>
                </a:ext>
              </a:extLst>
            </p:cNvPr>
            <p:cNvSpPr txBox="1"/>
            <p:nvPr/>
          </p:nvSpPr>
          <p:spPr>
            <a:xfrm>
              <a:off x="2867175" y="6270644"/>
              <a:ext cx="1684264" cy="33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결과물 공유 </a:t>
              </a:r>
              <a:r>
                <a:rPr lang="en-US" altLang="ko-KR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10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</a:t>
              </a:r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425117" y="1325563"/>
            <a:ext cx="4364606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875880" y="1325562"/>
            <a:ext cx="3064920" cy="4163493"/>
          </a:xfrm>
          <a:prstGeom prst="rect">
            <a:avLst/>
          </a:prstGeom>
          <a:noFill/>
          <a:ln w="317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1368" y="1404649"/>
            <a:ext cx="92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나눔바른고딕" panose="020B0603020101020101"/>
              </a:rPr>
              <a:t>프론트</a:t>
            </a:r>
            <a:endParaRPr lang="ko-KR" altLang="en-US" b="1" dirty="0">
              <a:ea typeface="나눔바른고딕" panose="020B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22007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906</TotalTime>
  <Words>1184</Words>
  <Application>Microsoft Office PowerPoint</Application>
  <PresentationFormat>화면 슬라이드 쇼(4:3)</PresentationFormat>
  <Paragraphs>349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Helvetica Light</vt:lpstr>
      <vt:lpstr>나눔고딕</vt:lpstr>
      <vt:lpstr>나눔바른고딕</vt:lpstr>
      <vt:lpstr>돋움</vt:lpstr>
      <vt:lpstr>맑은 고딕</vt:lpstr>
      <vt:lpstr>Calibri</vt:lpstr>
      <vt:lpstr>Calisto MT</vt:lpstr>
      <vt:lpstr>Times New Roman</vt:lpstr>
      <vt:lpstr>Trebuchet MS</vt:lpstr>
      <vt:lpstr>Wingdings</vt:lpstr>
      <vt:lpstr>Wingdings 2</vt:lpstr>
      <vt:lpstr>슬레이트</vt:lpstr>
      <vt:lpstr>코웨이</vt:lpstr>
      <vt:lpstr>목차</vt:lpstr>
      <vt:lpstr>1. 프로젝트 소개</vt:lpstr>
      <vt:lpstr>프로젝트 개요</vt:lpstr>
      <vt:lpstr>추진 배경 및 필요성</vt:lpstr>
      <vt:lpstr>추진 배경 및 필요성</vt:lpstr>
      <vt:lpstr>프로젝트 목표 및 기대효과</vt:lpstr>
      <vt:lpstr>2. 프로젝트 내용</vt:lpstr>
      <vt:lpstr>연구 개발 내용</vt:lpstr>
      <vt:lpstr>요구 사항</vt:lpstr>
      <vt:lpstr>요구 사항</vt:lpstr>
      <vt:lpstr>PowerPoint 프레젠테이션</vt:lpstr>
      <vt:lpstr>PowerPoint 프레젠테이션</vt:lpstr>
      <vt:lpstr>결과물 상세 사항</vt:lpstr>
      <vt:lpstr>3. 활용방안 및 개발일정</vt:lpstr>
      <vt:lpstr>활용방안</vt:lpstr>
      <vt:lpstr>개발 일정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Stack을 활용한  빅데이터 로그파일 컬렉션</dc:title>
  <dc:creator>이성준</dc:creator>
  <cp:lastModifiedBy>이성준</cp:lastModifiedBy>
  <cp:revision>88</cp:revision>
  <dcterms:created xsi:type="dcterms:W3CDTF">2018-02-17T05:16:45Z</dcterms:created>
  <dcterms:modified xsi:type="dcterms:W3CDTF">2018-03-03T04:35:04Z</dcterms:modified>
</cp:coreProperties>
</file>