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7" r:id="rId5"/>
    <p:sldId id="275" r:id="rId6"/>
    <p:sldId id="279" r:id="rId7"/>
    <p:sldId id="273" r:id="rId8"/>
    <p:sldId id="258" r:id="rId9"/>
    <p:sldId id="25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9" autoAdjust="0"/>
    <p:restoredTop sz="94660"/>
  </p:normalViewPr>
  <p:slideViewPr>
    <p:cSldViewPr>
      <p:cViewPr varScale="1">
        <p:scale>
          <a:sx n="74" d="100"/>
          <a:sy n="7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686800" cy="33528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+mn-lt"/>
                <a:cs typeface="Times New Roman" pitchFamily="18" charset="0"/>
              </a:rPr>
              <a:t>G</a:t>
            </a:r>
            <a:r>
              <a:rPr lang="en-US" sz="3200" dirty="0" smtClean="0">
                <a:cs typeface="Times New Roman" pitchFamily="18" charset="0"/>
              </a:rPr>
              <a:t>I</a:t>
            </a:r>
            <a:r>
              <a:rPr lang="en-US" sz="3200" dirty="0" smtClean="0">
                <a:latin typeface="+mn-lt"/>
                <a:cs typeface="Times New Roman" pitchFamily="18" charset="0"/>
              </a:rPr>
              <a:t>ẢI THUẬT VÀ CÀI ĐẶT</a:t>
            </a:r>
            <a:br>
              <a:rPr lang="en-US" sz="3200" dirty="0" smtClean="0">
                <a:latin typeface="+mn-lt"/>
                <a:cs typeface="Times New Roman" pitchFamily="18" charset="0"/>
              </a:rPr>
            </a:br>
            <a:r>
              <a:rPr lang="en-US" sz="3200" dirty="0" smtClean="0">
                <a:latin typeface="+mn-lt"/>
                <a:cs typeface="Times New Roman" pitchFamily="18" charset="0"/>
              </a:rPr>
              <a:t>CHƯƠNG TRÌNH SONG </a:t>
            </a:r>
            <a:r>
              <a:rPr lang="en-US" sz="3200" dirty="0" err="1" smtClean="0">
                <a:latin typeface="+mn-lt"/>
                <a:cs typeface="Times New Roman" pitchFamily="18" charset="0"/>
              </a:rPr>
              <a:t>SONG</a:t>
            </a:r>
            <a:r>
              <a:rPr lang="en-US" sz="3600" dirty="0" smtClean="0">
                <a:latin typeface="+mn-lt"/>
                <a:cs typeface="Times New Roman" pitchFamily="18" charset="0"/>
              </a:rPr>
              <a:t/>
            </a:r>
            <a:br>
              <a:rPr lang="en-US" sz="3600" dirty="0" smtClean="0">
                <a:latin typeface="+mn-lt"/>
                <a:cs typeface="Times New Roman" pitchFamily="18" charset="0"/>
              </a:rPr>
            </a:br>
            <a:r>
              <a:rPr lang="en-US" sz="3600" dirty="0" smtClean="0">
                <a:latin typeface="+mn-lt"/>
                <a:cs typeface="Times New Roman" pitchFamily="18" charset="0"/>
              </a:rPr>
              <a:t/>
            </a:r>
            <a:br>
              <a:rPr lang="en-US" sz="3600" dirty="0" smtClean="0">
                <a:latin typeface="+mn-lt"/>
                <a:cs typeface="Times New Roman" pitchFamily="18" charset="0"/>
              </a:rPr>
            </a:br>
            <a:r>
              <a:rPr lang="en-US" sz="3600" dirty="0" smtClean="0">
                <a:latin typeface="+mn-lt"/>
                <a:cs typeface="Times New Roman" pitchFamily="18" charset="0"/>
              </a:rPr>
              <a:t>BÀI TOÁN CÓ SỰ PHỤ THUỘC DỮ L</a:t>
            </a:r>
            <a:r>
              <a:rPr lang="en-US" sz="3600" dirty="0" smtClean="0">
                <a:cs typeface="Times New Roman" pitchFamily="18" charset="0"/>
              </a:rPr>
              <a:t>I</a:t>
            </a:r>
            <a:r>
              <a:rPr lang="en-US" sz="3600" dirty="0" smtClean="0">
                <a:latin typeface="+mn-lt"/>
                <a:cs typeface="Times New Roman" pitchFamily="18" charset="0"/>
              </a:rPr>
              <a:t>ỆU</a:t>
            </a:r>
            <a:br>
              <a:rPr lang="en-US" sz="3600" dirty="0" smtClean="0">
                <a:latin typeface="+mn-lt"/>
                <a:cs typeface="Times New Roman" pitchFamily="18" charset="0"/>
              </a:rPr>
            </a:br>
            <a:r>
              <a:rPr lang="en-US" sz="3600" b="1" dirty="0" smtClean="0">
                <a:latin typeface="+mn-lt"/>
                <a:cs typeface="Times New Roman" pitchFamily="18" charset="0"/>
              </a:rPr>
              <a:t>PHƯƠNG TRÌNH NHIỆT 1D</a:t>
            </a:r>
            <a:endParaRPr lang="en-US" sz="3600" b="1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err="1" smtClean="0"/>
              <a:t>tập</a:t>
            </a:r>
            <a:r>
              <a:rPr lang="en-GB" dirty="0" smtClean="0"/>
              <a:t>: </a:t>
            </a:r>
            <a:r>
              <a:rPr lang="en-GB" dirty="0" err="1" smtClean="0"/>
              <a:t>Viết</a:t>
            </a:r>
            <a:r>
              <a:rPr lang="en-GB" dirty="0" smtClean="0"/>
              <a:t> </a:t>
            </a:r>
            <a:r>
              <a:rPr lang="en-GB" dirty="0" err="1" smtClean="0"/>
              <a:t>chương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5181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400050" lvl="1" indent="0">
              <a:buNone/>
            </a:pPr>
            <a:r>
              <a:rPr lang="en-GB" dirty="0"/>
              <a:t>#define  M       </a:t>
            </a:r>
            <a:r>
              <a:rPr lang="en-GB" dirty="0" smtClean="0"/>
              <a:t>  20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#define  Time    1</a:t>
            </a:r>
            <a:br>
              <a:rPr lang="en-GB" dirty="0"/>
            </a:br>
            <a:r>
              <a:rPr lang="en-GB" dirty="0"/>
              <a:t>#define  </a:t>
            </a:r>
            <a:r>
              <a:rPr lang="en-GB" dirty="0" err="1"/>
              <a:t>dt</a:t>
            </a:r>
            <a:r>
              <a:rPr lang="en-GB" dirty="0"/>
              <a:t>      </a:t>
            </a:r>
            <a:r>
              <a:rPr lang="en-GB" dirty="0" smtClean="0"/>
              <a:t>   0.01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#define  dx     </a:t>
            </a:r>
            <a:r>
              <a:rPr lang="en-GB" dirty="0" smtClean="0"/>
              <a:t>   </a:t>
            </a:r>
            <a:r>
              <a:rPr lang="en-GB" dirty="0"/>
              <a:t>0.1</a:t>
            </a:r>
            <a:br>
              <a:rPr lang="en-GB" dirty="0"/>
            </a:br>
            <a:r>
              <a:rPr lang="en-GB" dirty="0"/>
              <a:t>#define  D       </a:t>
            </a:r>
            <a:r>
              <a:rPr lang="en-GB" dirty="0" smtClean="0"/>
              <a:t>  0.1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err="1" smtClean="0"/>
              <a:t>Khởi</a:t>
            </a:r>
            <a:r>
              <a:rPr lang="en-GB" dirty="0" smtClean="0"/>
              <a:t> </a:t>
            </a:r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r>
              <a:rPr lang="en-GB" dirty="0" smtClean="0"/>
              <a:t> ban </a:t>
            </a:r>
            <a:r>
              <a:rPr lang="en-GB" dirty="0" err="1" smtClean="0"/>
              <a:t>đầu</a:t>
            </a:r>
            <a:endParaRPr lang="en-GB" dirty="0" smtClean="0"/>
          </a:p>
          <a:p>
            <a:pPr marL="514350" indent="-514350">
              <a:buFont typeface="+mj-lt"/>
              <a:buAutoNum type="arabicParenR"/>
            </a:pPr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r>
              <a:rPr lang="en-GB" dirty="0" smtClean="0"/>
              <a:t> T </a:t>
            </a:r>
            <a:r>
              <a:rPr lang="en-GB" dirty="0" err="1" smtClean="0"/>
              <a:t>tại</a:t>
            </a:r>
            <a:r>
              <a:rPr lang="en-GB" dirty="0" smtClean="0"/>
              <a:t> </a:t>
            </a:r>
            <a:r>
              <a:rPr lang="en-GB" dirty="0" err="1" smtClean="0"/>
              <a:t>từng</a:t>
            </a:r>
            <a:r>
              <a:rPr lang="en-GB" dirty="0" smtClean="0"/>
              <a:t> </a:t>
            </a:r>
            <a:r>
              <a:rPr lang="en-GB" dirty="0" err="1" smtClean="0"/>
              <a:t>bước</a:t>
            </a:r>
            <a:r>
              <a:rPr lang="en-GB" dirty="0" smtClean="0"/>
              <a:t> </a:t>
            </a:r>
            <a:r>
              <a:rPr lang="en-GB" dirty="0" err="1" smtClean="0"/>
              <a:t>thời</a:t>
            </a:r>
            <a:r>
              <a:rPr lang="en-GB" dirty="0" smtClean="0"/>
              <a:t> </a:t>
            </a:r>
            <a:r>
              <a:rPr lang="en-GB" dirty="0" err="1" smtClean="0"/>
              <a:t>gian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mảng</a:t>
            </a:r>
            <a:r>
              <a:rPr lang="en-GB" dirty="0"/>
              <a:t> T </a:t>
            </a:r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từng</a:t>
            </a:r>
            <a:r>
              <a:rPr lang="en-GB" dirty="0"/>
              <a:t> </a:t>
            </a:r>
            <a:r>
              <a:rPr lang="en-GB" dirty="0" err="1"/>
              <a:t>bước</a:t>
            </a:r>
            <a:r>
              <a:rPr lang="en-GB" dirty="0"/>
              <a:t> </a:t>
            </a:r>
            <a:r>
              <a:rPr lang="en-GB" dirty="0" err="1"/>
              <a:t>thời</a:t>
            </a:r>
            <a:r>
              <a:rPr lang="en-GB" dirty="0"/>
              <a:t> </a:t>
            </a:r>
            <a:r>
              <a:rPr lang="en-GB" dirty="0" err="1"/>
              <a:t>gian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file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err="1" smtClean="0"/>
              <a:t>Vẽ</a:t>
            </a:r>
            <a:r>
              <a:rPr lang="en-GB" dirty="0" smtClean="0"/>
              <a:t> </a:t>
            </a:r>
            <a:r>
              <a:rPr lang="en-GB" dirty="0" err="1" smtClean="0"/>
              <a:t>đồ</a:t>
            </a:r>
            <a:r>
              <a:rPr lang="en-GB" dirty="0" smtClean="0"/>
              <a:t> </a:t>
            </a:r>
            <a:r>
              <a:rPr lang="en-GB" dirty="0" err="1" smtClean="0"/>
              <a:t>thị</a:t>
            </a:r>
            <a:r>
              <a:rPr lang="en-GB" dirty="0"/>
              <a:t> </a:t>
            </a:r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phỏng</a:t>
            </a:r>
            <a:r>
              <a:rPr lang="en-GB" dirty="0" smtClean="0"/>
              <a:t> </a:t>
            </a:r>
            <a:r>
              <a:rPr lang="en-GB" dirty="0" err="1" smtClean="0"/>
              <a:t>sự</a:t>
            </a:r>
            <a:r>
              <a:rPr lang="en-GB" dirty="0" smtClean="0"/>
              <a:t> </a:t>
            </a:r>
            <a:r>
              <a:rPr lang="en-GB" dirty="0" err="1" smtClean="0"/>
              <a:t>thay</a:t>
            </a:r>
            <a:r>
              <a:rPr lang="en-GB" dirty="0" smtClean="0"/>
              <a:t> </a:t>
            </a:r>
            <a:r>
              <a:rPr lang="en-GB" dirty="0" err="1" smtClean="0"/>
              <a:t>đổi</a:t>
            </a:r>
            <a:r>
              <a:rPr lang="en-GB" dirty="0" smtClean="0"/>
              <a:t> </a:t>
            </a:r>
            <a:r>
              <a:rPr lang="en-GB" dirty="0" err="1" smtClean="0"/>
              <a:t>nhiệt</a:t>
            </a:r>
            <a:r>
              <a:rPr lang="en-GB" dirty="0" smtClean="0"/>
              <a:t> </a:t>
            </a:r>
            <a:r>
              <a:rPr lang="en-GB" dirty="0" err="1" smtClean="0"/>
              <a:t>độ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TKL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Matlab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2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Giải</a:t>
            </a:r>
            <a:r>
              <a:rPr lang="en-GB" dirty="0" smtClean="0"/>
              <a:t> </a:t>
            </a:r>
            <a:r>
              <a:rPr lang="en-GB" dirty="0" err="1" smtClean="0"/>
              <a:t>thuật</a:t>
            </a:r>
            <a:r>
              <a:rPr lang="en-GB" dirty="0" smtClean="0"/>
              <a:t> </a:t>
            </a:r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GB" dirty="0" smtClean="0"/>
              <a:t>Khởi </a:t>
            </a:r>
            <a:r>
              <a:rPr lang="en-GB" dirty="0" err="1" smtClean="0"/>
              <a:t>tạo</a:t>
            </a:r>
            <a:r>
              <a:rPr lang="en-GB" dirty="0" smtClean="0"/>
              <a:t> </a:t>
            </a: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GB" dirty="0" err="1" smtClean="0"/>
              <a:t>Giống</a:t>
            </a:r>
            <a:r>
              <a:rPr lang="en-GB" dirty="0" smtClean="0"/>
              <a:t> </a:t>
            </a:r>
            <a:r>
              <a:rPr lang="en-GB" dirty="0" err="1" smtClean="0"/>
              <a:t>chương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C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Chia </a:t>
            </a:r>
            <a:r>
              <a:rPr lang="en-GB" dirty="0" err="1" smtClean="0"/>
              <a:t>miền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endParaRPr lang="en-GB" dirty="0" smtClean="0"/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GB" dirty="0" err="1" smtClean="0"/>
              <a:t>Giả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ta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NT threads,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luồng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đánh</a:t>
            </a:r>
            <a:r>
              <a:rPr lang="en-GB" dirty="0" smtClean="0"/>
              <a:t> </a:t>
            </a:r>
            <a:r>
              <a:rPr lang="en-GB" dirty="0" err="1" smtClean="0"/>
              <a:t>chỉ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smtClean="0"/>
              <a:t>ID) </a:t>
            </a:r>
            <a:r>
              <a:rPr lang="en-GB" dirty="0" err="1" smtClean="0"/>
              <a:t>từ</a:t>
            </a:r>
            <a:r>
              <a:rPr lang="en-GB" dirty="0" smtClean="0"/>
              <a:t> 0 </a:t>
            </a:r>
            <a:r>
              <a:rPr lang="en-GB" dirty="0" err="1" smtClean="0"/>
              <a:t>đến</a:t>
            </a:r>
            <a:r>
              <a:rPr lang="en-GB" dirty="0" smtClean="0"/>
              <a:t> NT-1</a:t>
            </a:r>
            <a:endParaRPr lang="en-GB" dirty="0"/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GB" dirty="0" smtClean="0"/>
              <a:t>Chia </a:t>
            </a:r>
            <a:r>
              <a:rPr lang="en-GB" dirty="0" err="1" smtClean="0"/>
              <a:t>miền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gồm</a:t>
            </a:r>
            <a:r>
              <a:rPr lang="en-GB" dirty="0" smtClean="0"/>
              <a:t> M </a:t>
            </a:r>
            <a:r>
              <a:rPr lang="en-GB" dirty="0" err="1" smtClean="0"/>
              <a:t>điểm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đoạn</a:t>
            </a:r>
            <a:r>
              <a:rPr lang="en-GB" dirty="0" smtClean="0"/>
              <a:t> [0,M-1] </a:t>
            </a:r>
            <a:r>
              <a:rPr lang="en-GB" dirty="0" err="1" smtClean="0"/>
              <a:t>thành</a:t>
            </a:r>
            <a:r>
              <a:rPr lang="en-GB" dirty="0" smtClean="0"/>
              <a:t> NT </a:t>
            </a:r>
            <a:r>
              <a:rPr lang="en-GB" dirty="0" err="1" smtClean="0"/>
              <a:t>miền</a:t>
            </a:r>
            <a:r>
              <a:rPr lang="en-GB" dirty="0" smtClean="0"/>
              <a:t> con, </a:t>
            </a:r>
            <a:r>
              <a:rPr lang="en-GB" dirty="0" err="1" smtClean="0"/>
              <a:t>mỗi</a:t>
            </a:r>
            <a:r>
              <a:rPr lang="en-GB" dirty="0" smtClean="0"/>
              <a:t> </a:t>
            </a:r>
            <a:r>
              <a:rPr lang="en-GB" dirty="0" err="1" smtClean="0"/>
              <a:t>miền</a:t>
            </a:r>
            <a:r>
              <a:rPr lang="en-GB" dirty="0" smtClean="0"/>
              <a:t> con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trên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thread,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kích</a:t>
            </a:r>
            <a:r>
              <a:rPr lang="en-GB" dirty="0" smtClean="0"/>
              <a:t> </a:t>
            </a:r>
            <a:r>
              <a:rPr lang="en-GB" dirty="0" err="1" smtClean="0"/>
              <a:t>thước</a:t>
            </a:r>
            <a:r>
              <a:rPr lang="en-GB" dirty="0" smtClean="0"/>
              <a:t> Mc </a:t>
            </a:r>
            <a:r>
              <a:rPr lang="en-GB" dirty="0" err="1" smtClean="0"/>
              <a:t>điểm</a:t>
            </a:r>
            <a:r>
              <a:rPr lang="en-GB" dirty="0" smtClean="0"/>
              <a:t>, </a:t>
            </a:r>
            <a:r>
              <a:rPr lang="en-GB" dirty="0" err="1" smtClean="0"/>
              <a:t>nằm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đoạn</a:t>
            </a:r>
            <a:r>
              <a:rPr lang="en-GB" dirty="0" smtClean="0"/>
              <a:t> [start, stop], ta </a:t>
            </a:r>
            <a:r>
              <a:rPr lang="en-GB" dirty="0" err="1" smtClean="0"/>
              <a:t>có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dirty="0" smtClean="0"/>
              <a:t>		Mc = M/NT</a:t>
            </a:r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smtClean="0"/>
              <a:t>	start = ID * Mc</a:t>
            </a:r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smtClean="0"/>
              <a:t>	stop = start + Mc</a:t>
            </a:r>
          </a:p>
        </p:txBody>
      </p:sp>
    </p:spTree>
    <p:extLst>
      <p:ext uri="{BB962C8B-B14F-4D97-AF65-F5344CB8AC3E}">
        <p14:creationId xmlns:p14="http://schemas.microsoft.com/office/powerpoint/2010/main" val="10360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Giải</a:t>
            </a:r>
            <a:r>
              <a:rPr lang="en-GB" dirty="0" smtClean="0"/>
              <a:t> </a:t>
            </a:r>
            <a:r>
              <a:rPr lang="en-GB" dirty="0" err="1" smtClean="0"/>
              <a:t>thuật</a:t>
            </a:r>
            <a:r>
              <a:rPr lang="en-GB" dirty="0" smtClean="0"/>
              <a:t> </a:t>
            </a:r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song </a:t>
            </a:r>
            <a:r>
              <a:rPr lang="en-GB" dirty="0" err="1" smtClean="0"/>
              <a:t>song</a:t>
            </a:r>
            <a:r>
              <a:rPr lang="en-GB" dirty="0" smtClean="0"/>
              <a:t> </a:t>
            </a:r>
            <a:r>
              <a:rPr lang="en-GB" dirty="0" err="1" smtClean="0"/>
              <a:t>trên</a:t>
            </a:r>
            <a:r>
              <a:rPr lang="en-GB" dirty="0" smtClean="0"/>
              <a:t> NT threads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dirty="0" err="1" smtClean="0"/>
              <a:t>Mỗi</a:t>
            </a:r>
            <a:r>
              <a:rPr lang="en-GB" dirty="0" smtClean="0"/>
              <a:t> </a:t>
            </a:r>
            <a:r>
              <a:rPr lang="en-GB" dirty="0" err="1" smtClean="0"/>
              <a:t>luồng</a:t>
            </a:r>
            <a:r>
              <a:rPr lang="en-GB" dirty="0" smtClean="0"/>
              <a:t> </a:t>
            </a:r>
            <a:r>
              <a:rPr lang="en-GB" dirty="0" err="1" smtClean="0"/>
              <a:t>chỉ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miền</a:t>
            </a:r>
            <a:r>
              <a:rPr lang="en-GB" dirty="0" smtClean="0"/>
              <a:t> con [</a:t>
            </a:r>
            <a:r>
              <a:rPr lang="en-GB" dirty="0" err="1" smtClean="0"/>
              <a:t>start,stop</a:t>
            </a:r>
            <a:r>
              <a:rPr lang="en-GB" dirty="0" smtClean="0"/>
              <a:t>]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dirty="0"/>
              <a:t>Do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sự</a:t>
            </a:r>
            <a:r>
              <a:rPr lang="en-GB" dirty="0"/>
              <a:t> </a:t>
            </a:r>
            <a:r>
              <a:rPr lang="en-GB" dirty="0" err="1"/>
              <a:t>phụ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nên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đồng</a:t>
            </a:r>
            <a:r>
              <a:rPr lang="en-GB" dirty="0"/>
              <a:t> </a:t>
            </a:r>
            <a:r>
              <a:rPr lang="en-GB" dirty="0" err="1"/>
              <a:t>bộ</a:t>
            </a:r>
            <a:endParaRPr lang="en-GB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i="1" dirty="0"/>
              <a:t>#pragma </a:t>
            </a:r>
            <a:r>
              <a:rPr lang="en-US" i="1" dirty="0" err="1"/>
              <a:t>omp</a:t>
            </a:r>
            <a:r>
              <a:rPr lang="en-US" i="1" dirty="0"/>
              <a:t> barrier</a:t>
            </a:r>
            <a:endParaRPr lang="en-GB" i="1" dirty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thread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private</a:t>
            </a:r>
            <a:endParaRPr lang="en-GB" dirty="0" smtClean="0"/>
          </a:p>
          <a:p>
            <a:pPr marL="514350" indent="-514350">
              <a:buFont typeface="+mj-lt"/>
              <a:buAutoNum type="arabicParenR" startAt="3"/>
            </a:pPr>
            <a:r>
              <a:rPr lang="en-GB" dirty="0" err="1" smtClean="0"/>
              <a:t>Lưu</a:t>
            </a:r>
            <a:r>
              <a:rPr lang="en-GB" dirty="0" smtClean="0"/>
              <a:t> </a:t>
            </a:r>
            <a:r>
              <a:rPr lang="en-GB" dirty="0" err="1" smtClean="0"/>
              <a:t>kết</a:t>
            </a:r>
            <a:r>
              <a:rPr lang="en-GB" dirty="0" smtClean="0"/>
              <a:t> </a:t>
            </a:r>
            <a:r>
              <a:rPr lang="en-GB" dirty="0" err="1" smtClean="0"/>
              <a:t>quả</a:t>
            </a:r>
            <a:r>
              <a:rPr lang="en-GB" dirty="0" smtClean="0"/>
              <a:t> </a:t>
            </a:r>
            <a:r>
              <a:rPr lang="en-GB" dirty="0" err="1" smtClean="0"/>
              <a:t>ra</a:t>
            </a:r>
            <a:r>
              <a:rPr lang="en-GB" dirty="0" smtClean="0"/>
              <a:t> file, </a:t>
            </a:r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phỏng</a:t>
            </a:r>
            <a:endParaRPr lang="en-GB" dirty="0" smtClean="0"/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GB" dirty="0" err="1" smtClean="0"/>
              <a:t>Giống</a:t>
            </a:r>
            <a:r>
              <a:rPr lang="en-GB" dirty="0" smtClean="0"/>
              <a:t> </a:t>
            </a:r>
            <a:r>
              <a:rPr lang="en-GB" dirty="0" err="1" smtClean="0"/>
              <a:t>chương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8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Giải</a:t>
            </a:r>
            <a:r>
              <a:rPr lang="en-GB" dirty="0" smtClean="0"/>
              <a:t> </a:t>
            </a:r>
            <a:r>
              <a:rPr lang="en-GB" dirty="0" err="1" smtClean="0"/>
              <a:t>thuật</a:t>
            </a:r>
            <a:r>
              <a:rPr lang="en-GB" dirty="0" smtClean="0"/>
              <a:t> </a:t>
            </a:r>
            <a:r>
              <a:rPr lang="en-GB" dirty="0" err="1" smtClean="0"/>
              <a:t>chương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endParaRPr lang="en-US" dirty="0" smtClean="0"/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Chia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input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Giải</a:t>
            </a:r>
            <a:r>
              <a:rPr lang="en-GB" dirty="0" smtClean="0"/>
              <a:t> </a:t>
            </a:r>
            <a:r>
              <a:rPr lang="en-GB" dirty="0" err="1" smtClean="0"/>
              <a:t>thuật</a:t>
            </a:r>
            <a:r>
              <a:rPr lang="en-GB" dirty="0" smtClean="0"/>
              <a:t> </a:t>
            </a:r>
            <a:r>
              <a:rPr lang="en-GB" dirty="0" err="1" smtClean="0"/>
              <a:t>chương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 smtClean="0"/>
              <a:t>Chia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8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Giải</a:t>
            </a:r>
            <a:r>
              <a:rPr lang="en-GB" dirty="0" smtClean="0"/>
              <a:t> </a:t>
            </a:r>
            <a:r>
              <a:rPr lang="en-GB" dirty="0" err="1" smtClean="0"/>
              <a:t>thuật</a:t>
            </a:r>
            <a:r>
              <a:rPr lang="en-GB" dirty="0" smtClean="0"/>
              <a:t> </a:t>
            </a:r>
            <a:r>
              <a:rPr lang="en-GB" dirty="0" err="1" smtClean="0"/>
              <a:t>chương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7018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Giải</a:t>
            </a:r>
            <a:r>
              <a:rPr lang="en-GB" dirty="0" smtClean="0"/>
              <a:t> </a:t>
            </a:r>
            <a:r>
              <a:rPr lang="en-GB" dirty="0" err="1" smtClean="0"/>
              <a:t>thuật</a:t>
            </a:r>
            <a:r>
              <a:rPr lang="en-GB" dirty="0" smtClean="0"/>
              <a:t> </a:t>
            </a:r>
            <a:r>
              <a:rPr lang="en-GB" dirty="0" err="1" smtClean="0"/>
              <a:t>chương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05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Giải</a:t>
            </a:r>
            <a:r>
              <a:rPr lang="en-GB" dirty="0" smtClean="0"/>
              <a:t> </a:t>
            </a:r>
            <a:r>
              <a:rPr lang="en-GB" dirty="0" err="1" smtClean="0"/>
              <a:t>thuật</a:t>
            </a:r>
            <a:r>
              <a:rPr lang="en-GB" dirty="0" smtClean="0"/>
              <a:t> </a:t>
            </a:r>
            <a:r>
              <a:rPr lang="en-GB" dirty="0" err="1" smtClean="0"/>
              <a:t>chương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5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12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Bài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toán</a:t>
            </a:r>
            <a:r>
              <a:rPr lang="en-US" sz="3600" dirty="0" smtClean="0">
                <a:latin typeface="+mn-lt"/>
              </a:rPr>
              <a:t> PTN 1D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PTN  1D: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thanh</a:t>
            </a:r>
            <a:r>
              <a:rPr lang="en-US" sz="2400" dirty="0" smtClean="0"/>
              <a:t> </a:t>
            </a:r>
            <a:r>
              <a:rPr lang="en-US" sz="2400" dirty="0" err="1" smtClean="0"/>
              <a:t>kim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L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phòng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nhiệt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cố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25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C. </a:t>
            </a:r>
            <a:r>
              <a:rPr lang="en-US" sz="2400" dirty="0" err="1" smtClean="0"/>
              <a:t>Một</a:t>
            </a:r>
            <a:r>
              <a:rPr lang="en-US" sz="2400" dirty="0" smtClean="0"/>
              <a:t> 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TKL </a:t>
            </a:r>
            <a:r>
              <a:rPr lang="en-US" sz="2400" dirty="0" err="1" smtClean="0"/>
              <a:t>cắm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nồi</a:t>
            </a:r>
            <a:r>
              <a:rPr lang="en-US" sz="2400" dirty="0" smtClean="0"/>
              <a:t> </a:t>
            </a:r>
            <a:r>
              <a:rPr lang="en-US" sz="2400" dirty="0" err="1" smtClean="0"/>
              <a:t>nước</a:t>
            </a:r>
            <a:r>
              <a:rPr lang="en-US" sz="2400" dirty="0" smtClean="0"/>
              <a:t> </a:t>
            </a:r>
            <a:r>
              <a:rPr lang="en-US" sz="2400" dirty="0" err="1" smtClean="0"/>
              <a:t>sôi</a:t>
            </a:r>
            <a:r>
              <a:rPr lang="en-US" sz="2400" dirty="0" smtClean="0"/>
              <a:t> 100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C. </a:t>
            </a:r>
            <a:r>
              <a:rPr lang="en-US" sz="2400" dirty="0" err="1" smtClean="0"/>
              <a:t>Nhiệt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nồi</a:t>
            </a:r>
            <a:r>
              <a:rPr lang="en-US" sz="2400" dirty="0" smtClean="0"/>
              <a:t> </a:t>
            </a:r>
            <a:r>
              <a:rPr lang="en-US" sz="2400" dirty="0" err="1" smtClean="0"/>
              <a:t>nước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khuếch</a:t>
            </a:r>
            <a:r>
              <a:rPr lang="en-US" sz="2400" dirty="0" smtClean="0"/>
              <a:t> </a:t>
            </a:r>
            <a:r>
              <a:rPr lang="en-US" sz="2400" dirty="0" err="1" smtClean="0"/>
              <a:t>tán</a:t>
            </a:r>
            <a:r>
              <a:rPr lang="en-US" sz="2400" dirty="0" smtClean="0"/>
              <a:t> </a:t>
            </a:r>
            <a:r>
              <a:rPr lang="en-US" sz="2400" dirty="0" err="1" smtClean="0"/>
              <a:t>dọc</a:t>
            </a:r>
            <a:r>
              <a:rPr lang="en-US" sz="2400" dirty="0" smtClean="0"/>
              <a:t> TKL. </a:t>
            </a:r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nhiệt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TKL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Time?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219839" y="3724836"/>
            <a:ext cx="5029200" cy="2066584"/>
            <a:chOff x="2971800" y="1295400"/>
            <a:chExt cx="5638800" cy="2133600"/>
          </a:xfrm>
        </p:grpSpPr>
        <p:sp>
          <p:nvSpPr>
            <p:cNvPr id="8" name="Flowchart: Magnetic Disk 7"/>
            <p:cNvSpPr/>
            <p:nvPr/>
          </p:nvSpPr>
          <p:spPr>
            <a:xfrm>
              <a:off x="3124200" y="1852612"/>
              <a:ext cx="1447800" cy="1371600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343400" y="2590800"/>
              <a:ext cx="38862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971800" y="1295400"/>
              <a:ext cx="5638800" cy="2133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76600" y="2516832"/>
              <a:ext cx="1143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b="1" dirty="0" smtClean="0"/>
                <a:t>100 </a:t>
              </a:r>
              <a:r>
                <a:rPr lang="en-GB" sz="2200" b="1" baseline="30000" dirty="0" err="1" smtClean="0"/>
                <a:t>o</a:t>
              </a:r>
              <a:r>
                <a:rPr lang="en-GB" sz="2200" b="1" dirty="0" err="1" smtClean="0"/>
                <a:t>C</a:t>
              </a:r>
              <a:endParaRPr lang="en-GB" sz="22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91200" y="1524000"/>
              <a:ext cx="1143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b="1" dirty="0" smtClean="0"/>
                <a:t>25 </a:t>
              </a:r>
              <a:r>
                <a:rPr lang="en-GB" sz="2200" b="1" baseline="30000" dirty="0" err="1" smtClean="0"/>
                <a:t>o</a:t>
              </a:r>
              <a:r>
                <a:rPr lang="en-GB" sz="2200" b="1" dirty="0" err="1" smtClean="0"/>
                <a:t>C</a:t>
              </a:r>
              <a:endParaRPr lang="en-GB" sz="2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Mô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hình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toán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học</a:t>
            </a:r>
            <a:endParaRPr lang="en-US" sz="3600" dirty="0">
              <a:latin typeface="+mn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642933"/>
              </p:ext>
            </p:extLst>
          </p:nvPr>
        </p:nvGraphicFramePr>
        <p:xfrm>
          <a:off x="2930525" y="1371600"/>
          <a:ext cx="3430564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3" imgW="799920" imgH="419040" progId="Equation.3">
                  <p:embed/>
                </p:oleObj>
              </mc:Choice>
              <mc:Fallback>
                <p:oleObj name="Equation" r:id="rId3" imgW="799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1371600"/>
                        <a:ext cx="3430564" cy="1123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 err="1" smtClean="0"/>
              <a:t>Trong</a:t>
            </a:r>
            <a:r>
              <a:rPr lang="en-GB" sz="2600" dirty="0" smtClean="0"/>
              <a:t> </a:t>
            </a:r>
            <a:r>
              <a:rPr lang="en-GB" sz="2600" dirty="0" err="1" smtClean="0"/>
              <a:t>đó</a:t>
            </a:r>
            <a:r>
              <a:rPr lang="en-GB" sz="2600" dirty="0" smtClean="0"/>
              <a:t>:</a:t>
            </a:r>
          </a:p>
          <a:p>
            <a:pPr>
              <a:buFontTx/>
              <a:buChar char="-"/>
            </a:pPr>
            <a:r>
              <a:rPr lang="en-GB" sz="2600" dirty="0" smtClean="0"/>
              <a:t>T </a:t>
            </a:r>
            <a:r>
              <a:rPr lang="en-GB" sz="2600" dirty="0" err="1" smtClean="0"/>
              <a:t>là</a:t>
            </a:r>
            <a:r>
              <a:rPr lang="en-GB" sz="2600" dirty="0" smtClean="0"/>
              <a:t> </a:t>
            </a:r>
            <a:r>
              <a:rPr lang="en-GB" sz="2600" dirty="0" err="1" smtClean="0"/>
              <a:t>nhiệt</a:t>
            </a:r>
            <a:r>
              <a:rPr lang="en-GB" sz="2600" dirty="0" smtClean="0"/>
              <a:t> </a:t>
            </a:r>
            <a:r>
              <a:rPr lang="en-GB" sz="2600" dirty="0" err="1" smtClean="0"/>
              <a:t>độ</a:t>
            </a:r>
            <a:endParaRPr lang="en-GB" sz="2600" dirty="0" smtClean="0"/>
          </a:p>
          <a:p>
            <a:pPr>
              <a:buFontTx/>
              <a:buChar char="-"/>
            </a:pPr>
            <a:r>
              <a:rPr lang="en-GB" sz="2600" dirty="0"/>
              <a:t>t</a:t>
            </a:r>
            <a:r>
              <a:rPr lang="en-GB" sz="2600" dirty="0" smtClean="0"/>
              <a:t> </a:t>
            </a:r>
            <a:r>
              <a:rPr lang="en-GB" sz="2600" dirty="0" err="1" smtClean="0"/>
              <a:t>thời</a:t>
            </a:r>
            <a:r>
              <a:rPr lang="en-GB" sz="2600" dirty="0" smtClean="0"/>
              <a:t> </a:t>
            </a:r>
            <a:r>
              <a:rPr lang="en-GB" sz="2600" dirty="0" err="1" smtClean="0"/>
              <a:t>gian</a:t>
            </a:r>
            <a:endParaRPr lang="en-GB" sz="2600" dirty="0" smtClean="0"/>
          </a:p>
          <a:p>
            <a:pPr>
              <a:buFontTx/>
              <a:buChar char="-"/>
            </a:pPr>
            <a:r>
              <a:rPr lang="en-GB" sz="2600" dirty="0" smtClean="0"/>
              <a:t>x </a:t>
            </a:r>
            <a:r>
              <a:rPr lang="en-GB" sz="2600" dirty="0" err="1" smtClean="0"/>
              <a:t>là</a:t>
            </a:r>
            <a:r>
              <a:rPr lang="en-GB" sz="2600" dirty="0" smtClean="0"/>
              <a:t> </a:t>
            </a:r>
            <a:r>
              <a:rPr lang="en-GB" sz="2600" dirty="0" err="1" smtClean="0"/>
              <a:t>không</a:t>
            </a:r>
            <a:r>
              <a:rPr lang="en-GB" sz="2600" dirty="0" smtClean="0"/>
              <a:t> </a:t>
            </a:r>
            <a:r>
              <a:rPr lang="en-GB" sz="2600" dirty="0" err="1" smtClean="0"/>
              <a:t>gian</a:t>
            </a:r>
            <a:r>
              <a:rPr lang="en-GB" sz="2600" dirty="0" smtClean="0"/>
              <a:t> 1 </a:t>
            </a:r>
            <a:r>
              <a:rPr lang="en-GB" sz="2600" dirty="0" err="1" smtClean="0"/>
              <a:t>chiều</a:t>
            </a:r>
            <a:endParaRPr lang="en-GB" sz="2600" dirty="0" smtClean="0"/>
          </a:p>
          <a:p>
            <a:pPr>
              <a:buFontTx/>
              <a:buChar char="-"/>
            </a:pPr>
            <a:r>
              <a:rPr lang="en-GB" sz="2600" dirty="0" smtClean="0"/>
              <a:t>D </a:t>
            </a:r>
            <a:r>
              <a:rPr lang="en-GB" sz="2600" dirty="0" err="1" smtClean="0"/>
              <a:t>là</a:t>
            </a:r>
            <a:r>
              <a:rPr lang="en-GB" sz="2600" dirty="0" smtClean="0"/>
              <a:t> </a:t>
            </a:r>
            <a:r>
              <a:rPr lang="en-GB" sz="2600" dirty="0" err="1" smtClean="0"/>
              <a:t>hệ</a:t>
            </a:r>
            <a:r>
              <a:rPr lang="en-GB" sz="2600" dirty="0" smtClean="0"/>
              <a:t> </a:t>
            </a:r>
            <a:r>
              <a:rPr lang="en-GB" sz="2600" dirty="0" err="1" smtClean="0"/>
              <a:t>số</a:t>
            </a:r>
            <a:r>
              <a:rPr lang="en-GB" sz="2600" dirty="0" smtClean="0"/>
              <a:t> </a:t>
            </a:r>
            <a:r>
              <a:rPr lang="en-GB" sz="2600" dirty="0" err="1" smtClean="0"/>
              <a:t>truyền</a:t>
            </a:r>
            <a:r>
              <a:rPr lang="en-GB" sz="2600" dirty="0" smtClean="0"/>
              <a:t> </a:t>
            </a:r>
            <a:r>
              <a:rPr lang="en-GB" sz="2600" dirty="0" err="1" smtClean="0"/>
              <a:t>nhiệt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164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Phương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pháp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số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giải</a:t>
            </a:r>
            <a:r>
              <a:rPr lang="en-US" sz="3600" dirty="0" smtClean="0">
                <a:latin typeface="+mn-lt"/>
              </a:rPr>
              <a:t> PTN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8674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Rời</a:t>
            </a:r>
            <a:r>
              <a:rPr lang="en-US" sz="2800" dirty="0" smtClean="0"/>
              <a:t> </a:t>
            </a:r>
            <a:r>
              <a:rPr lang="en-US" sz="2800" dirty="0" err="1" smtClean="0"/>
              <a:t>rạc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:</a:t>
            </a:r>
          </a:p>
          <a:p>
            <a:pPr lvl="1">
              <a:buFontTx/>
              <a:buChar char="-"/>
            </a:pPr>
            <a:r>
              <a:rPr lang="en-US" sz="2400" dirty="0" smtClean="0"/>
              <a:t>Theo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: Chia TKL </a:t>
            </a:r>
          </a:p>
          <a:p>
            <a:pPr marL="457200" lvl="1" indent="0">
              <a:buNone/>
            </a:pPr>
            <a:r>
              <a:rPr lang="en-US" sz="2400" dirty="0" err="1" smtClean="0"/>
              <a:t>chiều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L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M-1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</a:p>
          <a:p>
            <a:pPr marL="457200" lvl="1" indent="0">
              <a:buNone/>
            </a:pP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i="1" dirty="0" smtClean="0"/>
              <a:t>dx,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lưới</a:t>
            </a:r>
            <a:r>
              <a:rPr lang="en-US" sz="2400" dirty="0" smtClean="0"/>
              <a:t> M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,</a:t>
            </a:r>
          </a:p>
          <a:p>
            <a:pPr marL="457200" lvl="1" indent="0">
              <a:buNone/>
            </a:pP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0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M-1</a:t>
            </a:r>
          </a:p>
          <a:p>
            <a:pPr lvl="1">
              <a:buFontTx/>
              <a:buChar char="-"/>
            </a:pPr>
            <a:r>
              <a:rPr lang="en-US" sz="2400" dirty="0" smtClean="0"/>
              <a:t>Theo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: Chia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Time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</a:p>
          <a:p>
            <a:pPr marL="457200" lvl="1" indent="0">
              <a:buNone/>
            </a:pPr>
            <a:r>
              <a:rPr lang="en-US" sz="2400" dirty="0" err="1"/>
              <a:t>c</a:t>
            </a:r>
            <a:r>
              <a:rPr lang="en-US" sz="2400" dirty="0" err="1" smtClean="0"/>
              <a:t>ác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dt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i="1" dirty="0" smtClean="0"/>
              <a:t> t </a:t>
            </a:r>
            <a:r>
              <a:rPr lang="en-US" sz="2400" dirty="0" err="1" smtClean="0"/>
              <a:t>chạy</a:t>
            </a:r>
            <a:r>
              <a:rPr lang="en-US" sz="2400" i="1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0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Ntime</a:t>
            </a:r>
            <a:endParaRPr lang="en-US" sz="2400" dirty="0" smtClean="0"/>
          </a:p>
          <a:p>
            <a:r>
              <a:rPr lang="en-US" dirty="0" smtClean="0"/>
              <a:t>CT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4876800" y="990600"/>
            <a:ext cx="4140200" cy="2275820"/>
            <a:chOff x="4927600" y="1066800"/>
            <a:chExt cx="4140200" cy="227582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105400" y="1735229"/>
              <a:ext cx="3657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772769" y="2055600"/>
              <a:ext cx="556591" cy="180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777990" y="2133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/>
                <a:t>dx</a:t>
              </a:r>
              <a:endParaRPr lang="en-US" sz="2800" i="1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711074" y="1635843"/>
              <a:ext cx="174171" cy="17275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764693" y="1648182"/>
              <a:ext cx="174171" cy="17275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227152" y="1621555"/>
              <a:ext cx="174171" cy="1727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174343" y="1630426"/>
              <a:ext cx="174171" cy="17275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193525" y="1628776"/>
              <a:ext cx="174171" cy="17275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707743" y="1627467"/>
              <a:ext cx="174171" cy="17275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226629" y="1627467"/>
              <a:ext cx="174171" cy="17275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741229" y="1641755"/>
              <a:ext cx="174171" cy="17275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62" idx="4"/>
            </p:cNvCxnSpPr>
            <p:nvPr/>
          </p:nvCxnSpPr>
          <p:spPr>
            <a:xfrm>
              <a:off x="5794829" y="1800224"/>
              <a:ext cx="3628" cy="333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10312" y="1795464"/>
              <a:ext cx="0" cy="333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53" idx="4"/>
            </p:cNvCxnSpPr>
            <p:nvPr/>
          </p:nvCxnSpPr>
          <p:spPr>
            <a:xfrm flipH="1">
              <a:off x="5257801" y="1803183"/>
              <a:ext cx="3628" cy="1291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831627" y="1676400"/>
              <a:ext cx="317" cy="1414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102087" y="2893800"/>
              <a:ext cx="3737113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832600" y="2819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L</a:t>
              </a:r>
              <a:endParaRPr lang="en-US" sz="2800" i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27600" y="1066800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0</a:t>
              </a:r>
              <a:endParaRPr lang="en-US" sz="2200" i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86400" y="1066800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1</a:t>
              </a:r>
              <a:endParaRPr lang="en-US" sz="2200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77000" y="1066800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i-1</a:t>
              </a:r>
              <a:endParaRPr lang="en-US" sz="2200" i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10400" y="1066800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 smtClean="0"/>
                <a:t>i</a:t>
              </a:r>
              <a:endParaRPr lang="en-US" sz="22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62227" y="1066800"/>
              <a:ext cx="738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i+1</a:t>
              </a:r>
              <a:endParaRPr lang="en-US" sz="2200" i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52183" y="1066800"/>
              <a:ext cx="7156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M-1</a:t>
              </a:r>
              <a:endParaRPr lang="en-US" sz="2200" i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886200" y="4343400"/>
            <a:ext cx="5105400" cy="2133600"/>
            <a:chOff x="3733800" y="4419600"/>
            <a:chExt cx="5181600" cy="213360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5566346"/>
                </p:ext>
              </p:extLst>
            </p:nvPr>
          </p:nvGraphicFramePr>
          <p:xfrm>
            <a:off x="3733800" y="4419600"/>
            <a:ext cx="5181600" cy="1044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9" name="Equation" r:id="rId3" imgW="1828800" imgH="419040" progId="Equation.3">
                    <p:embed/>
                  </p:oleObj>
                </mc:Choice>
                <mc:Fallback>
                  <p:oleObj name="Equation" r:id="rId3" imgW="18288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800" y="4419600"/>
                          <a:ext cx="5181600" cy="10445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Rectangle 44"/>
            <p:cNvSpPr/>
            <p:nvPr/>
          </p:nvSpPr>
          <p:spPr>
            <a:xfrm>
              <a:off x="6400800" y="4743320"/>
              <a:ext cx="366366" cy="255945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86600" y="4743320"/>
              <a:ext cx="558970" cy="234007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81600" y="4743320"/>
              <a:ext cx="558970" cy="234007"/>
            </a:xfrm>
            <a:prstGeom prst="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67200" y="4743320"/>
              <a:ext cx="366366" cy="255945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8604841"/>
                </p:ext>
              </p:extLst>
            </p:nvPr>
          </p:nvGraphicFramePr>
          <p:xfrm>
            <a:off x="3909368" y="5508658"/>
            <a:ext cx="4782298" cy="1044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0" name="Equation" r:id="rId5" imgW="1688760" imgH="419040" progId="Equation.3">
                    <p:embed/>
                  </p:oleObj>
                </mc:Choice>
                <mc:Fallback>
                  <p:oleObj name="Equation" r:id="rId5" imgW="1688760" imgH="4190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368" y="5508658"/>
                          <a:ext cx="4782298" cy="1044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080963"/>
              </p:ext>
            </p:extLst>
          </p:nvPr>
        </p:nvGraphicFramePr>
        <p:xfrm>
          <a:off x="609600" y="4876800"/>
          <a:ext cx="325615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Equation" r:id="rId7" imgW="799920" imgH="419040" progId="Equation.3">
                  <p:embed/>
                </p:oleObj>
              </mc:Choice>
              <mc:Fallback>
                <p:oleObj name="Equation" r:id="rId7" imgW="79992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3256151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Giải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thuật</a:t>
            </a:r>
            <a:endParaRPr lang="en-US" sz="3600" dirty="0" smtClean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Khởi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ban </a:t>
            </a:r>
            <a:r>
              <a:rPr lang="en-US" sz="2800" dirty="0" err="1" smtClean="0"/>
              <a:t>đầu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nhiệt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TKL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nhiệt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phòng</a:t>
            </a:r>
            <a:r>
              <a:rPr lang="en-US" sz="2400" dirty="0" smtClean="0"/>
              <a:t> 25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T(</a:t>
            </a:r>
            <a:r>
              <a:rPr lang="en-US" sz="2400" dirty="0" err="1" smtClean="0"/>
              <a:t>i</a:t>
            </a:r>
            <a:r>
              <a:rPr lang="en-US" sz="2400" dirty="0" smtClean="0"/>
              <a:t>) = 25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C, 0 &lt;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M-1</a:t>
            </a:r>
          </a:p>
          <a:p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i="1" dirty="0" smtClean="0"/>
              <a:t>t+1</a:t>
            </a:r>
          </a:p>
          <a:p>
            <a:pPr lvl="1"/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đạo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bậc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T </a:t>
            </a:r>
            <a:r>
              <a:rPr lang="en-US" sz="2400" dirty="0" err="1" smtClean="0"/>
              <a:t>theo</a:t>
            </a:r>
            <a:r>
              <a:rPr lang="en-US" sz="2400" dirty="0" smtClean="0"/>
              <a:t> x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i="1" dirty="0" smtClean="0"/>
              <a:t>t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(1)</a:t>
            </a:r>
          </a:p>
          <a:p>
            <a:pPr lvl="1"/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T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i="1" dirty="0" smtClean="0"/>
              <a:t>t+1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(2).</a:t>
            </a:r>
          </a:p>
          <a:p>
            <a:r>
              <a:rPr lang="en-US" sz="2800" dirty="0" err="1"/>
              <a:t>Lưu</a:t>
            </a:r>
            <a:r>
              <a:rPr lang="en-US" sz="2800" dirty="0"/>
              <a:t> ý: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endParaRPr lang="en-US" sz="2800" dirty="0"/>
          </a:p>
          <a:p>
            <a:pPr lvl="1"/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smtClean="0"/>
              <a:t>100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</a:t>
            </a:r>
          </a:p>
          <a:p>
            <a:pPr lvl="1"/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=M-1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smtClean="0"/>
              <a:t>25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Sự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phụ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thuộc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dữ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liệu</a:t>
            </a:r>
            <a:endParaRPr lang="en-US" sz="3600" dirty="0" smtClean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(1)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lưới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)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lưới</a:t>
            </a:r>
            <a:r>
              <a:rPr lang="en-US" sz="2800" dirty="0" smtClean="0"/>
              <a:t> </a:t>
            </a:r>
            <a:r>
              <a:rPr lang="en-US" sz="2800" dirty="0" err="1" smtClean="0"/>
              <a:t>xung</a:t>
            </a:r>
            <a:r>
              <a:rPr lang="en-US" sz="2800" dirty="0" smtClean="0"/>
              <a:t> </a:t>
            </a:r>
            <a:r>
              <a:rPr lang="en-US" sz="2800" dirty="0" err="1" smtClean="0"/>
              <a:t>quanh</a:t>
            </a:r>
            <a:r>
              <a:rPr lang="en-US" sz="2800" dirty="0" smtClean="0"/>
              <a:t>: (i-1), (i+1).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gọi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phụ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tuần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: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biên</a:t>
            </a:r>
            <a:endParaRPr lang="en-US" sz="2400" dirty="0" smtClean="0"/>
          </a:p>
          <a:p>
            <a:pPr lvl="1"/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song </a:t>
            </a:r>
            <a:r>
              <a:rPr lang="en-US" sz="2400" dirty="0" err="1" smtClean="0"/>
              <a:t>song</a:t>
            </a:r>
            <a:r>
              <a:rPr lang="en-US" sz="2400" dirty="0" smtClean="0"/>
              <a:t> (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tán</a:t>
            </a:r>
            <a:r>
              <a:rPr lang="en-US" sz="2400" dirty="0" smtClean="0"/>
              <a:t>):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trao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(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)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CPU,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56168" y="1326807"/>
            <a:ext cx="5324647" cy="1143000"/>
            <a:chOff x="2635043" y="1295400"/>
            <a:chExt cx="5324647" cy="114300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7420428"/>
                </p:ext>
              </p:extLst>
            </p:nvPr>
          </p:nvGraphicFramePr>
          <p:xfrm>
            <a:off x="2635043" y="1295400"/>
            <a:ext cx="5324647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2" name="Equation" r:id="rId3" imgW="1828800" imgH="419040" progId="Equation.3">
                    <p:embed/>
                  </p:oleObj>
                </mc:Choice>
                <mc:Fallback>
                  <p:oleObj name="Equation" r:id="rId3" imgW="18288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5043" y="1295400"/>
                          <a:ext cx="5324647" cy="1143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5318492" y="1642243"/>
              <a:ext cx="368625" cy="280070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08521" y="1642243"/>
              <a:ext cx="562417" cy="256064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91773" y="1642243"/>
              <a:ext cx="562417" cy="256064"/>
            </a:xfrm>
            <a:prstGeom prst="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71734" y="1642243"/>
              <a:ext cx="368625" cy="280070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5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Cài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đặt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3124200" cy="3810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Ký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440443"/>
              </p:ext>
            </p:extLst>
          </p:nvPr>
        </p:nvGraphicFramePr>
        <p:xfrm>
          <a:off x="962025" y="1885950"/>
          <a:ext cx="2266950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3" imgW="825480" imgH="1117440" progId="Equation.3">
                  <p:embed/>
                </p:oleObj>
              </mc:Choice>
              <mc:Fallback>
                <p:oleObj name="Equation" r:id="rId3" imgW="825480" imgH="1117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885950"/>
                        <a:ext cx="2266950" cy="3067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343400" y="2895600"/>
            <a:ext cx="4267200" cy="1524000"/>
            <a:chOff x="4419600" y="2435819"/>
            <a:chExt cx="2895600" cy="97792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4876800" y="3143701"/>
              <a:ext cx="1828800" cy="427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400800" y="3082940"/>
              <a:ext cx="152400" cy="15611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3094090"/>
              <a:ext cx="152400" cy="15611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45477" y="3082940"/>
              <a:ext cx="152400" cy="15611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62600" y="2435819"/>
              <a:ext cx="457200" cy="53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/>
                <a:t>c</a:t>
              </a:r>
              <a:endParaRPr lang="en-US" sz="2800" i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58000" y="2819400"/>
              <a:ext cx="457200" cy="53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/>
                <a:t>r</a:t>
              </a:r>
              <a:endParaRPr lang="en-US" sz="2800" i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19600" y="2877758"/>
              <a:ext cx="457200" cy="53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/>
                <a:t>l</a:t>
              </a:r>
              <a:endParaRPr lang="en-US" sz="2800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96211" y="1828800"/>
            <a:ext cx="4719189" cy="1066800"/>
            <a:chOff x="2635043" y="1295400"/>
            <a:chExt cx="5324647" cy="11430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2739227"/>
                </p:ext>
              </p:extLst>
            </p:nvPr>
          </p:nvGraphicFramePr>
          <p:xfrm>
            <a:off x="2635043" y="1295400"/>
            <a:ext cx="5324647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7" name="Equation" r:id="rId5" imgW="1828800" imgH="419040" progId="Equation.3">
                    <p:embed/>
                  </p:oleObj>
                </mc:Choice>
                <mc:Fallback>
                  <p:oleObj name="Equation" r:id="rId5" imgW="18288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5043" y="1295400"/>
                          <a:ext cx="5324647" cy="1143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Rectangle 29"/>
            <p:cNvSpPr/>
            <p:nvPr/>
          </p:nvSpPr>
          <p:spPr>
            <a:xfrm>
              <a:off x="5318492" y="1642243"/>
              <a:ext cx="368625" cy="280070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08521" y="1642243"/>
              <a:ext cx="562417" cy="256064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91773" y="1642243"/>
              <a:ext cx="562417" cy="256064"/>
            </a:xfrm>
            <a:prstGeom prst="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71734" y="1642243"/>
              <a:ext cx="368625" cy="280070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92859"/>
              </p:ext>
            </p:extLst>
          </p:nvPr>
        </p:nvGraphicFramePr>
        <p:xfrm>
          <a:off x="3028950" y="5410200"/>
          <a:ext cx="40465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7" imgW="1473120" imgH="393480" progId="Equation.3">
                  <p:embed/>
                </p:oleObj>
              </mc:Choice>
              <mc:Fallback>
                <p:oleObj name="Equation" r:id="rId7" imgW="1473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5410200"/>
                        <a:ext cx="40465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990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Cài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đặt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hàm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rời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rạc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theo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không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gian</a:t>
            </a:r>
            <a:r>
              <a:rPr lang="en-US" sz="3600" dirty="0" smtClean="0">
                <a:latin typeface="+mn-lt"/>
              </a:rPr>
              <a:t>: DHB2</a:t>
            </a:r>
            <a:endParaRPr lang="en-US" sz="3600" dirty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32911" y="2819400"/>
            <a:ext cx="5867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void DHB2(float *T, float *</a:t>
            </a:r>
            <a:r>
              <a:rPr lang="en-US" sz="2200" b="1" dirty="0" err="1" smtClean="0"/>
              <a:t>dT</a:t>
            </a:r>
            <a:r>
              <a:rPr lang="en-US" sz="2200" b="1" dirty="0" smtClean="0"/>
              <a:t>) </a:t>
            </a:r>
            <a:r>
              <a:rPr lang="en-US" sz="2200" dirty="0" smtClean="0"/>
              <a:t>{</a:t>
            </a:r>
          </a:p>
          <a:p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;</a:t>
            </a:r>
          </a:p>
          <a:p>
            <a:r>
              <a:rPr lang="en-US" sz="2200" dirty="0" smtClean="0"/>
              <a:t>float </a:t>
            </a:r>
            <a:r>
              <a:rPr lang="en-US" sz="2200" dirty="0" err="1" smtClean="0"/>
              <a:t>c,l,r</a:t>
            </a:r>
            <a:r>
              <a:rPr lang="en-US" sz="2200" dirty="0" smtClean="0"/>
              <a:t>;</a:t>
            </a:r>
          </a:p>
          <a:p>
            <a:r>
              <a:rPr lang="nn-NO" sz="2200" dirty="0" smtClean="0"/>
              <a:t>for (  i = 0 ; i &lt; M-1 ; i++ )</a:t>
            </a:r>
            <a:r>
              <a:rPr lang="en-US" sz="2200" dirty="0" smtClean="0"/>
              <a:t>{</a:t>
            </a:r>
          </a:p>
          <a:p>
            <a:r>
              <a:rPr lang="en-US" sz="2200" dirty="0" smtClean="0"/>
              <a:t>       c = </a:t>
            </a:r>
            <a:r>
              <a:rPr lang="en-US" sz="2200" dirty="0" smtClean="0">
                <a:solidFill>
                  <a:srgbClr val="FF0000"/>
                </a:solidFill>
              </a:rPr>
              <a:t>*(</a:t>
            </a:r>
            <a:r>
              <a:rPr lang="en-US" sz="2200" dirty="0" err="1">
                <a:solidFill>
                  <a:srgbClr val="FF0000"/>
                </a:solidFill>
              </a:rPr>
              <a:t>T</a:t>
            </a:r>
            <a:r>
              <a:rPr lang="en-US" sz="2200" dirty="0" err="1" smtClean="0">
                <a:solidFill>
                  <a:srgbClr val="FF0000"/>
                </a:solidFill>
              </a:rPr>
              <a:t>+i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r>
              <a:rPr lang="en-US" sz="2200" dirty="0" smtClean="0"/>
              <a:t>;</a:t>
            </a:r>
          </a:p>
          <a:p>
            <a:r>
              <a:rPr lang="pt-BR" sz="2200" dirty="0" smtClean="0"/>
              <a:t>       l = (i==0)       ? </a:t>
            </a:r>
            <a:r>
              <a:rPr lang="pt-BR" sz="2200" dirty="0" smtClean="0">
                <a:solidFill>
                  <a:srgbClr val="FF0000"/>
                </a:solidFill>
              </a:rPr>
              <a:t>100 </a:t>
            </a:r>
            <a:r>
              <a:rPr lang="pt-BR" sz="2200" dirty="0" smtClean="0"/>
              <a:t>: </a:t>
            </a:r>
            <a:r>
              <a:rPr lang="pt-BR" sz="2200" dirty="0" smtClean="0">
                <a:solidFill>
                  <a:srgbClr val="00B050"/>
                </a:solidFill>
              </a:rPr>
              <a:t>*(</a:t>
            </a:r>
            <a:r>
              <a:rPr lang="pt-BR" sz="2200" dirty="0">
                <a:solidFill>
                  <a:srgbClr val="00B050"/>
                </a:solidFill>
              </a:rPr>
              <a:t>T</a:t>
            </a:r>
            <a:r>
              <a:rPr lang="pt-BR" sz="2200" dirty="0" smtClean="0">
                <a:solidFill>
                  <a:srgbClr val="00B050"/>
                </a:solidFill>
              </a:rPr>
              <a:t>+i-1)</a:t>
            </a:r>
            <a:r>
              <a:rPr lang="pt-BR" sz="2200" dirty="0" smtClean="0"/>
              <a:t>;</a:t>
            </a:r>
          </a:p>
          <a:p>
            <a:r>
              <a:rPr lang="pt-BR" sz="2200" dirty="0" smtClean="0"/>
              <a:t>       r = (i==M-1)  ? </a:t>
            </a:r>
            <a:r>
              <a:rPr lang="pt-BR" sz="2200" dirty="0" smtClean="0">
                <a:solidFill>
                  <a:srgbClr val="FF0000"/>
                </a:solidFill>
              </a:rPr>
              <a:t>  25 </a:t>
            </a:r>
            <a:r>
              <a:rPr lang="pt-BR" sz="2200" dirty="0" smtClean="0"/>
              <a:t>: </a:t>
            </a:r>
            <a:r>
              <a:rPr lang="pt-BR" sz="2200" dirty="0" smtClean="0">
                <a:solidFill>
                  <a:srgbClr val="7030A0"/>
                </a:solidFill>
              </a:rPr>
              <a:t>*(</a:t>
            </a:r>
            <a:r>
              <a:rPr lang="pt-BR" sz="2200" dirty="0">
                <a:solidFill>
                  <a:srgbClr val="7030A0"/>
                </a:solidFill>
              </a:rPr>
              <a:t>T</a:t>
            </a:r>
            <a:r>
              <a:rPr lang="pt-BR" sz="2200" dirty="0" smtClean="0">
                <a:solidFill>
                  <a:srgbClr val="7030A0"/>
                </a:solidFill>
              </a:rPr>
              <a:t>+i+1</a:t>
            </a:r>
            <a:r>
              <a:rPr lang="pt-BR" sz="2200" dirty="0" smtClean="0"/>
              <a:t>);</a:t>
            </a:r>
          </a:p>
          <a:p>
            <a:r>
              <a:rPr lang="en-US" sz="2200" dirty="0" smtClean="0"/>
              <a:t>      *(</a:t>
            </a:r>
            <a:r>
              <a:rPr lang="en-US" sz="2200" dirty="0" err="1" smtClean="0"/>
              <a:t>dT+i</a:t>
            </a:r>
            <a:r>
              <a:rPr lang="en-US" sz="2200" dirty="0" smtClean="0"/>
              <a:t>) = D*(l-2*</a:t>
            </a:r>
            <a:r>
              <a:rPr lang="en-US" sz="2200" dirty="0" err="1" smtClean="0"/>
              <a:t>c+r</a:t>
            </a:r>
            <a:r>
              <a:rPr lang="en-US" sz="2200" dirty="0"/>
              <a:t>)/(dx*dx);   </a:t>
            </a:r>
            <a:endParaRPr lang="en-US" sz="2200" dirty="0" smtClean="0"/>
          </a:p>
          <a:p>
            <a:r>
              <a:rPr lang="en-US" sz="2200" dirty="0" smtClean="0"/>
              <a:t>}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81000" y="1338382"/>
            <a:ext cx="4599688" cy="1176218"/>
            <a:chOff x="2635043" y="1295400"/>
            <a:chExt cx="5324647" cy="1143000"/>
          </a:xfrm>
        </p:grpSpPr>
        <p:graphicFrame>
          <p:nvGraphicFramePr>
            <p:cNvPr id="67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3343705"/>
                </p:ext>
              </p:extLst>
            </p:nvPr>
          </p:nvGraphicFramePr>
          <p:xfrm>
            <a:off x="2635043" y="1295400"/>
            <a:ext cx="5324647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" name="Equation" r:id="rId3" imgW="1828800" imgH="419040" progId="Equation.3">
                    <p:embed/>
                  </p:oleObj>
                </mc:Choice>
                <mc:Fallback>
                  <p:oleObj name="Equation" r:id="rId3" imgW="18288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5043" y="1295400"/>
                          <a:ext cx="5324647" cy="1143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Rectangle 76"/>
            <p:cNvSpPr/>
            <p:nvPr/>
          </p:nvSpPr>
          <p:spPr>
            <a:xfrm>
              <a:off x="5318492" y="1642243"/>
              <a:ext cx="368625" cy="280070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08521" y="1642243"/>
              <a:ext cx="562417" cy="256064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091773" y="1642243"/>
              <a:ext cx="562417" cy="256064"/>
            </a:xfrm>
            <a:prstGeom prst="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171734" y="1642243"/>
              <a:ext cx="368625" cy="280070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84605"/>
              </p:ext>
            </p:extLst>
          </p:nvPr>
        </p:nvGraphicFramePr>
        <p:xfrm>
          <a:off x="5083175" y="1358900"/>
          <a:ext cx="40465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5" imgW="1473120" imgH="393480" progId="Equation.3">
                  <p:embed/>
                </p:oleObj>
              </mc:Choice>
              <mc:Fallback>
                <p:oleObj name="Equation" r:id="rId5" imgW="1473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1358900"/>
                        <a:ext cx="40465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" name="TextBox 181"/>
          <p:cNvSpPr txBox="1"/>
          <p:nvPr/>
        </p:nvSpPr>
        <p:spPr>
          <a:xfrm>
            <a:off x="4800600" y="5105400"/>
            <a:ext cx="1006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/>
              <a:t>100</a:t>
            </a:r>
            <a:r>
              <a:rPr lang="en-US" sz="2200" i="1" baseline="30000" dirty="0" smtClean="0"/>
              <a:t>o</a:t>
            </a:r>
            <a:r>
              <a:rPr lang="en-US" sz="2200" i="1" dirty="0" smtClean="0"/>
              <a:t>C</a:t>
            </a:r>
            <a:endParaRPr lang="en-US" sz="2200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57800" y="3174531"/>
            <a:ext cx="3886200" cy="3378669"/>
            <a:chOff x="5257800" y="3174531"/>
            <a:chExt cx="3886200" cy="3378669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5645831" y="5969828"/>
              <a:ext cx="2507343" cy="166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44" idx="2"/>
            </p:cNvCxnSpPr>
            <p:nvPr/>
          </p:nvCxnSpPr>
          <p:spPr>
            <a:xfrm>
              <a:off x="5631543" y="3850516"/>
              <a:ext cx="3055257" cy="223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7634874" y="3769025"/>
              <a:ext cx="174171" cy="180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688493" y="3781916"/>
              <a:ext cx="174171" cy="18048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150952" y="3754098"/>
              <a:ext cx="174171" cy="1804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8117325" y="3761642"/>
              <a:ext cx="174171" cy="1804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31543" y="3760274"/>
              <a:ext cx="174171" cy="1804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150429" y="3781916"/>
              <a:ext cx="174171" cy="1804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665029" y="3775201"/>
              <a:ext cx="174171" cy="1804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410200" y="3207441"/>
              <a:ext cx="609600" cy="45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0</a:t>
              </a:r>
              <a:endParaRPr lang="en-US" sz="2200" i="1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400800" y="3174531"/>
              <a:ext cx="609600" cy="45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i-1</a:t>
              </a:r>
              <a:endParaRPr lang="en-US" sz="2200" i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34200" y="3174531"/>
              <a:ext cx="609600" cy="45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 smtClean="0"/>
                <a:t>i</a:t>
              </a:r>
              <a:endParaRPr lang="en-US" sz="2200" i="1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386027" y="3174531"/>
              <a:ext cx="738555" cy="45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i+1</a:t>
              </a:r>
              <a:endParaRPr lang="en-US" sz="2200" i="1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275983" y="3174531"/>
              <a:ext cx="715617" cy="45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M-1</a:t>
              </a:r>
              <a:endParaRPr lang="en-US" sz="2200" i="1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5805714" y="4841116"/>
              <a:ext cx="2881086" cy="223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>
              <a:off x="6204181" y="4759625"/>
              <a:ext cx="174171" cy="180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257800" y="4743940"/>
              <a:ext cx="174171" cy="18048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720259" y="4744698"/>
              <a:ext cx="174171" cy="1804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8160189" y="4752242"/>
              <a:ext cx="174171" cy="1804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8665029" y="4765801"/>
              <a:ext cx="174171" cy="1804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410200" y="4045641"/>
              <a:ext cx="609600" cy="45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0</a:t>
              </a:r>
              <a:endParaRPr lang="en-US" sz="2200" i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275983" y="4165131"/>
              <a:ext cx="715617" cy="45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M-1</a:t>
              </a:r>
              <a:endParaRPr lang="en-US" sz="2200" i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512629" y="5902625"/>
              <a:ext cx="174171" cy="180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7566248" y="5886940"/>
              <a:ext cx="174171" cy="18048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8028707" y="5887698"/>
              <a:ext cx="174171" cy="1804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631543" y="5893874"/>
              <a:ext cx="174171" cy="1804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50429" y="5901228"/>
              <a:ext cx="174171" cy="1804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772400" y="5341041"/>
              <a:ext cx="715617" cy="45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M-1</a:t>
              </a:r>
              <a:endParaRPr lang="en-US" sz="2200" i="1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6669767" y="4741780"/>
              <a:ext cx="174171" cy="1804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7203167" y="4738688"/>
              <a:ext cx="174171" cy="1804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7722053" y="4760330"/>
              <a:ext cx="174171" cy="1804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6622143" y="5867400"/>
              <a:ext cx="174171" cy="1804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7141029" y="5874754"/>
              <a:ext cx="174171" cy="1804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137257" y="6122313"/>
              <a:ext cx="10067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25</a:t>
              </a:r>
              <a:r>
                <a:rPr lang="en-US" sz="2200" i="1" baseline="30000" dirty="0" smtClean="0"/>
                <a:t>o</a:t>
              </a:r>
              <a:r>
                <a:rPr lang="en-US" sz="2200" i="1" dirty="0" smtClean="0"/>
                <a:t>C</a:t>
              </a:r>
              <a:endParaRPr lang="en-US" sz="22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990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Cài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đặt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hàm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tích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hợp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theo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thời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gian</a:t>
            </a:r>
            <a:endParaRPr lang="en-US" sz="3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14400" y="3429000"/>
            <a:ext cx="739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or (t = 0; t &lt;= </a:t>
            </a:r>
            <a:r>
              <a:rPr lang="en-US" sz="2400" dirty="0" err="1" smtClean="0"/>
              <a:t>Ntime</a:t>
            </a:r>
            <a:r>
              <a:rPr lang="en-US" sz="2400" dirty="0" smtClean="0"/>
              <a:t>; t++)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 DHB2(T, </a:t>
            </a:r>
            <a:r>
              <a:rPr lang="en-US" sz="2400" dirty="0" err="1" smtClean="0"/>
              <a:t>dT</a:t>
            </a:r>
            <a:r>
              <a:rPr lang="en-US" sz="2400" dirty="0" smtClean="0"/>
              <a:t>);</a:t>
            </a:r>
          </a:p>
          <a:p>
            <a:r>
              <a:rPr lang="nn-NO" sz="2400" dirty="0" smtClean="0"/>
              <a:t>     for (  i = 0 ; i &lt; </a:t>
            </a:r>
            <a:r>
              <a:rPr lang="nn-NO" sz="2400" dirty="0"/>
              <a:t>M</a:t>
            </a:r>
            <a:r>
              <a:rPr lang="nn-NO" sz="2400" dirty="0" smtClean="0"/>
              <a:t> ; i++ )</a:t>
            </a:r>
          </a:p>
          <a:p>
            <a:r>
              <a:rPr lang="nn-NO" sz="2400" dirty="0"/>
              <a:t> </a:t>
            </a:r>
            <a:r>
              <a:rPr lang="nn-NO" sz="2400" dirty="0" smtClean="0"/>
              <a:t>         </a:t>
            </a:r>
            <a:r>
              <a:rPr lang="en-US" sz="2400" dirty="0" smtClean="0"/>
              <a:t>*(</a:t>
            </a:r>
            <a:r>
              <a:rPr lang="en-US" sz="2400" dirty="0" err="1" smtClean="0"/>
              <a:t>T+i</a:t>
            </a:r>
            <a:r>
              <a:rPr lang="en-US" sz="2400" dirty="0" smtClean="0"/>
              <a:t>) = *(</a:t>
            </a:r>
            <a:r>
              <a:rPr lang="en-US" sz="2400" dirty="0" err="1" smtClean="0"/>
              <a:t>T+i</a:t>
            </a:r>
            <a:r>
              <a:rPr lang="en-US" sz="2400" dirty="0" smtClean="0"/>
              <a:t>) + *(</a:t>
            </a:r>
            <a:r>
              <a:rPr lang="en-US" sz="2400" dirty="0" err="1" smtClean="0"/>
              <a:t>dT+i</a:t>
            </a:r>
            <a:r>
              <a:rPr lang="en-US" sz="2400" dirty="0" smtClean="0"/>
              <a:t>)*</a:t>
            </a:r>
            <a:r>
              <a:rPr lang="en-US" sz="2400" dirty="0" err="1" smtClean="0"/>
              <a:t>dt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  t=</a:t>
            </a:r>
            <a:r>
              <a:rPr lang="en-US" sz="2400" dirty="0" err="1" smtClean="0"/>
              <a:t>t+dt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191477"/>
              </p:ext>
            </p:extLst>
          </p:nvPr>
        </p:nvGraphicFramePr>
        <p:xfrm>
          <a:off x="1800225" y="1201738"/>
          <a:ext cx="5330825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3" imgW="1942920" imgH="660240" progId="Equation.3">
                  <p:embed/>
                </p:oleObj>
              </mc:Choice>
              <mc:Fallback>
                <p:oleObj name="Equation" r:id="rId3" imgW="19429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201738"/>
                        <a:ext cx="5330825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640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GIẢI THUẬT VÀ CÀI ĐẶT CHƯƠNG TRÌNH SONG SONG  BÀI TOÁN CÓ SỰ PHỤ THUỘC DỮ LIỆU PHƯƠNG TRÌNH NHIỆT 1D</vt:lpstr>
      <vt:lpstr>Bài toán PTN 1D</vt:lpstr>
      <vt:lpstr>Mô hình toán học</vt:lpstr>
      <vt:lpstr>Phương pháp số giải PTN</vt:lpstr>
      <vt:lpstr>Giải thuật</vt:lpstr>
      <vt:lpstr>Sự phụ thuộc dữ liệu</vt:lpstr>
      <vt:lpstr>Cài đặt</vt:lpstr>
      <vt:lpstr>Cài đặt hàm rời rạc theo không gian: DHB2</vt:lpstr>
      <vt:lpstr>Cài đặt hàm tích hợp theo thời gian</vt:lpstr>
      <vt:lpstr>Bài tập: Viết chương trình C</vt:lpstr>
      <vt:lpstr>Giải thuật OpenMP</vt:lpstr>
      <vt:lpstr>Giải thuật OpenMP</vt:lpstr>
      <vt:lpstr>Giải thuật chương trình MPI</vt:lpstr>
      <vt:lpstr>Giải thuật chương trình MPI</vt:lpstr>
      <vt:lpstr>Giải thuật chương trình MPI</vt:lpstr>
      <vt:lpstr>Giải thuật chương trình MPI</vt:lpstr>
      <vt:lpstr>Giải thuật chương trình MPI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CÀI ĐẶT CHƯƠNG TRÌNH SONG SONG PHƯƠNG TRÌNH NHIỆT</dc:title>
  <dc:creator/>
  <cp:lastModifiedBy>Lenovo</cp:lastModifiedBy>
  <cp:revision>128</cp:revision>
  <dcterms:created xsi:type="dcterms:W3CDTF">2006-08-16T00:00:00Z</dcterms:created>
  <dcterms:modified xsi:type="dcterms:W3CDTF">2016-03-31T04:07:48Z</dcterms:modified>
</cp:coreProperties>
</file>