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5.wmf" ContentType="image/x-wmf"/>
  <Override PartName="/ppt/media/image14.wmf" ContentType="image/x-wmf"/>
  <Override PartName="/ppt/media/image12.wmf" ContentType="image/x-wmf"/>
  <Override PartName="/ppt/media/image11.wmf" ContentType="image/x-wmf"/>
  <Override PartName="/ppt/media/image10.wmf" ContentType="image/x-wmf"/>
  <Override PartName="/ppt/media/image9.wmf" ContentType="image/x-wmf"/>
  <Override PartName="/ppt/media/image8.wmf" ContentType="image/x-wmf"/>
  <Override PartName="/ppt/media/image13.wmf" ContentType="image/x-wmf"/>
  <Override PartName="/ppt/media/image5.wmf" ContentType="image/x-wmf"/>
  <Override PartName="/ppt/media/image6.wmf" ContentType="image/x-wmf"/>
  <Override PartName="/ppt/media/image4.png" ContentType="image/png"/>
  <Override PartName="/ppt/media/image3.png" ContentType="image/png"/>
  <Override PartName="/ppt/media/image7.wmf" ContentType="image/x-wmf"/>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Times New Roman"/>
              </a:rPr>
              <a:t>4/15/16</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457DFC7-E98D-4221-BE10-67348A1AAE8B}" type="slidenum">
              <a:rPr lang="en-US" sz="1200">
                <a:solidFill>
                  <a:srgbClr val="8b8b8b"/>
                </a:solidFill>
                <a:latin typeface="Times New Roman"/>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Times New Roman"/>
              </a:rPr>
              <a:t>Click to edit the outline text format</a:t>
            </a:r>
            <a:endParaRPr/>
          </a:p>
          <a:p>
            <a:pPr lvl="1">
              <a:buSzPct val="75000"/>
              <a:buFont typeface="StarSymbol"/>
              <a:buChar char=""/>
            </a:pPr>
            <a:r>
              <a:rPr lang="en-US" sz="2400">
                <a:latin typeface="Times New Roman"/>
              </a:rPr>
              <a:t>Second Outline Level</a:t>
            </a:r>
            <a:endParaRPr/>
          </a:p>
          <a:p>
            <a:pPr lvl="2">
              <a:buSzPct val="45000"/>
              <a:buFont typeface="StarSymbol"/>
              <a:buChar char=""/>
            </a:pPr>
            <a:r>
              <a:rPr lang="en-US" sz="2000">
                <a:latin typeface="Times New Roman"/>
              </a:rPr>
              <a:t>Third Outline Level</a:t>
            </a:r>
            <a:endParaRPr/>
          </a:p>
          <a:p>
            <a:pPr lvl="3">
              <a:buSzPct val="75000"/>
              <a:buFont typeface="StarSymbol"/>
              <a:buChar char=""/>
            </a:pPr>
            <a:r>
              <a:rPr lang="en-US" sz="2000">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Times New Roman"/>
              </a:rPr>
              <a:t>Click to edit the outline text format</a:t>
            </a:r>
            <a:endParaRPr/>
          </a:p>
          <a:p>
            <a:pPr lvl="1">
              <a:buSzPct val="75000"/>
              <a:buFont typeface="StarSymbol"/>
              <a:buChar char=""/>
            </a:pPr>
            <a:r>
              <a:rPr lang="en-US" sz="3200">
                <a:solidFill>
                  <a:srgbClr val="000000"/>
                </a:solidFill>
                <a:latin typeface="Times New Roman"/>
              </a:rPr>
              <a:t>Second Outline Level</a:t>
            </a:r>
            <a:endParaRPr/>
          </a:p>
          <a:p>
            <a:pPr lvl="2">
              <a:buSzPct val="45000"/>
              <a:buFont typeface="StarSymbol"/>
              <a:buChar char=""/>
            </a:pPr>
            <a:r>
              <a:rPr lang="en-US" sz="3200">
                <a:solidFill>
                  <a:srgbClr val="000000"/>
                </a:solidFill>
                <a:latin typeface="Times New Roman"/>
              </a:rPr>
              <a:t>Third Outline Level</a:t>
            </a:r>
            <a:endParaRPr/>
          </a:p>
          <a:p>
            <a:pPr lvl="3">
              <a:buSzPct val="75000"/>
              <a:buFont typeface="StarSymbol"/>
              <a:buChar char=""/>
            </a:pPr>
            <a:r>
              <a:rPr lang="en-US" sz="3200">
                <a:solidFill>
                  <a:srgbClr val="000000"/>
                </a:solidFill>
                <a:latin typeface="Times New Roman"/>
              </a:rPr>
              <a:t>Fourth Outline Level</a:t>
            </a:r>
            <a:endParaRPr/>
          </a:p>
          <a:p>
            <a:pPr lvl="4">
              <a:buSzPct val="45000"/>
              <a:buFont typeface="StarSymbol"/>
              <a:buChar char=""/>
            </a:pPr>
            <a:r>
              <a:rPr lang="en-US" sz="3200">
                <a:solidFill>
                  <a:srgbClr val="000000"/>
                </a:solidFill>
                <a:latin typeface="Times New Roman"/>
              </a:rPr>
              <a:t>Fifth Outline Level</a:t>
            </a:r>
            <a:endParaRPr/>
          </a:p>
          <a:p>
            <a:pPr lvl="5">
              <a:buSzPct val="45000"/>
              <a:buFont typeface="StarSymbol"/>
              <a:buChar char=""/>
            </a:pPr>
            <a:r>
              <a:rPr lang="en-US" sz="3200">
                <a:solidFill>
                  <a:srgbClr val="000000"/>
                </a:solidFill>
                <a:latin typeface="Times New Roman"/>
              </a:rPr>
              <a:t>Sixth Outline Level</a:t>
            </a:r>
            <a:endParaRPr/>
          </a:p>
          <a:p>
            <a:pPr>
              <a:lnSpc>
                <a:spcPct val="100000"/>
              </a:lnSpc>
              <a:buFont typeface="Arial"/>
              <a:buChar char="•"/>
            </a:pPr>
            <a:r>
              <a:rPr lang="en-US" sz="3200">
                <a:solidFill>
                  <a:srgbClr val="000000"/>
                </a:solidFill>
                <a:latin typeface="Times New Roman"/>
              </a:rPr>
              <a:t>Seventh Outline LevelClick to edit Master text styles</a:t>
            </a:r>
            <a:endParaRPr/>
          </a:p>
          <a:p>
            <a:pPr lvl="1">
              <a:lnSpc>
                <a:spcPct val="100000"/>
              </a:lnSpc>
              <a:buFont typeface="Arial"/>
              <a:buChar char="–"/>
            </a:pPr>
            <a:r>
              <a:rPr lang="en-US" sz="2800">
                <a:solidFill>
                  <a:srgbClr val="000000"/>
                </a:solidFill>
                <a:latin typeface="Times New Roman"/>
              </a:rPr>
              <a:t>Second level</a:t>
            </a:r>
            <a:endParaRPr/>
          </a:p>
          <a:p>
            <a:pPr lvl="2">
              <a:lnSpc>
                <a:spcPct val="100000"/>
              </a:lnSpc>
              <a:buFont typeface="Arial"/>
              <a:buChar char="•"/>
            </a:pPr>
            <a:r>
              <a:rPr lang="en-US" sz="2400">
                <a:solidFill>
                  <a:srgbClr val="000000"/>
                </a:solidFill>
                <a:latin typeface="Times New Roman"/>
              </a:rPr>
              <a:t>Third level</a:t>
            </a:r>
            <a:endParaRPr/>
          </a:p>
          <a:p>
            <a:pPr lvl="3">
              <a:lnSpc>
                <a:spcPct val="100000"/>
              </a:lnSpc>
              <a:buFont typeface="Arial"/>
              <a:buChar char="–"/>
            </a:pPr>
            <a:r>
              <a:rPr lang="en-US" sz="2000">
                <a:solidFill>
                  <a:srgbClr val="000000"/>
                </a:solidFill>
                <a:latin typeface="Times New Roman"/>
              </a:rPr>
              <a:t>Fourth level</a:t>
            </a:r>
            <a:endParaRPr/>
          </a:p>
          <a:p>
            <a:pPr lvl="4">
              <a:lnSpc>
                <a:spcPct val="100000"/>
              </a:lnSpc>
              <a:buFont typeface="Arial"/>
              <a:buChar char="»"/>
            </a:pPr>
            <a:r>
              <a:rPr lang="en-US" sz="2000">
                <a:solidFill>
                  <a:srgbClr val="000000"/>
                </a:solidFill>
                <a:latin typeface="Times New Roman"/>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Times New Roman"/>
              </a:rPr>
              <a:t>4/15/16</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6155FF4-15EE-4C75-8F71-1CB2D009F1D7}" type="slidenum">
              <a:rPr lang="en-US" sz="1200">
                <a:solidFill>
                  <a:srgbClr val="8b8b8b"/>
                </a:solidFill>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228600" y="1066680"/>
            <a:ext cx="8686440" cy="3352320"/>
          </a:xfrm>
          <a:prstGeom prst="rect">
            <a:avLst/>
          </a:prstGeom>
        </p:spPr>
        <p:txBody>
          <a:bodyPr anchor="ctr"/>
          <a:p>
            <a:pPr algn="ctr">
              <a:lnSpc>
                <a:spcPct val="100000"/>
              </a:lnSpc>
            </a:pPr>
            <a:r>
              <a:rPr lang="en-US" sz="3200">
                <a:solidFill>
                  <a:srgbClr val="000000"/>
                </a:solidFill>
                <a:latin typeface="Times New Roman"/>
              </a:rPr>
              <a:t>G</a:t>
            </a:r>
            <a:r>
              <a:rPr lang="en-US" sz="3200">
                <a:solidFill>
                  <a:srgbClr val="000000"/>
                </a:solidFill>
                <a:latin typeface="Arial"/>
              </a:rPr>
              <a:t>I</a:t>
            </a:r>
            <a:r>
              <a:rPr lang="en-US" sz="3200">
                <a:solidFill>
                  <a:srgbClr val="000000"/>
                </a:solidFill>
                <a:latin typeface="Times New Roman"/>
              </a:rPr>
              <a:t>ẢI THUẬT VÀ CÀI ĐẶT</a:t>
            </a:r>
            <a:r>
              <a:rPr lang="en-US" sz="3200">
                <a:solidFill>
                  <a:srgbClr val="000000"/>
                </a:solidFill>
                <a:latin typeface="Times New Roman"/>
              </a:rPr>
              <a:t>
</a:t>
            </a:r>
            <a:r>
              <a:rPr lang="en-US" sz="3200">
                <a:solidFill>
                  <a:srgbClr val="000000"/>
                </a:solidFill>
                <a:latin typeface="Times New Roman"/>
              </a:rPr>
              <a:t>CHƯƠNG TRÌNH SONG SONG</a:t>
            </a:r>
            <a:r>
              <a:rPr lang="en-US" sz="3600">
                <a:solidFill>
                  <a:srgbClr val="000000"/>
                </a:solidFill>
                <a:latin typeface="Times New Roman"/>
              </a:rPr>
              <a:t>
</a:t>
            </a:r>
            <a:r>
              <a:rPr lang="en-US" sz="3600">
                <a:solidFill>
                  <a:srgbClr val="000000"/>
                </a:solidFill>
                <a:latin typeface="Times New Roman"/>
              </a:rPr>
              <a:t>
</a:t>
            </a:r>
            <a:r>
              <a:rPr lang="en-US" sz="3600">
                <a:solidFill>
                  <a:srgbClr val="000000"/>
                </a:solidFill>
                <a:latin typeface="Times New Roman"/>
              </a:rPr>
              <a:t>BÀI TOÁN CÓ SỰ PHỤ THUỘC DỮ L</a:t>
            </a:r>
            <a:r>
              <a:rPr lang="en-US" sz="3600">
                <a:solidFill>
                  <a:srgbClr val="000000"/>
                </a:solidFill>
                <a:latin typeface="Arial"/>
              </a:rPr>
              <a:t>I</a:t>
            </a:r>
            <a:r>
              <a:rPr lang="en-US" sz="3600">
                <a:solidFill>
                  <a:srgbClr val="000000"/>
                </a:solidFill>
                <a:latin typeface="Times New Roman"/>
              </a:rPr>
              <a:t>ỆU</a:t>
            </a:r>
            <a:r>
              <a:rPr lang="en-US" sz="3600">
                <a:solidFill>
                  <a:srgbClr val="000000"/>
                </a:solidFill>
                <a:latin typeface="Times New Roman"/>
              </a:rPr>
              <a:t>
</a:t>
            </a:r>
            <a:r>
              <a:rPr b="1" lang="en-US" sz="3600">
                <a:solidFill>
                  <a:srgbClr val="000000"/>
                </a:solidFill>
                <a:latin typeface="Times New Roman"/>
              </a:rPr>
              <a:t>PHƯƠNG TRÌNH NHIỆT 1D</a:t>
            </a:r>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Bài tập: Viết chương trình C</a:t>
            </a:r>
            <a:endParaRPr/>
          </a:p>
        </p:txBody>
      </p:sp>
      <p:sp>
        <p:nvSpPr>
          <p:cNvPr id="193"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Khởi tạo giá trị ban đầu</a:t>
            </a:r>
            <a:endParaRPr/>
          </a:p>
          <a:p>
            <a:pPr>
              <a:lnSpc>
                <a:spcPct val="100000"/>
              </a:lnSpc>
              <a:buFont typeface="Arial"/>
              <a:buAutoNum type="arabicParenR"/>
            </a:pPr>
            <a:r>
              <a:rPr lang="en-US" sz="3200">
                <a:solidFill>
                  <a:srgbClr val="000000"/>
                </a:solidFill>
                <a:latin typeface="Times New Roman"/>
              </a:rPr>
              <a:t>Tính toán giá trị T tại từng bước thời gian</a:t>
            </a:r>
            <a:endParaRPr/>
          </a:p>
          <a:p>
            <a:pPr lvl="1">
              <a:lnSpc>
                <a:spcPct val="100000"/>
              </a:lnSpc>
              <a:buFont typeface="Wingdings" charset="2"/>
              <a:buChar char=""/>
            </a:pPr>
            <a:r>
              <a:rPr lang="en-US" sz="2800">
                <a:solidFill>
                  <a:srgbClr val="000000"/>
                </a:solidFill>
                <a:latin typeface="Times New Roman"/>
              </a:rPr>
              <a:t>Lưu mảng T tại từng bước thời gian ra file</a:t>
            </a:r>
            <a:endParaRPr/>
          </a:p>
          <a:p>
            <a:pPr>
              <a:lnSpc>
                <a:spcPct val="100000"/>
              </a:lnSpc>
              <a:buFont typeface="Arial"/>
              <a:buAutoNum type="arabicParenR"/>
            </a:pPr>
            <a:r>
              <a:rPr lang="en-US" sz="3200">
                <a:solidFill>
                  <a:srgbClr val="000000"/>
                </a:solidFill>
                <a:latin typeface="Times New Roman"/>
              </a:rPr>
              <a:t>Vẽ đồ thị mô phỏng sự thay đổi nhiệt độ của TKL</a:t>
            </a:r>
            <a:endParaRPr/>
          </a:p>
          <a:p>
            <a:pPr lvl="1">
              <a:lnSpc>
                <a:spcPct val="100000"/>
              </a:lnSpc>
              <a:buFont typeface="Wingdings" charset="2"/>
              <a:buChar char=""/>
            </a:pPr>
            <a:r>
              <a:rPr lang="en-US" sz="2800">
                <a:solidFill>
                  <a:srgbClr val="000000"/>
                </a:solidFill>
                <a:latin typeface="Times New Roman"/>
              </a:rPr>
              <a:t>Có thể sử dụng Matlab</a:t>
            </a:r>
            <a:endParaRPr/>
          </a:p>
        </p:txBody>
      </p:sp>
    </p:spTree>
  </p:cSld>
  <p:transition spd="med">
    <p:fade/>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OpenMP</a:t>
            </a:r>
            <a:endParaRPr/>
          </a:p>
        </p:txBody>
      </p:sp>
      <p:sp>
        <p:nvSpPr>
          <p:cNvPr id="195" name="TextShape 2"/>
          <p:cNvSpPr txBox="1"/>
          <p:nvPr/>
        </p:nvSpPr>
        <p:spPr>
          <a:xfrm>
            <a:off x="457200" y="1295280"/>
            <a:ext cx="8457840" cy="5257440"/>
          </a:xfrm>
          <a:prstGeom prst="rect">
            <a:avLst/>
          </a:prstGeom>
        </p:spPr>
        <p:txBody>
          <a:bodyPr/>
          <a:p>
            <a:pPr>
              <a:lnSpc>
                <a:spcPct val="100000"/>
              </a:lnSpc>
              <a:buFont typeface="Arial"/>
              <a:buAutoNum type="arabicParenR"/>
            </a:pPr>
            <a:r>
              <a:rPr lang="en-US" sz="3200">
                <a:solidFill>
                  <a:srgbClr val="000000"/>
                </a:solidFill>
                <a:latin typeface="Times New Roman"/>
              </a:rPr>
              <a:t>Khởi tạo </a:t>
            </a:r>
            <a:endParaRPr/>
          </a:p>
          <a:p>
            <a:pPr lvl="1">
              <a:lnSpc>
                <a:spcPct val="100000"/>
              </a:lnSpc>
              <a:buFont typeface="Wingdings" charset="2"/>
              <a:buChar char=""/>
            </a:pPr>
            <a:r>
              <a:rPr lang="en-US" sz="2800">
                <a:solidFill>
                  <a:srgbClr val="000000"/>
                </a:solidFill>
                <a:latin typeface="Times New Roman"/>
              </a:rPr>
              <a:t>Giống chương trình C</a:t>
            </a:r>
            <a:endParaRPr/>
          </a:p>
          <a:p>
            <a:pPr>
              <a:lnSpc>
                <a:spcPct val="100000"/>
              </a:lnSpc>
              <a:buFont typeface="Arial"/>
              <a:buAutoNum type="arabicParenR"/>
            </a:pPr>
            <a:r>
              <a:rPr lang="en-US" sz="3200">
                <a:solidFill>
                  <a:srgbClr val="000000"/>
                </a:solidFill>
                <a:latin typeface="Times New Roman"/>
              </a:rPr>
              <a:t>Chia miền tính toán</a:t>
            </a:r>
            <a:endParaRPr/>
          </a:p>
          <a:p>
            <a:pPr lvl="1">
              <a:lnSpc>
                <a:spcPct val="100000"/>
              </a:lnSpc>
              <a:buFont typeface="Wingdings" charset="2"/>
              <a:buChar char=""/>
            </a:pPr>
            <a:r>
              <a:rPr lang="en-US" sz="2800">
                <a:solidFill>
                  <a:srgbClr val="000000"/>
                </a:solidFill>
                <a:latin typeface="Times New Roman"/>
              </a:rPr>
              <a:t>Giả sử ta sử dụng NT threads, các luồng được đánh chỉ số (ID) từ 0 đến NT-1</a:t>
            </a:r>
            <a:endParaRPr/>
          </a:p>
          <a:p>
            <a:pPr lvl="1">
              <a:lnSpc>
                <a:spcPct val="100000"/>
              </a:lnSpc>
              <a:buFont typeface="Wingdings" charset="2"/>
              <a:buChar char=""/>
            </a:pPr>
            <a:r>
              <a:rPr lang="en-US" sz="2800">
                <a:solidFill>
                  <a:srgbClr val="000000"/>
                </a:solidFill>
                <a:latin typeface="Times New Roman"/>
              </a:rPr>
              <a:t>Chia miền tính toán gồm M điểm trong đoạn [0,M-1] thành NT miền con, mỗi miền con được tính toán trên một thread, có kích thước Mc điểm, nằm trong đoạn [start, stop], ta có:</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Mc = M/NT</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start = ID * Mc</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stop = start + Mc</a:t>
            </a:r>
            <a:endParaRPr/>
          </a:p>
        </p:txBody>
      </p:sp>
    </p:spTree>
  </p:cSld>
  <p:transition spd="med">
    <p:fade/>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OpenMP</a:t>
            </a:r>
            <a:endParaRPr/>
          </a:p>
        </p:txBody>
      </p:sp>
      <p:sp>
        <p:nvSpPr>
          <p:cNvPr id="197"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Tính toán song song trên NT threads</a:t>
            </a:r>
            <a:endParaRPr/>
          </a:p>
          <a:p>
            <a:pPr lvl="1">
              <a:lnSpc>
                <a:spcPct val="100000"/>
              </a:lnSpc>
              <a:buFont typeface="Wingdings" charset="2"/>
              <a:buChar char=""/>
            </a:pPr>
            <a:r>
              <a:rPr lang="en-US" sz="2800">
                <a:solidFill>
                  <a:srgbClr val="000000"/>
                </a:solidFill>
                <a:latin typeface="Times New Roman"/>
              </a:rPr>
              <a:t>Do có sự phụ thuộc dữ liệu trong tính toán nên cần phải đồng bộ</a:t>
            </a:r>
            <a:endParaRPr/>
          </a:p>
          <a:p>
            <a:pPr lvl="1">
              <a:lnSpc>
                <a:spcPct val="100000"/>
              </a:lnSpc>
              <a:buFont typeface="Wingdings" charset="2"/>
              <a:buChar char=""/>
            </a:pPr>
            <a:r>
              <a:rPr lang="en-US" sz="2800">
                <a:solidFill>
                  <a:srgbClr val="000000"/>
                </a:solidFill>
                <a:latin typeface="Times New Roman"/>
              </a:rPr>
              <a:t>Mỗi luồng chỉ tính toán trong miền con [start,stop]</a:t>
            </a:r>
            <a:endParaRPr/>
          </a:p>
          <a:p>
            <a:pPr>
              <a:lnSpc>
                <a:spcPct val="100000"/>
              </a:lnSpc>
              <a:buFont typeface="Arial"/>
              <a:buAutoNum type="arabicParenR"/>
            </a:pPr>
            <a:r>
              <a:rPr lang="en-US" sz="3200">
                <a:solidFill>
                  <a:srgbClr val="000000"/>
                </a:solidFill>
                <a:latin typeface="Times New Roman"/>
              </a:rPr>
              <a:t>Lưu kết quả ra file, mô phỏng</a:t>
            </a:r>
            <a:endParaRPr/>
          </a:p>
          <a:p>
            <a:pPr lvl="1">
              <a:lnSpc>
                <a:spcPct val="100000"/>
              </a:lnSpc>
              <a:buFont typeface="Wingdings" charset="2"/>
              <a:buChar char=""/>
            </a:pPr>
            <a:r>
              <a:rPr lang="en-US" sz="2800">
                <a:solidFill>
                  <a:srgbClr val="000000"/>
                </a:solidFill>
                <a:latin typeface="Times New Roman"/>
              </a:rPr>
              <a:t>Giống chương trình C</a:t>
            </a:r>
            <a:endParaRPr/>
          </a:p>
        </p:txBody>
      </p:sp>
    </p:spTree>
  </p:cSld>
  <p:transition spd="med">
    <p:fade/>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199" name="Line 2"/>
          <p:cNvSpPr/>
          <p:nvPr/>
        </p:nvSpPr>
        <p:spPr>
          <a:xfrm>
            <a:off x="676440" y="4008240"/>
            <a:ext cx="7689600" cy="11520"/>
          </a:xfrm>
          <a:prstGeom prst="line">
            <a:avLst/>
          </a:prstGeom>
          <a:ln w="57240">
            <a:solidFill>
              <a:srgbClr val="4a7ebb"/>
            </a:solidFill>
            <a:round/>
          </a:ln>
        </p:spPr>
      </p:sp>
      <p:sp>
        <p:nvSpPr>
          <p:cNvPr id="200" name="CustomShape 3"/>
          <p:cNvSpPr/>
          <p:nvPr/>
        </p:nvSpPr>
        <p:spPr>
          <a:xfrm>
            <a:off x="304920" y="3429000"/>
            <a:ext cx="1676160" cy="914040"/>
          </a:xfrm>
          <a:prstGeom prst="rect">
            <a:avLst/>
          </a:prstGeom>
          <a:noFill/>
          <a:ln w="25560">
            <a:solidFill>
              <a:srgbClr val="953735"/>
            </a:solidFill>
            <a:custDash>
              <a:ds d="213000" sp="71000"/>
            </a:custDash>
            <a:round/>
          </a:ln>
        </p:spPr>
      </p:sp>
      <p:sp>
        <p:nvSpPr>
          <p:cNvPr id="201" name="CustomShape 4"/>
          <p:cNvSpPr/>
          <p:nvPr/>
        </p:nvSpPr>
        <p:spPr>
          <a:xfrm>
            <a:off x="1981080" y="3429000"/>
            <a:ext cx="1676160" cy="914040"/>
          </a:xfrm>
          <a:prstGeom prst="rect">
            <a:avLst/>
          </a:prstGeom>
          <a:noFill/>
          <a:ln w="25560">
            <a:solidFill>
              <a:srgbClr val="953735"/>
            </a:solidFill>
            <a:custDash>
              <a:ds d="213000" sp="71000"/>
            </a:custDash>
            <a:round/>
          </a:ln>
        </p:spPr>
      </p:sp>
      <p:sp>
        <p:nvSpPr>
          <p:cNvPr id="202" name="CustomShape 5"/>
          <p:cNvSpPr/>
          <p:nvPr/>
        </p:nvSpPr>
        <p:spPr>
          <a:xfrm>
            <a:off x="3657600" y="3429000"/>
            <a:ext cx="1676160" cy="914040"/>
          </a:xfrm>
          <a:prstGeom prst="rect">
            <a:avLst/>
          </a:prstGeom>
          <a:noFill/>
          <a:ln w="25560">
            <a:solidFill>
              <a:srgbClr val="953735"/>
            </a:solidFill>
            <a:custDash>
              <a:ds d="213000" sp="71000"/>
            </a:custDash>
            <a:round/>
          </a:ln>
        </p:spPr>
      </p:sp>
      <p:sp>
        <p:nvSpPr>
          <p:cNvPr id="203" name="CustomShape 6"/>
          <p:cNvSpPr/>
          <p:nvPr/>
        </p:nvSpPr>
        <p:spPr>
          <a:xfrm>
            <a:off x="5334120" y="3429000"/>
            <a:ext cx="1676160" cy="914040"/>
          </a:xfrm>
          <a:prstGeom prst="rect">
            <a:avLst/>
          </a:prstGeom>
          <a:noFill/>
          <a:ln w="25560">
            <a:solidFill>
              <a:srgbClr val="953735"/>
            </a:solidFill>
            <a:custDash>
              <a:ds d="213000" sp="71000"/>
            </a:custDash>
            <a:round/>
          </a:ln>
        </p:spPr>
      </p:sp>
      <p:sp>
        <p:nvSpPr>
          <p:cNvPr id="204" name="CustomShape 7"/>
          <p:cNvSpPr/>
          <p:nvPr/>
        </p:nvSpPr>
        <p:spPr>
          <a:xfrm>
            <a:off x="7010280" y="3429000"/>
            <a:ext cx="1676160" cy="914040"/>
          </a:xfrm>
          <a:prstGeom prst="rect">
            <a:avLst/>
          </a:prstGeom>
          <a:noFill/>
          <a:ln w="25560">
            <a:solidFill>
              <a:srgbClr val="953735"/>
            </a:solidFill>
            <a:custDash>
              <a:ds d="213000" sp="71000"/>
            </a:custDash>
            <a:round/>
          </a:ln>
        </p:spPr>
      </p:sp>
      <p:sp>
        <p:nvSpPr>
          <p:cNvPr id="205" name="CustomShape 8"/>
          <p:cNvSpPr/>
          <p:nvPr/>
        </p:nvSpPr>
        <p:spPr>
          <a:xfrm>
            <a:off x="647640" y="35341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06" name="CustomShape 9"/>
          <p:cNvSpPr/>
          <p:nvPr/>
        </p:nvSpPr>
        <p:spPr>
          <a:xfrm>
            <a:off x="2159640" y="35172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207" name="CustomShape 10"/>
          <p:cNvSpPr/>
          <p:nvPr/>
        </p:nvSpPr>
        <p:spPr>
          <a:xfrm>
            <a:off x="3924360" y="35053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208" name="CustomShape 11"/>
          <p:cNvSpPr/>
          <p:nvPr/>
        </p:nvSpPr>
        <p:spPr>
          <a:xfrm>
            <a:off x="5486400" y="34902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CPU3</a:t>
            </a:r>
            <a:endParaRPr/>
          </a:p>
        </p:txBody>
      </p:sp>
      <p:sp>
        <p:nvSpPr>
          <p:cNvPr id="209" name="CustomShape 12"/>
          <p:cNvSpPr/>
          <p:nvPr/>
        </p:nvSpPr>
        <p:spPr>
          <a:xfrm>
            <a:off x="7232400" y="34902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CPU4</a:t>
            </a:r>
            <a:endParaRPr/>
          </a:p>
        </p:txBody>
      </p:sp>
      <p:sp>
        <p:nvSpPr>
          <p:cNvPr id="210" name="CustomShape 13"/>
          <p:cNvSpPr/>
          <p:nvPr/>
        </p:nvSpPr>
        <p:spPr>
          <a:xfrm>
            <a:off x="3642840" y="5175000"/>
            <a:ext cx="1714320" cy="639000"/>
          </a:xfrm>
          <a:prstGeom prst="rect">
            <a:avLst/>
          </a:prstGeom>
          <a:noFill/>
          <a:ln>
            <a:noFill/>
          </a:ln>
        </p:spPr>
        <p:txBody>
          <a:bodyPr lIns="90000" rIns="90000" tIns="45000" bIns="45000"/>
          <a:p>
            <a:pPr>
              <a:lnSpc>
                <a:spcPct val="100000"/>
              </a:lnSpc>
            </a:pPr>
            <a:r>
              <a:rPr lang="en-US">
                <a:solidFill>
                  <a:srgbClr val="000000"/>
                </a:solidFill>
                <a:latin typeface="Times New Roman"/>
              </a:rPr>
              <a:t>Domain Decomposition</a:t>
            </a:r>
            <a:endParaRPr/>
          </a:p>
        </p:txBody>
      </p:sp>
      <p:sp>
        <p:nvSpPr>
          <p:cNvPr id="211" name="CustomShape 14"/>
          <p:cNvSpPr/>
          <p:nvPr/>
        </p:nvSpPr>
        <p:spPr>
          <a:xfrm>
            <a:off x="3302640" y="5029200"/>
            <a:ext cx="2437920" cy="1043280"/>
          </a:xfrm>
          <a:prstGeom prst="roundRect">
            <a:avLst>
              <a:gd name="adj" fmla="val 16667"/>
            </a:avLst>
          </a:prstGeom>
          <a:noFill/>
          <a:ln w="25560">
            <a:solidFill>
              <a:srgbClr val="3a5f8b"/>
            </a:solidFill>
            <a:round/>
          </a:ln>
        </p:spPr>
      </p:sp>
    </p:spTree>
  </p:cSld>
  <p:transition spd="med">
    <p:fade/>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13"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1: Khởi tạo giá trị ban đầu tại CPU0 (root).</a:t>
            </a:r>
            <a:endParaRPr/>
          </a:p>
          <a:p>
            <a:pPr>
              <a:lnSpc>
                <a:spcPct val="100000"/>
              </a:lnSpc>
              <a:buFont typeface="Arial"/>
              <a:buChar char="•"/>
            </a:pPr>
            <a:r>
              <a:rPr lang="en-US" sz="2800">
                <a:solidFill>
                  <a:srgbClr val="000000"/>
                </a:solidFill>
                <a:latin typeface="Times New Roman"/>
              </a:rPr>
              <a:t>Bước 2: Chia miền tính toán.</a:t>
            </a:r>
            <a:endParaRPr/>
          </a:p>
          <a:p>
            <a:pPr>
              <a:lnSpc>
                <a:spcPct val="100000"/>
              </a:lnSpc>
              <a:buFont typeface="Arial"/>
              <a:buChar char="•"/>
            </a:pPr>
            <a:r>
              <a:rPr lang="en-US" sz="2800">
                <a:solidFill>
                  <a:srgbClr val="000000"/>
                </a:solidFill>
                <a:latin typeface="Times New Roman"/>
              </a:rPr>
              <a:t>Bước 3: Gửi Input từ root tới tất cả các CPU khác.</a:t>
            </a:r>
            <a:endParaRPr/>
          </a:p>
          <a:p>
            <a:pPr>
              <a:lnSpc>
                <a:spcPct val="100000"/>
              </a:lnSpc>
              <a:buFont typeface="Arial"/>
              <a:buChar char="•"/>
            </a:pPr>
            <a:r>
              <a:rPr lang="en-US" sz="2800">
                <a:solidFill>
                  <a:srgbClr val="000000"/>
                </a:solidFill>
                <a:latin typeface="Times New Roman"/>
              </a:rPr>
              <a:t>Bước 4: Tính toán. Mỗi CPU tính toán trên subdomain tương ứng.</a:t>
            </a:r>
            <a:endParaRPr/>
          </a:p>
          <a:p>
            <a:pPr>
              <a:lnSpc>
                <a:spcPct val="100000"/>
              </a:lnSpc>
              <a:buFont typeface="Arial"/>
              <a:buChar char="•"/>
            </a:pPr>
            <a:r>
              <a:rPr lang="en-US" sz="2800">
                <a:solidFill>
                  <a:srgbClr val="000000"/>
                </a:solidFill>
                <a:latin typeface="Times New Roman"/>
              </a:rPr>
              <a:t>Bước 5: Các CPU gửi kết quả tính toán về root.</a:t>
            </a:r>
            <a:endParaRPr/>
          </a:p>
          <a:p>
            <a:pPr>
              <a:lnSpc>
                <a:spcPct val="100000"/>
              </a:lnSpc>
            </a:pPr>
            <a:endParaRPr/>
          </a:p>
          <a:p>
            <a:pPr algn="ctr">
              <a:lnSpc>
                <a:spcPct val="100000"/>
              </a:lnSpc>
            </a:pPr>
            <a:r>
              <a:rPr lang="en-US" sz="3200">
                <a:solidFill>
                  <a:srgbClr val="c00000"/>
                </a:solidFill>
                <a:latin typeface="Times New Roman"/>
              </a:rPr>
              <a:t>Bước 3 và Bước 5: Truyền thông</a:t>
            </a:r>
            <a:r>
              <a:rPr lang="en-US" sz="2400">
                <a:solidFill>
                  <a:srgbClr val="000000"/>
                </a:solidFill>
                <a:latin typeface="Times New Roman"/>
              </a:rPr>
              <a:t>	</a:t>
            </a:r>
            <a:endParaRPr/>
          </a:p>
        </p:txBody>
      </p:sp>
    </p:spTree>
  </p:cSld>
  <p:transition spd="med">
    <p:fade/>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15"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1: Khởi tạo giá trị ban đầu tại CPU0 (root)</a:t>
            </a:r>
            <a:endParaRPr/>
          </a:p>
          <a:p>
            <a:pPr>
              <a:lnSpc>
                <a:spcPct val="100000"/>
              </a:lnSpc>
            </a:pPr>
            <a:endParaRPr/>
          </a:p>
          <a:p>
            <a:pPr>
              <a:lnSpc>
                <a:spcPct val="100000"/>
              </a:lnSpc>
            </a:pPr>
            <a:r>
              <a:rPr lang="en-US" sz="2400">
                <a:solidFill>
                  <a:srgbClr val="000000"/>
                </a:solidFill>
                <a:latin typeface="Times New Roman"/>
              </a:rPr>
              <a:t>Theo yêu cầu từng bài toán</a:t>
            </a:r>
            <a:endParaRPr/>
          </a:p>
          <a:p>
            <a:pPr>
              <a:lnSpc>
                <a:spcPct val="100000"/>
              </a:lnSpc>
            </a:pPr>
            <a:r>
              <a:rPr lang="en-US" sz="2400">
                <a:solidFill>
                  <a:srgbClr val="000000"/>
                </a:solidFill>
                <a:latin typeface="Times New Roman"/>
              </a:rPr>
              <a:t>Ảnh hưởng đến kết quả đầu ra</a:t>
            </a:r>
            <a:endParaRPr/>
          </a:p>
        </p:txBody>
      </p:sp>
    </p:spTree>
  </p:cSld>
  <p:transition spd="med">
    <p:fade/>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17"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2: Chia miền tính toán.</a:t>
            </a:r>
            <a:endParaRPr/>
          </a:p>
          <a:p>
            <a:pPr>
              <a:lnSpc>
                <a:spcPct val="100000"/>
              </a:lnSpc>
            </a:pPr>
            <a:endParaRPr/>
          </a:p>
          <a:p>
            <a:pPr>
              <a:lnSpc>
                <a:spcPct val="100000"/>
              </a:lnSpc>
            </a:pPr>
            <a:r>
              <a:rPr lang="en-US" sz="2400">
                <a:solidFill>
                  <a:srgbClr val="000000"/>
                </a:solidFill>
                <a:latin typeface="Times New Roman"/>
              </a:rPr>
              <a:t>Kích thước miền tính toán là N.</a:t>
            </a:r>
            <a:endParaRPr/>
          </a:p>
          <a:p>
            <a:pPr>
              <a:lnSpc>
                <a:spcPct val="100000"/>
              </a:lnSpc>
            </a:pPr>
            <a:endParaRPr/>
          </a:p>
          <a:p>
            <a:pPr>
              <a:lnSpc>
                <a:spcPct val="100000"/>
              </a:lnSpc>
            </a:pPr>
            <a:r>
              <a:rPr lang="en-US" sz="2400">
                <a:solidFill>
                  <a:srgbClr val="000000"/>
                </a:solidFill>
                <a:latin typeface="Times New Roman"/>
              </a:rPr>
              <a:t>Mỗi CPU tính toán trên miền có kích thước là mc = N / NP với NP là số lượng CPU</a:t>
            </a:r>
            <a:endParaRPr/>
          </a:p>
        </p:txBody>
      </p:sp>
      <p:sp>
        <p:nvSpPr>
          <p:cNvPr id="218" name="Line 3"/>
          <p:cNvSpPr/>
          <p:nvPr/>
        </p:nvSpPr>
        <p:spPr>
          <a:xfrm>
            <a:off x="841680" y="5379840"/>
            <a:ext cx="7689240" cy="11520"/>
          </a:xfrm>
          <a:prstGeom prst="line">
            <a:avLst/>
          </a:prstGeom>
          <a:ln w="57240">
            <a:solidFill>
              <a:srgbClr val="4a7ebb"/>
            </a:solidFill>
            <a:round/>
          </a:ln>
        </p:spPr>
      </p:sp>
      <p:sp>
        <p:nvSpPr>
          <p:cNvPr id="219" name="CustomShape 4"/>
          <p:cNvSpPr/>
          <p:nvPr/>
        </p:nvSpPr>
        <p:spPr>
          <a:xfrm>
            <a:off x="469800" y="4800600"/>
            <a:ext cx="1676160" cy="914040"/>
          </a:xfrm>
          <a:prstGeom prst="rect">
            <a:avLst/>
          </a:prstGeom>
          <a:noFill/>
          <a:ln w="25560">
            <a:solidFill>
              <a:srgbClr val="953735"/>
            </a:solidFill>
            <a:custDash>
              <a:ds d="213000" sp="71000"/>
            </a:custDash>
            <a:round/>
          </a:ln>
        </p:spPr>
      </p:sp>
      <p:sp>
        <p:nvSpPr>
          <p:cNvPr id="220" name="CustomShape 5"/>
          <p:cNvSpPr/>
          <p:nvPr/>
        </p:nvSpPr>
        <p:spPr>
          <a:xfrm>
            <a:off x="2146320" y="4800600"/>
            <a:ext cx="1676160" cy="914040"/>
          </a:xfrm>
          <a:prstGeom prst="rect">
            <a:avLst/>
          </a:prstGeom>
          <a:noFill/>
          <a:ln w="25560">
            <a:solidFill>
              <a:srgbClr val="953735"/>
            </a:solidFill>
            <a:custDash>
              <a:ds d="213000" sp="71000"/>
            </a:custDash>
            <a:round/>
          </a:ln>
        </p:spPr>
      </p:sp>
      <p:sp>
        <p:nvSpPr>
          <p:cNvPr id="221" name="CustomShape 6"/>
          <p:cNvSpPr/>
          <p:nvPr/>
        </p:nvSpPr>
        <p:spPr>
          <a:xfrm>
            <a:off x="3822480" y="4800600"/>
            <a:ext cx="1676160" cy="914040"/>
          </a:xfrm>
          <a:prstGeom prst="rect">
            <a:avLst/>
          </a:prstGeom>
          <a:noFill/>
          <a:ln w="25560">
            <a:solidFill>
              <a:srgbClr val="953735"/>
            </a:solidFill>
            <a:custDash>
              <a:ds d="213000" sp="71000"/>
            </a:custDash>
            <a:round/>
          </a:ln>
        </p:spPr>
      </p:sp>
      <p:sp>
        <p:nvSpPr>
          <p:cNvPr id="222" name="CustomShape 7"/>
          <p:cNvSpPr/>
          <p:nvPr/>
        </p:nvSpPr>
        <p:spPr>
          <a:xfrm>
            <a:off x="5499000" y="4800600"/>
            <a:ext cx="1676160" cy="914040"/>
          </a:xfrm>
          <a:prstGeom prst="rect">
            <a:avLst/>
          </a:prstGeom>
          <a:noFill/>
          <a:ln w="25560">
            <a:solidFill>
              <a:srgbClr val="953735"/>
            </a:solidFill>
            <a:custDash>
              <a:ds d="213000" sp="71000"/>
            </a:custDash>
            <a:round/>
          </a:ln>
        </p:spPr>
      </p:sp>
      <p:sp>
        <p:nvSpPr>
          <p:cNvPr id="223" name="CustomShape 8"/>
          <p:cNvSpPr/>
          <p:nvPr/>
        </p:nvSpPr>
        <p:spPr>
          <a:xfrm>
            <a:off x="7175520" y="4800600"/>
            <a:ext cx="1676160" cy="914040"/>
          </a:xfrm>
          <a:prstGeom prst="rect">
            <a:avLst/>
          </a:prstGeom>
          <a:noFill/>
          <a:ln w="25560">
            <a:solidFill>
              <a:srgbClr val="953735"/>
            </a:solidFill>
            <a:custDash>
              <a:ds d="213000" sp="71000"/>
            </a:custDash>
            <a:round/>
          </a:ln>
        </p:spPr>
      </p:sp>
      <p:sp>
        <p:nvSpPr>
          <p:cNvPr id="224" name="CustomShape 9"/>
          <p:cNvSpPr/>
          <p:nvPr/>
        </p:nvSpPr>
        <p:spPr>
          <a:xfrm>
            <a:off x="812520" y="49057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25" name="CustomShape 10"/>
          <p:cNvSpPr/>
          <p:nvPr/>
        </p:nvSpPr>
        <p:spPr>
          <a:xfrm>
            <a:off x="2324520" y="48888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226" name="CustomShape 11"/>
          <p:cNvSpPr/>
          <p:nvPr/>
        </p:nvSpPr>
        <p:spPr>
          <a:xfrm>
            <a:off x="4089240" y="48769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227" name="CustomShape 12"/>
          <p:cNvSpPr/>
          <p:nvPr/>
        </p:nvSpPr>
        <p:spPr>
          <a:xfrm>
            <a:off x="5651280" y="48618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CPU3</a:t>
            </a:r>
            <a:endParaRPr/>
          </a:p>
        </p:txBody>
      </p:sp>
      <p:sp>
        <p:nvSpPr>
          <p:cNvPr id="228" name="CustomShape 13"/>
          <p:cNvSpPr/>
          <p:nvPr/>
        </p:nvSpPr>
        <p:spPr>
          <a:xfrm>
            <a:off x="7397280" y="48618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CPU4</a:t>
            </a:r>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30"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3: Gửi Input từ root tới tất cả các CPU khác.</a:t>
            </a:r>
            <a:endParaRPr/>
          </a:p>
          <a:p>
            <a:pPr>
              <a:lnSpc>
                <a:spcPct val="100000"/>
              </a:lnSpc>
            </a:pPr>
            <a:r>
              <a:rPr lang="en-US" sz="2400">
                <a:solidFill>
                  <a:srgbClr val="000000"/>
                </a:solidFill>
                <a:latin typeface="Times New Roman"/>
              </a:rPr>
              <a:t>MPI_Scatter (</a:t>
            </a:r>
            <a:r>
              <a:rPr lang="en-US" sz="2400">
                <a:solidFill>
                  <a:srgbClr val="000000"/>
                </a:solidFill>
                <a:latin typeface="Times New Roman"/>
              </a:rPr>
              <a:t>	</a:t>
            </a:r>
            <a:r>
              <a:rPr lang="en-US" sz="2400">
                <a:solidFill>
                  <a:srgbClr val="000000"/>
                </a:solidFill>
                <a:latin typeface="Times New Roman"/>
              </a:rPr>
              <a:t>T, mc, MPI_FLOAT,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	</a:t>
            </a:r>
            <a:r>
              <a:rPr lang="en-US" sz="2400">
                <a:solidFill>
                  <a:srgbClr val="000000"/>
                </a:solidFill>
                <a:latin typeface="Times New Roman"/>
              </a:rPr>
              <a:t>Ts, mc, MPI_FLOAT,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	</a:t>
            </a:r>
            <a:r>
              <a:rPr lang="en-US" sz="2400">
                <a:solidFill>
                  <a:srgbClr val="000000"/>
                </a:solidFill>
                <a:latin typeface="Times New Roman"/>
              </a:rPr>
              <a:t>0, MPI_COMM_WORLD);</a:t>
            </a:r>
            <a:endParaRPr/>
          </a:p>
        </p:txBody>
      </p:sp>
      <p:sp>
        <p:nvSpPr>
          <p:cNvPr id="231" name="Line 3"/>
          <p:cNvSpPr/>
          <p:nvPr/>
        </p:nvSpPr>
        <p:spPr>
          <a:xfrm>
            <a:off x="846360" y="5513760"/>
            <a:ext cx="7689600" cy="11880"/>
          </a:xfrm>
          <a:prstGeom prst="line">
            <a:avLst/>
          </a:prstGeom>
          <a:ln w="57240">
            <a:solidFill>
              <a:srgbClr val="4a7ebb"/>
            </a:solidFill>
            <a:round/>
          </a:ln>
        </p:spPr>
      </p:sp>
      <p:sp>
        <p:nvSpPr>
          <p:cNvPr id="232" name="CustomShape 4"/>
          <p:cNvSpPr/>
          <p:nvPr/>
        </p:nvSpPr>
        <p:spPr>
          <a:xfrm>
            <a:off x="474480" y="4934520"/>
            <a:ext cx="1676160" cy="914040"/>
          </a:xfrm>
          <a:prstGeom prst="rect">
            <a:avLst/>
          </a:prstGeom>
          <a:noFill/>
          <a:ln w="25560">
            <a:solidFill>
              <a:srgbClr val="953735"/>
            </a:solidFill>
            <a:custDash>
              <a:ds d="213000" sp="71000"/>
            </a:custDash>
            <a:round/>
          </a:ln>
        </p:spPr>
      </p:sp>
      <p:sp>
        <p:nvSpPr>
          <p:cNvPr id="233" name="CustomShape 5"/>
          <p:cNvSpPr/>
          <p:nvPr/>
        </p:nvSpPr>
        <p:spPr>
          <a:xfrm>
            <a:off x="2151000" y="4934520"/>
            <a:ext cx="1676160" cy="914040"/>
          </a:xfrm>
          <a:prstGeom prst="rect">
            <a:avLst/>
          </a:prstGeom>
          <a:noFill/>
          <a:ln w="25560">
            <a:solidFill>
              <a:srgbClr val="953735"/>
            </a:solidFill>
            <a:custDash>
              <a:ds d="213000" sp="71000"/>
            </a:custDash>
            <a:round/>
          </a:ln>
        </p:spPr>
      </p:sp>
      <p:sp>
        <p:nvSpPr>
          <p:cNvPr id="234" name="CustomShape 6"/>
          <p:cNvSpPr/>
          <p:nvPr/>
        </p:nvSpPr>
        <p:spPr>
          <a:xfrm>
            <a:off x="3827160" y="4934520"/>
            <a:ext cx="1676160" cy="914040"/>
          </a:xfrm>
          <a:prstGeom prst="rect">
            <a:avLst/>
          </a:prstGeom>
          <a:noFill/>
          <a:ln w="25560">
            <a:solidFill>
              <a:srgbClr val="953735"/>
            </a:solidFill>
            <a:custDash>
              <a:ds d="213000" sp="71000"/>
            </a:custDash>
            <a:round/>
          </a:ln>
        </p:spPr>
      </p:sp>
      <p:sp>
        <p:nvSpPr>
          <p:cNvPr id="235" name="CustomShape 7"/>
          <p:cNvSpPr/>
          <p:nvPr/>
        </p:nvSpPr>
        <p:spPr>
          <a:xfrm>
            <a:off x="5503680" y="4934520"/>
            <a:ext cx="1676160" cy="914040"/>
          </a:xfrm>
          <a:prstGeom prst="rect">
            <a:avLst/>
          </a:prstGeom>
          <a:noFill/>
          <a:ln w="25560">
            <a:solidFill>
              <a:srgbClr val="953735"/>
            </a:solidFill>
            <a:custDash>
              <a:ds d="213000" sp="71000"/>
            </a:custDash>
            <a:round/>
          </a:ln>
        </p:spPr>
      </p:sp>
      <p:sp>
        <p:nvSpPr>
          <p:cNvPr id="236" name="CustomShape 8"/>
          <p:cNvSpPr/>
          <p:nvPr/>
        </p:nvSpPr>
        <p:spPr>
          <a:xfrm>
            <a:off x="7180200" y="4934520"/>
            <a:ext cx="1676160" cy="914040"/>
          </a:xfrm>
          <a:prstGeom prst="rect">
            <a:avLst/>
          </a:prstGeom>
          <a:noFill/>
          <a:ln w="25560">
            <a:solidFill>
              <a:srgbClr val="953735"/>
            </a:solidFill>
            <a:custDash>
              <a:ds d="213000" sp="71000"/>
            </a:custDash>
            <a:round/>
          </a:ln>
        </p:spPr>
      </p:sp>
      <p:sp>
        <p:nvSpPr>
          <p:cNvPr id="237" name="CustomShape 9"/>
          <p:cNvSpPr/>
          <p:nvPr/>
        </p:nvSpPr>
        <p:spPr>
          <a:xfrm>
            <a:off x="832680" y="369036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38" name="CustomShape 10"/>
          <p:cNvSpPr/>
          <p:nvPr/>
        </p:nvSpPr>
        <p:spPr>
          <a:xfrm>
            <a:off x="2470680" y="372096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239" name="CustomShape 11"/>
          <p:cNvSpPr/>
          <p:nvPr/>
        </p:nvSpPr>
        <p:spPr>
          <a:xfrm>
            <a:off x="4109400" y="366156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240" name="CustomShape 12"/>
          <p:cNvSpPr/>
          <p:nvPr/>
        </p:nvSpPr>
        <p:spPr>
          <a:xfrm>
            <a:off x="5866920" y="36547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CPU3</a:t>
            </a:r>
            <a:endParaRPr/>
          </a:p>
        </p:txBody>
      </p:sp>
      <p:sp>
        <p:nvSpPr>
          <p:cNvPr id="241" name="CustomShape 13"/>
          <p:cNvSpPr/>
          <p:nvPr/>
        </p:nvSpPr>
        <p:spPr>
          <a:xfrm>
            <a:off x="7417440" y="364680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CPU4</a:t>
            </a:r>
            <a:endParaRPr/>
          </a:p>
        </p:txBody>
      </p:sp>
      <p:sp>
        <p:nvSpPr>
          <p:cNvPr id="242" name="CustomShape 14"/>
          <p:cNvSpPr/>
          <p:nvPr/>
        </p:nvSpPr>
        <p:spPr>
          <a:xfrm>
            <a:off x="2824200" y="6104880"/>
            <a:ext cx="3123720" cy="658080"/>
          </a:xfrm>
          <a:prstGeom prst="roundRect">
            <a:avLst>
              <a:gd name="adj" fmla="val 16667"/>
            </a:avLst>
          </a:prstGeom>
          <a:noFill/>
          <a:ln w="25560">
            <a:solidFill>
              <a:srgbClr val="3a5f8b"/>
            </a:solidFill>
            <a:round/>
          </a:ln>
        </p:spPr>
      </p:sp>
      <p:sp>
        <p:nvSpPr>
          <p:cNvPr id="243" name="CustomShape 15"/>
          <p:cNvSpPr/>
          <p:nvPr/>
        </p:nvSpPr>
        <p:spPr>
          <a:xfrm>
            <a:off x="3281400" y="6260040"/>
            <a:ext cx="2389680" cy="638280"/>
          </a:xfrm>
          <a:prstGeom prst="rect">
            <a:avLst/>
          </a:prstGeom>
          <a:noFill/>
          <a:ln>
            <a:noFill/>
          </a:ln>
        </p:spPr>
        <p:txBody>
          <a:bodyPr lIns="90000" rIns="90000" tIns="45000" bIns="45000"/>
          <a:p>
            <a:pPr>
              <a:lnSpc>
                <a:spcPct val="100000"/>
              </a:lnSpc>
            </a:pPr>
            <a:r>
              <a:rPr lang="en-US">
                <a:solidFill>
                  <a:srgbClr val="000000"/>
                </a:solidFill>
                <a:latin typeface="Times New Roman"/>
              </a:rPr>
              <a:t>Dữ liệu khởi tạo tại root</a:t>
            </a:r>
            <a:endParaRPr/>
          </a:p>
        </p:txBody>
      </p:sp>
      <p:sp>
        <p:nvSpPr>
          <p:cNvPr id="244" name="CustomShape 16"/>
          <p:cNvSpPr/>
          <p:nvPr/>
        </p:nvSpPr>
        <p:spPr>
          <a:xfrm>
            <a:off x="690480" y="3562920"/>
            <a:ext cx="1284840" cy="761760"/>
          </a:xfrm>
          <a:prstGeom prst="roundRect">
            <a:avLst>
              <a:gd name="adj" fmla="val 16667"/>
            </a:avLst>
          </a:prstGeom>
          <a:noFill/>
          <a:ln w="25560">
            <a:solidFill>
              <a:srgbClr val="3a5f8b"/>
            </a:solidFill>
            <a:round/>
          </a:ln>
        </p:spPr>
      </p:sp>
      <p:sp>
        <p:nvSpPr>
          <p:cNvPr id="245" name="CustomShape 17"/>
          <p:cNvSpPr/>
          <p:nvPr/>
        </p:nvSpPr>
        <p:spPr>
          <a:xfrm>
            <a:off x="2346480" y="3587760"/>
            <a:ext cx="1284840" cy="761760"/>
          </a:xfrm>
          <a:prstGeom prst="roundRect">
            <a:avLst>
              <a:gd name="adj" fmla="val 16667"/>
            </a:avLst>
          </a:prstGeom>
          <a:noFill/>
          <a:ln w="25560">
            <a:solidFill>
              <a:srgbClr val="3a5f8b"/>
            </a:solidFill>
            <a:round/>
          </a:ln>
        </p:spPr>
      </p:sp>
      <p:sp>
        <p:nvSpPr>
          <p:cNvPr id="246" name="CustomShape 18"/>
          <p:cNvSpPr/>
          <p:nvPr/>
        </p:nvSpPr>
        <p:spPr>
          <a:xfrm>
            <a:off x="4043160" y="3581280"/>
            <a:ext cx="1284840" cy="761760"/>
          </a:xfrm>
          <a:prstGeom prst="roundRect">
            <a:avLst>
              <a:gd name="adj" fmla="val 16667"/>
            </a:avLst>
          </a:prstGeom>
          <a:noFill/>
          <a:ln w="25560">
            <a:solidFill>
              <a:srgbClr val="3a5f8b"/>
            </a:solidFill>
            <a:round/>
          </a:ln>
        </p:spPr>
      </p:sp>
      <p:sp>
        <p:nvSpPr>
          <p:cNvPr id="247" name="CustomShape 19"/>
          <p:cNvSpPr/>
          <p:nvPr/>
        </p:nvSpPr>
        <p:spPr>
          <a:xfrm>
            <a:off x="5683680" y="3587400"/>
            <a:ext cx="1284840" cy="761760"/>
          </a:xfrm>
          <a:prstGeom prst="roundRect">
            <a:avLst>
              <a:gd name="adj" fmla="val 16667"/>
            </a:avLst>
          </a:prstGeom>
          <a:noFill/>
          <a:ln w="25560">
            <a:solidFill>
              <a:srgbClr val="3a5f8b"/>
            </a:solidFill>
            <a:round/>
          </a:ln>
        </p:spPr>
      </p:sp>
      <p:sp>
        <p:nvSpPr>
          <p:cNvPr id="248" name="CustomShape 20"/>
          <p:cNvSpPr/>
          <p:nvPr/>
        </p:nvSpPr>
        <p:spPr>
          <a:xfrm>
            <a:off x="7346160" y="3581640"/>
            <a:ext cx="1284840" cy="761760"/>
          </a:xfrm>
          <a:prstGeom prst="roundRect">
            <a:avLst>
              <a:gd name="adj" fmla="val 16667"/>
            </a:avLst>
          </a:prstGeom>
          <a:noFill/>
          <a:ln w="25560">
            <a:solidFill>
              <a:srgbClr val="3a5f8b"/>
            </a:solidFill>
            <a:round/>
          </a:ln>
        </p:spPr>
      </p:sp>
      <p:sp>
        <p:nvSpPr>
          <p:cNvPr id="249" name="CustomShape 21"/>
          <p:cNvSpPr/>
          <p:nvPr/>
        </p:nvSpPr>
        <p:spPr>
          <a:xfrm flipV="1">
            <a:off x="1312560" y="4325040"/>
            <a:ext cx="20160" cy="609120"/>
          </a:xfrm>
          <a:prstGeom prst="straightConnector1">
            <a:avLst/>
          </a:prstGeom>
          <a:noFill/>
          <a:ln w="9360">
            <a:solidFill>
              <a:srgbClr val="4a7ebb"/>
            </a:solidFill>
            <a:round/>
            <a:tailEnd len="med" type="triangle" w="med"/>
          </a:ln>
        </p:spPr>
      </p:sp>
      <p:sp>
        <p:nvSpPr>
          <p:cNvPr id="250" name="CustomShape 22"/>
          <p:cNvSpPr/>
          <p:nvPr/>
        </p:nvSpPr>
        <p:spPr>
          <a:xfrm flipV="1">
            <a:off x="2989080" y="4349880"/>
            <a:ext cx="360" cy="584640"/>
          </a:xfrm>
          <a:prstGeom prst="straightConnector1">
            <a:avLst/>
          </a:prstGeom>
          <a:noFill/>
          <a:ln w="9360">
            <a:solidFill>
              <a:srgbClr val="4a7ebb"/>
            </a:solidFill>
            <a:round/>
            <a:tailEnd len="med" type="triangle" w="med"/>
          </a:ln>
        </p:spPr>
      </p:sp>
      <p:sp>
        <p:nvSpPr>
          <p:cNvPr id="251" name="CustomShape 23"/>
          <p:cNvSpPr/>
          <p:nvPr/>
        </p:nvSpPr>
        <p:spPr>
          <a:xfrm flipV="1">
            <a:off x="4665600" y="4342680"/>
            <a:ext cx="20160" cy="590760"/>
          </a:xfrm>
          <a:prstGeom prst="straightConnector1">
            <a:avLst/>
          </a:prstGeom>
          <a:noFill/>
          <a:ln w="9360">
            <a:solidFill>
              <a:srgbClr val="4a7ebb"/>
            </a:solidFill>
            <a:round/>
            <a:tailEnd len="med" type="triangle" w="med"/>
          </a:ln>
        </p:spPr>
      </p:sp>
      <p:sp>
        <p:nvSpPr>
          <p:cNvPr id="252" name="CustomShape 24"/>
          <p:cNvSpPr/>
          <p:nvPr/>
        </p:nvSpPr>
        <p:spPr>
          <a:xfrm flipH="1" flipV="1">
            <a:off x="6325560" y="4348440"/>
            <a:ext cx="15480" cy="585000"/>
          </a:xfrm>
          <a:prstGeom prst="straightConnector1">
            <a:avLst/>
          </a:prstGeom>
          <a:noFill/>
          <a:ln w="9360">
            <a:solidFill>
              <a:srgbClr val="4a7ebb"/>
            </a:solidFill>
            <a:round/>
            <a:tailEnd len="med" type="triangle" w="med"/>
          </a:ln>
        </p:spPr>
      </p:sp>
      <p:sp>
        <p:nvSpPr>
          <p:cNvPr id="253" name="CustomShape 25"/>
          <p:cNvSpPr/>
          <p:nvPr/>
        </p:nvSpPr>
        <p:spPr>
          <a:xfrm flipH="1" flipV="1">
            <a:off x="7988040" y="4343040"/>
            <a:ext cx="29160" cy="590760"/>
          </a:xfrm>
          <a:prstGeom prst="straightConnector1">
            <a:avLst/>
          </a:prstGeom>
          <a:noFill/>
          <a:ln w="9360">
            <a:solidFill>
              <a:srgbClr val="4a7ebb"/>
            </a:solidFill>
            <a:round/>
            <a:tailEnd len="med" type="triangle" w="med"/>
          </a:ln>
        </p:spPr>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55"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5: Các CPU gửi kết quả tính toán về root.</a:t>
            </a:r>
            <a:endParaRPr/>
          </a:p>
          <a:p>
            <a:pPr>
              <a:lnSpc>
                <a:spcPct val="100000"/>
              </a:lnSpc>
            </a:pPr>
            <a:r>
              <a:rPr lang="en-US" sz="2400">
                <a:solidFill>
                  <a:srgbClr val="000000"/>
                </a:solidFill>
                <a:latin typeface="Times New Roman"/>
              </a:rPr>
              <a:t>MPI_Gather (</a:t>
            </a:r>
            <a:r>
              <a:rPr lang="en-US" sz="2400">
                <a:solidFill>
                  <a:srgbClr val="000000"/>
                </a:solidFill>
                <a:latin typeface="Times New Roman"/>
              </a:rPr>
              <a:t>	</a:t>
            </a:r>
            <a:r>
              <a:rPr lang="en-US" sz="2400">
                <a:solidFill>
                  <a:srgbClr val="000000"/>
                </a:solidFill>
                <a:latin typeface="Times New Roman"/>
              </a:rPr>
              <a:t>Ts, mc, MPI_FLOAT,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	</a:t>
            </a:r>
            <a:r>
              <a:rPr lang="en-US" sz="2400">
                <a:solidFill>
                  <a:srgbClr val="000000"/>
                </a:solidFill>
                <a:latin typeface="Times New Roman"/>
              </a:rPr>
              <a:t>T, mc, MPI_FLOAT, 0,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	</a:t>
            </a:r>
            <a:r>
              <a:rPr lang="en-US" sz="2400">
                <a:solidFill>
                  <a:srgbClr val="000000"/>
                </a:solidFill>
                <a:latin typeface="Times New Roman"/>
              </a:rPr>
              <a:t>MPI_COMM_WORLD);</a:t>
            </a:r>
            <a:endParaRPr/>
          </a:p>
        </p:txBody>
      </p:sp>
      <p:sp>
        <p:nvSpPr>
          <p:cNvPr id="256" name="Line 3"/>
          <p:cNvSpPr/>
          <p:nvPr/>
        </p:nvSpPr>
        <p:spPr>
          <a:xfrm>
            <a:off x="752760" y="4770360"/>
            <a:ext cx="7689600" cy="11520"/>
          </a:xfrm>
          <a:prstGeom prst="line">
            <a:avLst/>
          </a:prstGeom>
          <a:ln w="57240">
            <a:solidFill>
              <a:srgbClr val="4a7ebb"/>
            </a:solidFill>
            <a:round/>
          </a:ln>
        </p:spPr>
      </p:sp>
      <p:sp>
        <p:nvSpPr>
          <p:cNvPr id="257" name="CustomShape 4"/>
          <p:cNvSpPr/>
          <p:nvPr/>
        </p:nvSpPr>
        <p:spPr>
          <a:xfrm>
            <a:off x="380880" y="4191120"/>
            <a:ext cx="1676160" cy="914040"/>
          </a:xfrm>
          <a:prstGeom prst="rect">
            <a:avLst/>
          </a:prstGeom>
          <a:noFill/>
          <a:ln w="25560">
            <a:solidFill>
              <a:srgbClr val="953735"/>
            </a:solidFill>
            <a:custDash>
              <a:ds d="213000" sp="71000"/>
            </a:custDash>
            <a:round/>
          </a:ln>
        </p:spPr>
      </p:sp>
      <p:sp>
        <p:nvSpPr>
          <p:cNvPr id="258" name="CustomShape 5"/>
          <p:cNvSpPr/>
          <p:nvPr/>
        </p:nvSpPr>
        <p:spPr>
          <a:xfrm>
            <a:off x="2057400" y="4191120"/>
            <a:ext cx="1676160" cy="914040"/>
          </a:xfrm>
          <a:prstGeom prst="rect">
            <a:avLst/>
          </a:prstGeom>
          <a:noFill/>
          <a:ln w="25560">
            <a:solidFill>
              <a:srgbClr val="953735"/>
            </a:solidFill>
            <a:custDash>
              <a:ds d="213000" sp="71000"/>
            </a:custDash>
            <a:round/>
          </a:ln>
        </p:spPr>
      </p:sp>
      <p:sp>
        <p:nvSpPr>
          <p:cNvPr id="259" name="CustomShape 6"/>
          <p:cNvSpPr/>
          <p:nvPr/>
        </p:nvSpPr>
        <p:spPr>
          <a:xfrm>
            <a:off x="3733920" y="4191120"/>
            <a:ext cx="1676160" cy="914040"/>
          </a:xfrm>
          <a:prstGeom prst="rect">
            <a:avLst/>
          </a:prstGeom>
          <a:noFill/>
          <a:ln w="25560">
            <a:solidFill>
              <a:srgbClr val="953735"/>
            </a:solidFill>
            <a:custDash>
              <a:ds d="213000" sp="71000"/>
            </a:custDash>
            <a:round/>
          </a:ln>
        </p:spPr>
      </p:sp>
      <p:sp>
        <p:nvSpPr>
          <p:cNvPr id="260" name="CustomShape 7"/>
          <p:cNvSpPr/>
          <p:nvPr/>
        </p:nvSpPr>
        <p:spPr>
          <a:xfrm>
            <a:off x="5410080" y="4191120"/>
            <a:ext cx="1676160" cy="914040"/>
          </a:xfrm>
          <a:prstGeom prst="rect">
            <a:avLst/>
          </a:prstGeom>
          <a:noFill/>
          <a:ln w="25560">
            <a:solidFill>
              <a:srgbClr val="953735"/>
            </a:solidFill>
            <a:custDash>
              <a:ds d="213000" sp="71000"/>
            </a:custDash>
            <a:round/>
          </a:ln>
        </p:spPr>
      </p:sp>
      <p:sp>
        <p:nvSpPr>
          <p:cNvPr id="261" name="CustomShape 8"/>
          <p:cNvSpPr/>
          <p:nvPr/>
        </p:nvSpPr>
        <p:spPr>
          <a:xfrm>
            <a:off x="7086600" y="4191120"/>
            <a:ext cx="1676160" cy="914040"/>
          </a:xfrm>
          <a:prstGeom prst="rect">
            <a:avLst/>
          </a:prstGeom>
          <a:noFill/>
          <a:ln w="25560">
            <a:solidFill>
              <a:srgbClr val="953735"/>
            </a:solidFill>
            <a:custDash>
              <a:ds d="213000" sp="71000"/>
            </a:custDash>
            <a:round/>
          </a:ln>
        </p:spPr>
      </p:sp>
      <p:sp>
        <p:nvSpPr>
          <p:cNvPr id="262" name="CustomShape 9"/>
          <p:cNvSpPr/>
          <p:nvPr/>
        </p:nvSpPr>
        <p:spPr>
          <a:xfrm>
            <a:off x="721440" y="43045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63" name="CustomShape 10"/>
          <p:cNvSpPr/>
          <p:nvPr/>
        </p:nvSpPr>
        <p:spPr>
          <a:xfrm>
            <a:off x="2353680" y="43045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264" name="CustomShape 11"/>
          <p:cNvSpPr/>
          <p:nvPr/>
        </p:nvSpPr>
        <p:spPr>
          <a:xfrm>
            <a:off x="4079880" y="426708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265" name="CustomShape 12"/>
          <p:cNvSpPr/>
          <p:nvPr/>
        </p:nvSpPr>
        <p:spPr>
          <a:xfrm>
            <a:off x="5837400" y="426024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CPU3</a:t>
            </a:r>
            <a:endParaRPr/>
          </a:p>
        </p:txBody>
      </p:sp>
      <p:sp>
        <p:nvSpPr>
          <p:cNvPr id="266" name="CustomShape 13"/>
          <p:cNvSpPr/>
          <p:nvPr/>
        </p:nvSpPr>
        <p:spPr>
          <a:xfrm>
            <a:off x="7387920" y="425232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CPU4</a:t>
            </a:r>
            <a:endParaRPr/>
          </a:p>
        </p:txBody>
      </p:sp>
      <p:sp>
        <p:nvSpPr>
          <p:cNvPr id="267" name="CustomShape 14"/>
          <p:cNvSpPr/>
          <p:nvPr/>
        </p:nvSpPr>
        <p:spPr>
          <a:xfrm>
            <a:off x="4161240" y="6271920"/>
            <a:ext cx="87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68" name="Line 15"/>
          <p:cNvSpPr/>
          <p:nvPr/>
        </p:nvSpPr>
        <p:spPr>
          <a:xfrm>
            <a:off x="727200" y="6218640"/>
            <a:ext cx="7689240" cy="11880"/>
          </a:xfrm>
          <a:prstGeom prst="line">
            <a:avLst/>
          </a:prstGeom>
          <a:ln w="57240">
            <a:solidFill>
              <a:srgbClr val="953735"/>
            </a:solidFill>
            <a:round/>
          </a:ln>
        </p:spPr>
      </p:sp>
      <p:sp>
        <p:nvSpPr>
          <p:cNvPr id="269" name="CustomShape 16"/>
          <p:cNvSpPr/>
          <p:nvPr/>
        </p:nvSpPr>
        <p:spPr>
          <a:xfrm>
            <a:off x="385560" y="5808600"/>
            <a:ext cx="1676160" cy="914040"/>
          </a:xfrm>
          <a:prstGeom prst="rect">
            <a:avLst/>
          </a:prstGeom>
          <a:noFill/>
          <a:ln w="25560">
            <a:solidFill>
              <a:srgbClr val="376092"/>
            </a:solidFill>
            <a:custDash>
              <a:ds d="213000" sp="71000"/>
            </a:custDash>
            <a:round/>
          </a:ln>
        </p:spPr>
      </p:sp>
      <p:sp>
        <p:nvSpPr>
          <p:cNvPr id="270" name="CustomShape 17"/>
          <p:cNvSpPr/>
          <p:nvPr/>
        </p:nvSpPr>
        <p:spPr>
          <a:xfrm>
            <a:off x="2062080" y="5808600"/>
            <a:ext cx="1676160" cy="914040"/>
          </a:xfrm>
          <a:prstGeom prst="rect">
            <a:avLst/>
          </a:prstGeom>
          <a:noFill/>
          <a:ln w="25560">
            <a:solidFill>
              <a:srgbClr val="376092"/>
            </a:solidFill>
            <a:custDash>
              <a:ds d="213000" sp="71000"/>
            </a:custDash>
            <a:round/>
          </a:ln>
        </p:spPr>
      </p:sp>
      <p:sp>
        <p:nvSpPr>
          <p:cNvPr id="271" name="CustomShape 18"/>
          <p:cNvSpPr/>
          <p:nvPr/>
        </p:nvSpPr>
        <p:spPr>
          <a:xfrm>
            <a:off x="3738600" y="5808600"/>
            <a:ext cx="1676160" cy="914040"/>
          </a:xfrm>
          <a:prstGeom prst="rect">
            <a:avLst/>
          </a:prstGeom>
          <a:noFill/>
          <a:ln w="25560">
            <a:solidFill>
              <a:srgbClr val="376092"/>
            </a:solidFill>
            <a:custDash>
              <a:ds d="213000" sp="71000"/>
            </a:custDash>
            <a:round/>
          </a:ln>
        </p:spPr>
      </p:sp>
      <p:sp>
        <p:nvSpPr>
          <p:cNvPr id="272" name="CustomShape 19"/>
          <p:cNvSpPr/>
          <p:nvPr/>
        </p:nvSpPr>
        <p:spPr>
          <a:xfrm>
            <a:off x="5414760" y="5808600"/>
            <a:ext cx="1676160" cy="914040"/>
          </a:xfrm>
          <a:prstGeom prst="rect">
            <a:avLst/>
          </a:prstGeom>
          <a:noFill/>
          <a:ln w="25560">
            <a:solidFill>
              <a:srgbClr val="376092"/>
            </a:solidFill>
            <a:custDash>
              <a:ds d="213000" sp="71000"/>
            </a:custDash>
            <a:round/>
          </a:ln>
        </p:spPr>
      </p:sp>
      <p:sp>
        <p:nvSpPr>
          <p:cNvPr id="273" name="CustomShape 20"/>
          <p:cNvSpPr/>
          <p:nvPr/>
        </p:nvSpPr>
        <p:spPr>
          <a:xfrm>
            <a:off x="7091280" y="5808600"/>
            <a:ext cx="1676160" cy="914040"/>
          </a:xfrm>
          <a:prstGeom prst="rect">
            <a:avLst/>
          </a:prstGeom>
          <a:noFill/>
          <a:ln w="25560">
            <a:solidFill>
              <a:srgbClr val="376092"/>
            </a:solidFill>
            <a:custDash>
              <a:ds d="213000" sp="71000"/>
            </a:custDash>
            <a:round/>
          </a:ln>
        </p:spPr>
      </p:sp>
      <p:sp>
        <p:nvSpPr>
          <p:cNvPr id="274" name="CustomShape 21"/>
          <p:cNvSpPr/>
          <p:nvPr/>
        </p:nvSpPr>
        <p:spPr>
          <a:xfrm>
            <a:off x="1219320" y="5105520"/>
            <a:ext cx="4320" cy="702720"/>
          </a:xfrm>
          <a:prstGeom prst="straightConnector1">
            <a:avLst/>
          </a:prstGeom>
          <a:noFill/>
          <a:ln w="9360">
            <a:solidFill>
              <a:srgbClr val="4a7ebb"/>
            </a:solidFill>
            <a:round/>
            <a:tailEnd len="med" type="triangle" w="med"/>
          </a:ln>
        </p:spPr>
      </p:sp>
      <p:sp>
        <p:nvSpPr>
          <p:cNvPr id="275" name="CustomShape 22"/>
          <p:cNvSpPr/>
          <p:nvPr/>
        </p:nvSpPr>
        <p:spPr>
          <a:xfrm>
            <a:off x="2895480" y="5105520"/>
            <a:ext cx="4320" cy="702720"/>
          </a:xfrm>
          <a:prstGeom prst="straightConnector1">
            <a:avLst/>
          </a:prstGeom>
          <a:noFill/>
          <a:ln w="9360">
            <a:solidFill>
              <a:srgbClr val="4a7ebb"/>
            </a:solidFill>
            <a:round/>
            <a:tailEnd len="med" type="triangle" w="med"/>
          </a:ln>
        </p:spPr>
      </p:sp>
      <p:sp>
        <p:nvSpPr>
          <p:cNvPr id="276" name="CustomShape 23"/>
          <p:cNvSpPr/>
          <p:nvPr/>
        </p:nvSpPr>
        <p:spPr>
          <a:xfrm>
            <a:off x="4572000" y="5105520"/>
            <a:ext cx="4320" cy="702720"/>
          </a:xfrm>
          <a:prstGeom prst="straightConnector1">
            <a:avLst/>
          </a:prstGeom>
          <a:noFill/>
          <a:ln w="9360">
            <a:solidFill>
              <a:srgbClr val="4a7ebb"/>
            </a:solidFill>
            <a:round/>
            <a:tailEnd len="med" type="triangle" w="med"/>
          </a:ln>
        </p:spPr>
      </p:sp>
      <p:sp>
        <p:nvSpPr>
          <p:cNvPr id="277" name="CustomShape 24"/>
          <p:cNvSpPr/>
          <p:nvPr/>
        </p:nvSpPr>
        <p:spPr>
          <a:xfrm>
            <a:off x="6248520" y="5105520"/>
            <a:ext cx="4320" cy="702720"/>
          </a:xfrm>
          <a:prstGeom prst="straightConnector1">
            <a:avLst/>
          </a:prstGeom>
          <a:noFill/>
          <a:ln w="9360">
            <a:solidFill>
              <a:srgbClr val="4a7ebb"/>
            </a:solidFill>
            <a:round/>
            <a:tailEnd len="med" type="triangle" w="med"/>
          </a:ln>
        </p:spPr>
      </p:sp>
      <p:sp>
        <p:nvSpPr>
          <p:cNvPr id="278" name="CustomShape 25"/>
          <p:cNvSpPr/>
          <p:nvPr/>
        </p:nvSpPr>
        <p:spPr>
          <a:xfrm>
            <a:off x="7924680" y="5105520"/>
            <a:ext cx="4320" cy="702720"/>
          </a:xfrm>
          <a:prstGeom prst="straightConnector1">
            <a:avLst/>
          </a:prstGeom>
          <a:noFill/>
          <a:ln w="9360">
            <a:solidFill>
              <a:srgbClr val="4a7ebb"/>
            </a:solidFill>
            <a:round/>
            <a:tailEnd len="med" type="triangle" w="med"/>
          </a:ln>
        </p:spPr>
      </p:sp>
      <p:sp>
        <p:nvSpPr>
          <p:cNvPr id="279" name="CustomShape 26"/>
          <p:cNvSpPr/>
          <p:nvPr/>
        </p:nvSpPr>
        <p:spPr>
          <a:xfrm>
            <a:off x="2747880" y="3562920"/>
            <a:ext cx="3504960" cy="456840"/>
          </a:xfrm>
          <a:prstGeom prst="roundRect">
            <a:avLst>
              <a:gd name="adj" fmla="val 16667"/>
            </a:avLst>
          </a:prstGeom>
          <a:noFill/>
          <a:ln w="25560">
            <a:solidFill>
              <a:srgbClr val="3a5f8b"/>
            </a:solidFill>
            <a:round/>
          </a:ln>
        </p:spPr>
      </p:sp>
      <p:sp>
        <p:nvSpPr>
          <p:cNvPr id="280" name="CustomShape 27"/>
          <p:cNvSpPr/>
          <p:nvPr/>
        </p:nvSpPr>
        <p:spPr>
          <a:xfrm>
            <a:off x="3014640" y="3629160"/>
            <a:ext cx="3009600" cy="638280"/>
          </a:xfrm>
          <a:prstGeom prst="rect">
            <a:avLst/>
          </a:prstGeom>
          <a:noFill/>
          <a:ln>
            <a:noFill/>
          </a:ln>
        </p:spPr>
        <p:txBody>
          <a:bodyPr lIns="90000" rIns="90000" tIns="45000" bIns="45000"/>
          <a:p>
            <a:pPr>
              <a:lnSpc>
                <a:spcPct val="100000"/>
              </a:lnSpc>
            </a:pPr>
            <a:r>
              <a:rPr lang="en-US">
                <a:solidFill>
                  <a:srgbClr val="000000"/>
                </a:solidFill>
                <a:latin typeface="Times New Roman"/>
              </a:rPr>
              <a:t>Kết quả tính toán tại các CPU</a:t>
            </a:r>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82"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4: Tính toán</a:t>
            </a:r>
            <a:endParaRPr/>
          </a:p>
          <a:p>
            <a:pPr>
              <a:lnSpc>
                <a:spcPct val="100000"/>
              </a:lnSpc>
            </a:pPr>
            <a:endParaRPr/>
          </a:p>
          <a:p>
            <a:pPr>
              <a:lnSpc>
                <a:spcPct val="100000"/>
              </a:lnSpc>
            </a:pPr>
            <a:r>
              <a:rPr lang="en-US" sz="2400">
                <a:solidFill>
                  <a:srgbClr val="000000"/>
                </a:solidFill>
                <a:latin typeface="Times New Roman"/>
              </a:rPr>
              <a:t>B4.1 Truyền thông</a:t>
            </a:r>
            <a:endParaRPr/>
          </a:p>
          <a:p>
            <a:pPr>
              <a:lnSpc>
                <a:spcPct val="100000"/>
              </a:lnSpc>
            </a:pPr>
            <a:r>
              <a:rPr lang="en-US" sz="2400">
                <a:solidFill>
                  <a:srgbClr val="000000"/>
                </a:solidFill>
                <a:latin typeface="Times New Roman"/>
              </a:rPr>
              <a:t>B4.2 Tính toán</a:t>
            </a:r>
            <a:endParaRPr/>
          </a:p>
        </p:txBody>
      </p:sp>
      <p:sp>
        <p:nvSpPr>
          <p:cNvPr id="283" name="Line 3"/>
          <p:cNvSpPr/>
          <p:nvPr/>
        </p:nvSpPr>
        <p:spPr>
          <a:xfrm>
            <a:off x="752760" y="4770360"/>
            <a:ext cx="7689600" cy="11520"/>
          </a:xfrm>
          <a:prstGeom prst="line">
            <a:avLst/>
          </a:prstGeom>
          <a:ln w="57240">
            <a:solidFill>
              <a:srgbClr val="4a7ebb"/>
            </a:solidFill>
            <a:round/>
          </a:ln>
        </p:spPr>
      </p:sp>
      <p:sp>
        <p:nvSpPr>
          <p:cNvPr id="284" name="CustomShape 4"/>
          <p:cNvSpPr/>
          <p:nvPr/>
        </p:nvSpPr>
        <p:spPr>
          <a:xfrm>
            <a:off x="380880" y="4234320"/>
            <a:ext cx="3123720" cy="914040"/>
          </a:xfrm>
          <a:prstGeom prst="rect">
            <a:avLst/>
          </a:prstGeom>
          <a:noFill/>
          <a:ln w="25560">
            <a:solidFill>
              <a:srgbClr val="953735"/>
            </a:solidFill>
            <a:custDash>
              <a:ds d="213000" sp="71000"/>
            </a:custDash>
            <a:round/>
          </a:ln>
        </p:spPr>
      </p:sp>
      <p:sp>
        <p:nvSpPr>
          <p:cNvPr id="285" name="CustomShape 5"/>
          <p:cNvSpPr/>
          <p:nvPr/>
        </p:nvSpPr>
        <p:spPr>
          <a:xfrm>
            <a:off x="3505320" y="4234320"/>
            <a:ext cx="2361960" cy="914040"/>
          </a:xfrm>
          <a:prstGeom prst="rect">
            <a:avLst/>
          </a:prstGeom>
          <a:noFill/>
          <a:ln w="25560">
            <a:solidFill>
              <a:srgbClr val="953735"/>
            </a:solidFill>
            <a:custDash>
              <a:ds d="213000" sp="71000"/>
            </a:custDash>
            <a:round/>
          </a:ln>
        </p:spPr>
      </p:sp>
      <p:sp>
        <p:nvSpPr>
          <p:cNvPr id="286" name="CustomShape 6"/>
          <p:cNvSpPr/>
          <p:nvPr/>
        </p:nvSpPr>
        <p:spPr>
          <a:xfrm>
            <a:off x="5867280" y="4234320"/>
            <a:ext cx="2626920" cy="914040"/>
          </a:xfrm>
          <a:prstGeom prst="rect">
            <a:avLst/>
          </a:prstGeom>
          <a:noFill/>
          <a:ln w="25560">
            <a:solidFill>
              <a:srgbClr val="953735"/>
            </a:solidFill>
            <a:custDash>
              <a:ds d="213000" sp="71000"/>
            </a:custDash>
            <a:round/>
          </a:ln>
        </p:spPr>
      </p:sp>
      <p:sp>
        <p:nvSpPr>
          <p:cNvPr id="287" name="CustomShape 7"/>
          <p:cNvSpPr/>
          <p:nvPr/>
        </p:nvSpPr>
        <p:spPr>
          <a:xfrm>
            <a:off x="1219320" y="570924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288" name="CustomShape 8"/>
          <p:cNvSpPr/>
          <p:nvPr/>
        </p:nvSpPr>
        <p:spPr>
          <a:xfrm>
            <a:off x="4000680" y="570924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289" name="CustomShape 9"/>
          <p:cNvSpPr/>
          <p:nvPr/>
        </p:nvSpPr>
        <p:spPr>
          <a:xfrm>
            <a:off x="6801480" y="570996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290" name="CustomShape 10"/>
          <p:cNvSpPr/>
          <p:nvPr/>
        </p:nvSpPr>
        <p:spPr>
          <a:xfrm>
            <a:off x="3141000" y="4691520"/>
            <a:ext cx="151920" cy="184680"/>
          </a:xfrm>
          <a:prstGeom prst="ellipse">
            <a:avLst/>
          </a:prstGeom>
          <a:solidFill>
            <a:srgbClr val="9bbb59"/>
          </a:solidFill>
          <a:ln w="25560">
            <a:solidFill>
              <a:srgbClr val="728a41"/>
            </a:solidFill>
            <a:round/>
          </a:ln>
        </p:spPr>
      </p:sp>
      <p:sp>
        <p:nvSpPr>
          <p:cNvPr id="291" name="CustomShape 11"/>
          <p:cNvSpPr/>
          <p:nvPr/>
        </p:nvSpPr>
        <p:spPr>
          <a:xfrm>
            <a:off x="3436920" y="4689360"/>
            <a:ext cx="151920" cy="184680"/>
          </a:xfrm>
          <a:prstGeom prst="ellipse">
            <a:avLst/>
          </a:prstGeom>
          <a:solidFill>
            <a:srgbClr val="8064a2"/>
          </a:solidFill>
          <a:ln w="25560">
            <a:solidFill>
              <a:srgbClr val="5e4977"/>
            </a:solidFill>
            <a:round/>
          </a:ln>
        </p:spPr>
      </p:sp>
      <p:sp>
        <p:nvSpPr>
          <p:cNvPr id="292" name="CustomShape 12"/>
          <p:cNvSpPr/>
          <p:nvPr/>
        </p:nvSpPr>
        <p:spPr>
          <a:xfrm>
            <a:off x="3699000" y="4689360"/>
            <a:ext cx="151920" cy="184680"/>
          </a:xfrm>
          <a:prstGeom prst="ellipse">
            <a:avLst/>
          </a:prstGeom>
          <a:solidFill>
            <a:srgbClr val="c0504d"/>
          </a:solidFill>
          <a:ln w="25560">
            <a:solidFill>
              <a:srgbClr val="8e3b38"/>
            </a:solidFill>
            <a:round/>
          </a:ln>
        </p:spPr>
      </p:sp>
      <p:sp>
        <p:nvSpPr>
          <p:cNvPr id="293" name="CustomShape 13"/>
          <p:cNvSpPr/>
          <p:nvPr/>
        </p:nvSpPr>
        <p:spPr>
          <a:xfrm>
            <a:off x="5484960" y="4676040"/>
            <a:ext cx="151920" cy="184680"/>
          </a:xfrm>
          <a:prstGeom prst="ellipse">
            <a:avLst/>
          </a:prstGeom>
          <a:solidFill>
            <a:srgbClr val="9bbb59"/>
          </a:solidFill>
          <a:ln w="25560">
            <a:solidFill>
              <a:srgbClr val="728a41"/>
            </a:solidFill>
            <a:round/>
          </a:ln>
        </p:spPr>
      </p:sp>
      <p:sp>
        <p:nvSpPr>
          <p:cNvPr id="294" name="CustomShape 14"/>
          <p:cNvSpPr/>
          <p:nvPr/>
        </p:nvSpPr>
        <p:spPr>
          <a:xfrm>
            <a:off x="5780880" y="4673880"/>
            <a:ext cx="151920" cy="184680"/>
          </a:xfrm>
          <a:prstGeom prst="ellipse">
            <a:avLst/>
          </a:prstGeom>
          <a:solidFill>
            <a:srgbClr val="8064a2"/>
          </a:solidFill>
          <a:ln w="25560">
            <a:solidFill>
              <a:srgbClr val="5e4977"/>
            </a:solidFill>
            <a:round/>
          </a:ln>
        </p:spPr>
      </p:sp>
      <p:sp>
        <p:nvSpPr>
          <p:cNvPr id="295" name="CustomShape 15"/>
          <p:cNvSpPr/>
          <p:nvPr/>
        </p:nvSpPr>
        <p:spPr>
          <a:xfrm>
            <a:off x="6043320" y="4673880"/>
            <a:ext cx="151920" cy="184680"/>
          </a:xfrm>
          <a:prstGeom prst="ellipse">
            <a:avLst/>
          </a:prstGeom>
          <a:solidFill>
            <a:srgbClr val="c0504d"/>
          </a:solidFill>
          <a:ln w="25560">
            <a:solidFill>
              <a:srgbClr val="8e3b38"/>
            </a:solidFill>
            <a:round/>
          </a:ln>
        </p:spPr>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Bài toán PTN 1D</a:t>
            </a:r>
            <a:endParaRPr/>
          </a:p>
        </p:txBody>
      </p:sp>
      <p:sp>
        <p:nvSpPr>
          <p:cNvPr id="80" name="TextShape 2"/>
          <p:cNvSpPr txBox="1"/>
          <p:nvPr/>
        </p:nvSpPr>
        <p:spPr>
          <a:xfrm>
            <a:off x="228600" y="1219320"/>
            <a:ext cx="8762760" cy="5257440"/>
          </a:xfrm>
          <a:prstGeom prst="rect">
            <a:avLst/>
          </a:prstGeom>
        </p:spPr>
        <p:txBody>
          <a:bodyPr/>
          <a:p>
            <a:pPr>
              <a:lnSpc>
                <a:spcPct val="100000"/>
              </a:lnSpc>
              <a:buFont typeface="Arial"/>
              <a:buChar char="•"/>
            </a:pPr>
            <a:r>
              <a:rPr lang="en-US" sz="2800">
                <a:solidFill>
                  <a:srgbClr val="000000"/>
                </a:solidFill>
                <a:latin typeface="Times New Roman"/>
              </a:rPr>
              <a:t>Bài toán PTN  1D:</a:t>
            </a:r>
            <a:endParaRPr/>
          </a:p>
          <a:p>
            <a:pPr>
              <a:lnSpc>
                <a:spcPct val="100000"/>
              </a:lnSpc>
            </a:pPr>
            <a:r>
              <a:rPr lang="en-US" sz="2400">
                <a:solidFill>
                  <a:srgbClr val="000000"/>
                </a:solidFill>
                <a:latin typeface="Times New Roman"/>
              </a:rPr>
              <a:t>     </a:t>
            </a:r>
            <a:r>
              <a:rPr lang="en-US" sz="2400">
                <a:solidFill>
                  <a:srgbClr val="000000"/>
                </a:solidFill>
                <a:latin typeface="Times New Roman"/>
              </a:rPr>
              <a:t>Một thanh kim loại chiều dài L đặt trong phòng có nhiệt độ cố định 25</a:t>
            </a:r>
            <a:r>
              <a:rPr lang="en-US" sz="2400" baseline="30000">
                <a:solidFill>
                  <a:srgbClr val="000000"/>
                </a:solidFill>
                <a:latin typeface="Times New Roman"/>
              </a:rPr>
              <a:t>oC. Một  đầu của TKL cắm vào một nồi nước sôi 100oC. Nhiệt độ từ nồi nước sẽ khuếch tán dọc TKL. Hãy xác định nhiệt độ của TKL sau khoảng thời gian bằng Time?</a:t>
            </a:r>
            <a:endParaRPr/>
          </a:p>
        </p:txBody>
      </p:sp>
      <p:sp>
        <p:nvSpPr>
          <p:cNvPr id="81" name="CustomShape 3"/>
          <p:cNvSpPr/>
          <p:nvPr/>
        </p:nvSpPr>
        <p:spPr>
          <a:xfrm>
            <a:off x="2355840" y="4264560"/>
            <a:ext cx="1290960" cy="1328040"/>
          </a:xfrm>
          <a:prstGeom prst="flowChartMagneticDisk">
            <a:avLst/>
          </a:prstGeom>
          <a:solidFill>
            <a:srgbClr val="d9d9d9"/>
          </a:solidFill>
          <a:ln w="25560">
            <a:solidFill>
              <a:srgbClr val="3a5f8b"/>
            </a:solidFill>
            <a:round/>
          </a:ln>
        </p:spPr>
      </p:sp>
      <p:sp>
        <p:nvSpPr>
          <p:cNvPr id="82" name="Line 4"/>
          <p:cNvSpPr/>
          <p:nvPr/>
        </p:nvSpPr>
        <p:spPr>
          <a:xfrm>
            <a:off x="3443040" y="4979520"/>
            <a:ext cx="3466080" cy="0"/>
          </a:xfrm>
          <a:prstGeom prst="line">
            <a:avLst/>
          </a:prstGeom>
          <a:ln w="50760">
            <a:solidFill>
              <a:srgbClr val="4a7ebb"/>
            </a:solidFill>
            <a:round/>
          </a:ln>
        </p:spPr>
      </p:sp>
      <p:sp>
        <p:nvSpPr>
          <p:cNvPr id="83" name="CustomShape 5"/>
          <p:cNvSpPr/>
          <p:nvPr/>
        </p:nvSpPr>
        <p:spPr>
          <a:xfrm>
            <a:off x="2219760" y="3724920"/>
            <a:ext cx="5028840" cy="2066400"/>
          </a:xfrm>
          <a:prstGeom prst="rect">
            <a:avLst/>
          </a:prstGeom>
          <a:noFill/>
          <a:ln w="25560">
            <a:solidFill>
              <a:srgbClr val="3a5f8b"/>
            </a:solidFill>
            <a:round/>
          </a:ln>
        </p:spPr>
      </p:sp>
      <p:sp>
        <p:nvSpPr>
          <p:cNvPr id="84" name="CustomShape 6"/>
          <p:cNvSpPr/>
          <p:nvPr/>
        </p:nvSpPr>
        <p:spPr>
          <a:xfrm>
            <a:off x="2491560" y="4907880"/>
            <a:ext cx="1019160" cy="424800"/>
          </a:xfrm>
          <a:prstGeom prst="rect">
            <a:avLst/>
          </a:prstGeom>
          <a:noFill/>
          <a:ln>
            <a:noFill/>
          </a:ln>
        </p:spPr>
        <p:txBody>
          <a:bodyPr lIns="90000" rIns="90000" tIns="45000" bIns="45000"/>
          <a:p>
            <a:pPr algn="ctr">
              <a:lnSpc>
                <a:spcPct val="100000"/>
              </a:lnSpc>
            </a:pPr>
            <a:r>
              <a:rPr b="1" lang="en-US" sz="2200">
                <a:solidFill>
                  <a:srgbClr val="000000"/>
                </a:solidFill>
                <a:latin typeface="Times New Roman"/>
              </a:rPr>
              <a:t>100 </a:t>
            </a:r>
            <a:r>
              <a:rPr b="1" lang="en-US" sz="2200" baseline="30000">
                <a:solidFill>
                  <a:srgbClr val="000000"/>
                </a:solidFill>
                <a:latin typeface="Times New Roman"/>
              </a:rPr>
              <a:t>oC</a:t>
            </a:r>
            <a:endParaRPr/>
          </a:p>
        </p:txBody>
      </p:sp>
      <p:sp>
        <p:nvSpPr>
          <p:cNvPr id="85" name="CustomShape 7"/>
          <p:cNvSpPr/>
          <p:nvPr/>
        </p:nvSpPr>
        <p:spPr>
          <a:xfrm>
            <a:off x="4734360" y="3946320"/>
            <a:ext cx="1019160" cy="424800"/>
          </a:xfrm>
          <a:prstGeom prst="rect">
            <a:avLst/>
          </a:prstGeom>
          <a:noFill/>
          <a:ln>
            <a:noFill/>
          </a:ln>
        </p:spPr>
        <p:txBody>
          <a:bodyPr lIns="90000" rIns="90000" tIns="45000" bIns="45000"/>
          <a:p>
            <a:pPr algn="ctr">
              <a:lnSpc>
                <a:spcPct val="100000"/>
              </a:lnSpc>
            </a:pPr>
            <a:r>
              <a:rPr b="1" lang="en-US" sz="2200">
                <a:solidFill>
                  <a:srgbClr val="000000"/>
                </a:solidFill>
                <a:latin typeface="Times New Roman"/>
              </a:rPr>
              <a:t>25 </a:t>
            </a:r>
            <a:r>
              <a:rPr b="1" lang="en-US" sz="2200" baseline="30000">
                <a:solidFill>
                  <a:srgbClr val="000000"/>
                </a:solidFill>
                <a:latin typeface="Times New Roman"/>
              </a:rPr>
              <a:t>oC</a:t>
            </a:r>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97"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Bước 4.1: Truyền thông</a:t>
            </a:r>
            <a:endParaRPr/>
          </a:p>
          <a:p>
            <a:pPr>
              <a:lnSpc>
                <a:spcPct val="100000"/>
              </a:lnSpc>
            </a:pPr>
            <a:endParaRPr/>
          </a:p>
          <a:p>
            <a:pPr>
              <a:lnSpc>
                <a:spcPct val="100000"/>
              </a:lnSpc>
            </a:pPr>
            <a:r>
              <a:rPr lang="en-US" sz="2400">
                <a:solidFill>
                  <a:srgbClr val="000000"/>
                </a:solidFill>
                <a:latin typeface="Times New Roman"/>
              </a:rPr>
              <a:t>B4.1 - a Truyền thông phần tử Tl</a:t>
            </a:r>
            <a:endParaRPr/>
          </a:p>
          <a:p>
            <a:pPr>
              <a:lnSpc>
                <a:spcPct val="100000"/>
              </a:lnSpc>
            </a:pPr>
            <a:r>
              <a:rPr lang="en-US" sz="2400">
                <a:solidFill>
                  <a:srgbClr val="000000"/>
                </a:solidFill>
                <a:latin typeface="Times New Roman"/>
              </a:rPr>
              <a:t>B4.1 - b Truyền thông phần tử Tr</a:t>
            </a:r>
            <a:endParaRPr/>
          </a:p>
        </p:txBody>
      </p:sp>
      <p:sp>
        <p:nvSpPr>
          <p:cNvPr id="298" name="Line 3"/>
          <p:cNvSpPr/>
          <p:nvPr/>
        </p:nvSpPr>
        <p:spPr>
          <a:xfrm>
            <a:off x="752760" y="4770360"/>
            <a:ext cx="7689600" cy="11520"/>
          </a:xfrm>
          <a:prstGeom prst="line">
            <a:avLst/>
          </a:prstGeom>
          <a:ln w="57240">
            <a:solidFill>
              <a:srgbClr val="4a7ebb"/>
            </a:solidFill>
            <a:round/>
          </a:ln>
        </p:spPr>
      </p:sp>
      <p:sp>
        <p:nvSpPr>
          <p:cNvPr id="299" name="CustomShape 4"/>
          <p:cNvSpPr/>
          <p:nvPr/>
        </p:nvSpPr>
        <p:spPr>
          <a:xfrm>
            <a:off x="700560" y="4234320"/>
            <a:ext cx="2346840" cy="998280"/>
          </a:xfrm>
          <a:prstGeom prst="rect">
            <a:avLst/>
          </a:prstGeom>
          <a:noFill/>
          <a:ln w="25560">
            <a:solidFill>
              <a:srgbClr val="953735"/>
            </a:solidFill>
            <a:custDash>
              <a:ds d="213000" sp="71000"/>
            </a:custDash>
            <a:round/>
          </a:ln>
        </p:spPr>
      </p:sp>
      <p:sp>
        <p:nvSpPr>
          <p:cNvPr id="300" name="CustomShape 5"/>
          <p:cNvSpPr/>
          <p:nvPr/>
        </p:nvSpPr>
        <p:spPr>
          <a:xfrm>
            <a:off x="3505320" y="4234320"/>
            <a:ext cx="2209320" cy="998280"/>
          </a:xfrm>
          <a:prstGeom prst="rect">
            <a:avLst/>
          </a:prstGeom>
          <a:noFill/>
          <a:ln w="25560">
            <a:solidFill>
              <a:srgbClr val="953735"/>
            </a:solidFill>
            <a:custDash>
              <a:ds d="213000" sp="71000"/>
            </a:custDash>
            <a:round/>
          </a:ln>
        </p:spPr>
      </p:sp>
      <p:sp>
        <p:nvSpPr>
          <p:cNvPr id="301" name="CustomShape 6"/>
          <p:cNvSpPr/>
          <p:nvPr/>
        </p:nvSpPr>
        <p:spPr>
          <a:xfrm>
            <a:off x="6324480" y="4234320"/>
            <a:ext cx="2169720" cy="998280"/>
          </a:xfrm>
          <a:prstGeom prst="rect">
            <a:avLst/>
          </a:prstGeom>
          <a:noFill/>
          <a:ln w="25560">
            <a:solidFill>
              <a:srgbClr val="953735"/>
            </a:solidFill>
            <a:custDash>
              <a:ds d="213000" sp="71000"/>
            </a:custDash>
            <a:round/>
          </a:ln>
        </p:spPr>
      </p:sp>
      <p:sp>
        <p:nvSpPr>
          <p:cNvPr id="302" name="CustomShape 7"/>
          <p:cNvSpPr/>
          <p:nvPr/>
        </p:nvSpPr>
        <p:spPr>
          <a:xfrm>
            <a:off x="1219320" y="570924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CPU0</a:t>
            </a:r>
            <a:endParaRPr/>
          </a:p>
        </p:txBody>
      </p:sp>
      <p:sp>
        <p:nvSpPr>
          <p:cNvPr id="303" name="CustomShape 8"/>
          <p:cNvSpPr/>
          <p:nvPr/>
        </p:nvSpPr>
        <p:spPr>
          <a:xfrm>
            <a:off x="4000680" y="570924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CPU1</a:t>
            </a:r>
            <a:endParaRPr/>
          </a:p>
        </p:txBody>
      </p:sp>
      <p:sp>
        <p:nvSpPr>
          <p:cNvPr id="304" name="CustomShape 9"/>
          <p:cNvSpPr/>
          <p:nvPr/>
        </p:nvSpPr>
        <p:spPr>
          <a:xfrm>
            <a:off x="6801480" y="5709960"/>
            <a:ext cx="114264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CPU2</a:t>
            </a:r>
            <a:endParaRPr/>
          </a:p>
        </p:txBody>
      </p:sp>
      <p:sp>
        <p:nvSpPr>
          <p:cNvPr id="305" name="CustomShape 10"/>
          <p:cNvSpPr/>
          <p:nvPr/>
        </p:nvSpPr>
        <p:spPr>
          <a:xfrm>
            <a:off x="3429000" y="4683600"/>
            <a:ext cx="151920" cy="184680"/>
          </a:xfrm>
          <a:prstGeom prst="ellipse">
            <a:avLst/>
          </a:prstGeom>
          <a:solidFill>
            <a:srgbClr val="c0504d"/>
          </a:solidFill>
          <a:ln w="25560">
            <a:solidFill>
              <a:srgbClr val="8e3b38"/>
            </a:solidFill>
            <a:round/>
          </a:ln>
        </p:spPr>
      </p:sp>
      <p:sp>
        <p:nvSpPr>
          <p:cNvPr id="306" name="CustomShape 11"/>
          <p:cNvSpPr/>
          <p:nvPr/>
        </p:nvSpPr>
        <p:spPr>
          <a:xfrm>
            <a:off x="6248520" y="4673880"/>
            <a:ext cx="151920" cy="184680"/>
          </a:xfrm>
          <a:prstGeom prst="ellipse">
            <a:avLst/>
          </a:prstGeom>
          <a:solidFill>
            <a:srgbClr val="c0504d"/>
          </a:solidFill>
          <a:ln w="25560">
            <a:solidFill>
              <a:srgbClr val="8e3b38"/>
            </a:solidFill>
            <a:round/>
          </a:ln>
        </p:spPr>
      </p:sp>
      <p:sp>
        <p:nvSpPr>
          <p:cNvPr id="307" name="CustomShape 12"/>
          <p:cNvSpPr/>
          <p:nvPr/>
        </p:nvSpPr>
        <p:spPr>
          <a:xfrm>
            <a:off x="3075480" y="4404600"/>
            <a:ext cx="380520" cy="274320"/>
          </a:xfrm>
          <a:prstGeom prst="leftArrow">
            <a:avLst>
              <a:gd name="adj1" fmla="val 50000"/>
              <a:gd name="adj2" fmla="val 50000"/>
            </a:avLst>
          </a:prstGeom>
          <a:solidFill>
            <a:srgbClr val="c0504d"/>
          </a:solidFill>
          <a:ln w="25560">
            <a:solidFill>
              <a:srgbClr val="8e3b38"/>
            </a:solidFill>
            <a:round/>
          </a:ln>
        </p:spPr>
      </p:sp>
      <p:sp>
        <p:nvSpPr>
          <p:cNvPr id="308" name="CustomShape 13"/>
          <p:cNvSpPr/>
          <p:nvPr/>
        </p:nvSpPr>
        <p:spPr>
          <a:xfrm>
            <a:off x="5791320" y="4392000"/>
            <a:ext cx="380520" cy="274320"/>
          </a:xfrm>
          <a:prstGeom prst="leftArrow">
            <a:avLst>
              <a:gd name="adj1" fmla="val 50000"/>
              <a:gd name="adj2" fmla="val 50000"/>
            </a:avLst>
          </a:prstGeom>
          <a:solidFill>
            <a:srgbClr val="c0504d"/>
          </a:solidFill>
          <a:ln w="25560">
            <a:solidFill>
              <a:srgbClr val="8e3b38"/>
            </a:solidFill>
            <a:round/>
          </a:ln>
        </p:spPr>
      </p:sp>
      <p:sp>
        <p:nvSpPr>
          <p:cNvPr id="309" name="CustomShape 14"/>
          <p:cNvSpPr/>
          <p:nvPr/>
        </p:nvSpPr>
        <p:spPr>
          <a:xfrm>
            <a:off x="2982600" y="4691520"/>
            <a:ext cx="151920" cy="184680"/>
          </a:xfrm>
          <a:prstGeom prst="ellipse">
            <a:avLst/>
          </a:prstGeom>
          <a:solidFill>
            <a:srgbClr val="9bbb59"/>
          </a:solidFill>
          <a:ln w="25560">
            <a:solidFill>
              <a:srgbClr val="728a41"/>
            </a:solidFill>
            <a:round/>
          </a:ln>
        </p:spPr>
      </p:sp>
      <p:sp>
        <p:nvSpPr>
          <p:cNvPr id="310" name="CustomShape 15"/>
          <p:cNvSpPr/>
          <p:nvPr/>
        </p:nvSpPr>
        <p:spPr>
          <a:xfrm>
            <a:off x="5638680" y="4691520"/>
            <a:ext cx="151920" cy="184680"/>
          </a:xfrm>
          <a:prstGeom prst="ellipse">
            <a:avLst/>
          </a:prstGeom>
          <a:solidFill>
            <a:srgbClr val="9bbb59"/>
          </a:solidFill>
          <a:ln w="25560">
            <a:solidFill>
              <a:srgbClr val="728a41"/>
            </a:solidFill>
            <a:round/>
          </a:ln>
        </p:spPr>
      </p:sp>
      <p:sp>
        <p:nvSpPr>
          <p:cNvPr id="311" name="CustomShape 16"/>
          <p:cNvSpPr/>
          <p:nvPr/>
        </p:nvSpPr>
        <p:spPr>
          <a:xfrm>
            <a:off x="3134880" y="4960080"/>
            <a:ext cx="304560" cy="272520"/>
          </a:xfrm>
          <a:prstGeom prst="rightArrow">
            <a:avLst>
              <a:gd name="adj1" fmla="val 50000"/>
              <a:gd name="adj2" fmla="val 50000"/>
            </a:avLst>
          </a:prstGeom>
          <a:solidFill>
            <a:srgbClr val="9bbb59"/>
          </a:solidFill>
          <a:ln w="25560">
            <a:solidFill>
              <a:srgbClr val="728a41"/>
            </a:solidFill>
            <a:round/>
          </a:ln>
        </p:spPr>
      </p:sp>
      <p:sp>
        <p:nvSpPr>
          <p:cNvPr id="312" name="CustomShape 17"/>
          <p:cNvSpPr/>
          <p:nvPr/>
        </p:nvSpPr>
        <p:spPr>
          <a:xfrm>
            <a:off x="5867280" y="4960080"/>
            <a:ext cx="304560" cy="272520"/>
          </a:xfrm>
          <a:prstGeom prst="rightArrow">
            <a:avLst>
              <a:gd name="adj1" fmla="val 50000"/>
              <a:gd name="adj2" fmla="val 50000"/>
            </a:avLst>
          </a:prstGeom>
          <a:solidFill>
            <a:srgbClr val="9bbb59"/>
          </a:solidFill>
          <a:ln w="25560">
            <a:solidFill>
              <a:srgbClr val="728a41"/>
            </a:solidFill>
            <a:round/>
          </a:ln>
        </p:spPr>
      </p:sp>
      <p:sp>
        <p:nvSpPr>
          <p:cNvPr id="313" name="CustomShape 18"/>
          <p:cNvSpPr/>
          <p:nvPr/>
        </p:nvSpPr>
        <p:spPr>
          <a:xfrm>
            <a:off x="3581280" y="4910040"/>
            <a:ext cx="661680" cy="274320"/>
          </a:xfrm>
          <a:prstGeom prst="roundRect">
            <a:avLst>
              <a:gd name="adj" fmla="val 16667"/>
            </a:avLst>
          </a:prstGeom>
          <a:noFill/>
          <a:ln w="25560">
            <a:solidFill>
              <a:srgbClr val="728a41"/>
            </a:solidFill>
            <a:round/>
          </a:ln>
        </p:spPr>
      </p:sp>
      <p:sp>
        <p:nvSpPr>
          <p:cNvPr id="314" name="CustomShape 19"/>
          <p:cNvSpPr/>
          <p:nvPr/>
        </p:nvSpPr>
        <p:spPr>
          <a:xfrm>
            <a:off x="3695760" y="4923000"/>
            <a:ext cx="533160" cy="257760"/>
          </a:xfrm>
          <a:prstGeom prst="rect">
            <a:avLst/>
          </a:prstGeom>
          <a:noFill/>
          <a:ln>
            <a:noFill/>
          </a:ln>
        </p:spPr>
        <p:txBody>
          <a:bodyPr lIns="90000" rIns="90000" tIns="45000" bIns="45000"/>
          <a:p>
            <a:pPr>
              <a:lnSpc>
                <a:spcPct val="100000"/>
              </a:lnSpc>
            </a:pPr>
            <a:r>
              <a:rPr b="1" lang="en-US" sz="1100">
                <a:solidFill>
                  <a:srgbClr val="4f6228"/>
                </a:solidFill>
                <a:latin typeface="Times New Roman"/>
              </a:rPr>
              <a:t>Tl</a:t>
            </a:r>
            <a:endParaRPr/>
          </a:p>
        </p:txBody>
      </p:sp>
      <p:sp>
        <p:nvSpPr>
          <p:cNvPr id="315" name="CustomShape 20"/>
          <p:cNvSpPr/>
          <p:nvPr/>
        </p:nvSpPr>
        <p:spPr>
          <a:xfrm>
            <a:off x="6457680" y="4897080"/>
            <a:ext cx="661680" cy="274320"/>
          </a:xfrm>
          <a:prstGeom prst="roundRect">
            <a:avLst>
              <a:gd name="adj" fmla="val 16667"/>
            </a:avLst>
          </a:prstGeom>
          <a:noFill/>
          <a:ln w="25560">
            <a:solidFill>
              <a:srgbClr val="728a41"/>
            </a:solidFill>
            <a:round/>
          </a:ln>
        </p:spPr>
      </p:sp>
      <p:sp>
        <p:nvSpPr>
          <p:cNvPr id="316" name="CustomShape 21"/>
          <p:cNvSpPr/>
          <p:nvPr/>
        </p:nvSpPr>
        <p:spPr>
          <a:xfrm>
            <a:off x="6572160" y="4910040"/>
            <a:ext cx="533160" cy="257760"/>
          </a:xfrm>
          <a:prstGeom prst="rect">
            <a:avLst/>
          </a:prstGeom>
          <a:noFill/>
          <a:ln>
            <a:noFill/>
          </a:ln>
        </p:spPr>
        <p:txBody>
          <a:bodyPr lIns="90000" rIns="90000" tIns="45000" bIns="45000"/>
          <a:p>
            <a:pPr>
              <a:lnSpc>
                <a:spcPct val="100000"/>
              </a:lnSpc>
            </a:pPr>
            <a:r>
              <a:rPr b="1" lang="en-US" sz="1100">
                <a:solidFill>
                  <a:srgbClr val="4f6228"/>
                </a:solidFill>
                <a:latin typeface="Times New Roman"/>
              </a:rPr>
              <a:t>Tl</a:t>
            </a:r>
            <a:endParaRPr/>
          </a:p>
        </p:txBody>
      </p:sp>
      <p:sp>
        <p:nvSpPr>
          <p:cNvPr id="317" name="CustomShape 22"/>
          <p:cNvSpPr/>
          <p:nvPr/>
        </p:nvSpPr>
        <p:spPr>
          <a:xfrm>
            <a:off x="2245320" y="4315320"/>
            <a:ext cx="661680" cy="348120"/>
          </a:xfrm>
          <a:prstGeom prst="roundRect">
            <a:avLst>
              <a:gd name="adj" fmla="val 16667"/>
            </a:avLst>
          </a:prstGeom>
          <a:solidFill>
            <a:srgbClr val="ffffff"/>
          </a:solidFill>
          <a:ln w="25560">
            <a:solidFill>
              <a:srgbClr val="c0504d"/>
            </a:solidFill>
            <a:round/>
          </a:ln>
        </p:spPr>
      </p:sp>
      <p:sp>
        <p:nvSpPr>
          <p:cNvPr id="318" name="CustomShape 23"/>
          <p:cNvSpPr/>
          <p:nvPr/>
        </p:nvSpPr>
        <p:spPr>
          <a:xfrm>
            <a:off x="2359440" y="4328280"/>
            <a:ext cx="533160" cy="257760"/>
          </a:xfrm>
          <a:prstGeom prst="rect">
            <a:avLst/>
          </a:prstGeom>
          <a:solidFill>
            <a:srgbClr val="ffffff"/>
          </a:solidFill>
          <a:ln w="25560">
            <a:noFill/>
          </a:ln>
        </p:spPr>
        <p:txBody>
          <a:bodyPr lIns="90000" rIns="90000" tIns="45000" bIns="45000"/>
          <a:p>
            <a:pPr>
              <a:lnSpc>
                <a:spcPct val="100000"/>
              </a:lnSpc>
            </a:pPr>
            <a:r>
              <a:rPr b="1" lang="en-US" sz="1100">
                <a:solidFill>
                  <a:srgbClr val="953735"/>
                </a:solidFill>
                <a:latin typeface="Times New Roman"/>
              </a:rPr>
              <a:t>Tr</a:t>
            </a:r>
            <a:endParaRPr/>
          </a:p>
        </p:txBody>
      </p:sp>
      <p:sp>
        <p:nvSpPr>
          <p:cNvPr id="319" name="CustomShape 24"/>
          <p:cNvSpPr/>
          <p:nvPr/>
        </p:nvSpPr>
        <p:spPr>
          <a:xfrm>
            <a:off x="4937400" y="4291560"/>
            <a:ext cx="661680" cy="399960"/>
          </a:xfrm>
          <a:prstGeom prst="roundRect">
            <a:avLst>
              <a:gd name="adj" fmla="val 16667"/>
            </a:avLst>
          </a:prstGeom>
          <a:solidFill>
            <a:srgbClr val="ffffff"/>
          </a:solidFill>
          <a:ln w="25560">
            <a:solidFill>
              <a:srgbClr val="c0504d"/>
            </a:solidFill>
            <a:round/>
          </a:ln>
        </p:spPr>
      </p:sp>
      <p:sp>
        <p:nvSpPr>
          <p:cNvPr id="320" name="CustomShape 25"/>
          <p:cNvSpPr/>
          <p:nvPr/>
        </p:nvSpPr>
        <p:spPr>
          <a:xfrm>
            <a:off x="5051520" y="4356000"/>
            <a:ext cx="533160" cy="257760"/>
          </a:xfrm>
          <a:prstGeom prst="rect">
            <a:avLst/>
          </a:prstGeom>
          <a:solidFill>
            <a:srgbClr val="ffffff"/>
          </a:solidFill>
          <a:ln w="25560">
            <a:noFill/>
          </a:ln>
        </p:spPr>
        <p:txBody>
          <a:bodyPr lIns="90000" rIns="90000" tIns="45000" bIns="45000"/>
          <a:p>
            <a:pPr>
              <a:lnSpc>
                <a:spcPct val="100000"/>
              </a:lnSpc>
            </a:pPr>
            <a:r>
              <a:rPr b="1" lang="en-US" sz="1100">
                <a:solidFill>
                  <a:srgbClr val="953735"/>
                </a:solidFill>
                <a:latin typeface="Times New Roman"/>
              </a:rPr>
              <a:t>Tr</a:t>
            </a:r>
            <a:endParaRPr/>
          </a:p>
        </p:txBody>
      </p:sp>
      <p:sp>
        <p:nvSpPr>
          <p:cNvPr id="321" name="CustomShape 26"/>
          <p:cNvSpPr/>
          <p:nvPr/>
        </p:nvSpPr>
        <p:spPr>
          <a:xfrm>
            <a:off x="624600" y="4666320"/>
            <a:ext cx="151920" cy="184680"/>
          </a:xfrm>
          <a:prstGeom prst="ellipse">
            <a:avLst/>
          </a:prstGeom>
          <a:solidFill>
            <a:srgbClr val="9bbb59"/>
          </a:solidFill>
          <a:ln w="25560">
            <a:solidFill>
              <a:srgbClr val="728a41"/>
            </a:solidFill>
            <a:round/>
          </a:ln>
        </p:spPr>
      </p:sp>
      <p:sp>
        <p:nvSpPr>
          <p:cNvPr id="322" name="CustomShape 27"/>
          <p:cNvSpPr/>
          <p:nvPr/>
        </p:nvSpPr>
        <p:spPr>
          <a:xfrm>
            <a:off x="776880" y="4346640"/>
            <a:ext cx="822960" cy="274320"/>
          </a:xfrm>
          <a:prstGeom prst="roundRect">
            <a:avLst>
              <a:gd name="adj" fmla="val 16667"/>
            </a:avLst>
          </a:prstGeom>
          <a:noFill/>
          <a:ln w="25560">
            <a:solidFill>
              <a:srgbClr val="728a41"/>
            </a:solidFill>
            <a:round/>
          </a:ln>
        </p:spPr>
      </p:sp>
      <p:sp>
        <p:nvSpPr>
          <p:cNvPr id="323" name="CustomShape 28"/>
          <p:cNvSpPr/>
          <p:nvPr/>
        </p:nvSpPr>
        <p:spPr>
          <a:xfrm>
            <a:off x="891360" y="4359600"/>
            <a:ext cx="899280" cy="257760"/>
          </a:xfrm>
          <a:prstGeom prst="rect">
            <a:avLst/>
          </a:prstGeom>
          <a:noFill/>
          <a:ln>
            <a:noFill/>
          </a:ln>
        </p:spPr>
        <p:txBody>
          <a:bodyPr lIns="90000" rIns="90000" tIns="45000" bIns="45000"/>
          <a:p>
            <a:pPr>
              <a:lnSpc>
                <a:spcPct val="100000"/>
              </a:lnSpc>
            </a:pPr>
            <a:r>
              <a:rPr b="1" lang="en-US" sz="1100">
                <a:solidFill>
                  <a:srgbClr val="4f6228"/>
                </a:solidFill>
                <a:latin typeface="Times New Roman"/>
              </a:rPr>
              <a:t>Tl = 100</a:t>
            </a:r>
            <a:endParaRPr/>
          </a:p>
        </p:txBody>
      </p:sp>
      <p:sp>
        <p:nvSpPr>
          <p:cNvPr id="324" name="CustomShape 29"/>
          <p:cNvSpPr/>
          <p:nvPr/>
        </p:nvSpPr>
        <p:spPr>
          <a:xfrm>
            <a:off x="8389080" y="4691520"/>
            <a:ext cx="151920" cy="184680"/>
          </a:xfrm>
          <a:prstGeom prst="ellipse">
            <a:avLst/>
          </a:prstGeom>
          <a:solidFill>
            <a:srgbClr val="c0504d"/>
          </a:solidFill>
          <a:ln w="25560">
            <a:solidFill>
              <a:srgbClr val="8e3b38"/>
            </a:solidFill>
            <a:round/>
          </a:ln>
        </p:spPr>
      </p:sp>
      <p:sp>
        <p:nvSpPr>
          <p:cNvPr id="325" name="CustomShape 30"/>
          <p:cNvSpPr/>
          <p:nvPr/>
        </p:nvSpPr>
        <p:spPr>
          <a:xfrm>
            <a:off x="7631640" y="4845600"/>
            <a:ext cx="752400" cy="348120"/>
          </a:xfrm>
          <a:prstGeom prst="roundRect">
            <a:avLst>
              <a:gd name="adj" fmla="val 16667"/>
            </a:avLst>
          </a:prstGeom>
          <a:solidFill>
            <a:srgbClr val="ffffff"/>
          </a:solidFill>
          <a:ln w="25560">
            <a:solidFill>
              <a:srgbClr val="c0504d"/>
            </a:solidFill>
            <a:round/>
          </a:ln>
        </p:spPr>
      </p:sp>
      <p:sp>
        <p:nvSpPr>
          <p:cNvPr id="326" name="CustomShape 31"/>
          <p:cNvSpPr/>
          <p:nvPr/>
        </p:nvSpPr>
        <p:spPr>
          <a:xfrm>
            <a:off x="7703280" y="4858560"/>
            <a:ext cx="666360" cy="257760"/>
          </a:xfrm>
          <a:prstGeom prst="rect">
            <a:avLst/>
          </a:prstGeom>
          <a:solidFill>
            <a:srgbClr val="ffffff"/>
          </a:solidFill>
          <a:ln w="25560">
            <a:noFill/>
          </a:ln>
        </p:spPr>
        <p:txBody>
          <a:bodyPr lIns="90000" rIns="90000" tIns="45000" bIns="45000"/>
          <a:p>
            <a:pPr>
              <a:lnSpc>
                <a:spcPct val="100000"/>
              </a:lnSpc>
            </a:pPr>
            <a:r>
              <a:rPr b="1" lang="en-US" sz="1100">
                <a:solidFill>
                  <a:srgbClr val="953735"/>
                </a:solidFill>
                <a:latin typeface="Times New Roman"/>
              </a:rPr>
              <a:t>Tr = 25</a:t>
            </a:r>
            <a:endParaRPr/>
          </a:p>
        </p:txBody>
      </p:sp>
    </p:spTree>
  </p:cSld>
  <p:transition spd="med">
    <p:fade/>
  </p:transition>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TextShape 1"/>
          <p:cNvSpPr txBox="1"/>
          <p:nvPr/>
        </p:nvSpPr>
        <p:spPr>
          <a:xfrm>
            <a:off x="457200" y="274680"/>
            <a:ext cx="8229240" cy="94428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328" name="TextShape 2"/>
          <p:cNvSpPr txBox="1"/>
          <p:nvPr/>
        </p:nvSpPr>
        <p:spPr>
          <a:xfrm>
            <a:off x="457200" y="1219320"/>
            <a:ext cx="8229240" cy="4906440"/>
          </a:xfrm>
          <a:prstGeom prst="rect">
            <a:avLst/>
          </a:prstGeom>
        </p:spPr>
        <p:txBody>
          <a:bodyPr/>
          <a:p>
            <a:pPr>
              <a:lnSpc>
                <a:spcPct val="100000"/>
              </a:lnSpc>
              <a:buFont typeface="Arial"/>
              <a:buChar char="•"/>
            </a:pPr>
            <a:r>
              <a:rPr lang="en-US" sz="2000">
                <a:solidFill>
                  <a:srgbClr val="000000"/>
                </a:solidFill>
                <a:latin typeface="Times New Roman"/>
              </a:rPr>
              <a:t>Bước 4.1 - a: Truyền thông phần tử Tl</a:t>
            </a:r>
            <a:endParaRPr/>
          </a:p>
          <a:p>
            <a:pPr>
              <a:lnSpc>
                <a:spcPct val="100000"/>
              </a:lnSpc>
            </a:pPr>
            <a:endParaRPr/>
          </a:p>
          <a:p>
            <a:pPr>
              <a:lnSpc>
                <a:spcPct val="100000"/>
              </a:lnSpc>
            </a:pPr>
            <a:r>
              <a:rPr lang="en-US" sz="1200">
                <a:solidFill>
                  <a:srgbClr val="000000"/>
                </a:solidFill>
                <a:latin typeface="Courier New"/>
              </a:rPr>
              <a:t>if (rank == 0){</a:t>
            </a:r>
            <a:endParaRPr/>
          </a:p>
          <a:p>
            <a:pPr>
              <a:lnSpc>
                <a:spcPct val="100000"/>
              </a:lnSpc>
            </a:pPr>
            <a:endParaRPr/>
          </a:p>
          <a:p>
            <a:pPr>
              <a:lnSpc>
                <a:spcPct val="100000"/>
              </a:lnSpc>
            </a:pPr>
            <a:r>
              <a:rPr lang="en-US" sz="1200">
                <a:solidFill>
                  <a:srgbClr val="000000"/>
                </a:solidFill>
                <a:latin typeface="Courier New"/>
              </a:rPr>
              <a:t>	</a:t>
            </a:r>
            <a:r>
              <a:rPr b="1" lang="en-US" sz="1200">
                <a:solidFill>
                  <a:srgbClr val="4f6228"/>
                </a:solidFill>
                <a:latin typeface="Courier New"/>
              </a:rPr>
              <a:t>Tl</a:t>
            </a:r>
            <a:r>
              <a:rPr lang="en-US" sz="1200">
                <a:solidFill>
                  <a:srgbClr val="000000"/>
                </a:solidFill>
                <a:latin typeface="Courier New"/>
              </a:rPr>
              <a:t> = 100;</a:t>
            </a:r>
            <a:endParaRPr/>
          </a:p>
          <a:p>
            <a:pPr>
              <a:lnSpc>
                <a:spcPct val="100000"/>
              </a:lnSpc>
            </a:pPr>
            <a:r>
              <a:rPr lang="en-US" sz="1200">
                <a:solidFill>
                  <a:srgbClr val="000000"/>
                </a:solidFill>
                <a:latin typeface="Courier New"/>
              </a:rPr>
              <a:t>	</a:t>
            </a:r>
            <a:r>
              <a:rPr lang="en-US" sz="1200">
                <a:solidFill>
                  <a:srgbClr val="000000"/>
                </a:solidFill>
                <a:latin typeface="Courier New"/>
              </a:rPr>
              <a:t>MPI_Send (Ts + mc - 1, 1, MPI_FLOAT, rank + 1, rank, MPI_COMM_WORLD);</a:t>
            </a:r>
            <a:endParaRPr/>
          </a:p>
          <a:p>
            <a:pPr>
              <a:lnSpc>
                <a:spcPct val="100000"/>
              </a:lnSpc>
            </a:pPr>
            <a:endParaRPr/>
          </a:p>
          <a:p>
            <a:pPr>
              <a:lnSpc>
                <a:spcPct val="100000"/>
              </a:lnSpc>
            </a:pPr>
            <a:r>
              <a:rPr lang="en-US" sz="1200">
                <a:solidFill>
                  <a:srgbClr val="000000"/>
                </a:solidFill>
                <a:latin typeface="Courier New"/>
              </a:rPr>
              <a:t>} else if (rank == size - 1) {</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MPI_Recv (&amp;</a:t>
            </a:r>
            <a:r>
              <a:rPr b="1" lang="en-US" sz="1200">
                <a:solidFill>
                  <a:srgbClr val="4f6228"/>
                </a:solidFill>
                <a:latin typeface="Courier New"/>
              </a:rPr>
              <a:t>Tl</a:t>
            </a:r>
            <a:r>
              <a:rPr lang="en-US" sz="1200">
                <a:solidFill>
                  <a:srgbClr val="000000"/>
                </a:solidFill>
                <a:latin typeface="Courier New"/>
              </a:rPr>
              <a:t>, 1, MPI_FLOAT, rank - 1, rank - 1, MPI_COMM_WORLD, &amp;stat);</a:t>
            </a:r>
            <a:endParaRPr/>
          </a:p>
          <a:p>
            <a:pPr>
              <a:lnSpc>
                <a:spcPct val="100000"/>
              </a:lnSpc>
            </a:pPr>
            <a:endParaRPr/>
          </a:p>
          <a:p>
            <a:pPr>
              <a:lnSpc>
                <a:spcPct val="100000"/>
              </a:lnSpc>
            </a:pPr>
            <a:r>
              <a:rPr lang="en-US" sz="1200">
                <a:solidFill>
                  <a:srgbClr val="000000"/>
                </a:solidFill>
                <a:latin typeface="Courier New"/>
              </a:rPr>
              <a:t>} else {</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MPI_Send (Ts + mc - 1, 1, MPI_FLOAT, rank + 1, rank, MPI_COMM_WORLD);</a:t>
            </a:r>
            <a:endParaRPr/>
          </a:p>
          <a:p>
            <a:pPr>
              <a:lnSpc>
                <a:spcPct val="100000"/>
              </a:lnSpc>
            </a:pPr>
            <a:r>
              <a:rPr lang="en-US" sz="1200">
                <a:solidFill>
                  <a:srgbClr val="000000"/>
                </a:solidFill>
                <a:latin typeface="Courier New"/>
              </a:rPr>
              <a:t>	</a:t>
            </a:r>
            <a:r>
              <a:rPr lang="en-US" sz="1200">
                <a:solidFill>
                  <a:srgbClr val="000000"/>
                </a:solidFill>
                <a:latin typeface="Courier New"/>
              </a:rPr>
              <a:t>MPI_Recv (&amp;</a:t>
            </a:r>
            <a:r>
              <a:rPr b="1" lang="en-US" sz="1200">
                <a:solidFill>
                  <a:srgbClr val="4f6228"/>
                </a:solidFill>
                <a:latin typeface="Courier New"/>
              </a:rPr>
              <a:t>Tl</a:t>
            </a:r>
            <a:r>
              <a:rPr lang="en-US" sz="1200">
                <a:solidFill>
                  <a:srgbClr val="000000"/>
                </a:solidFill>
                <a:latin typeface="Courier New"/>
              </a:rPr>
              <a:t>, 1, MPI_FLOAT, rank - 1, rank - 1, MPI_COMM_WORLD, &amp;stat);</a:t>
            </a:r>
            <a:endParaRPr/>
          </a:p>
          <a:p>
            <a:pPr>
              <a:lnSpc>
                <a:spcPct val="100000"/>
              </a:lnSpc>
            </a:pPr>
            <a:endParaRPr/>
          </a:p>
          <a:p>
            <a:pPr>
              <a:lnSpc>
                <a:spcPct val="100000"/>
              </a:lnSpc>
            </a:pPr>
            <a:r>
              <a:rPr lang="en-US" sz="1200">
                <a:solidFill>
                  <a:srgbClr val="000000"/>
                </a:solidFill>
                <a:latin typeface="Courier New"/>
              </a:rPr>
              <a:t>}</a:t>
            </a:r>
            <a:endParaRPr/>
          </a:p>
        </p:txBody>
      </p:sp>
    </p:spTree>
  </p:cSld>
  <p:transition spd="med">
    <p:fade/>
  </p:transition>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TextShape 1"/>
          <p:cNvSpPr txBox="1"/>
          <p:nvPr/>
        </p:nvSpPr>
        <p:spPr>
          <a:xfrm>
            <a:off x="457200" y="274680"/>
            <a:ext cx="8229240" cy="94428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330" name="TextShape 2"/>
          <p:cNvSpPr txBox="1"/>
          <p:nvPr/>
        </p:nvSpPr>
        <p:spPr>
          <a:xfrm>
            <a:off x="457200" y="1219320"/>
            <a:ext cx="8229240" cy="4906440"/>
          </a:xfrm>
          <a:prstGeom prst="rect">
            <a:avLst/>
          </a:prstGeom>
        </p:spPr>
        <p:txBody>
          <a:bodyPr/>
          <a:p>
            <a:pPr>
              <a:lnSpc>
                <a:spcPct val="100000"/>
              </a:lnSpc>
              <a:buFont typeface="Arial"/>
              <a:buChar char="•"/>
            </a:pPr>
            <a:r>
              <a:rPr lang="en-US" sz="2000">
                <a:solidFill>
                  <a:srgbClr val="000000"/>
                </a:solidFill>
                <a:latin typeface="Times New Roman"/>
              </a:rPr>
              <a:t>Bước 4.1 - b: Truyền thông phần tử Tr</a:t>
            </a:r>
            <a:endParaRPr/>
          </a:p>
          <a:p>
            <a:pPr>
              <a:lnSpc>
                <a:spcPct val="100000"/>
              </a:lnSpc>
            </a:pPr>
            <a:endParaRPr/>
          </a:p>
          <a:p>
            <a:pPr>
              <a:lnSpc>
                <a:spcPct val="100000"/>
              </a:lnSpc>
            </a:pPr>
            <a:r>
              <a:rPr lang="en-US" sz="1200">
                <a:solidFill>
                  <a:srgbClr val="000000"/>
                </a:solidFill>
                <a:latin typeface="Courier New"/>
              </a:rPr>
              <a:t>if (rank == size - 1){</a:t>
            </a:r>
            <a:endParaRPr/>
          </a:p>
          <a:p>
            <a:pPr>
              <a:lnSpc>
                <a:spcPct val="100000"/>
              </a:lnSpc>
            </a:pPr>
            <a:endParaRPr/>
          </a:p>
          <a:p>
            <a:pPr>
              <a:lnSpc>
                <a:spcPct val="100000"/>
              </a:lnSpc>
            </a:pPr>
            <a:r>
              <a:rPr lang="en-US" sz="1200">
                <a:solidFill>
                  <a:srgbClr val="000000"/>
                </a:solidFill>
                <a:latin typeface="Courier New"/>
              </a:rPr>
              <a:t>	</a:t>
            </a:r>
            <a:r>
              <a:rPr b="1" lang="en-US" sz="1200">
                <a:solidFill>
                  <a:srgbClr val="c00000"/>
                </a:solidFill>
                <a:latin typeface="Courier New"/>
              </a:rPr>
              <a:t>Tr</a:t>
            </a:r>
            <a:r>
              <a:rPr lang="en-US" sz="1200">
                <a:solidFill>
                  <a:srgbClr val="000000"/>
                </a:solidFill>
                <a:latin typeface="Courier New"/>
              </a:rPr>
              <a:t> = 25;</a:t>
            </a:r>
            <a:endParaRPr/>
          </a:p>
          <a:p>
            <a:pPr>
              <a:lnSpc>
                <a:spcPct val="100000"/>
              </a:lnSpc>
            </a:pPr>
            <a:r>
              <a:rPr lang="en-US" sz="1200">
                <a:solidFill>
                  <a:srgbClr val="000000"/>
                </a:solidFill>
                <a:latin typeface="Courier New"/>
              </a:rPr>
              <a:t>	</a:t>
            </a:r>
            <a:r>
              <a:rPr lang="en-US" sz="1200">
                <a:solidFill>
                  <a:srgbClr val="000000"/>
                </a:solidFill>
                <a:latin typeface="Courier New"/>
              </a:rPr>
              <a:t>MPI_Send (Ts, 1, MPI_FLOAT, rank - 1, rank, MPI_COMM_WORLD);</a:t>
            </a:r>
            <a:endParaRPr/>
          </a:p>
          <a:p>
            <a:pPr>
              <a:lnSpc>
                <a:spcPct val="100000"/>
              </a:lnSpc>
            </a:pPr>
            <a:endParaRPr/>
          </a:p>
          <a:p>
            <a:pPr>
              <a:lnSpc>
                <a:spcPct val="100000"/>
              </a:lnSpc>
            </a:pPr>
            <a:r>
              <a:rPr lang="en-US" sz="1200">
                <a:solidFill>
                  <a:srgbClr val="000000"/>
                </a:solidFill>
                <a:latin typeface="Courier New"/>
              </a:rPr>
              <a:t>} else if (rank == 0) {</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MPI_Recv (&amp;</a:t>
            </a:r>
            <a:r>
              <a:rPr b="1" lang="en-US" sz="1200">
                <a:solidFill>
                  <a:srgbClr val="c00000"/>
                </a:solidFill>
                <a:latin typeface="Courier New"/>
              </a:rPr>
              <a:t>Tr</a:t>
            </a:r>
            <a:r>
              <a:rPr lang="en-US" sz="1200">
                <a:solidFill>
                  <a:srgbClr val="000000"/>
                </a:solidFill>
                <a:latin typeface="Courier New"/>
              </a:rPr>
              <a:t>, N, MPI_FLOAT, rank + 1, rank + 1, MPI_COMM_WORLD, &amp;stat);</a:t>
            </a:r>
            <a:endParaRPr/>
          </a:p>
          <a:p>
            <a:pPr>
              <a:lnSpc>
                <a:spcPct val="100000"/>
              </a:lnSpc>
            </a:pPr>
            <a:endParaRPr/>
          </a:p>
          <a:p>
            <a:pPr>
              <a:lnSpc>
                <a:spcPct val="100000"/>
              </a:lnSpc>
            </a:pPr>
            <a:r>
              <a:rPr lang="en-US" sz="1200">
                <a:solidFill>
                  <a:srgbClr val="000000"/>
                </a:solidFill>
                <a:latin typeface="Courier New"/>
              </a:rPr>
              <a:t>} else {</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MPI_Send (Ts, 1, MPI_FLOAT, rank - 1, rank, MPI_COMM_WORLD);</a:t>
            </a:r>
            <a:endParaRPr/>
          </a:p>
          <a:p>
            <a:pPr>
              <a:lnSpc>
                <a:spcPct val="100000"/>
              </a:lnSpc>
            </a:pPr>
            <a:r>
              <a:rPr lang="en-US" sz="1200">
                <a:solidFill>
                  <a:srgbClr val="000000"/>
                </a:solidFill>
                <a:latin typeface="Courier New"/>
              </a:rPr>
              <a:t>	</a:t>
            </a:r>
            <a:r>
              <a:rPr lang="en-US" sz="1200">
                <a:solidFill>
                  <a:srgbClr val="000000"/>
                </a:solidFill>
                <a:latin typeface="Courier New"/>
              </a:rPr>
              <a:t>MPI_Recv (&amp;</a:t>
            </a:r>
            <a:r>
              <a:rPr b="1" lang="en-US" sz="1200">
                <a:solidFill>
                  <a:srgbClr val="c00000"/>
                </a:solidFill>
                <a:latin typeface="Courier New"/>
              </a:rPr>
              <a:t>Tr</a:t>
            </a:r>
            <a:r>
              <a:rPr lang="en-US" sz="1200">
                <a:solidFill>
                  <a:srgbClr val="000000"/>
                </a:solidFill>
                <a:latin typeface="Courier New"/>
              </a:rPr>
              <a:t>, 1, MPI_FLOAT, rank + 1, rank + 1, MPI_COMM_WORLD, &amp;stat);</a:t>
            </a:r>
            <a:endParaRPr/>
          </a:p>
          <a:p>
            <a:pPr>
              <a:lnSpc>
                <a:spcPct val="100000"/>
              </a:lnSpc>
            </a:pPr>
            <a:endParaRPr/>
          </a:p>
          <a:p>
            <a:pPr>
              <a:lnSpc>
                <a:spcPct val="100000"/>
              </a:lnSpc>
            </a:pPr>
            <a:r>
              <a:rPr lang="en-US" sz="1200">
                <a:solidFill>
                  <a:srgbClr val="000000"/>
                </a:solidFill>
                <a:latin typeface="Courier New"/>
              </a:rPr>
              <a:t>}</a:t>
            </a:r>
            <a:endParaRPr/>
          </a:p>
        </p:txBody>
      </p:sp>
    </p:spTree>
  </p:cSld>
  <p:transition spd="med">
    <p:fade/>
  </p:transition>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TextShape 1"/>
          <p:cNvSpPr txBox="1"/>
          <p:nvPr/>
        </p:nvSpPr>
        <p:spPr>
          <a:xfrm>
            <a:off x="457200" y="274680"/>
            <a:ext cx="8229240" cy="94428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332" name="TextShape 2"/>
          <p:cNvSpPr txBox="1"/>
          <p:nvPr/>
        </p:nvSpPr>
        <p:spPr>
          <a:xfrm>
            <a:off x="457200" y="1219320"/>
            <a:ext cx="8229240" cy="4906440"/>
          </a:xfrm>
          <a:prstGeom prst="rect">
            <a:avLst/>
          </a:prstGeom>
        </p:spPr>
        <p:txBody>
          <a:bodyPr/>
          <a:p>
            <a:pPr>
              <a:lnSpc>
                <a:spcPct val="100000"/>
              </a:lnSpc>
              <a:buFont typeface="Arial"/>
              <a:buChar char="•"/>
            </a:pPr>
            <a:r>
              <a:rPr lang="en-US" sz="2000">
                <a:solidFill>
                  <a:srgbClr val="000000"/>
                </a:solidFill>
                <a:latin typeface="Times New Roman"/>
              </a:rPr>
              <a:t>Bước 4.2 - : Tính toán</a:t>
            </a:r>
            <a:endParaRPr/>
          </a:p>
          <a:p>
            <a:pPr>
              <a:lnSpc>
                <a:spcPct val="100000"/>
              </a:lnSpc>
            </a:pPr>
            <a:endParaRPr/>
          </a:p>
          <a:p>
            <a:pPr>
              <a:lnSpc>
                <a:spcPct val="100000"/>
              </a:lnSpc>
            </a:pPr>
            <a:r>
              <a:rPr b="1" lang="en-US" sz="1600">
                <a:solidFill>
                  <a:srgbClr val="000000"/>
                </a:solidFill>
                <a:latin typeface="Courier New"/>
              </a:rPr>
              <a:t>void DHB2(float *</a:t>
            </a:r>
            <a:r>
              <a:rPr b="1" lang="en-US" sz="1600">
                <a:solidFill>
                  <a:srgbClr val="31859c"/>
                </a:solidFill>
                <a:latin typeface="Courier New"/>
              </a:rPr>
              <a:t>Ts</a:t>
            </a:r>
            <a:r>
              <a:rPr b="1" lang="en-US" sz="1600">
                <a:solidFill>
                  <a:srgbClr val="000000"/>
                </a:solidFill>
                <a:latin typeface="Courier New"/>
              </a:rPr>
              <a:t>, float </a:t>
            </a:r>
            <a:r>
              <a:rPr b="1" lang="en-US" sz="1600">
                <a:solidFill>
                  <a:srgbClr val="4f6228"/>
                </a:solidFill>
                <a:latin typeface="Courier New"/>
              </a:rPr>
              <a:t>Tl</a:t>
            </a:r>
            <a:r>
              <a:rPr b="1" lang="en-US" sz="1600">
                <a:solidFill>
                  <a:srgbClr val="000000"/>
                </a:solidFill>
                <a:latin typeface="Courier New"/>
              </a:rPr>
              <a:t>, float </a:t>
            </a:r>
            <a:r>
              <a:rPr b="1" lang="en-US" sz="1600">
                <a:solidFill>
                  <a:srgbClr val="c00000"/>
                </a:solidFill>
                <a:latin typeface="Courier New"/>
              </a:rPr>
              <a:t>Tr</a:t>
            </a:r>
            <a:r>
              <a:rPr b="1" lang="en-US" sz="1600">
                <a:solidFill>
                  <a:srgbClr val="000000"/>
                </a:solidFill>
                <a:latin typeface="Courier New"/>
              </a:rPr>
              <a:t>, float *</a:t>
            </a:r>
            <a:r>
              <a:rPr b="1" lang="en-US" sz="1600">
                <a:solidFill>
                  <a:srgbClr val="e46c0a"/>
                </a:solidFill>
                <a:latin typeface="Courier New"/>
              </a:rPr>
              <a:t>dTs</a:t>
            </a:r>
            <a:r>
              <a:rPr b="1" lang="en-US" sz="1600">
                <a:solidFill>
                  <a:srgbClr val="000000"/>
                </a:solidFill>
                <a:latin typeface="Courier New"/>
              </a:rPr>
              <a:t> ,int </a:t>
            </a:r>
            <a:r>
              <a:rPr b="1" lang="en-US" sz="1600">
                <a:solidFill>
                  <a:srgbClr val="604a7b"/>
                </a:solidFill>
                <a:latin typeface="Courier New"/>
              </a:rPr>
              <a:t>ms</a:t>
            </a:r>
            <a:r>
              <a:rPr b="1" lang="en-US" sz="1600">
                <a:solidFill>
                  <a:srgbClr val="000000"/>
                </a:solidFill>
                <a:latin typeface="Courier New"/>
              </a:rPr>
              <a:t>)</a:t>
            </a:r>
            <a:r>
              <a:rPr b="1" lang="en-US" sz="1200">
                <a:solidFill>
                  <a:srgbClr val="000000"/>
                </a:solidFill>
                <a:latin typeface="Courier New"/>
              </a:rPr>
              <a:t> {</a:t>
            </a:r>
            <a:endParaRPr/>
          </a:p>
          <a:p>
            <a:pPr>
              <a:lnSpc>
                <a:spcPct val="100000"/>
              </a:lnSpc>
            </a:pPr>
            <a:r>
              <a:rPr b="1" lang="en-US" sz="1200">
                <a:solidFill>
                  <a:srgbClr val="000000"/>
                </a:solidFill>
                <a:latin typeface="Courier New"/>
              </a:rPr>
              <a:t>	</a:t>
            </a:r>
            <a:r>
              <a:rPr lang="en-US" sz="1200">
                <a:solidFill>
                  <a:srgbClr val="000000"/>
                </a:solidFill>
                <a:latin typeface="Courier New"/>
              </a:rPr>
              <a:t>int i;</a:t>
            </a:r>
            <a:endParaRPr/>
          </a:p>
          <a:p>
            <a:pPr>
              <a:lnSpc>
                <a:spcPct val="100000"/>
              </a:lnSpc>
            </a:pPr>
            <a:r>
              <a:rPr lang="en-US" sz="1200">
                <a:solidFill>
                  <a:srgbClr val="000000"/>
                </a:solidFill>
                <a:latin typeface="Courier New"/>
              </a:rPr>
              <a:t>	</a:t>
            </a:r>
            <a:r>
              <a:rPr lang="en-US" sz="1200">
                <a:solidFill>
                  <a:srgbClr val="000000"/>
                </a:solidFill>
                <a:latin typeface="Courier New"/>
              </a:rPr>
              <a:t>float c, l, r;</a:t>
            </a:r>
            <a:endParaRPr/>
          </a:p>
          <a:p>
            <a:pPr>
              <a:lnSpc>
                <a:spcPct val="100000"/>
              </a:lnSpc>
            </a:pPr>
            <a:r>
              <a:rPr lang="en-US" sz="1200">
                <a:solidFill>
                  <a:srgbClr val="000000"/>
                </a:solidFill>
                <a:latin typeface="Courier New"/>
              </a:rPr>
              <a:t>	</a:t>
            </a:r>
            <a:r>
              <a:rPr lang="en-US" sz="1200">
                <a:solidFill>
                  <a:srgbClr val="000000"/>
                </a:solidFill>
                <a:latin typeface="Courier New"/>
              </a:rPr>
              <a:t>for (i = 0 ; i &lt; </a:t>
            </a:r>
            <a:r>
              <a:rPr b="1" lang="en-US" sz="1200">
                <a:solidFill>
                  <a:srgbClr val="604a7b"/>
                </a:solidFill>
                <a:latin typeface="Courier New"/>
              </a:rPr>
              <a:t>ms</a:t>
            </a:r>
            <a:r>
              <a:rPr lang="en-US" sz="1200">
                <a:solidFill>
                  <a:srgbClr val="000000"/>
                </a:solidFill>
                <a:latin typeface="Courier New"/>
              </a:rPr>
              <a:t> ; i++ ) {</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808080"/>
                </a:solidFill>
                <a:latin typeface="Courier New"/>
              </a:rPr>
              <a:t>// ignore last point</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if (rank == size - 1){</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if (i == </a:t>
            </a:r>
            <a:r>
              <a:rPr b="1" lang="en-US" sz="1200">
                <a:solidFill>
                  <a:srgbClr val="604a7b"/>
                </a:solidFill>
                <a:latin typeface="Courier New"/>
              </a:rPr>
              <a:t>ms</a:t>
            </a:r>
            <a:r>
              <a:rPr lang="en-US" sz="1200">
                <a:solidFill>
                  <a:srgbClr val="000000"/>
                </a:solidFill>
                <a:latin typeface="Courier New"/>
              </a:rPr>
              <a:t> -1){</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continue;</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a:t>
            </a:r>
            <a:endParaRPr/>
          </a:p>
          <a:p>
            <a:pPr>
              <a:lnSpc>
                <a:spcPct val="100000"/>
              </a:lnSpc>
            </a:pP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c = *(</a:t>
            </a:r>
            <a:r>
              <a:rPr b="1" lang="en-US" sz="1200">
                <a:solidFill>
                  <a:srgbClr val="31859c"/>
                </a:solidFill>
                <a:latin typeface="Courier New"/>
              </a:rPr>
              <a:t>Ts</a:t>
            </a:r>
            <a:r>
              <a:rPr lang="en-US" sz="1200">
                <a:solidFill>
                  <a:srgbClr val="000000"/>
                </a:solidFill>
                <a:latin typeface="Courier New"/>
              </a:rPr>
              <a:t> + i);</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l = (i == 0)        ? </a:t>
            </a:r>
            <a:r>
              <a:rPr b="1" lang="en-US" sz="1200">
                <a:solidFill>
                  <a:srgbClr val="4f6228"/>
                </a:solidFill>
                <a:latin typeface="Courier New"/>
              </a:rPr>
              <a:t>Tl</a:t>
            </a:r>
            <a:r>
              <a:rPr lang="en-US" sz="1200">
                <a:solidFill>
                  <a:srgbClr val="000000"/>
                </a:solidFill>
                <a:latin typeface="Courier New"/>
              </a:rPr>
              <a:t>   : *(</a:t>
            </a:r>
            <a:r>
              <a:rPr b="1" lang="en-US" sz="1200">
                <a:solidFill>
                  <a:srgbClr val="31859c"/>
                </a:solidFill>
                <a:latin typeface="Courier New"/>
              </a:rPr>
              <a:t>Ts</a:t>
            </a:r>
            <a:r>
              <a:rPr lang="en-US" sz="1200">
                <a:solidFill>
                  <a:srgbClr val="000000"/>
                </a:solidFill>
                <a:latin typeface="Courier New"/>
              </a:rPr>
              <a:t> + i - 1);</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r = (i == </a:t>
            </a:r>
            <a:r>
              <a:rPr b="1" lang="en-US" sz="1200">
                <a:solidFill>
                  <a:srgbClr val="604a7b"/>
                </a:solidFill>
                <a:latin typeface="Courier New"/>
              </a:rPr>
              <a:t>ms</a:t>
            </a:r>
            <a:r>
              <a:rPr lang="en-US" sz="1200">
                <a:solidFill>
                  <a:srgbClr val="000000"/>
                </a:solidFill>
                <a:latin typeface="Courier New"/>
              </a:rPr>
              <a:t> - 1)   ? </a:t>
            </a:r>
            <a:r>
              <a:rPr b="1" lang="en-US" sz="1200">
                <a:solidFill>
                  <a:srgbClr val="c00000"/>
                </a:solidFill>
                <a:latin typeface="Courier New"/>
              </a:rPr>
              <a:t>Tr</a:t>
            </a:r>
            <a:r>
              <a:rPr lang="en-US" sz="1200">
                <a:solidFill>
                  <a:srgbClr val="000000"/>
                </a:solidFill>
                <a:latin typeface="Courier New"/>
              </a:rPr>
              <a:t>   : *(</a:t>
            </a:r>
            <a:r>
              <a:rPr b="1" lang="en-US" sz="1200">
                <a:solidFill>
                  <a:srgbClr val="31859c"/>
                </a:solidFill>
                <a:latin typeface="Courier New"/>
              </a:rPr>
              <a:t>Ts</a:t>
            </a:r>
            <a:r>
              <a:rPr lang="en-US" sz="1200">
                <a:solidFill>
                  <a:srgbClr val="000000"/>
                </a:solidFill>
                <a:latin typeface="Courier New"/>
              </a:rPr>
              <a:t> + i + 1);</a:t>
            </a:r>
            <a:endParaRPr/>
          </a:p>
          <a:p>
            <a:pPr>
              <a:lnSpc>
                <a:spcPct val="100000"/>
              </a:lnSpc>
            </a:pPr>
            <a:r>
              <a:rPr lang="en-US" sz="1200">
                <a:solidFill>
                  <a:srgbClr val="000000"/>
                </a:solidFill>
                <a:latin typeface="Courier New"/>
              </a:rPr>
              <a:t>	</a:t>
            </a:r>
            <a:r>
              <a:rPr lang="en-US" sz="1200">
                <a:solidFill>
                  <a:srgbClr val="000000"/>
                </a:solidFill>
                <a:latin typeface="Courier New"/>
              </a:rPr>
              <a:t>	</a:t>
            </a:r>
            <a:r>
              <a:rPr lang="en-US" sz="1200">
                <a:solidFill>
                  <a:srgbClr val="000000"/>
                </a:solidFill>
                <a:latin typeface="Courier New"/>
              </a:rPr>
              <a:t>*(</a:t>
            </a:r>
            <a:r>
              <a:rPr lang="en-US" sz="1200">
                <a:solidFill>
                  <a:srgbClr val="e46c0a"/>
                </a:solidFill>
                <a:latin typeface="Courier New"/>
              </a:rPr>
              <a:t>dTs</a:t>
            </a:r>
            <a:r>
              <a:rPr lang="en-US" sz="1200">
                <a:solidFill>
                  <a:srgbClr val="000000"/>
                </a:solidFill>
                <a:latin typeface="Courier New"/>
              </a:rPr>
              <a:t> + i) = D * (l - 2 * c + r) / (dx * dx);</a:t>
            </a:r>
            <a:endParaRPr/>
          </a:p>
          <a:p>
            <a:pPr>
              <a:lnSpc>
                <a:spcPct val="100000"/>
              </a:lnSpc>
            </a:pPr>
            <a:r>
              <a:rPr lang="en-US" sz="1200">
                <a:solidFill>
                  <a:srgbClr val="000000"/>
                </a:solidFill>
                <a:latin typeface="Courier New"/>
              </a:rPr>
              <a:t>	</a:t>
            </a:r>
            <a:r>
              <a:rPr lang="en-US" sz="1200">
                <a:solidFill>
                  <a:srgbClr val="000000"/>
                </a:solidFill>
                <a:latin typeface="Courier New"/>
              </a:rPr>
              <a:t>}</a:t>
            </a:r>
            <a:endParaRPr/>
          </a:p>
          <a:p>
            <a:pPr>
              <a:lnSpc>
                <a:spcPct val="100000"/>
              </a:lnSpc>
            </a:pPr>
            <a:r>
              <a:rPr b="1" lang="en-US" sz="1200">
                <a:solidFill>
                  <a:srgbClr val="000000"/>
                </a:solidFill>
                <a:latin typeface="Courier New"/>
              </a:rPr>
              <a:t>}</a:t>
            </a:r>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Mô hình toán học</a:t>
            </a:r>
            <a:endParaRPr/>
          </a:p>
        </p:txBody>
      </p:sp>
      <p:sp>
        <p:nvSpPr>
          <p:cNvPr id="87" name="TextShape 2"/>
          <p:cNvSpPr txBox="1"/>
          <p:nvPr/>
        </p:nvSpPr>
        <p:spPr>
          <a:xfrm>
            <a:off x="457200" y="2971800"/>
            <a:ext cx="8229240" cy="3153960"/>
          </a:xfrm>
          <a:prstGeom prst="rect">
            <a:avLst/>
          </a:prstGeom>
        </p:spPr>
        <p:txBody>
          <a:bodyPr/>
          <a:p>
            <a:pPr>
              <a:lnSpc>
                <a:spcPct val="100000"/>
              </a:lnSpc>
            </a:pPr>
            <a:r>
              <a:rPr lang="en-US" sz="2600">
                <a:solidFill>
                  <a:srgbClr val="000000"/>
                </a:solidFill>
                <a:latin typeface="Times New Roman"/>
              </a:rPr>
              <a:t>Trong đó:</a:t>
            </a:r>
            <a:endParaRPr/>
          </a:p>
          <a:p>
            <a:pPr>
              <a:lnSpc>
                <a:spcPct val="100000"/>
              </a:lnSpc>
              <a:buFont typeface="Arial"/>
              <a:buChar char="-"/>
            </a:pPr>
            <a:r>
              <a:rPr lang="en-US" sz="2600">
                <a:solidFill>
                  <a:srgbClr val="000000"/>
                </a:solidFill>
                <a:latin typeface="Times New Roman"/>
              </a:rPr>
              <a:t>T là nhiệt độ</a:t>
            </a:r>
            <a:endParaRPr/>
          </a:p>
          <a:p>
            <a:pPr>
              <a:lnSpc>
                <a:spcPct val="100000"/>
              </a:lnSpc>
              <a:buFont typeface="Arial"/>
              <a:buChar char="-"/>
            </a:pPr>
            <a:r>
              <a:rPr lang="en-US" sz="2600">
                <a:solidFill>
                  <a:srgbClr val="000000"/>
                </a:solidFill>
                <a:latin typeface="Times New Roman"/>
              </a:rPr>
              <a:t>t thời gian</a:t>
            </a:r>
            <a:endParaRPr/>
          </a:p>
          <a:p>
            <a:pPr>
              <a:lnSpc>
                <a:spcPct val="100000"/>
              </a:lnSpc>
              <a:buFont typeface="Arial"/>
              <a:buChar char="-"/>
            </a:pPr>
            <a:r>
              <a:rPr lang="en-US" sz="2600">
                <a:solidFill>
                  <a:srgbClr val="000000"/>
                </a:solidFill>
                <a:latin typeface="Times New Roman"/>
              </a:rPr>
              <a:t>x là không gian 1 chiều</a:t>
            </a:r>
            <a:endParaRPr/>
          </a:p>
          <a:p>
            <a:pPr>
              <a:lnSpc>
                <a:spcPct val="100000"/>
              </a:lnSpc>
              <a:buFont typeface="Arial"/>
              <a:buChar char="-"/>
            </a:pPr>
            <a:r>
              <a:rPr lang="en-US" sz="2600">
                <a:solidFill>
                  <a:srgbClr val="000000"/>
                </a:solidFill>
                <a:latin typeface="Times New Roman"/>
              </a:rPr>
              <a:t>D là hệ số truyền nhiệt</a:t>
            </a:r>
            <a:endParaRPr/>
          </a:p>
        </p:txBody>
      </p:sp>
      <p:pic>
        <p:nvPicPr>
          <p:cNvPr id="88" name="" descr=""/>
          <p:cNvPicPr/>
          <p:nvPr/>
        </p:nvPicPr>
        <p:blipFill>
          <a:blip r:embed="rId1"/>
          <a:stretch>
            <a:fillRect/>
          </a:stretch>
        </p:blipFill>
        <p:spPr>
          <a:xfrm>
            <a:off x="2921040" y="1371600"/>
            <a:ext cx="3429000" cy="1117440"/>
          </a:xfrm>
          <a:prstGeom prst="rect">
            <a:avLst/>
          </a:prstGeom>
          <a:ln>
            <a:solidFill>
              <a:srgbClr val="3465a4"/>
            </a:solid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Phương pháp số giải PTN</a:t>
            </a:r>
            <a:endParaRPr/>
          </a:p>
        </p:txBody>
      </p:sp>
      <p:sp>
        <p:nvSpPr>
          <p:cNvPr id="90" name="TextShape 2"/>
          <p:cNvSpPr txBox="1"/>
          <p:nvPr/>
        </p:nvSpPr>
        <p:spPr>
          <a:xfrm>
            <a:off x="228600" y="914400"/>
            <a:ext cx="8915040" cy="5866920"/>
          </a:xfrm>
          <a:prstGeom prst="rect">
            <a:avLst/>
          </a:prstGeom>
        </p:spPr>
        <p:txBody>
          <a:bodyPr/>
          <a:p>
            <a:pPr>
              <a:lnSpc>
                <a:spcPct val="100000"/>
              </a:lnSpc>
              <a:buFont typeface="Arial"/>
              <a:buChar char="•"/>
            </a:pPr>
            <a:r>
              <a:rPr lang="en-US" sz="2800">
                <a:solidFill>
                  <a:srgbClr val="000000"/>
                </a:solidFill>
                <a:latin typeface="Times New Roman"/>
              </a:rPr>
              <a:t>Rời rạc hóa:</a:t>
            </a:r>
            <a:endParaRPr/>
          </a:p>
          <a:p>
            <a:pPr lvl="1">
              <a:lnSpc>
                <a:spcPct val="100000"/>
              </a:lnSpc>
              <a:buFont typeface="Arial"/>
              <a:buChar char="-"/>
            </a:pPr>
            <a:r>
              <a:rPr lang="en-US" sz="2400">
                <a:solidFill>
                  <a:srgbClr val="000000"/>
                </a:solidFill>
                <a:latin typeface="Times New Roman"/>
              </a:rPr>
              <a:t>Theo không gian: Chia TKL </a:t>
            </a:r>
            <a:endParaRPr/>
          </a:p>
          <a:p>
            <a:r>
              <a:rPr lang="en-US" sz="2400">
                <a:solidFill>
                  <a:srgbClr val="000000"/>
                </a:solidFill>
                <a:latin typeface="Times New Roman"/>
              </a:rPr>
              <a:t>chiều dài L thành M-1 đoạn độ </a:t>
            </a:r>
            <a:endParaRPr/>
          </a:p>
          <a:p>
            <a:r>
              <a:rPr lang="en-US" sz="2400">
                <a:solidFill>
                  <a:srgbClr val="000000"/>
                </a:solidFill>
                <a:latin typeface="Times New Roman"/>
              </a:rPr>
              <a:t>dài </a:t>
            </a:r>
            <a:r>
              <a:rPr i="1" lang="en-US" sz="2400">
                <a:solidFill>
                  <a:srgbClr val="000000"/>
                </a:solidFill>
                <a:latin typeface="Times New Roman"/>
              </a:rPr>
              <a:t>dx, </a:t>
            </a:r>
            <a:r>
              <a:rPr lang="en-US" sz="2400">
                <a:solidFill>
                  <a:srgbClr val="000000"/>
                </a:solidFill>
                <a:latin typeface="Times New Roman"/>
              </a:rPr>
              <a:t>tạo thành một lưới M điểm,</a:t>
            </a:r>
            <a:endParaRPr/>
          </a:p>
          <a:p>
            <a:r>
              <a:rPr lang="en-US" sz="2400">
                <a:solidFill>
                  <a:srgbClr val="000000"/>
                </a:solidFill>
                <a:latin typeface="Times New Roman"/>
              </a:rPr>
              <a:t>đánh chỉ số </a:t>
            </a:r>
            <a:r>
              <a:rPr i="1" lang="en-US" sz="2400">
                <a:solidFill>
                  <a:srgbClr val="000000"/>
                </a:solidFill>
                <a:latin typeface="Times New Roman"/>
              </a:rPr>
              <a:t>i</a:t>
            </a:r>
            <a:r>
              <a:rPr lang="en-US" sz="2400">
                <a:solidFill>
                  <a:srgbClr val="000000"/>
                </a:solidFill>
                <a:latin typeface="Times New Roman"/>
              </a:rPr>
              <a:t> chạy từ 0 đến M-1</a:t>
            </a:r>
            <a:endParaRPr/>
          </a:p>
          <a:p>
            <a:pPr lvl="1">
              <a:lnSpc>
                <a:spcPct val="100000"/>
              </a:lnSpc>
              <a:buFont typeface="Arial"/>
              <a:buChar char="-"/>
            </a:pPr>
            <a:r>
              <a:rPr lang="en-US" sz="2400">
                <a:solidFill>
                  <a:srgbClr val="000000"/>
                </a:solidFill>
                <a:latin typeface="Times New Roman"/>
              </a:rPr>
              <a:t>Theo thời gian: Chia thời gian Time thành </a:t>
            </a:r>
            <a:endParaRPr/>
          </a:p>
          <a:p>
            <a:r>
              <a:rPr lang="en-US" sz="2400">
                <a:solidFill>
                  <a:srgbClr val="000000"/>
                </a:solidFill>
                <a:latin typeface="Times New Roman"/>
              </a:rPr>
              <a:t>các bước thời gian dt, đánh chỉ số là </a:t>
            </a:r>
            <a:r>
              <a:rPr i="1" lang="en-US" sz="2400">
                <a:solidFill>
                  <a:srgbClr val="000000"/>
                </a:solidFill>
                <a:latin typeface="Times New Roman"/>
              </a:rPr>
              <a:t> t </a:t>
            </a:r>
            <a:r>
              <a:rPr lang="en-US" sz="2400">
                <a:solidFill>
                  <a:srgbClr val="000000"/>
                </a:solidFill>
                <a:latin typeface="Times New Roman"/>
              </a:rPr>
              <a:t>chạy</a:t>
            </a:r>
            <a:r>
              <a:rPr i="1" lang="en-US" sz="2400">
                <a:solidFill>
                  <a:srgbClr val="000000"/>
                </a:solidFill>
                <a:latin typeface="Times New Roman"/>
              </a:rPr>
              <a:t> </a:t>
            </a:r>
            <a:r>
              <a:rPr lang="en-US" sz="2400">
                <a:solidFill>
                  <a:srgbClr val="000000"/>
                </a:solidFill>
                <a:latin typeface="Times New Roman"/>
              </a:rPr>
              <a:t>từ 0 đến Ntime</a:t>
            </a:r>
            <a:endParaRPr/>
          </a:p>
          <a:p>
            <a:pPr>
              <a:lnSpc>
                <a:spcPct val="100000"/>
              </a:lnSpc>
              <a:buFont typeface="Arial"/>
              <a:buChar char="•"/>
            </a:pPr>
            <a:r>
              <a:rPr lang="en-US" sz="3200">
                <a:solidFill>
                  <a:srgbClr val="000000"/>
                </a:solidFill>
                <a:latin typeface="Times New Roman"/>
              </a:rPr>
              <a:t>CT sai phân thuận:</a:t>
            </a:r>
            <a:endParaRPr/>
          </a:p>
          <a:p>
            <a:pPr>
              <a:lnSpc>
                <a:spcPct val="100000"/>
              </a:lnSpc>
            </a:pPr>
            <a:endParaRPr/>
          </a:p>
          <a:p>
            <a:pPr>
              <a:lnSpc>
                <a:spcPct val="100000"/>
              </a:lnSpc>
            </a:pPr>
            <a:endParaRPr/>
          </a:p>
        </p:txBody>
      </p:sp>
      <p:sp>
        <p:nvSpPr>
          <p:cNvPr id="91" name="Line 3"/>
          <p:cNvSpPr/>
          <p:nvPr/>
        </p:nvSpPr>
        <p:spPr>
          <a:xfrm>
            <a:off x="5054400" y="1658880"/>
            <a:ext cx="3657600" cy="0"/>
          </a:xfrm>
          <a:prstGeom prst="line">
            <a:avLst/>
          </a:prstGeom>
          <a:ln w="25560">
            <a:solidFill>
              <a:srgbClr val="4a7ebb"/>
            </a:solidFill>
            <a:round/>
          </a:ln>
        </p:spPr>
      </p:sp>
      <p:sp>
        <p:nvSpPr>
          <p:cNvPr id="92" name="CustomShape 4"/>
          <p:cNvSpPr/>
          <p:nvPr/>
        </p:nvSpPr>
        <p:spPr>
          <a:xfrm>
            <a:off x="5721840" y="1979280"/>
            <a:ext cx="556200" cy="1440"/>
          </a:xfrm>
          <a:prstGeom prst="straightConnector1">
            <a:avLst/>
          </a:prstGeom>
          <a:noFill/>
          <a:ln w="25560">
            <a:solidFill>
              <a:srgbClr val="4a7ebb"/>
            </a:solidFill>
            <a:round/>
            <a:headEnd len="med" type="triangle" w="med"/>
            <a:tailEnd len="med" type="triangle" w="med"/>
          </a:ln>
        </p:spPr>
      </p:sp>
      <p:sp>
        <p:nvSpPr>
          <p:cNvPr id="93" name="CustomShape 5"/>
          <p:cNvSpPr/>
          <p:nvPr/>
        </p:nvSpPr>
        <p:spPr>
          <a:xfrm>
            <a:off x="5727240" y="2057400"/>
            <a:ext cx="609120" cy="516960"/>
          </a:xfrm>
          <a:prstGeom prst="rect">
            <a:avLst/>
          </a:prstGeom>
          <a:noFill/>
          <a:ln>
            <a:noFill/>
          </a:ln>
        </p:spPr>
        <p:txBody>
          <a:bodyPr lIns="90000" rIns="90000" tIns="45000" bIns="45000"/>
          <a:p>
            <a:pPr>
              <a:lnSpc>
                <a:spcPct val="100000"/>
              </a:lnSpc>
            </a:pPr>
            <a:r>
              <a:rPr i="1" lang="en-US" sz="2800">
                <a:solidFill>
                  <a:srgbClr val="000000"/>
                </a:solidFill>
                <a:latin typeface="Times New Roman"/>
              </a:rPr>
              <a:t>dx</a:t>
            </a:r>
            <a:endParaRPr/>
          </a:p>
        </p:txBody>
      </p:sp>
      <p:sp>
        <p:nvSpPr>
          <p:cNvPr id="94" name="CustomShape 6"/>
          <p:cNvSpPr/>
          <p:nvPr/>
        </p:nvSpPr>
        <p:spPr>
          <a:xfrm>
            <a:off x="7660440" y="1559520"/>
            <a:ext cx="173880" cy="172440"/>
          </a:xfrm>
          <a:prstGeom prst="ellipse">
            <a:avLst/>
          </a:prstGeom>
          <a:solidFill>
            <a:srgbClr val="7030a0"/>
          </a:solidFill>
          <a:ln w="25560">
            <a:solidFill>
              <a:srgbClr val="3a5f8b"/>
            </a:solidFill>
            <a:round/>
          </a:ln>
        </p:spPr>
      </p:sp>
      <p:sp>
        <p:nvSpPr>
          <p:cNvPr id="95" name="CustomShape 7"/>
          <p:cNvSpPr/>
          <p:nvPr/>
        </p:nvSpPr>
        <p:spPr>
          <a:xfrm>
            <a:off x="6714000" y="1572120"/>
            <a:ext cx="173880" cy="172440"/>
          </a:xfrm>
          <a:prstGeom prst="ellipse">
            <a:avLst/>
          </a:prstGeom>
          <a:solidFill>
            <a:srgbClr val="00b050"/>
          </a:solidFill>
          <a:ln w="25560">
            <a:solidFill>
              <a:srgbClr val="3a5f8b"/>
            </a:solidFill>
            <a:round/>
          </a:ln>
        </p:spPr>
      </p:sp>
      <p:sp>
        <p:nvSpPr>
          <p:cNvPr id="96" name="CustomShape 8"/>
          <p:cNvSpPr/>
          <p:nvPr/>
        </p:nvSpPr>
        <p:spPr>
          <a:xfrm>
            <a:off x="7176240" y="1545480"/>
            <a:ext cx="173880" cy="172440"/>
          </a:xfrm>
          <a:prstGeom prst="ellipse">
            <a:avLst/>
          </a:prstGeom>
          <a:solidFill>
            <a:srgbClr val="c00000"/>
          </a:solidFill>
          <a:ln w="25560">
            <a:solidFill>
              <a:srgbClr val="3a5f8b"/>
            </a:solidFill>
            <a:round/>
          </a:ln>
        </p:spPr>
      </p:sp>
      <p:sp>
        <p:nvSpPr>
          <p:cNvPr id="97" name="CustomShape 9"/>
          <p:cNvSpPr/>
          <p:nvPr/>
        </p:nvSpPr>
        <p:spPr>
          <a:xfrm>
            <a:off x="5123520" y="1554120"/>
            <a:ext cx="173880" cy="172440"/>
          </a:xfrm>
          <a:prstGeom prst="ellipse">
            <a:avLst/>
          </a:prstGeom>
          <a:solidFill>
            <a:srgbClr val="000000"/>
          </a:solidFill>
          <a:ln w="25560">
            <a:solidFill>
              <a:srgbClr val="3a5f8b"/>
            </a:solidFill>
            <a:round/>
          </a:ln>
        </p:spPr>
      </p:sp>
      <p:sp>
        <p:nvSpPr>
          <p:cNvPr id="98" name="CustomShape 10"/>
          <p:cNvSpPr/>
          <p:nvPr/>
        </p:nvSpPr>
        <p:spPr>
          <a:xfrm>
            <a:off x="8142840" y="1552680"/>
            <a:ext cx="173880" cy="172440"/>
          </a:xfrm>
          <a:prstGeom prst="ellipse">
            <a:avLst/>
          </a:prstGeom>
          <a:solidFill>
            <a:srgbClr val="000000"/>
          </a:solidFill>
          <a:ln w="25560">
            <a:solidFill>
              <a:srgbClr val="3a5f8b"/>
            </a:solidFill>
            <a:round/>
          </a:ln>
        </p:spPr>
      </p:sp>
      <p:sp>
        <p:nvSpPr>
          <p:cNvPr id="99" name="CustomShape 11"/>
          <p:cNvSpPr/>
          <p:nvPr/>
        </p:nvSpPr>
        <p:spPr>
          <a:xfrm>
            <a:off x="5657040" y="1551240"/>
            <a:ext cx="173880" cy="172440"/>
          </a:xfrm>
          <a:prstGeom prst="ellipse">
            <a:avLst/>
          </a:prstGeom>
          <a:solidFill>
            <a:srgbClr val="000000"/>
          </a:solidFill>
          <a:ln w="25560">
            <a:solidFill>
              <a:srgbClr val="3a5f8b"/>
            </a:solidFill>
            <a:round/>
          </a:ln>
        </p:spPr>
      </p:sp>
      <p:sp>
        <p:nvSpPr>
          <p:cNvPr id="100" name="CustomShape 12"/>
          <p:cNvSpPr/>
          <p:nvPr/>
        </p:nvSpPr>
        <p:spPr>
          <a:xfrm>
            <a:off x="6175800" y="1551240"/>
            <a:ext cx="173880" cy="172440"/>
          </a:xfrm>
          <a:prstGeom prst="ellipse">
            <a:avLst/>
          </a:prstGeom>
          <a:solidFill>
            <a:srgbClr val="000000"/>
          </a:solidFill>
          <a:ln w="25560">
            <a:solidFill>
              <a:srgbClr val="3a5f8b"/>
            </a:solidFill>
            <a:round/>
          </a:ln>
        </p:spPr>
      </p:sp>
      <p:sp>
        <p:nvSpPr>
          <p:cNvPr id="101" name="CustomShape 13"/>
          <p:cNvSpPr/>
          <p:nvPr/>
        </p:nvSpPr>
        <p:spPr>
          <a:xfrm>
            <a:off x="8690400" y="1565640"/>
            <a:ext cx="173880" cy="172440"/>
          </a:xfrm>
          <a:prstGeom prst="ellipse">
            <a:avLst/>
          </a:prstGeom>
          <a:solidFill>
            <a:srgbClr val="000000"/>
          </a:solidFill>
          <a:ln w="25560">
            <a:solidFill>
              <a:srgbClr val="3a5f8b"/>
            </a:solidFill>
            <a:round/>
          </a:ln>
        </p:spPr>
      </p:sp>
      <p:sp>
        <p:nvSpPr>
          <p:cNvPr id="102" name="Line 14"/>
          <p:cNvSpPr/>
          <p:nvPr/>
        </p:nvSpPr>
        <p:spPr>
          <a:xfrm>
            <a:off x="5743800" y="1723680"/>
            <a:ext cx="3600" cy="333720"/>
          </a:xfrm>
          <a:prstGeom prst="line">
            <a:avLst/>
          </a:prstGeom>
          <a:ln w="9360">
            <a:solidFill>
              <a:srgbClr val="4a7ebb"/>
            </a:solidFill>
            <a:round/>
          </a:ln>
        </p:spPr>
      </p:sp>
      <p:sp>
        <p:nvSpPr>
          <p:cNvPr id="103" name="Line 15"/>
          <p:cNvSpPr/>
          <p:nvPr/>
        </p:nvSpPr>
        <p:spPr>
          <a:xfrm>
            <a:off x="6259320" y="1719000"/>
            <a:ext cx="0" cy="333360"/>
          </a:xfrm>
          <a:prstGeom prst="line">
            <a:avLst/>
          </a:prstGeom>
          <a:ln w="9360">
            <a:solidFill>
              <a:srgbClr val="4a7ebb"/>
            </a:solidFill>
            <a:round/>
          </a:ln>
        </p:spPr>
      </p:sp>
      <p:sp>
        <p:nvSpPr>
          <p:cNvPr id="104" name="Line 16"/>
          <p:cNvSpPr/>
          <p:nvPr/>
        </p:nvSpPr>
        <p:spPr>
          <a:xfrm flipH="1">
            <a:off x="5206680" y="1726920"/>
            <a:ext cx="3600" cy="1291320"/>
          </a:xfrm>
          <a:prstGeom prst="line">
            <a:avLst/>
          </a:prstGeom>
          <a:ln w="9360">
            <a:solidFill>
              <a:srgbClr val="4a7ebb"/>
            </a:solidFill>
            <a:round/>
          </a:ln>
        </p:spPr>
      </p:sp>
      <p:sp>
        <p:nvSpPr>
          <p:cNvPr id="105" name="Line 17"/>
          <p:cNvSpPr/>
          <p:nvPr/>
        </p:nvSpPr>
        <p:spPr>
          <a:xfrm>
            <a:off x="8780760" y="1600200"/>
            <a:ext cx="360" cy="1413720"/>
          </a:xfrm>
          <a:prstGeom prst="line">
            <a:avLst/>
          </a:prstGeom>
          <a:ln w="9360">
            <a:solidFill>
              <a:srgbClr val="4a7ebb"/>
            </a:solidFill>
            <a:round/>
          </a:ln>
        </p:spPr>
      </p:sp>
      <p:sp>
        <p:nvSpPr>
          <p:cNvPr id="106" name="CustomShape 18"/>
          <p:cNvSpPr/>
          <p:nvPr/>
        </p:nvSpPr>
        <p:spPr>
          <a:xfrm>
            <a:off x="5051160" y="2817720"/>
            <a:ext cx="3736800" cy="360"/>
          </a:xfrm>
          <a:prstGeom prst="straightConnector1">
            <a:avLst/>
          </a:prstGeom>
          <a:noFill/>
          <a:ln w="25560">
            <a:solidFill>
              <a:srgbClr val="4a7ebb"/>
            </a:solidFill>
            <a:round/>
            <a:headEnd len="med" type="triangle" w="med"/>
            <a:tailEnd len="med" type="triangle" w="med"/>
          </a:ln>
        </p:spPr>
      </p:sp>
      <p:sp>
        <p:nvSpPr>
          <p:cNvPr id="107" name="CustomShape 19"/>
          <p:cNvSpPr/>
          <p:nvPr/>
        </p:nvSpPr>
        <p:spPr>
          <a:xfrm>
            <a:off x="6781680" y="2743200"/>
            <a:ext cx="609120" cy="516960"/>
          </a:xfrm>
          <a:prstGeom prst="rect">
            <a:avLst/>
          </a:prstGeom>
          <a:noFill/>
          <a:ln>
            <a:noFill/>
          </a:ln>
        </p:spPr>
        <p:txBody>
          <a:bodyPr lIns="90000" rIns="90000" tIns="45000" bIns="45000"/>
          <a:p>
            <a:pPr>
              <a:lnSpc>
                <a:spcPct val="100000"/>
              </a:lnSpc>
            </a:pPr>
            <a:r>
              <a:rPr i="1" lang="en-US" sz="2800">
                <a:solidFill>
                  <a:srgbClr val="000000"/>
                </a:solidFill>
                <a:latin typeface="Times New Roman"/>
              </a:rPr>
              <a:t>L</a:t>
            </a:r>
            <a:endParaRPr/>
          </a:p>
        </p:txBody>
      </p:sp>
      <p:sp>
        <p:nvSpPr>
          <p:cNvPr id="108" name="CustomShape 20"/>
          <p:cNvSpPr/>
          <p:nvPr/>
        </p:nvSpPr>
        <p:spPr>
          <a:xfrm>
            <a:off x="4876920" y="99072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0</a:t>
            </a:r>
            <a:endParaRPr/>
          </a:p>
        </p:txBody>
      </p:sp>
      <p:sp>
        <p:nvSpPr>
          <p:cNvPr id="109" name="CustomShape 21"/>
          <p:cNvSpPr/>
          <p:nvPr/>
        </p:nvSpPr>
        <p:spPr>
          <a:xfrm>
            <a:off x="5435640" y="99072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1</a:t>
            </a:r>
            <a:endParaRPr/>
          </a:p>
        </p:txBody>
      </p:sp>
      <p:sp>
        <p:nvSpPr>
          <p:cNvPr id="110" name="CustomShape 22"/>
          <p:cNvSpPr/>
          <p:nvPr/>
        </p:nvSpPr>
        <p:spPr>
          <a:xfrm>
            <a:off x="6426360" y="99072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i-1</a:t>
            </a:r>
            <a:endParaRPr/>
          </a:p>
        </p:txBody>
      </p:sp>
      <p:sp>
        <p:nvSpPr>
          <p:cNvPr id="111" name="CustomShape 23"/>
          <p:cNvSpPr/>
          <p:nvPr/>
        </p:nvSpPr>
        <p:spPr>
          <a:xfrm>
            <a:off x="6959520" y="99072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a:t>
            </a:r>
            <a:endParaRPr/>
          </a:p>
        </p:txBody>
      </p:sp>
      <p:sp>
        <p:nvSpPr>
          <p:cNvPr id="112" name="CustomShape 24"/>
          <p:cNvSpPr/>
          <p:nvPr/>
        </p:nvSpPr>
        <p:spPr>
          <a:xfrm>
            <a:off x="7411320" y="990720"/>
            <a:ext cx="73836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i+1</a:t>
            </a:r>
            <a:endParaRPr/>
          </a:p>
        </p:txBody>
      </p:sp>
      <p:sp>
        <p:nvSpPr>
          <p:cNvPr id="113" name="CustomShape 25"/>
          <p:cNvSpPr/>
          <p:nvPr/>
        </p:nvSpPr>
        <p:spPr>
          <a:xfrm>
            <a:off x="8301240" y="990720"/>
            <a:ext cx="7153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M-1</a:t>
            </a:r>
            <a:endParaRPr/>
          </a:p>
        </p:txBody>
      </p:sp>
      <p:sp>
        <p:nvSpPr>
          <p:cNvPr id="114" name="CustomShape 26"/>
          <p:cNvSpPr/>
          <p:nvPr/>
        </p:nvSpPr>
        <p:spPr>
          <a:xfrm>
            <a:off x="6513840" y="4667040"/>
            <a:ext cx="360720" cy="255600"/>
          </a:xfrm>
          <a:prstGeom prst="rect">
            <a:avLst/>
          </a:prstGeom>
          <a:noFill/>
          <a:ln w="31680">
            <a:solidFill>
              <a:srgbClr val="c00000"/>
            </a:solidFill>
            <a:round/>
          </a:ln>
        </p:spPr>
      </p:sp>
      <p:sp>
        <p:nvSpPr>
          <p:cNvPr id="115" name="CustomShape 27"/>
          <p:cNvSpPr/>
          <p:nvPr/>
        </p:nvSpPr>
        <p:spPr>
          <a:xfrm>
            <a:off x="7189560" y="4667040"/>
            <a:ext cx="550440" cy="233640"/>
          </a:xfrm>
          <a:prstGeom prst="rect">
            <a:avLst/>
          </a:prstGeom>
          <a:noFill/>
          <a:ln w="31680">
            <a:solidFill>
              <a:srgbClr val="7030a0"/>
            </a:solidFill>
            <a:round/>
          </a:ln>
        </p:spPr>
      </p:sp>
      <p:sp>
        <p:nvSpPr>
          <p:cNvPr id="116" name="CustomShape 28"/>
          <p:cNvSpPr/>
          <p:nvPr/>
        </p:nvSpPr>
        <p:spPr>
          <a:xfrm>
            <a:off x="5312880" y="4667040"/>
            <a:ext cx="550440" cy="233640"/>
          </a:xfrm>
          <a:prstGeom prst="rect">
            <a:avLst/>
          </a:prstGeom>
          <a:noFill/>
          <a:ln w="31680">
            <a:solidFill>
              <a:srgbClr val="00b050"/>
            </a:solidFill>
            <a:round/>
          </a:ln>
        </p:spPr>
      </p:sp>
      <p:sp>
        <p:nvSpPr>
          <p:cNvPr id="117" name="CustomShape 29"/>
          <p:cNvSpPr/>
          <p:nvPr/>
        </p:nvSpPr>
        <p:spPr>
          <a:xfrm>
            <a:off x="4411800" y="4667040"/>
            <a:ext cx="360720" cy="255600"/>
          </a:xfrm>
          <a:prstGeom prst="rect">
            <a:avLst/>
          </a:prstGeom>
          <a:noFill/>
          <a:ln w="31680">
            <a:solidFill>
              <a:srgbClr val="c00000"/>
            </a:solidFill>
            <a:round/>
          </a:ln>
        </p:spPr>
      </p:sp>
      <p:pic>
        <p:nvPicPr>
          <p:cNvPr id="118" name="" descr=""/>
          <p:cNvPicPr/>
          <p:nvPr/>
        </p:nvPicPr>
        <p:blipFill>
          <a:blip r:embed="rId1"/>
          <a:stretch>
            <a:fillRect/>
          </a:stretch>
        </p:blipFill>
        <p:spPr>
          <a:xfrm>
            <a:off x="3886200" y="4343400"/>
            <a:ext cx="5105520" cy="1041480"/>
          </a:xfrm>
          <a:prstGeom prst="rect">
            <a:avLst/>
          </a:prstGeom>
          <a:ln>
            <a:solidFill>
              <a:srgbClr val="3465a4"/>
            </a:solidFill>
          </a:ln>
        </p:spPr>
      </p:pic>
      <p:pic>
        <p:nvPicPr>
          <p:cNvPr id="119" name="" descr=""/>
          <p:cNvPicPr/>
          <p:nvPr/>
        </p:nvPicPr>
        <p:blipFill>
          <a:blip r:embed="rId2"/>
          <a:stretch>
            <a:fillRect/>
          </a:stretch>
        </p:blipFill>
        <p:spPr>
          <a:xfrm>
            <a:off x="4051440" y="5423040"/>
            <a:ext cx="4711680" cy="1041480"/>
          </a:xfrm>
          <a:prstGeom prst="rect">
            <a:avLst/>
          </a:prstGeom>
          <a:ln>
            <a:solidFill>
              <a:srgbClr val="3465a4"/>
            </a:solidFill>
          </a:ln>
        </p:spPr>
      </p:pic>
      <p:pic>
        <p:nvPicPr>
          <p:cNvPr id="120" name="" descr=""/>
          <p:cNvPicPr/>
          <p:nvPr/>
        </p:nvPicPr>
        <p:blipFill>
          <a:blip r:embed="rId3"/>
          <a:stretch>
            <a:fillRect/>
          </a:stretch>
        </p:blipFill>
        <p:spPr>
          <a:xfrm>
            <a:off x="609480" y="4876920"/>
            <a:ext cx="3251160" cy="1066680"/>
          </a:xfrm>
          <a:prstGeom prst="rect">
            <a:avLst/>
          </a:prstGeom>
          <a:ln>
            <a:solidFill>
              <a:srgbClr val="3465a4"/>
            </a:solid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867960"/>
          </a:xfrm>
          <a:prstGeom prst="rect">
            <a:avLst/>
          </a:prstGeom>
        </p:spPr>
        <p:txBody>
          <a:bodyPr anchor="ctr"/>
          <a:p>
            <a:pPr algn="ctr">
              <a:lnSpc>
                <a:spcPct val="100000"/>
              </a:lnSpc>
            </a:pPr>
            <a:r>
              <a:rPr lang="en-US" sz="3600">
                <a:solidFill>
                  <a:srgbClr val="000000"/>
                </a:solidFill>
                <a:latin typeface="Times New Roman"/>
              </a:rPr>
              <a:t>Giải thuật</a:t>
            </a:r>
            <a:endParaRPr/>
          </a:p>
        </p:txBody>
      </p:sp>
      <p:sp>
        <p:nvSpPr>
          <p:cNvPr id="122"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Khởi tạo dữ liệu ban đầu:</a:t>
            </a:r>
            <a:endParaRPr/>
          </a:p>
          <a:p>
            <a:pPr lvl="1">
              <a:lnSpc>
                <a:spcPct val="100000"/>
              </a:lnSpc>
              <a:buFont typeface="Arial"/>
              <a:buChar char="–"/>
            </a:pPr>
            <a:r>
              <a:rPr lang="en-US" sz="2400">
                <a:solidFill>
                  <a:srgbClr val="000000"/>
                </a:solidFill>
                <a:latin typeface="Times New Roman"/>
              </a:rPr>
              <a:t>Giả sử nhiệt độ của TKL bằng nhiệt độ phòng 25</a:t>
            </a:r>
            <a:r>
              <a:rPr lang="en-US" sz="2400" baseline="30000">
                <a:solidFill>
                  <a:srgbClr val="000000"/>
                </a:solidFill>
                <a:latin typeface="Times New Roman"/>
              </a:rPr>
              <a:t>oC</a:t>
            </a:r>
            <a:endParaRPr/>
          </a:p>
          <a:p>
            <a:r>
              <a:rPr lang="en-US" sz="2400" baseline="30000">
                <a:solidFill>
                  <a:srgbClr val="000000"/>
                </a:solidFill>
                <a:latin typeface="Times New Roman"/>
              </a:rPr>
              <a:t>	</a:t>
            </a:r>
            <a:r>
              <a:rPr lang="en-US" sz="2400" baseline="30000">
                <a:solidFill>
                  <a:srgbClr val="000000"/>
                </a:solidFill>
                <a:latin typeface="Times New Roman"/>
              </a:rPr>
              <a:t>T(i) = 25oC, 0 &lt; i &lt; M-1</a:t>
            </a:r>
            <a:endParaRPr/>
          </a:p>
          <a:p>
            <a:pPr>
              <a:lnSpc>
                <a:spcPct val="100000"/>
              </a:lnSpc>
              <a:buFont typeface="Arial"/>
              <a:buChar char="•"/>
            </a:pPr>
            <a:r>
              <a:rPr lang="en-US" sz="2800" baseline="30000">
                <a:solidFill>
                  <a:srgbClr val="000000"/>
                </a:solidFill>
                <a:latin typeface="Times New Roman"/>
              </a:rPr>
              <a:t>Tại bước thứ </a:t>
            </a:r>
            <a:r>
              <a:rPr i="1" lang="en-US" sz="2800" baseline="30000">
                <a:solidFill>
                  <a:srgbClr val="000000"/>
                </a:solidFill>
                <a:latin typeface="Times New Roman"/>
              </a:rPr>
              <a:t>t+1</a:t>
            </a:r>
            <a:endParaRPr/>
          </a:p>
          <a:p>
            <a:pPr lvl="1">
              <a:lnSpc>
                <a:spcPct val="100000"/>
              </a:lnSpc>
              <a:buFont typeface="Arial"/>
              <a:buChar char="–"/>
            </a:pPr>
            <a:r>
              <a:rPr lang="en-US" sz="2400" baseline="30000">
                <a:solidFill>
                  <a:srgbClr val="000000"/>
                </a:solidFill>
                <a:latin typeface="Times New Roman"/>
              </a:rPr>
              <a:t>Tính đạo hàm bậc hai của T theo x tại thời điểm </a:t>
            </a:r>
            <a:r>
              <a:rPr i="1" lang="en-US" sz="2400" baseline="30000">
                <a:solidFill>
                  <a:srgbClr val="000000"/>
                </a:solidFill>
                <a:latin typeface="Times New Roman"/>
              </a:rPr>
              <a:t>t</a:t>
            </a:r>
            <a:r>
              <a:rPr lang="en-US" sz="2400" baseline="30000">
                <a:solidFill>
                  <a:srgbClr val="000000"/>
                </a:solidFill>
                <a:latin typeface="Times New Roman"/>
              </a:rPr>
              <a:t> sử dụng công thức (1)</a:t>
            </a:r>
            <a:endParaRPr/>
          </a:p>
          <a:p>
            <a:pPr lvl="1">
              <a:lnSpc>
                <a:spcPct val="100000"/>
              </a:lnSpc>
              <a:buFont typeface="Arial"/>
              <a:buChar char="–"/>
            </a:pPr>
            <a:r>
              <a:rPr lang="en-US" sz="2400" baseline="30000">
                <a:solidFill>
                  <a:srgbClr val="000000"/>
                </a:solidFill>
                <a:latin typeface="Times New Roman"/>
              </a:rPr>
              <a:t>Tính giá trị của T tại thời điểm </a:t>
            </a:r>
            <a:r>
              <a:rPr i="1" lang="en-US" sz="2400" baseline="30000">
                <a:solidFill>
                  <a:srgbClr val="000000"/>
                </a:solidFill>
                <a:latin typeface="Times New Roman"/>
              </a:rPr>
              <a:t>t+1</a:t>
            </a:r>
            <a:r>
              <a:rPr lang="en-US" sz="2400" baseline="30000">
                <a:solidFill>
                  <a:srgbClr val="000000"/>
                </a:solidFill>
                <a:latin typeface="Times New Roman"/>
              </a:rPr>
              <a:t> sử dụng công thức (2).</a:t>
            </a:r>
            <a:endParaRPr/>
          </a:p>
          <a:p>
            <a:pPr>
              <a:lnSpc>
                <a:spcPct val="100000"/>
              </a:lnSpc>
              <a:buFont typeface="Arial"/>
              <a:buChar char="•"/>
            </a:pPr>
            <a:r>
              <a:rPr lang="en-US" sz="2800" baseline="30000">
                <a:solidFill>
                  <a:srgbClr val="000000"/>
                </a:solidFill>
                <a:latin typeface="Times New Roman"/>
              </a:rPr>
              <a:t>Lưu ý: Điều kiện biên</a:t>
            </a:r>
            <a:endParaRPr/>
          </a:p>
          <a:p>
            <a:pPr lvl="1">
              <a:lnSpc>
                <a:spcPct val="100000"/>
              </a:lnSpc>
              <a:buFont typeface="Arial"/>
              <a:buChar char="–"/>
            </a:pPr>
            <a:r>
              <a:rPr lang="en-US" sz="2400" baseline="30000">
                <a:solidFill>
                  <a:srgbClr val="000000"/>
                </a:solidFill>
                <a:latin typeface="Times New Roman"/>
              </a:rPr>
              <a:t>Nhiệt độ tại điểm bên trái của điểm i=0 bằng 100oC</a:t>
            </a:r>
            <a:endParaRPr/>
          </a:p>
          <a:p>
            <a:pPr lvl="1">
              <a:lnSpc>
                <a:spcPct val="100000"/>
              </a:lnSpc>
              <a:buFont typeface="Arial"/>
              <a:buChar char="–"/>
            </a:pPr>
            <a:r>
              <a:rPr lang="en-US" sz="2400" baseline="30000">
                <a:solidFill>
                  <a:srgbClr val="000000"/>
                </a:solidFill>
                <a:latin typeface="Times New Roman"/>
              </a:rPr>
              <a:t>Nhiệt độ tại điểm bên phải của điểm i=M-1 bằng 25oC</a:t>
            </a:r>
            <a:endParaRPr/>
          </a:p>
          <a:p>
            <a:endParaRPr/>
          </a:p>
          <a:p>
            <a:endParaRPr/>
          </a:p>
        </p:txBody>
      </p: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867960"/>
          </a:xfrm>
          <a:prstGeom prst="rect">
            <a:avLst/>
          </a:prstGeom>
        </p:spPr>
        <p:txBody>
          <a:bodyPr anchor="ctr"/>
          <a:p>
            <a:pPr algn="ctr">
              <a:lnSpc>
                <a:spcPct val="100000"/>
              </a:lnSpc>
            </a:pPr>
            <a:r>
              <a:rPr lang="en-US" sz="3600">
                <a:solidFill>
                  <a:srgbClr val="000000"/>
                </a:solidFill>
                <a:latin typeface="Times New Roman"/>
              </a:rPr>
              <a:t>Sự phụ thuộc dữ liệu</a:t>
            </a:r>
            <a:endParaRPr/>
          </a:p>
        </p:txBody>
      </p:sp>
      <p:sp>
        <p:nvSpPr>
          <p:cNvPr id="124" name="TextShape 2"/>
          <p:cNvSpPr txBox="1"/>
          <p:nvPr/>
        </p:nvSpPr>
        <p:spPr>
          <a:xfrm>
            <a:off x="457200" y="2743200"/>
            <a:ext cx="8229240" cy="3382560"/>
          </a:xfrm>
          <a:prstGeom prst="rect">
            <a:avLst/>
          </a:prstGeom>
        </p:spPr>
        <p:txBody>
          <a:bodyPr/>
          <a:p>
            <a:pPr>
              <a:lnSpc>
                <a:spcPct val="100000"/>
              </a:lnSpc>
              <a:buFont typeface="Arial"/>
              <a:buChar char="•"/>
            </a:pPr>
            <a:r>
              <a:rPr lang="en-US" sz="2800">
                <a:solidFill>
                  <a:srgbClr val="000000"/>
                </a:solidFill>
                <a:latin typeface="Times New Roman"/>
              </a:rPr>
              <a:t>Trong công thức (1) việc tính toán tại một điểm lưới (i) cần thông tin tại những điểm lưới xung quanh: (i-1), (i+1). Điều này gọi là sự phụ thuộc dữ liệu.</a:t>
            </a:r>
            <a:endParaRPr/>
          </a:p>
          <a:p>
            <a:pPr lvl="1">
              <a:lnSpc>
                <a:spcPct val="100000"/>
              </a:lnSpc>
              <a:buFont typeface="Arial"/>
              <a:buChar char="–"/>
            </a:pPr>
            <a:r>
              <a:rPr lang="en-US" sz="2400">
                <a:solidFill>
                  <a:srgbClr val="000000"/>
                </a:solidFill>
                <a:latin typeface="Times New Roman"/>
              </a:rPr>
              <a:t>Đối với chương trình tuần tự: Cần điều kiện biên</a:t>
            </a:r>
            <a:endParaRPr/>
          </a:p>
          <a:p>
            <a:pPr lvl="1">
              <a:lnSpc>
                <a:spcPct val="100000"/>
              </a:lnSpc>
              <a:buFont typeface="Arial"/>
              <a:buChar char="–"/>
            </a:pPr>
            <a:r>
              <a:rPr lang="en-US" sz="2400">
                <a:solidFill>
                  <a:srgbClr val="000000"/>
                </a:solidFill>
                <a:latin typeface="Times New Roman"/>
              </a:rPr>
              <a:t>Đối với chương trình song song (sử dụng mô hình bộ nhớ phân tán): Cần trao đổi thông tin (truyền thông) giữa các CPU, cần đồng bộ trong tính toán.</a:t>
            </a:r>
            <a:endParaRPr/>
          </a:p>
        </p:txBody>
      </p:sp>
      <p:sp>
        <p:nvSpPr>
          <p:cNvPr id="125" name="CustomShape 3"/>
          <p:cNvSpPr/>
          <p:nvPr/>
        </p:nvSpPr>
        <p:spPr>
          <a:xfrm>
            <a:off x="5339520" y="1673640"/>
            <a:ext cx="368280" cy="279720"/>
          </a:xfrm>
          <a:prstGeom prst="rect">
            <a:avLst/>
          </a:prstGeom>
          <a:noFill/>
          <a:ln w="31680">
            <a:solidFill>
              <a:srgbClr val="c00000"/>
            </a:solidFill>
            <a:round/>
          </a:ln>
        </p:spPr>
      </p:sp>
      <p:sp>
        <p:nvSpPr>
          <p:cNvPr id="126" name="CustomShape 4"/>
          <p:cNvSpPr/>
          <p:nvPr/>
        </p:nvSpPr>
        <p:spPr>
          <a:xfrm>
            <a:off x="6029640" y="1673640"/>
            <a:ext cx="561960" cy="255600"/>
          </a:xfrm>
          <a:prstGeom prst="rect">
            <a:avLst/>
          </a:prstGeom>
          <a:noFill/>
          <a:ln w="31680">
            <a:solidFill>
              <a:srgbClr val="7030a0"/>
            </a:solidFill>
            <a:round/>
          </a:ln>
        </p:spPr>
      </p:sp>
      <p:sp>
        <p:nvSpPr>
          <p:cNvPr id="127" name="CustomShape 5"/>
          <p:cNvSpPr/>
          <p:nvPr/>
        </p:nvSpPr>
        <p:spPr>
          <a:xfrm>
            <a:off x="4113000" y="1673640"/>
            <a:ext cx="561960" cy="255600"/>
          </a:xfrm>
          <a:prstGeom prst="rect">
            <a:avLst/>
          </a:prstGeom>
          <a:noFill/>
          <a:ln w="31680">
            <a:solidFill>
              <a:srgbClr val="00b050"/>
            </a:solidFill>
            <a:round/>
          </a:ln>
        </p:spPr>
      </p:sp>
      <p:sp>
        <p:nvSpPr>
          <p:cNvPr id="128" name="CustomShape 6"/>
          <p:cNvSpPr/>
          <p:nvPr/>
        </p:nvSpPr>
        <p:spPr>
          <a:xfrm>
            <a:off x="3192840" y="1673640"/>
            <a:ext cx="368280" cy="279720"/>
          </a:xfrm>
          <a:prstGeom prst="rect">
            <a:avLst/>
          </a:prstGeom>
          <a:noFill/>
          <a:ln w="31680">
            <a:solidFill>
              <a:srgbClr val="c00000"/>
            </a:solidFill>
            <a:round/>
          </a:ln>
        </p:spPr>
      </p:sp>
      <p:pic>
        <p:nvPicPr>
          <p:cNvPr id="129" name="" descr=""/>
          <p:cNvPicPr/>
          <p:nvPr/>
        </p:nvPicPr>
        <p:blipFill>
          <a:blip r:embed="rId1"/>
          <a:stretch>
            <a:fillRect/>
          </a:stretch>
        </p:blipFill>
        <p:spPr>
          <a:xfrm>
            <a:off x="2654280" y="1320840"/>
            <a:ext cx="5321160" cy="1143000"/>
          </a:xfrm>
          <a:prstGeom prst="rect">
            <a:avLst/>
          </a:prstGeom>
          <a:ln>
            <a:solidFill>
              <a:srgbClr val="3465a4"/>
            </a:solidFill>
          </a:ln>
        </p:spPr>
      </p:pic>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Cài đặt</a:t>
            </a:r>
            <a:endParaRPr/>
          </a:p>
        </p:txBody>
      </p:sp>
      <p:sp>
        <p:nvSpPr>
          <p:cNvPr id="131" name="TextShape 2"/>
          <p:cNvSpPr txBox="1"/>
          <p:nvPr/>
        </p:nvSpPr>
        <p:spPr>
          <a:xfrm>
            <a:off x="380880" y="1295280"/>
            <a:ext cx="3123720" cy="3809520"/>
          </a:xfrm>
          <a:prstGeom prst="rect">
            <a:avLst/>
          </a:prstGeom>
        </p:spPr>
        <p:txBody>
          <a:bodyPr/>
          <a:p>
            <a:pPr>
              <a:lnSpc>
                <a:spcPct val="100000"/>
              </a:lnSpc>
              <a:buFont typeface="Arial"/>
              <a:buChar char="•"/>
            </a:pPr>
            <a:r>
              <a:rPr lang="en-US" sz="2800">
                <a:solidFill>
                  <a:srgbClr val="000000"/>
                </a:solidFill>
                <a:latin typeface="Times New Roman"/>
              </a:rPr>
              <a:t>Ký hiệu:</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32" name="Line 3"/>
          <p:cNvSpPr/>
          <p:nvPr/>
        </p:nvSpPr>
        <p:spPr>
          <a:xfrm flipV="1">
            <a:off x="5016960" y="3998520"/>
            <a:ext cx="2694960" cy="66600"/>
          </a:xfrm>
          <a:prstGeom prst="line">
            <a:avLst/>
          </a:prstGeom>
          <a:ln w="25560">
            <a:solidFill>
              <a:srgbClr val="4a7ebb"/>
            </a:solidFill>
            <a:round/>
          </a:ln>
        </p:spPr>
      </p:sp>
      <p:sp>
        <p:nvSpPr>
          <p:cNvPr id="133" name="CustomShape 4"/>
          <p:cNvSpPr/>
          <p:nvPr/>
        </p:nvSpPr>
        <p:spPr>
          <a:xfrm>
            <a:off x="7263000" y="3904200"/>
            <a:ext cx="224280" cy="243000"/>
          </a:xfrm>
          <a:prstGeom prst="ellipse">
            <a:avLst/>
          </a:prstGeom>
          <a:solidFill>
            <a:srgbClr val="7030a0"/>
          </a:solidFill>
          <a:ln w="25560">
            <a:solidFill>
              <a:srgbClr val="3a5f8b"/>
            </a:solidFill>
            <a:round/>
          </a:ln>
        </p:spPr>
      </p:sp>
      <p:sp>
        <p:nvSpPr>
          <p:cNvPr id="134" name="CustomShape 5"/>
          <p:cNvSpPr/>
          <p:nvPr/>
        </p:nvSpPr>
        <p:spPr>
          <a:xfrm>
            <a:off x="5353920" y="3921480"/>
            <a:ext cx="224280" cy="243000"/>
          </a:xfrm>
          <a:prstGeom prst="ellipse">
            <a:avLst/>
          </a:prstGeom>
          <a:solidFill>
            <a:srgbClr val="00b050"/>
          </a:solidFill>
          <a:ln w="25560">
            <a:solidFill>
              <a:srgbClr val="3a5f8b"/>
            </a:solidFill>
            <a:round/>
          </a:ln>
        </p:spPr>
      </p:sp>
      <p:sp>
        <p:nvSpPr>
          <p:cNvPr id="135" name="CustomShape 6"/>
          <p:cNvSpPr/>
          <p:nvPr/>
        </p:nvSpPr>
        <p:spPr>
          <a:xfrm>
            <a:off x="6297480" y="3904200"/>
            <a:ext cx="224280" cy="243000"/>
          </a:xfrm>
          <a:prstGeom prst="ellipse">
            <a:avLst/>
          </a:prstGeom>
          <a:solidFill>
            <a:srgbClr val="c00000"/>
          </a:solidFill>
          <a:ln w="25560">
            <a:solidFill>
              <a:srgbClr val="3a5f8b"/>
            </a:solidFill>
            <a:round/>
          </a:ln>
        </p:spPr>
      </p:sp>
      <p:sp>
        <p:nvSpPr>
          <p:cNvPr id="136" name="CustomShape 7"/>
          <p:cNvSpPr/>
          <p:nvPr/>
        </p:nvSpPr>
        <p:spPr>
          <a:xfrm>
            <a:off x="6027840" y="2895480"/>
            <a:ext cx="673560" cy="516960"/>
          </a:xfrm>
          <a:prstGeom prst="rect">
            <a:avLst/>
          </a:prstGeom>
          <a:noFill/>
          <a:ln>
            <a:noFill/>
          </a:ln>
        </p:spPr>
        <p:txBody>
          <a:bodyPr lIns="90000" rIns="90000" tIns="45000" bIns="45000"/>
          <a:p>
            <a:pPr algn="ctr">
              <a:lnSpc>
                <a:spcPct val="100000"/>
              </a:lnSpc>
            </a:pPr>
            <a:r>
              <a:rPr i="1" lang="en-US" sz="2800">
                <a:solidFill>
                  <a:srgbClr val="000000"/>
                </a:solidFill>
                <a:latin typeface="Times New Roman"/>
              </a:rPr>
              <a:t>c</a:t>
            </a:r>
            <a:endParaRPr/>
          </a:p>
        </p:txBody>
      </p:sp>
      <p:sp>
        <p:nvSpPr>
          <p:cNvPr id="137" name="CustomShape 8"/>
          <p:cNvSpPr/>
          <p:nvPr/>
        </p:nvSpPr>
        <p:spPr>
          <a:xfrm>
            <a:off x="7936920" y="3493440"/>
            <a:ext cx="673560" cy="516960"/>
          </a:xfrm>
          <a:prstGeom prst="rect">
            <a:avLst/>
          </a:prstGeom>
          <a:noFill/>
          <a:ln>
            <a:noFill/>
          </a:ln>
        </p:spPr>
        <p:txBody>
          <a:bodyPr lIns="90000" rIns="90000" tIns="45000" bIns="45000"/>
          <a:p>
            <a:pPr algn="ctr">
              <a:lnSpc>
                <a:spcPct val="100000"/>
              </a:lnSpc>
            </a:pPr>
            <a:r>
              <a:rPr i="1" lang="en-US" sz="2800">
                <a:solidFill>
                  <a:srgbClr val="000000"/>
                </a:solidFill>
                <a:latin typeface="Times New Roman"/>
              </a:rPr>
              <a:t>r</a:t>
            </a:r>
            <a:endParaRPr/>
          </a:p>
        </p:txBody>
      </p:sp>
      <p:sp>
        <p:nvSpPr>
          <p:cNvPr id="138" name="CustomShape 9"/>
          <p:cNvSpPr/>
          <p:nvPr/>
        </p:nvSpPr>
        <p:spPr>
          <a:xfrm>
            <a:off x="4343400" y="3584160"/>
            <a:ext cx="673560" cy="516960"/>
          </a:xfrm>
          <a:prstGeom prst="rect">
            <a:avLst/>
          </a:prstGeom>
          <a:noFill/>
          <a:ln>
            <a:noFill/>
          </a:ln>
        </p:spPr>
        <p:txBody>
          <a:bodyPr lIns="90000" rIns="90000" tIns="45000" bIns="45000"/>
          <a:p>
            <a:pPr algn="ctr">
              <a:lnSpc>
                <a:spcPct val="100000"/>
              </a:lnSpc>
            </a:pPr>
            <a:r>
              <a:rPr i="1" lang="en-US" sz="2800">
                <a:solidFill>
                  <a:srgbClr val="000000"/>
                </a:solidFill>
                <a:latin typeface="Times New Roman"/>
              </a:rPr>
              <a:t>l</a:t>
            </a:r>
            <a:endParaRPr/>
          </a:p>
        </p:txBody>
      </p:sp>
      <p:sp>
        <p:nvSpPr>
          <p:cNvPr id="139" name="CustomShape 10"/>
          <p:cNvSpPr/>
          <p:nvPr/>
        </p:nvSpPr>
        <p:spPr>
          <a:xfrm>
            <a:off x="6574680" y="2152440"/>
            <a:ext cx="326520" cy="261000"/>
          </a:xfrm>
          <a:prstGeom prst="rect">
            <a:avLst/>
          </a:prstGeom>
          <a:noFill/>
          <a:ln w="31680">
            <a:solidFill>
              <a:srgbClr val="c00000"/>
            </a:solidFill>
            <a:round/>
          </a:ln>
        </p:spPr>
      </p:sp>
      <p:sp>
        <p:nvSpPr>
          <p:cNvPr id="140" name="CustomShape 11"/>
          <p:cNvSpPr/>
          <p:nvPr/>
        </p:nvSpPr>
        <p:spPr>
          <a:xfrm>
            <a:off x="7185960" y="2152440"/>
            <a:ext cx="498240" cy="238680"/>
          </a:xfrm>
          <a:prstGeom prst="rect">
            <a:avLst/>
          </a:prstGeom>
          <a:noFill/>
          <a:ln w="31680">
            <a:solidFill>
              <a:srgbClr val="7030a0"/>
            </a:solidFill>
            <a:round/>
          </a:ln>
        </p:spPr>
      </p:sp>
      <p:sp>
        <p:nvSpPr>
          <p:cNvPr id="141" name="CustomShape 12"/>
          <p:cNvSpPr/>
          <p:nvPr/>
        </p:nvSpPr>
        <p:spPr>
          <a:xfrm>
            <a:off x="5487120" y="2152440"/>
            <a:ext cx="498240" cy="238680"/>
          </a:xfrm>
          <a:prstGeom prst="rect">
            <a:avLst/>
          </a:prstGeom>
          <a:noFill/>
          <a:ln w="31680">
            <a:solidFill>
              <a:srgbClr val="00b050"/>
            </a:solidFill>
            <a:round/>
          </a:ln>
        </p:spPr>
      </p:sp>
      <p:sp>
        <p:nvSpPr>
          <p:cNvPr id="142" name="CustomShape 13"/>
          <p:cNvSpPr/>
          <p:nvPr/>
        </p:nvSpPr>
        <p:spPr>
          <a:xfrm>
            <a:off x="4671720" y="2152440"/>
            <a:ext cx="326520" cy="261000"/>
          </a:xfrm>
          <a:prstGeom prst="rect">
            <a:avLst/>
          </a:prstGeom>
          <a:noFill/>
          <a:ln w="31680">
            <a:solidFill>
              <a:srgbClr val="c00000"/>
            </a:solidFill>
            <a:round/>
          </a:ln>
        </p:spPr>
      </p:sp>
      <p:pic>
        <p:nvPicPr>
          <p:cNvPr id="143" name="" descr=""/>
          <p:cNvPicPr/>
          <p:nvPr/>
        </p:nvPicPr>
        <p:blipFill>
          <a:blip r:embed="rId1"/>
          <a:stretch>
            <a:fillRect/>
          </a:stretch>
        </p:blipFill>
        <p:spPr>
          <a:xfrm>
            <a:off x="952560" y="1879560"/>
            <a:ext cx="2260440" cy="3060720"/>
          </a:xfrm>
          <a:prstGeom prst="rect">
            <a:avLst/>
          </a:prstGeom>
          <a:ln>
            <a:solidFill>
              <a:srgbClr val="3465a4"/>
            </a:solidFill>
          </a:ln>
        </p:spPr>
      </p:pic>
      <p:pic>
        <p:nvPicPr>
          <p:cNvPr id="144" name="" descr=""/>
          <p:cNvPicPr/>
          <p:nvPr/>
        </p:nvPicPr>
        <p:blipFill>
          <a:blip r:embed="rId2"/>
          <a:stretch>
            <a:fillRect/>
          </a:stretch>
        </p:blipFill>
        <p:spPr>
          <a:xfrm>
            <a:off x="4191120" y="1828800"/>
            <a:ext cx="4711680" cy="1066680"/>
          </a:xfrm>
          <a:prstGeom prst="rect">
            <a:avLst/>
          </a:prstGeom>
          <a:ln>
            <a:solidFill>
              <a:srgbClr val="3465a4"/>
            </a:solidFill>
          </a:ln>
        </p:spPr>
      </p:pic>
      <p:pic>
        <p:nvPicPr>
          <p:cNvPr id="145" name="" descr=""/>
          <p:cNvPicPr/>
          <p:nvPr/>
        </p:nvPicPr>
        <p:blipFill>
          <a:blip r:embed="rId3"/>
          <a:stretch>
            <a:fillRect/>
          </a:stretch>
        </p:blipFill>
        <p:spPr>
          <a:xfrm>
            <a:off x="3022560" y="5410080"/>
            <a:ext cx="4038480" cy="1079640"/>
          </a:xfrm>
          <a:prstGeom prst="rect">
            <a:avLst/>
          </a:prstGeom>
          <a:ln>
            <a:solidFill>
              <a:srgbClr val="3465a4"/>
            </a:solidFill>
          </a:ln>
        </p:spPr>
      </p:pic>
    </p:spTree>
  </p:cSld>
  <p:transition spd="med">
    <p:fade/>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228600" y="152280"/>
            <a:ext cx="8457840" cy="990360"/>
          </a:xfrm>
          <a:prstGeom prst="rect">
            <a:avLst/>
          </a:prstGeom>
        </p:spPr>
        <p:txBody>
          <a:bodyPr anchor="ctr"/>
          <a:p>
            <a:pPr algn="ctr">
              <a:lnSpc>
                <a:spcPct val="100000"/>
              </a:lnSpc>
            </a:pPr>
            <a:r>
              <a:rPr lang="en-US" sz="3600">
                <a:solidFill>
                  <a:srgbClr val="000000"/>
                </a:solidFill>
                <a:latin typeface="Times New Roman"/>
              </a:rPr>
              <a:t>Cài đặt hàm rời rạc theo không gian: DHB2</a:t>
            </a:r>
            <a:endParaRPr/>
          </a:p>
        </p:txBody>
      </p:sp>
      <p:sp>
        <p:nvSpPr>
          <p:cNvPr id="147" name="CustomShape 2"/>
          <p:cNvSpPr/>
          <p:nvPr/>
        </p:nvSpPr>
        <p:spPr>
          <a:xfrm>
            <a:off x="433080" y="2819520"/>
            <a:ext cx="5866920" cy="3106800"/>
          </a:xfrm>
          <a:prstGeom prst="rect">
            <a:avLst/>
          </a:prstGeom>
          <a:noFill/>
          <a:ln>
            <a:noFill/>
          </a:ln>
        </p:spPr>
        <p:txBody>
          <a:bodyPr lIns="90000" rIns="90000" tIns="45000" bIns="45000"/>
          <a:p>
            <a:pPr>
              <a:lnSpc>
                <a:spcPct val="100000"/>
              </a:lnSpc>
            </a:pPr>
            <a:r>
              <a:rPr b="1" lang="en-US" sz="2200">
                <a:solidFill>
                  <a:srgbClr val="000000"/>
                </a:solidFill>
                <a:latin typeface="Times New Roman"/>
              </a:rPr>
              <a:t>void DHB2(float *T, float *dT) </a:t>
            </a:r>
            <a:r>
              <a:rPr lang="en-US" sz="2200">
                <a:solidFill>
                  <a:srgbClr val="000000"/>
                </a:solidFill>
                <a:latin typeface="Times New Roman"/>
              </a:rPr>
              <a:t>{</a:t>
            </a:r>
            <a:endParaRPr/>
          </a:p>
          <a:p>
            <a:pPr>
              <a:lnSpc>
                <a:spcPct val="100000"/>
              </a:lnSpc>
            </a:pPr>
            <a:r>
              <a:rPr lang="en-US" sz="2200">
                <a:solidFill>
                  <a:srgbClr val="000000"/>
                </a:solidFill>
                <a:latin typeface="Times New Roman"/>
              </a:rPr>
              <a:t>int i;</a:t>
            </a:r>
            <a:endParaRPr/>
          </a:p>
          <a:p>
            <a:pPr>
              <a:lnSpc>
                <a:spcPct val="100000"/>
              </a:lnSpc>
            </a:pPr>
            <a:r>
              <a:rPr lang="en-US" sz="2200">
                <a:solidFill>
                  <a:srgbClr val="000000"/>
                </a:solidFill>
                <a:latin typeface="Times New Roman"/>
              </a:rPr>
              <a:t>float c,l,r;</a:t>
            </a:r>
            <a:endParaRPr/>
          </a:p>
          <a:p>
            <a:pPr>
              <a:lnSpc>
                <a:spcPct val="100000"/>
              </a:lnSpc>
            </a:pPr>
            <a:r>
              <a:rPr lang="en-US" sz="2200">
                <a:solidFill>
                  <a:srgbClr val="000000"/>
                </a:solidFill>
                <a:latin typeface="Times New Roman"/>
              </a:rPr>
              <a:t>for (  i = 0 ; i &lt; M-1 ; i++ ){</a:t>
            </a:r>
            <a:endParaRPr/>
          </a:p>
          <a:p>
            <a:pPr>
              <a:lnSpc>
                <a:spcPct val="100000"/>
              </a:lnSpc>
            </a:pPr>
            <a:r>
              <a:rPr lang="en-US" sz="2200">
                <a:solidFill>
                  <a:srgbClr val="000000"/>
                </a:solidFill>
                <a:latin typeface="Times New Roman"/>
              </a:rPr>
              <a:t>       </a:t>
            </a:r>
            <a:r>
              <a:rPr lang="en-US" sz="2200">
                <a:solidFill>
                  <a:srgbClr val="000000"/>
                </a:solidFill>
                <a:latin typeface="Times New Roman"/>
              </a:rPr>
              <a:t>c = </a:t>
            </a:r>
            <a:r>
              <a:rPr lang="en-US" sz="2200">
                <a:solidFill>
                  <a:srgbClr val="ff0000"/>
                </a:solidFill>
                <a:latin typeface="Times New Roman"/>
              </a:rPr>
              <a:t>*(T+i)</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l = (i==0)       ? </a:t>
            </a:r>
            <a:r>
              <a:rPr lang="en-US" sz="2200">
                <a:solidFill>
                  <a:srgbClr val="ff0000"/>
                </a:solidFill>
                <a:latin typeface="Times New Roman"/>
              </a:rPr>
              <a:t>100 </a:t>
            </a:r>
            <a:r>
              <a:rPr lang="en-US" sz="2200">
                <a:solidFill>
                  <a:srgbClr val="000000"/>
                </a:solidFill>
                <a:latin typeface="Times New Roman"/>
              </a:rPr>
              <a:t>: </a:t>
            </a:r>
            <a:r>
              <a:rPr lang="en-US" sz="2200">
                <a:solidFill>
                  <a:srgbClr val="00b050"/>
                </a:solidFill>
                <a:latin typeface="Times New Roman"/>
              </a:rPr>
              <a:t>*(T+i-1)</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r = (i==M-1)  ? </a:t>
            </a:r>
            <a:r>
              <a:rPr lang="en-US" sz="2200">
                <a:solidFill>
                  <a:srgbClr val="ff0000"/>
                </a:solidFill>
                <a:latin typeface="Times New Roman"/>
              </a:rPr>
              <a:t>  25 </a:t>
            </a:r>
            <a:r>
              <a:rPr lang="en-US" sz="2200">
                <a:solidFill>
                  <a:srgbClr val="000000"/>
                </a:solidFill>
                <a:latin typeface="Times New Roman"/>
              </a:rPr>
              <a:t>: </a:t>
            </a:r>
            <a:r>
              <a:rPr lang="en-US" sz="2200">
                <a:solidFill>
                  <a:srgbClr val="7030a0"/>
                </a:solidFill>
                <a:latin typeface="Times New Roman"/>
              </a:rPr>
              <a:t>*(T+i+1</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*(dT+i) = D*(l-2*c+r)/(dx*dx);   </a:t>
            </a:r>
            <a:endParaRPr/>
          </a:p>
          <a:p>
            <a:pPr>
              <a:lnSpc>
                <a:spcPct val="100000"/>
              </a:lnSpc>
            </a:pPr>
            <a:r>
              <a:rPr lang="en-US" sz="2200">
                <a:solidFill>
                  <a:srgbClr val="000000"/>
                </a:solidFill>
                <a:latin typeface="Times New Roman"/>
              </a:rPr>
              <a:t>}</a:t>
            </a:r>
            <a:endParaRPr/>
          </a:p>
        </p:txBody>
      </p:sp>
      <p:sp>
        <p:nvSpPr>
          <p:cNvPr id="148" name="CustomShape 3"/>
          <p:cNvSpPr/>
          <p:nvPr/>
        </p:nvSpPr>
        <p:spPr>
          <a:xfrm>
            <a:off x="2698920" y="1695240"/>
            <a:ext cx="318240" cy="288000"/>
          </a:xfrm>
          <a:prstGeom prst="rect">
            <a:avLst/>
          </a:prstGeom>
          <a:noFill/>
          <a:ln w="31680">
            <a:solidFill>
              <a:srgbClr val="c00000"/>
            </a:solidFill>
            <a:round/>
          </a:ln>
        </p:spPr>
      </p:sp>
      <p:sp>
        <p:nvSpPr>
          <p:cNvPr id="149" name="CustomShape 4"/>
          <p:cNvSpPr/>
          <p:nvPr/>
        </p:nvSpPr>
        <p:spPr>
          <a:xfrm>
            <a:off x="3295080" y="1695240"/>
            <a:ext cx="485640" cy="263160"/>
          </a:xfrm>
          <a:prstGeom prst="rect">
            <a:avLst/>
          </a:prstGeom>
          <a:noFill/>
          <a:ln w="31680">
            <a:solidFill>
              <a:srgbClr val="7030a0"/>
            </a:solidFill>
            <a:round/>
          </a:ln>
        </p:spPr>
      </p:sp>
      <p:sp>
        <p:nvSpPr>
          <p:cNvPr id="150" name="CustomShape 5"/>
          <p:cNvSpPr/>
          <p:nvPr/>
        </p:nvSpPr>
        <p:spPr>
          <a:xfrm>
            <a:off x="1639440" y="1695240"/>
            <a:ext cx="485640" cy="263160"/>
          </a:xfrm>
          <a:prstGeom prst="rect">
            <a:avLst/>
          </a:prstGeom>
          <a:noFill/>
          <a:ln w="31680">
            <a:solidFill>
              <a:srgbClr val="00b050"/>
            </a:solidFill>
            <a:round/>
          </a:ln>
        </p:spPr>
      </p:sp>
      <p:sp>
        <p:nvSpPr>
          <p:cNvPr id="151" name="CustomShape 6"/>
          <p:cNvSpPr/>
          <p:nvPr/>
        </p:nvSpPr>
        <p:spPr>
          <a:xfrm>
            <a:off x="844560" y="1695240"/>
            <a:ext cx="318240" cy="288000"/>
          </a:xfrm>
          <a:prstGeom prst="rect">
            <a:avLst/>
          </a:prstGeom>
          <a:noFill/>
          <a:ln w="31680">
            <a:solidFill>
              <a:srgbClr val="c00000"/>
            </a:solidFill>
            <a:round/>
          </a:ln>
        </p:spPr>
      </p:sp>
      <p:sp>
        <p:nvSpPr>
          <p:cNvPr id="152" name="CustomShape 7"/>
          <p:cNvSpPr/>
          <p:nvPr/>
        </p:nvSpPr>
        <p:spPr>
          <a:xfrm>
            <a:off x="4800600" y="5105520"/>
            <a:ext cx="100656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100</a:t>
            </a:r>
            <a:r>
              <a:rPr i="1" lang="en-US" sz="2200" baseline="30000">
                <a:solidFill>
                  <a:srgbClr val="000000"/>
                </a:solidFill>
                <a:latin typeface="Times New Roman"/>
              </a:rPr>
              <a:t>oC</a:t>
            </a:r>
            <a:endParaRPr/>
          </a:p>
        </p:txBody>
      </p:sp>
      <p:sp>
        <p:nvSpPr>
          <p:cNvPr id="153" name="Line 8"/>
          <p:cNvSpPr/>
          <p:nvPr/>
        </p:nvSpPr>
        <p:spPr>
          <a:xfrm>
            <a:off x="5645520" y="5969520"/>
            <a:ext cx="2507400" cy="16920"/>
          </a:xfrm>
          <a:prstGeom prst="line">
            <a:avLst/>
          </a:prstGeom>
          <a:ln w="25560">
            <a:solidFill>
              <a:srgbClr val="4a7ebb"/>
            </a:solidFill>
            <a:round/>
          </a:ln>
        </p:spPr>
      </p:sp>
      <p:sp>
        <p:nvSpPr>
          <p:cNvPr id="154" name="Line 9"/>
          <p:cNvSpPr/>
          <p:nvPr/>
        </p:nvSpPr>
        <p:spPr>
          <a:xfrm>
            <a:off x="5631480" y="3850200"/>
            <a:ext cx="3055320" cy="22320"/>
          </a:xfrm>
          <a:prstGeom prst="line">
            <a:avLst/>
          </a:prstGeom>
          <a:ln w="25560">
            <a:solidFill>
              <a:srgbClr val="4a7ebb"/>
            </a:solidFill>
            <a:round/>
          </a:ln>
        </p:spPr>
      </p:sp>
      <p:sp>
        <p:nvSpPr>
          <p:cNvPr id="155" name="CustomShape 10"/>
          <p:cNvSpPr/>
          <p:nvPr/>
        </p:nvSpPr>
        <p:spPr>
          <a:xfrm>
            <a:off x="7634880" y="3769200"/>
            <a:ext cx="173880" cy="180000"/>
          </a:xfrm>
          <a:prstGeom prst="ellipse">
            <a:avLst/>
          </a:prstGeom>
          <a:solidFill>
            <a:srgbClr val="7030a0"/>
          </a:solidFill>
          <a:ln w="25560">
            <a:solidFill>
              <a:srgbClr val="3a5f8b"/>
            </a:solidFill>
            <a:round/>
          </a:ln>
        </p:spPr>
      </p:sp>
      <p:sp>
        <p:nvSpPr>
          <p:cNvPr id="156" name="CustomShape 11"/>
          <p:cNvSpPr/>
          <p:nvPr/>
        </p:nvSpPr>
        <p:spPr>
          <a:xfrm>
            <a:off x="6688440" y="3781800"/>
            <a:ext cx="173880" cy="180000"/>
          </a:xfrm>
          <a:prstGeom prst="ellipse">
            <a:avLst/>
          </a:prstGeom>
          <a:solidFill>
            <a:srgbClr val="00b050"/>
          </a:solidFill>
          <a:ln w="25560">
            <a:solidFill>
              <a:srgbClr val="3a5f8b"/>
            </a:solidFill>
            <a:round/>
          </a:ln>
        </p:spPr>
      </p:sp>
      <p:sp>
        <p:nvSpPr>
          <p:cNvPr id="157" name="CustomShape 12"/>
          <p:cNvSpPr/>
          <p:nvPr/>
        </p:nvSpPr>
        <p:spPr>
          <a:xfrm>
            <a:off x="7151040" y="3754080"/>
            <a:ext cx="173880" cy="180000"/>
          </a:xfrm>
          <a:prstGeom prst="ellipse">
            <a:avLst/>
          </a:prstGeom>
          <a:solidFill>
            <a:srgbClr val="c00000"/>
          </a:solidFill>
          <a:ln w="25560">
            <a:solidFill>
              <a:srgbClr val="3a5f8b"/>
            </a:solidFill>
            <a:round/>
          </a:ln>
        </p:spPr>
      </p:sp>
      <p:sp>
        <p:nvSpPr>
          <p:cNvPr id="158" name="CustomShape 13"/>
          <p:cNvSpPr/>
          <p:nvPr/>
        </p:nvSpPr>
        <p:spPr>
          <a:xfrm>
            <a:off x="8117280" y="3761640"/>
            <a:ext cx="173880" cy="180000"/>
          </a:xfrm>
          <a:prstGeom prst="ellipse">
            <a:avLst/>
          </a:prstGeom>
          <a:solidFill>
            <a:srgbClr val="000000"/>
          </a:solidFill>
          <a:ln w="25560">
            <a:solidFill>
              <a:srgbClr val="3a5f8b"/>
            </a:solidFill>
            <a:round/>
          </a:ln>
        </p:spPr>
      </p:sp>
      <p:sp>
        <p:nvSpPr>
          <p:cNvPr id="159" name="CustomShape 14"/>
          <p:cNvSpPr/>
          <p:nvPr/>
        </p:nvSpPr>
        <p:spPr>
          <a:xfrm>
            <a:off x="5631480" y="3760200"/>
            <a:ext cx="173880" cy="180000"/>
          </a:xfrm>
          <a:prstGeom prst="ellipse">
            <a:avLst/>
          </a:prstGeom>
          <a:solidFill>
            <a:srgbClr val="000000"/>
          </a:solidFill>
          <a:ln w="25560">
            <a:solidFill>
              <a:srgbClr val="3a5f8b"/>
            </a:solidFill>
            <a:round/>
          </a:ln>
        </p:spPr>
      </p:sp>
      <p:sp>
        <p:nvSpPr>
          <p:cNvPr id="160" name="CustomShape 15"/>
          <p:cNvSpPr/>
          <p:nvPr/>
        </p:nvSpPr>
        <p:spPr>
          <a:xfrm>
            <a:off x="6150600" y="3781800"/>
            <a:ext cx="173880" cy="180000"/>
          </a:xfrm>
          <a:prstGeom prst="ellipse">
            <a:avLst/>
          </a:prstGeom>
          <a:solidFill>
            <a:srgbClr val="000000"/>
          </a:solidFill>
          <a:ln w="25560">
            <a:solidFill>
              <a:srgbClr val="3a5f8b"/>
            </a:solidFill>
            <a:round/>
          </a:ln>
        </p:spPr>
      </p:sp>
      <p:sp>
        <p:nvSpPr>
          <p:cNvPr id="161" name="CustomShape 16"/>
          <p:cNvSpPr/>
          <p:nvPr/>
        </p:nvSpPr>
        <p:spPr>
          <a:xfrm>
            <a:off x="8665200" y="3775320"/>
            <a:ext cx="173880" cy="180000"/>
          </a:xfrm>
          <a:prstGeom prst="ellipse">
            <a:avLst/>
          </a:prstGeom>
          <a:solidFill>
            <a:srgbClr val="000000"/>
          </a:solidFill>
          <a:ln w="25560">
            <a:solidFill>
              <a:srgbClr val="3a5f8b"/>
            </a:solidFill>
            <a:round/>
          </a:ln>
        </p:spPr>
      </p:sp>
      <p:sp>
        <p:nvSpPr>
          <p:cNvPr id="162" name="CustomShape 17"/>
          <p:cNvSpPr/>
          <p:nvPr/>
        </p:nvSpPr>
        <p:spPr>
          <a:xfrm>
            <a:off x="5410080" y="320760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0</a:t>
            </a:r>
            <a:endParaRPr/>
          </a:p>
        </p:txBody>
      </p:sp>
      <p:sp>
        <p:nvSpPr>
          <p:cNvPr id="163" name="CustomShape 18"/>
          <p:cNvSpPr/>
          <p:nvPr/>
        </p:nvSpPr>
        <p:spPr>
          <a:xfrm>
            <a:off x="6400800" y="317448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i-1</a:t>
            </a:r>
            <a:endParaRPr/>
          </a:p>
        </p:txBody>
      </p:sp>
      <p:sp>
        <p:nvSpPr>
          <p:cNvPr id="164" name="CustomShape 19"/>
          <p:cNvSpPr/>
          <p:nvPr/>
        </p:nvSpPr>
        <p:spPr>
          <a:xfrm>
            <a:off x="6934320" y="317448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a:t>
            </a:r>
            <a:endParaRPr/>
          </a:p>
        </p:txBody>
      </p:sp>
      <p:sp>
        <p:nvSpPr>
          <p:cNvPr id="165" name="CustomShape 20"/>
          <p:cNvSpPr/>
          <p:nvPr/>
        </p:nvSpPr>
        <p:spPr>
          <a:xfrm>
            <a:off x="7386120" y="3174480"/>
            <a:ext cx="73836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i+1</a:t>
            </a:r>
            <a:endParaRPr/>
          </a:p>
        </p:txBody>
      </p:sp>
      <p:sp>
        <p:nvSpPr>
          <p:cNvPr id="166" name="CustomShape 21"/>
          <p:cNvSpPr/>
          <p:nvPr/>
        </p:nvSpPr>
        <p:spPr>
          <a:xfrm>
            <a:off x="8276040" y="3174480"/>
            <a:ext cx="7153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M-1</a:t>
            </a:r>
            <a:endParaRPr/>
          </a:p>
        </p:txBody>
      </p:sp>
      <p:sp>
        <p:nvSpPr>
          <p:cNvPr id="167" name="Line 22"/>
          <p:cNvSpPr/>
          <p:nvPr/>
        </p:nvSpPr>
        <p:spPr>
          <a:xfrm>
            <a:off x="5805360" y="4840920"/>
            <a:ext cx="2881440" cy="22320"/>
          </a:xfrm>
          <a:prstGeom prst="line">
            <a:avLst/>
          </a:prstGeom>
          <a:ln w="25560">
            <a:solidFill>
              <a:srgbClr val="4a7ebb"/>
            </a:solidFill>
            <a:round/>
          </a:ln>
        </p:spPr>
      </p:sp>
      <p:sp>
        <p:nvSpPr>
          <p:cNvPr id="168" name="CustomShape 23"/>
          <p:cNvSpPr/>
          <p:nvPr/>
        </p:nvSpPr>
        <p:spPr>
          <a:xfrm>
            <a:off x="6204240" y="4759560"/>
            <a:ext cx="173880" cy="180000"/>
          </a:xfrm>
          <a:prstGeom prst="ellipse">
            <a:avLst/>
          </a:prstGeom>
          <a:solidFill>
            <a:srgbClr val="7030a0"/>
          </a:solidFill>
          <a:ln w="25560">
            <a:solidFill>
              <a:srgbClr val="3a5f8b"/>
            </a:solidFill>
            <a:round/>
          </a:ln>
        </p:spPr>
      </p:sp>
      <p:sp>
        <p:nvSpPr>
          <p:cNvPr id="169" name="CustomShape 24"/>
          <p:cNvSpPr/>
          <p:nvPr/>
        </p:nvSpPr>
        <p:spPr>
          <a:xfrm>
            <a:off x="5257800" y="4744080"/>
            <a:ext cx="173880" cy="180000"/>
          </a:xfrm>
          <a:prstGeom prst="ellipse">
            <a:avLst/>
          </a:prstGeom>
          <a:solidFill>
            <a:srgbClr val="00b050"/>
          </a:solidFill>
          <a:ln w="25560">
            <a:solidFill>
              <a:srgbClr val="3a5f8b"/>
            </a:solidFill>
            <a:round/>
          </a:ln>
        </p:spPr>
      </p:sp>
      <p:sp>
        <p:nvSpPr>
          <p:cNvPr id="170" name="CustomShape 25"/>
          <p:cNvSpPr/>
          <p:nvPr/>
        </p:nvSpPr>
        <p:spPr>
          <a:xfrm>
            <a:off x="5720400" y="4744800"/>
            <a:ext cx="173880" cy="180000"/>
          </a:xfrm>
          <a:prstGeom prst="ellipse">
            <a:avLst/>
          </a:prstGeom>
          <a:solidFill>
            <a:srgbClr val="c00000"/>
          </a:solidFill>
          <a:ln w="25560">
            <a:solidFill>
              <a:srgbClr val="3a5f8b"/>
            </a:solidFill>
            <a:round/>
          </a:ln>
        </p:spPr>
      </p:sp>
      <p:sp>
        <p:nvSpPr>
          <p:cNvPr id="171" name="CustomShape 26"/>
          <p:cNvSpPr/>
          <p:nvPr/>
        </p:nvSpPr>
        <p:spPr>
          <a:xfrm>
            <a:off x="8160120" y="4752360"/>
            <a:ext cx="173880" cy="180000"/>
          </a:xfrm>
          <a:prstGeom prst="ellipse">
            <a:avLst/>
          </a:prstGeom>
          <a:solidFill>
            <a:srgbClr val="000000"/>
          </a:solidFill>
          <a:ln w="25560">
            <a:solidFill>
              <a:srgbClr val="3a5f8b"/>
            </a:solidFill>
            <a:round/>
          </a:ln>
        </p:spPr>
      </p:sp>
      <p:sp>
        <p:nvSpPr>
          <p:cNvPr id="172" name="CustomShape 27"/>
          <p:cNvSpPr/>
          <p:nvPr/>
        </p:nvSpPr>
        <p:spPr>
          <a:xfrm>
            <a:off x="8665200" y="4765680"/>
            <a:ext cx="173880" cy="180000"/>
          </a:xfrm>
          <a:prstGeom prst="ellipse">
            <a:avLst/>
          </a:prstGeom>
          <a:solidFill>
            <a:srgbClr val="000000"/>
          </a:solidFill>
          <a:ln w="25560">
            <a:solidFill>
              <a:srgbClr val="3a5f8b"/>
            </a:solidFill>
            <a:round/>
          </a:ln>
        </p:spPr>
      </p:sp>
      <p:sp>
        <p:nvSpPr>
          <p:cNvPr id="173" name="CustomShape 28"/>
          <p:cNvSpPr/>
          <p:nvPr/>
        </p:nvSpPr>
        <p:spPr>
          <a:xfrm>
            <a:off x="5410080" y="4045680"/>
            <a:ext cx="6091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0</a:t>
            </a:r>
            <a:endParaRPr/>
          </a:p>
        </p:txBody>
      </p:sp>
      <p:sp>
        <p:nvSpPr>
          <p:cNvPr id="174" name="CustomShape 29"/>
          <p:cNvSpPr/>
          <p:nvPr/>
        </p:nvSpPr>
        <p:spPr>
          <a:xfrm>
            <a:off x="8276040" y="4165200"/>
            <a:ext cx="7153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M-1</a:t>
            </a:r>
            <a:endParaRPr/>
          </a:p>
        </p:txBody>
      </p:sp>
      <p:sp>
        <p:nvSpPr>
          <p:cNvPr id="175" name="CustomShape 30"/>
          <p:cNvSpPr/>
          <p:nvPr/>
        </p:nvSpPr>
        <p:spPr>
          <a:xfrm>
            <a:off x="8512560" y="5902560"/>
            <a:ext cx="173880" cy="180000"/>
          </a:xfrm>
          <a:prstGeom prst="ellipse">
            <a:avLst/>
          </a:prstGeom>
          <a:solidFill>
            <a:srgbClr val="7030a0"/>
          </a:solidFill>
          <a:ln w="25560">
            <a:solidFill>
              <a:srgbClr val="3a5f8b"/>
            </a:solidFill>
            <a:round/>
          </a:ln>
        </p:spPr>
      </p:sp>
      <p:sp>
        <p:nvSpPr>
          <p:cNvPr id="176" name="CustomShape 31"/>
          <p:cNvSpPr/>
          <p:nvPr/>
        </p:nvSpPr>
        <p:spPr>
          <a:xfrm>
            <a:off x="7566120" y="5887080"/>
            <a:ext cx="173880" cy="180000"/>
          </a:xfrm>
          <a:prstGeom prst="ellipse">
            <a:avLst/>
          </a:prstGeom>
          <a:solidFill>
            <a:srgbClr val="00b050"/>
          </a:solidFill>
          <a:ln w="25560">
            <a:solidFill>
              <a:srgbClr val="3a5f8b"/>
            </a:solidFill>
            <a:round/>
          </a:ln>
        </p:spPr>
      </p:sp>
      <p:sp>
        <p:nvSpPr>
          <p:cNvPr id="177" name="CustomShape 32"/>
          <p:cNvSpPr/>
          <p:nvPr/>
        </p:nvSpPr>
        <p:spPr>
          <a:xfrm>
            <a:off x="8028720" y="5887800"/>
            <a:ext cx="173880" cy="180000"/>
          </a:xfrm>
          <a:prstGeom prst="ellipse">
            <a:avLst/>
          </a:prstGeom>
          <a:solidFill>
            <a:srgbClr val="c00000"/>
          </a:solidFill>
          <a:ln w="25560">
            <a:solidFill>
              <a:srgbClr val="3a5f8b"/>
            </a:solidFill>
            <a:round/>
          </a:ln>
        </p:spPr>
      </p:sp>
      <p:sp>
        <p:nvSpPr>
          <p:cNvPr id="178" name="CustomShape 33"/>
          <p:cNvSpPr/>
          <p:nvPr/>
        </p:nvSpPr>
        <p:spPr>
          <a:xfrm>
            <a:off x="5631480" y="5893920"/>
            <a:ext cx="173880" cy="180000"/>
          </a:xfrm>
          <a:prstGeom prst="ellipse">
            <a:avLst/>
          </a:prstGeom>
          <a:solidFill>
            <a:srgbClr val="000000"/>
          </a:solidFill>
          <a:ln w="25560">
            <a:solidFill>
              <a:srgbClr val="3a5f8b"/>
            </a:solidFill>
            <a:round/>
          </a:ln>
        </p:spPr>
      </p:sp>
      <p:sp>
        <p:nvSpPr>
          <p:cNvPr id="179" name="CustomShape 34"/>
          <p:cNvSpPr/>
          <p:nvPr/>
        </p:nvSpPr>
        <p:spPr>
          <a:xfrm>
            <a:off x="6150600" y="5901120"/>
            <a:ext cx="173880" cy="180000"/>
          </a:xfrm>
          <a:prstGeom prst="ellipse">
            <a:avLst/>
          </a:prstGeom>
          <a:solidFill>
            <a:srgbClr val="000000"/>
          </a:solidFill>
          <a:ln w="25560">
            <a:solidFill>
              <a:srgbClr val="3a5f8b"/>
            </a:solidFill>
            <a:round/>
          </a:ln>
        </p:spPr>
      </p:sp>
      <p:sp>
        <p:nvSpPr>
          <p:cNvPr id="180" name="CustomShape 35"/>
          <p:cNvSpPr/>
          <p:nvPr/>
        </p:nvSpPr>
        <p:spPr>
          <a:xfrm>
            <a:off x="7772400" y="5340960"/>
            <a:ext cx="71532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M-1</a:t>
            </a:r>
            <a:endParaRPr/>
          </a:p>
        </p:txBody>
      </p:sp>
      <p:sp>
        <p:nvSpPr>
          <p:cNvPr id="181" name="CustomShape 36"/>
          <p:cNvSpPr/>
          <p:nvPr/>
        </p:nvSpPr>
        <p:spPr>
          <a:xfrm>
            <a:off x="6669720" y="4741920"/>
            <a:ext cx="173880" cy="180000"/>
          </a:xfrm>
          <a:prstGeom prst="ellipse">
            <a:avLst/>
          </a:prstGeom>
          <a:solidFill>
            <a:srgbClr val="000000"/>
          </a:solidFill>
          <a:ln w="25560">
            <a:solidFill>
              <a:srgbClr val="3a5f8b"/>
            </a:solidFill>
            <a:round/>
          </a:ln>
        </p:spPr>
      </p:sp>
      <p:sp>
        <p:nvSpPr>
          <p:cNvPr id="182" name="CustomShape 37"/>
          <p:cNvSpPr/>
          <p:nvPr/>
        </p:nvSpPr>
        <p:spPr>
          <a:xfrm>
            <a:off x="7203240" y="4738680"/>
            <a:ext cx="173880" cy="180000"/>
          </a:xfrm>
          <a:prstGeom prst="ellipse">
            <a:avLst/>
          </a:prstGeom>
          <a:solidFill>
            <a:srgbClr val="000000"/>
          </a:solidFill>
          <a:ln w="25560">
            <a:solidFill>
              <a:srgbClr val="3a5f8b"/>
            </a:solidFill>
            <a:round/>
          </a:ln>
        </p:spPr>
      </p:sp>
      <p:sp>
        <p:nvSpPr>
          <p:cNvPr id="183" name="CustomShape 38"/>
          <p:cNvSpPr/>
          <p:nvPr/>
        </p:nvSpPr>
        <p:spPr>
          <a:xfrm>
            <a:off x="7722000" y="4760280"/>
            <a:ext cx="173880" cy="180000"/>
          </a:xfrm>
          <a:prstGeom prst="ellipse">
            <a:avLst/>
          </a:prstGeom>
          <a:solidFill>
            <a:srgbClr val="000000"/>
          </a:solidFill>
          <a:ln w="25560">
            <a:solidFill>
              <a:srgbClr val="3a5f8b"/>
            </a:solidFill>
            <a:round/>
          </a:ln>
        </p:spPr>
      </p:sp>
      <p:sp>
        <p:nvSpPr>
          <p:cNvPr id="184" name="CustomShape 39"/>
          <p:cNvSpPr/>
          <p:nvPr/>
        </p:nvSpPr>
        <p:spPr>
          <a:xfrm>
            <a:off x="6622200" y="5867280"/>
            <a:ext cx="173880" cy="180000"/>
          </a:xfrm>
          <a:prstGeom prst="ellipse">
            <a:avLst/>
          </a:prstGeom>
          <a:solidFill>
            <a:srgbClr val="000000"/>
          </a:solidFill>
          <a:ln w="25560">
            <a:solidFill>
              <a:srgbClr val="3a5f8b"/>
            </a:solidFill>
            <a:round/>
          </a:ln>
        </p:spPr>
      </p:sp>
      <p:sp>
        <p:nvSpPr>
          <p:cNvPr id="185" name="CustomShape 40"/>
          <p:cNvSpPr/>
          <p:nvPr/>
        </p:nvSpPr>
        <p:spPr>
          <a:xfrm>
            <a:off x="7140960" y="5874840"/>
            <a:ext cx="173880" cy="180000"/>
          </a:xfrm>
          <a:prstGeom prst="ellipse">
            <a:avLst/>
          </a:prstGeom>
          <a:solidFill>
            <a:srgbClr val="000000"/>
          </a:solidFill>
          <a:ln w="25560">
            <a:solidFill>
              <a:srgbClr val="3a5f8b"/>
            </a:solidFill>
            <a:round/>
          </a:ln>
        </p:spPr>
      </p:sp>
      <p:sp>
        <p:nvSpPr>
          <p:cNvPr id="186" name="CustomShape 41"/>
          <p:cNvSpPr/>
          <p:nvPr/>
        </p:nvSpPr>
        <p:spPr>
          <a:xfrm>
            <a:off x="8137080" y="6122160"/>
            <a:ext cx="1006560" cy="425520"/>
          </a:xfrm>
          <a:prstGeom prst="rect">
            <a:avLst/>
          </a:prstGeom>
          <a:noFill/>
          <a:ln>
            <a:noFill/>
          </a:ln>
        </p:spPr>
        <p:txBody>
          <a:bodyPr lIns="90000" rIns="90000" tIns="45000" bIns="45000"/>
          <a:p>
            <a:pPr algn="ctr">
              <a:lnSpc>
                <a:spcPct val="100000"/>
              </a:lnSpc>
            </a:pPr>
            <a:r>
              <a:rPr i="1" lang="en-US" sz="2200">
                <a:solidFill>
                  <a:srgbClr val="000000"/>
                </a:solidFill>
                <a:latin typeface="Times New Roman"/>
              </a:rPr>
              <a:t>25</a:t>
            </a:r>
            <a:r>
              <a:rPr i="1" lang="en-US" sz="2200" baseline="30000">
                <a:solidFill>
                  <a:srgbClr val="000000"/>
                </a:solidFill>
                <a:latin typeface="Times New Roman"/>
              </a:rPr>
              <a:t>oC</a:t>
            </a:r>
            <a:endParaRPr/>
          </a:p>
        </p:txBody>
      </p:sp>
      <p:pic>
        <p:nvPicPr>
          <p:cNvPr id="187" name="" descr=""/>
          <p:cNvPicPr/>
          <p:nvPr/>
        </p:nvPicPr>
        <p:blipFill>
          <a:blip r:embed="rId1"/>
          <a:stretch>
            <a:fillRect/>
          </a:stretch>
        </p:blipFill>
        <p:spPr>
          <a:xfrm>
            <a:off x="380880" y="1333440"/>
            <a:ext cx="4597560" cy="1168560"/>
          </a:xfrm>
          <a:prstGeom prst="rect">
            <a:avLst/>
          </a:prstGeom>
          <a:ln>
            <a:solidFill>
              <a:srgbClr val="3465a4"/>
            </a:solidFill>
          </a:ln>
        </p:spPr>
      </p:pic>
      <p:pic>
        <p:nvPicPr>
          <p:cNvPr id="188" name="" descr=""/>
          <p:cNvPicPr/>
          <p:nvPr/>
        </p:nvPicPr>
        <p:blipFill>
          <a:blip r:embed="rId2"/>
          <a:stretch>
            <a:fillRect/>
          </a:stretch>
        </p:blipFill>
        <p:spPr>
          <a:xfrm>
            <a:off x="5079960" y="1359000"/>
            <a:ext cx="4038480" cy="1079640"/>
          </a:xfrm>
          <a:prstGeom prst="rect">
            <a:avLst/>
          </a:prstGeom>
          <a:ln>
            <a:solidFill>
              <a:srgbClr val="3465a4"/>
            </a:solidFill>
          </a:ln>
        </p:spPr>
      </p:pic>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228600" y="152280"/>
            <a:ext cx="8457840" cy="990360"/>
          </a:xfrm>
          <a:prstGeom prst="rect">
            <a:avLst/>
          </a:prstGeom>
        </p:spPr>
        <p:txBody>
          <a:bodyPr anchor="ctr"/>
          <a:p>
            <a:pPr algn="ctr">
              <a:lnSpc>
                <a:spcPct val="100000"/>
              </a:lnSpc>
            </a:pPr>
            <a:r>
              <a:rPr lang="en-US" sz="3600">
                <a:solidFill>
                  <a:srgbClr val="000000"/>
                </a:solidFill>
                <a:latin typeface="Times New Roman"/>
              </a:rPr>
              <a:t>Cài đặt hàm tích hợp theo thời gian</a:t>
            </a:r>
            <a:endParaRPr/>
          </a:p>
        </p:txBody>
      </p:sp>
      <p:sp>
        <p:nvSpPr>
          <p:cNvPr id="190" name="CustomShape 2"/>
          <p:cNvSpPr/>
          <p:nvPr/>
        </p:nvSpPr>
        <p:spPr>
          <a:xfrm>
            <a:off x="914400" y="3429000"/>
            <a:ext cx="7391160" cy="2650680"/>
          </a:xfrm>
          <a:prstGeom prst="rect">
            <a:avLst/>
          </a:prstGeom>
          <a:noFill/>
          <a:ln>
            <a:noFill/>
          </a:ln>
        </p:spPr>
        <p:txBody>
          <a:bodyPr lIns="90000" rIns="90000" tIns="45000" bIns="45000"/>
          <a:p>
            <a:pPr>
              <a:lnSpc>
                <a:spcPct val="100000"/>
              </a:lnSpc>
            </a:pPr>
            <a:r>
              <a:rPr lang="en-US" sz="2400">
                <a:solidFill>
                  <a:srgbClr val="000000"/>
                </a:solidFill>
                <a:latin typeface="Times New Roman"/>
              </a:rPr>
              <a:t>for (t = 0; t &lt;= Ntime; t++)</a:t>
            </a:r>
            <a:endParaRPr/>
          </a:p>
          <a:p>
            <a:pPr>
              <a:lnSpc>
                <a:spcPct val="100000"/>
              </a:lnSpc>
            </a:pPr>
            <a:r>
              <a:rPr lang="en-US" sz="2400">
                <a:solidFill>
                  <a:srgbClr val="000000"/>
                </a:solidFill>
                <a:latin typeface="Times New Roman"/>
              </a:rPr>
              <a: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DHB2(T, dT);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for (  i = 0 ; i &lt; M ; i++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*(T+i) = *(T+i) + *(dT+i)*dt;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t=t+dt;</a:t>
            </a:r>
            <a:endParaRPr/>
          </a:p>
          <a:p>
            <a:pPr>
              <a:lnSpc>
                <a:spcPct val="100000"/>
              </a:lnSpc>
            </a:pPr>
            <a:r>
              <a:rPr lang="en-US" sz="2400">
                <a:solidFill>
                  <a:srgbClr val="000000"/>
                </a:solidFill>
                <a:latin typeface="Times New Roman"/>
              </a:rPr>
              <a:t>}</a:t>
            </a:r>
            <a:endParaRPr/>
          </a:p>
        </p:txBody>
      </p:sp>
      <p:pic>
        <p:nvPicPr>
          <p:cNvPr id="191" name="" descr=""/>
          <p:cNvPicPr/>
          <p:nvPr/>
        </p:nvPicPr>
        <p:blipFill>
          <a:blip r:embed="rId1"/>
          <a:stretch>
            <a:fillRect/>
          </a:stretch>
        </p:blipFill>
        <p:spPr>
          <a:xfrm>
            <a:off x="1790640" y="1193760"/>
            <a:ext cx="5321160" cy="1765440"/>
          </a:xfrm>
          <a:prstGeom prst="rect">
            <a:avLst/>
          </a:prstGeom>
          <a:ln>
            <a:solidFill>
              <a:srgbClr val="3465a4"/>
            </a:solidFill>
          </a:ln>
        </p:spPr>
      </p:pic>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