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6" r:id="rId17"/>
    <p:sldId id="287" r:id="rId18"/>
    <p:sldId id="288"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1" d="100"/>
          <a:sy n="121" d="100"/>
        </p:scale>
        <p:origin x="1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A420DD-E7C4-4E46-8A26-043E1830DD30}"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9962D-D911-42C5-B35F-31D5A4EA66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07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420DD-E7C4-4E46-8A26-043E1830DD30}"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9962D-D911-42C5-B35F-31D5A4EA66A5}" type="slidenum">
              <a:rPr lang="en-US" smtClean="0"/>
              <a:t>‹#›</a:t>
            </a:fld>
            <a:endParaRPr lang="en-US"/>
          </a:p>
        </p:txBody>
      </p:sp>
    </p:spTree>
    <p:extLst>
      <p:ext uri="{BB962C8B-B14F-4D97-AF65-F5344CB8AC3E}">
        <p14:creationId xmlns:p14="http://schemas.microsoft.com/office/powerpoint/2010/main" val="338355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420DD-E7C4-4E46-8A26-043E1830DD30}"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9962D-D911-42C5-B35F-31D5A4EA66A5}" type="slidenum">
              <a:rPr lang="en-US" smtClean="0"/>
              <a:t>‹#›</a:t>
            </a:fld>
            <a:endParaRPr lang="en-US"/>
          </a:p>
        </p:txBody>
      </p:sp>
    </p:spTree>
    <p:extLst>
      <p:ext uri="{BB962C8B-B14F-4D97-AF65-F5344CB8AC3E}">
        <p14:creationId xmlns:p14="http://schemas.microsoft.com/office/powerpoint/2010/main" val="1178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420DD-E7C4-4E46-8A26-043E1830DD30}"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9962D-D911-42C5-B35F-31D5A4EA66A5}" type="slidenum">
              <a:rPr lang="en-US" smtClean="0"/>
              <a:t>‹#›</a:t>
            </a:fld>
            <a:endParaRPr lang="en-US"/>
          </a:p>
        </p:txBody>
      </p:sp>
    </p:spTree>
    <p:extLst>
      <p:ext uri="{BB962C8B-B14F-4D97-AF65-F5344CB8AC3E}">
        <p14:creationId xmlns:p14="http://schemas.microsoft.com/office/powerpoint/2010/main" val="427197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A420DD-E7C4-4E46-8A26-043E1830DD30}"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9962D-D911-42C5-B35F-31D5A4EA66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61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A420DD-E7C4-4E46-8A26-043E1830DD30}"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9962D-D911-42C5-B35F-31D5A4EA66A5}" type="slidenum">
              <a:rPr lang="en-US" smtClean="0"/>
              <a:t>‹#›</a:t>
            </a:fld>
            <a:endParaRPr lang="en-US"/>
          </a:p>
        </p:txBody>
      </p:sp>
    </p:spTree>
    <p:extLst>
      <p:ext uri="{BB962C8B-B14F-4D97-AF65-F5344CB8AC3E}">
        <p14:creationId xmlns:p14="http://schemas.microsoft.com/office/powerpoint/2010/main" val="156414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A420DD-E7C4-4E46-8A26-043E1830DD30}" type="datetimeFigureOut">
              <a:rPr lang="en-US" smtClean="0"/>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9962D-D911-42C5-B35F-31D5A4EA66A5}" type="slidenum">
              <a:rPr lang="en-US" smtClean="0"/>
              <a:t>‹#›</a:t>
            </a:fld>
            <a:endParaRPr lang="en-US"/>
          </a:p>
        </p:txBody>
      </p:sp>
    </p:spTree>
    <p:extLst>
      <p:ext uri="{BB962C8B-B14F-4D97-AF65-F5344CB8AC3E}">
        <p14:creationId xmlns:p14="http://schemas.microsoft.com/office/powerpoint/2010/main" val="374852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A420DD-E7C4-4E46-8A26-043E1830DD30}" type="datetimeFigureOut">
              <a:rPr lang="en-US" smtClean="0"/>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9962D-D911-42C5-B35F-31D5A4EA66A5}" type="slidenum">
              <a:rPr lang="en-US" smtClean="0"/>
              <a:t>‹#›</a:t>
            </a:fld>
            <a:endParaRPr lang="en-US"/>
          </a:p>
        </p:txBody>
      </p:sp>
    </p:spTree>
    <p:extLst>
      <p:ext uri="{BB962C8B-B14F-4D97-AF65-F5344CB8AC3E}">
        <p14:creationId xmlns:p14="http://schemas.microsoft.com/office/powerpoint/2010/main" val="160095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A420DD-E7C4-4E46-8A26-043E1830DD30}" type="datetimeFigureOut">
              <a:rPr lang="en-US" smtClean="0"/>
              <a:t>4/27/2018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6C9962D-D911-42C5-B35F-31D5A4EA66A5}" type="slidenum">
              <a:rPr lang="en-US" smtClean="0"/>
              <a:t>‹#›</a:t>
            </a:fld>
            <a:endParaRPr lang="en-US"/>
          </a:p>
        </p:txBody>
      </p:sp>
    </p:spTree>
    <p:extLst>
      <p:ext uri="{BB962C8B-B14F-4D97-AF65-F5344CB8AC3E}">
        <p14:creationId xmlns:p14="http://schemas.microsoft.com/office/powerpoint/2010/main" val="10367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A420DD-E7C4-4E46-8A26-043E1830DD30}" type="datetimeFigureOut">
              <a:rPr lang="en-US" smtClean="0"/>
              <a:t>4/27/2018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C9962D-D911-42C5-B35F-31D5A4EA66A5}" type="slidenum">
              <a:rPr lang="en-US" smtClean="0"/>
              <a:t>‹#›</a:t>
            </a:fld>
            <a:endParaRPr lang="en-US"/>
          </a:p>
        </p:txBody>
      </p:sp>
    </p:spTree>
    <p:extLst>
      <p:ext uri="{BB962C8B-B14F-4D97-AF65-F5344CB8AC3E}">
        <p14:creationId xmlns:p14="http://schemas.microsoft.com/office/powerpoint/2010/main" val="171363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DA420DD-E7C4-4E46-8A26-043E1830DD30}"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9962D-D911-42C5-B35F-31D5A4EA66A5}" type="slidenum">
              <a:rPr lang="en-US" smtClean="0"/>
              <a:t>‹#›</a:t>
            </a:fld>
            <a:endParaRPr lang="en-US"/>
          </a:p>
        </p:txBody>
      </p:sp>
    </p:spTree>
    <p:extLst>
      <p:ext uri="{BB962C8B-B14F-4D97-AF65-F5344CB8AC3E}">
        <p14:creationId xmlns:p14="http://schemas.microsoft.com/office/powerpoint/2010/main" val="198891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A420DD-E7C4-4E46-8A26-043E1830DD30}" type="datetimeFigureOut">
              <a:rPr lang="en-US" smtClean="0"/>
              <a:t>4/27/2018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C9962D-D911-42C5-B35F-31D5A4EA66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679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240536"/>
          </a:xfrm>
        </p:spPr>
        <p:txBody>
          <a:bodyPr>
            <a:normAutofit/>
          </a:bodyPr>
          <a:lstStyle/>
          <a:p>
            <a:pPr algn="ctr"/>
            <a:r>
              <a:rPr lang="en-US" sz="5400" b="1" dirty="0">
                <a:latin typeface="Times New Roman" panose="02020603050405020304" pitchFamily="18" charset="0"/>
                <a:cs typeface="Times New Roman" panose="02020603050405020304" pitchFamily="18" charset="0"/>
              </a:rPr>
              <a:t>ONE-TIME-PASSWORD</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39456" y="4425696"/>
            <a:ext cx="3316224" cy="1572768"/>
          </a:xfrm>
        </p:spPr>
        <p:txBody>
          <a:bodyPr>
            <a:noAutofit/>
          </a:bodyPr>
          <a:lstStyle/>
          <a:p>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Nhóm</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3: </a:t>
            </a:r>
          </a:p>
          <a:p>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Nguyễn</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xuân</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hội</a:t>
            </a:r>
            <a:endPar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Nguyễn</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thị</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vân</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anh</a:t>
            </a:r>
            <a:endPar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Nguyễn</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bình</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minh</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1934305" y="2412124"/>
            <a:ext cx="8524834" cy="400110"/>
          </a:xfrm>
          <a:prstGeom prst="rect">
            <a:avLst/>
          </a:prstGeom>
          <a:noFill/>
        </p:spPr>
        <p:txBody>
          <a:bodyPr wrap="none" rtlCol="0">
            <a:spAutoFit/>
          </a:bodyPr>
          <a:lstStyle/>
          <a:p>
            <a:pPr algn="ctr"/>
            <a:r>
              <a:rPr lang="en-US" sz="2000" dirty="0" err="1" smtClean="0"/>
              <a:t>Đề</a:t>
            </a:r>
            <a:r>
              <a:rPr lang="en-US" sz="2000" dirty="0" smtClean="0"/>
              <a:t> 8</a:t>
            </a:r>
            <a:r>
              <a:rPr lang="en-US" sz="2000" dirty="0"/>
              <a:t>: </a:t>
            </a:r>
            <a:r>
              <a:rPr lang="en-US" sz="2000" dirty="0" err="1"/>
              <a:t>Tìm</a:t>
            </a:r>
            <a:r>
              <a:rPr lang="en-US" sz="2000" dirty="0"/>
              <a:t> </a:t>
            </a:r>
            <a:r>
              <a:rPr lang="en-US" sz="2000" dirty="0" err="1"/>
              <a:t>hiểu</a:t>
            </a:r>
            <a:r>
              <a:rPr lang="en-US" sz="2000" dirty="0"/>
              <a:t> </a:t>
            </a:r>
            <a:r>
              <a:rPr lang="en-US" sz="2000" dirty="0" err="1"/>
              <a:t>giải</a:t>
            </a:r>
            <a:r>
              <a:rPr lang="en-US" sz="2000" dirty="0"/>
              <a:t> </a:t>
            </a:r>
            <a:r>
              <a:rPr lang="en-US" sz="2000" dirty="0" err="1"/>
              <a:t>pháp</a:t>
            </a:r>
            <a:r>
              <a:rPr lang="en-US" sz="2000" dirty="0"/>
              <a:t> One-Time-Password </a:t>
            </a:r>
            <a:r>
              <a:rPr lang="en-US" sz="2000" dirty="0" err="1"/>
              <a:t>và</a:t>
            </a:r>
            <a:r>
              <a:rPr lang="en-US" sz="2000" dirty="0"/>
              <a:t> </a:t>
            </a:r>
            <a:r>
              <a:rPr lang="en-US" sz="2000" dirty="0" err="1"/>
              <a:t>xây</a:t>
            </a:r>
            <a:r>
              <a:rPr lang="en-US" sz="2000" dirty="0"/>
              <a:t> </a:t>
            </a:r>
            <a:r>
              <a:rPr lang="en-US" sz="2000" dirty="0" err="1"/>
              <a:t>dựng</a:t>
            </a:r>
            <a:r>
              <a:rPr lang="en-US" sz="2000" dirty="0"/>
              <a:t> </a:t>
            </a:r>
            <a:r>
              <a:rPr lang="en-US" sz="2000" dirty="0" err="1"/>
              <a:t>ứng</a:t>
            </a:r>
            <a:r>
              <a:rPr lang="en-US" sz="2000" dirty="0"/>
              <a:t> </a:t>
            </a:r>
            <a:r>
              <a:rPr lang="en-US" sz="2000" dirty="0" err="1"/>
              <a:t>dụng</a:t>
            </a:r>
            <a:r>
              <a:rPr lang="en-US" sz="2000" dirty="0"/>
              <a:t> </a:t>
            </a:r>
            <a:r>
              <a:rPr lang="en-US" sz="2000" dirty="0" err="1"/>
              <a:t>thử</a:t>
            </a:r>
            <a:r>
              <a:rPr lang="en-US" sz="2000" dirty="0"/>
              <a:t> </a:t>
            </a:r>
            <a:r>
              <a:rPr lang="en-US" sz="2000" dirty="0" err="1"/>
              <a:t>nghiệm</a:t>
            </a:r>
            <a:r>
              <a:rPr lang="en-US" sz="2000" dirty="0"/>
              <a:t> </a:t>
            </a:r>
          </a:p>
        </p:txBody>
      </p:sp>
    </p:spTree>
    <p:extLst>
      <p:ext uri="{BB962C8B-B14F-4D97-AF65-F5344CB8AC3E}">
        <p14:creationId xmlns:p14="http://schemas.microsoft.com/office/powerpoint/2010/main" val="1682043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cs typeface="Times New Roman" panose="02020603050405020304" pitchFamily="18" charset="0"/>
              </a:rPr>
              <a:t>HOTP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a:t>
            </a:r>
            <a:r>
              <a:rPr lang="vi-VN" sz="2400">
                <a:solidFill>
                  <a:schemeClr val="tx1"/>
                </a:solidFill>
                <a:latin typeface="Times New Roman" panose="02020603050405020304" pitchFamily="18" charset="0"/>
                <a:cs typeface="Times New Roman" panose="02020603050405020304" pitchFamily="18" charset="0"/>
              </a:rPr>
              <a:t>HOTP được triển khai dựa trên các mã xác thực thông điệp bằng hàm băm HMAC và hàm băm SHA-1 thường được sử dụng. HOTP được đưa ra bởi tổ chức Initiative for Open Authentication (OATH</a:t>
            </a:r>
            <a:r>
              <a:rPr lang="vi-VN" sz="2400" smtClean="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v"/>
            </a:pPr>
            <a:endParaRPr lang="vi-VN" sz="240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vi-VN" sz="2400" smtClean="0">
                <a:solidFill>
                  <a:schemeClr val="tx1"/>
                </a:solidFill>
                <a:latin typeface="Times New Roman" panose="02020603050405020304" pitchFamily="18" charset="0"/>
                <a:cs typeface="Times New Roman" panose="02020603050405020304" pitchFamily="18" charset="0"/>
              </a:rPr>
              <a:t> Về </a:t>
            </a:r>
            <a:r>
              <a:rPr lang="vi-VN" sz="2400">
                <a:solidFill>
                  <a:schemeClr val="tx1"/>
                </a:solidFill>
                <a:latin typeface="Times New Roman" panose="02020603050405020304" pitchFamily="18" charset="0"/>
                <a:cs typeface="Times New Roman" panose="02020603050405020304" pitchFamily="18" charset="0"/>
              </a:rPr>
              <a:t>mặt khái niệm, HOTP tính giá trị băm SHA-1 dựa trên HMAC được mã khóa bởi một khóa bí mật được chia sẻ trên một bộ đếm. </a:t>
            </a:r>
            <a:endParaRPr lang="en-US" sz="2400" smtClean="0">
              <a:solidFill>
                <a:schemeClr val="tx1"/>
              </a:solidFill>
              <a:latin typeface="Times New Roman" panose="02020603050405020304" pitchFamily="18" charset="0"/>
              <a:cs typeface="Times New Roman" panose="02020603050405020304" pitchFamily="18" charset="0"/>
            </a:endParaRPr>
          </a:p>
          <a:p>
            <a:pPr marL="201168" lvl="1"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450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cs typeface="Times New Roman" panose="02020603050405020304" pitchFamily="18" charset="0"/>
              </a:rPr>
              <a:t>HOTP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Cách hoạt động:</a:t>
            </a:r>
          </a:p>
          <a:p>
            <a:pPr lvl="1" algn="ctr">
              <a:buFont typeface="Wingdings" panose="05000000000000000000" pitchFamily="2" charset="2"/>
              <a:buChar char="v"/>
            </a:pPr>
            <a:endParaRPr lang="en-US" sz="2400" smtClean="0">
              <a:solidFill>
                <a:schemeClr val="tx1"/>
              </a:solidFill>
              <a:latin typeface="Times New Roman" panose="02020603050405020304" pitchFamily="18" charset="0"/>
              <a:cs typeface="Times New Roman" panose="02020603050405020304" pitchFamily="18" charset="0"/>
            </a:endParaRPr>
          </a:p>
          <a:p>
            <a:pPr marL="201168" lvl="1"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Ả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674" y="1845734"/>
            <a:ext cx="6436895" cy="4150270"/>
          </a:xfrm>
          <a:prstGeom prst="rect">
            <a:avLst/>
          </a:prstGeom>
        </p:spPr>
      </p:pic>
    </p:spTree>
    <p:extLst>
      <p:ext uri="{BB962C8B-B14F-4D97-AF65-F5344CB8AC3E}">
        <p14:creationId xmlns:p14="http://schemas.microsoft.com/office/powerpoint/2010/main" val="1020915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cs typeface="Times New Roman" panose="02020603050405020304" pitchFamily="18" charset="0"/>
              </a:rPr>
              <a:t>HOTP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a:solidFill>
                  <a:schemeClr val="tx1"/>
                </a:solidFill>
                <a:latin typeface="Times New Roman" panose="02020603050405020304" pitchFamily="18" charset="0"/>
                <a:cs typeface="Times New Roman" panose="02020603050405020304" pitchFamily="18" charset="0"/>
              </a:rPr>
              <a:t> Rủi ro và tính bảo mật</a:t>
            </a:r>
            <a:r>
              <a:rPr lang="en-US" sz="2400" smtClean="0">
                <a:solidFill>
                  <a:schemeClr val="tx1"/>
                </a:solidFill>
                <a:latin typeface="Times New Roman" panose="02020603050405020304" pitchFamily="18" charset="0"/>
                <a:cs typeface="Times New Roman" panose="02020603050405020304" pitchFamily="18" charset="0"/>
              </a:rPr>
              <a:t>:</a:t>
            </a:r>
          </a:p>
          <a:p>
            <a:pPr lvl="3" algn="just">
              <a:buFont typeface="Arial" panose="020B0604020202020204" pitchFamily="34" charset="0"/>
              <a:buChar char="•"/>
            </a:pPr>
            <a:r>
              <a:rPr lang="en-US" sz="2000">
                <a:solidFill>
                  <a:schemeClr val="tx1"/>
                </a:solidFill>
                <a:latin typeface="Times New Roman" panose="02020603050405020304" pitchFamily="18" charset="0"/>
                <a:cs typeface="Times New Roman" panose="02020603050405020304" pitchFamily="18" charset="0"/>
              </a:rPr>
              <a:t>Cách thức tấn công </a:t>
            </a:r>
            <a:r>
              <a:rPr lang="en-US" sz="2000" smtClean="0">
                <a:solidFill>
                  <a:schemeClr val="tx1"/>
                </a:solidFill>
                <a:latin typeface="Times New Roman" panose="02020603050405020304" pitchFamily="18" charset="0"/>
                <a:cs typeface="Times New Roman" panose="02020603050405020304" pitchFamily="18" charset="0"/>
              </a:rPr>
              <a:t>HOTP tốt nhất </a:t>
            </a:r>
            <a:r>
              <a:rPr lang="en-US" sz="2000">
                <a:solidFill>
                  <a:schemeClr val="tx1"/>
                </a:solidFill>
                <a:latin typeface="Times New Roman" panose="02020603050405020304" pitchFamily="18" charset="0"/>
                <a:cs typeface="Times New Roman" panose="02020603050405020304" pitchFamily="18" charset="0"/>
              </a:rPr>
              <a:t>là brute force attack. Kẻ tấn công sẽ cố gắng thu thập thông tin của người dùng để từ đó xây dựng một hàm F có thể sinh ra giá trị HOTP. Tất nhiên, khả năng thành công là rất thấp</a:t>
            </a:r>
            <a:r>
              <a:rPr lang="en-US" sz="2000" smtClean="0">
                <a:solidFill>
                  <a:schemeClr val="tx1"/>
                </a:solidFill>
                <a:latin typeface="Times New Roman" panose="02020603050405020304" pitchFamily="18" charset="0"/>
                <a:cs typeface="Times New Roman" panose="02020603050405020304" pitchFamily="18" charset="0"/>
              </a:rPr>
              <a:t>.</a:t>
            </a:r>
          </a:p>
          <a:p>
            <a:pPr lvl="1" algn="ctr">
              <a:buFont typeface="Wingdings" panose="05000000000000000000" pitchFamily="2" charset="2"/>
              <a:buChar char="v"/>
            </a:pPr>
            <a:endParaRPr lang="en-US" sz="2400" smtClean="0">
              <a:solidFill>
                <a:schemeClr val="tx1"/>
              </a:solidFill>
              <a:latin typeface="Times New Roman" panose="02020603050405020304" pitchFamily="18" charset="0"/>
              <a:cs typeface="Times New Roman" panose="02020603050405020304" pitchFamily="18" charset="0"/>
            </a:endParaRPr>
          </a:p>
          <a:p>
            <a:pPr marL="201168" lvl="1"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859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T</a:t>
            </a:r>
            <a:r>
              <a:rPr lang="vi-VN" smtClean="0">
                <a:cs typeface="Times New Roman" panose="02020603050405020304" pitchFamily="18" charset="0"/>
              </a:rPr>
              <a:t>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vi-VN" sz="2400" smtClean="0">
                <a:solidFill>
                  <a:schemeClr val="tx1"/>
                </a:solidFill>
                <a:latin typeface="Times New Roman" panose="02020603050405020304" pitchFamily="18" charset="0"/>
                <a:cs typeface="Times New Roman" panose="02020603050405020304" pitchFamily="18" charset="0"/>
              </a:rPr>
              <a:t> Phát </a:t>
            </a:r>
            <a:r>
              <a:rPr lang="vi-VN" sz="2400">
                <a:solidFill>
                  <a:schemeClr val="tx1"/>
                </a:solidFill>
                <a:latin typeface="Times New Roman" panose="02020603050405020304" pitchFamily="18" charset="0"/>
                <a:cs typeface="Times New Roman" panose="02020603050405020304" pitchFamily="18" charset="0"/>
              </a:rPr>
              <a:t>triển dựa trên thuật toán HMAC-based One-Time Password (HOTP) để hỗ trợ thêm yếu tố thời gian thay đổi</a:t>
            </a:r>
            <a:r>
              <a:rPr lang="vi-VN" sz="2400" smtClean="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v"/>
            </a:pPr>
            <a:endParaRPr lang="vi-VN" sz="240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vi-VN" sz="2400">
                <a:solidFill>
                  <a:schemeClr val="tx1"/>
                </a:solidFill>
                <a:latin typeface="Times New Roman" panose="02020603050405020304" pitchFamily="18" charset="0"/>
                <a:cs typeface="Times New Roman" panose="02020603050405020304" pitchFamily="18" charset="0"/>
              </a:rPr>
              <a:t> </a:t>
            </a:r>
            <a:r>
              <a:rPr lang="vi-VN" sz="2400" smtClean="0">
                <a:solidFill>
                  <a:schemeClr val="tx1"/>
                </a:solidFill>
                <a:latin typeface="Times New Roman" panose="02020603050405020304" pitchFamily="18" charset="0"/>
                <a:cs typeface="Times New Roman" panose="02020603050405020304" pitchFamily="18" charset="0"/>
              </a:rPr>
              <a:t>Giá </a:t>
            </a:r>
            <a:r>
              <a:rPr lang="vi-VN" sz="2400">
                <a:solidFill>
                  <a:schemeClr val="tx1"/>
                </a:solidFill>
                <a:latin typeface="Times New Roman" panose="02020603050405020304" pitchFamily="18" charset="0"/>
                <a:cs typeface="Times New Roman" panose="02020603050405020304" pitchFamily="18" charset="0"/>
              </a:rPr>
              <a:t>trị thời gian được đưa vào nhằm xác định khoảng thời gian sống cho OTP, điều này giúp tăng tính bảo mật.</a:t>
            </a:r>
          </a:p>
          <a:p>
            <a:pPr lvl="1" algn="just">
              <a:buFont typeface="Wingdings" panose="05000000000000000000" pitchFamily="2" charset="2"/>
              <a:buChar char="v"/>
            </a:pPr>
            <a:endParaRPr lang="vi-VN" sz="2400" smtClean="0">
              <a:solidFill>
                <a:schemeClr val="tx1"/>
              </a:solidFill>
              <a:latin typeface="Times New Roman" panose="02020603050405020304" pitchFamily="18" charset="0"/>
              <a:cs typeface="Times New Roman" panose="02020603050405020304" pitchFamily="18" charset="0"/>
            </a:endParaRPr>
          </a:p>
          <a:p>
            <a:pPr marL="201168" lvl="1"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310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T</a:t>
            </a:r>
            <a:r>
              <a:rPr lang="vi-VN" smtClean="0">
                <a:cs typeface="Times New Roman" panose="02020603050405020304" pitchFamily="18" charset="0"/>
              </a:rPr>
              <a:t>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Cách hoạt động:</a:t>
            </a:r>
          </a:p>
          <a:p>
            <a:pPr lvl="1" algn="ctr">
              <a:buFont typeface="Wingdings" panose="05000000000000000000" pitchFamily="2" charset="2"/>
              <a:buChar char="v"/>
            </a:pPr>
            <a:endParaRPr lang="en-US" sz="2400" smtClean="0">
              <a:solidFill>
                <a:schemeClr val="tx1"/>
              </a:solidFill>
              <a:latin typeface="Times New Roman" panose="02020603050405020304" pitchFamily="18" charset="0"/>
              <a:cs typeface="Times New Roman" panose="02020603050405020304" pitchFamily="18" charset="0"/>
            </a:endParaRPr>
          </a:p>
          <a:p>
            <a:pPr marL="201168" lvl="1"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6" name="Ảnh 5"/>
          <p:cNvPicPr/>
          <p:nvPr/>
        </p:nvPicPr>
        <p:blipFill>
          <a:blip r:embed="rId2">
            <a:extLst>
              <a:ext uri="{28A0092B-C50C-407E-A947-70E740481C1C}">
                <a14:useLocalDpi xmlns:a14="http://schemas.microsoft.com/office/drawing/2010/main" val="0"/>
              </a:ext>
            </a:extLst>
          </a:blip>
          <a:srcRect/>
          <a:stretch>
            <a:fillRect/>
          </a:stretch>
        </p:blipFill>
        <p:spPr bwMode="auto">
          <a:xfrm>
            <a:off x="3931569" y="1845734"/>
            <a:ext cx="6355431" cy="4023360"/>
          </a:xfrm>
          <a:prstGeom prst="rect">
            <a:avLst/>
          </a:prstGeom>
          <a:noFill/>
          <a:ln>
            <a:noFill/>
          </a:ln>
        </p:spPr>
      </p:pic>
    </p:spTree>
    <p:extLst>
      <p:ext uri="{BB962C8B-B14F-4D97-AF65-F5344CB8AC3E}">
        <p14:creationId xmlns:p14="http://schemas.microsoft.com/office/powerpoint/2010/main" val="3573504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T</a:t>
            </a:r>
            <a:r>
              <a:rPr lang="vi-VN" smtClean="0">
                <a:cs typeface="Times New Roman" panose="02020603050405020304" pitchFamily="18" charset="0"/>
              </a:rPr>
              <a:t>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Xác thực:</a:t>
            </a:r>
          </a:p>
          <a:p>
            <a:pPr lvl="3" algn="just">
              <a:buFont typeface="Arial" panose="020B0604020202020204" pitchFamily="34" charset="0"/>
              <a:buChar char="•"/>
            </a:pPr>
            <a:r>
              <a:rPr lang="vi-VN" sz="2000" smtClean="0">
                <a:solidFill>
                  <a:schemeClr val="tx1"/>
                </a:solidFill>
                <a:latin typeface="Times New Roman" panose="02020603050405020304" pitchFamily="18" charset="0"/>
                <a:cs typeface="Times New Roman" panose="02020603050405020304" pitchFamily="18" charset="0"/>
              </a:rPr>
              <a:t>Người </a:t>
            </a:r>
            <a:r>
              <a:rPr lang="vi-VN" sz="2000">
                <a:solidFill>
                  <a:schemeClr val="tx1"/>
                </a:solidFill>
                <a:latin typeface="Times New Roman" panose="02020603050405020304" pitchFamily="18" charset="0"/>
                <a:cs typeface="Times New Roman" panose="02020603050405020304" pitchFamily="18" charset="0"/>
              </a:rPr>
              <a:t>sử dụng tính giá trị T, sau đó gửi cho bên xác thực HOTP(K,T) trong đó HOTP là thuật toán sinh OTP dựa trên các hàm băm.</a:t>
            </a:r>
          </a:p>
          <a:p>
            <a:pPr lvl="3" algn="just">
              <a:buFont typeface="Arial" panose="020B0604020202020204" pitchFamily="34" charset="0"/>
              <a:buChar char="•"/>
            </a:pPr>
            <a:r>
              <a:rPr lang="vi-VN" sz="2000" smtClean="0">
                <a:solidFill>
                  <a:schemeClr val="tx1"/>
                </a:solidFill>
                <a:latin typeface="Times New Roman" panose="02020603050405020304" pitchFamily="18" charset="0"/>
                <a:cs typeface="Times New Roman" panose="02020603050405020304" pitchFamily="18" charset="0"/>
              </a:rPr>
              <a:t>Bên </a:t>
            </a:r>
            <a:r>
              <a:rPr lang="vi-VN" sz="2000">
                <a:solidFill>
                  <a:schemeClr val="tx1"/>
                </a:solidFill>
                <a:latin typeface="Times New Roman" panose="02020603050405020304" pitchFamily="18" charset="0"/>
                <a:cs typeface="Times New Roman" panose="02020603050405020304" pitchFamily="18" charset="0"/>
              </a:rPr>
              <a:t>xác thực có thể xác nhận mật khẩu đó hợp lệ hay không, vì bất kỳ mật khẩu nào được sinh ra bên ngoài khoảng thời gian từ T0 đến thời gian hiện tại đều khác nhau. Và vì có một khóa được dùng chung nên nhà xác thực có thể chắc chắn rằng mật khẩu được sinh ra bởi một người đang sở hữu khóa chia sẻ đó</a:t>
            </a:r>
            <a:r>
              <a:rPr lang="vi-VN" sz="2000" smtClean="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v"/>
            </a:pPr>
            <a:r>
              <a:rPr lang="vi-VN" sz="2400">
                <a:solidFill>
                  <a:schemeClr val="tx1"/>
                </a:solidFill>
                <a:latin typeface="Times New Roman" panose="02020603050405020304" pitchFamily="18" charset="0"/>
                <a:cs typeface="Times New Roman" panose="02020603050405020304" pitchFamily="18" charset="0"/>
              </a:rPr>
              <a:t> </a:t>
            </a:r>
            <a:r>
              <a:rPr lang="vi-VN" sz="2400" smtClean="0">
                <a:solidFill>
                  <a:schemeClr val="tx1"/>
                </a:solidFill>
                <a:latin typeface="Times New Roman" panose="02020603050405020304" pitchFamily="18" charset="0"/>
                <a:cs typeface="Times New Roman" panose="02020603050405020304" pitchFamily="18" charset="0"/>
              </a:rPr>
              <a:t>Bảo mật:</a:t>
            </a:r>
          </a:p>
          <a:p>
            <a:pPr lvl="2" algn="just">
              <a:buFont typeface="Arial" panose="020B0604020202020204" pitchFamily="34" charset="0"/>
              <a:buChar char="•"/>
            </a:pPr>
            <a:r>
              <a:rPr lang="vi-VN" sz="2000">
                <a:solidFill>
                  <a:schemeClr val="tx1"/>
                </a:solidFill>
                <a:latin typeface="Times New Roman" panose="02020603050405020304" pitchFamily="18" charset="0"/>
                <a:cs typeface="Times New Roman" panose="02020603050405020304" pitchFamily="18" charset="0"/>
              </a:rPr>
              <a:t>Việc triển khai không giới hạn các lần đăng nhập khiến kể tấn công có thể thử nhiều lần để dò mã TOTP.</a:t>
            </a:r>
          </a:p>
          <a:p>
            <a:pPr lvl="2" algn="just">
              <a:buFont typeface="Arial" panose="020B0604020202020204" pitchFamily="34" charset="0"/>
              <a:buChar char="•"/>
            </a:pPr>
            <a:r>
              <a:rPr lang="vi-VN" sz="2000" smtClean="0">
                <a:solidFill>
                  <a:schemeClr val="tx1"/>
                </a:solidFill>
                <a:latin typeface="Times New Roman" panose="02020603050405020304" pitchFamily="18" charset="0"/>
                <a:cs typeface="Times New Roman" panose="02020603050405020304" pitchFamily="18" charset="0"/>
              </a:rPr>
              <a:t>Nếu </a:t>
            </a:r>
            <a:r>
              <a:rPr lang="vi-VN" sz="2000">
                <a:solidFill>
                  <a:schemeClr val="tx1"/>
                </a:solidFill>
                <a:latin typeface="Times New Roman" panose="02020603050405020304" pitchFamily="18" charset="0"/>
                <a:cs typeface="Times New Roman" panose="02020603050405020304" pitchFamily="18" charset="0"/>
              </a:rPr>
              <a:t>kẻ tấn công đánh cắp được khóa bí mật K thì có thể tạo mã TOTP mới hợp lệ theo ý muốn. Điều này rất là nguy hiểm nếu kẻ tấn công có được cơ sở dữ liệu xác thực lớn.</a:t>
            </a:r>
          </a:p>
          <a:p>
            <a:pPr lvl="2" algn="just">
              <a:buFont typeface="Arial" panose="020B0604020202020204" pitchFamily="34" charset="0"/>
              <a:buChar char="•"/>
            </a:pPr>
            <a:endParaRPr lang="vi-VN" sz="2000" smtClean="0">
              <a:solidFill>
                <a:schemeClr val="tx1"/>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endParaRPr lang="en-US" sz="2000" smtClean="0">
              <a:solidFill>
                <a:schemeClr val="tx1"/>
              </a:solidFill>
              <a:latin typeface="Times New Roman" panose="02020603050405020304" pitchFamily="18" charset="0"/>
              <a:cs typeface="Times New Roman" panose="02020603050405020304" pitchFamily="18" charset="0"/>
            </a:endParaRPr>
          </a:p>
          <a:p>
            <a:pPr lvl="1" algn="ctr">
              <a:buFont typeface="Wingdings" panose="05000000000000000000" pitchFamily="2" charset="2"/>
              <a:buChar char="v"/>
            </a:pPr>
            <a:endParaRPr lang="en-US" sz="2400" smtClean="0">
              <a:solidFill>
                <a:schemeClr val="tx1"/>
              </a:solidFill>
              <a:latin typeface="Times New Roman" panose="02020603050405020304" pitchFamily="18" charset="0"/>
              <a:cs typeface="Times New Roman" panose="02020603050405020304" pitchFamily="18" charset="0"/>
            </a:endParaRPr>
          </a:p>
          <a:p>
            <a:pPr marL="201168" lvl="1"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873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Các phương pháp chuyển giao OTP</a:t>
            </a:r>
            <a:endParaRPr lang="en-US" dirty="0">
              <a:latin typeface="Times New Roman" panose="02020603050405020304" pitchFamily="18" charset="0"/>
              <a:cs typeface="Times New Roman" panose="02020603050405020304" pitchFamily="18" charset="0"/>
            </a:endParaRPr>
          </a:p>
        </p:txBody>
      </p:sp>
      <p:pic>
        <p:nvPicPr>
          <p:cNvPr id="1026" name="Picture 2" descr="https://5.imimg.com/data5/JL/PQ/GLADMIN-43141092/sms-otp-service-500x5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79" y="2283972"/>
            <a:ext cx="4028173" cy="3360866"/>
          </a:xfrm>
          <a:prstGeom prst="rect">
            <a:avLst/>
          </a:prstGeom>
          <a:noFill/>
          <a:extLst>
            <a:ext uri="{909E8E84-426E-40DD-AFC4-6F175D3DCCD1}">
              <a14:hiddenFill xmlns:a14="http://schemas.microsoft.com/office/drawing/2010/main">
                <a:solidFill>
                  <a:srgbClr val="FFFFFF"/>
                </a:solidFill>
              </a14:hiddenFill>
            </a:ext>
          </a:extLst>
        </p:spPr>
      </p:pic>
      <p:pic>
        <p:nvPicPr>
          <p:cNvPr id="5" name="Ảnh 4"/>
          <p:cNvPicPr>
            <a:picLocks noChangeAspect="1"/>
          </p:cNvPicPr>
          <p:nvPr/>
        </p:nvPicPr>
        <p:blipFill>
          <a:blip r:embed="rId3"/>
          <a:stretch>
            <a:fillRect/>
          </a:stretch>
        </p:blipFill>
        <p:spPr>
          <a:xfrm>
            <a:off x="6280484" y="1925052"/>
            <a:ext cx="5017167" cy="4078705"/>
          </a:xfrm>
          <a:prstGeom prst="rect">
            <a:avLst/>
          </a:prstGeom>
        </p:spPr>
      </p:pic>
    </p:spTree>
    <p:extLst>
      <p:ext uri="{BB962C8B-B14F-4D97-AF65-F5344CB8AC3E}">
        <p14:creationId xmlns:p14="http://schemas.microsoft.com/office/powerpoint/2010/main" val="3657504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Các phương pháp chuyển giao OTP</a:t>
            </a:r>
            <a:endParaRPr lang="en-US" dirty="0">
              <a:latin typeface="Times New Roman" panose="02020603050405020304" pitchFamily="18" charset="0"/>
              <a:cs typeface="Times New Roman" panose="02020603050405020304" pitchFamily="18" charset="0"/>
            </a:endParaRPr>
          </a:p>
        </p:txBody>
      </p:sp>
      <p:pic>
        <p:nvPicPr>
          <p:cNvPr id="8" name="Ảnh 7"/>
          <p:cNvPicPr/>
          <p:nvPr/>
        </p:nvPicPr>
        <p:blipFill>
          <a:blip r:embed="rId2">
            <a:extLst>
              <a:ext uri="{28A0092B-C50C-407E-A947-70E740481C1C}">
                <a14:useLocalDpi xmlns:a14="http://schemas.microsoft.com/office/drawing/2010/main" val="0"/>
              </a:ext>
            </a:extLst>
          </a:blip>
          <a:srcRect/>
          <a:stretch>
            <a:fillRect/>
          </a:stretch>
        </p:blipFill>
        <p:spPr bwMode="auto">
          <a:xfrm>
            <a:off x="1690344" y="2194339"/>
            <a:ext cx="4169034" cy="2822829"/>
          </a:xfrm>
          <a:prstGeom prst="rect">
            <a:avLst/>
          </a:prstGeom>
          <a:noFill/>
          <a:ln>
            <a:noFill/>
          </a:ln>
        </p:spPr>
      </p:pic>
      <p:pic>
        <p:nvPicPr>
          <p:cNvPr id="9" name="Ảnh 8"/>
          <p:cNvPicPr/>
          <p:nvPr/>
        </p:nvPicPr>
        <p:blipFill>
          <a:blip r:embed="rId3">
            <a:extLst>
              <a:ext uri="{28A0092B-C50C-407E-A947-70E740481C1C}">
                <a14:useLocalDpi xmlns:a14="http://schemas.microsoft.com/office/drawing/2010/main" val="0"/>
              </a:ext>
            </a:extLst>
          </a:blip>
          <a:srcRect/>
          <a:stretch>
            <a:fillRect/>
          </a:stretch>
        </p:blipFill>
        <p:spPr bwMode="auto">
          <a:xfrm>
            <a:off x="7032367" y="2425335"/>
            <a:ext cx="3543392" cy="2914289"/>
          </a:xfrm>
          <a:prstGeom prst="rect">
            <a:avLst/>
          </a:prstGeom>
          <a:noFill/>
          <a:ln>
            <a:noFill/>
          </a:ln>
        </p:spPr>
      </p:pic>
    </p:spTree>
    <p:extLst>
      <p:ext uri="{BB962C8B-B14F-4D97-AF65-F5344CB8AC3E}">
        <p14:creationId xmlns:p14="http://schemas.microsoft.com/office/powerpoint/2010/main" val="636933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Các phương pháp chuyển giao OTP</a:t>
            </a:r>
            <a:endParaRPr lang="en-US" dirty="0">
              <a:latin typeface="Times New Roman" panose="02020603050405020304" pitchFamily="18" charset="0"/>
              <a:cs typeface="Times New Roman" panose="02020603050405020304" pitchFamily="18" charset="0"/>
            </a:endParaRPr>
          </a:p>
        </p:txBody>
      </p:sp>
      <p:pic>
        <p:nvPicPr>
          <p:cNvPr id="5" name="Ảnh 4"/>
          <p:cNvPicPr/>
          <p:nvPr/>
        </p:nvPicPr>
        <p:blipFill>
          <a:blip r:embed="rId2">
            <a:extLst>
              <a:ext uri="{28A0092B-C50C-407E-A947-70E740481C1C}">
                <a14:useLocalDpi xmlns:a14="http://schemas.microsoft.com/office/drawing/2010/main" val="0"/>
              </a:ext>
            </a:extLst>
          </a:blip>
          <a:srcRect/>
          <a:stretch>
            <a:fillRect/>
          </a:stretch>
        </p:blipFill>
        <p:spPr bwMode="auto">
          <a:xfrm>
            <a:off x="3635692" y="1848602"/>
            <a:ext cx="4981575" cy="4191251"/>
          </a:xfrm>
          <a:prstGeom prst="rect">
            <a:avLst/>
          </a:prstGeom>
          <a:noFill/>
          <a:ln>
            <a:noFill/>
          </a:ln>
        </p:spPr>
      </p:pic>
    </p:spTree>
    <p:extLst>
      <p:ext uri="{BB962C8B-B14F-4D97-AF65-F5344CB8AC3E}">
        <p14:creationId xmlns:p14="http://schemas.microsoft.com/office/powerpoint/2010/main" val="824151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a:t>
            </a:r>
            <a:r>
              <a:rPr lang="en-US" dirty="0"/>
              <a:t> OTP </a:t>
            </a:r>
            <a:r>
              <a:rPr lang="en-US" dirty="0" err="1"/>
              <a:t>trong</a:t>
            </a:r>
            <a:r>
              <a:rPr lang="en-US" dirty="0"/>
              <a:t> </a:t>
            </a:r>
            <a:r>
              <a:rPr lang="en-US" dirty="0" err="1"/>
              <a:t>xác</a:t>
            </a:r>
            <a:r>
              <a:rPr lang="en-US" dirty="0"/>
              <a:t> </a:t>
            </a:r>
            <a:r>
              <a:rPr lang="en-US" dirty="0" err="1"/>
              <a:t>thực</a:t>
            </a:r>
            <a:r>
              <a:rPr lang="en-US" dirty="0"/>
              <a:t> </a:t>
            </a:r>
            <a:r>
              <a:rPr lang="en-US" dirty="0" err="1"/>
              <a:t>giao</a:t>
            </a:r>
            <a:r>
              <a:rPr lang="en-US" dirty="0"/>
              <a:t> </a:t>
            </a:r>
            <a:r>
              <a:rPr lang="en-US" dirty="0" err="1"/>
              <a:t>dịch</a:t>
            </a:r>
            <a:r>
              <a:rPr lang="en-US" dirty="0"/>
              <a:t> </a:t>
            </a:r>
            <a:r>
              <a:rPr lang="en-US" dirty="0" err="1"/>
              <a:t>ngân</a:t>
            </a:r>
            <a:r>
              <a:rPr lang="en-US" dirty="0"/>
              <a:t> </a:t>
            </a:r>
            <a:r>
              <a:rPr lang="en-US" dirty="0" err="1"/>
              <a:t>hàng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5226" y="2033473"/>
            <a:ext cx="3503221" cy="2888493"/>
          </a:xfrm>
        </p:spPr>
      </p:pic>
      <p:sp>
        <p:nvSpPr>
          <p:cNvPr id="5" name="TextBox 4"/>
          <p:cNvSpPr txBox="1"/>
          <p:nvPr/>
        </p:nvSpPr>
        <p:spPr>
          <a:xfrm>
            <a:off x="981557" y="2398127"/>
            <a:ext cx="7172696"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B1: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app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ngân</a:t>
            </a:r>
            <a:r>
              <a:rPr lang="en-US" dirty="0" smtClean="0">
                <a:latin typeface="Times New Roman" panose="02020603050405020304" pitchFamily="18" charset="0"/>
                <a:cs typeface="Times New Roman" panose="02020603050405020304" pitchFamily="18" charset="0"/>
              </a:rPr>
              <a:t> hang </a:t>
            </a:r>
            <a:r>
              <a:rPr lang="en-US" dirty="0" err="1" smtClean="0">
                <a:latin typeface="Times New Roman" panose="02020603050405020304" pitchFamily="18" charset="0"/>
                <a:cs typeface="Times New Roman" panose="02020603050405020304" pitchFamily="18" charset="0"/>
              </a:rPr>
              <a:t>VietinbankIpay,Vietcombank</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B2: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hang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B3: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OTP qua tin </a:t>
            </a:r>
            <a:r>
              <a:rPr lang="en-US" dirty="0" err="1">
                <a:latin typeface="Times New Roman" panose="02020603050405020304" pitchFamily="18" charset="0"/>
                <a:cs typeface="Times New Roman" panose="02020603050405020304" pitchFamily="18" charset="0"/>
              </a:rPr>
              <a:t>nhắn</a:t>
            </a:r>
            <a:r>
              <a:rPr lang="en-US" dirty="0">
                <a:latin typeface="Times New Roman" panose="02020603050405020304" pitchFamily="18" charset="0"/>
                <a:cs typeface="Times New Roman" panose="02020603050405020304" pitchFamily="18" charset="0"/>
              </a:rPr>
              <a:t> SMS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B4: </a:t>
            </a:r>
            <a:r>
              <a:rPr lang="vi-VN" dirty="0">
                <a:latin typeface="Times New Roman" panose="02020603050405020304" pitchFamily="18" charset="0"/>
                <a:cs typeface="Times New Roman" panose="02020603050405020304" pitchFamily="18" charset="0"/>
              </a:rPr>
              <a:t>Khách hàng nhập mã OTP nhận được vào hệ thống để xác nhận chuyển tiền </a:t>
            </a: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8050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latin typeface="Times New Roman" panose="02020603050405020304" pitchFamily="18" charset="0"/>
                <a:cs typeface="Times New Roman" panose="02020603050405020304" pitchFamily="18" charset="0"/>
              </a:rPr>
              <a:t>Khái</a:t>
            </a:r>
            <a:r>
              <a:rPr lang="en-US" sz="5400" dirty="0" smtClean="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q</a:t>
            </a:r>
            <a:r>
              <a:rPr lang="en-US" sz="5400" dirty="0" err="1" smtClean="0">
                <a:latin typeface="Times New Roman" panose="02020603050405020304" pitchFamily="18" charset="0"/>
                <a:cs typeface="Times New Roman" panose="02020603050405020304" pitchFamily="18" charset="0"/>
              </a:rPr>
              <a:t>uát</a:t>
            </a:r>
            <a:endParaRPr lang="en-US" sz="5400" dirty="0">
              <a:latin typeface="Times New Roman" panose="02020603050405020304" pitchFamily="18" charset="0"/>
              <a:cs typeface="Times New Roman" panose="02020603050405020304" pitchFamily="18" charset="0"/>
            </a:endParaRPr>
          </a:p>
        </p:txBody>
      </p:sp>
      <p:pic>
        <p:nvPicPr>
          <p:cNvPr id="1026" name="Picture 2" descr="https://lh6.googleusercontent.com/hwEA-89UsseWr37_9j9WoRnYfbN8PU8xVsLimAgH8LffDbzHpkOiaG2GvPpoMsQvlu0Jsxw6HBbJS8csHcY_kEEBhSWfOhyo_DRh2TPWFl-tg-88c_ZRH5-eRmtDF1IDj6vUJmY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5117" y="2124662"/>
            <a:ext cx="4022725"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80160" y="1865376"/>
            <a:ext cx="2061013" cy="400110"/>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Mật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khẩu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gì</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581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OTP </a:t>
            </a:r>
            <a:r>
              <a:rPr lang="en-US" dirty="0" err="1" smtClean="0"/>
              <a:t>trong</a:t>
            </a:r>
            <a:r>
              <a:rPr lang="en-US" dirty="0" smtClean="0"/>
              <a:t> </a:t>
            </a:r>
            <a:r>
              <a:rPr lang="en-US" dirty="0" err="1" smtClean="0"/>
              <a:t>các</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trực</a:t>
            </a:r>
            <a:r>
              <a:rPr lang="en-US" dirty="0" smtClean="0"/>
              <a:t> </a:t>
            </a:r>
            <a:r>
              <a:rPr lang="en-US" dirty="0" err="1" smtClean="0"/>
              <a:t>tuyến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9244" y="2243888"/>
            <a:ext cx="3304032" cy="2871216"/>
          </a:xfrm>
        </p:spPr>
      </p:pic>
      <p:sp>
        <p:nvSpPr>
          <p:cNvPr id="5" name="Rectangle 4"/>
          <p:cNvSpPr/>
          <p:nvPr/>
        </p:nvSpPr>
        <p:spPr>
          <a:xfrm>
            <a:off x="1207323" y="2663833"/>
            <a:ext cx="6476011"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B1: </a:t>
            </a:r>
            <a:r>
              <a:rPr lang="en-US" dirty="0" err="1" smtClean="0">
                <a:latin typeface="Times New Roman" panose="02020603050405020304" pitchFamily="18" charset="0"/>
                <a:cs typeface="Times New Roman" panose="02020603050405020304" pitchFamily="18" charset="0"/>
              </a:rPr>
              <a:t>Khách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B2: </a:t>
            </a:r>
            <a:r>
              <a:rPr lang="en-US" dirty="0" err="1" smtClean="0">
                <a:latin typeface="Times New Roman" panose="02020603050405020304" pitchFamily="18" charset="0"/>
                <a:cs typeface="Times New Roman" panose="02020603050405020304" pitchFamily="18" charset="0"/>
              </a:rPr>
              <a:t>Khách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thẻ,chủ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tk,ngày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hạn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B3: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OTP qua tin </a:t>
            </a:r>
            <a:r>
              <a:rPr lang="en-US" dirty="0" err="1">
                <a:latin typeface="Times New Roman" panose="02020603050405020304" pitchFamily="18" charset="0"/>
                <a:cs typeface="Times New Roman" panose="02020603050405020304" pitchFamily="18" charset="0"/>
              </a:rPr>
              <a:t>nhắn</a:t>
            </a:r>
            <a:r>
              <a:rPr lang="en-US" dirty="0">
                <a:latin typeface="Times New Roman" panose="02020603050405020304" pitchFamily="18" charset="0"/>
                <a:cs typeface="Times New Roman" panose="02020603050405020304" pitchFamily="18" charset="0"/>
              </a:rPr>
              <a:t> SMS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B4: </a:t>
            </a:r>
            <a:r>
              <a:rPr lang="vi-VN" dirty="0">
                <a:latin typeface="Times New Roman" panose="02020603050405020304" pitchFamily="18" charset="0"/>
                <a:cs typeface="Times New Roman" panose="02020603050405020304" pitchFamily="18" charset="0"/>
              </a:rPr>
              <a:t>Khách hàng nhập mã OTP nhận được vào hệ thống để xác </a:t>
            </a:r>
            <a:r>
              <a:rPr lang="vi-VN" dirty="0" smtClean="0">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thẻ</a:t>
            </a:r>
            <a:r>
              <a:rPr lang="en-US" dirty="0" smtClean="0">
                <a:latin typeface="Times New Roman" panose="02020603050405020304" pitchFamily="18" charset="0"/>
                <a:cs typeface="Times New Roman" panose="02020603050405020304" pitchFamily="18" charset="0"/>
              </a:rPr>
              <a:t> visa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CVV</a:t>
            </a:r>
          </a:p>
        </p:txBody>
      </p:sp>
    </p:spTree>
    <p:extLst>
      <p:ext uri="{BB962C8B-B14F-4D97-AF65-F5344CB8AC3E}">
        <p14:creationId xmlns:p14="http://schemas.microsoft.com/office/powerpoint/2010/main" val="1905815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vụ</a:t>
            </a:r>
            <a:r>
              <a:rPr lang="en-US" dirty="0" smtClean="0"/>
              <a:t> </a:t>
            </a:r>
            <a:r>
              <a:rPr lang="en-US" dirty="0" err="1" smtClean="0"/>
              <a:t>việc</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xác</a:t>
            </a:r>
            <a:r>
              <a:rPr lang="en-US" dirty="0" smtClean="0"/>
              <a:t> </a:t>
            </a:r>
            <a:r>
              <a:rPr lang="en-US" dirty="0" err="1" smtClean="0"/>
              <a:t>thực</a:t>
            </a:r>
            <a:r>
              <a:rPr lang="en-US" dirty="0" smtClean="0"/>
              <a:t> </a:t>
            </a:r>
            <a:r>
              <a:rPr lang="en-US" dirty="0" err="1" smtClean="0"/>
              <a:t>người</a:t>
            </a:r>
            <a:r>
              <a:rPr lang="en-US" dirty="0" smtClean="0"/>
              <a:t> </a:t>
            </a:r>
            <a:r>
              <a:rPr lang="en-US" dirty="0" err="1" smtClean="0"/>
              <a:t>dùng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1150127">
            <a:off x="762183" y="2001729"/>
            <a:ext cx="4269232" cy="33161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59586">
            <a:off x="5222774" y="1524996"/>
            <a:ext cx="4655607" cy="40510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33569">
            <a:off x="9437582" y="2413166"/>
            <a:ext cx="2801920" cy="3325092"/>
          </a:xfrm>
          <a:prstGeom prst="rect">
            <a:avLst/>
          </a:prstGeom>
        </p:spPr>
      </p:pic>
      <p:sp>
        <p:nvSpPr>
          <p:cNvPr id="7" name="Rectangle 6"/>
          <p:cNvSpPr/>
          <p:nvPr/>
        </p:nvSpPr>
        <p:spPr>
          <a:xfrm>
            <a:off x="3262766" y="5696102"/>
            <a:ext cx="6096000" cy="646331"/>
          </a:xfrm>
          <a:prstGeom prst="rect">
            <a:avLst/>
          </a:prstGeom>
        </p:spPr>
        <p:txBody>
          <a:bodyPr>
            <a:spAutoFit/>
          </a:bodyPr>
          <a:lstStyle/>
          <a:p>
            <a:r>
              <a:rPr lang="en-US" dirty="0">
                <a:solidFill>
                  <a:srgbClr val="00B0F0"/>
                </a:solidFill>
                <a:latin typeface="Times New Roman" panose="02020603050405020304" pitchFamily="18" charset="0"/>
                <a:cs typeface="Times New Roman" panose="02020603050405020304" pitchFamily="18" charset="0"/>
              </a:rPr>
              <a:t>https://news.zing.vn/400-tai-khoan-agribank-bi-hack-nhieu-nguoi-mat-tien-trong-dem-post837507.html</a:t>
            </a:r>
          </a:p>
        </p:txBody>
      </p:sp>
    </p:spTree>
    <p:extLst>
      <p:ext uri="{BB962C8B-B14F-4D97-AF65-F5344CB8AC3E}">
        <p14:creationId xmlns:p14="http://schemas.microsoft.com/office/powerpoint/2010/main" val="1417840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kịch</a:t>
            </a:r>
            <a:r>
              <a:rPr lang="en-US" dirty="0" smtClean="0"/>
              <a:t> </a:t>
            </a:r>
            <a:r>
              <a:rPr lang="en-US" dirty="0" err="1" smtClean="0"/>
              <a:t>bản</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vụ</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ngân</a:t>
            </a:r>
            <a:r>
              <a:rPr lang="en-US" dirty="0" smtClean="0"/>
              <a:t> </a:t>
            </a:r>
            <a:r>
              <a:rPr lang="en-US" dirty="0" err="1" smtClean="0"/>
              <a:t>hàng</a:t>
            </a:r>
            <a:r>
              <a:rPr lang="en-US" dirty="0" smtClean="0"/>
              <a:t> </a:t>
            </a:r>
            <a:r>
              <a:rPr lang="en-US" dirty="0" err="1" smtClean="0"/>
              <a:t>Vietcombank</a:t>
            </a:r>
            <a:endParaRPr lang="en-US" dirty="0"/>
          </a:p>
        </p:txBody>
      </p:sp>
      <p:sp>
        <p:nvSpPr>
          <p:cNvPr id="3" name="Content Placeholder 2"/>
          <p:cNvSpPr>
            <a:spLocks noGrp="1"/>
          </p:cNvSpPr>
          <p:nvPr>
            <p:ph idx="1"/>
          </p:nvPr>
        </p:nvSpPr>
        <p:spPr/>
        <p:txBody>
          <a:bodyPr/>
          <a:lstStyle/>
          <a:p>
            <a:r>
              <a:rPr lang="en-US" b="1" dirty="0" smtClean="0"/>
              <a:t>T</a:t>
            </a:r>
            <a:r>
              <a:rPr lang="vi-VN" b="1" dirty="0" smtClean="0"/>
              <a:t>ấn </a:t>
            </a:r>
            <a:r>
              <a:rPr lang="vi-VN" b="1" dirty="0"/>
              <a:t>công số 1: phishing</a:t>
            </a:r>
          </a:p>
          <a:p>
            <a:r>
              <a:rPr lang="vi-VN" dirty="0"/>
              <a:t>Đây là hướng tấn công đơn giản và dễ thực hiện nhất. Tại một thời điểm nào đó trước khi nạn nhân bị rút nửa tỉ đồng, kẻ xấu đã:</a:t>
            </a:r>
          </a:p>
          <a:p>
            <a:r>
              <a:rPr lang="en-US" dirty="0" smtClean="0"/>
              <a:t>B1:</a:t>
            </a:r>
            <a:r>
              <a:rPr lang="vi-VN" dirty="0" smtClean="0"/>
              <a:t>Lừa </a:t>
            </a:r>
            <a:r>
              <a:rPr lang="vi-VN" dirty="0"/>
              <a:t>nạn nhân vào trang web giả mạo để lấy thông tin tên người dùng và mật khẩu.</a:t>
            </a:r>
          </a:p>
          <a:p>
            <a:r>
              <a:rPr lang="en-US" dirty="0" smtClean="0"/>
              <a:t>B2:</a:t>
            </a:r>
            <a:r>
              <a:rPr lang="vi-VN" dirty="0" smtClean="0"/>
              <a:t>Tiếp </a:t>
            </a:r>
            <a:r>
              <a:rPr lang="vi-VN" dirty="0"/>
              <a:t>tục lừa nạn nhân trên giao diện trang web giả mạo để lấy SMS OTP.</a:t>
            </a:r>
          </a:p>
          <a:p>
            <a:r>
              <a:rPr lang="en-US" dirty="0" smtClean="0"/>
              <a:t>B3:</a:t>
            </a:r>
            <a:r>
              <a:rPr lang="vi-VN" dirty="0" smtClean="0"/>
              <a:t>Sử </a:t>
            </a:r>
            <a:r>
              <a:rPr lang="vi-VN" dirty="0"/>
              <a:t>dụng SMS OTP để âm thầm kích hoạt Smart OTP. Vì Smart OTP có thể sử dụng song song với SMS OTP, nạn nhân không hề biết tài khoản đã hoàn toàn bị kiểm soát.</a:t>
            </a:r>
          </a:p>
          <a:p>
            <a:pPr lvl="1">
              <a:buFont typeface="Wingdings" panose="05000000000000000000" pitchFamily="2" charset="2"/>
              <a:buChar char="§"/>
            </a:pPr>
            <a:endParaRPr lang="en-US" sz="1600" dirty="0"/>
          </a:p>
        </p:txBody>
      </p:sp>
    </p:spTree>
    <p:extLst>
      <p:ext uri="{BB962C8B-B14F-4D97-AF65-F5344CB8AC3E}">
        <p14:creationId xmlns:p14="http://schemas.microsoft.com/office/powerpoint/2010/main" val="1907753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81303"/>
            <a:ext cx="10058400" cy="681070"/>
          </a:xfrm>
        </p:spPr>
        <p:txBody>
          <a:bodyPr>
            <a:normAutofit fontScale="90000"/>
          </a:bodyPr>
          <a:lstStyle/>
          <a:p>
            <a:r>
              <a:rPr lang="en-US" dirty="0" smtClean="0"/>
              <a:t>OTP</a:t>
            </a:r>
            <a:endParaRPr lang="en-US" dirty="0"/>
          </a:p>
        </p:txBody>
      </p:sp>
      <p:sp>
        <p:nvSpPr>
          <p:cNvPr id="3" name="Content Placeholder 2"/>
          <p:cNvSpPr>
            <a:spLocks noGrp="1"/>
          </p:cNvSpPr>
          <p:nvPr>
            <p:ph idx="1"/>
          </p:nvPr>
        </p:nvSpPr>
        <p:spPr>
          <a:xfrm>
            <a:off x="1097280" y="994396"/>
            <a:ext cx="10058400" cy="4023360"/>
          </a:xfrm>
        </p:spPr>
        <p:txBody>
          <a:bodyPr/>
          <a:lstStyle/>
          <a:p>
            <a:pPr lvl="1">
              <a:buFont typeface="Wingdings" panose="05000000000000000000" pitchFamily="2" charset="2"/>
              <a:buChar char="§"/>
            </a:pPr>
            <a:r>
              <a:rPr lang="en-US" b="1" dirty="0"/>
              <a:t>T</a:t>
            </a:r>
            <a:r>
              <a:rPr lang="vi-VN" b="1" dirty="0" smtClean="0"/>
              <a:t>ấn </a:t>
            </a:r>
            <a:r>
              <a:rPr lang="vi-VN" b="1" dirty="0"/>
              <a:t>công số 2: </a:t>
            </a:r>
            <a:r>
              <a:rPr lang="en-US" b="1" dirty="0" smtClean="0"/>
              <a:t>K</a:t>
            </a:r>
            <a:r>
              <a:rPr lang="vi-VN" b="1" dirty="0" smtClean="0"/>
              <a:t>hai </a:t>
            </a:r>
            <a:r>
              <a:rPr lang="vi-VN" b="1" dirty="0"/>
              <a:t>thác lỗ hổng của Smart OTP</a:t>
            </a:r>
          </a:p>
          <a:p>
            <a:pPr marL="201168" lvl="1"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744" y="1795120"/>
            <a:ext cx="6069725" cy="4361314"/>
          </a:xfrm>
          <a:prstGeom prst="rect">
            <a:avLst/>
          </a:prstGeom>
        </p:spPr>
      </p:pic>
    </p:spTree>
    <p:extLst>
      <p:ext uri="{BB962C8B-B14F-4D97-AF65-F5344CB8AC3E}">
        <p14:creationId xmlns:p14="http://schemas.microsoft.com/office/powerpoint/2010/main" val="1700887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Passwords</a:t>
            </a:r>
          </a:p>
        </p:txBody>
      </p:sp>
      <p:sp>
        <p:nvSpPr>
          <p:cNvPr id="4" name="Rectangle 1"/>
          <p:cNvSpPr>
            <a:spLocks noGrp="1" noChangeArrowheads="1"/>
          </p:cNvSpPr>
          <p:nvPr>
            <p:ph idx="1"/>
          </p:nvPr>
        </p:nvSpPr>
        <p:spPr bwMode="auto">
          <a:xfrm>
            <a:off x="693794" y="1947992"/>
            <a:ext cx="11029445" cy="3742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31740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Gửi</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số</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điện</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thoại</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nạn</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nhân</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địa</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chỉ</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MAC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bất</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kỳ</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đến</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máy</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chủ</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VCB.</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Lúc</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máy</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chủ</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sẽ</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trả</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về</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 = Encrypt(key = MD5(MD5(N)), Y).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Vì</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chuỗi</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rất</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ngắn</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chỉ</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4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chữ</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số</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do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đó</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kẻ</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tấn</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công</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dò</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mỗi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đoán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kẻ</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tấn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công</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sẽ</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 = Decrypt(key=MD5(N’), data=R).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Tùy</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mà</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quá</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dò</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thực</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hiện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offline.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Nếu</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chuỗi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hoàn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toàn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ngẫu</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nhiên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kẻ</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tấn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công</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thực</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hiện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3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phản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hồi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máy</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chủ</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VCB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tìm</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 = 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Máy</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chủ</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VCB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ngăn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chặn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dò</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nhưng</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chúng</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tôi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không</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kiện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minh.</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Sau</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khi</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đã</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kẻ</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tấn</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công</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thực</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hiện</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tiếp</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3, 4 </a:t>
            </a:r>
            <a:r>
              <a:rPr kumimoji="0" lang="en-US" alt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982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Kịch</a:t>
            </a:r>
            <a:r>
              <a:rPr lang="en-US" dirty="0" smtClean="0"/>
              <a:t> </a:t>
            </a:r>
            <a:r>
              <a:rPr lang="en-US" dirty="0" err="1" smtClean="0"/>
              <a:t>bản</a:t>
            </a:r>
            <a:r>
              <a:rPr lang="en-US" dirty="0" smtClean="0"/>
              <a:t> </a:t>
            </a:r>
            <a:r>
              <a:rPr lang="en-US" dirty="0" err="1" smtClean="0"/>
              <a:t>tấn</a:t>
            </a:r>
            <a:r>
              <a:rPr lang="en-US" dirty="0" smtClean="0"/>
              <a:t> </a:t>
            </a:r>
            <a:r>
              <a:rPr lang="en-US" dirty="0" err="1" smtClean="0"/>
              <a:t>công</a:t>
            </a:r>
            <a:r>
              <a:rPr lang="en-US" dirty="0" smtClean="0"/>
              <a:t> OTP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4876" y="1909327"/>
            <a:ext cx="3224048" cy="2867625"/>
          </a:xfrm>
        </p:spPr>
      </p:pic>
      <p:sp>
        <p:nvSpPr>
          <p:cNvPr id="5" name="Rectangle 4"/>
          <p:cNvSpPr/>
          <p:nvPr/>
        </p:nvSpPr>
        <p:spPr>
          <a:xfrm>
            <a:off x="1479332" y="2606763"/>
            <a:ext cx="4590393" cy="2308324"/>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B1: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B2: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SMS,danh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B3:Khi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nhắn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server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mình</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Người</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dùng</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có</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thể</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bị</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mất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mã</a:t>
            </a:r>
            <a:r>
              <a:rPr lang="en-US" dirty="0" smtClean="0">
                <a:latin typeface="Times New Roman" panose="02020603050405020304" pitchFamily="18" charset="0"/>
                <a:cs typeface="Times New Roman" panose="02020603050405020304" pitchFamily="18" charset="0"/>
                <a:sym typeface="Wingdings" panose="05000000000000000000" pitchFamily="2" charset="2"/>
              </a:rPr>
              <a:t> OTP</a:t>
            </a:r>
          </a:p>
          <a:p>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“Think before you click”</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906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IV,Giới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ứng</a:t>
            </a:r>
            <a:r>
              <a:rPr lang="en-US" dirty="0" smtClean="0"/>
              <a:t> </a:t>
            </a:r>
            <a:r>
              <a:rPr lang="en-US" dirty="0" err="1" smtClean="0"/>
              <a:t>dụng</a:t>
            </a:r>
            <a:r>
              <a:rPr lang="en-US" dirty="0" smtClean="0"/>
              <a:t> demo</a:t>
            </a:r>
            <a:endParaRPr lang="en-US"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dirty="0" smtClean="0">
                <a:solidFill>
                  <a:schemeClr val="tx1"/>
                </a:solidFill>
              </a:rPr>
              <a:t>1, </a:t>
            </a:r>
            <a:r>
              <a:rPr lang="en-US" dirty="0" err="1" smtClean="0">
                <a:solidFill>
                  <a:schemeClr val="tx1"/>
                </a:solidFill>
              </a:rPr>
              <a:t>Tổng</a:t>
            </a:r>
            <a:r>
              <a:rPr lang="en-US" dirty="0" smtClean="0">
                <a:solidFill>
                  <a:schemeClr val="tx1"/>
                </a:solidFill>
              </a:rPr>
              <a:t> </a:t>
            </a:r>
            <a:r>
              <a:rPr lang="en-US" dirty="0" err="1" smtClean="0">
                <a:solidFill>
                  <a:schemeClr val="tx1"/>
                </a:solidFill>
              </a:rPr>
              <a:t>quan</a:t>
            </a:r>
            <a:r>
              <a:rPr lang="en-US" dirty="0" smtClean="0">
                <a:solidFill>
                  <a:schemeClr val="tx1"/>
                </a:solidFill>
              </a:rPr>
              <a:t> </a:t>
            </a:r>
            <a:r>
              <a:rPr lang="en-US" dirty="0" err="1" smtClean="0">
                <a:solidFill>
                  <a:schemeClr val="tx1"/>
                </a:solidFill>
              </a:rPr>
              <a:t>về</a:t>
            </a:r>
            <a:r>
              <a:rPr lang="en-US" dirty="0" smtClean="0">
                <a:solidFill>
                  <a:schemeClr val="tx1"/>
                </a:solidFill>
              </a:rPr>
              <a:t> </a:t>
            </a:r>
            <a:r>
              <a:rPr lang="en-US" dirty="0" err="1" smtClean="0">
                <a:solidFill>
                  <a:schemeClr val="tx1"/>
                </a:solidFill>
              </a:rPr>
              <a:t>ứng</a:t>
            </a:r>
            <a:r>
              <a:rPr lang="en-US" dirty="0" smtClean="0">
                <a:solidFill>
                  <a:schemeClr val="tx1"/>
                </a:solidFill>
              </a:rPr>
              <a:t> </a:t>
            </a:r>
            <a:r>
              <a:rPr lang="en-US" dirty="0" err="1" smtClean="0">
                <a:solidFill>
                  <a:schemeClr val="tx1"/>
                </a:solidFill>
              </a:rPr>
              <a:t>dụng</a:t>
            </a:r>
            <a:r>
              <a:rPr lang="en-US" dirty="0" smtClean="0">
                <a:solidFill>
                  <a:schemeClr val="tx1"/>
                </a:solidFill>
              </a:rPr>
              <a:t> demo</a:t>
            </a:r>
          </a:p>
          <a:p>
            <a:pPr lvl="1">
              <a:buFont typeface="Arial" panose="020B0604020202020204" pitchFamily="34" charset="0"/>
              <a:buChar char="•"/>
            </a:pPr>
            <a:r>
              <a:rPr lang="en-US" dirty="0" smtClean="0">
                <a:solidFill>
                  <a:schemeClr val="tx1"/>
                </a:solidFill>
              </a:rPr>
              <a:t>   </a:t>
            </a:r>
            <a:r>
              <a:rPr lang="en-US" dirty="0" err="1" smtClean="0">
                <a:solidFill>
                  <a:schemeClr val="tx1"/>
                </a:solidFill>
              </a:rPr>
              <a:t>Chương</a:t>
            </a:r>
            <a:r>
              <a:rPr lang="en-US" dirty="0" smtClean="0">
                <a:solidFill>
                  <a:schemeClr val="tx1"/>
                </a:solidFill>
              </a:rPr>
              <a:t> </a:t>
            </a:r>
            <a:r>
              <a:rPr lang="en-US" dirty="0" err="1" smtClean="0">
                <a:solidFill>
                  <a:schemeClr val="tx1"/>
                </a:solidFill>
              </a:rPr>
              <a:t>trình</a:t>
            </a:r>
            <a:r>
              <a:rPr lang="en-US" dirty="0" smtClean="0">
                <a:solidFill>
                  <a:schemeClr val="tx1"/>
                </a:solidFill>
              </a:rPr>
              <a:t> demo </a:t>
            </a:r>
            <a:r>
              <a:rPr lang="en-US" dirty="0" err="1" smtClean="0">
                <a:solidFill>
                  <a:schemeClr val="tx1"/>
                </a:solidFill>
              </a:rPr>
              <a:t>gồm</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tác</a:t>
            </a:r>
            <a:r>
              <a:rPr lang="en-US" dirty="0" smtClean="0">
                <a:solidFill>
                  <a:schemeClr val="tx1"/>
                </a:solidFill>
              </a:rPr>
              <a:t> </a:t>
            </a:r>
            <a:r>
              <a:rPr lang="en-US" dirty="0" err="1" smtClean="0">
                <a:solidFill>
                  <a:schemeClr val="tx1"/>
                </a:solidFill>
              </a:rPr>
              <a:t>vụ</a:t>
            </a:r>
            <a:r>
              <a:rPr lang="en-US" dirty="0" smtClean="0">
                <a:solidFill>
                  <a:schemeClr val="tx1"/>
                </a:solidFill>
              </a:rPr>
              <a:t> </a:t>
            </a:r>
            <a:r>
              <a:rPr lang="en-US" dirty="0" err="1" smtClean="0">
                <a:solidFill>
                  <a:schemeClr val="tx1"/>
                </a:solidFill>
              </a:rPr>
              <a:t>đăng</a:t>
            </a:r>
            <a:r>
              <a:rPr lang="en-US" dirty="0" smtClean="0">
                <a:solidFill>
                  <a:schemeClr val="tx1"/>
                </a:solidFill>
              </a:rPr>
              <a:t> </a:t>
            </a:r>
            <a:r>
              <a:rPr lang="en-US" dirty="0" err="1" smtClean="0">
                <a:solidFill>
                  <a:schemeClr val="tx1"/>
                </a:solidFill>
              </a:rPr>
              <a:t>ký,đăng</a:t>
            </a:r>
            <a:r>
              <a:rPr lang="en-US" dirty="0" smtClean="0">
                <a:solidFill>
                  <a:schemeClr val="tx1"/>
                </a:solidFill>
              </a:rPr>
              <a:t> </a:t>
            </a:r>
            <a:r>
              <a:rPr lang="en-US" dirty="0" err="1" smtClean="0">
                <a:solidFill>
                  <a:schemeClr val="tx1"/>
                </a:solidFill>
              </a:rPr>
              <a:t>nhập</a:t>
            </a:r>
            <a:r>
              <a:rPr lang="en-US" dirty="0" smtClean="0">
                <a:solidFill>
                  <a:schemeClr val="tx1"/>
                </a:solidFill>
              </a:rPr>
              <a:t> </a:t>
            </a:r>
            <a:r>
              <a:rPr lang="en-US" dirty="0" err="1" smtClean="0">
                <a:solidFill>
                  <a:schemeClr val="tx1"/>
                </a:solidFill>
              </a:rPr>
              <a:t>xác</a:t>
            </a:r>
            <a:r>
              <a:rPr lang="en-US" dirty="0" smtClean="0">
                <a:solidFill>
                  <a:schemeClr val="tx1"/>
                </a:solidFill>
              </a:rPr>
              <a:t> </a:t>
            </a:r>
            <a:r>
              <a:rPr lang="en-US" dirty="0" err="1" smtClean="0">
                <a:solidFill>
                  <a:schemeClr val="tx1"/>
                </a:solidFill>
              </a:rPr>
              <a:t>thực</a:t>
            </a:r>
            <a:r>
              <a:rPr lang="en-US" dirty="0" smtClean="0">
                <a:solidFill>
                  <a:schemeClr val="tx1"/>
                </a:solidFill>
              </a:rPr>
              <a:t> </a:t>
            </a:r>
            <a:r>
              <a:rPr lang="en-US" dirty="0" err="1" smtClean="0">
                <a:solidFill>
                  <a:schemeClr val="tx1"/>
                </a:solidFill>
              </a:rPr>
              <a:t>bước</a:t>
            </a:r>
            <a:r>
              <a:rPr lang="en-US" dirty="0" smtClean="0">
                <a:solidFill>
                  <a:schemeClr val="tx1"/>
                </a:solidFill>
              </a:rPr>
              <a:t> 2 OTP</a:t>
            </a:r>
          </a:p>
          <a:p>
            <a:pPr lvl="1">
              <a:buFont typeface="Arial" panose="020B0604020202020204" pitchFamily="34" charset="0"/>
              <a:buChar char="•"/>
            </a:pPr>
            <a:r>
              <a:rPr lang="en-US" dirty="0">
                <a:solidFill>
                  <a:schemeClr val="tx1"/>
                </a:solidFill>
              </a:rPr>
              <a:t> </a:t>
            </a:r>
            <a:r>
              <a:rPr lang="en-US" dirty="0" smtClean="0">
                <a:solidFill>
                  <a:schemeClr val="tx1"/>
                </a:solidFill>
              </a:rPr>
              <a:t>  </a:t>
            </a:r>
            <a:r>
              <a:rPr lang="en-US" dirty="0" err="1" smtClean="0">
                <a:solidFill>
                  <a:schemeClr val="tx1"/>
                </a:solidFill>
              </a:rPr>
              <a:t>Xây</a:t>
            </a:r>
            <a:r>
              <a:rPr lang="en-US" dirty="0" smtClean="0">
                <a:solidFill>
                  <a:schemeClr val="tx1"/>
                </a:solidFill>
              </a:rPr>
              <a:t> </a:t>
            </a:r>
            <a:r>
              <a:rPr lang="en-US" dirty="0" err="1" smtClean="0">
                <a:solidFill>
                  <a:schemeClr val="tx1"/>
                </a:solidFill>
              </a:rPr>
              <a:t>dựng</a:t>
            </a:r>
            <a:r>
              <a:rPr lang="en-US" dirty="0" smtClean="0">
                <a:solidFill>
                  <a:schemeClr val="tx1"/>
                </a:solidFill>
              </a:rPr>
              <a:t> </a:t>
            </a:r>
            <a:r>
              <a:rPr lang="en-US" dirty="0" err="1" smtClean="0">
                <a:solidFill>
                  <a:schemeClr val="tx1"/>
                </a:solidFill>
              </a:rPr>
              <a:t>theo</a:t>
            </a:r>
            <a:r>
              <a:rPr lang="en-US" dirty="0" smtClean="0">
                <a:solidFill>
                  <a:schemeClr val="tx1"/>
                </a:solidFill>
              </a:rPr>
              <a:t> </a:t>
            </a:r>
            <a:r>
              <a:rPr lang="en-US" dirty="0" err="1" smtClean="0">
                <a:solidFill>
                  <a:schemeClr val="tx1"/>
                </a:solidFill>
              </a:rPr>
              <a:t>mô</a:t>
            </a:r>
            <a:r>
              <a:rPr lang="en-US" dirty="0" smtClean="0">
                <a:solidFill>
                  <a:schemeClr val="tx1"/>
                </a:solidFill>
              </a:rPr>
              <a:t> </a:t>
            </a:r>
            <a:r>
              <a:rPr lang="en-US" dirty="0" err="1" smtClean="0">
                <a:solidFill>
                  <a:schemeClr val="tx1"/>
                </a:solidFill>
              </a:rPr>
              <a:t>hình</a:t>
            </a:r>
            <a:r>
              <a:rPr lang="en-US" dirty="0" smtClean="0">
                <a:solidFill>
                  <a:schemeClr val="tx1"/>
                </a:solidFill>
              </a:rPr>
              <a:t> client-server</a:t>
            </a:r>
          </a:p>
          <a:p>
            <a:pPr marL="201168" lvl="1" indent="0">
              <a:buNone/>
            </a:pPr>
            <a:r>
              <a:rPr lang="en-US" dirty="0">
                <a:solidFill>
                  <a:schemeClr val="tx1"/>
                </a:solidFill>
              </a:rPr>
              <a:t> </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IIS(</a:t>
            </a:r>
            <a:r>
              <a:rPr lang="en-US" dirty="0">
                <a:solidFill>
                  <a:schemeClr val="tx1"/>
                </a:solidFill>
              </a:rPr>
              <a:t>Internet Information Services </a:t>
            </a:r>
            <a:r>
              <a:rPr lang="en-US" dirty="0" smtClean="0">
                <a:solidFill>
                  <a:schemeClr val="tx1"/>
                </a:solidFill>
              </a:rPr>
              <a:t>)  </a:t>
            </a:r>
            <a:r>
              <a:rPr lang="en-US" dirty="0" err="1" smtClean="0">
                <a:solidFill>
                  <a:schemeClr val="tx1"/>
                </a:solidFill>
              </a:rPr>
              <a:t>xây</a:t>
            </a:r>
            <a:r>
              <a:rPr lang="en-US" dirty="0" smtClean="0">
                <a:solidFill>
                  <a:schemeClr val="tx1"/>
                </a:solidFill>
              </a:rPr>
              <a:t> </a:t>
            </a:r>
            <a:r>
              <a:rPr lang="en-US" dirty="0" err="1" smtClean="0">
                <a:solidFill>
                  <a:schemeClr val="tx1"/>
                </a:solidFill>
              </a:rPr>
              <a:t>dựng</a:t>
            </a:r>
            <a:r>
              <a:rPr lang="en-US" dirty="0" smtClean="0">
                <a:solidFill>
                  <a:schemeClr val="tx1"/>
                </a:solidFill>
              </a:rPr>
              <a:t> server </a:t>
            </a:r>
            <a:r>
              <a:rPr lang="en-US" dirty="0" err="1" smtClean="0">
                <a:solidFill>
                  <a:schemeClr val="tx1"/>
                </a:solidFill>
              </a:rPr>
              <a:t>chạy</a:t>
            </a:r>
            <a:r>
              <a:rPr lang="en-US" dirty="0" smtClean="0">
                <a:solidFill>
                  <a:schemeClr val="tx1"/>
                </a:solidFill>
              </a:rPr>
              <a:t> </a:t>
            </a:r>
            <a:r>
              <a:rPr lang="en-US" dirty="0" err="1" smtClean="0">
                <a:solidFill>
                  <a:schemeClr val="tx1"/>
                </a:solidFill>
              </a:rPr>
              <a:t>trên</a:t>
            </a:r>
            <a:r>
              <a:rPr lang="en-US" dirty="0" smtClean="0">
                <a:solidFill>
                  <a:schemeClr val="tx1"/>
                </a:solidFill>
              </a:rPr>
              <a:t> </a:t>
            </a:r>
            <a:r>
              <a:rPr lang="en-US" dirty="0" err="1" smtClean="0">
                <a:solidFill>
                  <a:schemeClr val="tx1"/>
                </a:solidFill>
              </a:rPr>
              <a:t>nền</a:t>
            </a:r>
            <a:r>
              <a:rPr lang="en-US" dirty="0" smtClean="0">
                <a:solidFill>
                  <a:schemeClr val="tx1"/>
                </a:solidFill>
              </a:rPr>
              <a:t> window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viết</a:t>
            </a:r>
            <a:r>
              <a:rPr lang="en-US" dirty="0" smtClean="0">
                <a:solidFill>
                  <a:schemeClr val="tx1"/>
                </a:solidFill>
              </a:rPr>
              <a:t> </a:t>
            </a:r>
            <a:r>
              <a:rPr lang="en-US" dirty="0" err="1" smtClean="0">
                <a:solidFill>
                  <a:schemeClr val="tx1"/>
                </a:solidFill>
              </a:rPr>
              <a:t>bằng</a:t>
            </a:r>
            <a:r>
              <a:rPr lang="en-US" dirty="0" smtClean="0">
                <a:solidFill>
                  <a:schemeClr val="tx1"/>
                </a:solidFill>
              </a:rPr>
              <a:t> </a:t>
            </a:r>
            <a:r>
              <a:rPr lang="en-US" dirty="0">
                <a:solidFill>
                  <a:schemeClr val="tx1"/>
                </a:solidFill>
              </a:rPr>
              <a:t>restful </a:t>
            </a:r>
            <a:r>
              <a:rPr lang="en-US" dirty="0" err="1">
                <a:solidFill>
                  <a:schemeClr val="tx1"/>
                </a:solidFill>
              </a:rPr>
              <a:t>api</a:t>
            </a:r>
            <a:r>
              <a:rPr lang="en-US" dirty="0">
                <a:solidFill>
                  <a:schemeClr val="tx1"/>
                </a:solidFill>
              </a:rPr>
              <a:t> </a:t>
            </a:r>
            <a:r>
              <a:rPr lang="en-US" dirty="0" err="1">
                <a:solidFill>
                  <a:schemeClr val="tx1"/>
                </a:solidFill>
              </a:rPr>
              <a:t>c</a:t>
            </a:r>
            <a:r>
              <a:rPr lang="en-US" dirty="0" err="1" smtClean="0">
                <a:solidFill>
                  <a:schemeClr val="tx1"/>
                </a:solidFill>
              </a:rPr>
              <a:t>#</a:t>
            </a:r>
            <a:endParaRPr lang="en-US" dirty="0" smtClean="0">
              <a:solidFill>
                <a:schemeClr val="tx1"/>
              </a:solidFill>
            </a:endParaRPr>
          </a:p>
          <a:p>
            <a:pPr marL="201168" lvl="1" indent="0">
              <a:buNone/>
            </a:pPr>
            <a:r>
              <a:rPr lang="en-US" dirty="0">
                <a:solidFill>
                  <a:schemeClr val="tx1"/>
                </a:solidFill>
              </a:rPr>
              <a:t> </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dựng</a:t>
            </a:r>
            <a:r>
              <a:rPr lang="en-US" dirty="0" smtClean="0">
                <a:solidFill>
                  <a:schemeClr val="tx1"/>
                </a:solidFill>
              </a:rPr>
              <a:t> </a:t>
            </a:r>
            <a:r>
              <a:rPr lang="en-US" dirty="0" err="1" smtClean="0">
                <a:solidFill>
                  <a:schemeClr val="tx1"/>
                </a:solidFill>
              </a:rPr>
              <a:t>hệ</a:t>
            </a:r>
            <a:r>
              <a:rPr lang="en-US" dirty="0" smtClean="0">
                <a:solidFill>
                  <a:schemeClr val="tx1"/>
                </a:solidFill>
              </a:rPr>
              <a:t> </a:t>
            </a:r>
            <a:r>
              <a:rPr lang="en-US" dirty="0" err="1" smtClean="0">
                <a:solidFill>
                  <a:schemeClr val="tx1"/>
                </a:solidFill>
              </a:rPr>
              <a:t>quản</a:t>
            </a:r>
            <a:r>
              <a:rPr lang="en-US" dirty="0" smtClean="0">
                <a:solidFill>
                  <a:schemeClr val="tx1"/>
                </a:solidFill>
              </a:rPr>
              <a:t> </a:t>
            </a:r>
            <a:r>
              <a:rPr lang="en-US" dirty="0" err="1" smtClean="0">
                <a:solidFill>
                  <a:schemeClr val="tx1"/>
                </a:solidFill>
              </a:rPr>
              <a:t>trị</a:t>
            </a:r>
            <a:r>
              <a:rPr lang="en-US" dirty="0" smtClean="0">
                <a:solidFill>
                  <a:schemeClr val="tx1"/>
                </a:solidFill>
              </a:rPr>
              <a:t> </a:t>
            </a:r>
            <a:r>
              <a:rPr lang="en-US" dirty="0" err="1" smtClean="0">
                <a:solidFill>
                  <a:schemeClr val="tx1"/>
                </a:solidFill>
              </a:rPr>
              <a:t>cơ</a:t>
            </a:r>
            <a:r>
              <a:rPr lang="en-US" dirty="0" smtClean="0">
                <a:solidFill>
                  <a:schemeClr val="tx1"/>
                </a:solidFill>
              </a:rPr>
              <a:t> </a:t>
            </a:r>
            <a:r>
              <a:rPr lang="en-US" dirty="0" err="1" smtClean="0">
                <a:solidFill>
                  <a:schemeClr val="tx1"/>
                </a:solidFill>
              </a:rPr>
              <a:t>sở</a:t>
            </a:r>
            <a:r>
              <a:rPr lang="en-US" dirty="0" smtClean="0">
                <a:solidFill>
                  <a:schemeClr val="tx1"/>
                </a:solidFill>
              </a:rPr>
              <a:t> </a:t>
            </a:r>
            <a:r>
              <a:rPr lang="en-US" dirty="0" err="1" smtClean="0">
                <a:solidFill>
                  <a:schemeClr val="tx1"/>
                </a:solidFill>
              </a:rPr>
              <a:t>dữ</a:t>
            </a:r>
            <a:r>
              <a:rPr lang="en-US" dirty="0" smtClean="0">
                <a:solidFill>
                  <a:schemeClr val="tx1"/>
                </a:solidFill>
              </a:rPr>
              <a:t> </a:t>
            </a:r>
            <a:r>
              <a:rPr lang="en-US" dirty="0" err="1" smtClean="0">
                <a:solidFill>
                  <a:schemeClr val="tx1"/>
                </a:solidFill>
              </a:rPr>
              <a:t>liệu</a:t>
            </a:r>
            <a:r>
              <a:rPr lang="en-US" dirty="0" smtClean="0">
                <a:solidFill>
                  <a:schemeClr val="tx1"/>
                </a:solidFill>
              </a:rPr>
              <a:t> SQL Server </a:t>
            </a:r>
            <a:r>
              <a:rPr lang="en-US" dirty="0" err="1" smtClean="0">
                <a:solidFill>
                  <a:schemeClr val="tx1"/>
                </a:solidFill>
              </a:rPr>
              <a:t>để</a:t>
            </a:r>
            <a:r>
              <a:rPr lang="en-US" dirty="0" smtClean="0">
                <a:solidFill>
                  <a:schemeClr val="tx1"/>
                </a:solidFill>
              </a:rPr>
              <a:t> </a:t>
            </a:r>
            <a:r>
              <a:rPr lang="en-US" dirty="0" err="1" smtClean="0">
                <a:solidFill>
                  <a:schemeClr val="tx1"/>
                </a:solidFill>
              </a:rPr>
              <a:t>lưu</a:t>
            </a:r>
            <a:r>
              <a:rPr lang="en-US" dirty="0" smtClean="0">
                <a:solidFill>
                  <a:schemeClr val="tx1"/>
                </a:solidFill>
              </a:rPr>
              <a:t> </a:t>
            </a:r>
            <a:r>
              <a:rPr lang="en-US" dirty="0" err="1" smtClean="0">
                <a:solidFill>
                  <a:schemeClr val="tx1"/>
                </a:solidFill>
              </a:rPr>
              <a:t>dữ</a:t>
            </a:r>
            <a:r>
              <a:rPr lang="en-US" dirty="0" smtClean="0">
                <a:solidFill>
                  <a:schemeClr val="tx1"/>
                </a:solidFill>
              </a:rPr>
              <a:t> </a:t>
            </a:r>
            <a:r>
              <a:rPr lang="en-US" dirty="0" err="1" smtClean="0">
                <a:solidFill>
                  <a:schemeClr val="tx1"/>
                </a:solidFill>
              </a:rPr>
              <a:t>liệu</a:t>
            </a:r>
            <a:r>
              <a:rPr lang="en-US" dirty="0" smtClean="0">
                <a:solidFill>
                  <a:schemeClr val="tx1"/>
                </a:solidFill>
              </a:rPr>
              <a:t> user</a:t>
            </a:r>
          </a:p>
          <a:p>
            <a:pPr marL="201168" lvl="1" indent="0">
              <a:buNone/>
            </a:pPr>
            <a:r>
              <a:rPr lang="en-US" dirty="0">
                <a:solidFill>
                  <a:schemeClr val="tx1"/>
                </a:solidFill>
              </a:rPr>
              <a:t> </a:t>
            </a:r>
            <a:r>
              <a:rPr lang="en-US" dirty="0" smtClean="0">
                <a:solidFill>
                  <a:schemeClr val="tx1"/>
                </a:solidFill>
              </a:rPr>
              <a:t>         -Client </a:t>
            </a:r>
            <a:r>
              <a:rPr lang="en-US" dirty="0" err="1" smtClean="0">
                <a:solidFill>
                  <a:schemeClr val="tx1"/>
                </a:solidFill>
              </a:rPr>
              <a:t>là</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ứng</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trên</a:t>
            </a:r>
            <a:r>
              <a:rPr lang="en-US" dirty="0" smtClean="0">
                <a:solidFill>
                  <a:schemeClr val="tx1"/>
                </a:solidFill>
              </a:rPr>
              <a:t> </a:t>
            </a:r>
            <a:r>
              <a:rPr lang="en-US" dirty="0" err="1" smtClean="0">
                <a:solidFill>
                  <a:schemeClr val="tx1"/>
                </a:solidFill>
              </a:rPr>
              <a:t>nền</a:t>
            </a:r>
            <a:r>
              <a:rPr lang="en-US" dirty="0" smtClean="0">
                <a:solidFill>
                  <a:schemeClr val="tx1"/>
                </a:solidFill>
              </a:rPr>
              <a:t> </a:t>
            </a:r>
            <a:r>
              <a:rPr lang="en-US" dirty="0" err="1" smtClean="0">
                <a:solidFill>
                  <a:schemeClr val="tx1"/>
                </a:solidFill>
              </a:rPr>
              <a:t>tảng</a:t>
            </a:r>
            <a:r>
              <a:rPr lang="en-US" dirty="0" smtClean="0">
                <a:solidFill>
                  <a:schemeClr val="tx1"/>
                </a:solidFill>
              </a:rPr>
              <a:t> Android </a:t>
            </a:r>
            <a:r>
              <a:rPr lang="en-US" dirty="0" err="1" smtClean="0">
                <a:solidFill>
                  <a:schemeClr val="tx1"/>
                </a:solidFill>
              </a:rPr>
              <a:t>viết</a:t>
            </a:r>
            <a:r>
              <a:rPr lang="en-US" dirty="0" smtClean="0">
                <a:solidFill>
                  <a:schemeClr val="tx1"/>
                </a:solidFill>
              </a:rPr>
              <a:t> </a:t>
            </a:r>
            <a:r>
              <a:rPr lang="en-US" dirty="0" err="1" smtClean="0">
                <a:solidFill>
                  <a:schemeClr val="tx1"/>
                </a:solidFill>
              </a:rPr>
              <a:t>bằng</a:t>
            </a:r>
            <a:r>
              <a:rPr lang="en-US" dirty="0" smtClean="0">
                <a:solidFill>
                  <a:schemeClr val="tx1"/>
                </a:solidFill>
              </a:rPr>
              <a:t> </a:t>
            </a:r>
            <a:r>
              <a:rPr lang="en-US" dirty="0" err="1" smtClean="0">
                <a:solidFill>
                  <a:schemeClr val="tx1"/>
                </a:solidFill>
              </a:rPr>
              <a:t>ngôn</a:t>
            </a:r>
            <a:r>
              <a:rPr lang="en-US" dirty="0" smtClean="0">
                <a:solidFill>
                  <a:schemeClr val="tx1"/>
                </a:solidFill>
              </a:rPr>
              <a:t> </a:t>
            </a:r>
            <a:r>
              <a:rPr lang="en-US" dirty="0" err="1" smtClean="0">
                <a:solidFill>
                  <a:schemeClr val="tx1"/>
                </a:solidFill>
              </a:rPr>
              <a:t>ngữ</a:t>
            </a:r>
            <a:r>
              <a:rPr lang="en-US" dirty="0" smtClean="0">
                <a:solidFill>
                  <a:schemeClr val="tx1"/>
                </a:solidFill>
              </a:rPr>
              <a:t> java</a:t>
            </a:r>
          </a:p>
          <a:p>
            <a:pPr marL="201168" lvl="1" indent="0">
              <a:buNone/>
            </a:pPr>
            <a:r>
              <a:rPr lang="en-US" dirty="0">
                <a:solidFill>
                  <a:schemeClr val="tx1"/>
                </a:solidFill>
              </a:rPr>
              <a:t> </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api</a:t>
            </a:r>
            <a:r>
              <a:rPr lang="en-US" dirty="0" smtClean="0">
                <a:solidFill>
                  <a:schemeClr val="tx1"/>
                </a:solidFill>
              </a:rPr>
              <a:t> </a:t>
            </a:r>
            <a:r>
              <a:rPr lang="en-US" dirty="0" err="1" smtClean="0">
                <a:solidFill>
                  <a:schemeClr val="tx1"/>
                </a:solidFill>
              </a:rPr>
              <a:t>của</a:t>
            </a:r>
            <a:r>
              <a:rPr lang="en-US" dirty="0">
                <a:solidFill>
                  <a:schemeClr val="tx1"/>
                </a:solidFill>
              </a:rPr>
              <a:t> </a:t>
            </a:r>
            <a:r>
              <a:rPr lang="en-US" dirty="0" smtClean="0">
                <a:solidFill>
                  <a:schemeClr val="tx1"/>
                </a:solidFill>
              </a:rPr>
              <a:t>speedsms.vn </a:t>
            </a:r>
            <a:r>
              <a:rPr lang="en-US" dirty="0" err="1" smtClean="0">
                <a:solidFill>
                  <a:schemeClr val="tx1"/>
                </a:solidFill>
              </a:rPr>
              <a:t>để</a:t>
            </a:r>
            <a:r>
              <a:rPr lang="en-US" dirty="0" smtClean="0">
                <a:solidFill>
                  <a:schemeClr val="tx1"/>
                </a:solidFill>
              </a:rPr>
              <a:t> </a:t>
            </a:r>
            <a:r>
              <a:rPr lang="en-US" dirty="0" err="1" smtClean="0">
                <a:solidFill>
                  <a:schemeClr val="tx1"/>
                </a:solidFill>
              </a:rPr>
              <a:t>gửi</a:t>
            </a:r>
            <a:r>
              <a:rPr lang="en-US" dirty="0" smtClean="0">
                <a:solidFill>
                  <a:schemeClr val="tx1"/>
                </a:solidFill>
              </a:rPr>
              <a:t> </a:t>
            </a:r>
            <a:r>
              <a:rPr lang="en-US" dirty="0" err="1" smtClean="0">
                <a:solidFill>
                  <a:schemeClr val="tx1"/>
                </a:solidFill>
              </a:rPr>
              <a:t>tín</a:t>
            </a:r>
            <a:r>
              <a:rPr lang="en-US" dirty="0" smtClean="0">
                <a:solidFill>
                  <a:schemeClr val="tx1"/>
                </a:solidFill>
              </a:rPr>
              <a:t> </a:t>
            </a:r>
            <a:r>
              <a:rPr lang="en-US" dirty="0" err="1" smtClean="0">
                <a:solidFill>
                  <a:schemeClr val="tx1"/>
                </a:solidFill>
              </a:rPr>
              <a:t>nhắn</a:t>
            </a:r>
            <a:r>
              <a:rPr lang="en-US" dirty="0" smtClean="0">
                <a:solidFill>
                  <a:schemeClr val="tx1"/>
                </a:solidFill>
              </a:rPr>
              <a:t> </a:t>
            </a:r>
            <a:r>
              <a:rPr lang="en-US" dirty="0" err="1" smtClean="0">
                <a:solidFill>
                  <a:schemeClr val="tx1"/>
                </a:solidFill>
              </a:rPr>
              <a:t>otp</a:t>
            </a:r>
            <a:r>
              <a:rPr lang="en-US" dirty="0" smtClean="0">
                <a:solidFill>
                  <a:schemeClr val="tx1"/>
                </a:solidFill>
              </a:rPr>
              <a:t> </a:t>
            </a:r>
            <a:r>
              <a:rPr lang="en-US" dirty="0" err="1" smtClean="0">
                <a:solidFill>
                  <a:schemeClr val="tx1"/>
                </a:solidFill>
              </a:rPr>
              <a:t>đến</a:t>
            </a:r>
            <a:r>
              <a:rPr lang="en-US" dirty="0" smtClean="0">
                <a:solidFill>
                  <a:schemeClr val="tx1"/>
                </a:solidFill>
              </a:rPr>
              <a:t> user</a:t>
            </a:r>
          </a:p>
          <a:p>
            <a:pPr marL="201168" lvl="1" indent="0">
              <a:buNone/>
            </a:pPr>
            <a:endParaRPr lang="en-US" dirty="0"/>
          </a:p>
        </p:txBody>
      </p:sp>
    </p:spTree>
    <p:extLst>
      <p:ext uri="{BB962C8B-B14F-4D97-AF65-F5344CB8AC3E}">
        <p14:creationId xmlns:p14="http://schemas.microsoft.com/office/powerpoint/2010/main" val="2828467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Ứng</a:t>
            </a:r>
            <a:r>
              <a:rPr lang="en-US" dirty="0" smtClean="0"/>
              <a:t> </a:t>
            </a:r>
            <a:r>
              <a:rPr lang="en-US" dirty="0" err="1" smtClean="0"/>
              <a:t>dụng</a:t>
            </a:r>
            <a:r>
              <a:rPr lang="en-US" dirty="0" smtClean="0"/>
              <a:t> demo</a:t>
            </a:r>
            <a:endParaRPr lang="en-US"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dirty="0" smtClean="0"/>
              <a:t>2,Phân </a:t>
            </a:r>
            <a:r>
              <a:rPr lang="en-US" dirty="0" err="1" smtClean="0"/>
              <a:t>tích</a:t>
            </a:r>
            <a:r>
              <a:rPr lang="en-US" dirty="0" smtClean="0"/>
              <a:t> </a:t>
            </a:r>
            <a:r>
              <a:rPr lang="en-US" dirty="0" err="1" smtClean="0"/>
              <a:t>ứng</a:t>
            </a:r>
            <a:r>
              <a:rPr lang="en-US" dirty="0" smtClean="0"/>
              <a:t> </a:t>
            </a:r>
            <a:r>
              <a:rPr lang="en-US" dirty="0" err="1" smtClean="0"/>
              <a:t>dụng</a:t>
            </a:r>
            <a:endParaRPr lang="en-US" dirty="0" smtClean="0"/>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a:t>speedsms.vn</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315" y="2216244"/>
            <a:ext cx="2358439" cy="4013860"/>
          </a:xfrm>
          <a:prstGeom prst="rect">
            <a:avLst/>
          </a:prstGeom>
        </p:spPr>
      </p:pic>
      <p:cxnSp>
        <p:nvCxnSpPr>
          <p:cNvPr id="8" name="Straight Arrow Connector 7"/>
          <p:cNvCxnSpPr/>
          <p:nvPr/>
        </p:nvCxnSpPr>
        <p:spPr>
          <a:xfrm flipV="1">
            <a:off x="3497671" y="3504861"/>
            <a:ext cx="6331160" cy="5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853748" y="2500692"/>
            <a:ext cx="2338252" cy="25531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Sever</a:t>
            </a:r>
            <a:endParaRPr lang="en-US" dirty="0"/>
          </a:p>
        </p:txBody>
      </p:sp>
      <p:sp>
        <p:nvSpPr>
          <p:cNvPr id="13" name="Rectangle 12"/>
          <p:cNvSpPr/>
          <p:nvPr/>
        </p:nvSpPr>
        <p:spPr>
          <a:xfrm>
            <a:off x="3852467" y="2858530"/>
            <a:ext cx="5748323" cy="646331"/>
          </a:xfrm>
          <a:prstGeom prst="rect">
            <a:avLst/>
          </a:prstGeom>
        </p:spPr>
        <p:txBody>
          <a:bodyPr wrap="square">
            <a:spAutoFit/>
          </a:bodyPr>
          <a:lstStyle/>
          <a:p>
            <a:r>
              <a:rPr lang="en-US" dirty="0" smtClean="0"/>
              <a:t>1,Sau </a:t>
            </a:r>
            <a:r>
              <a:rPr lang="en-US" dirty="0" err="1" smtClean="0"/>
              <a:t>khi</a:t>
            </a:r>
            <a:r>
              <a:rPr lang="en-US" dirty="0" smtClean="0"/>
              <a:t> </a:t>
            </a:r>
            <a:r>
              <a:rPr lang="en-US" dirty="0" err="1" smtClean="0"/>
              <a:t>người</a:t>
            </a:r>
            <a:r>
              <a:rPr lang="en-US" dirty="0" smtClean="0"/>
              <a:t> dung </a:t>
            </a:r>
            <a:r>
              <a:rPr lang="en-US" dirty="0" err="1" smtClean="0"/>
              <a:t>điền</a:t>
            </a:r>
            <a:r>
              <a:rPr lang="en-US" dirty="0" smtClean="0"/>
              <a:t> </a:t>
            </a:r>
            <a:r>
              <a:rPr lang="en-US" dirty="0" err="1" smtClean="0"/>
              <a:t>đẩy</a:t>
            </a:r>
            <a:r>
              <a:rPr lang="en-US" dirty="0" smtClean="0"/>
              <a:t> </a:t>
            </a:r>
            <a:r>
              <a:rPr lang="en-US" dirty="0" err="1" smtClean="0"/>
              <a:t>đủ</a:t>
            </a:r>
            <a:r>
              <a:rPr lang="en-US" dirty="0" smtClean="0"/>
              <a:t> </a:t>
            </a:r>
            <a:r>
              <a:rPr lang="en-US" dirty="0" err="1" smtClean="0"/>
              <a:t>thông</a:t>
            </a:r>
            <a:r>
              <a:rPr lang="en-US" dirty="0" smtClean="0"/>
              <a:t> tin </a:t>
            </a:r>
            <a:r>
              <a:rPr lang="en-US" dirty="0" err="1" smtClean="0"/>
              <a:t>sẽ</a:t>
            </a:r>
            <a:r>
              <a:rPr lang="en-US" dirty="0" smtClean="0"/>
              <a:t> request </a:t>
            </a:r>
            <a:r>
              <a:rPr lang="en-US" dirty="0" err="1" smtClean="0"/>
              <a:t>với</a:t>
            </a:r>
            <a:r>
              <a:rPr lang="en-US" dirty="0" smtClean="0"/>
              <a:t> Server</a:t>
            </a:r>
            <a:endParaRPr lang="en-US" dirty="0"/>
          </a:p>
        </p:txBody>
      </p:sp>
      <p:sp>
        <p:nvSpPr>
          <p:cNvPr id="14" name="Rectangle 13"/>
          <p:cNvSpPr/>
          <p:nvPr/>
        </p:nvSpPr>
        <p:spPr>
          <a:xfrm>
            <a:off x="3725712" y="4709616"/>
            <a:ext cx="6254791" cy="923330"/>
          </a:xfrm>
          <a:prstGeom prst="rect">
            <a:avLst/>
          </a:prstGeom>
        </p:spPr>
        <p:txBody>
          <a:bodyPr wrap="square">
            <a:spAutoFit/>
          </a:bodyPr>
          <a:lstStyle/>
          <a:p>
            <a:r>
              <a:rPr lang="en-US" dirty="0" smtClean="0"/>
              <a:t>2,Server </a:t>
            </a:r>
            <a:r>
              <a:rPr lang="en-US" dirty="0" err="1" smtClean="0"/>
              <a:t>sẽ</a:t>
            </a:r>
            <a:r>
              <a:rPr lang="en-US" dirty="0" smtClean="0"/>
              <a:t> </a:t>
            </a:r>
            <a:r>
              <a:rPr lang="en-US" dirty="0" err="1" smtClean="0"/>
              <a:t>kiểm</a:t>
            </a:r>
            <a:r>
              <a:rPr lang="en-US" dirty="0" smtClean="0"/>
              <a:t> </a:t>
            </a:r>
            <a:r>
              <a:rPr lang="en-US" dirty="0" err="1" smtClean="0"/>
              <a:t>tra</a:t>
            </a:r>
            <a:r>
              <a:rPr lang="en-US" dirty="0" smtClean="0"/>
              <a:t> </a:t>
            </a:r>
            <a:r>
              <a:rPr lang="en-US" dirty="0" err="1" smtClean="0"/>
              <a:t>thông</a:t>
            </a:r>
            <a:r>
              <a:rPr lang="en-US" dirty="0" smtClean="0"/>
              <a:t> tin </a:t>
            </a:r>
            <a:r>
              <a:rPr lang="en-US" dirty="0" err="1" smtClean="0"/>
              <a:t>người</a:t>
            </a:r>
            <a:r>
              <a:rPr lang="en-US" dirty="0" smtClean="0"/>
              <a:t> </a:t>
            </a:r>
            <a:r>
              <a:rPr lang="en-US" dirty="0" err="1" smtClean="0"/>
              <a:t>dùng</a:t>
            </a:r>
            <a:r>
              <a:rPr lang="en-US" dirty="0" smtClean="0"/>
              <a:t> </a:t>
            </a:r>
            <a:r>
              <a:rPr lang="en-US" dirty="0" err="1" smtClean="0"/>
              <a:t>đã</a:t>
            </a:r>
            <a:r>
              <a:rPr lang="en-US" dirty="0" smtClean="0"/>
              <a:t> request </a:t>
            </a:r>
            <a:r>
              <a:rPr lang="en-US" dirty="0" err="1" smtClean="0"/>
              <a:t>với</a:t>
            </a:r>
            <a:r>
              <a:rPr lang="en-US" dirty="0" smtClean="0"/>
              <a:t> </a:t>
            </a:r>
            <a:r>
              <a:rPr lang="en-US" dirty="0" err="1" smtClean="0"/>
              <a:t>csdl</a:t>
            </a:r>
            <a:r>
              <a:rPr lang="en-US" dirty="0" smtClean="0"/>
              <a:t> </a:t>
            </a:r>
            <a:r>
              <a:rPr lang="en-US" dirty="0" err="1" smtClean="0"/>
              <a:t>và</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kq</a:t>
            </a:r>
            <a:r>
              <a:rPr lang="en-US" dirty="0" smtClean="0"/>
              <a:t> </a:t>
            </a:r>
            <a:r>
              <a:rPr lang="en-US" dirty="0" err="1" smtClean="0"/>
              <a:t>thành</a:t>
            </a:r>
            <a:r>
              <a:rPr lang="en-US" dirty="0" smtClean="0"/>
              <a:t> </a:t>
            </a:r>
            <a:r>
              <a:rPr lang="en-US" dirty="0" err="1" smtClean="0"/>
              <a:t>công</a:t>
            </a:r>
            <a:r>
              <a:rPr lang="en-US" dirty="0" smtClean="0"/>
              <a:t> hay </a:t>
            </a:r>
            <a:r>
              <a:rPr lang="en-US" dirty="0" err="1" smtClean="0"/>
              <a:t>thất</a:t>
            </a:r>
            <a:r>
              <a:rPr lang="en-US" dirty="0" smtClean="0"/>
              <a:t> </a:t>
            </a:r>
            <a:r>
              <a:rPr lang="en-US" dirty="0" err="1" smtClean="0"/>
              <a:t>bại</a:t>
            </a:r>
            <a:endParaRPr lang="en-US" dirty="0" smtClean="0"/>
          </a:p>
          <a:p>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sẽ</a:t>
            </a:r>
            <a:r>
              <a:rPr lang="en-US" dirty="0" smtClean="0"/>
              <a:t> </a:t>
            </a:r>
            <a:r>
              <a:rPr lang="en-US" dirty="0" err="1" smtClean="0"/>
              <a:t>lưu</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sau</a:t>
            </a:r>
            <a:r>
              <a:rPr lang="en-US" dirty="0" smtClean="0"/>
              <a:t> </a:t>
            </a:r>
            <a:r>
              <a:rPr lang="en-US" dirty="0" err="1" smtClean="0"/>
              <a:t>vào</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cxnSp>
        <p:nvCxnSpPr>
          <p:cNvPr id="16" name="Straight Arrow Connector 15"/>
          <p:cNvCxnSpPr/>
          <p:nvPr/>
        </p:nvCxnSpPr>
        <p:spPr>
          <a:xfrm flipH="1">
            <a:off x="3472755" y="4601242"/>
            <a:ext cx="6507748" cy="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215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Ứng</a:t>
            </a:r>
            <a:r>
              <a:rPr lang="en-US" dirty="0"/>
              <a:t> </a:t>
            </a:r>
            <a:r>
              <a:rPr lang="en-US" dirty="0" err="1"/>
              <a:t>dụng</a:t>
            </a:r>
            <a:r>
              <a:rPr lang="en-US" dirty="0"/>
              <a:t> demo</a:t>
            </a:r>
          </a:p>
        </p:txBody>
      </p:sp>
      <p:sp>
        <p:nvSpPr>
          <p:cNvPr id="3" name="Content Placeholder 2"/>
          <p:cNvSpPr>
            <a:spLocks noGrp="1"/>
          </p:cNvSpPr>
          <p:nvPr>
            <p:ph idx="1"/>
          </p:nvPr>
        </p:nvSpPr>
        <p:spPr>
          <a:xfrm>
            <a:off x="1097280" y="1845734"/>
            <a:ext cx="10058400" cy="1752489"/>
          </a:xfrm>
        </p:spPr>
        <p:txBody>
          <a:bodyPr/>
          <a:lstStyle/>
          <a:p>
            <a:pPr marL="544068" lvl="1" indent="-342900">
              <a:buFont typeface="+mj-lt"/>
              <a:buAutoNum type="arabicPeriod"/>
            </a:pPr>
            <a:r>
              <a:rPr lang="en-US" sz="1600" dirty="0" smtClean="0"/>
              <a:t>Username</a:t>
            </a:r>
          </a:p>
          <a:p>
            <a:pPr marL="544068" lvl="1" indent="-342900">
              <a:buFont typeface="+mj-lt"/>
              <a:buAutoNum type="arabicPeriod"/>
            </a:pPr>
            <a:r>
              <a:rPr lang="en-US" sz="1600" dirty="0" err="1" smtClean="0"/>
              <a:t>Số</a:t>
            </a:r>
            <a:r>
              <a:rPr lang="en-US" sz="1600" dirty="0" smtClean="0"/>
              <a:t> </a:t>
            </a:r>
            <a:r>
              <a:rPr lang="en-US" sz="1600" dirty="0" err="1" smtClean="0"/>
              <a:t>điện</a:t>
            </a:r>
            <a:r>
              <a:rPr lang="en-US" sz="1600" dirty="0" smtClean="0"/>
              <a:t> </a:t>
            </a:r>
            <a:r>
              <a:rPr lang="en-US" sz="1600" dirty="0" err="1" smtClean="0"/>
              <a:t>thoại</a:t>
            </a:r>
            <a:r>
              <a:rPr lang="en-US" sz="1600" dirty="0" smtClean="0"/>
              <a:t> user</a:t>
            </a:r>
          </a:p>
          <a:p>
            <a:pPr marL="544068" lvl="1" indent="-342900">
              <a:buFont typeface="+mj-lt"/>
              <a:buAutoNum type="arabicPeriod"/>
            </a:pPr>
            <a:r>
              <a:rPr lang="en-US" sz="1600" dirty="0" smtClean="0"/>
              <a:t>Password</a:t>
            </a:r>
          </a:p>
          <a:p>
            <a:pPr marL="544068" lvl="1" indent="-342900">
              <a:buFont typeface="+mj-lt"/>
              <a:buAutoNum type="arabicPeriod"/>
            </a:pPr>
            <a:r>
              <a:rPr lang="en-US" sz="1600" dirty="0" err="1" smtClean="0"/>
              <a:t>TokenUser</a:t>
            </a:r>
            <a:r>
              <a:rPr lang="en-US" sz="1600" dirty="0" smtClean="0"/>
              <a:t>(</a:t>
            </a:r>
            <a:r>
              <a:rPr lang="en-US" sz="1600" dirty="0" err="1" smtClean="0"/>
              <a:t>Định</a:t>
            </a:r>
            <a:r>
              <a:rPr lang="en-US" sz="1600" dirty="0" smtClean="0"/>
              <a:t> </a:t>
            </a:r>
            <a:r>
              <a:rPr lang="en-US" sz="1600" dirty="0" err="1" smtClean="0"/>
              <a:t>danh</a:t>
            </a:r>
            <a:r>
              <a:rPr lang="en-US" sz="1600" dirty="0" smtClean="0"/>
              <a:t> </a:t>
            </a:r>
            <a:r>
              <a:rPr lang="en-US" sz="1600" dirty="0" err="1" smtClean="0"/>
              <a:t>cho</a:t>
            </a:r>
            <a:r>
              <a:rPr lang="en-US" sz="1600" dirty="0" smtClean="0"/>
              <a:t> </a:t>
            </a:r>
            <a:r>
              <a:rPr lang="en-US" sz="1600" dirty="0" err="1" smtClean="0"/>
              <a:t>mỗi</a:t>
            </a:r>
            <a:r>
              <a:rPr lang="en-US" sz="1600" dirty="0" smtClean="0"/>
              <a:t> user)</a:t>
            </a:r>
          </a:p>
          <a:p>
            <a:pPr marL="544068" lvl="1" indent="-342900">
              <a:buFont typeface="+mj-lt"/>
              <a:buAutoNum type="arabicPeriod"/>
            </a:pPr>
            <a:endParaRPr lang="en-US" sz="1600" dirty="0"/>
          </a:p>
          <a:p>
            <a:pPr marL="544068" lvl="1" indent="-342900">
              <a:buFont typeface="+mj-lt"/>
              <a:buAutoNum type="arabicPeriod"/>
            </a:pPr>
            <a:endParaRPr lang="en-US" sz="1600" dirty="0" smtClean="0"/>
          </a:p>
          <a:p>
            <a:pPr marL="544068" lvl="1" indent="-342900">
              <a:buFont typeface="+mj-lt"/>
              <a:buAutoNum type="arabicPeriod"/>
            </a:pPr>
            <a:endParaRPr lang="en-US" sz="1600" dirty="0"/>
          </a:p>
          <a:p>
            <a:pPr marL="201168" lvl="1"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367" y="1935431"/>
            <a:ext cx="3771900" cy="1562100"/>
          </a:xfrm>
          <a:prstGeom prst="rect">
            <a:avLst/>
          </a:prstGeom>
        </p:spPr>
      </p:pic>
      <p:sp>
        <p:nvSpPr>
          <p:cNvPr id="6" name="TextBox 5"/>
          <p:cNvSpPr txBox="1"/>
          <p:nvPr/>
        </p:nvSpPr>
        <p:spPr>
          <a:xfrm>
            <a:off x="1341912" y="3990109"/>
            <a:ext cx="9813768" cy="2031325"/>
          </a:xfrm>
          <a:prstGeom prst="rect">
            <a:avLst/>
          </a:prstGeom>
          <a:noFill/>
        </p:spPr>
        <p:txBody>
          <a:bodyPr wrap="square" rtlCol="0">
            <a:spAutoFit/>
          </a:bodyPr>
          <a:lstStyle/>
          <a:p>
            <a:r>
              <a:rPr lang="en-US" dirty="0" err="1" smtClean="0"/>
              <a:t>Cách</a:t>
            </a:r>
            <a:r>
              <a:rPr lang="en-US" dirty="0" smtClean="0"/>
              <a:t> </a:t>
            </a:r>
            <a:r>
              <a:rPr lang="en-US" dirty="0" err="1" smtClean="0"/>
              <a:t>thức</a:t>
            </a:r>
            <a:r>
              <a:rPr lang="en-US" dirty="0" smtClean="0"/>
              <a:t> </a:t>
            </a:r>
            <a:r>
              <a:rPr lang="en-US" dirty="0" err="1" smtClean="0"/>
              <a:t>bảo</a:t>
            </a:r>
            <a:r>
              <a:rPr lang="en-US" dirty="0" smtClean="0"/>
              <a:t> </a:t>
            </a:r>
            <a:r>
              <a:rPr lang="en-US" dirty="0" err="1" smtClean="0"/>
              <a:t>mật</a:t>
            </a:r>
            <a:r>
              <a:rPr lang="en-US" dirty="0" smtClean="0"/>
              <a:t> password </a:t>
            </a:r>
            <a:r>
              <a:rPr lang="en-US" dirty="0" err="1" smtClean="0"/>
              <a:t>người</a:t>
            </a:r>
            <a:r>
              <a:rPr lang="en-US" dirty="0" smtClean="0"/>
              <a:t> </a:t>
            </a:r>
            <a:r>
              <a:rPr lang="en-US" dirty="0" err="1" smtClean="0"/>
              <a:t>dùng</a:t>
            </a:r>
            <a:r>
              <a:rPr lang="en-US" dirty="0" smtClean="0"/>
              <a:t> </a:t>
            </a:r>
            <a:r>
              <a:rPr lang="en-US" dirty="0" err="1" smtClean="0"/>
              <a:t>và</a:t>
            </a:r>
            <a:r>
              <a:rPr lang="en-US" dirty="0" smtClean="0"/>
              <a:t> </a:t>
            </a:r>
            <a:r>
              <a:rPr lang="en-US" dirty="0" err="1" smtClean="0"/>
              <a:t>sinh</a:t>
            </a:r>
            <a:r>
              <a:rPr lang="en-US" dirty="0" smtClean="0"/>
              <a:t> </a:t>
            </a:r>
            <a:r>
              <a:rPr lang="en-US" dirty="0" err="1" smtClean="0"/>
              <a:t>tokenuser</a:t>
            </a:r>
            <a:endParaRPr lang="en-US" dirty="0" smtClean="0"/>
          </a:p>
          <a:p>
            <a:pPr marL="342900" indent="-342900">
              <a:buFont typeface="+mj-lt"/>
              <a:buAutoNum type="arabicPeriod"/>
            </a:pPr>
            <a:r>
              <a:rPr lang="en-US" dirty="0" err="1" smtClean="0"/>
              <a:t>Bảo</a:t>
            </a:r>
            <a:r>
              <a:rPr lang="en-US" dirty="0" smtClean="0"/>
              <a:t> </a:t>
            </a:r>
            <a:r>
              <a:rPr lang="en-US" dirty="0" err="1" smtClean="0"/>
              <a:t>mật</a:t>
            </a:r>
            <a:r>
              <a:rPr lang="en-US" dirty="0" smtClean="0"/>
              <a:t> password </a:t>
            </a:r>
            <a:r>
              <a:rPr lang="en-US" dirty="0" err="1" smtClean="0"/>
              <a:t>trong</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p>
          <a:p>
            <a:r>
              <a:rPr lang="en-US" dirty="0"/>
              <a:t> </a:t>
            </a:r>
            <a:r>
              <a:rPr lang="en-US" dirty="0" smtClean="0"/>
              <a:t>   </a:t>
            </a:r>
            <a:r>
              <a:rPr lang="en-GB" dirty="0" err="1"/>
              <a:t>hash_hmac</a:t>
            </a:r>
            <a:r>
              <a:rPr lang="en-GB" dirty="0" smtClean="0"/>
              <a:t>("</a:t>
            </a:r>
            <a:r>
              <a:rPr lang="en-US" dirty="0" smtClean="0"/>
              <a:t>SHA256</a:t>
            </a:r>
            <a:r>
              <a:rPr lang="en-GB" dirty="0" smtClean="0"/>
              <a:t>", “Think before you click", </a:t>
            </a:r>
            <a:r>
              <a:rPr lang="en-GB" dirty="0"/>
              <a:t>"secret key</a:t>
            </a:r>
            <a:r>
              <a:rPr lang="en-GB" dirty="0" smtClean="0"/>
              <a:t>");</a:t>
            </a:r>
          </a:p>
          <a:p>
            <a:endParaRPr lang="en-GB" dirty="0" smtClean="0"/>
          </a:p>
          <a:p>
            <a:r>
              <a:rPr lang="en-US" dirty="0" smtClean="0"/>
              <a:t>2,Cách </a:t>
            </a:r>
            <a:r>
              <a:rPr lang="en-US" dirty="0" err="1" smtClean="0"/>
              <a:t>tạo</a:t>
            </a:r>
            <a:r>
              <a:rPr lang="en-US" dirty="0" smtClean="0"/>
              <a:t> </a:t>
            </a:r>
            <a:r>
              <a:rPr lang="en-US" dirty="0" err="1" smtClean="0"/>
              <a:t>ra</a:t>
            </a:r>
            <a:r>
              <a:rPr lang="en-US" dirty="0" smtClean="0"/>
              <a:t> token User</a:t>
            </a:r>
          </a:p>
          <a:p>
            <a:r>
              <a:rPr lang="en-GB" dirty="0" smtClean="0"/>
              <a:t>    </a:t>
            </a:r>
            <a:r>
              <a:rPr lang="en-GB" dirty="0" err="1" smtClean="0"/>
              <a:t>hash_hmac</a:t>
            </a:r>
            <a:r>
              <a:rPr lang="en-GB" dirty="0" smtClean="0"/>
              <a:t>("</a:t>
            </a:r>
            <a:r>
              <a:rPr lang="en-US" dirty="0" smtClean="0"/>
              <a:t>SHA256</a:t>
            </a:r>
            <a:r>
              <a:rPr lang="en-GB" dirty="0"/>
              <a:t>", </a:t>
            </a:r>
            <a:r>
              <a:rPr lang="en-GB" dirty="0" smtClean="0"/>
              <a:t>“</a:t>
            </a:r>
            <a:r>
              <a:rPr lang="en-GB" dirty="0" err="1" smtClean="0"/>
              <a:t>Email+Pass+Random</a:t>
            </a:r>
            <a:r>
              <a:rPr lang="en-GB" dirty="0" smtClean="0"/>
              <a:t>", </a:t>
            </a:r>
            <a:r>
              <a:rPr lang="en-GB" dirty="0"/>
              <a:t>"secret key");</a:t>
            </a:r>
          </a:p>
          <a:p>
            <a:endParaRPr lang="en-GB" dirty="0"/>
          </a:p>
        </p:txBody>
      </p:sp>
    </p:spTree>
    <p:extLst>
      <p:ext uri="{BB962C8B-B14F-4D97-AF65-F5344CB8AC3E}">
        <p14:creationId xmlns:p14="http://schemas.microsoft.com/office/powerpoint/2010/main" val="381072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Ứng</a:t>
            </a:r>
            <a:r>
              <a:rPr lang="en-US" dirty="0" smtClean="0"/>
              <a:t> </a:t>
            </a:r>
            <a:r>
              <a:rPr lang="en-US" dirty="0" err="1" smtClean="0"/>
              <a:t>dụng</a:t>
            </a:r>
            <a:r>
              <a:rPr lang="en-US" dirty="0" smtClean="0"/>
              <a:t> demo</a:t>
            </a:r>
            <a:endParaRPr lang="en-US"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dirty="0" smtClean="0"/>
              <a:t>2,Phân </a:t>
            </a:r>
            <a:r>
              <a:rPr lang="en-US" dirty="0" err="1" smtClean="0"/>
              <a:t>tích</a:t>
            </a:r>
            <a:r>
              <a:rPr lang="en-US" dirty="0" smtClean="0"/>
              <a:t> </a:t>
            </a:r>
            <a:r>
              <a:rPr lang="en-US" dirty="0" err="1" smtClean="0"/>
              <a:t>ứng</a:t>
            </a:r>
            <a:r>
              <a:rPr lang="en-US" dirty="0" smtClean="0"/>
              <a:t> </a:t>
            </a:r>
            <a:r>
              <a:rPr lang="en-US" dirty="0" err="1" smtClean="0"/>
              <a:t>dụng</a:t>
            </a:r>
            <a:endParaRPr lang="en-US" dirty="0" smtClean="0"/>
          </a:p>
          <a:p>
            <a:pPr marL="201168" lvl="1" indent="0">
              <a:buNone/>
            </a:pPr>
            <a:endParaRPr lang="en-US" dirty="0" smtClean="0"/>
          </a:p>
        </p:txBody>
      </p:sp>
      <p:cxnSp>
        <p:nvCxnSpPr>
          <p:cNvPr id="8" name="Straight Arrow Connector 7"/>
          <p:cNvCxnSpPr/>
          <p:nvPr/>
        </p:nvCxnSpPr>
        <p:spPr>
          <a:xfrm flipV="1">
            <a:off x="3468005" y="3063577"/>
            <a:ext cx="6590395" cy="2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853748" y="2500692"/>
            <a:ext cx="2338252" cy="25531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Sever</a:t>
            </a:r>
            <a:endParaRPr lang="en-US" dirty="0"/>
          </a:p>
        </p:txBody>
      </p:sp>
      <p:sp>
        <p:nvSpPr>
          <p:cNvPr id="13" name="Rectangle 12"/>
          <p:cNvSpPr/>
          <p:nvPr/>
        </p:nvSpPr>
        <p:spPr>
          <a:xfrm>
            <a:off x="3768889" y="2389282"/>
            <a:ext cx="5748323" cy="646331"/>
          </a:xfrm>
          <a:prstGeom prst="rect">
            <a:avLst/>
          </a:prstGeom>
        </p:spPr>
        <p:txBody>
          <a:bodyPr wrap="square">
            <a:spAutoFit/>
          </a:bodyPr>
          <a:lstStyle/>
          <a:p>
            <a:r>
              <a:rPr lang="en-US" dirty="0" smtClean="0"/>
              <a:t>1,Sau </a:t>
            </a:r>
            <a:r>
              <a:rPr lang="en-US" dirty="0" err="1" smtClean="0"/>
              <a:t>khi</a:t>
            </a:r>
            <a:r>
              <a:rPr lang="en-US" dirty="0" smtClean="0"/>
              <a:t> </a:t>
            </a:r>
            <a:r>
              <a:rPr lang="en-US" dirty="0" err="1" smtClean="0"/>
              <a:t>người</a:t>
            </a:r>
            <a:r>
              <a:rPr lang="en-US" dirty="0" smtClean="0"/>
              <a:t> dung </a:t>
            </a:r>
            <a:r>
              <a:rPr lang="en-US" dirty="0" err="1" smtClean="0"/>
              <a:t>điền</a:t>
            </a:r>
            <a:r>
              <a:rPr lang="en-US" dirty="0" smtClean="0"/>
              <a:t> </a:t>
            </a:r>
            <a:r>
              <a:rPr lang="en-US" dirty="0" err="1" smtClean="0"/>
              <a:t>đẩy</a:t>
            </a:r>
            <a:r>
              <a:rPr lang="en-US" dirty="0" smtClean="0"/>
              <a:t> </a:t>
            </a:r>
            <a:r>
              <a:rPr lang="en-US" dirty="0" err="1" smtClean="0"/>
              <a:t>đủ</a:t>
            </a:r>
            <a:r>
              <a:rPr lang="en-US" dirty="0" smtClean="0"/>
              <a:t> </a:t>
            </a:r>
            <a:r>
              <a:rPr lang="en-US" dirty="0" err="1" smtClean="0"/>
              <a:t>thông</a:t>
            </a:r>
            <a:r>
              <a:rPr lang="en-US" dirty="0" smtClean="0"/>
              <a:t> tin </a:t>
            </a:r>
            <a:r>
              <a:rPr lang="en-US" dirty="0" err="1" smtClean="0"/>
              <a:t>sẽ</a:t>
            </a:r>
            <a:r>
              <a:rPr lang="en-US" dirty="0" smtClean="0"/>
              <a:t> request </a:t>
            </a:r>
            <a:r>
              <a:rPr lang="en-US" dirty="0" err="1" smtClean="0"/>
              <a:t>với</a:t>
            </a:r>
            <a:r>
              <a:rPr lang="en-US" dirty="0" smtClean="0"/>
              <a:t> Server</a:t>
            </a:r>
            <a:endParaRPr lang="en-US" dirty="0"/>
          </a:p>
        </p:txBody>
      </p:sp>
      <p:sp>
        <p:nvSpPr>
          <p:cNvPr id="14" name="Rectangle 13"/>
          <p:cNvSpPr/>
          <p:nvPr/>
        </p:nvSpPr>
        <p:spPr>
          <a:xfrm>
            <a:off x="3768889" y="3602848"/>
            <a:ext cx="5988625" cy="923330"/>
          </a:xfrm>
          <a:prstGeom prst="rect">
            <a:avLst/>
          </a:prstGeom>
        </p:spPr>
        <p:txBody>
          <a:bodyPr wrap="square">
            <a:spAutoFit/>
          </a:bodyPr>
          <a:lstStyle/>
          <a:p>
            <a:r>
              <a:rPr lang="en-US" dirty="0" smtClean="0"/>
              <a:t>2,Server </a:t>
            </a:r>
            <a:r>
              <a:rPr lang="en-US" dirty="0" err="1" smtClean="0"/>
              <a:t>kiểm</a:t>
            </a:r>
            <a:r>
              <a:rPr lang="en-US" dirty="0" smtClean="0"/>
              <a:t> </a:t>
            </a:r>
            <a:r>
              <a:rPr lang="en-US" dirty="0" err="1" smtClean="0"/>
              <a:t>tra</a:t>
            </a:r>
            <a:r>
              <a:rPr lang="en-US" dirty="0" smtClean="0"/>
              <a:t> </a:t>
            </a:r>
            <a:r>
              <a:rPr lang="en-US" dirty="0" err="1" smtClean="0"/>
              <a:t>thông</a:t>
            </a:r>
            <a:r>
              <a:rPr lang="en-US" dirty="0" smtClean="0"/>
              <a:t> tin user </a:t>
            </a:r>
            <a:r>
              <a:rPr lang="en-US" dirty="0" err="1" smtClean="0"/>
              <a:t>trong</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client </a:t>
            </a:r>
            <a:r>
              <a:rPr lang="en-US" dirty="0" err="1" smtClean="0"/>
              <a:t>bao</a:t>
            </a:r>
            <a:r>
              <a:rPr lang="en-US" dirty="0" smtClean="0"/>
              <a:t> </a:t>
            </a:r>
            <a:r>
              <a:rPr lang="en-US" dirty="0" err="1" smtClean="0"/>
              <a:t>gồm</a:t>
            </a:r>
            <a:r>
              <a:rPr lang="en-US" dirty="0" smtClean="0"/>
              <a:t> </a:t>
            </a:r>
            <a:r>
              <a:rPr lang="en-US" dirty="0" err="1" smtClean="0"/>
              <a:t>thông</a:t>
            </a:r>
            <a:r>
              <a:rPr lang="en-US" dirty="0" smtClean="0"/>
              <a:t> tin </a:t>
            </a:r>
            <a:r>
              <a:rPr lang="en-US" dirty="0" err="1" smtClean="0"/>
              <a:t>của</a:t>
            </a:r>
            <a:r>
              <a:rPr lang="en-US" dirty="0" smtClean="0"/>
              <a:t> User </a:t>
            </a:r>
            <a:r>
              <a:rPr lang="en-US" dirty="0" err="1" smtClean="0"/>
              <a:t>như</a:t>
            </a:r>
            <a:r>
              <a:rPr lang="en-US" dirty="0" smtClean="0"/>
              <a:t> </a:t>
            </a:r>
            <a:r>
              <a:rPr lang="en-US" dirty="0" err="1" smtClean="0"/>
              <a:t>email,phone,tokenuser</a:t>
            </a:r>
            <a:endParaRPr lang="en-US" dirty="0" smtClean="0"/>
          </a:p>
        </p:txBody>
      </p:sp>
      <p:cxnSp>
        <p:nvCxnSpPr>
          <p:cNvPr id="16" name="Straight Arrow Connector 15"/>
          <p:cNvCxnSpPr/>
          <p:nvPr/>
        </p:nvCxnSpPr>
        <p:spPr>
          <a:xfrm flipH="1">
            <a:off x="3413424" y="3531693"/>
            <a:ext cx="6440324" cy="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732" y="2215684"/>
            <a:ext cx="2231690" cy="4149490"/>
          </a:xfrm>
          <a:prstGeom prst="rect">
            <a:avLst/>
          </a:prstGeom>
        </p:spPr>
      </p:pic>
      <p:cxnSp>
        <p:nvCxnSpPr>
          <p:cNvPr id="11" name="Straight Arrow Connector 10"/>
          <p:cNvCxnSpPr/>
          <p:nvPr/>
        </p:nvCxnSpPr>
        <p:spPr>
          <a:xfrm flipV="1">
            <a:off x="3413422" y="4857261"/>
            <a:ext cx="6894360" cy="6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65121" y="5059492"/>
            <a:ext cx="5982723" cy="923330"/>
          </a:xfrm>
          <a:prstGeom prst="rect">
            <a:avLst/>
          </a:prstGeom>
        </p:spPr>
        <p:txBody>
          <a:bodyPr wrap="square">
            <a:spAutoFit/>
          </a:bodyPr>
          <a:lstStyle/>
          <a:p>
            <a:r>
              <a:rPr lang="en-US" dirty="0" smtClean="0"/>
              <a:t>3,Sau </a:t>
            </a:r>
            <a:r>
              <a:rPr lang="en-US" dirty="0" err="1" smtClean="0"/>
              <a:t>khi</a:t>
            </a:r>
            <a:r>
              <a:rPr lang="en-US" dirty="0" smtClean="0"/>
              <a:t> Server </a:t>
            </a:r>
            <a:r>
              <a:rPr lang="en-US" dirty="0" err="1" smtClean="0"/>
              <a:t>trả</a:t>
            </a:r>
            <a:r>
              <a:rPr lang="en-US" dirty="0" smtClean="0"/>
              <a:t> </a:t>
            </a:r>
            <a:r>
              <a:rPr lang="en-US" dirty="0" err="1" smtClean="0"/>
              <a:t>về</a:t>
            </a:r>
            <a:r>
              <a:rPr lang="en-US" dirty="0" smtClean="0"/>
              <a:t> </a:t>
            </a:r>
            <a:r>
              <a:rPr lang="en-US" dirty="0" err="1" smtClean="0"/>
              <a:t>kết</a:t>
            </a:r>
            <a:r>
              <a:rPr lang="en-US" dirty="0" smtClean="0"/>
              <a:t> </a:t>
            </a:r>
            <a:r>
              <a:rPr lang="en-US" dirty="0" err="1" smtClean="0"/>
              <a:t>quả</a:t>
            </a:r>
            <a:r>
              <a:rPr lang="en-US" dirty="0" smtClean="0"/>
              <a:t> ở </a:t>
            </a:r>
            <a:r>
              <a:rPr lang="en-US" dirty="0" err="1" smtClean="0"/>
              <a:t>bước</a:t>
            </a:r>
            <a:r>
              <a:rPr lang="en-US" dirty="0" smtClean="0"/>
              <a:t> 2. Client </a:t>
            </a:r>
            <a:r>
              <a:rPr lang="en-US" dirty="0" err="1" smtClean="0"/>
              <a:t>sẽ</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Resquest</a:t>
            </a:r>
            <a:r>
              <a:rPr lang="en-US" dirty="0" smtClean="0"/>
              <a:t> </a:t>
            </a:r>
            <a:r>
              <a:rPr lang="en-US" dirty="0" err="1" smtClean="0"/>
              <a:t>lên</a:t>
            </a:r>
            <a:r>
              <a:rPr lang="en-US" dirty="0" smtClean="0"/>
              <a:t> sever </a:t>
            </a:r>
            <a:r>
              <a:rPr lang="en-US" dirty="0" err="1" smtClean="0"/>
              <a:t>cùng</a:t>
            </a:r>
            <a:r>
              <a:rPr lang="en-US" dirty="0" smtClean="0"/>
              <a:t> </a:t>
            </a:r>
            <a:r>
              <a:rPr lang="en-US" dirty="0" err="1" smtClean="0"/>
              <a:t>với</a:t>
            </a:r>
            <a:r>
              <a:rPr lang="en-US" dirty="0" smtClean="0"/>
              <a:t> </a:t>
            </a:r>
            <a:r>
              <a:rPr lang="en-US" dirty="0" err="1" smtClean="0"/>
              <a:t>tokenUser</a:t>
            </a:r>
            <a:r>
              <a:rPr lang="en-US" dirty="0" smtClean="0"/>
              <a:t> </a:t>
            </a:r>
            <a:r>
              <a:rPr lang="en-US" dirty="0" err="1" smtClean="0"/>
              <a:t>yêu</a:t>
            </a:r>
            <a:r>
              <a:rPr lang="en-US" dirty="0" smtClean="0"/>
              <a:t> </a:t>
            </a:r>
            <a:r>
              <a:rPr lang="en-US" dirty="0" err="1" smtClean="0"/>
              <a:t>cầu</a:t>
            </a:r>
            <a:r>
              <a:rPr lang="en-US" dirty="0" smtClean="0"/>
              <a:t> send SMS OTP </a:t>
            </a:r>
            <a:r>
              <a:rPr lang="en-US" dirty="0" err="1" smtClean="0"/>
              <a:t>để</a:t>
            </a:r>
            <a:r>
              <a:rPr lang="en-US" dirty="0" smtClean="0"/>
              <a:t> </a:t>
            </a:r>
            <a:r>
              <a:rPr lang="en-US" dirty="0" err="1" smtClean="0"/>
              <a:t>xác</a:t>
            </a:r>
            <a:r>
              <a:rPr lang="en-US" dirty="0" smtClean="0"/>
              <a:t> </a:t>
            </a:r>
            <a:r>
              <a:rPr lang="en-US" dirty="0" err="1" smtClean="0"/>
              <a:t>thực</a:t>
            </a:r>
            <a:r>
              <a:rPr lang="en-US" dirty="0" smtClean="0"/>
              <a:t> </a:t>
            </a:r>
            <a:r>
              <a:rPr lang="en-US" dirty="0" err="1" smtClean="0"/>
              <a:t>bước</a:t>
            </a:r>
            <a:r>
              <a:rPr lang="en-US" dirty="0" smtClean="0"/>
              <a:t> 2 </a:t>
            </a:r>
          </a:p>
        </p:txBody>
      </p:sp>
    </p:spTree>
    <p:extLst>
      <p:ext uri="{BB962C8B-B14F-4D97-AF65-F5344CB8AC3E}">
        <p14:creationId xmlns:p14="http://schemas.microsoft.com/office/powerpoint/2010/main" val="104522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sz="1800" dirty="0" smtClean="0">
              <a:effectLst>
                <a:outerShdw blurRad="38100" dist="38100" dir="2700000" algn="tl">
                  <a:srgbClr val="000000">
                    <a:alpha val="43137"/>
                  </a:srgbClr>
                </a:outerShdw>
              </a:effectLst>
            </a:endParaRPr>
          </a:p>
          <a:p>
            <a:pPr algn="just"/>
            <a:r>
              <a:rPr lang="en-US" sz="240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yếu</a:t>
            </a:r>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Lưu trữ mật khẩu trong CSDL không an </a:t>
            </a:r>
            <a:r>
              <a:rPr lang="vi-VN" sz="2000" dirty="0" smtClean="0">
                <a:solidFill>
                  <a:schemeClr val="tx1"/>
                </a:solidFill>
                <a:latin typeface="Times New Roman" panose="02020603050405020304" pitchFamily="18" charset="0"/>
                <a:cs typeface="Times New Roman" panose="02020603050405020304" pitchFamily="18" charset="0"/>
              </a:rPr>
              <a:t>toàn</a:t>
            </a:r>
            <a:endParaRPr lang="en-US" sz="2000" dirty="0" smtClean="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Truyền mật khẩu trên kênh không an toàn </a:t>
            </a:r>
            <a:endParaRPr lang="en-US" sz="2000" dirty="0" smtClean="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Người dùng không cẩn trọng </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40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Lưu</a:t>
            </a:r>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trữ</a:t>
            </a:r>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mật</a:t>
            </a:r>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khẩu</a:t>
            </a:r>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vi-VN" sz="2000" dirty="0" smtClean="0">
                <a:solidFill>
                  <a:schemeClr val="tx1"/>
                </a:solidFill>
                <a:latin typeface="Times New Roman" panose="02020603050405020304" pitchFamily="18" charset="0"/>
                <a:cs typeface="Times New Roman" panose="02020603050405020304" pitchFamily="18" charset="0"/>
              </a:rPr>
              <a:t>Lưu </a:t>
            </a:r>
            <a:r>
              <a:rPr lang="vi-VN" sz="2000" dirty="0">
                <a:solidFill>
                  <a:schemeClr val="tx1"/>
                </a:solidFill>
                <a:latin typeface="Times New Roman" panose="02020603050405020304" pitchFamily="18" charset="0"/>
                <a:cs typeface="Times New Roman" panose="02020603050405020304" pitchFamily="18" charset="0"/>
              </a:rPr>
              <a:t>mật khẩu dưới dạng </a:t>
            </a:r>
            <a:r>
              <a:rPr lang="vi-VN" sz="2000" dirty="0" smtClean="0">
                <a:solidFill>
                  <a:schemeClr val="tx1"/>
                </a:solidFill>
                <a:latin typeface="Times New Roman" panose="02020603050405020304" pitchFamily="18" charset="0"/>
                <a:cs typeface="Times New Roman" panose="02020603050405020304" pitchFamily="18" charset="0"/>
              </a:rPr>
              <a:t>rõ</a:t>
            </a:r>
            <a:endParaRPr lang="en-US" sz="2000" dirty="0" smtClean="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Lưu mật khẩu dưới dạng bản </a:t>
            </a:r>
            <a:r>
              <a:rPr lang="vi-VN" sz="2000" dirty="0" smtClean="0">
                <a:solidFill>
                  <a:schemeClr val="tx1"/>
                </a:solidFill>
                <a:latin typeface="Times New Roman" panose="02020603050405020304" pitchFamily="18" charset="0"/>
                <a:cs typeface="Times New Roman" panose="02020603050405020304" pitchFamily="18" charset="0"/>
              </a:rPr>
              <a:t>mã</a:t>
            </a:r>
            <a:endParaRPr lang="en-US" sz="2000" dirty="0" smtClean="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Lưu mật khẩu dưới dạng mã </a:t>
            </a:r>
            <a:r>
              <a:rPr lang="vi-VN" sz="2000" dirty="0" smtClean="0">
                <a:solidFill>
                  <a:schemeClr val="tx1"/>
                </a:solidFill>
                <a:latin typeface="Times New Roman" panose="02020603050405020304" pitchFamily="18" charset="0"/>
                <a:cs typeface="Times New Roman" panose="02020603050405020304" pitchFamily="18" charset="0"/>
              </a:rPr>
              <a:t>băm</a:t>
            </a:r>
            <a:endParaRPr lang="en-US" sz="2000" dirty="0" smtClean="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Sử dụng máy chủ lưu trữ</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23626" t="28819" r="31198" b="19308"/>
          <a:stretch/>
        </p:blipFill>
        <p:spPr>
          <a:xfrm>
            <a:off x="5583936" y="2028614"/>
            <a:ext cx="5571744" cy="3840480"/>
          </a:xfrm>
          <a:prstGeom prst="rect">
            <a:avLst/>
          </a:prstGeom>
        </p:spPr>
      </p:pic>
    </p:spTree>
    <p:extLst>
      <p:ext uri="{BB962C8B-B14F-4D97-AF65-F5344CB8AC3E}">
        <p14:creationId xmlns:p14="http://schemas.microsoft.com/office/powerpoint/2010/main" val="1981877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Ứng</a:t>
            </a:r>
            <a:r>
              <a:rPr lang="en-US" dirty="0" smtClean="0"/>
              <a:t> </a:t>
            </a:r>
            <a:r>
              <a:rPr lang="en-US" dirty="0" err="1" smtClean="0"/>
              <a:t>dụng</a:t>
            </a:r>
            <a:r>
              <a:rPr lang="en-US" dirty="0" smtClean="0"/>
              <a:t> demo</a:t>
            </a:r>
            <a:endParaRPr lang="en-US" dirty="0"/>
          </a:p>
        </p:txBody>
      </p:sp>
      <p:sp>
        <p:nvSpPr>
          <p:cNvPr id="3" name="Content Placeholder 2"/>
          <p:cNvSpPr>
            <a:spLocks noGrp="1"/>
          </p:cNvSpPr>
          <p:nvPr>
            <p:ph idx="1"/>
          </p:nvPr>
        </p:nvSpPr>
        <p:spPr/>
        <p:txBody>
          <a:bodyPr/>
          <a:lstStyle/>
          <a:p>
            <a:pPr marL="201168" lvl="1" indent="0">
              <a:buNone/>
            </a:pPr>
            <a:r>
              <a:rPr lang="en-US" dirty="0" err="1" smtClean="0"/>
              <a:t>Xác</a:t>
            </a:r>
            <a:r>
              <a:rPr lang="en-US" dirty="0" smtClean="0"/>
              <a:t> </a:t>
            </a:r>
            <a:r>
              <a:rPr lang="en-US" dirty="0" err="1" smtClean="0"/>
              <a:t>thực</a:t>
            </a:r>
            <a:r>
              <a:rPr lang="en-US" dirty="0" smtClean="0"/>
              <a:t> OTP</a:t>
            </a:r>
          </a:p>
        </p:txBody>
      </p:sp>
      <p:sp>
        <p:nvSpPr>
          <p:cNvPr id="9" name="Oval 8"/>
          <p:cNvSpPr/>
          <p:nvPr/>
        </p:nvSpPr>
        <p:spPr>
          <a:xfrm>
            <a:off x="9853748" y="2500692"/>
            <a:ext cx="2338252" cy="25531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Sever</a:t>
            </a:r>
            <a:endParaRPr lang="en-US" dirty="0"/>
          </a:p>
        </p:txBody>
      </p:sp>
      <p:sp>
        <p:nvSpPr>
          <p:cNvPr id="14" name="Rectangle 13"/>
          <p:cNvSpPr/>
          <p:nvPr/>
        </p:nvSpPr>
        <p:spPr>
          <a:xfrm>
            <a:off x="3491345" y="2103817"/>
            <a:ext cx="6242251" cy="1200329"/>
          </a:xfrm>
          <a:prstGeom prst="rect">
            <a:avLst/>
          </a:prstGeom>
        </p:spPr>
        <p:txBody>
          <a:bodyPr wrap="square">
            <a:spAutoFit/>
          </a:bodyPr>
          <a:lstStyle/>
          <a:p>
            <a:r>
              <a:rPr lang="en-US" dirty="0" smtClean="0"/>
              <a:t>4,Server </a:t>
            </a:r>
            <a:r>
              <a:rPr lang="en-US" dirty="0" err="1" smtClean="0"/>
              <a:t>kiểm</a:t>
            </a:r>
            <a:r>
              <a:rPr lang="en-US" dirty="0" smtClean="0"/>
              <a:t> </a:t>
            </a:r>
            <a:r>
              <a:rPr lang="en-US" dirty="0" err="1" smtClean="0"/>
              <a:t>tra</a:t>
            </a:r>
            <a:r>
              <a:rPr lang="en-US" dirty="0" smtClean="0"/>
              <a:t> </a:t>
            </a:r>
            <a:r>
              <a:rPr lang="en-US" dirty="0" err="1" smtClean="0"/>
              <a:t>tokenuser</a:t>
            </a:r>
            <a:r>
              <a:rPr lang="en-US" dirty="0" smtClean="0"/>
              <a:t> </a:t>
            </a:r>
            <a:r>
              <a:rPr lang="en-US" dirty="0" err="1" smtClean="0"/>
              <a:t>của</a:t>
            </a:r>
            <a:r>
              <a:rPr lang="en-US" dirty="0" smtClean="0"/>
              <a:t> user </a:t>
            </a:r>
            <a:r>
              <a:rPr lang="en-US" dirty="0" err="1" smtClean="0"/>
              <a:t>nếu</a:t>
            </a:r>
            <a:r>
              <a:rPr lang="en-US" dirty="0" smtClean="0"/>
              <a:t> </a:t>
            </a:r>
            <a:r>
              <a:rPr lang="en-US" dirty="0" err="1" smtClean="0"/>
              <a:t>hợp</a:t>
            </a:r>
            <a:r>
              <a:rPr lang="en-US" dirty="0" smtClean="0"/>
              <a:t> </a:t>
            </a:r>
            <a:r>
              <a:rPr lang="en-US" dirty="0" err="1" smtClean="0"/>
              <a:t>lệ</a:t>
            </a:r>
            <a:r>
              <a:rPr lang="en-US" dirty="0" smtClean="0"/>
              <a:t> </a:t>
            </a:r>
            <a:r>
              <a:rPr lang="en-US" dirty="0" err="1" smtClean="0"/>
              <a:t>thì</a:t>
            </a:r>
            <a:r>
              <a:rPr lang="en-US" dirty="0" smtClean="0"/>
              <a:t> </a:t>
            </a:r>
            <a:r>
              <a:rPr lang="en-US" dirty="0" err="1" smtClean="0"/>
              <a:t>tạo</a:t>
            </a:r>
            <a:r>
              <a:rPr lang="en-US" dirty="0" smtClean="0"/>
              <a:t> </a:t>
            </a:r>
            <a:r>
              <a:rPr lang="en-US" dirty="0" err="1" smtClean="0"/>
              <a:t>mã</a:t>
            </a:r>
            <a:r>
              <a:rPr lang="en-US" dirty="0" smtClean="0"/>
              <a:t> OTP </a:t>
            </a:r>
            <a:r>
              <a:rPr lang="en-US" dirty="0" err="1" smtClean="0"/>
              <a:t>theo</a:t>
            </a:r>
            <a:r>
              <a:rPr lang="en-US" dirty="0" smtClean="0"/>
              <a:t> TOTP </a:t>
            </a:r>
            <a:r>
              <a:rPr lang="en-US" dirty="0" err="1" smtClean="0"/>
              <a:t>và</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gửi</a:t>
            </a:r>
            <a:r>
              <a:rPr lang="en-US" dirty="0" smtClean="0"/>
              <a:t> </a:t>
            </a:r>
            <a:r>
              <a:rPr lang="en-US" dirty="0" err="1" smtClean="0"/>
              <a:t>mã</a:t>
            </a:r>
            <a:r>
              <a:rPr lang="en-US" dirty="0" smtClean="0"/>
              <a:t> OTP </a:t>
            </a:r>
            <a:r>
              <a:rPr lang="en-US" dirty="0" err="1" smtClean="0"/>
              <a:t>về</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thoại</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sau</a:t>
            </a:r>
            <a:r>
              <a:rPr lang="en-US" dirty="0" smtClean="0"/>
              <a:t> </a:t>
            </a:r>
            <a:r>
              <a:rPr lang="en-US" dirty="0" err="1" smtClean="0"/>
              <a:t>đó</a:t>
            </a:r>
            <a:r>
              <a:rPr lang="en-US" dirty="0" smtClean="0"/>
              <a:t> </a:t>
            </a:r>
            <a:r>
              <a:rPr lang="en-US" dirty="0" err="1" smtClean="0"/>
              <a:t>mã</a:t>
            </a:r>
            <a:r>
              <a:rPr lang="en-US" dirty="0" smtClean="0"/>
              <a:t> </a:t>
            </a:r>
            <a:r>
              <a:rPr lang="en-US" dirty="0" err="1" smtClean="0"/>
              <a:t>hóa</a:t>
            </a:r>
            <a:r>
              <a:rPr lang="en-US" dirty="0" smtClean="0"/>
              <a:t> OTP </a:t>
            </a:r>
            <a:r>
              <a:rPr lang="en-US" dirty="0" err="1" smtClean="0"/>
              <a:t>theo</a:t>
            </a:r>
            <a:r>
              <a:rPr lang="en-US" dirty="0" smtClean="0"/>
              <a:t> </a:t>
            </a:r>
            <a:r>
              <a:rPr lang="en-US" dirty="0" err="1" smtClean="0"/>
              <a:t>thuật</a:t>
            </a:r>
            <a:r>
              <a:rPr lang="en-US" dirty="0" smtClean="0"/>
              <a:t> </a:t>
            </a:r>
            <a:r>
              <a:rPr lang="en-US" dirty="0" err="1" smtClean="0"/>
              <a:t>toán</a:t>
            </a:r>
            <a:r>
              <a:rPr lang="en-US" dirty="0" smtClean="0"/>
              <a:t> HMACSHA256 </a:t>
            </a:r>
            <a:r>
              <a:rPr lang="en-US" dirty="0" err="1" smtClean="0"/>
              <a:t>và</a:t>
            </a:r>
            <a:r>
              <a:rPr lang="en-US" dirty="0" smtClean="0"/>
              <a:t> </a:t>
            </a:r>
            <a:r>
              <a:rPr lang="en-US" dirty="0" err="1" smtClean="0"/>
              <a:t>trả</a:t>
            </a:r>
            <a:r>
              <a:rPr lang="en-US" dirty="0" smtClean="0"/>
              <a:t> </a:t>
            </a:r>
            <a:r>
              <a:rPr lang="en-US" dirty="0" err="1" smtClean="0"/>
              <a:t>về</a:t>
            </a:r>
            <a:r>
              <a:rPr lang="en-US" dirty="0" smtClean="0"/>
              <a:t> </a:t>
            </a:r>
            <a:r>
              <a:rPr lang="en-US" dirty="0" err="1" smtClean="0"/>
              <a:t>cho</a:t>
            </a:r>
            <a:r>
              <a:rPr lang="en-US" dirty="0" smtClean="0"/>
              <a:t> client</a:t>
            </a:r>
          </a:p>
        </p:txBody>
      </p:sp>
      <p:cxnSp>
        <p:nvCxnSpPr>
          <p:cNvPr id="16" name="Straight Arrow Connector 15"/>
          <p:cNvCxnSpPr/>
          <p:nvPr/>
        </p:nvCxnSpPr>
        <p:spPr>
          <a:xfrm flipH="1">
            <a:off x="3410472" y="3276493"/>
            <a:ext cx="6552925" cy="1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407518" y="3777289"/>
            <a:ext cx="6446230" cy="923330"/>
          </a:xfrm>
          <a:prstGeom prst="rect">
            <a:avLst/>
          </a:prstGeom>
        </p:spPr>
        <p:txBody>
          <a:bodyPr wrap="square">
            <a:spAutoFit/>
          </a:bodyPr>
          <a:lstStyle/>
          <a:p>
            <a:r>
              <a:rPr lang="en-US" dirty="0" smtClean="0"/>
              <a:t>5,Sau </a:t>
            </a:r>
            <a:r>
              <a:rPr lang="en-US" dirty="0" err="1" smtClean="0"/>
              <a:t>khi</a:t>
            </a:r>
            <a:r>
              <a:rPr lang="en-US" dirty="0" smtClean="0"/>
              <a:t> </a:t>
            </a:r>
            <a:r>
              <a:rPr lang="en-US" dirty="0" err="1" smtClean="0"/>
              <a:t>nhận</a:t>
            </a:r>
            <a:r>
              <a:rPr lang="en-US" dirty="0" smtClean="0"/>
              <a:t> </a:t>
            </a:r>
            <a:r>
              <a:rPr lang="en-US" dirty="0" err="1" smtClean="0"/>
              <a:t>được</a:t>
            </a:r>
            <a:r>
              <a:rPr lang="en-US" dirty="0" smtClean="0"/>
              <a:t> OTP </a:t>
            </a:r>
            <a:r>
              <a:rPr lang="en-US" dirty="0" err="1" smtClean="0"/>
              <a:t>từ</a:t>
            </a:r>
            <a:r>
              <a:rPr lang="en-US" dirty="0" smtClean="0"/>
              <a:t> </a:t>
            </a:r>
            <a:r>
              <a:rPr lang="en-US" dirty="0" err="1" smtClean="0"/>
              <a:t>sms</a:t>
            </a:r>
            <a:r>
              <a:rPr lang="en-US" dirty="0" smtClean="0"/>
              <a:t> .</a:t>
            </a:r>
            <a:br>
              <a:rPr lang="en-US" dirty="0" smtClean="0"/>
            </a:br>
            <a:r>
              <a:rPr lang="en-US" dirty="0" err="1" smtClean="0"/>
              <a:t>Sẽ</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mã</a:t>
            </a:r>
            <a:r>
              <a:rPr lang="en-US" dirty="0" smtClean="0"/>
              <a:t> </a:t>
            </a:r>
            <a:r>
              <a:rPr lang="en-US" dirty="0" err="1" smtClean="0"/>
              <a:t>hóa</a:t>
            </a:r>
            <a:r>
              <a:rPr lang="en-US" dirty="0" smtClean="0"/>
              <a:t> OTP </a:t>
            </a:r>
            <a:r>
              <a:rPr lang="en-US" dirty="0" err="1" smtClean="0"/>
              <a:t>mà</a:t>
            </a:r>
            <a:r>
              <a:rPr lang="en-US" dirty="0" smtClean="0"/>
              <a:t> </a:t>
            </a:r>
            <a:r>
              <a:rPr lang="en-US" dirty="0" err="1" smtClean="0"/>
              <a:t>người</a:t>
            </a:r>
            <a:r>
              <a:rPr lang="en-US" dirty="0" smtClean="0"/>
              <a:t> dung </a:t>
            </a:r>
            <a:r>
              <a:rPr lang="en-US" dirty="0" err="1" smtClean="0"/>
              <a:t>nhập</a:t>
            </a:r>
            <a:r>
              <a:rPr lang="en-US" dirty="0" smtClean="0"/>
              <a:t> </a:t>
            </a:r>
            <a:r>
              <a:rPr lang="en-US" dirty="0" err="1" smtClean="0"/>
              <a:t>vào</a:t>
            </a:r>
            <a:r>
              <a:rPr lang="en-US" dirty="0" smtClean="0"/>
              <a:t> </a:t>
            </a:r>
            <a:r>
              <a:rPr lang="en-US" dirty="0" err="1" smtClean="0"/>
              <a:t>theo</a:t>
            </a:r>
            <a:r>
              <a:rPr lang="en-US" dirty="0" smtClean="0"/>
              <a:t> </a:t>
            </a:r>
            <a:r>
              <a:rPr lang="en-US" dirty="0" err="1" smtClean="0"/>
              <a:t>thuật</a:t>
            </a:r>
            <a:r>
              <a:rPr lang="en-US" dirty="0" smtClean="0"/>
              <a:t> </a:t>
            </a:r>
            <a:r>
              <a:rPr lang="en-US" dirty="0" err="1" smtClean="0"/>
              <a:t>toán</a:t>
            </a:r>
            <a:r>
              <a:rPr lang="en-US" dirty="0" smtClean="0"/>
              <a:t> HMACSHA256 </a:t>
            </a:r>
            <a:r>
              <a:rPr lang="en-US" dirty="0" err="1" smtClean="0"/>
              <a:t>với</a:t>
            </a:r>
            <a:r>
              <a:rPr lang="en-US" dirty="0" smtClean="0"/>
              <a:t> </a:t>
            </a:r>
            <a:r>
              <a:rPr lang="en-US" dirty="0" err="1" smtClean="0"/>
              <a:t>Secretkey</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với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en-US" dirty="0" smtClean="0"/>
              <a:t> </a:t>
            </a:r>
            <a:r>
              <a:rPr lang="en-US" dirty="0" err="1" smtClean="0"/>
              <a:t>từ</a:t>
            </a:r>
            <a:r>
              <a:rPr lang="en-US" dirty="0" smtClean="0"/>
              <a:t> server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032" y="2233571"/>
            <a:ext cx="2310238" cy="4012849"/>
          </a:xfrm>
          <a:prstGeom prst="rect">
            <a:avLst/>
          </a:prstGeom>
        </p:spPr>
      </p:pic>
    </p:spTree>
    <p:extLst>
      <p:ext uri="{BB962C8B-B14F-4D97-AF65-F5344CB8AC3E}">
        <p14:creationId xmlns:p14="http://schemas.microsoft.com/office/powerpoint/2010/main" val="100485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Ứng</a:t>
            </a:r>
            <a:r>
              <a:rPr lang="en-US" dirty="0" smtClean="0"/>
              <a:t> </a:t>
            </a:r>
            <a:r>
              <a:rPr lang="en-US" dirty="0" err="1" smtClean="0"/>
              <a:t>dụng</a:t>
            </a:r>
            <a:r>
              <a:rPr lang="en-US" dirty="0" smtClean="0"/>
              <a:t> 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4771" y="1846263"/>
            <a:ext cx="2415431" cy="4423908"/>
          </a:xfrm>
        </p:spPr>
      </p:pic>
    </p:spTree>
    <p:extLst>
      <p:ext uri="{BB962C8B-B14F-4D97-AF65-F5344CB8AC3E}">
        <p14:creationId xmlns:p14="http://schemas.microsoft.com/office/powerpoint/2010/main" val="2665720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6600" b="1" dirty="0" smtClean="0"/>
              <a:t>Thank you for listening</a:t>
            </a:r>
            <a:endParaRPr lang="en-US" sz="6600" b="1" dirty="0"/>
          </a:p>
        </p:txBody>
      </p:sp>
    </p:spTree>
    <p:extLst>
      <p:ext uri="{BB962C8B-B14F-4D97-AF65-F5344CB8AC3E}">
        <p14:creationId xmlns:p14="http://schemas.microsoft.com/office/powerpoint/2010/main" val="128786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t>
            </a:r>
            <a:r>
              <a:rPr lang="vi-VN" dirty="0" smtClean="0">
                <a:latin typeface="Times New Roman" panose="02020603050405020304" pitchFamily="18" charset="0"/>
                <a:cs typeface="Times New Roman" panose="02020603050405020304" pitchFamily="18" charset="0"/>
              </a:rPr>
              <a:t>ật </a:t>
            </a:r>
            <a:r>
              <a:rPr lang="vi-VN" dirty="0">
                <a:latin typeface="Times New Roman" panose="02020603050405020304" pitchFamily="18" charset="0"/>
                <a:cs typeface="Times New Roman" panose="02020603050405020304" pitchFamily="18" charset="0"/>
              </a:rPr>
              <a:t>khẩu đơn tĩnh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mật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khẩu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truyền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thống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do </a:t>
            </a:r>
            <a:r>
              <a:rPr lang="vi-VN" sz="2400" dirty="0">
                <a:solidFill>
                  <a:schemeClr val="tx1"/>
                </a:solidFill>
                <a:latin typeface="Times New Roman" panose="02020603050405020304" pitchFamily="18" charset="0"/>
                <a:cs typeface="Times New Roman" panose="02020603050405020304" pitchFamily="18" charset="0"/>
              </a:rPr>
              <a:t>người dùng tự đặt</a:t>
            </a:r>
            <a:r>
              <a:rPr lang="vi-VN"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marL="201168" lvl="1" indent="0" algn="just">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lvl="1" algn="just" fontAlgn="base">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Ưu điểm: </a:t>
            </a:r>
            <a:endParaRPr lang="vi-VN" sz="2400" dirty="0">
              <a:solidFill>
                <a:schemeClr val="tx1"/>
              </a:solidFill>
              <a:latin typeface="Times New Roman" panose="02020603050405020304" pitchFamily="18" charset="0"/>
              <a:cs typeface="Times New Roman" panose="02020603050405020304" pitchFamily="18" charset="0"/>
            </a:endParaRPr>
          </a:p>
          <a:p>
            <a:pPr lvl="2" algn="just" fontAlgn="base">
              <a:buFont typeface="Arial" panose="020B0604020202020204" pitchFamily="34" charset="0"/>
              <a:buChar char="•"/>
            </a:pPr>
            <a:r>
              <a:rPr lang="vi-VN" sz="2000" dirty="0" smtClean="0">
                <a:solidFill>
                  <a:schemeClr val="tx1"/>
                </a:solidFill>
                <a:latin typeface="Times New Roman" panose="02020603050405020304" pitchFamily="18" charset="0"/>
                <a:cs typeface="Times New Roman" panose="02020603050405020304" pitchFamily="18" charset="0"/>
              </a:rPr>
              <a:t>Tiện </a:t>
            </a:r>
            <a:r>
              <a:rPr lang="vi-VN" sz="2000" dirty="0">
                <a:solidFill>
                  <a:schemeClr val="tx1"/>
                </a:solidFill>
                <a:latin typeface="Times New Roman" panose="02020603050405020304" pitchFamily="18" charset="0"/>
                <a:cs typeface="Times New Roman" panose="02020603050405020304" pitchFamily="18" charset="0"/>
              </a:rPr>
              <a:t>dụng , quá trình đăng nhập nhanh, không phức </a:t>
            </a:r>
            <a:r>
              <a:rPr lang="vi-VN" sz="2000" dirty="0" smtClean="0">
                <a:solidFill>
                  <a:schemeClr val="tx1"/>
                </a:solidFill>
                <a:latin typeface="Times New Roman" panose="02020603050405020304" pitchFamily="18" charset="0"/>
                <a:cs typeface="Times New Roman" panose="02020603050405020304" pitchFamily="18" charset="0"/>
              </a:rPr>
              <a:t>tạp</a:t>
            </a:r>
            <a:endParaRPr lang="en-US" sz="2000" dirty="0" smtClean="0">
              <a:solidFill>
                <a:schemeClr val="tx1"/>
              </a:solidFill>
              <a:latin typeface="Times New Roman" panose="02020603050405020304" pitchFamily="18" charset="0"/>
              <a:cs typeface="Times New Roman" panose="02020603050405020304" pitchFamily="18" charset="0"/>
            </a:endParaRPr>
          </a:p>
          <a:p>
            <a:pPr lvl="1" algn="just" fontAlgn="base">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Nhược </a:t>
            </a:r>
            <a:r>
              <a:rPr lang="vi-VN" sz="2400" dirty="0" smtClean="0">
                <a:solidFill>
                  <a:schemeClr val="tx1"/>
                </a:solidFill>
                <a:latin typeface="Times New Roman" panose="02020603050405020304" pitchFamily="18" charset="0"/>
                <a:cs typeface="Times New Roman" panose="02020603050405020304" pitchFamily="18" charset="0"/>
              </a:rPr>
              <a:t>điểm: </a:t>
            </a:r>
            <a:endParaRPr lang="en-US" sz="2400" dirty="0" smtClean="0">
              <a:solidFill>
                <a:schemeClr val="tx1"/>
              </a:solidFill>
              <a:latin typeface="Times New Roman" panose="02020603050405020304" pitchFamily="18" charset="0"/>
              <a:cs typeface="Times New Roman" panose="02020603050405020304" pitchFamily="18" charset="0"/>
            </a:endParaRPr>
          </a:p>
          <a:p>
            <a:pPr lvl="2" algn="just" fontAlgn="base">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t>
            </a:r>
            <a:r>
              <a:rPr lang="vi-VN" sz="2000" dirty="0" smtClean="0">
                <a:solidFill>
                  <a:schemeClr val="tx1"/>
                </a:solidFill>
                <a:latin typeface="Times New Roman" panose="02020603050405020304" pitchFamily="18" charset="0"/>
                <a:cs typeface="Times New Roman" panose="02020603050405020304" pitchFamily="18" charset="0"/>
              </a:rPr>
              <a:t>ật </a:t>
            </a:r>
            <a:r>
              <a:rPr lang="vi-VN" sz="2000" dirty="0">
                <a:solidFill>
                  <a:schemeClr val="tx1"/>
                </a:solidFill>
                <a:latin typeface="Times New Roman" panose="02020603050405020304" pitchFamily="18" charset="0"/>
                <a:cs typeface="Times New Roman" panose="02020603050405020304" pitchFamily="18" charset="0"/>
              </a:rPr>
              <a:t>khẩu sẽ là những thông tin quen thuộc đối với người dùng</a:t>
            </a:r>
            <a:r>
              <a:rPr lang="vi-VN"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lvl="2" algn="just" fontAlgn="base">
              <a:buFont typeface="Arial" panose="020B0604020202020204" pitchFamily="34" charset="0"/>
              <a:buChar char="•"/>
            </a:pPr>
            <a:r>
              <a:rPr lang="vi-VN" sz="2000" dirty="0">
                <a:solidFill>
                  <a:schemeClr val="tx1"/>
                </a:solidFill>
                <a:latin typeface="Times New Roman" panose="02020603050405020304" pitchFamily="18" charset="0"/>
                <a:cs typeface="Times New Roman" panose="02020603050405020304" pitchFamily="18" charset="0"/>
              </a:rPr>
              <a:t>Có nhiều hệ thống sử dụng mật khẩu tĩnh đưa ra ít hoặc không có thông tin liên quan đến lịch sử hoạt </a:t>
            </a:r>
            <a:r>
              <a:rPr lang="vi-VN" sz="2000" dirty="0" smtClean="0">
                <a:solidFill>
                  <a:schemeClr val="tx1"/>
                </a:solidFill>
                <a:latin typeface="Times New Roman" panose="02020603050405020304" pitchFamily="18" charset="0"/>
                <a:cs typeface="Times New Roman" panose="02020603050405020304" pitchFamily="18" charset="0"/>
              </a:rPr>
              <a:t>động</a:t>
            </a:r>
            <a:r>
              <a:rPr lang="en-US" sz="2000" dirty="0" smtClean="0">
                <a:solidFill>
                  <a:schemeClr val="tx1"/>
                </a:solidFill>
                <a:latin typeface="Times New Roman" panose="02020603050405020304" pitchFamily="18" charset="0"/>
                <a:cs typeface="Times New Roman" panose="02020603050405020304" pitchFamily="18" charset="0"/>
              </a:rPr>
              <a:t>.</a:t>
            </a:r>
          </a:p>
          <a:p>
            <a:pPr marL="201168" lvl="1" indent="0" algn="just" fontAlgn="base">
              <a:buNone/>
            </a:pPr>
            <a:endParaRPr lang="vi-VN"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64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One-Time Passwords</a:t>
            </a:r>
          </a:p>
        </p:txBody>
      </p:sp>
      <p:sp>
        <p:nvSpPr>
          <p:cNvPr id="3" name="Content Placeholder 2"/>
          <p:cNvSpPr>
            <a:spLocks noGrp="1"/>
          </p:cNvSpPr>
          <p:nvPr>
            <p:ph idx="1"/>
          </p:nvPr>
        </p:nvSpPr>
        <p:spPr>
          <a:xfrm>
            <a:off x="1097280" y="1845734"/>
            <a:ext cx="5905099" cy="4023360"/>
          </a:xfrm>
        </p:spPr>
        <p:txBody>
          <a:bodyPr>
            <a:normAutofit lnSpcReduction="10000"/>
          </a:bodyPr>
          <a:lstStyle/>
          <a:p>
            <a:pPr lvl="1" algn="just">
              <a:buFont typeface="Wingdings" panose="05000000000000000000" pitchFamily="2" charset="2"/>
              <a:buChar char="§"/>
            </a:pPr>
            <a:r>
              <a:rPr lang="vi-VN" sz="2400" smtClean="0">
                <a:solidFill>
                  <a:schemeClr val="tx1"/>
                </a:solidFill>
                <a:latin typeface="Times New Roman" panose="02020603050405020304" pitchFamily="18" charset="0"/>
                <a:cs typeface="Times New Roman" panose="02020603050405020304" pitchFamily="18" charset="0"/>
              </a:rPr>
              <a:t>Là </a:t>
            </a:r>
            <a:r>
              <a:rPr lang="vi-VN" sz="2400">
                <a:solidFill>
                  <a:schemeClr val="tx1"/>
                </a:solidFill>
                <a:latin typeface="Times New Roman" panose="02020603050405020304" pitchFamily="18" charset="0"/>
                <a:cs typeface="Times New Roman" panose="02020603050405020304" pitchFamily="18" charset="0"/>
              </a:rPr>
              <a:t>mật khẩu </a:t>
            </a:r>
            <a:r>
              <a:rPr lang="vi-VN" sz="2400" smtClean="0">
                <a:solidFill>
                  <a:schemeClr val="tx1"/>
                </a:solidFill>
                <a:latin typeface="Times New Roman" panose="02020603050405020304" pitchFamily="18" charset="0"/>
                <a:cs typeface="Times New Roman" panose="02020603050405020304" pitchFamily="18" charset="0"/>
              </a:rPr>
              <a:t>chỉ được </a:t>
            </a:r>
            <a:r>
              <a:rPr lang="vi-VN" sz="2400">
                <a:solidFill>
                  <a:schemeClr val="tx1"/>
                </a:solidFill>
                <a:latin typeface="Times New Roman" panose="02020603050405020304" pitchFamily="18" charset="0"/>
                <a:cs typeface="Times New Roman" panose="02020603050405020304" pitchFamily="18" charset="0"/>
              </a:rPr>
              <a:t>sử dụng một lần hoặc chỉ có giá trị trong một phiên làm </a:t>
            </a:r>
            <a:r>
              <a:rPr lang="vi-VN" sz="2400" smtClean="0">
                <a:solidFill>
                  <a:schemeClr val="tx1"/>
                </a:solidFill>
                <a:latin typeface="Times New Roman" panose="02020603050405020304" pitchFamily="18" charset="0"/>
                <a:cs typeface="Times New Roman" panose="02020603050405020304" pitchFamily="18" charset="0"/>
              </a:rPr>
              <a:t>việc.</a:t>
            </a:r>
            <a:endParaRPr lang="en-US" sz="240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400" smtClean="0">
                <a:solidFill>
                  <a:schemeClr val="tx1"/>
                </a:solidFill>
                <a:latin typeface="Times New Roman" panose="02020603050405020304" pitchFamily="18" charset="0"/>
                <a:cs typeface="Times New Roman" panose="02020603050405020304" pitchFamily="18" charset="0"/>
              </a:rPr>
              <a:t>D</a:t>
            </a:r>
            <a:r>
              <a:rPr lang="vi-VN" sz="2400" dirty="0" smtClean="0">
                <a:solidFill>
                  <a:schemeClr val="tx1"/>
                </a:solidFill>
                <a:latin typeface="Times New Roman" panose="02020603050405020304" pitchFamily="18" charset="0"/>
                <a:cs typeface="Times New Roman" panose="02020603050405020304" pitchFamily="18" charset="0"/>
              </a:rPr>
              <a:t>ựa </a:t>
            </a:r>
            <a:r>
              <a:rPr lang="vi-VN" sz="2400" dirty="0">
                <a:solidFill>
                  <a:schemeClr val="tx1"/>
                </a:solidFill>
                <a:latin typeface="Times New Roman" panose="02020603050405020304" pitchFamily="18" charset="0"/>
                <a:cs typeface="Times New Roman" panose="02020603050405020304" pitchFamily="18" charset="0"/>
              </a:rPr>
              <a:t>trên phương thức xác thực hai </a:t>
            </a:r>
            <a:r>
              <a:rPr lang="vi-VN" sz="2400">
                <a:solidFill>
                  <a:schemeClr val="tx1"/>
                </a:solidFill>
                <a:latin typeface="Times New Roman" panose="02020603050405020304" pitchFamily="18" charset="0"/>
                <a:cs typeface="Times New Roman" panose="02020603050405020304" pitchFamily="18" charset="0"/>
              </a:rPr>
              <a:t>yếu </a:t>
            </a:r>
            <a:r>
              <a:rPr lang="vi-VN" sz="2400" smtClean="0">
                <a:solidFill>
                  <a:schemeClr val="tx1"/>
                </a:solidFill>
                <a:latin typeface="Times New Roman" panose="02020603050405020304" pitchFamily="18" charset="0"/>
                <a:cs typeface="Times New Roman" panose="02020603050405020304" pitchFamily="18" charset="0"/>
              </a:rPr>
              <a:t>tố.</a:t>
            </a:r>
            <a:endParaRPr lang="en-US" sz="2400"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Ưu </a:t>
            </a:r>
            <a:r>
              <a:rPr lang="vi-VN" sz="2400" dirty="0" smtClean="0">
                <a:solidFill>
                  <a:schemeClr val="tx1"/>
                </a:solidFill>
                <a:latin typeface="Times New Roman" panose="02020603050405020304" pitchFamily="18" charset="0"/>
                <a:cs typeface="Times New Roman" panose="02020603050405020304" pitchFamily="18" charset="0"/>
              </a:rPr>
              <a:t>điểm</a:t>
            </a:r>
            <a:r>
              <a:rPr lang="en-US" sz="2400" dirty="0" smtClean="0">
                <a:solidFill>
                  <a:schemeClr val="tx1"/>
                </a:solidFill>
                <a:latin typeface="Times New Roman" panose="02020603050405020304" pitchFamily="18" charset="0"/>
                <a:cs typeface="Times New Roman" panose="02020603050405020304" pitchFamily="18" charset="0"/>
              </a:rPr>
              <a:t>:</a:t>
            </a:r>
          </a:p>
          <a:p>
            <a:pPr lvl="2" algn="just">
              <a:buFont typeface="Arial" panose="020B0604020202020204" pitchFamily="34" charset="0"/>
              <a:buChar char="•"/>
            </a:pPr>
            <a:r>
              <a:rPr lang="en-US" sz="2000" smtClean="0">
                <a:solidFill>
                  <a:schemeClr val="tx1"/>
                </a:solidFill>
                <a:latin typeface="Times New Roman" panose="02020603050405020304" pitchFamily="18" charset="0"/>
                <a:cs typeface="Times New Roman" panose="02020603050405020304" pitchFamily="18" charset="0"/>
              </a:rPr>
              <a:t> Tính bảo mật cao</a:t>
            </a:r>
            <a:endParaRPr lang="en-US" sz="2000" dirty="0" smtClean="0">
              <a:solidFill>
                <a:schemeClr val="tx1"/>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smtClean="0">
                <a:solidFill>
                  <a:schemeClr val="tx1"/>
                </a:solidFill>
                <a:latin typeface="Times New Roman" panose="02020603050405020304" pitchFamily="18" charset="0"/>
                <a:cs typeface="Times New Roman" panose="02020603050405020304" pitchFamily="18" charset="0"/>
              </a:rPr>
              <a:t> Linh hoạt, sử dụng dễ dàng</a:t>
            </a:r>
          </a:p>
          <a:p>
            <a:pPr lvl="2" algn="just">
              <a:buFont typeface="Arial" panose="020B0604020202020204" pitchFamily="34" charset="0"/>
              <a:buChar char="•"/>
            </a:pPr>
            <a:r>
              <a:rPr lang="en-US" sz="2000" smtClean="0">
                <a:solidFill>
                  <a:schemeClr val="tx1"/>
                </a:solidFill>
                <a:latin typeface="Times New Roman" panose="02020603050405020304" pitchFamily="18" charset="0"/>
                <a:cs typeface="Times New Roman" panose="02020603050405020304" pitchFamily="18" charset="0"/>
              </a:rPr>
              <a:t> Mã </a:t>
            </a:r>
            <a:r>
              <a:rPr lang="en-US" sz="2000">
                <a:solidFill>
                  <a:schemeClr val="tx1"/>
                </a:solidFill>
                <a:latin typeface="Times New Roman" panose="02020603050405020304" pitchFamily="18" charset="0"/>
                <a:cs typeface="Times New Roman" panose="02020603050405020304" pitchFamily="18" charset="0"/>
              </a:rPr>
              <a:t>nguồn mở</a:t>
            </a:r>
            <a:endParaRPr lang="en-US" sz="2000"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Nhược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điểm</a:t>
            </a:r>
            <a:r>
              <a:rPr lang="en-US" sz="2400" dirty="0" smtClean="0">
                <a:solidFill>
                  <a:schemeClr val="tx1"/>
                </a:solidFill>
                <a:latin typeface="Times New Roman" panose="02020603050405020304" pitchFamily="18" charset="0"/>
                <a:cs typeface="Times New Roman" panose="02020603050405020304" pitchFamily="18" charset="0"/>
              </a:rPr>
              <a:t>:</a:t>
            </a:r>
          </a:p>
          <a:p>
            <a:pPr lvl="2" algn="just">
              <a:buFont typeface="Arial" panose="020B0604020202020204" pitchFamily="34" charset="0"/>
              <a:buChar char="•"/>
            </a:pPr>
            <a:r>
              <a:rPr lang="en-US" sz="2000" smtClean="0">
                <a:solidFill>
                  <a:schemeClr val="tx1"/>
                </a:solidFill>
                <a:latin typeface="Times New Roman" panose="02020603050405020304" pitchFamily="18" charset="0"/>
                <a:cs typeface="Times New Roman" panose="02020603050405020304" pitchFamily="18" charset="0"/>
              </a:rPr>
              <a:t>OTP có hiệu lực trong một khoảng thời gian ngắn</a:t>
            </a:r>
            <a:endParaRPr lang="en-US" sz="2000" dirty="0" smtClean="0">
              <a:solidFill>
                <a:schemeClr val="tx1"/>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Chi </a:t>
            </a:r>
            <a:r>
              <a:rPr lang="en-US" sz="2000" dirty="0" err="1" smtClean="0">
                <a:solidFill>
                  <a:schemeClr val="tx1"/>
                </a:solidFill>
                <a:latin typeface="Times New Roman" panose="02020603050405020304" pitchFamily="18" charset="0"/>
                <a:cs typeface="Times New Roman" panose="02020603050405020304" pitchFamily="18" charset="0"/>
              </a:rPr>
              <a:t>phí</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i2.wp.com/www.myhelpblog.com/wp-content/uploads/2017/07/one-time-password-otp-mean-what-is-otp-in-hind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727" y="2283993"/>
            <a:ext cx="4430027" cy="314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32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anose="02020603050405020304" pitchFamily="18" charset="0"/>
                <a:cs typeface="Times New Roman" panose="02020603050405020304" pitchFamily="18" charset="0"/>
              </a:rPr>
              <a:t>Phân loại 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Phân loại theo phương pháp sinh OTP: 2 loại</a:t>
            </a:r>
          </a:p>
          <a:p>
            <a:pPr lvl="3" algn="just">
              <a:buFont typeface="Wingdings" panose="05000000000000000000" pitchFamily="2" charset="2"/>
              <a:buChar char="Ø"/>
            </a:pPr>
            <a:r>
              <a:rPr lang="en-US" sz="1800" smtClean="0">
                <a:solidFill>
                  <a:schemeClr val="tx1"/>
                </a:solidFill>
                <a:latin typeface="Times New Roman" panose="02020603050405020304" pitchFamily="18" charset="0"/>
                <a:cs typeface="Times New Roman" panose="02020603050405020304" pitchFamily="18" charset="0"/>
              </a:rPr>
              <a:t> </a:t>
            </a:r>
            <a:r>
              <a:rPr lang="en-US" sz="2000" smtClean="0">
                <a:solidFill>
                  <a:schemeClr val="tx1"/>
                </a:solidFill>
                <a:latin typeface="Times New Roman" panose="02020603050405020304" pitchFamily="18" charset="0"/>
                <a:cs typeface="Times New Roman" panose="02020603050405020304" pitchFamily="18" charset="0"/>
              </a:rPr>
              <a:t>Sinh </a:t>
            </a:r>
            <a:r>
              <a:rPr lang="en-US" sz="2000">
                <a:solidFill>
                  <a:schemeClr val="tx1"/>
                </a:solidFill>
                <a:latin typeface="Times New Roman" panose="02020603050405020304" pitchFamily="18" charset="0"/>
                <a:cs typeface="Times New Roman" panose="02020603050405020304" pitchFamily="18" charset="0"/>
              </a:rPr>
              <a:t>OTP bằng thuật </a:t>
            </a:r>
            <a:r>
              <a:rPr lang="en-US" sz="2000" smtClean="0">
                <a:solidFill>
                  <a:schemeClr val="tx1"/>
                </a:solidFill>
                <a:latin typeface="Times New Roman" panose="02020603050405020304" pitchFamily="18" charset="0"/>
                <a:cs typeface="Times New Roman" panose="02020603050405020304" pitchFamily="18" charset="0"/>
              </a:rPr>
              <a:t>toán: S/Key, HOTP</a:t>
            </a:r>
          </a:p>
          <a:p>
            <a:pPr lvl="3" algn="just">
              <a:buFont typeface="Wingdings" panose="05000000000000000000" pitchFamily="2" charset="2"/>
              <a:buChar char="Ø"/>
            </a:pPr>
            <a:r>
              <a:rPr lang="en-US" sz="2000" smtClean="0">
                <a:solidFill>
                  <a:schemeClr val="tx1"/>
                </a:solidFill>
                <a:latin typeface="Times New Roman" panose="02020603050405020304" pitchFamily="18" charset="0"/>
                <a:cs typeface="Times New Roman" panose="02020603050405020304" pitchFamily="18" charset="0"/>
              </a:rPr>
              <a:t> Sinh OTP theo thời gian: TOTP</a:t>
            </a:r>
            <a:endParaRPr lang="en-US" sz="2000" dirty="0" smtClean="0">
              <a:solidFill>
                <a:schemeClr val="tx1"/>
              </a:solidFill>
              <a:latin typeface="Times New Roman" panose="02020603050405020304" pitchFamily="18" charset="0"/>
              <a:cs typeface="Times New Roman" panose="02020603050405020304" pitchFamily="18" charset="0"/>
            </a:endParaRPr>
          </a:p>
          <a:p>
            <a:pPr marL="201168" lvl="1" indent="0" algn="just">
              <a:buNone/>
            </a:pPr>
            <a:endParaRPr lang="vi-VN" sz="2400" smtClean="0">
              <a:solidFill>
                <a:schemeClr val="tx1"/>
              </a:solidFill>
              <a:latin typeface="Times New Roman" panose="02020603050405020304" pitchFamily="18" charset="0"/>
              <a:cs typeface="Times New Roman" panose="02020603050405020304" pitchFamily="18" charset="0"/>
            </a:endParaRPr>
          </a:p>
          <a:p>
            <a:pPr marL="201168" lvl="1" indent="0" algn="just">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lvl="1" algn="just" fontAlgn="base">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Phân loại theo </a:t>
            </a:r>
            <a:r>
              <a:rPr lang="vi-VN" sz="2400" smtClean="0">
                <a:solidFill>
                  <a:schemeClr val="tx1"/>
                </a:solidFill>
                <a:latin typeface="Times New Roman" panose="02020603050405020304" pitchFamily="18" charset="0"/>
                <a:cs typeface="Times New Roman" panose="02020603050405020304" pitchFamily="18" charset="0"/>
              </a:rPr>
              <a:t>cơ </a:t>
            </a:r>
            <a:r>
              <a:rPr lang="vi-VN" sz="2400">
                <a:solidFill>
                  <a:schemeClr val="tx1"/>
                </a:solidFill>
                <a:latin typeface="Times New Roman" panose="02020603050405020304" pitchFamily="18" charset="0"/>
                <a:cs typeface="Times New Roman" panose="02020603050405020304" pitchFamily="18" charset="0"/>
              </a:rPr>
              <a:t>chế sử dụng </a:t>
            </a:r>
            <a:r>
              <a:rPr lang="vi-VN" sz="2400" smtClean="0">
                <a:solidFill>
                  <a:schemeClr val="tx1"/>
                </a:solidFill>
                <a:latin typeface="Times New Roman" panose="02020603050405020304" pitchFamily="18" charset="0"/>
                <a:cs typeface="Times New Roman" panose="02020603050405020304" pitchFamily="18" charset="0"/>
              </a:rPr>
              <a:t>OTP: 3 loại</a:t>
            </a:r>
          </a:p>
          <a:p>
            <a:pPr lvl="3" algn="just" fontAlgn="base">
              <a:buFont typeface="Wingdings" panose="05000000000000000000" pitchFamily="2" charset="2"/>
              <a:buChar char="Ø"/>
            </a:pPr>
            <a:r>
              <a:rPr lang="vi-VN" sz="2000">
                <a:solidFill>
                  <a:schemeClr val="tx1"/>
                </a:solidFill>
                <a:latin typeface="Times New Roman" panose="02020603050405020304" pitchFamily="18" charset="0"/>
                <a:cs typeface="Times New Roman" panose="02020603050405020304" pitchFamily="18" charset="0"/>
              </a:rPr>
              <a:t>OTP được sinh bởi </a:t>
            </a:r>
            <a:r>
              <a:rPr lang="vi-VN" sz="2000" smtClean="0">
                <a:solidFill>
                  <a:schemeClr val="tx1"/>
                </a:solidFill>
                <a:latin typeface="Times New Roman" panose="02020603050405020304" pitchFamily="18" charset="0"/>
                <a:cs typeface="Times New Roman" panose="02020603050405020304" pitchFamily="18" charset="0"/>
              </a:rPr>
              <a:t>claimant</a:t>
            </a:r>
          </a:p>
          <a:p>
            <a:pPr lvl="3" algn="just" fontAlgn="base">
              <a:buFont typeface="Wingdings" panose="05000000000000000000" pitchFamily="2" charset="2"/>
              <a:buChar char="Ø"/>
            </a:pPr>
            <a:r>
              <a:rPr lang="vi-VN" sz="2000">
                <a:solidFill>
                  <a:schemeClr val="tx1"/>
                </a:solidFill>
                <a:latin typeface="Times New Roman" panose="02020603050405020304" pitchFamily="18" charset="0"/>
                <a:cs typeface="Times New Roman" panose="02020603050405020304" pitchFamily="18" charset="0"/>
              </a:rPr>
              <a:t>OTP được sinh bởi cả claimant và </a:t>
            </a:r>
            <a:r>
              <a:rPr lang="vi-VN" sz="2000" smtClean="0">
                <a:solidFill>
                  <a:schemeClr val="tx1"/>
                </a:solidFill>
                <a:latin typeface="Times New Roman" panose="02020603050405020304" pitchFamily="18" charset="0"/>
                <a:cs typeface="Times New Roman" panose="02020603050405020304" pitchFamily="18" charset="0"/>
              </a:rPr>
              <a:t>verifier</a:t>
            </a:r>
          </a:p>
          <a:p>
            <a:pPr lvl="3" algn="just" fontAlgn="base">
              <a:buFont typeface="Wingdings" panose="05000000000000000000" pitchFamily="2" charset="2"/>
              <a:buChar char="Ø"/>
            </a:pPr>
            <a:r>
              <a:rPr lang="nl-NL" sz="2000">
                <a:solidFill>
                  <a:schemeClr val="tx1"/>
                </a:solidFill>
                <a:latin typeface="Times New Roman" panose="02020603050405020304" pitchFamily="18" charset="0"/>
                <a:cs typeface="Times New Roman" panose="02020603050405020304" pitchFamily="18" charset="0"/>
              </a:rPr>
              <a:t>OTP được sinh bởi </a:t>
            </a:r>
            <a:r>
              <a:rPr lang="nl-NL" sz="2000" smtClean="0">
                <a:solidFill>
                  <a:schemeClr val="tx1"/>
                </a:solidFill>
                <a:latin typeface="Times New Roman" panose="02020603050405020304" pitchFamily="18" charset="0"/>
                <a:cs typeface="Times New Roman" panose="02020603050405020304" pitchFamily="18" charset="0"/>
              </a:rPr>
              <a:t>verifie</a:t>
            </a:r>
            <a:r>
              <a:rPr lang="vi-VN" sz="2000" smtClean="0">
                <a:solidFill>
                  <a:schemeClr val="tx1"/>
                </a:solidFill>
                <a:latin typeface="Times New Roman" panose="02020603050405020304" pitchFamily="18" charset="0"/>
                <a:cs typeface="Times New Roman" panose="02020603050405020304" pitchFamily="18" charset="0"/>
              </a:rPr>
              <a:t>r</a:t>
            </a:r>
            <a:endParaRPr lang="vi-VN"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084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cs typeface="Times New Roman" panose="02020603050405020304" pitchFamily="18" charset="0"/>
              </a:rPr>
              <a:t>S/Key 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S/Key </a:t>
            </a:r>
            <a:r>
              <a:rPr lang="en-US" sz="2400">
                <a:solidFill>
                  <a:schemeClr val="tx1"/>
                </a:solidFill>
                <a:latin typeface="Times New Roman" panose="02020603050405020304" pitchFamily="18" charset="0"/>
                <a:cs typeface="Times New Roman" panose="02020603050405020304" pitchFamily="18" charset="0"/>
              </a:rPr>
              <a:t>OTP là phương pháp sinh OTP bằng thuật toán dựa trên mật khẩu cũ, hiệu quả với </a:t>
            </a:r>
            <a:r>
              <a:rPr lang="en-US" sz="2400" smtClean="0">
                <a:solidFill>
                  <a:schemeClr val="tx1"/>
                </a:solidFill>
                <a:latin typeface="Times New Roman" panose="02020603050405020304" pitchFamily="18" charset="0"/>
                <a:cs typeface="Times New Roman" panose="02020603050405020304" pitchFamily="18" charset="0"/>
              </a:rPr>
              <a:t>việc chống tấn </a:t>
            </a:r>
            <a:r>
              <a:rPr lang="en-US" sz="2400">
                <a:solidFill>
                  <a:schemeClr val="tx1"/>
                </a:solidFill>
                <a:latin typeface="Times New Roman" panose="02020603050405020304" pitchFamily="18" charset="0"/>
                <a:cs typeface="Times New Roman" panose="02020603050405020304" pitchFamily="18" charset="0"/>
              </a:rPr>
              <a:t>công nghe lén/phát </a:t>
            </a:r>
            <a:r>
              <a:rPr lang="en-US" sz="2400" smtClean="0">
                <a:solidFill>
                  <a:schemeClr val="tx1"/>
                </a:solidFill>
                <a:latin typeface="Times New Roman" panose="02020603050405020304" pitchFamily="18" charset="0"/>
                <a:cs typeface="Times New Roman" panose="02020603050405020304" pitchFamily="18" charset="0"/>
              </a:rPr>
              <a:t>lại.</a:t>
            </a:r>
            <a:endParaRPr lang="en-US" sz="240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Cách hoạt động:</a:t>
            </a:r>
          </a:p>
          <a:p>
            <a:pPr marL="201168" lvl="1"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Ảnh 3"/>
          <p:cNvPicPr/>
          <p:nvPr/>
        </p:nvPicPr>
        <p:blipFill>
          <a:blip r:embed="rId2">
            <a:extLst>
              <a:ext uri="{28A0092B-C50C-407E-A947-70E740481C1C}">
                <a14:useLocalDpi xmlns:a14="http://schemas.microsoft.com/office/drawing/2010/main" val="0"/>
              </a:ext>
            </a:extLst>
          </a:blip>
          <a:srcRect/>
          <a:stretch>
            <a:fillRect/>
          </a:stretch>
        </p:blipFill>
        <p:spPr bwMode="auto">
          <a:xfrm>
            <a:off x="3966185" y="2719137"/>
            <a:ext cx="4155131" cy="3029731"/>
          </a:xfrm>
          <a:prstGeom prst="rect">
            <a:avLst/>
          </a:prstGeom>
          <a:noFill/>
          <a:ln>
            <a:noFill/>
          </a:ln>
        </p:spPr>
      </p:pic>
    </p:spTree>
    <p:extLst>
      <p:ext uri="{BB962C8B-B14F-4D97-AF65-F5344CB8AC3E}">
        <p14:creationId xmlns:p14="http://schemas.microsoft.com/office/powerpoint/2010/main" val="3091785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cs typeface="Times New Roman" panose="02020603050405020304" pitchFamily="18" charset="0"/>
              </a:rPr>
              <a:t>S/Key 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Cách xác thực:</a:t>
            </a:r>
          </a:p>
          <a:p>
            <a:pPr marL="201168" lvl="1"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Ảnh 4"/>
          <p:cNvPicPr/>
          <p:nvPr/>
        </p:nvPicPr>
        <p:blipFill>
          <a:blip r:embed="rId2">
            <a:extLst>
              <a:ext uri="{28A0092B-C50C-407E-A947-70E740481C1C}">
                <a14:useLocalDpi xmlns:a14="http://schemas.microsoft.com/office/drawing/2010/main" val="0"/>
              </a:ext>
            </a:extLst>
          </a:blip>
          <a:srcRect/>
          <a:stretch>
            <a:fillRect/>
          </a:stretch>
        </p:blipFill>
        <p:spPr bwMode="auto">
          <a:xfrm>
            <a:off x="3693694" y="1845734"/>
            <a:ext cx="5522496" cy="4036270"/>
          </a:xfrm>
          <a:prstGeom prst="rect">
            <a:avLst/>
          </a:prstGeom>
          <a:noFill/>
          <a:ln>
            <a:noFill/>
          </a:ln>
        </p:spPr>
      </p:pic>
    </p:spTree>
    <p:extLst>
      <p:ext uri="{BB962C8B-B14F-4D97-AF65-F5344CB8AC3E}">
        <p14:creationId xmlns:p14="http://schemas.microsoft.com/office/powerpoint/2010/main" val="1286118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cs typeface="Times New Roman" panose="02020603050405020304" pitchFamily="18" charset="0"/>
              </a:rPr>
              <a:t>S/Key OTP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79" y="1845734"/>
            <a:ext cx="10260531" cy="4023360"/>
          </a:xfrm>
        </p:spPr>
        <p:txBody>
          <a:bodyPr>
            <a:normAutofit/>
          </a:bodyPr>
          <a:lstStyle/>
          <a:p>
            <a:pPr lvl="1" algn="just">
              <a:buFont typeface="Wingdings" panose="05000000000000000000" pitchFamily="2" charset="2"/>
              <a:buChar char="v"/>
            </a:pPr>
            <a:r>
              <a:rPr lang="en-US" sz="2400" smtClean="0">
                <a:solidFill>
                  <a:schemeClr val="tx1"/>
                </a:solidFill>
                <a:latin typeface="Times New Roman" panose="02020603050405020304" pitchFamily="18" charset="0"/>
                <a:cs typeface="Times New Roman" panose="02020603050405020304" pitchFamily="18" charset="0"/>
              </a:rPr>
              <a:t> Rủi ro và tính bảo mật:</a:t>
            </a:r>
          </a:p>
          <a:p>
            <a:pPr lvl="3" algn="just">
              <a:buFont typeface="Arial" panose="020B0604020202020204" pitchFamily="34" charset="0"/>
              <a:buChar char="•"/>
            </a:pPr>
            <a:r>
              <a:rPr lang="vi-VN" sz="2000">
                <a:solidFill>
                  <a:schemeClr val="tx1"/>
                </a:solidFill>
                <a:latin typeface="Times New Roman" panose="02020603050405020304" pitchFamily="18" charset="0"/>
                <a:cs typeface="Times New Roman" panose="02020603050405020304" pitchFamily="18" charset="0"/>
              </a:rPr>
              <a:t>Tính bảo mật của S/Key dựa trên độ phức tạp của việc đảo ngược các hàm băm mật mã</a:t>
            </a:r>
            <a:r>
              <a:rPr lang="vi-VN" sz="2000" smtClean="0">
                <a:solidFill>
                  <a:schemeClr val="tx1"/>
                </a:solidFill>
                <a:latin typeface="Times New Roman" panose="02020603050405020304" pitchFamily="18" charset="0"/>
                <a:cs typeface="Times New Roman" panose="02020603050405020304" pitchFamily="18" charset="0"/>
              </a:rPr>
              <a:t>.</a:t>
            </a:r>
            <a:endParaRPr lang="en-US" sz="2000" smtClean="0">
              <a:solidFill>
                <a:schemeClr val="tx1"/>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vi-VN" sz="2000">
                <a:solidFill>
                  <a:schemeClr val="tx1"/>
                </a:solidFill>
                <a:latin typeface="Times New Roman" panose="02020603050405020304" pitchFamily="18" charset="0"/>
                <a:cs typeface="Times New Roman" panose="02020603050405020304" pitchFamily="18" charset="0"/>
              </a:rPr>
              <a:t>Giả sử kẻ tấn công chiếm được một mật khẩu OTP và sử dụng xác thực thành công. Giả sử đây là OTP</a:t>
            </a:r>
            <a:r>
              <a:rPr lang="vi-VN" sz="2000" baseline="-25000">
                <a:solidFill>
                  <a:schemeClr val="tx1"/>
                </a:solidFill>
                <a:latin typeface="Times New Roman" panose="02020603050405020304" pitchFamily="18" charset="0"/>
                <a:cs typeface="Times New Roman" panose="02020603050405020304" pitchFamily="18" charset="0"/>
              </a:rPr>
              <a:t>i</a:t>
            </a:r>
            <a:r>
              <a:rPr lang="vi-VN" sz="2000">
                <a:solidFill>
                  <a:schemeClr val="tx1"/>
                </a:solidFill>
                <a:latin typeface="Times New Roman" panose="02020603050405020304" pitchFamily="18" charset="0"/>
                <a:cs typeface="Times New Roman" panose="02020603050405020304" pitchFamily="18" charset="0"/>
              </a:rPr>
              <a:t>, mật khẩu này đã vô ích đối với các xác thực tiếp theo, bởi vì mỗi OTP chỉ có thể được sử dụng một lần. Sẽ rất </a:t>
            </a:r>
            <a:r>
              <a:rPr lang="vi-VN" sz="2000" smtClean="0">
                <a:solidFill>
                  <a:schemeClr val="tx1"/>
                </a:solidFill>
                <a:latin typeface="Times New Roman" panose="02020603050405020304" pitchFamily="18" charset="0"/>
                <a:cs typeface="Times New Roman" panose="02020603050405020304" pitchFamily="18" charset="0"/>
              </a:rPr>
              <a:t>rắc rối </a:t>
            </a:r>
            <a:r>
              <a:rPr lang="vi-VN" sz="2000">
                <a:solidFill>
                  <a:schemeClr val="tx1"/>
                </a:solidFill>
                <a:latin typeface="Times New Roman" panose="02020603050405020304" pitchFamily="18" charset="0"/>
                <a:cs typeface="Times New Roman" panose="02020603050405020304" pitchFamily="18" charset="0"/>
              </a:rPr>
              <a:t>nếu kẻ tấn công tìm ra </a:t>
            </a:r>
            <a:r>
              <a:rPr lang="vi-VN" sz="2000" smtClean="0">
                <a:solidFill>
                  <a:schemeClr val="tx1"/>
                </a:solidFill>
                <a:latin typeface="Times New Roman" panose="02020603050405020304" pitchFamily="18" charset="0"/>
                <a:cs typeface="Times New Roman" panose="02020603050405020304" pitchFamily="18" charset="0"/>
              </a:rPr>
              <a:t>được OTP</a:t>
            </a:r>
            <a:r>
              <a:rPr lang="vi-VN" sz="2000" baseline="-25000" smtClean="0">
                <a:solidFill>
                  <a:schemeClr val="tx1"/>
                </a:solidFill>
                <a:latin typeface="Times New Roman" panose="02020603050405020304" pitchFamily="18" charset="0"/>
                <a:cs typeface="Times New Roman" panose="02020603050405020304" pitchFamily="18" charset="0"/>
              </a:rPr>
              <a:t>i-1</a:t>
            </a:r>
            <a:r>
              <a:rPr lang="vi-VN" sz="2000">
                <a:solidFill>
                  <a:schemeClr val="tx1"/>
                </a:solidFill>
                <a:latin typeface="Times New Roman" panose="02020603050405020304" pitchFamily="18" charset="0"/>
                <a:cs typeface="Times New Roman" panose="02020603050405020304" pitchFamily="18" charset="0"/>
              </a:rPr>
              <a:t>, vì mật khẩu này là mật khẩu sẽ được sử dụng để xác thực tiếp theo</a:t>
            </a:r>
            <a:r>
              <a:rPr lang="vi-VN" sz="2000" smtClean="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Tuy nhiên, điều này sẽ yêu cầu đảo ngược hàm băm đã tạo mật khẩu bằng cách sử dụng OTP</a:t>
            </a:r>
            <a:r>
              <a:rPr lang="en-US" sz="2000" baseline="-25000">
                <a:solidFill>
                  <a:schemeClr val="tx1"/>
                </a:solidFill>
                <a:latin typeface="Times New Roman" panose="02020603050405020304" pitchFamily="18" charset="0"/>
                <a:cs typeface="Times New Roman" panose="02020603050405020304" pitchFamily="18" charset="0"/>
              </a:rPr>
              <a:t>i</a:t>
            </a:r>
            <a:r>
              <a:rPr lang="en-US" sz="2000">
                <a:solidFill>
                  <a:schemeClr val="tx1"/>
                </a:solidFill>
                <a:latin typeface="Times New Roman" panose="02020603050405020304" pitchFamily="18" charset="0"/>
                <a:cs typeface="Times New Roman" panose="02020603050405020304" pitchFamily="18" charset="0"/>
              </a:rPr>
              <a:t>(H(OTP</a:t>
            </a:r>
            <a:r>
              <a:rPr lang="en-US" sz="2000" baseline="-25000">
                <a:solidFill>
                  <a:schemeClr val="tx1"/>
                </a:solidFill>
                <a:latin typeface="Times New Roman" panose="02020603050405020304" pitchFamily="18" charset="0"/>
                <a:cs typeface="Times New Roman" panose="02020603050405020304" pitchFamily="18" charset="0"/>
              </a:rPr>
              <a:t>i−1</a:t>
            </a:r>
            <a:r>
              <a:rPr lang="en-US" sz="2000">
                <a:solidFill>
                  <a:schemeClr val="tx1"/>
                </a:solidFill>
                <a:latin typeface="Times New Roman" panose="02020603050405020304" pitchFamily="18" charset="0"/>
                <a:cs typeface="Times New Roman" panose="02020603050405020304" pitchFamily="18" charset="0"/>
              </a:rPr>
              <a:t>) = OTP</a:t>
            </a:r>
            <a:r>
              <a:rPr lang="en-US" sz="2000" baseline="-25000">
                <a:solidFill>
                  <a:schemeClr val="tx1"/>
                </a:solidFill>
                <a:latin typeface="Times New Roman" panose="02020603050405020304" pitchFamily="18" charset="0"/>
                <a:cs typeface="Times New Roman" panose="02020603050405020304" pitchFamily="18" charset="0"/>
              </a:rPr>
              <a:t>i</a:t>
            </a:r>
            <a:r>
              <a:rPr lang="en-US" sz="2000">
                <a:solidFill>
                  <a:schemeClr val="tx1"/>
                </a:solidFill>
                <a:latin typeface="Times New Roman" panose="02020603050405020304" pitchFamily="18" charset="0"/>
                <a:cs typeface="Times New Roman" panose="02020603050405020304" pitchFamily="18" charset="0"/>
              </a:rPr>
              <a:t>), điều này là cực kỳ khó thực hiện với các hàm băm mật mã hiện tại</a:t>
            </a:r>
            <a:r>
              <a:rPr lang="en-US" sz="2000" smtClean="0">
                <a:solidFill>
                  <a:schemeClr val="tx1"/>
                </a:solidFill>
                <a:latin typeface="Times New Roman" panose="02020603050405020304" pitchFamily="18" charset="0"/>
                <a:cs typeface="Times New Roman" panose="02020603050405020304" pitchFamily="18" charset="0"/>
              </a:rPr>
              <a:t>.</a:t>
            </a:r>
          </a:p>
          <a:p>
            <a:pPr lvl="3" algn="just">
              <a:buFont typeface="Arial" panose="020B0604020202020204" pitchFamily="34" charset="0"/>
              <a:buChar char="•"/>
            </a:pPr>
            <a:r>
              <a:rPr lang="vi-VN" sz="2000">
                <a:solidFill>
                  <a:schemeClr val="tx1"/>
                </a:solidFill>
                <a:latin typeface="Times New Roman" panose="02020603050405020304" pitchFamily="18" charset="0"/>
                <a:cs typeface="Times New Roman" panose="02020603050405020304" pitchFamily="18" charset="0"/>
              </a:rPr>
              <a:t>S/Key có thể bị tấn công bằng một cuộc tấn công dưới dạng MITM</a:t>
            </a:r>
          </a:p>
          <a:p>
            <a:pPr lvl="3" algn="just">
              <a:buFont typeface="Arial" panose="020B0604020202020204" pitchFamily="34" charset="0"/>
              <a:buChar char="•"/>
            </a:pPr>
            <a:endParaRPr lang="vi-VN" sz="2000" smtClean="0">
              <a:solidFill>
                <a:schemeClr val="tx1"/>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endParaRPr lang="en-US" sz="2000" smtClean="0">
              <a:solidFill>
                <a:schemeClr val="tx1"/>
              </a:solidFill>
              <a:latin typeface="Times New Roman" panose="02020603050405020304" pitchFamily="18" charset="0"/>
              <a:cs typeface="Times New Roman" panose="02020603050405020304" pitchFamily="18" charset="0"/>
            </a:endParaRPr>
          </a:p>
          <a:p>
            <a:pPr marL="201168" lvl="1"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087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375</TotalTime>
  <Words>1626</Words>
  <Application>Microsoft Office PowerPoint</Application>
  <PresentationFormat>Widescreen</PresentationFormat>
  <Paragraphs>164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Tahoma</vt:lpstr>
      <vt:lpstr>Times New Roman</vt:lpstr>
      <vt:lpstr>Wingdings</vt:lpstr>
      <vt:lpstr>Retrospect</vt:lpstr>
      <vt:lpstr>ONE-TIME-PASSWORD</vt:lpstr>
      <vt:lpstr>Khái quát</vt:lpstr>
      <vt:lpstr>Xác thực sử dụng mật khẩu</vt:lpstr>
      <vt:lpstr>Mật khẩu đơn tĩnh</vt:lpstr>
      <vt:lpstr>One-Time Passwords</vt:lpstr>
      <vt:lpstr>Phân loại OTP</vt:lpstr>
      <vt:lpstr>S/Key OTP</vt:lpstr>
      <vt:lpstr>S/Key OTP</vt:lpstr>
      <vt:lpstr>S/Key OTP</vt:lpstr>
      <vt:lpstr>HOTP</vt:lpstr>
      <vt:lpstr>HOTP</vt:lpstr>
      <vt:lpstr>HOTP</vt:lpstr>
      <vt:lpstr>TOTP</vt:lpstr>
      <vt:lpstr>TOTP</vt:lpstr>
      <vt:lpstr>TOTP</vt:lpstr>
      <vt:lpstr>Các phương pháp chuyển giao OTP</vt:lpstr>
      <vt:lpstr>Các phương pháp chuyển giao OTP</vt:lpstr>
      <vt:lpstr>Các phương pháp chuyển giao OTP</vt:lpstr>
      <vt:lpstr>III, OTP trong xác thực giao dịch ngân hàng</vt:lpstr>
      <vt:lpstr>OTP trong các giao dịch trực tuyến</vt:lpstr>
      <vt:lpstr>Một số vụ việc tấn công xác thực người dùng</vt:lpstr>
      <vt:lpstr>Các kịch bản tấn công vụ việc của ngân hàng Vietcombank</vt:lpstr>
      <vt:lpstr>OTP</vt:lpstr>
      <vt:lpstr>One-Time Passwords</vt:lpstr>
      <vt:lpstr>Kịch bản tấn công OTP</vt:lpstr>
      <vt:lpstr>IV,Giới thiệu về ứng dụng demo</vt:lpstr>
      <vt:lpstr>Ứng dụng demo</vt:lpstr>
      <vt:lpstr>Ứng dụng demo</vt:lpstr>
      <vt:lpstr>Ứng dụng demo</vt:lpstr>
      <vt:lpstr>Ứng dụng demo</vt:lpstr>
      <vt:lpstr>Ứng dụng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ONE-TIME-PASSWORD</dc:title>
  <dc:creator>VAN ANHH</dc:creator>
  <cp:lastModifiedBy>Stealer Of Souls</cp:lastModifiedBy>
  <cp:revision>24</cp:revision>
  <dcterms:created xsi:type="dcterms:W3CDTF">2018-04-26T12:07:20Z</dcterms:created>
  <dcterms:modified xsi:type="dcterms:W3CDTF">2018-04-27T02:58:33Z</dcterms:modified>
</cp:coreProperties>
</file>