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164" autoAdjust="0"/>
  </p:normalViewPr>
  <p:slideViewPr>
    <p:cSldViewPr snapToGrid="0" snapToObjects="1" showGuides="1">
      <p:cViewPr varScale="1">
        <p:scale>
          <a:sx n="76" d="100"/>
          <a:sy n="76" d="100"/>
        </p:scale>
        <p:origin x="31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5173\Downloads\2.a-job-postings%20(Collected%20from%20API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5173\Downloads\2.a-job-postings-languages%20(Collected%20from%20API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Number of Jobs by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2-4887-AA43-25F525191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36369840"/>
        <c:axId val="2016244576"/>
      </c:barChart>
      <c:catAx>
        <c:axId val="1936369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Locations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244576"/>
        <c:crosses val="autoZero"/>
        <c:auto val="1"/>
        <c:lblAlgn val="ctr"/>
        <c:lblOffset val="100"/>
        <c:noMultiLvlLbl val="0"/>
      </c:catAx>
      <c:valAx>
        <c:axId val="2016244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636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Sheet!$A$2:$A$13</c:f>
              <c:strCache>
                <c:ptCount val="12"/>
                <c:pt idx="0">
                  <c:v>MySQL Server</c:v>
                </c:pt>
                <c:pt idx="1">
                  <c:v>PostgreSQL</c:v>
                </c:pt>
                <c:pt idx="2">
                  <c:v>Scala</c:v>
                </c:pt>
                <c:pt idx="3">
                  <c:v>MongoDB</c:v>
                </c:pt>
                <c:pt idx="4">
                  <c:v>SQL Server</c:v>
                </c:pt>
                <c:pt idx="5">
                  <c:v>C++</c:v>
                </c:pt>
                <c:pt idx="6">
                  <c:v>C#</c:v>
                </c:pt>
                <c:pt idx="7">
                  <c:v>JavaScript</c:v>
                </c:pt>
                <c:pt idx="8">
                  <c:v>Oracle</c:v>
                </c:pt>
                <c:pt idx="9">
                  <c:v>Python</c:v>
                </c:pt>
                <c:pt idx="10">
                  <c:v>Java</c:v>
                </c:pt>
                <c:pt idx="11">
                  <c:v>C</c:v>
                </c:pt>
              </c:strCache>
            </c:strRef>
          </c:cat>
          <c:val>
            <c:numRef>
              <c:f>Sheet!$B$2:$B$13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33</c:v>
                </c:pt>
                <c:pt idx="3">
                  <c:v>174</c:v>
                </c:pt>
                <c:pt idx="4">
                  <c:v>250</c:v>
                </c:pt>
                <c:pt idx="5">
                  <c:v>305</c:v>
                </c:pt>
                <c:pt idx="6">
                  <c:v>333</c:v>
                </c:pt>
                <c:pt idx="7">
                  <c:v>355</c:v>
                </c:pt>
                <c:pt idx="8">
                  <c:v>784</c:v>
                </c:pt>
                <c:pt idx="9">
                  <c:v>1173</c:v>
                </c:pt>
                <c:pt idx="10">
                  <c:v>2609</c:v>
                </c:pt>
                <c:pt idx="11">
                  <c:v>13498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7-44EF-A738-E1C3E2E6D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47232"/>
        <c:axId val="2026890784"/>
      </c:barChart>
      <c:catAx>
        <c:axId val="21447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6890784"/>
        <c:crosses val="autoZero"/>
        <c:auto val="1"/>
        <c:lblAlgn val="ctr"/>
        <c:lblOffset val="100"/>
        <c:noMultiLvlLbl val="0"/>
      </c:catAx>
      <c:valAx>
        <c:axId val="202689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4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hoigam/IBM-Data-Analyst-Final-Project/blob/main/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132580"/>
            <a:ext cx="5897880" cy="1361060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0E659B"/>
                </a:solidFill>
              </a:rPr>
              <a:t>Programing Skill Market Analysis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64805"/>
            <a:ext cx="5181600" cy="2412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Mr. </a:t>
            </a:r>
            <a:r>
              <a:rPr lang="en-US" altLang="zh-CN"/>
              <a:t>Dai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Feb 28,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PostgreSQL, MongoDB, Redis, </a:t>
            </a:r>
            <a:r>
              <a:rPr lang="en-US" dirty="0" err="1"/>
              <a:t>ElasticSearch</a:t>
            </a:r>
            <a:r>
              <a:rPr lang="en-US" dirty="0"/>
              <a:t> and Firebase will get higher ranking</a:t>
            </a:r>
          </a:p>
          <a:p>
            <a:r>
              <a:rPr lang="en-US" dirty="0"/>
              <a:t>Oracle will be out, and replaced by DynamoDB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424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are more interested in </a:t>
            </a:r>
            <a:r>
              <a:rPr lang="en-US" altLang="zh-CN" dirty="0"/>
              <a:t>PostgreSQL, MongoDB, Redis, </a:t>
            </a:r>
            <a:r>
              <a:rPr lang="en-US" altLang="zh-CN" dirty="0" err="1"/>
              <a:t>ElasticSearh</a:t>
            </a:r>
            <a:r>
              <a:rPr lang="en-US" altLang="zh-CN" dirty="0"/>
              <a:t> and Firebase </a:t>
            </a:r>
          </a:p>
          <a:p>
            <a:r>
              <a:rPr lang="en-US" dirty="0"/>
              <a:t>People change the attention from Oracle to DynamoDB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1381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link of Cognos Dashboard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Click here</a:t>
            </a:r>
            <a:r>
              <a:rPr lang="en-US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6CB0E0-C4B7-8E5B-CDEC-6FF00CF4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075" y="1456734"/>
            <a:ext cx="7253746" cy="4585291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FCBE66-FCEC-7A7E-7CAD-3FACE93F7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015" y="1336952"/>
            <a:ext cx="7264114" cy="4705073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83644A-2378-2CB8-B14E-9D475A786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48" y="1386942"/>
            <a:ext cx="7522648" cy="4655083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Relations between genders, education levels, locations, ages </a:t>
            </a:r>
            <a:r>
              <a:rPr lang="en-US" altLang="zh-CN" dirty="0"/>
              <a:t>and the number of Respondents</a:t>
            </a:r>
          </a:p>
          <a:p>
            <a:endParaRPr lang="en-US" dirty="0"/>
          </a:p>
          <a:p>
            <a:r>
              <a:rPr lang="en-US" dirty="0"/>
              <a:t>Popular programming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JavaScript is the most highest number of people working with, following by HTML/CSS for both</a:t>
            </a:r>
            <a:endParaRPr lang="en-US" dirty="0"/>
          </a:p>
          <a:p>
            <a:r>
              <a:rPr lang="en-US" altLang="zh-CN" dirty="0"/>
              <a:t>PostgreSQL, MongoDB, Redis, </a:t>
            </a:r>
            <a:r>
              <a:rPr lang="en-US" altLang="zh-CN" dirty="0" err="1"/>
              <a:t>ElasticSearch</a:t>
            </a:r>
            <a:r>
              <a:rPr lang="en-US" altLang="zh-CN" dirty="0"/>
              <a:t> and Firebase will get higher ranking</a:t>
            </a:r>
            <a:endParaRPr lang="en-US" dirty="0"/>
          </a:p>
          <a:p>
            <a:r>
              <a:rPr lang="en-US" dirty="0"/>
              <a:t>The most of respondents come from EU and 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JavaScript and HTML/CSS keep the trend</a:t>
            </a:r>
            <a:endParaRPr lang="en-US" dirty="0"/>
          </a:p>
          <a:p>
            <a:r>
              <a:rPr lang="en-US" altLang="zh-CN" dirty="0"/>
              <a:t>People are more interested in PostgreSQL, MongoDB, Redis, </a:t>
            </a:r>
            <a:r>
              <a:rPr lang="en-US" altLang="zh-CN" dirty="0" err="1"/>
              <a:t>ElasticSearh</a:t>
            </a:r>
            <a:r>
              <a:rPr lang="en-US" altLang="zh-CN" dirty="0"/>
              <a:t> and Firebase </a:t>
            </a:r>
          </a:p>
          <a:p>
            <a:r>
              <a:rPr lang="en-US" dirty="0"/>
              <a:t>People in EU and NA are more interested in IT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285978"/>
            <a:ext cx="6809509" cy="4351338"/>
          </a:xfrm>
        </p:spPr>
        <p:txBody>
          <a:bodyPr/>
          <a:lstStyle/>
          <a:p>
            <a:r>
              <a:rPr lang="en-US" altLang="zh-CN" dirty="0"/>
              <a:t>JavaScript and HTML/CSS keep the trend</a:t>
            </a:r>
          </a:p>
          <a:p>
            <a:r>
              <a:rPr lang="en-US" altLang="zh-CN" dirty="0"/>
              <a:t>People are more interested in PostgreSQL, MongoDB, Redis, </a:t>
            </a:r>
            <a:r>
              <a:rPr lang="en-US" altLang="zh-CN" dirty="0" err="1"/>
              <a:t>ElasticSearh</a:t>
            </a:r>
            <a:r>
              <a:rPr lang="en-US" altLang="zh-CN" dirty="0"/>
              <a:t> and Firebase </a:t>
            </a:r>
          </a:p>
          <a:p>
            <a:r>
              <a:rPr lang="en-US" altLang="zh-CN" dirty="0"/>
              <a:t>People in EU and NA are more interested in 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2BF7D5-46EF-BE63-7129-54E6E0274B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749" y="1825625"/>
            <a:ext cx="5833315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84B662-5243-C31D-B4B6-10516094DD6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6821407"/>
              </p:ext>
            </p:extLst>
          </p:nvPr>
        </p:nvGraphicFramePr>
        <p:xfrm>
          <a:off x="1954925" y="1818683"/>
          <a:ext cx="7744022" cy="351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D9ECD-E69B-347E-DC1F-82ADA54891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8190108"/>
              </p:ext>
            </p:extLst>
          </p:nvPr>
        </p:nvGraphicFramePr>
        <p:xfrm>
          <a:off x="2158048" y="1787151"/>
          <a:ext cx="6948115" cy="368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31930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Collecting programming  techniques, personal information from various programmers</a:t>
            </a:r>
          </a:p>
          <a:p>
            <a:r>
              <a:rPr lang="en-US" sz="2200" dirty="0"/>
              <a:t>Wrangling and explore data</a:t>
            </a:r>
          </a:p>
          <a:p>
            <a:pPr lvl="1"/>
            <a:r>
              <a:rPr lang="en-US" sz="1800" dirty="0"/>
              <a:t>Deal with missing, duplicated, outlier data, and normalize data</a:t>
            </a:r>
          </a:p>
          <a:p>
            <a:pPr lvl="1"/>
            <a:r>
              <a:rPr lang="en-US" sz="1800" dirty="0"/>
              <a:t>Find the relation between different features</a:t>
            </a:r>
          </a:p>
          <a:p>
            <a:r>
              <a:rPr lang="en-US" sz="2200" dirty="0"/>
              <a:t>Analyzing data and identify insights and trends</a:t>
            </a:r>
          </a:p>
          <a:p>
            <a:pPr lvl="1"/>
            <a:r>
              <a:rPr lang="en-US" sz="1800" dirty="0"/>
              <a:t>The top 10 languages</a:t>
            </a:r>
          </a:p>
          <a:p>
            <a:pPr lvl="1"/>
            <a:r>
              <a:rPr lang="en-US" sz="1800" dirty="0"/>
              <a:t>The top 10 database</a:t>
            </a:r>
          </a:p>
          <a:p>
            <a:pPr lvl="1"/>
            <a:r>
              <a:rPr lang="en-US" sz="1800" dirty="0"/>
              <a:t>The popular programming tools</a:t>
            </a:r>
          </a:p>
          <a:p>
            <a:r>
              <a:rPr lang="en-US" sz="2200" dirty="0"/>
              <a:t>Building a dashboard based on the analysis by </a:t>
            </a:r>
            <a:r>
              <a:rPr lang="en-US" sz="2200" dirty="0" err="1"/>
              <a:t>cognos</a:t>
            </a:r>
            <a:r>
              <a:rPr lang="en-US" sz="2200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97687" y="2721106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To keep pace of the development of techniques is significant for IT careers</a:t>
            </a:r>
          </a:p>
          <a:p>
            <a:r>
              <a:rPr lang="en-US" sz="2200" dirty="0"/>
              <a:t>Focus problems</a:t>
            </a:r>
          </a:p>
          <a:p>
            <a:pPr lvl="1"/>
            <a:r>
              <a:rPr lang="en-US" altLang="zh-CN" sz="1800" dirty="0"/>
              <a:t>What are the popular programming tools in the present</a:t>
            </a:r>
          </a:p>
          <a:p>
            <a:pPr lvl="1"/>
            <a:r>
              <a:rPr lang="en-US" altLang="zh-CN" sz="1800" dirty="0"/>
              <a:t>What are the popular programming tools in the future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1381" y="2132929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collecting</a:t>
            </a:r>
          </a:p>
          <a:p>
            <a:r>
              <a:rPr lang="en-US" sz="2200" dirty="0"/>
              <a:t>Data wrang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Building a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E070F-D98C-2562-7E3C-6A979A15AEF3}"/>
              </a:ext>
            </a:extLst>
          </p:cNvPr>
          <p:cNvSpPr/>
          <p:nvPr/>
        </p:nvSpPr>
        <p:spPr>
          <a:xfrm>
            <a:off x="1767333" y="3077964"/>
            <a:ext cx="38754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techniques 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F4401-B922-B11D-AECF-55F4BAEEB0E2}"/>
              </a:ext>
            </a:extLst>
          </p:cNvPr>
          <p:cNvSpPr/>
          <p:nvPr/>
        </p:nvSpPr>
        <p:spPr>
          <a:xfrm>
            <a:off x="6321830" y="3077963"/>
            <a:ext cx="358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techniques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3DE4-7BE9-A385-7FA3-94FFB258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7" y="2270235"/>
            <a:ext cx="5306882" cy="3124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634FF4-8904-FD42-AF88-D3A826255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577" y="2506661"/>
            <a:ext cx="4865769" cy="29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highest number of people working with, following by HTML/CSS for both</a:t>
            </a:r>
          </a:p>
          <a:p>
            <a:r>
              <a:rPr lang="en-US" dirty="0"/>
              <a:t>The third is replaced by python</a:t>
            </a:r>
          </a:p>
          <a:p>
            <a:r>
              <a:rPr lang="en-US" dirty="0"/>
              <a:t>Total number of people who are working with top 10 languages decreases in the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50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keep the trend</a:t>
            </a:r>
          </a:p>
          <a:p>
            <a:r>
              <a:rPr lang="en-US" dirty="0"/>
              <a:t>People are more interested in python</a:t>
            </a:r>
          </a:p>
          <a:p>
            <a:r>
              <a:rPr lang="en-US" dirty="0"/>
              <a:t>People are more interested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33DA0-EC1B-96AB-2BF7-BC9FBAB2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7" y="2398858"/>
            <a:ext cx="5692403" cy="3102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7AE82-688B-547C-CE7B-22D342E9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750" y="2398858"/>
            <a:ext cx="5769423" cy="31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446</Words>
  <Application>Microsoft Office PowerPoint</Application>
  <PresentationFormat>Widescreen</PresentationFormat>
  <Paragraphs>100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Programing Skill Market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hj Dai</cp:lastModifiedBy>
  <cp:revision>22</cp:revision>
  <dcterms:created xsi:type="dcterms:W3CDTF">2020-10-28T18:29:43Z</dcterms:created>
  <dcterms:modified xsi:type="dcterms:W3CDTF">2024-02-29T13:50:05Z</dcterms:modified>
</cp:coreProperties>
</file>