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6" r:id="rId9"/>
    <p:sldId id="274" r:id="rId10"/>
    <p:sldId id="275" r:id="rId11"/>
    <p:sldId id="276" r:id="rId12"/>
    <p:sldId id="277" r:id="rId13"/>
    <p:sldId id="278" r:id="rId14"/>
  </p:sldIdLst>
  <p:sldSz cx="12192000" cy="6858000"/>
  <p:notesSz cx="12192000" cy="6858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455"/>
    <a:srgbClr val="F36C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8"/>
  </p:normalViewPr>
  <p:slideViewPr>
    <p:cSldViewPr>
      <p:cViewPr varScale="1">
        <p:scale>
          <a:sx n="111" d="100"/>
          <a:sy n="111" d="100"/>
        </p:scale>
        <p:origin x="632" y="200"/>
      </p:cViewPr>
      <p:guideLst>
        <p:guide orient="horz" pos="2880"/>
        <p:guide pos="21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0EAABD5-F0EB-0B46-9DF6-41FA3B4AB26E}" type="datetimeFigureOut">
              <a:rPr lang="en-VN" smtClean="0"/>
              <a:t>12/01/2022</a:t>
            </a:fld>
            <a:endParaRPr lang="en-V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79A7756-02C0-E84B-9F98-4FF0799E12E6}" type="slidenum">
              <a:rPr lang="en-VN" smtClean="0"/>
              <a:t>‹#›</a:t>
            </a:fld>
            <a:endParaRPr lang="en-VN"/>
          </a:p>
        </p:txBody>
      </p:sp>
    </p:spTree>
    <p:extLst>
      <p:ext uri="{BB962C8B-B14F-4D97-AF65-F5344CB8AC3E}">
        <p14:creationId xmlns:p14="http://schemas.microsoft.com/office/powerpoint/2010/main" val="243831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179A7756-02C0-E84B-9F98-4FF0799E12E6}" type="slidenum">
              <a:rPr lang="en-VN" smtClean="0"/>
              <a:t>2</a:t>
            </a:fld>
            <a:endParaRPr lang="en-VN"/>
          </a:p>
        </p:txBody>
      </p:sp>
    </p:spTree>
    <p:extLst>
      <p:ext uri="{BB962C8B-B14F-4D97-AF65-F5344CB8AC3E}">
        <p14:creationId xmlns:p14="http://schemas.microsoft.com/office/powerpoint/2010/main" val="119331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84591" y="469391"/>
            <a:ext cx="4407408" cy="638860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153911" y="1042415"/>
            <a:ext cx="5460492" cy="2759963"/>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6260591" y="1149095"/>
            <a:ext cx="5251704" cy="2551176"/>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6153911" y="3889247"/>
            <a:ext cx="5460492" cy="2763012"/>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6260591" y="3995927"/>
            <a:ext cx="5251704" cy="2554224"/>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6" name="Picture 5">
            <a:extLst>
              <a:ext uri="{FF2B5EF4-FFF2-40B4-BE49-F238E27FC236}">
                <a16:creationId xmlns:a16="http://schemas.microsoft.com/office/drawing/2014/main" id="{16CC7B36-CE6F-6547-B620-078DB0CB8A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406900"/>
          </a:xfrm>
          <a:prstGeom prst="rect">
            <a:avLst/>
          </a:prstGeom>
        </p:spPr>
      </p:pic>
      <p:pic>
        <p:nvPicPr>
          <p:cNvPr id="7" name="Picture 6">
            <a:extLst>
              <a:ext uri="{FF2B5EF4-FFF2-40B4-BE49-F238E27FC236}">
                <a16:creationId xmlns:a16="http://schemas.microsoft.com/office/drawing/2014/main" id="{4149DC71-16AC-DD43-A32F-4578A122783A}"/>
              </a:ext>
            </a:extLst>
          </p:cNvPr>
          <p:cNvPicPr>
            <a:picLocks noChangeAspect="1"/>
          </p:cNvPicPr>
          <p:nvPr userDrawn="1"/>
        </p:nvPicPr>
        <p:blipFill>
          <a:blip r:embed="rId3"/>
          <a:stretch>
            <a:fillRect/>
          </a:stretch>
        </p:blipFill>
        <p:spPr>
          <a:xfrm>
            <a:off x="5156307" y="304800"/>
            <a:ext cx="1879386" cy="59639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91253" y="771524"/>
            <a:ext cx="3809492" cy="453390"/>
          </a:xfrm>
          <a:prstGeom prst="rect">
            <a:avLst/>
          </a:prstGeom>
        </p:spPr>
        <p:txBody>
          <a:bodyPr wrap="square" lIns="0" tIns="0" rIns="0" bIns="0">
            <a:spAutoFit/>
          </a:bodyPr>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682751" y="1934654"/>
            <a:ext cx="10826750" cy="4362450"/>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7" name="Picture 6">
            <a:extLst>
              <a:ext uri="{FF2B5EF4-FFF2-40B4-BE49-F238E27FC236}">
                <a16:creationId xmlns:a16="http://schemas.microsoft.com/office/drawing/2014/main" id="{CECA8540-CB1C-5145-9BF5-80F1E313E5EC}"/>
              </a:ext>
            </a:extLst>
          </p:cNvPr>
          <p:cNvPicPr>
            <a:picLocks noChangeAspect="1"/>
          </p:cNvPicPr>
          <p:nvPr userDrawn="1"/>
        </p:nvPicPr>
        <p:blipFill>
          <a:blip r:embed="rId7"/>
          <a:stretch>
            <a:fillRect/>
          </a:stretch>
        </p:blipFill>
        <p:spPr>
          <a:xfrm>
            <a:off x="9829800" y="443603"/>
            <a:ext cx="1679701" cy="5330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2.xml"/><Relationship Id="rId5" Type="http://schemas.openxmlformats.org/officeDocument/2006/relationships/image" Target="../media/image56.emf"/><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1212" y="6360363"/>
            <a:ext cx="650875" cy="197490"/>
          </a:xfrm>
          <a:prstGeom prst="rect">
            <a:avLst/>
          </a:prstGeom>
        </p:spPr>
        <p:txBody>
          <a:bodyPr vert="horz" wrap="square" lIns="0" tIns="12700" rIns="0" bIns="0" rtlCol="0">
            <a:spAutoFit/>
          </a:bodyPr>
          <a:lstStyle/>
          <a:p>
            <a:pPr marL="12700">
              <a:lnSpc>
                <a:spcPct val="100000"/>
              </a:lnSpc>
              <a:spcBef>
                <a:spcPts val="100"/>
              </a:spcBef>
            </a:pPr>
            <a:r>
              <a:rPr lang="vi-VN" sz="1200" spc="-10" dirty="0">
                <a:solidFill>
                  <a:srgbClr val="455A63"/>
                </a:solidFill>
                <a:latin typeface="Trebuchet MS"/>
                <a:cs typeface="Trebuchet MS"/>
              </a:rPr>
              <a:t>DEC</a:t>
            </a:r>
            <a:r>
              <a:rPr sz="1200" spc="-60" dirty="0">
                <a:solidFill>
                  <a:srgbClr val="455A63"/>
                </a:solidFill>
                <a:latin typeface="Trebuchet MS"/>
                <a:cs typeface="Trebuchet MS"/>
              </a:rPr>
              <a:t> </a:t>
            </a:r>
            <a:r>
              <a:rPr sz="1200" spc="-10" dirty="0">
                <a:solidFill>
                  <a:srgbClr val="455A63"/>
                </a:solidFill>
                <a:latin typeface="Trebuchet MS"/>
                <a:cs typeface="Trebuchet MS"/>
              </a:rPr>
              <a:t>202</a:t>
            </a:r>
            <a:r>
              <a:rPr lang="vi-VN" sz="1200" spc="-10" dirty="0">
                <a:solidFill>
                  <a:srgbClr val="455A63"/>
                </a:solidFill>
                <a:latin typeface="Trebuchet MS"/>
                <a:cs typeface="Trebuchet MS"/>
              </a:rPr>
              <a:t>1</a:t>
            </a:r>
          </a:p>
        </p:txBody>
      </p:sp>
      <p:sp>
        <p:nvSpPr>
          <p:cNvPr id="3" name="object 3"/>
          <p:cNvSpPr txBox="1"/>
          <p:nvPr/>
        </p:nvSpPr>
        <p:spPr>
          <a:xfrm>
            <a:off x="9829800" y="6431910"/>
            <a:ext cx="1828800"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Trebuchet MS"/>
                <a:cs typeface="Trebuchet MS"/>
              </a:rPr>
              <a:t>http://arabicatech.vn/</a:t>
            </a:r>
            <a:endParaRPr sz="1200" dirty="0">
              <a:latin typeface="Trebuchet MS"/>
              <a:cs typeface="Trebuchet MS"/>
            </a:endParaRPr>
          </a:p>
        </p:txBody>
      </p:sp>
      <p:sp>
        <p:nvSpPr>
          <p:cNvPr id="4" name="object 4"/>
          <p:cNvSpPr/>
          <p:nvPr/>
        </p:nvSpPr>
        <p:spPr>
          <a:xfrm>
            <a:off x="929639" y="5178552"/>
            <a:ext cx="2606040" cy="0"/>
          </a:xfrm>
          <a:custGeom>
            <a:avLst/>
            <a:gdLst/>
            <a:ahLst/>
            <a:cxnLst/>
            <a:rect l="l" t="t" r="r" b="b"/>
            <a:pathLst>
              <a:path w="2606040">
                <a:moveTo>
                  <a:pt x="0" y="0"/>
                </a:moveTo>
                <a:lnTo>
                  <a:pt x="2606040" y="0"/>
                </a:lnTo>
              </a:path>
            </a:pathLst>
          </a:custGeom>
          <a:ln w="18287">
            <a:solidFill>
              <a:srgbClr val="CFD7DC"/>
            </a:solidFill>
          </a:ln>
        </p:spPr>
        <p:txBody>
          <a:bodyPr wrap="square" lIns="0" tIns="0" rIns="0" bIns="0" rtlCol="0"/>
          <a:lstStyle/>
          <a:p>
            <a:endParaRPr/>
          </a:p>
        </p:txBody>
      </p:sp>
      <p:sp>
        <p:nvSpPr>
          <p:cNvPr id="5" name="object 5"/>
          <p:cNvSpPr txBox="1"/>
          <p:nvPr/>
        </p:nvSpPr>
        <p:spPr>
          <a:xfrm>
            <a:off x="975074" y="4627119"/>
            <a:ext cx="5871719" cy="551433"/>
          </a:xfrm>
          <a:prstGeom prst="rect">
            <a:avLst/>
          </a:prstGeom>
        </p:spPr>
        <p:txBody>
          <a:bodyPr vert="horz" wrap="square" lIns="0" tIns="12700" rIns="0" bIns="0" rtlCol="0">
            <a:spAutoFit/>
          </a:bodyPr>
          <a:lstStyle/>
          <a:p>
            <a:pPr marL="12700">
              <a:lnSpc>
                <a:spcPct val="100000"/>
              </a:lnSpc>
              <a:spcBef>
                <a:spcPts val="100"/>
              </a:spcBef>
              <a:tabLst>
                <a:tab pos="4745990" algn="l"/>
                <a:tab pos="7482205" algn="l"/>
              </a:tabLst>
            </a:pPr>
            <a:r>
              <a:rPr lang="en-US" sz="3500" spc="-35" dirty="0">
                <a:solidFill>
                  <a:srgbClr val="0C3455"/>
                </a:solidFill>
                <a:latin typeface="Trebuchet MS"/>
                <a:cs typeface="Trebuchet MS"/>
              </a:rPr>
              <a:t>Voice Broadcast</a:t>
            </a:r>
            <a:endParaRPr sz="3500" dirty="0">
              <a:latin typeface="Trebuchet MS"/>
              <a:cs typeface="Trebuchet MS"/>
            </a:endParaRPr>
          </a:p>
        </p:txBody>
      </p:sp>
      <p:sp>
        <p:nvSpPr>
          <p:cNvPr id="6" name="object 6"/>
          <p:cNvSpPr txBox="1"/>
          <p:nvPr/>
        </p:nvSpPr>
        <p:spPr>
          <a:xfrm>
            <a:off x="975074" y="5415084"/>
            <a:ext cx="7495540" cy="289823"/>
          </a:xfrm>
          <a:prstGeom prst="rect">
            <a:avLst/>
          </a:prstGeom>
        </p:spPr>
        <p:txBody>
          <a:bodyPr vert="horz" wrap="square" lIns="0" tIns="12700" rIns="0" bIns="0" rtlCol="0">
            <a:spAutoFit/>
          </a:bodyPr>
          <a:lstStyle/>
          <a:p>
            <a:pPr marL="12700">
              <a:lnSpc>
                <a:spcPct val="100000"/>
              </a:lnSpc>
              <a:spcBef>
                <a:spcPts val="100"/>
              </a:spcBef>
            </a:pPr>
            <a:r>
              <a:rPr lang="vi-VN" dirty="0">
                <a:latin typeface="Trebuchet MS"/>
                <a:cs typeface="Trebuchet MS"/>
              </a:rPr>
              <a:t>Giải pháp quảng bá thông tin thông qua kênh thoại</a:t>
            </a:r>
            <a:endParaRPr sz="1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73768" y="2784094"/>
            <a:ext cx="942340" cy="76200"/>
          </a:xfrm>
          <a:custGeom>
            <a:avLst/>
            <a:gdLst/>
            <a:ahLst/>
            <a:cxnLst/>
            <a:rect l="l" t="t" r="r" b="b"/>
            <a:pathLst>
              <a:path w="942340" h="76200">
                <a:moveTo>
                  <a:pt x="865610" y="44409"/>
                </a:moveTo>
                <a:lnTo>
                  <a:pt x="865504" y="76200"/>
                </a:lnTo>
                <a:lnTo>
                  <a:pt x="929537" y="44450"/>
                </a:lnTo>
                <a:lnTo>
                  <a:pt x="878331" y="44450"/>
                </a:lnTo>
                <a:lnTo>
                  <a:pt x="865610" y="44409"/>
                </a:lnTo>
                <a:close/>
              </a:path>
              <a:path w="942340" h="76200">
                <a:moveTo>
                  <a:pt x="865653" y="31709"/>
                </a:moveTo>
                <a:lnTo>
                  <a:pt x="865610" y="44409"/>
                </a:lnTo>
                <a:lnTo>
                  <a:pt x="878331" y="44450"/>
                </a:lnTo>
                <a:lnTo>
                  <a:pt x="878331" y="31750"/>
                </a:lnTo>
                <a:lnTo>
                  <a:pt x="865653" y="31709"/>
                </a:lnTo>
                <a:close/>
              </a:path>
              <a:path w="942340" h="76200">
                <a:moveTo>
                  <a:pt x="865758" y="0"/>
                </a:moveTo>
                <a:lnTo>
                  <a:pt x="865653" y="31709"/>
                </a:lnTo>
                <a:lnTo>
                  <a:pt x="878331" y="31750"/>
                </a:lnTo>
                <a:lnTo>
                  <a:pt x="878331" y="44450"/>
                </a:lnTo>
                <a:lnTo>
                  <a:pt x="929537" y="44450"/>
                </a:lnTo>
                <a:lnTo>
                  <a:pt x="941831" y="38353"/>
                </a:lnTo>
                <a:lnTo>
                  <a:pt x="865758" y="0"/>
                </a:lnTo>
                <a:close/>
              </a:path>
              <a:path w="942340" h="76200">
                <a:moveTo>
                  <a:pt x="0" y="28955"/>
                </a:moveTo>
                <a:lnTo>
                  <a:pt x="0" y="41655"/>
                </a:lnTo>
                <a:lnTo>
                  <a:pt x="865610" y="44409"/>
                </a:lnTo>
                <a:lnTo>
                  <a:pt x="865653" y="31709"/>
                </a:lnTo>
                <a:lnTo>
                  <a:pt x="0" y="28955"/>
                </a:lnTo>
                <a:close/>
              </a:path>
            </a:pathLst>
          </a:custGeom>
          <a:solidFill>
            <a:srgbClr val="869CA4"/>
          </a:solidFill>
        </p:spPr>
        <p:txBody>
          <a:bodyPr wrap="square" lIns="0" tIns="0" rIns="0" bIns="0" rtlCol="0"/>
          <a:lstStyle/>
          <a:p>
            <a:endParaRPr/>
          </a:p>
        </p:txBody>
      </p:sp>
      <p:sp>
        <p:nvSpPr>
          <p:cNvPr id="3" name="object 3"/>
          <p:cNvSpPr txBox="1">
            <a:spLocks noGrp="1"/>
          </p:cNvSpPr>
          <p:nvPr>
            <p:ph type="title"/>
          </p:nvPr>
        </p:nvSpPr>
        <p:spPr>
          <a:xfrm>
            <a:off x="770636" y="443560"/>
            <a:ext cx="8414639" cy="444994"/>
          </a:xfrm>
          <a:prstGeom prst="rect">
            <a:avLst/>
          </a:prstGeom>
        </p:spPr>
        <p:txBody>
          <a:bodyPr vert="horz" wrap="square" lIns="0" tIns="13970" rIns="0" bIns="0" rtlCol="0">
            <a:spAutoFit/>
          </a:bodyPr>
          <a:lstStyle/>
          <a:p>
            <a:pPr marL="12700">
              <a:lnSpc>
                <a:spcPct val="100000"/>
              </a:lnSpc>
              <a:spcBef>
                <a:spcPts val="110"/>
              </a:spcBef>
            </a:pPr>
            <a:r>
              <a:rPr lang="vi-VN" b="1" dirty="0">
                <a:solidFill>
                  <a:srgbClr val="0C3455"/>
                </a:solidFill>
              </a:rPr>
              <a:t>Sơ đồ tích hợp</a:t>
            </a:r>
            <a:r>
              <a:rPr lang="en-US" b="1" spc="-35" dirty="0">
                <a:solidFill>
                  <a:srgbClr val="0C3455"/>
                </a:solidFill>
              </a:rPr>
              <a:t> Wrong </a:t>
            </a:r>
            <a:r>
              <a:rPr lang="en-US" b="1" dirty="0">
                <a:solidFill>
                  <a:srgbClr val="0C3455"/>
                </a:solidFill>
              </a:rPr>
              <a:t>IVR</a:t>
            </a:r>
            <a:r>
              <a:rPr lang="en-US" b="1" spc="-245" dirty="0">
                <a:solidFill>
                  <a:srgbClr val="0C3455"/>
                </a:solidFill>
              </a:rPr>
              <a:t> </a:t>
            </a:r>
            <a:r>
              <a:rPr lang="en-US" b="1" dirty="0">
                <a:solidFill>
                  <a:srgbClr val="0C3455"/>
                </a:solidFill>
              </a:rPr>
              <a:t>Advertising</a:t>
            </a:r>
            <a:endParaRPr b="1" spc="5" dirty="0">
              <a:solidFill>
                <a:srgbClr val="0C3455"/>
              </a:solidFill>
              <a:latin typeface="Trebuchet MS"/>
              <a:cs typeface="Trebuchet MS"/>
            </a:endParaRPr>
          </a:p>
        </p:txBody>
      </p:sp>
      <p:grpSp>
        <p:nvGrpSpPr>
          <p:cNvPr id="4" name="object 4"/>
          <p:cNvGrpSpPr/>
          <p:nvPr/>
        </p:nvGrpSpPr>
        <p:grpSpPr>
          <a:xfrm>
            <a:off x="801623" y="1918716"/>
            <a:ext cx="8780145" cy="1762125"/>
            <a:chOff x="801623" y="1918716"/>
            <a:chExt cx="8780145" cy="1762125"/>
          </a:xfrm>
        </p:grpSpPr>
        <p:sp>
          <p:nvSpPr>
            <p:cNvPr id="5" name="object 5"/>
            <p:cNvSpPr/>
            <p:nvPr/>
          </p:nvSpPr>
          <p:spPr>
            <a:xfrm>
              <a:off x="4415027" y="1918716"/>
              <a:ext cx="5166360" cy="1761744"/>
            </a:xfrm>
            <a:prstGeom prst="rect">
              <a:avLst/>
            </a:prstGeom>
            <a:blipFill>
              <a:blip r:embed="rId2" cstate="print"/>
              <a:stretch>
                <a:fillRect/>
              </a:stretch>
            </a:blipFill>
            <a:ln>
              <a:solidFill>
                <a:srgbClr val="A8D3E6"/>
              </a:solidFill>
            </a:ln>
          </p:spPr>
          <p:txBody>
            <a:bodyPr wrap="square" lIns="0" tIns="0" rIns="0" bIns="0" rtlCol="0"/>
            <a:lstStyle/>
            <a:p>
              <a:endParaRPr dirty="0"/>
            </a:p>
          </p:txBody>
        </p:sp>
        <p:sp>
          <p:nvSpPr>
            <p:cNvPr id="6" name="object 6"/>
            <p:cNvSpPr/>
            <p:nvPr/>
          </p:nvSpPr>
          <p:spPr>
            <a:xfrm>
              <a:off x="1658112" y="2752344"/>
              <a:ext cx="1018540" cy="116205"/>
            </a:xfrm>
            <a:custGeom>
              <a:avLst/>
              <a:gdLst/>
              <a:ahLst/>
              <a:cxnLst/>
              <a:rect l="l" t="t" r="r" b="b"/>
              <a:pathLst>
                <a:path w="1018539" h="116205">
                  <a:moveTo>
                    <a:pt x="0" y="0"/>
                  </a:moveTo>
                  <a:lnTo>
                    <a:pt x="28751" y="42457"/>
                  </a:lnTo>
                  <a:lnTo>
                    <a:pt x="57419" y="79533"/>
                  </a:lnTo>
                  <a:lnTo>
                    <a:pt x="85921" y="105798"/>
                  </a:lnTo>
                  <a:lnTo>
                    <a:pt x="114173" y="115823"/>
                  </a:lnTo>
                  <a:lnTo>
                    <a:pt x="142089" y="97918"/>
                  </a:lnTo>
                  <a:lnTo>
                    <a:pt x="169672" y="58404"/>
                  </a:lnTo>
                  <a:lnTo>
                    <a:pt x="197254" y="18865"/>
                  </a:lnTo>
                  <a:lnTo>
                    <a:pt x="225170" y="888"/>
                  </a:lnTo>
                  <a:lnTo>
                    <a:pt x="253458" y="18847"/>
                  </a:lnTo>
                  <a:lnTo>
                    <a:pt x="282019" y="58356"/>
                  </a:lnTo>
                  <a:lnTo>
                    <a:pt x="310699" y="97865"/>
                  </a:lnTo>
                  <a:lnTo>
                    <a:pt x="339344" y="115823"/>
                  </a:lnTo>
                  <a:lnTo>
                    <a:pt x="367827" y="97865"/>
                  </a:lnTo>
                  <a:lnTo>
                    <a:pt x="396239" y="58356"/>
                  </a:lnTo>
                  <a:lnTo>
                    <a:pt x="424747" y="18847"/>
                  </a:lnTo>
                  <a:lnTo>
                    <a:pt x="453517" y="888"/>
                  </a:lnTo>
                  <a:lnTo>
                    <a:pt x="482802" y="18847"/>
                  </a:lnTo>
                  <a:lnTo>
                    <a:pt x="512444" y="58356"/>
                  </a:lnTo>
                  <a:lnTo>
                    <a:pt x="541992" y="97865"/>
                  </a:lnTo>
                  <a:lnTo>
                    <a:pt x="570992" y="115823"/>
                  </a:lnTo>
                  <a:lnTo>
                    <a:pt x="599122" y="97865"/>
                  </a:lnTo>
                  <a:lnTo>
                    <a:pt x="626681" y="58356"/>
                  </a:lnTo>
                  <a:lnTo>
                    <a:pt x="654145" y="18847"/>
                  </a:lnTo>
                  <a:lnTo>
                    <a:pt x="681989" y="888"/>
                  </a:lnTo>
                  <a:lnTo>
                    <a:pt x="710438" y="18847"/>
                  </a:lnTo>
                  <a:lnTo>
                    <a:pt x="739267" y="58356"/>
                  </a:lnTo>
                  <a:lnTo>
                    <a:pt x="768000" y="97865"/>
                  </a:lnTo>
                  <a:lnTo>
                    <a:pt x="796163" y="115823"/>
                  </a:lnTo>
                  <a:lnTo>
                    <a:pt x="823384" y="97865"/>
                  </a:lnTo>
                  <a:lnTo>
                    <a:pt x="850011" y="58356"/>
                  </a:lnTo>
                  <a:lnTo>
                    <a:pt x="876637" y="18847"/>
                  </a:lnTo>
                  <a:lnTo>
                    <a:pt x="903858" y="888"/>
                  </a:lnTo>
                  <a:lnTo>
                    <a:pt x="931860" y="10775"/>
                  </a:lnTo>
                  <a:lnTo>
                    <a:pt x="960326" y="36829"/>
                  </a:lnTo>
                  <a:lnTo>
                    <a:pt x="989101" y="73648"/>
                  </a:lnTo>
                  <a:lnTo>
                    <a:pt x="1018032" y="115823"/>
                  </a:lnTo>
                </a:path>
              </a:pathLst>
            </a:custGeom>
            <a:ln w="18288">
              <a:solidFill>
                <a:srgbClr val="869CA4"/>
              </a:solidFill>
            </a:ln>
          </p:spPr>
          <p:txBody>
            <a:bodyPr wrap="square" lIns="0" tIns="0" rIns="0" bIns="0" rtlCol="0"/>
            <a:lstStyle/>
            <a:p>
              <a:endParaRPr/>
            </a:p>
          </p:txBody>
        </p:sp>
        <p:sp>
          <p:nvSpPr>
            <p:cNvPr id="7" name="object 7"/>
            <p:cNvSpPr/>
            <p:nvPr/>
          </p:nvSpPr>
          <p:spPr>
            <a:xfrm>
              <a:off x="801623" y="2362200"/>
              <a:ext cx="868680" cy="862965"/>
            </a:xfrm>
            <a:custGeom>
              <a:avLst/>
              <a:gdLst/>
              <a:ahLst/>
              <a:cxnLst/>
              <a:rect l="l" t="t" r="r" b="b"/>
              <a:pathLst>
                <a:path w="868680" h="862964">
                  <a:moveTo>
                    <a:pt x="868680" y="0"/>
                  </a:moveTo>
                  <a:lnTo>
                    <a:pt x="0" y="0"/>
                  </a:lnTo>
                  <a:lnTo>
                    <a:pt x="0" y="862584"/>
                  </a:lnTo>
                  <a:lnTo>
                    <a:pt x="868680" y="862584"/>
                  </a:lnTo>
                  <a:lnTo>
                    <a:pt x="868680" y="0"/>
                  </a:lnTo>
                  <a:close/>
                </a:path>
              </a:pathLst>
            </a:custGeom>
            <a:solidFill>
              <a:srgbClr val="F8F8F8"/>
            </a:solidFill>
          </p:spPr>
          <p:txBody>
            <a:bodyPr wrap="square" lIns="0" tIns="0" rIns="0" bIns="0" rtlCol="0"/>
            <a:lstStyle/>
            <a:p>
              <a:endParaRPr/>
            </a:p>
          </p:txBody>
        </p:sp>
      </p:grpSp>
      <p:sp>
        <p:nvSpPr>
          <p:cNvPr id="8" name="object 8"/>
          <p:cNvSpPr txBox="1"/>
          <p:nvPr/>
        </p:nvSpPr>
        <p:spPr>
          <a:xfrm>
            <a:off x="801623" y="2362200"/>
            <a:ext cx="868680" cy="862965"/>
          </a:xfrm>
          <a:prstGeom prst="rect">
            <a:avLst/>
          </a:prstGeom>
          <a:ln w="12191">
            <a:solidFill>
              <a:srgbClr val="A8D3E6"/>
            </a:solidFill>
          </a:ln>
        </p:spPr>
        <p:txBody>
          <a:bodyPr vert="horz" wrap="square" lIns="0" tIns="0" rIns="0" bIns="0" rtlCol="0">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5"/>
              </a:spcBef>
            </a:pPr>
            <a:endParaRPr sz="850">
              <a:latin typeface="Times New Roman"/>
              <a:cs typeface="Times New Roman"/>
            </a:endParaRPr>
          </a:p>
          <a:p>
            <a:pPr marL="196850">
              <a:lnSpc>
                <a:spcPct val="100000"/>
              </a:lnSpc>
            </a:pPr>
            <a:r>
              <a:rPr sz="900" dirty="0">
                <a:solidFill>
                  <a:srgbClr val="0082B3"/>
                </a:solidFill>
                <a:latin typeface="Carlito"/>
                <a:cs typeface="Carlito"/>
              </a:rPr>
              <a:t>Subscriber</a:t>
            </a:r>
            <a:endParaRPr sz="900">
              <a:latin typeface="Carlito"/>
              <a:cs typeface="Carlito"/>
            </a:endParaRPr>
          </a:p>
        </p:txBody>
      </p:sp>
      <p:sp>
        <p:nvSpPr>
          <p:cNvPr id="9" name="object 9"/>
          <p:cNvSpPr/>
          <p:nvPr/>
        </p:nvSpPr>
        <p:spPr>
          <a:xfrm>
            <a:off x="923544" y="2389632"/>
            <a:ext cx="643128" cy="64312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4415028" y="1918716"/>
            <a:ext cx="5166360" cy="1323439"/>
          </a:xfrm>
          <a:prstGeom prst="rect">
            <a:avLst/>
          </a:prstGeom>
          <a:ln w="21082">
            <a:noFill/>
          </a:ln>
        </p:spPr>
        <p:txBody>
          <a:bodyPr vert="horz" wrap="square" lIns="0" tIns="0" rIns="0" bIns="0" rtlCol="0">
            <a:spAutoFit/>
          </a:bodyPr>
          <a:lstStyle/>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gn="ctr">
              <a:spcBef>
                <a:spcPts val="570"/>
              </a:spcBef>
            </a:pPr>
            <a:r>
              <a:rPr sz="900" dirty="0">
                <a:solidFill>
                  <a:srgbClr val="0082B3"/>
                </a:solidFill>
                <a:latin typeface="Carlito"/>
                <a:cs typeface="Carlito"/>
              </a:rPr>
              <a:t>Wrong</a:t>
            </a:r>
            <a:r>
              <a:rPr sz="900" spc="-125" dirty="0">
                <a:solidFill>
                  <a:srgbClr val="0082B3"/>
                </a:solidFill>
                <a:latin typeface="Carlito"/>
                <a:cs typeface="Carlito"/>
              </a:rPr>
              <a:t> </a:t>
            </a:r>
            <a:r>
              <a:rPr lang="vi-VN" sz="900" spc="-125" dirty="0">
                <a:solidFill>
                  <a:srgbClr val="0082B3"/>
                </a:solidFill>
                <a:latin typeface="Carlito"/>
                <a:cs typeface="Carlito"/>
              </a:rPr>
              <a:t> </a:t>
            </a:r>
            <a:r>
              <a:rPr sz="900" spc="5" dirty="0">
                <a:solidFill>
                  <a:srgbClr val="0082B3"/>
                </a:solidFill>
                <a:latin typeface="Carlito"/>
                <a:cs typeface="Carlito"/>
              </a:rPr>
              <a:t>IVR</a:t>
            </a:r>
            <a:r>
              <a:rPr lang="vi-VN" sz="900" spc="5" dirty="0">
                <a:solidFill>
                  <a:srgbClr val="0082B3"/>
                </a:solidFill>
                <a:latin typeface="Carlito"/>
                <a:cs typeface="Carlito"/>
              </a:rPr>
              <a:t> Advertising  </a:t>
            </a:r>
            <a:endParaRPr sz="900" dirty="0">
              <a:latin typeface="Carlito"/>
              <a:cs typeface="Carlito"/>
            </a:endParaRPr>
          </a:p>
        </p:txBody>
      </p:sp>
      <p:grpSp>
        <p:nvGrpSpPr>
          <p:cNvPr id="11" name="object 11"/>
          <p:cNvGrpSpPr/>
          <p:nvPr/>
        </p:nvGrpSpPr>
        <p:grpSpPr>
          <a:xfrm>
            <a:off x="4413250" y="2410967"/>
            <a:ext cx="4090670" cy="2801620"/>
            <a:chOff x="4413250" y="2410967"/>
            <a:chExt cx="4090670" cy="2801620"/>
          </a:xfrm>
        </p:grpSpPr>
        <p:sp>
          <p:nvSpPr>
            <p:cNvPr id="12" name="object 12"/>
            <p:cNvSpPr/>
            <p:nvPr/>
          </p:nvSpPr>
          <p:spPr>
            <a:xfrm>
              <a:off x="6675120" y="2410967"/>
              <a:ext cx="643127" cy="64007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7635239" y="4340351"/>
              <a:ext cx="868680" cy="866140"/>
            </a:xfrm>
            <a:custGeom>
              <a:avLst/>
              <a:gdLst/>
              <a:ahLst/>
              <a:cxnLst/>
              <a:rect l="l" t="t" r="r" b="b"/>
              <a:pathLst>
                <a:path w="868679" h="866139">
                  <a:moveTo>
                    <a:pt x="868679" y="0"/>
                  </a:moveTo>
                  <a:lnTo>
                    <a:pt x="0" y="0"/>
                  </a:lnTo>
                  <a:lnTo>
                    <a:pt x="0" y="865632"/>
                  </a:lnTo>
                  <a:lnTo>
                    <a:pt x="868679" y="865632"/>
                  </a:lnTo>
                  <a:lnTo>
                    <a:pt x="868679" y="0"/>
                  </a:lnTo>
                  <a:close/>
                </a:path>
              </a:pathLst>
            </a:custGeom>
            <a:solidFill>
              <a:srgbClr val="F8F8F8"/>
            </a:solidFill>
          </p:spPr>
          <p:txBody>
            <a:bodyPr wrap="square" lIns="0" tIns="0" rIns="0" bIns="0" rtlCol="0"/>
            <a:lstStyle/>
            <a:p>
              <a:endParaRPr/>
            </a:p>
          </p:txBody>
        </p:sp>
        <p:sp>
          <p:nvSpPr>
            <p:cNvPr id="14" name="object 14"/>
            <p:cNvSpPr/>
            <p:nvPr/>
          </p:nvSpPr>
          <p:spPr>
            <a:xfrm>
              <a:off x="7918703" y="4468367"/>
              <a:ext cx="320040" cy="45110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4419600" y="4340351"/>
              <a:ext cx="866140" cy="866140"/>
            </a:xfrm>
            <a:custGeom>
              <a:avLst/>
              <a:gdLst/>
              <a:ahLst/>
              <a:cxnLst/>
              <a:rect l="l" t="t" r="r" b="b"/>
              <a:pathLst>
                <a:path w="866139" h="866139">
                  <a:moveTo>
                    <a:pt x="865631" y="0"/>
                  </a:moveTo>
                  <a:lnTo>
                    <a:pt x="0" y="0"/>
                  </a:lnTo>
                  <a:lnTo>
                    <a:pt x="0" y="865632"/>
                  </a:lnTo>
                  <a:lnTo>
                    <a:pt x="865631" y="865632"/>
                  </a:lnTo>
                  <a:lnTo>
                    <a:pt x="865631" y="0"/>
                  </a:lnTo>
                  <a:close/>
                </a:path>
              </a:pathLst>
            </a:custGeom>
            <a:solidFill>
              <a:srgbClr val="F8F8F8"/>
            </a:solidFill>
          </p:spPr>
          <p:txBody>
            <a:bodyPr wrap="square" lIns="0" tIns="0" rIns="0" bIns="0" rtlCol="0"/>
            <a:lstStyle/>
            <a:p>
              <a:endParaRPr/>
            </a:p>
          </p:txBody>
        </p:sp>
        <p:sp>
          <p:nvSpPr>
            <p:cNvPr id="16" name="object 16"/>
            <p:cNvSpPr/>
            <p:nvPr/>
          </p:nvSpPr>
          <p:spPr>
            <a:xfrm>
              <a:off x="4419600" y="4340351"/>
              <a:ext cx="866140" cy="866140"/>
            </a:xfrm>
            <a:custGeom>
              <a:avLst/>
              <a:gdLst/>
              <a:ahLst/>
              <a:cxnLst/>
              <a:rect l="l" t="t" r="r" b="b"/>
              <a:pathLst>
                <a:path w="866139" h="866139">
                  <a:moveTo>
                    <a:pt x="0" y="865632"/>
                  </a:moveTo>
                  <a:lnTo>
                    <a:pt x="865631" y="865632"/>
                  </a:lnTo>
                  <a:lnTo>
                    <a:pt x="865631" y="0"/>
                  </a:lnTo>
                  <a:lnTo>
                    <a:pt x="0" y="0"/>
                  </a:lnTo>
                  <a:lnTo>
                    <a:pt x="0" y="865632"/>
                  </a:lnTo>
                  <a:close/>
                </a:path>
              </a:pathLst>
            </a:custGeom>
            <a:ln w="12192">
              <a:solidFill>
                <a:srgbClr val="A8D3E6"/>
              </a:solidFill>
            </a:ln>
          </p:spPr>
          <p:txBody>
            <a:bodyPr wrap="square" lIns="0" tIns="0" rIns="0" bIns="0" rtlCol="0"/>
            <a:lstStyle/>
            <a:p>
              <a:endParaRPr/>
            </a:p>
          </p:txBody>
        </p:sp>
        <p:sp>
          <p:nvSpPr>
            <p:cNvPr id="17" name="object 17"/>
            <p:cNvSpPr/>
            <p:nvPr/>
          </p:nvSpPr>
          <p:spPr>
            <a:xfrm>
              <a:off x="4544568" y="4370832"/>
              <a:ext cx="640079" cy="643127"/>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486400" y="4340351"/>
              <a:ext cx="868680" cy="866140"/>
            </a:xfrm>
            <a:custGeom>
              <a:avLst/>
              <a:gdLst/>
              <a:ahLst/>
              <a:cxnLst/>
              <a:rect l="l" t="t" r="r" b="b"/>
              <a:pathLst>
                <a:path w="868679" h="866139">
                  <a:moveTo>
                    <a:pt x="868679" y="0"/>
                  </a:moveTo>
                  <a:lnTo>
                    <a:pt x="0" y="0"/>
                  </a:lnTo>
                  <a:lnTo>
                    <a:pt x="0" y="865632"/>
                  </a:lnTo>
                  <a:lnTo>
                    <a:pt x="868679" y="865632"/>
                  </a:lnTo>
                  <a:lnTo>
                    <a:pt x="868679" y="0"/>
                  </a:lnTo>
                  <a:close/>
                </a:path>
              </a:pathLst>
            </a:custGeom>
            <a:solidFill>
              <a:srgbClr val="F8F8F8"/>
            </a:solidFill>
          </p:spPr>
          <p:txBody>
            <a:bodyPr wrap="square" lIns="0" tIns="0" rIns="0" bIns="0" rtlCol="0"/>
            <a:lstStyle/>
            <a:p>
              <a:endParaRPr/>
            </a:p>
          </p:txBody>
        </p:sp>
        <p:sp>
          <p:nvSpPr>
            <p:cNvPr id="19" name="object 19"/>
            <p:cNvSpPr/>
            <p:nvPr/>
          </p:nvSpPr>
          <p:spPr>
            <a:xfrm>
              <a:off x="5641847" y="4398263"/>
              <a:ext cx="582168" cy="582168"/>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6556248" y="4340351"/>
              <a:ext cx="866140" cy="866140"/>
            </a:xfrm>
            <a:custGeom>
              <a:avLst/>
              <a:gdLst/>
              <a:ahLst/>
              <a:cxnLst/>
              <a:rect l="l" t="t" r="r" b="b"/>
              <a:pathLst>
                <a:path w="866140" h="866139">
                  <a:moveTo>
                    <a:pt x="865631" y="0"/>
                  </a:moveTo>
                  <a:lnTo>
                    <a:pt x="0" y="0"/>
                  </a:lnTo>
                  <a:lnTo>
                    <a:pt x="0" y="865632"/>
                  </a:lnTo>
                  <a:lnTo>
                    <a:pt x="865631" y="865632"/>
                  </a:lnTo>
                  <a:lnTo>
                    <a:pt x="865631" y="0"/>
                  </a:lnTo>
                  <a:close/>
                </a:path>
              </a:pathLst>
            </a:custGeom>
            <a:solidFill>
              <a:srgbClr val="F8F8F8"/>
            </a:solidFill>
          </p:spPr>
          <p:txBody>
            <a:bodyPr wrap="square" lIns="0" tIns="0" rIns="0" bIns="0" rtlCol="0"/>
            <a:lstStyle/>
            <a:p>
              <a:endParaRPr/>
            </a:p>
          </p:txBody>
        </p:sp>
      </p:grpSp>
      <p:sp>
        <p:nvSpPr>
          <p:cNvPr id="21" name="object 21"/>
          <p:cNvSpPr txBox="1"/>
          <p:nvPr/>
        </p:nvSpPr>
        <p:spPr>
          <a:xfrm>
            <a:off x="4767960" y="4985130"/>
            <a:ext cx="3736340" cy="164465"/>
          </a:xfrm>
          <a:prstGeom prst="rect">
            <a:avLst/>
          </a:prstGeom>
        </p:spPr>
        <p:txBody>
          <a:bodyPr vert="horz" wrap="square" lIns="0" tIns="13970" rIns="0" bIns="0" rtlCol="0">
            <a:spAutoFit/>
          </a:bodyPr>
          <a:lstStyle/>
          <a:p>
            <a:pPr>
              <a:lnSpc>
                <a:spcPct val="100000"/>
              </a:lnSpc>
              <a:spcBef>
                <a:spcPts val="110"/>
              </a:spcBef>
              <a:tabLst>
                <a:tab pos="1056005" algn="l"/>
                <a:tab pos="2120900" algn="l"/>
                <a:tab pos="3218180" algn="l"/>
              </a:tabLst>
            </a:pPr>
            <a:r>
              <a:rPr sz="900" dirty="0">
                <a:solidFill>
                  <a:srgbClr val="0082B3"/>
                </a:solidFill>
                <a:latin typeface="Carlito"/>
                <a:cs typeface="Carlito"/>
              </a:rPr>
              <a:t>OCS	CMS	</a:t>
            </a:r>
            <a:r>
              <a:rPr sz="900" spc="-5" dirty="0">
                <a:solidFill>
                  <a:srgbClr val="0082B3"/>
                </a:solidFill>
                <a:latin typeface="Carlito"/>
                <a:cs typeface="Carlito"/>
              </a:rPr>
              <a:t>DMS	</a:t>
            </a:r>
            <a:r>
              <a:rPr sz="900" dirty="0">
                <a:solidFill>
                  <a:srgbClr val="0082B3"/>
                </a:solidFill>
                <a:latin typeface="Carlito"/>
                <a:cs typeface="Carlito"/>
              </a:rPr>
              <a:t>HLR</a:t>
            </a:r>
            <a:endParaRPr sz="900">
              <a:latin typeface="Carlito"/>
              <a:cs typeface="Carlito"/>
            </a:endParaRPr>
          </a:p>
        </p:txBody>
      </p:sp>
      <p:grpSp>
        <p:nvGrpSpPr>
          <p:cNvPr id="22" name="object 22"/>
          <p:cNvGrpSpPr/>
          <p:nvPr/>
        </p:nvGrpSpPr>
        <p:grpSpPr>
          <a:xfrm>
            <a:off x="6583680" y="4334002"/>
            <a:ext cx="3008630" cy="878840"/>
            <a:chOff x="6583680" y="4334002"/>
            <a:chExt cx="3008630" cy="878840"/>
          </a:xfrm>
        </p:grpSpPr>
        <p:sp>
          <p:nvSpPr>
            <p:cNvPr id="23" name="object 23"/>
            <p:cNvSpPr/>
            <p:nvPr/>
          </p:nvSpPr>
          <p:spPr>
            <a:xfrm>
              <a:off x="6583680" y="4416552"/>
              <a:ext cx="810768" cy="542544"/>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8717280" y="4340352"/>
              <a:ext cx="868680" cy="866140"/>
            </a:xfrm>
            <a:custGeom>
              <a:avLst/>
              <a:gdLst/>
              <a:ahLst/>
              <a:cxnLst/>
              <a:rect l="l" t="t" r="r" b="b"/>
              <a:pathLst>
                <a:path w="868679" h="866139">
                  <a:moveTo>
                    <a:pt x="868679" y="0"/>
                  </a:moveTo>
                  <a:lnTo>
                    <a:pt x="0" y="0"/>
                  </a:lnTo>
                  <a:lnTo>
                    <a:pt x="0" y="865632"/>
                  </a:lnTo>
                  <a:lnTo>
                    <a:pt x="868679" y="865632"/>
                  </a:lnTo>
                  <a:lnTo>
                    <a:pt x="868679" y="0"/>
                  </a:lnTo>
                  <a:close/>
                </a:path>
              </a:pathLst>
            </a:custGeom>
            <a:solidFill>
              <a:srgbClr val="F8F8F8"/>
            </a:solidFill>
          </p:spPr>
          <p:txBody>
            <a:bodyPr wrap="square" lIns="0" tIns="0" rIns="0" bIns="0" rtlCol="0"/>
            <a:lstStyle/>
            <a:p>
              <a:endParaRPr/>
            </a:p>
          </p:txBody>
        </p:sp>
        <p:sp>
          <p:nvSpPr>
            <p:cNvPr id="25" name="object 25"/>
            <p:cNvSpPr/>
            <p:nvPr/>
          </p:nvSpPr>
          <p:spPr>
            <a:xfrm>
              <a:off x="8717280" y="4340352"/>
              <a:ext cx="868680" cy="866140"/>
            </a:xfrm>
            <a:custGeom>
              <a:avLst/>
              <a:gdLst/>
              <a:ahLst/>
              <a:cxnLst/>
              <a:rect l="l" t="t" r="r" b="b"/>
              <a:pathLst>
                <a:path w="868679" h="866139">
                  <a:moveTo>
                    <a:pt x="0" y="865632"/>
                  </a:moveTo>
                  <a:lnTo>
                    <a:pt x="868679" y="865632"/>
                  </a:lnTo>
                  <a:lnTo>
                    <a:pt x="868679" y="0"/>
                  </a:lnTo>
                  <a:lnTo>
                    <a:pt x="0" y="0"/>
                  </a:lnTo>
                  <a:lnTo>
                    <a:pt x="0" y="865632"/>
                  </a:lnTo>
                  <a:close/>
                </a:path>
              </a:pathLst>
            </a:custGeom>
            <a:ln w="12191">
              <a:solidFill>
                <a:srgbClr val="A8D3E6"/>
              </a:solidFill>
            </a:ln>
          </p:spPr>
          <p:txBody>
            <a:bodyPr wrap="square" lIns="0" tIns="0" rIns="0" bIns="0" rtlCol="0"/>
            <a:lstStyle/>
            <a:p>
              <a:endParaRPr/>
            </a:p>
          </p:txBody>
        </p:sp>
      </p:grpSp>
      <p:sp>
        <p:nvSpPr>
          <p:cNvPr id="26" name="object 26"/>
          <p:cNvSpPr txBox="1"/>
          <p:nvPr/>
        </p:nvSpPr>
        <p:spPr>
          <a:xfrm>
            <a:off x="9049257" y="4985130"/>
            <a:ext cx="237490" cy="164465"/>
          </a:xfrm>
          <a:prstGeom prst="rect">
            <a:avLst/>
          </a:prstGeom>
        </p:spPr>
        <p:txBody>
          <a:bodyPr vert="horz" wrap="square" lIns="0" tIns="13970" rIns="0" bIns="0" rtlCol="0">
            <a:spAutoFit/>
          </a:bodyPr>
          <a:lstStyle/>
          <a:p>
            <a:pPr>
              <a:lnSpc>
                <a:spcPct val="100000"/>
              </a:lnSpc>
              <a:spcBef>
                <a:spcPts val="110"/>
              </a:spcBef>
            </a:pPr>
            <a:r>
              <a:rPr sz="900" dirty="0">
                <a:solidFill>
                  <a:srgbClr val="0082B3"/>
                </a:solidFill>
                <a:latin typeface="Carlito"/>
                <a:cs typeface="Carlito"/>
              </a:rPr>
              <a:t>C</a:t>
            </a:r>
            <a:r>
              <a:rPr sz="900" spc="15" dirty="0">
                <a:solidFill>
                  <a:srgbClr val="0082B3"/>
                </a:solidFill>
                <a:latin typeface="Carlito"/>
                <a:cs typeface="Carlito"/>
              </a:rPr>
              <a:t>R</a:t>
            </a:r>
            <a:r>
              <a:rPr sz="900" spc="10" dirty="0">
                <a:solidFill>
                  <a:srgbClr val="0082B3"/>
                </a:solidFill>
                <a:latin typeface="Carlito"/>
                <a:cs typeface="Carlito"/>
              </a:rPr>
              <a:t>M</a:t>
            </a:r>
            <a:endParaRPr sz="900">
              <a:latin typeface="Carlito"/>
              <a:cs typeface="Carlito"/>
            </a:endParaRPr>
          </a:p>
        </p:txBody>
      </p:sp>
      <p:grpSp>
        <p:nvGrpSpPr>
          <p:cNvPr id="27" name="object 27"/>
          <p:cNvGrpSpPr/>
          <p:nvPr/>
        </p:nvGrpSpPr>
        <p:grpSpPr>
          <a:xfrm>
            <a:off x="3459479" y="2760726"/>
            <a:ext cx="5986780" cy="2219960"/>
            <a:chOff x="3459479" y="2760726"/>
            <a:chExt cx="5986780" cy="2219960"/>
          </a:xfrm>
        </p:grpSpPr>
        <p:sp>
          <p:nvSpPr>
            <p:cNvPr id="28" name="object 28"/>
            <p:cNvSpPr/>
            <p:nvPr/>
          </p:nvSpPr>
          <p:spPr>
            <a:xfrm>
              <a:off x="8863583" y="4398264"/>
              <a:ext cx="582168" cy="582168"/>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3459480" y="2760725"/>
              <a:ext cx="5725795" cy="1579880"/>
            </a:xfrm>
            <a:custGeom>
              <a:avLst/>
              <a:gdLst/>
              <a:ahLst/>
              <a:cxnLst/>
              <a:rect l="l" t="t" r="r" b="b"/>
              <a:pathLst>
                <a:path w="5725795" h="1579879">
                  <a:moveTo>
                    <a:pt x="926223" y="44450"/>
                  </a:moveTo>
                  <a:lnTo>
                    <a:pt x="875030" y="44450"/>
                  </a:lnTo>
                  <a:lnTo>
                    <a:pt x="862355" y="44450"/>
                  </a:lnTo>
                  <a:lnTo>
                    <a:pt x="862203" y="76200"/>
                  </a:lnTo>
                  <a:lnTo>
                    <a:pt x="926223" y="44450"/>
                  </a:lnTo>
                  <a:close/>
                </a:path>
                <a:path w="5725795" h="1579879">
                  <a:moveTo>
                    <a:pt x="938530" y="38354"/>
                  </a:moveTo>
                  <a:lnTo>
                    <a:pt x="862584" y="0"/>
                  </a:lnTo>
                  <a:lnTo>
                    <a:pt x="862418" y="31699"/>
                  </a:lnTo>
                  <a:lnTo>
                    <a:pt x="0" y="27940"/>
                  </a:lnTo>
                  <a:lnTo>
                    <a:pt x="0" y="40640"/>
                  </a:lnTo>
                  <a:lnTo>
                    <a:pt x="862355" y="44399"/>
                  </a:lnTo>
                  <a:lnTo>
                    <a:pt x="875030" y="44450"/>
                  </a:lnTo>
                  <a:lnTo>
                    <a:pt x="926338" y="44399"/>
                  </a:lnTo>
                  <a:lnTo>
                    <a:pt x="938530" y="38354"/>
                  </a:lnTo>
                  <a:close/>
                </a:path>
                <a:path w="5725795" h="1579879">
                  <a:moveTo>
                    <a:pt x="1427988" y="1491742"/>
                  </a:moveTo>
                  <a:lnTo>
                    <a:pt x="1396238" y="1491742"/>
                  </a:lnTo>
                  <a:lnTo>
                    <a:pt x="1396238" y="924306"/>
                  </a:lnTo>
                  <a:lnTo>
                    <a:pt x="1383538" y="924306"/>
                  </a:lnTo>
                  <a:lnTo>
                    <a:pt x="1383538" y="1491742"/>
                  </a:lnTo>
                  <a:lnTo>
                    <a:pt x="1351788" y="1491742"/>
                  </a:lnTo>
                  <a:lnTo>
                    <a:pt x="1389888" y="1567942"/>
                  </a:lnTo>
                  <a:lnTo>
                    <a:pt x="1421638" y="1504442"/>
                  </a:lnTo>
                  <a:lnTo>
                    <a:pt x="1427988" y="1491742"/>
                  </a:lnTo>
                  <a:close/>
                </a:path>
                <a:path w="5725795" h="1579879">
                  <a:moveTo>
                    <a:pt x="2494788" y="1493647"/>
                  </a:moveTo>
                  <a:lnTo>
                    <a:pt x="2463038" y="1493647"/>
                  </a:lnTo>
                  <a:lnTo>
                    <a:pt x="2463038" y="927354"/>
                  </a:lnTo>
                  <a:lnTo>
                    <a:pt x="2450338" y="927354"/>
                  </a:lnTo>
                  <a:lnTo>
                    <a:pt x="2450338" y="1493647"/>
                  </a:lnTo>
                  <a:lnTo>
                    <a:pt x="2418588" y="1493647"/>
                  </a:lnTo>
                  <a:lnTo>
                    <a:pt x="2456688" y="1569847"/>
                  </a:lnTo>
                  <a:lnTo>
                    <a:pt x="2488438" y="1506347"/>
                  </a:lnTo>
                  <a:lnTo>
                    <a:pt x="2494788" y="1493647"/>
                  </a:lnTo>
                  <a:close/>
                </a:path>
                <a:path w="5725795" h="1579879">
                  <a:moveTo>
                    <a:pt x="3564128" y="1493266"/>
                  </a:moveTo>
                  <a:lnTo>
                    <a:pt x="3532378" y="1493583"/>
                  </a:lnTo>
                  <a:lnTo>
                    <a:pt x="3526790" y="927354"/>
                  </a:lnTo>
                  <a:lnTo>
                    <a:pt x="3514090" y="927354"/>
                  </a:lnTo>
                  <a:lnTo>
                    <a:pt x="3519678" y="1493710"/>
                  </a:lnTo>
                  <a:lnTo>
                    <a:pt x="3487928" y="1494028"/>
                  </a:lnTo>
                  <a:lnTo>
                    <a:pt x="3526790" y="1569847"/>
                  </a:lnTo>
                  <a:lnTo>
                    <a:pt x="3557676" y="1506474"/>
                  </a:lnTo>
                  <a:lnTo>
                    <a:pt x="3564128" y="1493266"/>
                  </a:lnTo>
                  <a:close/>
                </a:path>
                <a:path w="5725795" h="1579879">
                  <a:moveTo>
                    <a:pt x="4646676" y="1491361"/>
                  </a:moveTo>
                  <a:lnTo>
                    <a:pt x="4614913" y="1491742"/>
                  </a:lnTo>
                  <a:lnTo>
                    <a:pt x="4608830" y="924179"/>
                  </a:lnTo>
                  <a:lnTo>
                    <a:pt x="4596130" y="924433"/>
                  </a:lnTo>
                  <a:lnTo>
                    <a:pt x="4602213" y="1491881"/>
                  </a:lnTo>
                  <a:lnTo>
                    <a:pt x="4570476" y="1492250"/>
                  </a:lnTo>
                  <a:lnTo>
                    <a:pt x="4609338" y="1567942"/>
                  </a:lnTo>
                  <a:lnTo>
                    <a:pt x="4640224" y="1504569"/>
                  </a:lnTo>
                  <a:lnTo>
                    <a:pt x="4646676" y="1491361"/>
                  </a:lnTo>
                  <a:close/>
                </a:path>
                <a:path w="5725795" h="1579879">
                  <a:moveTo>
                    <a:pt x="5725668" y="1503553"/>
                  </a:moveTo>
                  <a:lnTo>
                    <a:pt x="5693918" y="1503553"/>
                  </a:lnTo>
                  <a:lnTo>
                    <a:pt x="5693918" y="924306"/>
                  </a:lnTo>
                  <a:lnTo>
                    <a:pt x="5681218" y="924306"/>
                  </a:lnTo>
                  <a:lnTo>
                    <a:pt x="5681218" y="1503553"/>
                  </a:lnTo>
                  <a:lnTo>
                    <a:pt x="5649468" y="1503553"/>
                  </a:lnTo>
                  <a:lnTo>
                    <a:pt x="5687568" y="1579753"/>
                  </a:lnTo>
                  <a:lnTo>
                    <a:pt x="5719318" y="1516253"/>
                  </a:lnTo>
                  <a:lnTo>
                    <a:pt x="5725668" y="1503553"/>
                  </a:lnTo>
                  <a:close/>
                </a:path>
              </a:pathLst>
            </a:custGeom>
            <a:solidFill>
              <a:srgbClr val="869CA4"/>
            </a:solidFill>
          </p:spPr>
          <p:txBody>
            <a:bodyPr wrap="square" lIns="0" tIns="0" rIns="0" bIns="0" rtlCol="0"/>
            <a:lstStyle/>
            <a:p>
              <a:endParaRPr/>
            </a:p>
          </p:txBody>
        </p:sp>
        <p:sp>
          <p:nvSpPr>
            <p:cNvPr id="30" name="object 30"/>
            <p:cNvSpPr/>
            <p:nvPr/>
          </p:nvSpPr>
          <p:spPr>
            <a:xfrm>
              <a:off x="4733543" y="3886200"/>
              <a:ext cx="240791" cy="240792"/>
            </a:xfrm>
            <a:prstGeom prst="rect">
              <a:avLst/>
            </a:prstGeom>
            <a:blipFill>
              <a:blip r:embed="rId10" cstate="print"/>
              <a:stretch>
                <a:fillRect/>
              </a:stretch>
            </a:blipFill>
          </p:spPr>
          <p:txBody>
            <a:bodyPr wrap="square" lIns="0" tIns="0" rIns="0" bIns="0" rtlCol="0"/>
            <a:lstStyle/>
            <a:p>
              <a:endParaRPr/>
            </a:p>
          </p:txBody>
        </p:sp>
      </p:grpSp>
      <p:sp>
        <p:nvSpPr>
          <p:cNvPr id="31" name="object 31"/>
          <p:cNvSpPr txBox="1"/>
          <p:nvPr/>
        </p:nvSpPr>
        <p:spPr>
          <a:xfrm>
            <a:off x="4797933" y="3922014"/>
            <a:ext cx="102870" cy="164465"/>
          </a:xfrm>
          <a:prstGeom prst="rect">
            <a:avLst/>
          </a:prstGeom>
        </p:spPr>
        <p:txBody>
          <a:bodyPr vert="horz" wrap="square" lIns="0" tIns="13970" rIns="0" bIns="0" rtlCol="0">
            <a:spAutoFit/>
          </a:bodyPr>
          <a:lstStyle/>
          <a:p>
            <a:pPr marL="12700">
              <a:lnSpc>
                <a:spcPct val="100000"/>
              </a:lnSpc>
              <a:spcBef>
                <a:spcPts val="110"/>
              </a:spcBef>
            </a:pPr>
            <a:r>
              <a:rPr sz="900" spc="5" dirty="0">
                <a:solidFill>
                  <a:srgbClr val="00995B"/>
                </a:solidFill>
                <a:latin typeface="Arial Black"/>
                <a:cs typeface="Arial Black"/>
              </a:rPr>
              <a:t>2</a:t>
            </a:r>
            <a:endParaRPr sz="900">
              <a:latin typeface="Arial Black"/>
              <a:cs typeface="Arial Black"/>
            </a:endParaRPr>
          </a:p>
        </p:txBody>
      </p:sp>
      <p:sp>
        <p:nvSpPr>
          <p:cNvPr id="32" name="object 32"/>
          <p:cNvSpPr/>
          <p:nvPr/>
        </p:nvSpPr>
        <p:spPr>
          <a:xfrm>
            <a:off x="5800344" y="3886200"/>
            <a:ext cx="243839" cy="240792"/>
          </a:xfrm>
          <a:prstGeom prst="rect">
            <a:avLst/>
          </a:prstGeom>
          <a:blipFill>
            <a:blip r:embed="rId11" cstate="print"/>
            <a:stretch>
              <a:fillRect/>
            </a:stretch>
          </a:blipFill>
        </p:spPr>
        <p:txBody>
          <a:bodyPr wrap="square" lIns="0" tIns="0" rIns="0" bIns="0" rtlCol="0"/>
          <a:lstStyle/>
          <a:p>
            <a:endParaRPr/>
          </a:p>
        </p:txBody>
      </p:sp>
      <p:sp>
        <p:nvSpPr>
          <p:cNvPr id="33" name="object 33"/>
          <p:cNvSpPr txBox="1"/>
          <p:nvPr/>
        </p:nvSpPr>
        <p:spPr>
          <a:xfrm>
            <a:off x="5866257" y="3922014"/>
            <a:ext cx="102870" cy="164465"/>
          </a:xfrm>
          <a:prstGeom prst="rect">
            <a:avLst/>
          </a:prstGeom>
        </p:spPr>
        <p:txBody>
          <a:bodyPr vert="horz" wrap="square" lIns="0" tIns="13970" rIns="0" bIns="0" rtlCol="0">
            <a:spAutoFit/>
          </a:bodyPr>
          <a:lstStyle/>
          <a:p>
            <a:pPr marL="12700">
              <a:lnSpc>
                <a:spcPct val="100000"/>
              </a:lnSpc>
              <a:spcBef>
                <a:spcPts val="110"/>
              </a:spcBef>
            </a:pPr>
            <a:r>
              <a:rPr sz="900" spc="5" dirty="0">
                <a:solidFill>
                  <a:srgbClr val="00995B"/>
                </a:solidFill>
                <a:latin typeface="Arial Black"/>
                <a:cs typeface="Arial Black"/>
              </a:rPr>
              <a:t>2</a:t>
            </a:r>
            <a:endParaRPr sz="900">
              <a:latin typeface="Arial Black"/>
              <a:cs typeface="Arial Black"/>
            </a:endParaRPr>
          </a:p>
        </p:txBody>
      </p:sp>
      <p:sp>
        <p:nvSpPr>
          <p:cNvPr id="34" name="object 34"/>
          <p:cNvSpPr/>
          <p:nvPr/>
        </p:nvSpPr>
        <p:spPr>
          <a:xfrm>
            <a:off x="9031223" y="3886200"/>
            <a:ext cx="240792" cy="240792"/>
          </a:xfrm>
          <a:prstGeom prst="rect">
            <a:avLst/>
          </a:prstGeom>
          <a:blipFill>
            <a:blip r:embed="rId12" cstate="print"/>
            <a:stretch>
              <a:fillRect/>
            </a:stretch>
          </a:blipFill>
        </p:spPr>
        <p:txBody>
          <a:bodyPr wrap="square" lIns="0" tIns="0" rIns="0" bIns="0" rtlCol="0"/>
          <a:lstStyle/>
          <a:p>
            <a:endParaRPr/>
          </a:p>
        </p:txBody>
      </p:sp>
      <p:sp>
        <p:nvSpPr>
          <p:cNvPr id="35" name="object 35"/>
          <p:cNvSpPr txBox="1"/>
          <p:nvPr/>
        </p:nvSpPr>
        <p:spPr>
          <a:xfrm>
            <a:off x="9097518" y="3922014"/>
            <a:ext cx="102870" cy="164465"/>
          </a:xfrm>
          <a:prstGeom prst="rect">
            <a:avLst/>
          </a:prstGeom>
        </p:spPr>
        <p:txBody>
          <a:bodyPr vert="horz" wrap="square" lIns="0" tIns="13970" rIns="0" bIns="0" rtlCol="0">
            <a:spAutoFit/>
          </a:bodyPr>
          <a:lstStyle/>
          <a:p>
            <a:pPr marL="12700">
              <a:lnSpc>
                <a:spcPct val="100000"/>
              </a:lnSpc>
              <a:spcBef>
                <a:spcPts val="110"/>
              </a:spcBef>
            </a:pPr>
            <a:r>
              <a:rPr sz="900" spc="5" dirty="0">
                <a:solidFill>
                  <a:srgbClr val="00995B"/>
                </a:solidFill>
                <a:latin typeface="Arial Black"/>
                <a:cs typeface="Arial Black"/>
              </a:rPr>
              <a:t>2</a:t>
            </a:r>
            <a:endParaRPr sz="900">
              <a:latin typeface="Arial Black"/>
              <a:cs typeface="Arial Black"/>
            </a:endParaRPr>
          </a:p>
        </p:txBody>
      </p:sp>
      <p:grpSp>
        <p:nvGrpSpPr>
          <p:cNvPr id="36" name="object 36"/>
          <p:cNvGrpSpPr/>
          <p:nvPr/>
        </p:nvGrpSpPr>
        <p:grpSpPr>
          <a:xfrm>
            <a:off x="6870192" y="3886200"/>
            <a:ext cx="1323340" cy="241300"/>
            <a:chOff x="6870192" y="3886200"/>
            <a:chExt cx="1323340" cy="241300"/>
          </a:xfrm>
        </p:grpSpPr>
        <p:sp>
          <p:nvSpPr>
            <p:cNvPr id="37" name="object 37"/>
            <p:cNvSpPr/>
            <p:nvPr/>
          </p:nvSpPr>
          <p:spPr>
            <a:xfrm>
              <a:off x="7952232" y="3886200"/>
              <a:ext cx="240792" cy="240792"/>
            </a:xfrm>
            <a:prstGeom prst="rect">
              <a:avLst/>
            </a:prstGeom>
            <a:blipFill>
              <a:blip r:embed="rId10" cstate="print"/>
              <a:stretch>
                <a:fillRect/>
              </a:stretch>
            </a:blipFill>
          </p:spPr>
          <p:txBody>
            <a:bodyPr wrap="square" lIns="0" tIns="0" rIns="0" bIns="0" rtlCol="0"/>
            <a:lstStyle/>
            <a:p>
              <a:endParaRPr/>
            </a:p>
          </p:txBody>
        </p:sp>
        <p:sp>
          <p:nvSpPr>
            <p:cNvPr id="38" name="object 38"/>
            <p:cNvSpPr/>
            <p:nvPr/>
          </p:nvSpPr>
          <p:spPr>
            <a:xfrm>
              <a:off x="6870192" y="3886200"/>
              <a:ext cx="240791" cy="240792"/>
            </a:xfrm>
            <a:prstGeom prst="rect">
              <a:avLst/>
            </a:prstGeom>
            <a:blipFill>
              <a:blip r:embed="rId10" cstate="print"/>
              <a:stretch>
                <a:fillRect/>
              </a:stretch>
            </a:blipFill>
          </p:spPr>
          <p:txBody>
            <a:bodyPr wrap="square" lIns="0" tIns="0" rIns="0" bIns="0" rtlCol="0"/>
            <a:lstStyle/>
            <a:p>
              <a:endParaRPr/>
            </a:p>
          </p:txBody>
        </p:sp>
      </p:grpSp>
      <p:sp>
        <p:nvSpPr>
          <p:cNvPr id="39" name="object 39"/>
          <p:cNvSpPr txBox="1"/>
          <p:nvPr/>
        </p:nvSpPr>
        <p:spPr>
          <a:xfrm>
            <a:off x="8015985" y="3922014"/>
            <a:ext cx="102870" cy="164465"/>
          </a:xfrm>
          <a:prstGeom prst="rect">
            <a:avLst/>
          </a:prstGeom>
        </p:spPr>
        <p:txBody>
          <a:bodyPr vert="horz" wrap="square" lIns="0" tIns="13970" rIns="0" bIns="0" rtlCol="0">
            <a:spAutoFit/>
          </a:bodyPr>
          <a:lstStyle/>
          <a:p>
            <a:pPr marL="12700">
              <a:lnSpc>
                <a:spcPct val="100000"/>
              </a:lnSpc>
              <a:spcBef>
                <a:spcPts val="110"/>
              </a:spcBef>
            </a:pPr>
            <a:r>
              <a:rPr sz="900" spc="5" dirty="0">
                <a:solidFill>
                  <a:srgbClr val="00995B"/>
                </a:solidFill>
                <a:latin typeface="Arial Black"/>
                <a:cs typeface="Arial Black"/>
              </a:rPr>
              <a:t>2</a:t>
            </a:r>
            <a:endParaRPr sz="900">
              <a:latin typeface="Arial Black"/>
              <a:cs typeface="Arial Black"/>
            </a:endParaRPr>
          </a:p>
        </p:txBody>
      </p:sp>
      <p:sp>
        <p:nvSpPr>
          <p:cNvPr id="40" name="object 40"/>
          <p:cNvSpPr txBox="1"/>
          <p:nvPr/>
        </p:nvSpPr>
        <p:spPr>
          <a:xfrm>
            <a:off x="6934581" y="3922014"/>
            <a:ext cx="102870" cy="164465"/>
          </a:xfrm>
          <a:prstGeom prst="rect">
            <a:avLst/>
          </a:prstGeom>
        </p:spPr>
        <p:txBody>
          <a:bodyPr vert="horz" wrap="square" lIns="0" tIns="13970" rIns="0" bIns="0" rtlCol="0">
            <a:spAutoFit/>
          </a:bodyPr>
          <a:lstStyle/>
          <a:p>
            <a:pPr marL="12700">
              <a:lnSpc>
                <a:spcPct val="100000"/>
              </a:lnSpc>
              <a:spcBef>
                <a:spcPts val="110"/>
              </a:spcBef>
            </a:pPr>
            <a:r>
              <a:rPr sz="900" spc="5" dirty="0">
                <a:solidFill>
                  <a:srgbClr val="00995B"/>
                </a:solidFill>
                <a:latin typeface="Arial Black"/>
                <a:cs typeface="Arial Black"/>
              </a:rPr>
              <a:t>2</a:t>
            </a:r>
            <a:endParaRPr sz="900">
              <a:latin typeface="Arial Black"/>
              <a:cs typeface="Arial Black"/>
            </a:endParaRPr>
          </a:p>
        </p:txBody>
      </p:sp>
      <p:sp>
        <p:nvSpPr>
          <p:cNvPr id="41" name="object 41"/>
          <p:cNvSpPr/>
          <p:nvPr/>
        </p:nvSpPr>
        <p:spPr>
          <a:xfrm>
            <a:off x="3813047" y="2673095"/>
            <a:ext cx="240791" cy="240791"/>
          </a:xfrm>
          <a:prstGeom prst="rect">
            <a:avLst/>
          </a:prstGeom>
          <a:blipFill>
            <a:blip r:embed="rId10" cstate="print"/>
            <a:stretch>
              <a:fillRect/>
            </a:stretch>
          </a:blipFill>
        </p:spPr>
        <p:txBody>
          <a:bodyPr wrap="square" lIns="0" tIns="0" rIns="0" bIns="0" rtlCol="0"/>
          <a:lstStyle/>
          <a:p>
            <a:endParaRPr/>
          </a:p>
        </p:txBody>
      </p:sp>
      <p:sp>
        <p:nvSpPr>
          <p:cNvPr id="42" name="object 42"/>
          <p:cNvSpPr txBox="1"/>
          <p:nvPr/>
        </p:nvSpPr>
        <p:spPr>
          <a:xfrm>
            <a:off x="3877817" y="2708275"/>
            <a:ext cx="102870" cy="164465"/>
          </a:xfrm>
          <a:prstGeom prst="rect">
            <a:avLst/>
          </a:prstGeom>
        </p:spPr>
        <p:txBody>
          <a:bodyPr vert="horz" wrap="square" lIns="0" tIns="13970" rIns="0" bIns="0" rtlCol="0">
            <a:spAutoFit/>
          </a:bodyPr>
          <a:lstStyle/>
          <a:p>
            <a:pPr marL="12700">
              <a:lnSpc>
                <a:spcPct val="100000"/>
              </a:lnSpc>
              <a:spcBef>
                <a:spcPts val="110"/>
              </a:spcBef>
            </a:pPr>
            <a:r>
              <a:rPr sz="900" spc="5" dirty="0">
                <a:solidFill>
                  <a:srgbClr val="00995B"/>
                </a:solidFill>
                <a:latin typeface="Arial Black"/>
                <a:cs typeface="Arial Black"/>
              </a:rPr>
              <a:t>1</a:t>
            </a:r>
            <a:endParaRPr sz="900">
              <a:latin typeface="Arial Black"/>
              <a:cs typeface="Arial Black"/>
            </a:endParaRPr>
          </a:p>
        </p:txBody>
      </p:sp>
      <p:grpSp>
        <p:nvGrpSpPr>
          <p:cNvPr id="43" name="object 43"/>
          <p:cNvGrpSpPr/>
          <p:nvPr/>
        </p:nvGrpSpPr>
        <p:grpSpPr>
          <a:xfrm>
            <a:off x="2026920" y="2694432"/>
            <a:ext cx="8144509" cy="250190"/>
            <a:chOff x="2026920" y="2694432"/>
            <a:chExt cx="8144509" cy="250190"/>
          </a:xfrm>
        </p:grpSpPr>
        <p:sp>
          <p:nvSpPr>
            <p:cNvPr id="44" name="object 44"/>
            <p:cNvSpPr/>
            <p:nvPr/>
          </p:nvSpPr>
          <p:spPr>
            <a:xfrm>
              <a:off x="9930384" y="2694432"/>
              <a:ext cx="240792" cy="240791"/>
            </a:xfrm>
            <a:prstGeom prst="rect">
              <a:avLst/>
            </a:prstGeom>
            <a:blipFill>
              <a:blip r:embed="rId13" cstate="print"/>
              <a:stretch>
                <a:fillRect/>
              </a:stretch>
            </a:blipFill>
          </p:spPr>
          <p:txBody>
            <a:bodyPr wrap="square" lIns="0" tIns="0" rIns="0" bIns="0" rtlCol="0"/>
            <a:lstStyle/>
            <a:p>
              <a:endParaRPr/>
            </a:p>
          </p:txBody>
        </p:sp>
        <p:sp>
          <p:nvSpPr>
            <p:cNvPr id="45" name="object 45"/>
            <p:cNvSpPr/>
            <p:nvPr/>
          </p:nvSpPr>
          <p:spPr>
            <a:xfrm>
              <a:off x="2026920" y="2703576"/>
              <a:ext cx="240792" cy="240791"/>
            </a:xfrm>
            <a:prstGeom prst="rect">
              <a:avLst/>
            </a:prstGeom>
            <a:blipFill>
              <a:blip r:embed="rId14" cstate="print"/>
              <a:stretch>
                <a:fillRect/>
              </a:stretch>
            </a:blipFill>
          </p:spPr>
          <p:txBody>
            <a:bodyPr wrap="square" lIns="0" tIns="0" rIns="0" bIns="0" rtlCol="0"/>
            <a:lstStyle/>
            <a:p>
              <a:endParaRPr/>
            </a:p>
          </p:txBody>
        </p:sp>
      </p:grpSp>
      <p:sp>
        <p:nvSpPr>
          <p:cNvPr id="46" name="object 46"/>
          <p:cNvSpPr txBox="1"/>
          <p:nvPr/>
        </p:nvSpPr>
        <p:spPr>
          <a:xfrm>
            <a:off x="1726819" y="2736545"/>
            <a:ext cx="824865" cy="658514"/>
          </a:xfrm>
          <a:prstGeom prst="rect">
            <a:avLst/>
          </a:prstGeom>
        </p:spPr>
        <p:txBody>
          <a:bodyPr vert="horz" wrap="square" lIns="0" tIns="14605" rIns="0" bIns="0" rtlCol="0">
            <a:spAutoFit/>
          </a:bodyPr>
          <a:lstStyle/>
          <a:p>
            <a:pPr marL="2540" algn="ctr">
              <a:lnSpc>
                <a:spcPct val="100000"/>
              </a:lnSpc>
              <a:spcBef>
                <a:spcPts val="115"/>
              </a:spcBef>
            </a:pPr>
            <a:r>
              <a:rPr sz="900" spc="5" dirty="0">
                <a:solidFill>
                  <a:srgbClr val="00995B"/>
                </a:solidFill>
                <a:latin typeface="Arial Black"/>
                <a:cs typeface="Arial Black"/>
              </a:rPr>
              <a:t>1</a:t>
            </a:r>
            <a:endParaRPr sz="900" dirty="0">
              <a:latin typeface="Arial Black"/>
              <a:cs typeface="Arial Black"/>
            </a:endParaRPr>
          </a:p>
          <a:p>
            <a:pPr algn="ctr">
              <a:lnSpc>
                <a:spcPct val="100000"/>
              </a:lnSpc>
              <a:spcBef>
                <a:spcPts val="705"/>
              </a:spcBef>
            </a:pPr>
            <a:r>
              <a:rPr lang="en-US" sz="900" dirty="0" err="1">
                <a:solidFill>
                  <a:srgbClr val="00995B"/>
                </a:solidFill>
                <a:latin typeface="Carlito"/>
                <a:cs typeface="Carlito"/>
              </a:rPr>
              <a:t>Thuê</a:t>
            </a:r>
            <a:r>
              <a:rPr lang="en-US" sz="900" dirty="0">
                <a:solidFill>
                  <a:srgbClr val="00995B"/>
                </a:solidFill>
                <a:latin typeface="Carlito"/>
                <a:cs typeface="Carlito"/>
              </a:rPr>
              <a:t> bao </a:t>
            </a:r>
            <a:r>
              <a:rPr lang="en-US" sz="900" dirty="0" err="1">
                <a:solidFill>
                  <a:srgbClr val="00995B"/>
                </a:solidFill>
                <a:latin typeface="Carlito"/>
                <a:cs typeface="Carlito"/>
              </a:rPr>
              <a:t>thực</a:t>
            </a:r>
            <a:r>
              <a:rPr lang="en-US" sz="900" dirty="0">
                <a:solidFill>
                  <a:srgbClr val="00995B"/>
                </a:solidFill>
                <a:latin typeface="Carlito"/>
                <a:cs typeface="Carlito"/>
              </a:rPr>
              <a:t> </a:t>
            </a:r>
            <a:r>
              <a:rPr lang="en-US" sz="900" dirty="0" err="1">
                <a:solidFill>
                  <a:srgbClr val="00995B"/>
                </a:solidFill>
                <a:latin typeface="Carlito"/>
                <a:cs typeface="Carlito"/>
              </a:rPr>
              <a:t>hiện</a:t>
            </a:r>
            <a:r>
              <a:rPr lang="en-US" sz="900" dirty="0">
                <a:solidFill>
                  <a:srgbClr val="00995B"/>
                </a:solidFill>
                <a:latin typeface="Carlito"/>
                <a:cs typeface="Carlito"/>
              </a:rPr>
              <a:t> </a:t>
            </a:r>
            <a:r>
              <a:rPr lang="en-US" sz="900" dirty="0" err="1">
                <a:solidFill>
                  <a:srgbClr val="00995B"/>
                </a:solidFill>
                <a:latin typeface="Carlito"/>
                <a:cs typeface="Carlito"/>
              </a:rPr>
              <a:t>cuộc</a:t>
            </a:r>
            <a:r>
              <a:rPr lang="en-US" sz="900" dirty="0">
                <a:solidFill>
                  <a:srgbClr val="00995B"/>
                </a:solidFill>
                <a:latin typeface="Carlito"/>
                <a:cs typeface="Carlito"/>
              </a:rPr>
              <a:t> </a:t>
            </a:r>
            <a:r>
              <a:rPr lang="en-US" sz="900" dirty="0" err="1">
                <a:solidFill>
                  <a:srgbClr val="00995B"/>
                </a:solidFill>
                <a:latin typeface="Carlito"/>
                <a:cs typeface="Carlito"/>
              </a:rPr>
              <a:t>gọi</a:t>
            </a:r>
            <a:r>
              <a:rPr lang="en-US" sz="900" dirty="0">
                <a:solidFill>
                  <a:srgbClr val="00995B"/>
                </a:solidFill>
                <a:latin typeface="Carlito"/>
                <a:cs typeface="Carlito"/>
              </a:rPr>
              <a:t> </a:t>
            </a:r>
            <a:r>
              <a:rPr lang="en-US" sz="900" dirty="0" err="1">
                <a:solidFill>
                  <a:srgbClr val="00995B"/>
                </a:solidFill>
                <a:latin typeface="Carlito"/>
                <a:cs typeface="Carlito"/>
              </a:rPr>
              <a:t>sai</a:t>
            </a:r>
            <a:r>
              <a:rPr lang="en-US" sz="900" dirty="0">
                <a:solidFill>
                  <a:srgbClr val="00995B"/>
                </a:solidFill>
                <a:latin typeface="Carlito"/>
                <a:cs typeface="Carlito"/>
              </a:rPr>
              <a:t> </a:t>
            </a:r>
            <a:r>
              <a:rPr lang="en-US" sz="900" dirty="0" err="1">
                <a:solidFill>
                  <a:srgbClr val="00995B"/>
                </a:solidFill>
                <a:latin typeface="Carlito"/>
                <a:cs typeface="Carlito"/>
              </a:rPr>
              <a:t>số</a:t>
            </a:r>
            <a:endParaRPr sz="900" dirty="0">
              <a:latin typeface="Carlito"/>
              <a:cs typeface="Carlito"/>
            </a:endParaRPr>
          </a:p>
        </p:txBody>
      </p:sp>
      <p:sp>
        <p:nvSpPr>
          <p:cNvPr id="47" name="object 47"/>
          <p:cNvSpPr txBox="1"/>
          <p:nvPr/>
        </p:nvSpPr>
        <p:spPr>
          <a:xfrm>
            <a:off x="9621773" y="2729229"/>
            <a:ext cx="847725" cy="406522"/>
          </a:xfrm>
          <a:prstGeom prst="rect">
            <a:avLst/>
          </a:prstGeom>
        </p:spPr>
        <p:txBody>
          <a:bodyPr vert="horz" wrap="square" lIns="0" tIns="13970" rIns="0" bIns="0" rtlCol="0">
            <a:spAutoFit/>
          </a:bodyPr>
          <a:lstStyle/>
          <a:p>
            <a:pPr marL="4445" algn="ctr">
              <a:lnSpc>
                <a:spcPct val="100000"/>
              </a:lnSpc>
              <a:spcBef>
                <a:spcPts val="110"/>
              </a:spcBef>
            </a:pPr>
            <a:r>
              <a:rPr sz="900" spc="5" dirty="0">
                <a:solidFill>
                  <a:srgbClr val="00995B"/>
                </a:solidFill>
                <a:latin typeface="Arial Black"/>
                <a:cs typeface="Arial Black"/>
              </a:rPr>
              <a:t>3</a:t>
            </a:r>
            <a:endParaRPr sz="900" dirty="0">
              <a:latin typeface="Arial Black"/>
              <a:cs typeface="Arial Black"/>
            </a:endParaRPr>
          </a:p>
          <a:p>
            <a:pPr marL="12700" marR="5080" indent="2540" algn="ctr">
              <a:lnSpc>
                <a:spcPct val="100000"/>
              </a:lnSpc>
              <a:spcBef>
                <a:spcPts val="900"/>
              </a:spcBef>
            </a:pPr>
            <a:r>
              <a:rPr lang="vi-VN" sz="900" dirty="0">
                <a:solidFill>
                  <a:srgbClr val="00995B"/>
                </a:solidFill>
                <a:latin typeface="Carlito"/>
                <a:cs typeface="Carlito"/>
              </a:rPr>
              <a:t>Kích hoạt dịch vụ</a:t>
            </a:r>
            <a:endParaRPr sz="900" dirty="0">
              <a:latin typeface="Carlito"/>
              <a:cs typeface="Carlito"/>
            </a:endParaRPr>
          </a:p>
        </p:txBody>
      </p:sp>
      <p:sp>
        <p:nvSpPr>
          <p:cNvPr id="48" name="object 48"/>
          <p:cNvSpPr txBox="1"/>
          <p:nvPr/>
        </p:nvSpPr>
        <p:spPr>
          <a:xfrm>
            <a:off x="963574" y="3501642"/>
            <a:ext cx="3253104" cy="396904"/>
          </a:xfrm>
          <a:prstGeom prst="rect">
            <a:avLst/>
          </a:prstGeom>
        </p:spPr>
        <p:txBody>
          <a:bodyPr vert="horz" wrap="square" lIns="0" tIns="34925" rIns="0" bIns="0" rtlCol="0">
            <a:spAutoFit/>
          </a:bodyPr>
          <a:lstStyle/>
          <a:p>
            <a:pPr algn="ctr">
              <a:lnSpc>
                <a:spcPct val="100000"/>
              </a:lnSpc>
              <a:spcBef>
                <a:spcPts val="275"/>
              </a:spcBef>
            </a:pPr>
            <a:r>
              <a:rPr lang="vi-VN" sz="1050" spc="5" dirty="0">
                <a:solidFill>
                  <a:srgbClr val="0C3455"/>
                </a:solidFill>
                <a:latin typeface="Trebuchet MS"/>
                <a:cs typeface="Trebuchet MS"/>
              </a:rPr>
              <a:t>Cuộc gọi đến sai số được chuyển từ MSC tới</a:t>
            </a:r>
          </a:p>
          <a:p>
            <a:pPr algn="ctr">
              <a:lnSpc>
                <a:spcPct val="100000"/>
              </a:lnSpc>
              <a:spcBef>
                <a:spcPts val="275"/>
              </a:spcBef>
            </a:pPr>
            <a:r>
              <a:rPr lang="vi-VN" sz="1050" spc="5" dirty="0">
                <a:solidFill>
                  <a:srgbClr val="0C3455"/>
                </a:solidFill>
                <a:latin typeface="Trebuchet MS"/>
                <a:cs typeface="Trebuchet MS"/>
              </a:rPr>
              <a:t>Hệ thống Wrong IVR Advertising</a:t>
            </a:r>
            <a:endParaRPr sz="1050" dirty="0">
              <a:solidFill>
                <a:srgbClr val="0C3455"/>
              </a:solidFill>
              <a:latin typeface="Trebuchet MS"/>
              <a:cs typeface="Trebuchet MS"/>
            </a:endParaRPr>
          </a:p>
        </p:txBody>
      </p:sp>
      <p:grpSp>
        <p:nvGrpSpPr>
          <p:cNvPr id="49" name="object 49"/>
          <p:cNvGrpSpPr/>
          <p:nvPr/>
        </p:nvGrpSpPr>
        <p:grpSpPr>
          <a:xfrm>
            <a:off x="801369" y="2389632"/>
            <a:ext cx="10592435" cy="3011805"/>
            <a:chOff x="801369" y="2389632"/>
            <a:chExt cx="10592435" cy="3011805"/>
          </a:xfrm>
        </p:grpSpPr>
        <p:sp>
          <p:nvSpPr>
            <p:cNvPr id="50" name="object 50"/>
            <p:cNvSpPr/>
            <p:nvPr/>
          </p:nvSpPr>
          <p:spPr>
            <a:xfrm>
              <a:off x="807719" y="3288792"/>
              <a:ext cx="8763000" cy="2106295"/>
            </a:xfrm>
            <a:custGeom>
              <a:avLst/>
              <a:gdLst/>
              <a:ahLst/>
              <a:cxnLst/>
              <a:rect l="l" t="t" r="r" b="b"/>
              <a:pathLst>
                <a:path w="8763000" h="2106295">
                  <a:moveTo>
                    <a:pt x="3566159" y="0"/>
                  </a:moveTo>
                  <a:lnTo>
                    <a:pt x="3565114" y="61680"/>
                  </a:lnTo>
                  <a:lnTo>
                    <a:pt x="3562270" y="112061"/>
                  </a:lnTo>
                  <a:lnTo>
                    <a:pt x="3558069" y="146036"/>
                  </a:lnTo>
                  <a:lnTo>
                    <a:pt x="3552952" y="158496"/>
                  </a:lnTo>
                  <a:lnTo>
                    <a:pt x="13207" y="158496"/>
                  </a:lnTo>
                  <a:lnTo>
                    <a:pt x="8068" y="146036"/>
                  </a:lnTo>
                  <a:lnTo>
                    <a:pt x="3870" y="112061"/>
                  </a:lnTo>
                  <a:lnTo>
                    <a:pt x="1038" y="61680"/>
                  </a:lnTo>
                  <a:lnTo>
                    <a:pt x="0" y="0"/>
                  </a:lnTo>
                </a:path>
                <a:path w="8763000" h="2106295">
                  <a:moveTo>
                    <a:pt x="8763000" y="1962912"/>
                  </a:moveTo>
                  <a:lnTo>
                    <a:pt x="8762063" y="2018674"/>
                  </a:lnTo>
                  <a:lnTo>
                    <a:pt x="8759507" y="2064210"/>
                  </a:lnTo>
                  <a:lnTo>
                    <a:pt x="8755713" y="2094910"/>
                  </a:lnTo>
                  <a:lnTo>
                    <a:pt x="8751062" y="2106168"/>
                  </a:lnTo>
                  <a:lnTo>
                    <a:pt x="3639057" y="2106168"/>
                  </a:lnTo>
                  <a:lnTo>
                    <a:pt x="3634406" y="2094910"/>
                  </a:lnTo>
                  <a:lnTo>
                    <a:pt x="3630612" y="2064210"/>
                  </a:lnTo>
                  <a:lnTo>
                    <a:pt x="3628056" y="2018674"/>
                  </a:lnTo>
                  <a:lnTo>
                    <a:pt x="3627119" y="1962912"/>
                  </a:lnTo>
                </a:path>
              </a:pathLst>
            </a:custGeom>
            <a:ln w="12192">
              <a:solidFill>
                <a:srgbClr val="F7AB1B"/>
              </a:solidFill>
              <a:prstDash val="sysDash"/>
            </a:ln>
          </p:spPr>
          <p:txBody>
            <a:bodyPr wrap="square" lIns="0" tIns="0" rIns="0" bIns="0" rtlCol="0"/>
            <a:lstStyle/>
            <a:p>
              <a:endParaRPr/>
            </a:p>
          </p:txBody>
        </p:sp>
        <p:sp>
          <p:nvSpPr>
            <p:cNvPr id="51" name="object 51"/>
            <p:cNvSpPr/>
            <p:nvPr/>
          </p:nvSpPr>
          <p:spPr>
            <a:xfrm>
              <a:off x="10524743" y="2389632"/>
              <a:ext cx="868680" cy="862965"/>
            </a:xfrm>
            <a:custGeom>
              <a:avLst/>
              <a:gdLst/>
              <a:ahLst/>
              <a:cxnLst/>
              <a:rect l="l" t="t" r="r" b="b"/>
              <a:pathLst>
                <a:path w="868679" h="862964">
                  <a:moveTo>
                    <a:pt x="868679" y="0"/>
                  </a:moveTo>
                  <a:lnTo>
                    <a:pt x="0" y="0"/>
                  </a:lnTo>
                  <a:lnTo>
                    <a:pt x="0" y="862584"/>
                  </a:lnTo>
                  <a:lnTo>
                    <a:pt x="868679" y="862584"/>
                  </a:lnTo>
                  <a:lnTo>
                    <a:pt x="868679" y="0"/>
                  </a:lnTo>
                  <a:close/>
                </a:path>
              </a:pathLst>
            </a:custGeom>
            <a:solidFill>
              <a:srgbClr val="F8F8F8"/>
            </a:solidFill>
          </p:spPr>
          <p:txBody>
            <a:bodyPr wrap="square" lIns="0" tIns="0" rIns="0" bIns="0" rtlCol="0"/>
            <a:lstStyle/>
            <a:p>
              <a:endParaRPr/>
            </a:p>
          </p:txBody>
        </p:sp>
        <p:sp>
          <p:nvSpPr>
            <p:cNvPr id="52" name="object 52"/>
            <p:cNvSpPr/>
            <p:nvPr/>
          </p:nvSpPr>
          <p:spPr>
            <a:xfrm>
              <a:off x="10637519" y="2395728"/>
              <a:ext cx="643127" cy="643127"/>
            </a:xfrm>
            <a:prstGeom prst="rect">
              <a:avLst/>
            </a:prstGeom>
            <a:blipFill>
              <a:blip r:embed="rId15" cstate="print"/>
              <a:stretch>
                <a:fillRect/>
              </a:stretch>
            </a:blipFill>
          </p:spPr>
          <p:txBody>
            <a:bodyPr wrap="square" lIns="0" tIns="0" rIns="0" bIns="0" rtlCol="0"/>
            <a:lstStyle/>
            <a:p>
              <a:endParaRPr/>
            </a:p>
          </p:txBody>
        </p:sp>
      </p:grpSp>
      <p:sp>
        <p:nvSpPr>
          <p:cNvPr id="53" name="object 53"/>
          <p:cNvSpPr txBox="1"/>
          <p:nvPr/>
        </p:nvSpPr>
        <p:spPr>
          <a:xfrm>
            <a:off x="4690617" y="5463032"/>
            <a:ext cx="4616450" cy="358431"/>
          </a:xfrm>
          <a:prstGeom prst="rect">
            <a:avLst/>
          </a:prstGeom>
        </p:spPr>
        <p:txBody>
          <a:bodyPr vert="horz" wrap="square" lIns="0" tIns="34925" rIns="0" bIns="0" rtlCol="0">
            <a:spAutoFit/>
          </a:bodyPr>
          <a:lstStyle/>
          <a:p>
            <a:pPr algn="ctr">
              <a:lnSpc>
                <a:spcPct val="100000"/>
              </a:lnSpc>
              <a:spcBef>
                <a:spcPts val="275"/>
              </a:spcBef>
            </a:pPr>
            <a:r>
              <a:rPr lang="vi-VN" sz="1050" dirty="0">
                <a:solidFill>
                  <a:srgbClr val="0C3455"/>
                </a:solidFill>
                <a:latin typeface="Trebuchet MS"/>
                <a:cs typeface="Trebuchet MS"/>
              </a:rPr>
              <a:t>Hệ thống Wrong IVR Advertising tra cứu thông tin người dùng thông qua các hệ thống của nhà mạng</a:t>
            </a:r>
            <a:endParaRPr sz="1050" dirty="0">
              <a:solidFill>
                <a:srgbClr val="0C3455"/>
              </a:solidFill>
              <a:latin typeface="Trebuchet MS"/>
              <a:cs typeface="Trebuchet MS"/>
            </a:endParaRPr>
          </a:p>
        </p:txBody>
      </p:sp>
      <p:sp>
        <p:nvSpPr>
          <p:cNvPr id="54" name="object 54"/>
          <p:cNvSpPr txBox="1"/>
          <p:nvPr/>
        </p:nvSpPr>
        <p:spPr>
          <a:xfrm>
            <a:off x="10524743" y="2389632"/>
            <a:ext cx="868680" cy="862965"/>
          </a:xfrm>
          <a:prstGeom prst="rect">
            <a:avLst/>
          </a:prstGeom>
          <a:ln w="12192">
            <a:solidFill>
              <a:srgbClr val="A8D3E6"/>
            </a:solidFill>
          </a:ln>
        </p:spPr>
        <p:txBody>
          <a:bodyPr vert="horz" wrap="square" lIns="0" tIns="0" rIns="0" bIns="0" rtlCol="0">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10"/>
              </a:spcBef>
            </a:pPr>
            <a:endParaRPr sz="1000">
              <a:latin typeface="Times New Roman"/>
              <a:cs typeface="Times New Roman"/>
            </a:endParaRPr>
          </a:p>
          <a:p>
            <a:pPr algn="ctr">
              <a:lnSpc>
                <a:spcPts val="994"/>
              </a:lnSpc>
            </a:pPr>
            <a:r>
              <a:rPr sz="900" dirty="0">
                <a:solidFill>
                  <a:srgbClr val="0082B3"/>
                </a:solidFill>
                <a:latin typeface="Carlito"/>
                <a:cs typeface="Carlito"/>
              </a:rPr>
              <a:t>Provisioning</a:t>
            </a:r>
            <a:endParaRPr sz="900">
              <a:latin typeface="Carlito"/>
              <a:cs typeface="Carlito"/>
            </a:endParaRPr>
          </a:p>
          <a:p>
            <a:pPr marL="5080" algn="ctr">
              <a:lnSpc>
                <a:spcPts val="994"/>
              </a:lnSpc>
            </a:pPr>
            <a:r>
              <a:rPr sz="900" spc="5" dirty="0">
                <a:solidFill>
                  <a:srgbClr val="0082B3"/>
                </a:solidFill>
                <a:latin typeface="Carlito"/>
                <a:cs typeface="Carlito"/>
              </a:rPr>
              <a:t>system</a:t>
            </a:r>
            <a:endParaRPr sz="900">
              <a:latin typeface="Carlito"/>
              <a:cs typeface="Carlito"/>
            </a:endParaRPr>
          </a:p>
        </p:txBody>
      </p:sp>
      <p:sp>
        <p:nvSpPr>
          <p:cNvPr id="55" name="object 55"/>
          <p:cNvSpPr/>
          <p:nvPr/>
        </p:nvSpPr>
        <p:spPr>
          <a:xfrm>
            <a:off x="2612135" y="2362200"/>
            <a:ext cx="866140" cy="862965"/>
          </a:xfrm>
          <a:custGeom>
            <a:avLst/>
            <a:gdLst/>
            <a:ahLst/>
            <a:cxnLst/>
            <a:rect l="l" t="t" r="r" b="b"/>
            <a:pathLst>
              <a:path w="866139" h="862964">
                <a:moveTo>
                  <a:pt x="865632" y="0"/>
                </a:moveTo>
                <a:lnTo>
                  <a:pt x="0" y="0"/>
                </a:lnTo>
                <a:lnTo>
                  <a:pt x="0" y="862584"/>
                </a:lnTo>
                <a:lnTo>
                  <a:pt x="865632" y="862584"/>
                </a:lnTo>
                <a:lnTo>
                  <a:pt x="865632" y="0"/>
                </a:lnTo>
                <a:close/>
              </a:path>
            </a:pathLst>
          </a:custGeom>
          <a:solidFill>
            <a:srgbClr val="F8F8F8"/>
          </a:solidFill>
        </p:spPr>
        <p:txBody>
          <a:bodyPr wrap="square" lIns="0" tIns="0" rIns="0" bIns="0" rtlCol="0"/>
          <a:lstStyle/>
          <a:p>
            <a:endParaRPr/>
          </a:p>
        </p:txBody>
      </p:sp>
      <p:sp>
        <p:nvSpPr>
          <p:cNvPr id="56" name="object 56"/>
          <p:cNvSpPr txBox="1"/>
          <p:nvPr/>
        </p:nvSpPr>
        <p:spPr>
          <a:xfrm>
            <a:off x="2612135" y="2362200"/>
            <a:ext cx="866140" cy="862965"/>
          </a:xfrm>
          <a:prstGeom prst="rect">
            <a:avLst/>
          </a:prstGeom>
          <a:ln w="12192">
            <a:solidFill>
              <a:srgbClr val="A8D3E6"/>
            </a:solidFill>
          </a:ln>
        </p:spPr>
        <p:txBody>
          <a:bodyPr vert="horz" wrap="square" lIns="0" tIns="0" rIns="0" bIns="0" rtlCol="0">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5"/>
              </a:spcBef>
            </a:pPr>
            <a:endParaRPr sz="850">
              <a:latin typeface="Times New Roman"/>
              <a:cs typeface="Times New Roman"/>
            </a:endParaRPr>
          </a:p>
          <a:p>
            <a:pPr marL="15240" algn="ctr">
              <a:lnSpc>
                <a:spcPct val="100000"/>
              </a:lnSpc>
            </a:pPr>
            <a:r>
              <a:rPr sz="900" spc="-5" dirty="0">
                <a:solidFill>
                  <a:srgbClr val="0082B3"/>
                </a:solidFill>
                <a:latin typeface="Carlito"/>
                <a:cs typeface="Carlito"/>
              </a:rPr>
              <a:t>MSC</a:t>
            </a:r>
            <a:endParaRPr sz="900">
              <a:latin typeface="Carlito"/>
              <a:cs typeface="Carlito"/>
            </a:endParaRPr>
          </a:p>
        </p:txBody>
      </p:sp>
      <p:sp>
        <p:nvSpPr>
          <p:cNvPr id="57" name="object 57"/>
          <p:cNvSpPr/>
          <p:nvPr/>
        </p:nvSpPr>
        <p:spPr>
          <a:xfrm>
            <a:off x="2773679" y="2410967"/>
            <a:ext cx="560832" cy="603503"/>
          </a:xfrm>
          <a:prstGeom prst="rect">
            <a:avLst/>
          </a:prstGeom>
          <a:blipFill>
            <a:blip r:embed="rId16"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8519" y="1661159"/>
            <a:ext cx="4370832" cy="2478024"/>
          </a:xfrm>
          <a:prstGeom prst="rect">
            <a:avLst/>
          </a:prstGeom>
          <a:blipFill>
            <a:blip r:embed="rId2" cstate="print"/>
            <a:stretch>
              <a:fillRect/>
            </a:stretch>
          </a:blipFill>
        </p:spPr>
        <p:txBody>
          <a:bodyPr wrap="square" lIns="0" tIns="0" rIns="0" bIns="0" rtlCol="0"/>
          <a:lstStyle/>
          <a:p>
            <a:endParaRPr>
              <a:solidFill>
                <a:srgbClr val="0C3455"/>
              </a:solidFill>
            </a:endParaRPr>
          </a:p>
        </p:txBody>
      </p:sp>
      <p:sp>
        <p:nvSpPr>
          <p:cNvPr id="3" name="object 3"/>
          <p:cNvSpPr txBox="1">
            <a:spLocks noGrp="1"/>
          </p:cNvSpPr>
          <p:nvPr>
            <p:ph type="title"/>
          </p:nvPr>
        </p:nvSpPr>
        <p:spPr>
          <a:xfrm>
            <a:off x="764540" y="442087"/>
            <a:ext cx="3954779" cy="453390"/>
          </a:xfrm>
          <a:prstGeom prst="rect">
            <a:avLst/>
          </a:prstGeom>
        </p:spPr>
        <p:txBody>
          <a:bodyPr vert="horz" wrap="square" lIns="0" tIns="13335" rIns="0" bIns="0" rtlCol="0">
            <a:spAutoFit/>
          </a:bodyPr>
          <a:lstStyle/>
          <a:p>
            <a:pPr marL="12700">
              <a:lnSpc>
                <a:spcPct val="100000"/>
              </a:lnSpc>
              <a:spcBef>
                <a:spcPts val="105"/>
              </a:spcBef>
            </a:pPr>
            <a:r>
              <a:rPr lang="vi-VN" b="1" spc="-35" dirty="0">
                <a:solidFill>
                  <a:srgbClr val="0C3455"/>
                </a:solidFill>
              </a:rPr>
              <a:t>Yêu cầu kỹ thuật</a:t>
            </a:r>
            <a:endParaRPr b="1" dirty="0">
              <a:solidFill>
                <a:srgbClr val="0C3455"/>
              </a:solidFill>
              <a:latin typeface="Trebuchet MS"/>
              <a:cs typeface="Trebuchet MS"/>
            </a:endParaRPr>
          </a:p>
        </p:txBody>
      </p:sp>
      <p:sp>
        <p:nvSpPr>
          <p:cNvPr id="4" name="object 4"/>
          <p:cNvSpPr txBox="1"/>
          <p:nvPr/>
        </p:nvSpPr>
        <p:spPr>
          <a:xfrm>
            <a:off x="799896" y="2468956"/>
            <a:ext cx="5095240" cy="1703030"/>
          </a:xfrm>
          <a:prstGeom prst="rect">
            <a:avLst/>
          </a:prstGeom>
        </p:spPr>
        <p:txBody>
          <a:bodyPr vert="horz" wrap="square" lIns="0" tIns="12700" rIns="0" bIns="0" rtlCol="0">
            <a:spAutoFit/>
          </a:bodyPr>
          <a:lstStyle/>
          <a:p>
            <a:pPr marL="12700">
              <a:lnSpc>
                <a:spcPct val="100000"/>
              </a:lnSpc>
              <a:spcBef>
                <a:spcPts val="100"/>
              </a:spcBef>
            </a:pPr>
            <a:r>
              <a:rPr lang="vi-VN" sz="1200" b="1" spc="-15" dirty="0">
                <a:solidFill>
                  <a:srgbClr val="0C3455"/>
                </a:solidFill>
                <a:latin typeface="Trebuchet MS"/>
                <a:cs typeface="Trebuchet MS"/>
              </a:rPr>
              <a:t>Danh sách các yêu cầu kỹ thuật để tích hợp dịch vụ</a:t>
            </a:r>
            <a:endParaRPr sz="1200" b="1" dirty="0">
              <a:solidFill>
                <a:srgbClr val="0C3455"/>
              </a:solidFill>
              <a:latin typeface="Trebuchet MS"/>
              <a:cs typeface="Trebuchet MS"/>
            </a:endParaRPr>
          </a:p>
          <a:p>
            <a:pPr>
              <a:lnSpc>
                <a:spcPct val="100000"/>
              </a:lnSpc>
            </a:pPr>
            <a:endParaRPr sz="1400" dirty="0">
              <a:solidFill>
                <a:srgbClr val="0C3455"/>
              </a:solidFill>
              <a:latin typeface="Trebuchet MS"/>
              <a:cs typeface="Trebuchet MS"/>
            </a:endParaRPr>
          </a:p>
          <a:p>
            <a:pPr>
              <a:lnSpc>
                <a:spcPct val="100000"/>
              </a:lnSpc>
              <a:spcBef>
                <a:spcPts val="50"/>
              </a:spcBef>
            </a:pPr>
            <a:endParaRPr sz="1100" dirty="0">
              <a:solidFill>
                <a:srgbClr val="0C3455"/>
              </a:solidFill>
              <a:latin typeface="Trebuchet MS"/>
              <a:cs typeface="Trebuchet MS"/>
            </a:endParaRPr>
          </a:p>
          <a:p>
            <a:pPr marL="287020" indent="-274320">
              <a:lnSpc>
                <a:spcPct val="100000"/>
              </a:lnSpc>
              <a:buClr>
                <a:srgbClr val="0C3455"/>
              </a:buClr>
              <a:buAutoNum type="arabicPeriod"/>
              <a:tabLst>
                <a:tab pos="286385" algn="l"/>
                <a:tab pos="287020" algn="l"/>
              </a:tabLst>
            </a:pPr>
            <a:r>
              <a:rPr sz="1200" spc="-75" dirty="0">
                <a:solidFill>
                  <a:srgbClr val="0C3455"/>
                </a:solidFill>
                <a:latin typeface="Trebuchet MS"/>
                <a:cs typeface="Trebuchet MS"/>
              </a:rPr>
              <a:t>T</a:t>
            </a:r>
            <a:r>
              <a:rPr lang="vi-VN" sz="1200" spc="-75" dirty="0">
                <a:solidFill>
                  <a:srgbClr val="0C3455"/>
                </a:solidFill>
                <a:latin typeface="Trebuchet MS"/>
                <a:cs typeface="Trebuchet MS"/>
              </a:rPr>
              <a:t>hiết lập và cài đặt Server vào Datacenter của nhà mạng</a:t>
            </a:r>
          </a:p>
          <a:p>
            <a:pPr marL="287020" indent="-274320">
              <a:lnSpc>
                <a:spcPct val="100000"/>
              </a:lnSpc>
              <a:buClr>
                <a:srgbClr val="0C3455"/>
              </a:buClr>
              <a:buAutoNum type="arabicPeriod"/>
              <a:tabLst>
                <a:tab pos="286385" algn="l"/>
                <a:tab pos="287020" algn="l"/>
              </a:tabLst>
            </a:pPr>
            <a:endParaRPr lang="vi-VN" sz="1200" spc="-10" dirty="0">
              <a:solidFill>
                <a:srgbClr val="0C3455"/>
              </a:solidFill>
              <a:latin typeface="Trebuchet MS"/>
              <a:cs typeface="Trebuchet MS"/>
            </a:endParaRPr>
          </a:p>
          <a:p>
            <a:pPr marL="287020" indent="-274320">
              <a:lnSpc>
                <a:spcPct val="100000"/>
              </a:lnSpc>
              <a:buClr>
                <a:srgbClr val="0C3455"/>
              </a:buClr>
              <a:buAutoNum type="arabicPeriod"/>
              <a:tabLst>
                <a:tab pos="286385" algn="l"/>
                <a:tab pos="287020" algn="l"/>
              </a:tabLst>
            </a:pPr>
            <a:r>
              <a:rPr lang="en-VN" sz="1200" spc="-10" dirty="0">
                <a:solidFill>
                  <a:srgbClr val="0C3455"/>
                </a:solidFill>
                <a:latin typeface="Trebuchet MS"/>
                <a:cs typeface="Trebuchet MS"/>
              </a:rPr>
              <a:t>Triển khai hệ thống lên các Server đã cài đặt </a:t>
            </a:r>
          </a:p>
          <a:p>
            <a:pPr marL="287020" indent="-274320">
              <a:lnSpc>
                <a:spcPct val="100000"/>
              </a:lnSpc>
              <a:buClr>
                <a:srgbClr val="0C3455"/>
              </a:buClr>
              <a:buAutoNum type="arabicPeriod"/>
              <a:tabLst>
                <a:tab pos="286385" algn="l"/>
                <a:tab pos="287020" algn="l"/>
              </a:tabLst>
            </a:pPr>
            <a:endParaRPr lang="en-VN" sz="1200" spc="-10" dirty="0">
              <a:solidFill>
                <a:srgbClr val="0C3455"/>
              </a:solidFill>
              <a:latin typeface="Trebuchet MS"/>
              <a:cs typeface="Trebuchet MS"/>
            </a:endParaRPr>
          </a:p>
          <a:p>
            <a:pPr marL="287020" indent="-274320">
              <a:lnSpc>
                <a:spcPct val="100000"/>
              </a:lnSpc>
              <a:buClr>
                <a:srgbClr val="0C3455"/>
              </a:buClr>
              <a:buAutoNum type="arabicPeriod"/>
              <a:tabLst>
                <a:tab pos="286385" algn="l"/>
                <a:tab pos="287020" algn="l"/>
              </a:tabLst>
            </a:pPr>
            <a:r>
              <a:rPr lang="en-VN" sz="1200" spc="-10" dirty="0">
                <a:solidFill>
                  <a:srgbClr val="0C3455"/>
                </a:solidFill>
                <a:latin typeface="Trebuchet MS"/>
                <a:cs typeface="Trebuchet MS"/>
              </a:rPr>
              <a:t>Điều hướng các cuộc gọi sai số về hệ thống</a:t>
            </a:r>
            <a:r>
              <a:rPr sz="1200" spc="-5" dirty="0">
                <a:solidFill>
                  <a:srgbClr val="0C3455"/>
                </a:solidFill>
                <a:latin typeface="Trebuchet MS"/>
                <a:cs typeface="Trebuchet MS"/>
              </a:rPr>
              <a:t> </a:t>
            </a:r>
            <a:r>
              <a:rPr sz="1200" spc="-20" dirty="0">
                <a:solidFill>
                  <a:srgbClr val="0C3455"/>
                </a:solidFill>
                <a:latin typeface="Trebuchet MS"/>
                <a:cs typeface="Trebuchet MS"/>
              </a:rPr>
              <a:t>Wrong </a:t>
            </a:r>
            <a:r>
              <a:rPr sz="1200" spc="-5" dirty="0">
                <a:solidFill>
                  <a:srgbClr val="0C3455"/>
                </a:solidFill>
                <a:latin typeface="Trebuchet MS"/>
                <a:cs typeface="Trebuchet MS"/>
              </a:rPr>
              <a:t>IVR </a:t>
            </a:r>
            <a:r>
              <a:rPr sz="1200" spc="-10" dirty="0">
                <a:solidFill>
                  <a:srgbClr val="0C3455"/>
                </a:solidFill>
                <a:latin typeface="Trebuchet MS"/>
                <a:cs typeface="Trebuchet MS"/>
              </a:rPr>
              <a:t>Advertising</a:t>
            </a:r>
            <a:endParaRPr lang="vi-VN" sz="1200" spc="45" dirty="0">
              <a:solidFill>
                <a:srgbClr val="0C3455"/>
              </a:solidFill>
              <a:latin typeface="Trebuchet MS"/>
              <a:cs typeface="Trebuchet MS"/>
            </a:endParaRPr>
          </a:p>
          <a:p>
            <a:pPr marL="12700">
              <a:lnSpc>
                <a:spcPct val="100000"/>
              </a:lnSpc>
              <a:buClr>
                <a:srgbClr val="0082B3"/>
              </a:buClr>
              <a:tabLst>
                <a:tab pos="286385" algn="l"/>
                <a:tab pos="287020" algn="l"/>
              </a:tabLst>
            </a:pPr>
            <a:endParaRPr sz="1200" dirty="0">
              <a:solidFill>
                <a:srgbClr val="0C3455"/>
              </a:solidFill>
              <a:latin typeface="Trebuchet MS"/>
              <a:cs typeface="Trebuchet MS"/>
            </a:endParaRPr>
          </a:p>
        </p:txBody>
      </p:sp>
      <p:sp>
        <p:nvSpPr>
          <p:cNvPr id="6" name="object 6"/>
          <p:cNvSpPr txBox="1"/>
          <p:nvPr/>
        </p:nvSpPr>
        <p:spPr>
          <a:xfrm>
            <a:off x="7278623" y="4379976"/>
            <a:ext cx="4231005" cy="330072"/>
          </a:xfrm>
          <a:prstGeom prst="rect">
            <a:avLst/>
          </a:prstGeom>
          <a:ln w="18288">
            <a:solidFill>
              <a:srgbClr val="0082B3"/>
            </a:solidFill>
          </a:ln>
        </p:spPr>
        <p:txBody>
          <a:bodyPr vert="horz" wrap="square" lIns="0" tIns="72000" rIns="0" bIns="72000" rtlCol="0">
            <a:spAutoFit/>
          </a:bodyPr>
          <a:lstStyle/>
          <a:p>
            <a:pPr marL="1905" algn="ctr">
              <a:lnSpc>
                <a:spcPct val="100000"/>
              </a:lnSpc>
              <a:spcBef>
                <a:spcPts val="715"/>
              </a:spcBef>
            </a:pPr>
            <a:r>
              <a:rPr lang="vi-VN" sz="1200" dirty="0">
                <a:solidFill>
                  <a:srgbClr val="0C3455"/>
                </a:solidFill>
                <a:latin typeface="Trebuchet MS"/>
                <a:cs typeface="Trebuchet MS"/>
              </a:rPr>
              <a:t>Dịch vụ được tích hợp triển khai trong vòng 6 tuần</a:t>
            </a:r>
            <a:endParaRPr sz="1200" dirty="0">
              <a:solidFill>
                <a:srgbClr val="0C3455"/>
              </a:solidFill>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39" y="446024"/>
            <a:ext cx="8680704" cy="444352"/>
          </a:xfrm>
          <a:prstGeom prst="rect">
            <a:avLst/>
          </a:prstGeom>
        </p:spPr>
        <p:txBody>
          <a:bodyPr vert="horz" wrap="square" lIns="0" tIns="13335" rIns="0" bIns="0" rtlCol="0">
            <a:spAutoFit/>
          </a:bodyPr>
          <a:lstStyle/>
          <a:p>
            <a:pPr marL="12700">
              <a:spcBef>
                <a:spcPts val="105"/>
              </a:spcBef>
            </a:pPr>
            <a:r>
              <a:rPr lang="vi-VN" b="1" spc="-5" dirty="0">
                <a:solidFill>
                  <a:srgbClr val="0C3455"/>
                </a:solidFill>
              </a:rPr>
              <a:t>Tích hợp hệ thống </a:t>
            </a:r>
            <a:r>
              <a:rPr b="1" spc="-15" dirty="0">
                <a:solidFill>
                  <a:srgbClr val="0C3455"/>
                </a:solidFill>
                <a:latin typeface="Trebuchet MS"/>
                <a:cs typeface="Trebuchet MS"/>
              </a:rPr>
              <a:t>Wrong </a:t>
            </a:r>
            <a:r>
              <a:rPr b="1" spc="5" dirty="0">
                <a:solidFill>
                  <a:srgbClr val="0C3455"/>
                </a:solidFill>
                <a:latin typeface="Trebuchet MS"/>
                <a:cs typeface="Trebuchet MS"/>
              </a:rPr>
              <a:t>IVR</a:t>
            </a:r>
            <a:r>
              <a:rPr lang="vi-VN" b="1" spc="5" dirty="0">
                <a:solidFill>
                  <a:srgbClr val="0C3455"/>
                </a:solidFill>
              </a:rPr>
              <a:t> Advertising</a:t>
            </a:r>
            <a:endParaRPr b="1" spc="-15" dirty="0">
              <a:solidFill>
                <a:srgbClr val="0C3455"/>
              </a:solidFill>
              <a:latin typeface="Trebuchet MS"/>
              <a:cs typeface="Trebuchet MS"/>
            </a:endParaRPr>
          </a:p>
        </p:txBody>
      </p:sp>
      <p:sp>
        <p:nvSpPr>
          <p:cNvPr id="3" name="object 3"/>
          <p:cNvSpPr txBox="1"/>
          <p:nvPr/>
        </p:nvSpPr>
        <p:spPr>
          <a:xfrm>
            <a:off x="815339" y="1359853"/>
            <a:ext cx="2971800" cy="969698"/>
          </a:xfrm>
          <a:prstGeom prst="rect">
            <a:avLst/>
          </a:prstGeom>
          <a:solidFill>
            <a:srgbClr val="F0F3F5"/>
          </a:solidFill>
          <a:ln w="15240">
            <a:solidFill>
              <a:srgbClr val="CFD7DC"/>
            </a:solidFill>
          </a:ln>
        </p:spPr>
        <p:txBody>
          <a:bodyPr vert="horz" wrap="square" lIns="0" tIns="216000" rIns="0" bIns="216000" rtlCol="0" anchor="ctr" anchorCtr="0">
            <a:spAutoFit/>
          </a:bodyPr>
          <a:lstStyle/>
          <a:p>
            <a:pPr algn="ctr">
              <a:lnSpc>
                <a:spcPct val="100000"/>
              </a:lnSpc>
            </a:pPr>
            <a:r>
              <a:rPr lang="vi-VN" sz="1400" spc="-35" dirty="0">
                <a:solidFill>
                  <a:srgbClr val="0C3455"/>
                </a:solidFill>
                <a:latin typeface="Trebuchet MS"/>
                <a:cs typeface="Trebuchet MS"/>
              </a:rPr>
              <a:t>CÀI ĐẶT HỆ THỐNG</a:t>
            </a:r>
            <a:endParaRPr sz="1400" dirty="0">
              <a:solidFill>
                <a:srgbClr val="0C3455"/>
              </a:solidFill>
              <a:latin typeface="Trebuchet MS"/>
              <a:cs typeface="Trebuchet MS"/>
            </a:endParaRPr>
          </a:p>
          <a:p>
            <a:pPr algn="ctr">
              <a:lnSpc>
                <a:spcPct val="100000"/>
              </a:lnSpc>
              <a:spcBef>
                <a:spcPts val="840"/>
              </a:spcBef>
            </a:pPr>
            <a:r>
              <a:rPr lang="vi-VN" sz="1400" spc="-5" dirty="0">
                <a:solidFill>
                  <a:srgbClr val="0C3455"/>
                </a:solidFill>
                <a:latin typeface="Trebuchet MS"/>
                <a:cs typeface="Trebuchet MS"/>
              </a:rPr>
              <a:t>2</a:t>
            </a:r>
            <a:r>
              <a:rPr sz="1400" spc="-10" dirty="0">
                <a:solidFill>
                  <a:srgbClr val="0C3455"/>
                </a:solidFill>
                <a:latin typeface="Trebuchet MS"/>
                <a:cs typeface="Trebuchet MS"/>
              </a:rPr>
              <a:t> </a:t>
            </a:r>
            <a:r>
              <a:rPr lang="vi-VN" sz="1400" spc="-5" dirty="0">
                <a:solidFill>
                  <a:srgbClr val="0C3455"/>
                </a:solidFill>
                <a:latin typeface="Trebuchet MS"/>
                <a:cs typeface="Trebuchet MS"/>
              </a:rPr>
              <a:t>tuần</a:t>
            </a:r>
            <a:endParaRPr sz="1400" dirty="0">
              <a:solidFill>
                <a:srgbClr val="0C3455"/>
              </a:solidFill>
              <a:latin typeface="Trebuchet MS"/>
              <a:cs typeface="Trebuchet MS"/>
            </a:endParaRPr>
          </a:p>
        </p:txBody>
      </p:sp>
      <p:sp>
        <p:nvSpPr>
          <p:cNvPr id="4" name="object 4"/>
          <p:cNvSpPr txBox="1"/>
          <p:nvPr/>
        </p:nvSpPr>
        <p:spPr>
          <a:xfrm>
            <a:off x="3997578" y="1524000"/>
            <a:ext cx="4853940" cy="197490"/>
          </a:xfrm>
          <a:prstGeom prst="rect">
            <a:avLst/>
          </a:prstGeom>
        </p:spPr>
        <p:txBody>
          <a:bodyPr vert="horz" wrap="square" lIns="0" tIns="12700" rIns="0" bIns="0" rtlCol="0">
            <a:spAutoFit/>
          </a:bodyPr>
          <a:lstStyle/>
          <a:p>
            <a:pPr marL="287020" indent="-274955">
              <a:lnSpc>
                <a:spcPct val="100000"/>
              </a:lnSpc>
              <a:spcBef>
                <a:spcPts val="100"/>
              </a:spcBef>
              <a:buClr>
                <a:srgbClr val="0C3455"/>
              </a:buClr>
              <a:buFont typeface="Wingdings"/>
              <a:buChar char=""/>
              <a:tabLst>
                <a:tab pos="287020" algn="l"/>
                <a:tab pos="287655" algn="l"/>
              </a:tabLst>
            </a:pPr>
            <a:r>
              <a:rPr lang="vi-VN" sz="1200" spc="-5" dirty="0">
                <a:solidFill>
                  <a:srgbClr val="0C3455"/>
                </a:solidFill>
                <a:latin typeface="Trebuchet MS"/>
                <a:cs typeface="Trebuchet MS"/>
              </a:rPr>
              <a:t>Cài đặt Server vào hệ thống</a:t>
            </a:r>
            <a:r>
              <a:rPr sz="1200" spc="-15" dirty="0">
                <a:solidFill>
                  <a:srgbClr val="0C3455"/>
                </a:solidFill>
                <a:latin typeface="Trebuchet MS"/>
                <a:cs typeface="Trebuchet MS"/>
              </a:rPr>
              <a:t> </a:t>
            </a:r>
            <a:r>
              <a:rPr sz="1200" dirty="0">
                <a:solidFill>
                  <a:srgbClr val="0C3455"/>
                </a:solidFill>
                <a:latin typeface="Trebuchet MS"/>
                <a:cs typeface="Trebuchet MS"/>
              </a:rPr>
              <a:t>Data</a:t>
            </a:r>
            <a:r>
              <a:rPr sz="1200" spc="-70" dirty="0">
                <a:solidFill>
                  <a:srgbClr val="0C3455"/>
                </a:solidFill>
                <a:latin typeface="Trebuchet MS"/>
                <a:cs typeface="Trebuchet MS"/>
              </a:rPr>
              <a:t> </a:t>
            </a:r>
            <a:r>
              <a:rPr sz="1200" spc="-5" dirty="0">
                <a:solidFill>
                  <a:srgbClr val="0C3455"/>
                </a:solidFill>
                <a:latin typeface="Trebuchet MS"/>
                <a:cs typeface="Trebuchet MS"/>
              </a:rPr>
              <a:t>Center</a:t>
            </a:r>
            <a:r>
              <a:rPr lang="vi-VN" sz="1200" spc="-5" dirty="0">
                <a:solidFill>
                  <a:srgbClr val="0C3455"/>
                </a:solidFill>
                <a:latin typeface="Trebuchet MS"/>
                <a:cs typeface="Trebuchet MS"/>
              </a:rPr>
              <a:t> của nhà mạng </a:t>
            </a:r>
            <a:endParaRPr sz="1200" dirty="0">
              <a:solidFill>
                <a:srgbClr val="0C3455"/>
              </a:solidFill>
              <a:latin typeface="Trebuchet MS"/>
              <a:cs typeface="Trebuchet MS"/>
            </a:endParaRPr>
          </a:p>
        </p:txBody>
      </p:sp>
      <p:sp>
        <p:nvSpPr>
          <p:cNvPr id="5" name="object 5"/>
          <p:cNvSpPr txBox="1"/>
          <p:nvPr/>
        </p:nvSpPr>
        <p:spPr>
          <a:xfrm>
            <a:off x="3997578" y="1859965"/>
            <a:ext cx="5096510" cy="197490"/>
          </a:xfrm>
          <a:prstGeom prst="rect">
            <a:avLst/>
          </a:prstGeom>
        </p:spPr>
        <p:txBody>
          <a:bodyPr vert="horz" wrap="square" lIns="0" tIns="12700" rIns="0" bIns="0" rtlCol="0">
            <a:spAutoFit/>
          </a:bodyPr>
          <a:lstStyle/>
          <a:p>
            <a:pPr marL="287020" indent="-274955">
              <a:lnSpc>
                <a:spcPct val="100000"/>
              </a:lnSpc>
              <a:spcBef>
                <a:spcPts val="100"/>
              </a:spcBef>
              <a:buClr>
                <a:srgbClr val="0C3455"/>
              </a:buClr>
              <a:buFont typeface="Wingdings"/>
              <a:buChar char=""/>
              <a:tabLst>
                <a:tab pos="287020" algn="l"/>
                <a:tab pos="287655" algn="l"/>
              </a:tabLst>
            </a:pPr>
            <a:r>
              <a:rPr lang="vi-VN" sz="1200" spc="-5" dirty="0">
                <a:solidFill>
                  <a:srgbClr val="0C3455"/>
                </a:solidFill>
                <a:latin typeface="Trebuchet MS"/>
                <a:cs typeface="Trebuchet MS"/>
              </a:rPr>
              <a:t>Kết nối hệ thống </a:t>
            </a:r>
            <a:r>
              <a:rPr sz="1200" spc="-5" dirty="0">
                <a:solidFill>
                  <a:srgbClr val="0C3455"/>
                </a:solidFill>
                <a:latin typeface="Trebuchet MS"/>
                <a:cs typeface="Trebuchet MS"/>
              </a:rPr>
              <a:t> </a:t>
            </a:r>
            <a:r>
              <a:rPr sz="1200" spc="-20" dirty="0">
                <a:solidFill>
                  <a:srgbClr val="0C3455"/>
                </a:solidFill>
                <a:latin typeface="Trebuchet MS"/>
                <a:cs typeface="Trebuchet MS"/>
              </a:rPr>
              <a:t>Wrong </a:t>
            </a:r>
            <a:r>
              <a:rPr sz="1200" spc="-5" dirty="0">
                <a:solidFill>
                  <a:srgbClr val="0C3455"/>
                </a:solidFill>
                <a:latin typeface="Trebuchet MS"/>
                <a:cs typeface="Trebuchet MS"/>
              </a:rPr>
              <a:t>IVR platform </a:t>
            </a:r>
            <a:r>
              <a:rPr lang="vi-VN" sz="1200" spc="-5" dirty="0">
                <a:solidFill>
                  <a:srgbClr val="0C3455"/>
                </a:solidFill>
                <a:latin typeface="Trebuchet MS"/>
                <a:cs typeface="Trebuchet MS"/>
              </a:rPr>
              <a:t>tới </a:t>
            </a:r>
            <a:r>
              <a:rPr sz="1200" dirty="0">
                <a:solidFill>
                  <a:srgbClr val="0C3455"/>
                </a:solidFill>
                <a:latin typeface="Trebuchet MS"/>
                <a:cs typeface="Trebuchet MS"/>
              </a:rPr>
              <a:t>SIP</a:t>
            </a:r>
            <a:r>
              <a:rPr sz="1200" spc="-40" dirty="0">
                <a:solidFill>
                  <a:srgbClr val="0C3455"/>
                </a:solidFill>
                <a:latin typeface="Trebuchet MS"/>
                <a:cs typeface="Trebuchet MS"/>
              </a:rPr>
              <a:t> </a:t>
            </a:r>
            <a:r>
              <a:rPr sz="1200" spc="-5" dirty="0">
                <a:solidFill>
                  <a:srgbClr val="0C3455"/>
                </a:solidFill>
                <a:latin typeface="Trebuchet MS"/>
                <a:cs typeface="Trebuchet MS"/>
              </a:rPr>
              <a:t>MSC</a:t>
            </a:r>
            <a:r>
              <a:rPr lang="vi-VN" sz="1200" spc="-5" dirty="0">
                <a:solidFill>
                  <a:srgbClr val="0C3455"/>
                </a:solidFill>
                <a:latin typeface="Trebuchet MS"/>
                <a:cs typeface="Trebuchet MS"/>
              </a:rPr>
              <a:t> của nhà mạng</a:t>
            </a:r>
            <a:endParaRPr sz="1200" dirty="0">
              <a:solidFill>
                <a:srgbClr val="0C3455"/>
              </a:solidFill>
              <a:latin typeface="Trebuchet MS"/>
              <a:cs typeface="Trebuchet MS"/>
            </a:endParaRPr>
          </a:p>
        </p:txBody>
      </p:sp>
      <p:sp>
        <p:nvSpPr>
          <p:cNvPr id="6" name="object 6"/>
          <p:cNvSpPr txBox="1"/>
          <p:nvPr/>
        </p:nvSpPr>
        <p:spPr>
          <a:xfrm>
            <a:off x="815339" y="3128772"/>
            <a:ext cx="2971800" cy="969698"/>
          </a:xfrm>
          <a:prstGeom prst="rect">
            <a:avLst/>
          </a:prstGeom>
          <a:solidFill>
            <a:srgbClr val="F0F3F5"/>
          </a:solidFill>
          <a:ln w="15240">
            <a:solidFill>
              <a:srgbClr val="CFD7DC"/>
            </a:solidFill>
          </a:ln>
        </p:spPr>
        <p:txBody>
          <a:bodyPr vert="horz" wrap="square" lIns="0" tIns="216000" rIns="0" bIns="216000" rtlCol="0">
            <a:spAutoFit/>
          </a:bodyPr>
          <a:lstStyle/>
          <a:p>
            <a:pPr algn="ctr">
              <a:lnSpc>
                <a:spcPct val="100000"/>
              </a:lnSpc>
            </a:pPr>
            <a:r>
              <a:rPr lang="vi-VN" sz="1400" spc="-40" dirty="0">
                <a:solidFill>
                  <a:srgbClr val="0C3455"/>
                </a:solidFill>
                <a:latin typeface="Trebuchet MS"/>
                <a:cs typeface="Trebuchet MS"/>
              </a:rPr>
              <a:t>KHỞI TẠO DỊCH VỤ</a:t>
            </a:r>
            <a:endParaRPr sz="1400" dirty="0">
              <a:solidFill>
                <a:srgbClr val="0C3455"/>
              </a:solidFill>
              <a:latin typeface="Trebuchet MS"/>
              <a:cs typeface="Trebuchet MS"/>
            </a:endParaRPr>
          </a:p>
          <a:p>
            <a:pPr marL="635" algn="ctr">
              <a:lnSpc>
                <a:spcPct val="100000"/>
              </a:lnSpc>
              <a:spcBef>
                <a:spcPts val="840"/>
              </a:spcBef>
            </a:pPr>
            <a:r>
              <a:rPr sz="1400" spc="-5" dirty="0">
                <a:solidFill>
                  <a:srgbClr val="0C3455"/>
                </a:solidFill>
                <a:latin typeface="Trebuchet MS"/>
                <a:cs typeface="Trebuchet MS"/>
              </a:rPr>
              <a:t>2 </a:t>
            </a:r>
            <a:r>
              <a:rPr lang="vi-VN" sz="1400" spc="-10" dirty="0">
                <a:solidFill>
                  <a:srgbClr val="0C3455"/>
                </a:solidFill>
                <a:latin typeface="Trebuchet MS"/>
                <a:cs typeface="Trebuchet MS"/>
              </a:rPr>
              <a:t>tuần</a:t>
            </a:r>
            <a:endParaRPr sz="1400" dirty="0">
              <a:solidFill>
                <a:srgbClr val="0C3455"/>
              </a:solidFill>
              <a:latin typeface="Trebuchet MS"/>
              <a:cs typeface="Trebuchet MS"/>
            </a:endParaRPr>
          </a:p>
        </p:txBody>
      </p:sp>
      <p:sp>
        <p:nvSpPr>
          <p:cNvPr id="7" name="object 7"/>
          <p:cNvSpPr txBox="1"/>
          <p:nvPr/>
        </p:nvSpPr>
        <p:spPr>
          <a:xfrm>
            <a:off x="3997578" y="3206871"/>
            <a:ext cx="4929505" cy="197490"/>
          </a:xfrm>
          <a:prstGeom prst="rect">
            <a:avLst/>
          </a:prstGeom>
        </p:spPr>
        <p:txBody>
          <a:bodyPr vert="horz" wrap="square" lIns="0" tIns="12700" rIns="0" bIns="0" rtlCol="0">
            <a:spAutoFit/>
          </a:bodyPr>
          <a:lstStyle/>
          <a:p>
            <a:pPr marL="287020" indent="-274955">
              <a:lnSpc>
                <a:spcPct val="100000"/>
              </a:lnSpc>
              <a:spcBef>
                <a:spcPts val="100"/>
              </a:spcBef>
              <a:buClr>
                <a:srgbClr val="0C3455"/>
              </a:buClr>
              <a:buFont typeface="Wingdings"/>
              <a:buChar char=""/>
              <a:tabLst>
                <a:tab pos="287020" algn="l"/>
                <a:tab pos="287655" algn="l"/>
              </a:tabLst>
            </a:pPr>
            <a:r>
              <a:rPr lang="vi-VN" sz="1200" spc="-5" dirty="0">
                <a:solidFill>
                  <a:srgbClr val="0C3455"/>
                </a:solidFill>
                <a:latin typeface="Trebuchet MS"/>
                <a:cs typeface="Trebuchet MS"/>
              </a:rPr>
              <a:t>Kết nối tới </a:t>
            </a:r>
            <a:r>
              <a:rPr sz="1200" spc="-5" dirty="0">
                <a:solidFill>
                  <a:srgbClr val="0C3455"/>
                </a:solidFill>
                <a:latin typeface="Trebuchet MS"/>
                <a:cs typeface="Trebuchet MS"/>
              </a:rPr>
              <a:t>SMSC</a:t>
            </a:r>
            <a:r>
              <a:rPr lang="vi-VN" sz="1200" spc="-5" dirty="0">
                <a:solidFill>
                  <a:srgbClr val="0C3455"/>
                </a:solidFill>
                <a:latin typeface="Trebuchet MS"/>
                <a:cs typeface="Trebuchet MS"/>
              </a:rPr>
              <a:t> của nhà mạng</a:t>
            </a:r>
            <a:endParaRPr sz="1200" dirty="0">
              <a:solidFill>
                <a:srgbClr val="0C3455"/>
              </a:solidFill>
              <a:latin typeface="Trebuchet MS"/>
              <a:cs typeface="Trebuchet MS"/>
            </a:endParaRPr>
          </a:p>
        </p:txBody>
      </p:sp>
      <p:sp>
        <p:nvSpPr>
          <p:cNvPr id="8" name="object 8"/>
          <p:cNvSpPr txBox="1"/>
          <p:nvPr/>
        </p:nvSpPr>
        <p:spPr>
          <a:xfrm>
            <a:off x="3997578" y="3542532"/>
            <a:ext cx="6180455" cy="197490"/>
          </a:xfrm>
          <a:prstGeom prst="rect">
            <a:avLst/>
          </a:prstGeom>
        </p:spPr>
        <p:txBody>
          <a:bodyPr vert="horz" wrap="square" lIns="0" tIns="12700" rIns="0" bIns="0" rtlCol="0">
            <a:spAutoFit/>
          </a:bodyPr>
          <a:lstStyle/>
          <a:p>
            <a:pPr marL="287020" indent="-274955">
              <a:lnSpc>
                <a:spcPct val="100000"/>
              </a:lnSpc>
              <a:spcBef>
                <a:spcPts val="100"/>
              </a:spcBef>
              <a:buClr>
                <a:srgbClr val="0C3455"/>
              </a:buClr>
              <a:buFont typeface="Wingdings"/>
              <a:buChar char=""/>
              <a:tabLst>
                <a:tab pos="287020" algn="l"/>
                <a:tab pos="287655" algn="l"/>
              </a:tabLst>
            </a:pPr>
            <a:r>
              <a:rPr lang="vi-VN" sz="1200" spc="-5" dirty="0">
                <a:solidFill>
                  <a:srgbClr val="0C3455"/>
                </a:solidFill>
                <a:latin typeface="Trebuchet MS"/>
                <a:cs typeface="Trebuchet MS"/>
              </a:rPr>
              <a:t>Kết nối tới hệ thống Provisioning của nhà mạng</a:t>
            </a:r>
            <a:endParaRPr sz="1200" dirty="0">
              <a:solidFill>
                <a:srgbClr val="0C3455"/>
              </a:solidFill>
              <a:latin typeface="Trebuchet MS"/>
              <a:cs typeface="Trebuchet MS"/>
            </a:endParaRPr>
          </a:p>
        </p:txBody>
      </p:sp>
      <p:sp>
        <p:nvSpPr>
          <p:cNvPr id="10" name="object 10"/>
          <p:cNvSpPr txBox="1"/>
          <p:nvPr/>
        </p:nvSpPr>
        <p:spPr>
          <a:xfrm>
            <a:off x="3997578" y="3917310"/>
            <a:ext cx="6289040" cy="197490"/>
          </a:xfrm>
          <a:prstGeom prst="rect">
            <a:avLst/>
          </a:prstGeom>
        </p:spPr>
        <p:txBody>
          <a:bodyPr vert="horz" wrap="square" lIns="0" tIns="12700" rIns="0" bIns="0" rtlCol="0">
            <a:spAutoFit/>
          </a:bodyPr>
          <a:lstStyle/>
          <a:p>
            <a:pPr marL="287020" indent="-274955">
              <a:lnSpc>
                <a:spcPct val="100000"/>
              </a:lnSpc>
              <a:spcBef>
                <a:spcPts val="100"/>
              </a:spcBef>
              <a:buClr>
                <a:srgbClr val="0C3455"/>
              </a:buClr>
              <a:buFont typeface="Wingdings"/>
              <a:buChar char=""/>
              <a:tabLst>
                <a:tab pos="287020" algn="l"/>
                <a:tab pos="287655" algn="l"/>
              </a:tabLst>
            </a:pPr>
            <a:r>
              <a:rPr lang="vi-VN" sz="1200" spc="-5" dirty="0">
                <a:solidFill>
                  <a:srgbClr val="0C3455"/>
                </a:solidFill>
                <a:latin typeface="Trebuchet MS"/>
                <a:cs typeface="Trebuchet MS"/>
              </a:rPr>
              <a:t>Thiết lập chuyển hướng cuộc gọi sai số trên đầu </a:t>
            </a:r>
            <a:r>
              <a:rPr sz="1200" spc="-5" dirty="0">
                <a:solidFill>
                  <a:srgbClr val="0C3455"/>
                </a:solidFill>
                <a:latin typeface="Trebuchet MS"/>
                <a:cs typeface="Trebuchet MS"/>
              </a:rPr>
              <a:t>MSC/OCS</a:t>
            </a:r>
            <a:r>
              <a:rPr lang="vi-VN" sz="1200" spc="-5" dirty="0">
                <a:solidFill>
                  <a:srgbClr val="0C3455"/>
                </a:solidFill>
                <a:latin typeface="Trebuchet MS"/>
                <a:cs typeface="Trebuchet MS"/>
              </a:rPr>
              <a:t> của nhà mạng</a:t>
            </a:r>
            <a:endParaRPr sz="1200" dirty="0">
              <a:solidFill>
                <a:srgbClr val="0C3455"/>
              </a:solidFill>
              <a:latin typeface="Trebuchet MS"/>
              <a:cs typeface="Trebuchet MS"/>
            </a:endParaRPr>
          </a:p>
        </p:txBody>
      </p:sp>
      <p:sp>
        <p:nvSpPr>
          <p:cNvPr id="11" name="object 11"/>
          <p:cNvSpPr txBox="1"/>
          <p:nvPr/>
        </p:nvSpPr>
        <p:spPr>
          <a:xfrm>
            <a:off x="815339" y="4927091"/>
            <a:ext cx="2971800" cy="969698"/>
          </a:xfrm>
          <a:prstGeom prst="rect">
            <a:avLst/>
          </a:prstGeom>
          <a:solidFill>
            <a:srgbClr val="F0F3F5"/>
          </a:solidFill>
          <a:ln w="15240">
            <a:solidFill>
              <a:srgbClr val="CFD7DC"/>
            </a:solidFill>
          </a:ln>
        </p:spPr>
        <p:txBody>
          <a:bodyPr vert="horz" wrap="square" lIns="0" tIns="216000" rIns="0" bIns="216000" rtlCol="0">
            <a:spAutoFit/>
          </a:bodyPr>
          <a:lstStyle/>
          <a:p>
            <a:pPr algn="ctr">
              <a:lnSpc>
                <a:spcPct val="100000"/>
              </a:lnSpc>
            </a:pPr>
            <a:r>
              <a:rPr lang="vi-VN" sz="1400" spc="-10" dirty="0">
                <a:solidFill>
                  <a:srgbClr val="0C3455"/>
                </a:solidFill>
                <a:latin typeface="Trebuchet MS"/>
                <a:cs typeface="Trebuchet MS"/>
              </a:rPr>
              <a:t>TRIỂN KHAI DỊCH VỤ</a:t>
            </a:r>
            <a:endParaRPr sz="1400" dirty="0">
              <a:solidFill>
                <a:srgbClr val="0C3455"/>
              </a:solidFill>
              <a:latin typeface="Trebuchet MS"/>
              <a:cs typeface="Trebuchet MS"/>
            </a:endParaRPr>
          </a:p>
          <a:p>
            <a:pPr algn="ctr">
              <a:lnSpc>
                <a:spcPct val="100000"/>
              </a:lnSpc>
              <a:spcBef>
                <a:spcPts val="840"/>
              </a:spcBef>
            </a:pPr>
            <a:r>
              <a:rPr lang="vi-VN" sz="1400" spc="-5" dirty="0">
                <a:solidFill>
                  <a:srgbClr val="0C3455"/>
                </a:solidFill>
                <a:latin typeface="Trebuchet MS"/>
                <a:cs typeface="Trebuchet MS"/>
              </a:rPr>
              <a:t>2 tuần</a:t>
            </a:r>
            <a:endParaRPr sz="1400" dirty="0">
              <a:solidFill>
                <a:srgbClr val="0C3455"/>
              </a:solidFill>
              <a:latin typeface="Trebuchet MS"/>
              <a:cs typeface="Trebuchet MS"/>
            </a:endParaRPr>
          </a:p>
        </p:txBody>
      </p:sp>
      <p:sp>
        <p:nvSpPr>
          <p:cNvPr id="13" name="object 13"/>
          <p:cNvSpPr txBox="1"/>
          <p:nvPr/>
        </p:nvSpPr>
        <p:spPr>
          <a:xfrm>
            <a:off x="3997578" y="4953000"/>
            <a:ext cx="3859529" cy="197490"/>
          </a:xfrm>
          <a:prstGeom prst="rect">
            <a:avLst/>
          </a:prstGeom>
        </p:spPr>
        <p:txBody>
          <a:bodyPr vert="horz" wrap="square" lIns="0" tIns="12700" rIns="0" bIns="0" rtlCol="0">
            <a:spAutoFit/>
          </a:bodyPr>
          <a:lstStyle/>
          <a:p>
            <a:pPr marL="287020" indent="-274955">
              <a:lnSpc>
                <a:spcPct val="100000"/>
              </a:lnSpc>
              <a:spcBef>
                <a:spcPts val="100"/>
              </a:spcBef>
              <a:buClr>
                <a:srgbClr val="0C3455"/>
              </a:buClr>
              <a:buFont typeface="Wingdings"/>
              <a:buChar char=""/>
              <a:tabLst>
                <a:tab pos="287020" algn="l"/>
                <a:tab pos="287655" algn="l"/>
              </a:tabLst>
            </a:pPr>
            <a:r>
              <a:rPr lang="en-US" sz="1200" spc="-5" dirty="0" err="1">
                <a:solidFill>
                  <a:srgbClr val="0C3455"/>
                </a:solidFill>
                <a:latin typeface="Trebuchet MS"/>
                <a:cs typeface="Trebuchet MS"/>
              </a:rPr>
              <a:t>Cài</a:t>
            </a:r>
            <a:r>
              <a:rPr lang="en-US" sz="1200" spc="-5" dirty="0">
                <a:solidFill>
                  <a:srgbClr val="0C3455"/>
                </a:solidFill>
                <a:latin typeface="Trebuchet MS"/>
                <a:cs typeface="Trebuchet MS"/>
              </a:rPr>
              <a:t> </a:t>
            </a:r>
            <a:r>
              <a:rPr lang="en-US" sz="1200" spc="-5" dirty="0" err="1">
                <a:solidFill>
                  <a:srgbClr val="0C3455"/>
                </a:solidFill>
                <a:latin typeface="Trebuchet MS"/>
                <a:cs typeface="Trebuchet MS"/>
              </a:rPr>
              <a:t>đặt</a:t>
            </a:r>
            <a:r>
              <a:rPr lang="en-US" sz="1200" spc="-5" dirty="0">
                <a:solidFill>
                  <a:srgbClr val="0C3455"/>
                </a:solidFill>
                <a:latin typeface="Trebuchet MS"/>
                <a:cs typeface="Trebuchet MS"/>
              </a:rPr>
              <a:t> </a:t>
            </a:r>
            <a:r>
              <a:rPr lang="en-US" sz="1200" spc="-5" dirty="0" err="1">
                <a:solidFill>
                  <a:srgbClr val="0C3455"/>
                </a:solidFill>
                <a:latin typeface="Trebuchet MS"/>
                <a:cs typeface="Trebuchet MS"/>
              </a:rPr>
              <a:t>và</a:t>
            </a:r>
            <a:r>
              <a:rPr lang="en-US" sz="1200" spc="-5" dirty="0">
                <a:solidFill>
                  <a:srgbClr val="0C3455"/>
                </a:solidFill>
                <a:latin typeface="Trebuchet MS"/>
                <a:cs typeface="Trebuchet MS"/>
              </a:rPr>
              <a:t> </a:t>
            </a:r>
            <a:r>
              <a:rPr lang="en-US" sz="1200" spc="-5" dirty="0" err="1">
                <a:solidFill>
                  <a:srgbClr val="0C3455"/>
                </a:solidFill>
                <a:latin typeface="Trebuchet MS"/>
                <a:cs typeface="Trebuchet MS"/>
              </a:rPr>
              <a:t>triển</a:t>
            </a:r>
            <a:r>
              <a:rPr lang="en-US" sz="1200" spc="-5" dirty="0">
                <a:solidFill>
                  <a:srgbClr val="0C3455"/>
                </a:solidFill>
                <a:latin typeface="Trebuchet MS"/>
                <a:cs typeface="Trebuchet MS"/>
              </a:rPr>
              <a:t> </a:t>
            </a:r>
            <a:r>
              <a:rPr lang="en-US" sz="1200" spc="-5" dirty="0" err="1">
                <a:solidFill>
                  <a:srgbClr val="0C3455"/>
                </a:solidFill>
                <a:latin typeface="Trebuchet MS"/>
                <a:cs typeface="Trebuchet MS"/>
              </a:rPr>
              <a:t>khai</a:t>
            </a:r>
            <a:r>
              <a:rPr lang="en-US" sz="1200" spc="-5" dirty="0">
                <a:solidFill>
                  <a:srgbClr val="0C3455"/>
                </a:solidFill>
                <a:latin typeface="Trebuchet MS"/>
                <a:cs typeface="Trebuchet MS"/>
              </a:rPr>
              <a:t> </a:t>
            </a:r>
            <a:r>
              <a:rPr lang="en-US" sz="1200" spc="-5" dirty="0" err="1">
                <a:solidFill>
                  <a:srgbClr val="0C3455"/>
                </a:solidFill>
                <a:latin typeface="Trebuchet MS"/>
                <a:cs typeface="Trebuchet MS"/>
              </a:rPr>
              <a:t>giao</a:t>
            </a:r>
            <a:r>
              <a:rPr lang="en-US" sz="1200" spc="-5" dirty="0">
                <a:solidFill>
                  <a:srgbClr val="0C3455"/>
                </a:solidFill>
                <a:latin typeface="Trebuchet MS"/>
                <a:cs typeface="Trebuchet MS"/>
              </a:rPr>
              <a:t> </a:t>
            </a:r>
            <a:r>
              <a:rPr lang="en-US" sz="1200" spc="-5" dirty="0" err="1">
                <a:solidFill>
                  <a:srgbClr val="0C3455"/>
                </a:solidFill>
                <a:latin typeface="Trebuchet MS"/>
                <a:cs typeface="Trebuchet MS"/>
              </a:rPr>
              <a:t>diện</a:t>
            </a:r>
            <a:r>
              <a:rPr lang="en-US" sz="1200" spc="-5" dirty="0">
                <a:solidFill>
                  <a:srgbClr val="0C3455"/>
                </a:solidFill>
                <a:latin typeface="Trebuchet MS"/>
                <a:cs typeface="Trebuchet MS"/>
              </a:rPr>
              <a:t> Web </a:t>
            </a:r>
            <a:r>
              <a:rPr lang="en-US" sz="1200" spc="-5" dirty="0" err="1">
                <a:solidFill>
                  <a:srgbClr val="0C3455"/>
                </a:solidFill>
                <a:latin typeface="Trebuchet MS"/>
                <a:cs typeface="Trebuchet MS"/>
              </a:rPr>
              <a:t>của</a:t>
            </a:r>
            <a:r>
              <a:rPr lang="en-US" sz="1200" spc="-5" dirty="0">
                <a:solidFill>
                  <a:srgbClr val="0C3455"/>
                </a:solidFill>
                <a:latin typeface="Trebuchet MS"/>
                <a:cs typeface="Trebuchet MS"/>
              </a:rPr>
              <a:t> </a:t>
            </a:r>
            <a:r>
              <a:rPr lang="en-US" sz="1200" spc="-5" dirty="0" err="1">
                <a:solidFill>
                  <a:srgbClr val="0C3455"/>
                </a:solidFill>
                <a:latin typeface="Trebuchet MS"/>
                <a:cs typeface="Trebuchet MS"/>
              </a:rPr>
              <a:t>dịch</a:t>
            </a:r>
            <a:r>
              <a:rPr lang="en-US" sz="1200" spc="-5" dirty="0">
                <a:solidFill>
                  <a:srgbClr val="0C3455"/>
                </a:solidFill>
                <a:latin typeface="Trebuchet MS"/>
                <a:cs typeface="Trebuchet MS"/>
              </a:rPr>
              <a:t> </a:t>
            </a:r>
            <a:r>
              <a:rPr lang="en-US" sz="1200" spc="-5" dirty="0" err="1">
                <a:solidFill>
                  <a:srgbClr val="0C3455"/>
                </a:solidFill>
                <a:latin typeface="Trebuchet MS"/>
                <a:cs typeface="Trebuchet MS"/>
              </a:rPr>
              <a:t>vụ</a:t>
            </a:r>
            <a:endParaRPr sz="1200" dirty="0">
              <a:solidFill>
                <a:srgbClr val="0C3455"/>
              </a:solidFill>
              <a:latin typeface="Trebuchet MS"/>
              <a:cs typeface="Trebuchet MS"/>
            </a:endParaRPr>
          </a:p>
        </p:txBody>
      </p:sp>
      <p:sp>
        <p:nvSpPr>
          <p:cNvPr id="14" name="object 14"/>
          <p:cNvSpPr txBox="1"/>
          <p:nvPr/>
        </p:nvSpPr>
        <p:spPr>
          <a:xfrm>
            <a:off x="3997578" y="5288255"/>
            <a:ext cx="4717415" cy="197490"/>
          </a:xfrm>
          <a:prstGeom prst="rect">
            <a:avLst/>
          </a:prstGeom>
        </p:spPr>
        <p:txBody>
          <a:bodyPr vert="horz" wrap="square" lIns="0" tIns="12700" rIns="0" bIns="0" rtlCol="0">
            <a:spAutoFit/>
          </a:bodyPr>
          <a:lstStyle/>
          <a:p>
            <a:pPr marL="287020" indent="-274955">
              <a:lnSpc>
                <a:spcPct val="100000"/>
              </a:lnSpc>
              <a:spcBef>
                <a:spcPts val="100"/>
              </a:spcBef>
              <a:buClr>
                <a:srgbClr val="0C3455"/>
              </a:buClr>
              <a:buFont typeface="Wingdings"/>
              <a:buChar char=""/>
              <a:tabLst>
                <a:tab pos="287020" algn="l"/>
                <a:tab pos="287655" algn="l"/>
              </a:tabLst>
            </a:pPr>
            <a:r>
              <a:rPr lang="vi-VN" sz="1200" spc="-5" dirty="0">
                <a:solidFill>
                  <a:srgbClr val="0C3455"/>
                </a:solidFill>
                <a:latin typeface="Trebuchet MS"/>
                <a:cs typeface="Trebuchet MS"/>
              </a:rPr>
              <a:t>Cài đặt và triển khai cơ sở dữ liệu dịch vụ</a:t>
            </a:r>
            <a:endParaRPr sz="1200" dirty="0">
              <a:solidFill>
                <a:srgbClr val="0C3455"/>
              </a:solidFill>
              <a:latin typeface="Trebuchet MS"/>
              <a:cs typeface="Trebuchet MS"/>
            </a:endParaRPr>
          </a:p>
        </p:txBody>
      </p:sp>
      <p:sp>
        <p:nvSpPr>
          <p:cNvPr id="15" name="object 15"/>
          <p:cNvSpPr txBox="1"/>
          <p:nvPr/>
        </p:nvSpPr>
        <p:spPr>
          <a:xfrm>
            <a:off x="3997578" y="5626888"/>
            <a:ext cx="3752215" cy="197490"/>
          </a:xfrm>
          <a:prstGeom prst="rect">
            <a:avLst/>
          </a:prstGeom>
        </p:spPr>
        <p:txBody>
          <a:bodyPr vert="horz" wrap="square" lIns="0" tIns="12700" rIns="0" bIns="0" rtlCol="0">
            <a:spAutoFit/>
          </a:bodyPr>
          <a:lstStyle/>
          <a:p>
            <a:pPr marL="287020" indent="-274955">
              <a:lnSpc>
                <a:spcPct val="100000"/>
              </a:lnSpc>
              <a:spcBef>
                <a:spcPts val="100"/>
              </a:spcBef>
              <a:buClr>
                <a:srgbClr val="0C3455"/>
              </a:buClr>
              <a:buFont typeface="Wingdings"/>
              <a:buChar char=""/>
              <a:tabLst>
                <a:tab pos="287020" algn="l"/>
                <a:tab pos="287655" algn="l"/>
              </a:tabLst>
            </a:pPr>
            <a:r>
              <a:rPr lang="vi-VN" sz="1200" spc="-10" dirty="0">
                <a:solidFill>
                  <a:srgbClr val="0C3455"/>
                </a:solidFill>
                <a:latin typeface="Trebuchet MS"/>
                <a:cs typeface="Trebuchet MS"/>
              </a:rPr>
              <a:t>Cài đặt và cấu hình</a:t>
            </a:r>
            <a:r>
              <a:rPr sz="1200" spc="-5" dirty="0">
                <a:solidFill>
                  <a:srgbClr val="0C3455"/>
                </a:solidFill>
                <a:latin typeface="Trebuchet MS"/>
                <a:cs typeface="Trebuchet MS"/>
              </a:rPr>
              <a:t> </a:t>
            </a:r>
            <a:r>
              <a:rPr lang="vi-VN" sz="1200" spc="-5" dirty="0">
                <a:solidFill>
                  <a:srgbClr val="0C3455"/>
                </a:solidFill>
                <a:latin typeface="Trebuchet MS"/>
                <a:cs typeface="Trebuchet MS"/>
              </a:rPr>
              <a:t>hệ thống </a:t>
            </a:r>
            <a:r>
              <a:rPr sz="1200" spc="-20" dirty="0">
                <a:solidFill>
                  <a:srgbClr val="0C3455"/>
                </a:solidFill>
                <a:latin typeface="Trebuchet MS"/>
                <a:cs typeface="Trebuchet MS"/>
              </a:rPr>
              <a:t>Wrong </a:t>
            </a:r>
            <a:r>
              <a:rPr sz="1200" spc="-5" dirty="0">
                <a:solidFill>
                  <a:srgbClr val="0C3455"/>
                </a:solidFill>
                <a:latin typeface="Trebuchet MS"/>
                <a:cs typeface="Trebuchet MS"/>
              </a:rPr>
              <a:t>IVR</a:t>
            </a:r>
            <a:endParaRPr sz="1200" dirty="0">
              <a:solidFill>
                <a:srgbClr val="0C3455"/>
              </a:solidFill>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5565647"/>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4191252" y="1680210"/>
            <a:ext cx="4114547" cy="444352"/>
          </a:xfrm>
          <a:prstGeom prst="rect">
            <a:avLst/>
          </a:prstGeom>
        </p:spPr>
        <p:txBody>
          <a:bodyPr vert="horz" wrap="square" lIns="0" tIns="13335" rIns="0" bIns="0" rtlCol="0">
            <a:spAutoFit/>
          </a:bodyPr>
          <a:lstStyle/>
          <a:p>
            <a:pPr marL="13970">
              <a:lnSpc>
                <a:spcPct val="100000"/>
              </a:lnSpc>
              <a:spcBef>
                <a:spcPts val="105"/>
              </a:spcBef>
            </a:pPr>
            <a:r>
              <a:rPr lang="en-US" dirty="0"/>
              <a:t>Thank</a:t>
            </a:r>
            <a:r>
              <a:rPr lang="en-VN" dirty="0"/>
              <a:t> </a:t>
            </a:r>
            <a:r>
              <a:rPr lang="en-US" dirty="0"/>
              <a:t>you</a:t>
            </a:r>
            <a:r>
              <a:rPr lang="en-VN" dirty="0"/>
              <a:t> </a:t>
            </a:r>
            <a:r>
              <a:rPr lang="en-US" dirty="0"/>
              <a:t>for</a:t>
            </a:r>
            <a:r>
              <a:rPr lang="en-VN" spc="-150" dirty="0"/>
              <a:t> </a:t>
            </a:r>
            <a:r>
              <a:rPr lang="en-US" spc="-5" dirty="0"/>
              <a:t>attention!</a:t>
            </a:r>
            <a:endParaRPr spc="-5" dirty="0"/>
          </a:p>
        </p:txBody>
      </p:sp>
      <p:sp>
        <p:nvSpPr>
          <p:cNvPr id="5" name="object 5"/>
          <p:cNvSpPr txBox="1"/>
          <p:nvPr/>
        </p:nvSpPr>
        <p:spPr>
          <a:xfrm>
            <a:off x="6800215" y="5670296"/>
            <a:ext cx="2099310" cy="609141"/>
          </a:xfrm>
          <a:prstGeom prst="rect">
            <a:avLst/>
          </a:prstGeom>
        </p:spPr>
        <p:txBody>
          <a:bodyPr vert="horz" wrap="square" lIns="0" tIns="11430" rIns="0" bIns="0" rtlCol="0">
            <a:spAutoFit/>
          </a:bodyPr>
          <a:lstStyle/>
          <a:p>
            <a:pPr marL="12700">
              <a:lnSpc>
                <a:spcPct val="100000"/>
              </a:lnSpc>
              <a:spcBef>
                <a:spcPts val="90"/>
              </a:spcBef>
            </a:pPr>
            <a:r>
              <a:rPr lang="vi-VN" sz="1400" spc="-10" dirty="0">
                <a:solidFill>
                  <a:srgbClr val="455A63"/>
                </a:solidFill>
                <a:latin typeface="Trebuchet MS"/>
                <a:cs typeface="Trebuchet MS"/>
              </a:rPr>
              <a:t>manhhoangxuan</a:t>
            </a:r>
          </a:p>
          <a:p>
            <a:pPr marL="12700">
              <a:spcBef>
                <a:spcPts val="1270"/>
              </a:spcBef>
            </a:pPr>
            <a:r>
              <a:rPr lang="en-US" sz="1400" spc="-5" dirty="0" err="1">
                <a:solidFill>
                  <a:srgbClr val="455A63"/>
                </a:solidFill>
                <a:latin typeface="Trebuchet MS"/>
                <a:cs typeface="Trebuchet MS"/>
              </a:rPr>
              <a:t>ceo@arabicatech.vn</a:t>
            </a:r>
            <a:endParaRPr lang="en-US" sz="1400" spc="-5" dirty="0">
              <a:solidFill>
                <a:srgbClr val="455A63"/>
              </a:solidFill>
              <a:latin typeface="Trebuchet MS"/>
              <a:cs typeface="Trebuchet MS"/>
            </a:endParaRPr>
          </a:p>
        </p:txBody>
      </p:sp>
      <p:sp>
        <p:nvSpPr>
          <p:cNvPr id="6" name="object 6"/>
          <p:cNvSpPr/>
          <p:nvPr/>
        </p:nvSpPr>
        <p:spPr>
          <a:xfrm>
            <a:off x="6504431" y="6083808"/>
            <a:ext cx="188975" cy="188976"/>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3914647" y="5674258"/>
            <a:ext cx="1541780" cy="226985"/>
          </a:xfrm>
          <a:prstGeom prst="rect">
            <a:avLst/>
          </a:prstGeom>
        </p:spPr>
        <p:txBody>
          <a:bodyPr vert="horz" wrap="square" lIns="0" tIns="11430" rIns="0" bIns="0" rtlCol="0">
            <a:spAutoFit/>
          </a:bodyPr>
          <a:lstStyle/>
          <a:p>
            <a:pPr marL="12700">
              <a:lnSpc>
                <a:spcPct val="100000"/>
              </a:lnSpc>
              <a:spcBef>
                <a:spcPts val="90"/>
              </a:spcBef>
            </a:pPr>
            <a:r>
              <a:rPr lang="vi-VN" sz="1400" spc="-5" dirty="0">
                <a:solidFill>
                  <a:srgbClr val="0082B3"/>
                </a:solidFill>
                <a:latin typeface="Trebuchet MS"/>
                <a:cs typeface="Trebuchet MS"/>
              </a:rPr>
              <a:t>Manh Hoang</a:t>
            </a:r>
            <a:endParaRPr sz="1400" dirty="0">
              <a:latin typeface="Trebuchet MS"/>
              <a:cs typeface="Trebuchet MS"/>
            </a:endParaRPr>
          </a:p>
        </p:txBody>
      </p:sp>
      <p:sp>
        <p:nvSpPr>
          <p:cNvPr id="8" name="object 8"/>
          <p:cNvSpPr/>
          <p:nvPr/>
        </p:nvSpPr>
        <p:spPr>
          <a:xfrm>
            <a:off x="6510528" y="5715000"/>
            <a:ext cx="173735" cy="176784"/>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3914647" y="6065316"/>
            <a:ext cx="1869439" cy="238125"/>
          </a:xfrm>
          <a:prstGeom prst="rect">
            <a:avLst/>
          </a:prstGeom>
        </p:spPr>
        <p:txBody>
          <a:bodyPr vert="horz" wrap="square" lIns="0" tIns="11430" rIns="0" bIns="0" rtlCol="0">
            <a:spAutoFit/>
          </a:bodyPr>
          <a:lstStyle/>
          <a:p>
            <a:pPr marL="12700">
              <a:lnSpc>
                <a:spcPct val="100000"/>
              </a:lnSpc>
              <a:spcBef>
                <a:spcPts val="90"/>
              </a:spcBef>
            </a:pPr>
            <a:r>
              <a:rPr sz="1400" dirty="0">
                <a:solidFill>
                  <a:srgbClr val="455A63"/>
                </a:solidFill>
                <a:latin typeface="Trebuchet MS"/>
                <a:cs typeface="Trebuchet MS"/>
              </a:rPr>
              <a:t>Chief </a:t>
            </a:r>
            <a:r>
              <a:rPr sz="1400" spc="-5" dirty="0">
                <a:solidFill>
                  <a:srgbClr val="455A63"/>
                </a:solidFill>
                <a:latin typeface="Trebuchet MS"/>
                <a:cs typeface="Trebuchet MS"/>
              </a:rPr>
              <a:t>Executive</a:t>
            </a:r>
            <a:r>
              <a:rPr sz="1400" spc="-85" dirty="0">
                <a:solidFill>
                  <a:srgbClr val="455A63"/>
                </a:solidFill>
                <a:latin typeface="Trebuchet MS"/>
                <a:cs typeface="Trebuchet MS"/>
              </a:rPr>
              <a:t> </a:t>
            </a:r>
            <a:r>
              <a:rPr sz="1400" spc="-10" dirty="0">
                <a:solidFill>
                  <a:srgbClr val="455A63"/>
                </a:solidFill>
                <a:latin typeface="Trebuchet MS"/>
                <a:cs typeface="Trebuchet MS"/>
              </a:rPr>
              <a:t>Officer</a:t>
            </a:r>
            <a:endParaRPr sz="1400">
              <a:latin typeface="Trebuchet MS"/>
              <a:cs typeface="Trebuchet MS"/>
            </a:endParaRPr>
          </a:p>
        </p:txBody>
      </p:sp>
      <p:pic>
        <p:nvPicPr>
          <p:cNvPr id="15" name="Picture 14">
            <a:extLst>
              <a:ext uri="{FF2B5EF4-FFF2-40B4-BE49-F238E27FC236}">
                <a16:creationId xmlns:a16="http://schemas.microsoft.com/office/drawing/2014/main" id="{8DB88BE5-8A1A-084B-AE0F-33BC1BD6A860}"/>
              </a:ext>
            </a:extLst>
          </p:cNvPr>
          <p:cNvPicPr>
            <a:picLocks noChangeAspect="1"/>
          </p:cNvPicPr>
          <p:nvPr/>
        </p:nvPicPr>
        <p:blipFill>
          <a:blip r:embed="rId5"/>
          <a:stretch>
            <a:fillRect/>
          </a:stretch>
        </p:blipFill>
        <p:spPr>
          <a:xfrm>
            <a:off x="457200" y="457200"/>
            <a:ext cx="1524000" cy="4836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608" y="441147"/>
            <a:ext cx="3678554" cy="454025"/>
          </a:xfrm>
          <a:prstGeom prst="rect">
            <a:avLst/>
          </a:prstGeom>
        </p:spPr>
        <p:txBody>
          <a:bodyPr vert="horz" wrap="square" lIns="0" tIns="13970" rIns="0" bIns="0" rtlCol="0">
            <a:spAutoFit/>
          </a:bodyPr>
          <a:lstStyle/>
          <a:p>
            <a:pPr marL="12700">
              <a:lnSpc>
                <a:spcPct val="100000"/>
              </a:lnSpc>
              <a:spcBef>
                <a:spcPts val="110"/>
              </a:spcBef>
            </a:pPr>
            <a:r>
              <a:rPr lang="vi-VN" b="1" spc="-5" dirty="0">
                <a:solidFill>
                  <a:srgbClr val="0C3455"/>
                </a:solidFill>
                <a:latin typeface="+mj-lt"/>
                <a:cs typeface="Trebuchet MS"/>
              </a:rPr>
              <a:t>Voice Broadcast</a:t>
            </a:r>
            <a:endParaRPr b="1" spc="-5" dirty="0">
              <a:solidFill>
                <a:srgbClr val="0C3455"/>
              </a:solidFill>
              <a:latin typeface="+mj-lt"/>
              <a:cs typeface="Trebuchet MS"/>
            </a:endParaRPr>
          </a:p>
        </p:txBody>
      </p:sp>
      <p:sp>
        <p:nvSpPr>
          <p:cNvPr id="3" name="object 3"/>
          <p:cNvSpPr txBox="1"/>
          <p:nvPr/>
        </p:nvSpPr>
        <p:spPr>
          <a:xfrm>
            <a:off x="685800" y="1146047"/>
            <a:ext cx="10820400" cy="377026"/>
          </a:xfrm>
          <a:prstGeom prst="rect">
            <a:avLst/>
          </a:prstGeom>
          <a:solidFill>
            <a:srgbClr val="FFF3F5"/>
          </a:solidFill>
        </p:spPr>
        <p:txBody>
          <a:bodyPr vert="horz" wrap="square" lIns="0" tIns="99060" rIns="0" bIns="0" rtlCol="0">
            <a:spAutoFit/>
          </a:bodyPr>
          <a:lstStyle/>
          <a:p>
            <a:pPr marL="111125">
              <a:lnSpc>
                <a:spcPct val="100000"/>
              </a:lnSpc>
              <a:spcBef>
                <a:spcPts val="780"/>
              </a:spcBef>
            </a:pPr>
            <a:r>
              <a:rPr lang="en-US">
                <a:latin typeface="+mj-lt"/>
              </a:rPr>
              <a:t>Tạo các cuộc gọi tự động (phát các file ghi âm sẵn) để quảng bá sản phẩm hay nhắc nhở khách hàng.</a:t>
            </a:r>
            <a:endParaRPr sz="1200" dirty="0">
              <a:latin typeface="+mj-lt"/>
              <a:cs typeface="Trebuchet MS"/>
            </a:endParaRPr>
          </a:p>
        </p:txBody>
      </p:sp>
      <p:sp>
        <p:nvSpPr>
          <p:cNvPr id="13" name="object 13"/>
          <p:cNvSpPr txBox="1"/>
          <p:nvPr/>
        </p:nvSpPr>
        <p:spPr>
          <a:xfrm>
            <a:off x="6858000" y="6245453"/>
            <a:ext cx="1411732" cy="197490"/>
          </a:xfrm>
          <a:prstGeom prst="rect">
            <a:avLst/>
          </a:prstGeom>
        </p:spPr>
        <p:txBody>
          <a:bodyPr vert="horz" wrap="square" lIns="0" tIns="12700" rIns="0" bIns="0" rtlCol="0">
            <a:spAutoFit/>
          </a:bodyPr>
          <a:lstStyle/>
          <a:p>
            <a:pPr marL="12700">
              <a:lnSpc>
                <a:spcPct val="100000"/>
              </a:lnSpc>
              <a:spcBef>
                <a:spcPts val="100"/>
              </a:spcBef>
            </a:pPr>
            <a:r>
              <a:rPr lang="vi-VN" sz="1200" spc="-5" dirty="0">
                <a:solidFill>
                  <a:srgbClr val="0C3455"/>
                </a:solidFill>
                <a:latin typeface="+mj-lt"/>
                <a:cs typeface="Trebuchet MS"/>
              </a:rPr>
              <a:t>Arabica </a:t>
            </a:r>
            <a:r>
              <a:rPr sz="1200" spc="-5" dirty="0">
                <a:solidFill>
                  <a:srgbClr val="0C3455"/>
                </a:solidFill>
                <a:latin typeface="+mj-lt"/>
                <a:cs typeface="Trebuchet MS"/>
              </a:rPr>
              <a:t>IVR</a:t>
            </a:r>
            <a:r>
              <a:rPr sz="1200" spc="-55" dirty="0">
                <a:solidFill>
                  <a:srgbClr val="0C3455"/>
                </a:solidFill>
                <a:latin typeface="+mj-lt"/>
                <a:cs typeface="Trebuchet MS"/>
              </a:rPr>
              <a:t> </a:t>
            </a:r>
            <a:r>
              <a:rPr sz="1200" spc="-5" dirty="0">
                <a:solidFill>
                  <a:srgbClr val="0C3455"/>
                </a:solidFill>
                <a:latin typeface="+mj-lt"/>
                <a:cs typeface="Trebuchet MS"/>
              </a:rPr>
              <a:t>Platform</a:t>
            </a:r>
            <a:endParaRPr sz="1200" dirty="0">
              <a:solidFill>
                <a:srgbClr val="0C3455"/>
              </a:solidFill>
              <a:latin typeface="+mj-lt"/>
              <a:cs typeface="Trebuchet MS"/>
            </a:endParaRPr>
          </a:p>
        </p:txBody>
      </p:sp>
      <p:pic>
        <p:nvPicPr>
          <p:cNvPr id="16" name="Picture 15">
            <a:extLst>
              <a:ext uri="{FF2B5EF4-FFF2-40B4-BE49-F238E27FC236}">
                <a16:creationId xmlns:a16="http://schemas.microsoft.com/office/drawing/2014/main" id="{8EFE00D9-3C19-854E-92A3-4BF0722E9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373" y="1953532"/>
            <a:ext cx="1130300" cy="927100"/>
          </a:xfrm>
          <a:prstGeom prst="rect">
            <a:avLst/>
          </a:prstGeom>
        </p:spPr>
      </p:pic>
      <p:pic>
        <p:nvPicPr>
          <p:cNvPr id="18" name="Picture 17">
            <a:extLst>
              <a:ext uri="{FF2B5EF4-FFF2-40B4-BE49-F238E27FC236}">
                <a16:creationId xmlns:a16="http://schemas.microsoft.com/office/drawing/2014/main" id="{EBEB4667-7EDC-0545-9A17-FCF71B217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945771"/>
            <a:ext cx="939800" cy="774700"/>
          </a:xfrm>
          <a:prstGeom prst="rect">
            <a:avLst/>
          </a:prstGeom>
        </p:spPr>
      </p:pic>
      <p:pic>
        <p:nvPicPr>
          <p:cNvPr id="20" name="Picture 19">
            <a:extLst>
              <a:ext uri="{FF2B5EF4-FFF2-40B4-BE49-F238E27FC236}">
                <a16:creationId xmlns:a16="http://schemas.microsoft.com/office/drawing/2014/main" id="{437CACBA-FAE0-BA4C-AE17-3BED69B128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1912012"/>
            <a:ext cx="850900" cy="762000"/>
          </a:xfrm>
          <a:prstGeom prst="rect">
            <a:avLst/>
          </a:prstGeom>
        </p:spPr>
      </p:pic>
      <p:sp>
        <p:nvSpPr>
          <p:cNvPr id="21" name="TextBox 20">
            <a:extLst>
              <a:ext uri="{FF2B5EF4-FFF2-40B4-BE49-F238E27FC236}">
                <a16:creationId xmlns:a16="http://schemas.microsoft.com/office/drawing/2014/main" id="{CB0337FC-39DD-A647-B0AA-CF1D41B6CF95}"/>
              </a:ext>
            </a:extLst>
          </p:cNvPr>
          <p:cNvSpPr txBox="1"/>
          <p:nvPr/>
        </p:nvSpPr>
        <p:spPr>
          <a:xfrm>
            <a:off x="533400" y="2960933"/>
            <a:ext cx="3033532" cy="646331"/>
          </a:xfrm>
          <a:prstGeom prst="rect">
            <a:avLst/>
          </a:prstGeom>
          <a:noFill/>
        </p:spPr>
        <p:txBody>
          <a:bodyPr wrap="square" rtlCol="0">
            <a:spAutoFit/>
          </a:bodyPr>
          <a:lstStyle/>
          <a:p>
            <a:pPr algn="ctr"/>
            <a:r>
              <a:rPr lang="en-US" b="1">
                <a:latin typeface="+mj-lt"/>
              </a:rPr>
              <a:t>Nâng cao hiệu suất, tiết kiệm nguồn lực</a:t>
            </a:r>
          </a:p>
        </p:txBody>
      </p:sp>
      <p:sp>
        <p:nvSpPr>
          <p:cNvPr id="22" name="Rectangle 21">
            <a:extLst>
              <a:ext uri="{FF2B5EF4-FFF2-40B4-BE49-F238E27FC236}">
                <a16:creationId xmlns:a16="http://schemas.microsoft.com/office/drawing/2014/main" id="{814DB6FA-D0B4-D44C-8E35-24D553C1F9C2}"/>
              </a:ext>
            </a:extLst>
          </p:cNvPr>
          <p:cNvSpPr/>
          <p:nvPr/>
        </p:nvSpPr>
        <p:spPr>
          <a:xfrm>
            <a:off x="4363334" y="2960933"/>
            <a:ext cx="3033532" cy="646331"/>
          </a:xfrm>
          <a:prstGeom prst="rect">
            <a:avLst/>
          </a:prstGeom>
        </p:spPr>
        <p:txBody>
          <a:bodyPr wrap="square">
            <a:spAutoFit/>
          </a:bodyPr>
          <a:lstStyle/>
          <a:p>
            <a:pPr algn="ctr"/>
            <a:r>
              <a:rPr lang="vi-VN" b="1" i="0">
                <a:solidFill>
                  <a:srgbClr val="14AF2F"/>
                </a:solidFill>
                <a:effectLst/>
                <a:latin typeface="+mj-lt"/>
              </a:rPr>
              <a:t>Cá nhân hoá và tăng mức độ tương tác</a:t>
            </a:r>
          </a:p>
        </p:txBody>
      </p:sp>
      <p:sp>
        <p:nvSpPr>
          <p:cNvPr id="23" name="Rectangle 22">
            <a:extLst>
              <a:ext uri="{FF2B5EF4-FFF2-40B4-BE49-F238E27FC236}">
                <a16:creationId xmlns:a16="http://schemas.microsoft.com/office/drawing/2014/main" id="{6B0090A6-7FE3-2247-BBE7-1541F3DD0B28}"/>
              </a:ext>
            </a:extLst>
          </p:cNvPr>
          <p:cNvSpPr/>
          <p:nvPr/>
        </p:nvSpPr>
        <p:spPr>
          <a:xfrm>
            <a:off x="8763000" y="2960932"/>
            <a:ext cx="2183680" cy="646331"/>
          </a:xfrm>
          <a:prstGeom prst="rect">
            <a:avLst/>
          </a:prstGeom>
        </p:spPr>
        <p:txBody>
          <a:bodyPr wrap="square">
            <a:spAutoFit/>
          </a:bodyPr>
          <a:lstStyle/>
          <a:p>
            <a:pPr algn="ctr"/>
            <a:r>
              <a:rPr lang="en-US" b="1" i="0">
                <a:solidFill>
                  <a:srgbClr val="14AF2F"/>
                </a:solidFill>
                <a:effectLst/>
                <a:latin typeface="+mj-lt"/>
              </a:rPr>
              <a:t>Nhận phản hồi của khách hàng</a:t>
            </a:r>
          </a:p>
        </p:txBody>
      </p:sp>
      <p:sp>
        <p:nvSpPr>
          <p:cNvPr id="24" name="TextBox 23">
            <a:extLst>
              <a:ext uri="{FF2B5EF4-FFF2-40B4-BE49-F238E27FC236}">
                <a16:creationId xmlns:a16="http://schemas.microsoft.com/office/drawing/2014/main" id="{8AE7F8EF-3068-7B4E-B0FE-6EA10F3B2246}"/>
              </a:ext>
            </a:extLst>
          </p:cNvPr>
          <p:cNvSpPr txBox="1"/>
          <p:nvPr/>
        </p:nvSpPr>
        <p:spPr>
          <a:xfrm>
            <a:off x="518932" y="3908377"/>
            <a:ext cx="3379485" cy="1477328"/>
          </a:xfrm>
          <a:prstGeom prst="rect">
            <a:avLst/>
          </a:prstGeom>
          <a:noFill/>
        </p:spPr>
        <p:txBody>
          <a:bodyPr wrap="square" rtlCol="0">
            <a:spAutoFit/>
          </a:bodyPr>
          <a:lstStyle/>
          <a:p>
            <a:pPr algn="just"/>
            <a:r>
              <a:rPr lang="vi-VN">
                <a:latin typeface="+mj-lt"/>
              </a:rPr>
              <a:t>Tiếp cận được nhiều khách hàng hơn (hàng triệu khách hàng) so với cách truyền thống là cho nhân viên gọi thủ công cho từng khách hàng riêng lẻ</a:t>
            </a:r>
            <a:endParaRPr lang="en-VN">
              <a:latin typeface="+mj-lt"/>
            </a:endParaRPr>
          </a:p>
        </p:txBody>
      </p:sp>
      <p:sp>
        <p:nvSpPr>
          <p:cNvPr id="25" name="TextBox 24">
            <a:extLst>
              <a:ext uri="{FF2B5EF4-FFF2-40B4-BE49-F238E27FC236}">
                <a16:creationId xmlns:a16="http://schemas.microsoft.com/office/drawing/2014/main" id="{F4454964-9CE3-DF49-88AB-BEE169067070}"/>
              </a:ext>
            </a:extLst>
          </p:cNvPr>
          <p:cNvSpPr txBox="1"/>
          <p:nvPr/>
        </p:nvSpPr>
        <p:spPr>
          <a:xfrm>
            <a:off x="4637268" y="3908377"/>
            <a:ext cx="2759598" cy="1477328"/>
          </a:xfrm>
          <a:prstGeom prst="rect">
            <a:avLst/>
          </a:prstGeom>
          <a:noFill/>
        </p:spPr>
        <p:txBody>
          <a:bodyPr wrap="square" rtlCol="0">
            <a:spAutoFit/>
          </a:bodyPr>
          <a:lstStyle/>
          <a:p>
            <a:pPr algn="just"/>
            <a:r>
              <a:rPr lang="vi-VN">
                <a:latin typeface="+mj-lt"/>
              </a:rPr>
              <a:t>Các thông điệp đến từng khách hàng được cá nhân hoá, tăng mức độ tương tác của khách hàng với công ty và sản phẩm</a:t>
            </a:r>
            <a:endParaRPr lang="en-VN">
              <a:latin typeface="+mj-lt"/>
            </a:endParaRPr>
          </a:p>
        </p:txBody>
      </p:sp>
      <p:sp>
        <p:nvSpPr>
          <p:cNvPr id="26" name="TextBox 25">
            <a:extLst>
              <a:ext uri="{FF2B5EF4-FFF2-40B4-BE49-F238E27FC236}">
                <a16:creationId xmlns:a16="http://schemas.microsoft.com/office/drawing/2014/main" id="{33E38080-6E05-1B46-9D31-C2C3E2680B37}"/>
              </a:ext>
            </a:extLst>
          </p:cNvPr>
          <p:cNvSpPr txBox="1"/>
          <p:nvPr/>
        </p:nvSpPr>
        <p:spPr>
          <a:xfrm>
            <a:off x="8625070" y="3884263"/>
            <a:ext cx="3185932" cy="1754326"/>
          </a:xfrm>
          <a:prstGeom prst="rect">
            <a:avLst/>
          </a:prstGeom>
          <a:noFill/>
        </p:spPr>
        <p:txBody>
          <a:bodyPr wrap="square" rtlCol="0">
            <a:spAutoFit/>
          </a:bodyPr>
          <a:lstStyle/>
          <a:p>
            <a:pPr algn="just"/>
            <a:r>
              <a:rPr lang="en-US">
                <a:latin typeface="+mj-lt"/>
              </a:rPr>
              <a:t>Tiếp nhận các phản hồi của khách hàng thông qua phím bấm, ghi âm lời nhắn khách hàng để lại hoặc có thể kết nối với nhân viên bán hàng nếu khách hàng muốn</a:t>
            </a:r>
            <a:endParaRPr lang="en-VN">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20072" y="1776984"/>
            <a:ext cx="1868424" cy="352958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61187" y="434162"/>
            <a:ext cx="2820213" cy="444994"/>
          </a:xfrm>
          <a:prstGeom prst="rect">
            <a:avLst/>
          </a:prstGeom>
        </p:spPr>
        <p:txBody>
          <a:bodyPr vert="horz" wrap="square" lIns="0" tIns="13970" rIns="0" bIns="0" rtlCol="0">
            <a:spAutoFit/>
          </a:bodyPr>
          <a:lstStyle/>
          <a:p>
            <a:pPr marL="12700">
              <a:lnSpc>
                <a:spcPct val="100000"/>
              </a:lnSpc>
              <a:spcBef>
                <a:spcPts val="110"/>
              </a:spcBef>
            </a:pPr>
            <a:r>
              <a:rPr lang="vi-VN" b="1" spc="10" dirty="0">
                <a:solidFill>
                  <a:srgbClr val="0C3455"/>
                </a:solidFill>
              </a:rPr>
              <a:t>Luồng dịch vụ </a:t>
            </a:r>
            <a:endParaRPr b="1" spc="5" dirty="0">
              <a:solidFill>
                <a:srgbClr val="0C3455"/>
              </a:solidFill>
              <a:latin typeface="Trebuchet MS"/>
              <a:cs typeface="Trebuchet MS"/>
            </a:endParaRPr>
          </a:p>
        </p:txBody>
      </p:sp>
      <p:sp>
        <p:nvSpPr>
          <p:cNvPr id="4" name="object 4"/>
          <p:cNvSpPr/>
          <p:nvPr/>
        </p:nvSpPr>
        <p:spPr>
          <a:xfrm>
            <a:off x="832103" y="1429511"/>
            <a:ext cx="307975" cy="307975"/>
          </a:xfrm>
          <a:custGeom>
            <a:avLst/>
            <a:gdLst/>
            <a:ahLst/>
            <a:cxnLst/>
            <a:rect l="l" t="t" r="r" b="b"/>
            <a:pathLst>
              <a:path w="307975" h="307975">
                <a:moveTo>
                  <a:pt x="153924" y="0"/>
                </a:moveTo>
                <a:lnTo>
                  <a:pt x="105270" y="7851"/>
                </a:lnTo>
                <a:lnTo>
                  <a:pt x="63016" y="29711"/>
                </a:lnTo>
                <a:lnTo>
                  <a:pt x="29697" y="63038"/>
                </a:lnTo>
                <a:lnTo>
                  <a:pt x="7846" y="105290"/>
                </a:lnTo>
                <a:lnTo>
                  <a:pt x="0" y="153924"/>
                </a:lnTo>
                <a:lnTo>
                  <a:pt x="7846" y="202557"/>
                </a:lnTo>
                <a:lnTo>
                  <a:pt x="29697" y="244809"/>
                </a:lnTo>
                <a:lnTo>
                  <a:pt x="63016" y="278136"/>
                </a:lnTo>
                <a:lnTo>
                  <a:pt x="105270" y="299996"/>
                </a:lnTo>
                <a:lnTo>
                  <a:pt x="153924" y="307848"/>
                </a:lnTo>
                <a:lnTo>
                  <a:pt x="202577" y="299996"/>
                </a:lnTo>
                <a:lnTo>
                  <a:pt x="244831" y="278136"/>
                </a:lnTo>
                <a:lnTo>
                  <a:pt x="278150" y="244809"/>
                </a:lnTo>
                <a:lnTo>
                  <a:pt x="300001" y="202557"/>
                </a:lnTo>
                <a:lnTo>
                  <a:pt x="307848" y="153924"/>
                </a:lnTo>
                <a:lnTo>
                  <a:pt x="300001" y="105290"/>
                </a:lnTo>
                <a:lnTo>
                  <a:pt x="278150" y="63038"/>
                </a:lnTo>
                <a:lnTo>
                  <a:pt x="244831" y="29711"/>
                </a:lnTo>
                <a:lnTo>
                  <a:pt x="202577" y="7851"/>
                </a:lnTo>
                <a:lnTo>
                  <a:pt x="153924" y="0"/>
                </a:lnTo>
                <a:close/>
              </a:path>
            </a:pathLst>
          </a:custGeom>
          <a:solidFill>
            <a:srgbClr val="EBEEF0"/>
          </a:solidFill>
        </p:spPr>
        <p:txBody>
          <a:bodyPr wrap="square" lIns="0" tIns="0" rIns="0" bIns="0" rtlCol="0"/>
          <a:lstStyle/>
          <a:p>
            <a:endParaRPr>
              <a:solidFill>
                <a:srgbClr val="0C3455"/>
              </a:solidFill>
            </a:endParaRPr>
          </a:p>
        </p:txBody>
      </p:sp>
      <p:sp>
        <p:nvSpPr>
          <p:cNvPr id="5" name="object 5"/>
          <p:cNvSpPr txBox="1"/>
          <p:nvPr/>
        </p:nvSpPr>
        <p:spPr>
          <a:xfrm>
            <a:off x="933094" y="1462531"/>
            <a:ext cx="106045" cy="22698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0C3455"/>
                </a:solidFill>
                <a:latin typeface="Liberation Sans Narrow"/>
                <a:cs typeface="Liberation Sans Narrow"/>
              </a:rPr>
              <a:t>1</a:t>
            </a:r>
            <a:endParaRPr sz="1400">
              <a:solidFill>
                <a:srgbClr val="0C3455"/>
              </a:solidFill>
              <a:latin typeface="Liberation Sans Narrow"/>
              <a:cs typeface="Liberation Sans Narrow"/>
            </a:endParaRPr>
          </a:p>
        </p:txBody>
      </p:sp>
      <p:sp>
        <p:nvSpPr>
          <p:cNvPr id="6" name="object 6"/>
          <p:cNvSpPr/>
          <p:nvPr/>
        </p:nvSpPr>
        <p:spPr>
          <a:xfrm>
            <a:off x="832103" y="1920239"/>
            <a:ext cx="307975" cy="307975"/>
          </a:xfrm>
          <a:custGeom>
            <a:avLst/>
            <a:gdLst/>
            <a:ahLst/>
            <a:cxnLst/>
            <a:rect l="l" t="t" r="r" b="b"/>
            <a:pathLst>
              <a:path w="307975" h="307975">
                <a:moveTo>
                  <a:pt x="153924" y="0"/>
                </a:moveTo>
                <a:lnTo>
                  <a:pt x="105270" y="7851"/>
                </a:lnTo>
                <a:lnTo>
                  <a:pt x="63016" y="29711"/>
                </a:lnTo>
                <a:lnTo>
                  <a:pt x="29697" y="63038"/>
                </a:lnTo>
                <a:lnTo>
                  <a:pt x="7846" y="105290"/>
                </a:lnTo>
                <a:lnTo>
                  <a:pt x="0" y="153924"/>
                </a:lnTo>
                <a:lnTo>
                  <a:pt x="7846" y="202557"/>
                </a:lnTo>
                <a:lnTo>
                  <a:pt x="29697" y="244809"/>
                </a:lnTo>
                <a:lnTo>
                  <a:pt x="63016" y="278136"/>
                </a:lnTo>
                <a:lnTo>
                  <a:pt x="105270" y="299996"/>
                </a:lnTo>
                <a:lnTo>
                  <a:pt x="153924" y="307848"/>
                </a:lnTo>
                <a:lnTo>
                  <a:pt x="202577" y="299996"/>
                </a:lnTo>
                <a:lnTo>
                  <a:pt x="244831" y="278136"/>
                </a:lnTo>
                <a:lnTo>
                  <a:pt x="278150" y="244809"/>
                </a:lnTo>
                <a:lnTo>
                  <a:pt x="300001" y="202557"/>
                </a:lnTo>
                <a:lnTo>
                  <a:pt x="307848" y="153924"/>
                </a:lnTo>
                <a:lnTo>
                  <a:pt x="300001" y="105290"/>
                </a:lnTo>
                <a:lnTo>
                  <a:pt x="278150" y="63038"/>
                </a:lnTo>
                <a:lnTo>
                  <a:pt x="244831" y="29711"/>
                </a:lnTo>
                <a:lnTo>
                  <a:pt x="202577" y="7851"/>
                </a:lnTo>
                <a:lnTo>
                  <a:pt x="153924" y="0"/>
                </a:lnTo>
                <a:close/>
              </a:path>
            </a:pathLst>
          </a:custGeom>
          <a:solidFill>
            <a:srgbClr val="EBEEF0"/>
          </a:solidFill>
        </p:spPr>
        <p:txBody>
          <a:bodyPr wrap="square" lIns="0" tIns="0" rIns="0" bIns="0" rtlCol="0"/>
          <a:lstStyle/>
          <a:p>
            <a:endParaRPr>
              <a:solidFill>
                <a:srgbClr val="0C3455"/>
              </a:solidFill>
            </a:endParaRPr>
          </a:p>
        </p:txBody>
      </p:sp>
      <p:sp>
        <p:nvSpPr>
          <p:cNvPr id="7" name="object 7"/>
          <p:cNvSpPr txBox="1"/>
          <p:nvPr/>
        </p:nvSpPr>
        <p:spPr>
          <a:xfrm>
            <a:off x="933094" y="1953260"/>
            <a:ext cx="106045" cy="22698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0C3455"/>
                </a:solidFill>
                <a:latin typeface="Liberation Sans Narrow"/>
                <a:cs typeface="Liberation Sans Narrow"/>
              </a:rPr>
              <a:t>2</a:t>
            </a:r>
            <a:endParaRPr sz="1400">
              <a:solidFill>
                <a:srgbClr val="0C3455"/>
              </a:solidFill>
              <a:latin typeface="Liberation Sans Narrow"/>
              <a:cs typeface="Liberation Sans Narrow"/>
            </a:endParaRPr>
          </a:p>
        </p:txBody>
      </p:sp>
      <p:sp>
        <p:nvSpPr>
          <p:cNvPr id="8" name="object 8"/>
          <p:cNvSpPr/>
          <p:nvPr/>
        </p:nvSpPr>
        <p:spPr>
          <a:xfrm>
            <a:off x="832103" y="3886200"/>
            <a:ext cx="307975" cy="307975"/>
          </a:xfrm>
          <a:custGeom>
            <a:avLst/>
            <a:gdLst/>
            <a:ahLst/>
            <a:cxnLst/>
            <a:rect l="l" t="t" r="r" b="b"/>
            <a:pathLst>
              <a:path w="307975" h="307975">
                <a:moveTo>
                  <a:pt x="153924" y="0"/>
                </a:moveTo>
                <a:lnTo>
                  <a:pt x="105270" y="7851"/>
                </a:lnTo>
                <a:lnTo>
                  <a:pt x="63016" y="29711"/>
                </a:lnTo>
                <a:lnTo>
                  <a:pt x="29697" y="63038"/>
                </a:lnTo>
                <a:lnTo>
                  <a:pt x="7846" y="105290"/>
                </a:lnTo>
                <a:lnTo>
                  <a:pt x="0" y="153924"/>
                </a:lnTo>
                <a:lnTo>
                  <a:pt x="7846" y="202557"/>
                </a:lnTo>
                <a:lnTo>
                  <a:pt x="29697" y="244809"/>
                </a:lnTo>
                <a:lnTo>
                  <a:pt x="63016" y="278136"/>
                </a:lnTo>
                <a:lnTo>
                  <a:pt x="105270" y="299996"/>
                </a:lnTo>
                <a:lnTo>
                  <a:pt x="153924" y="307848"/>
                </a:lnTo>
                <a:lnTo>
                  <a:pt x="202577" y="299996"/>
                </a:lnTo>
                <a:lnTo>
                  <a:pt x="244831" y="278136"/>
                </a:lnTo>
                <a:lnTo>
                  <a:pt x="278150" y="244809"/>
                </a:lnTo>
                <a:lnTo>
                  <a:pt x="300001" y="202557"/>
                </a:lnTo>
                <a:lnTo>
                  <a:pt x="307848" y="153924"/>
                </a:lnTo>
                <a:lnTo>
                  <a:pt x="300001" y="105290"/>
                </a:lnTo>
                <a:lnTo>
                  <a:pt x="278150" y="63038"/>
                </a:lnTo>
                <a:lnTo>
                  <a:pt x="244831" y="29711"/>
                </a:lnTo>
                <a:lnTo>
                  <a:pt x="202577" y="7851"/>
                </a:lnTo>
                <a:lnTo>
                  <a:pt x="153924" y="0"/>
                </a:lnTo>
                <a:close/>
              </a:path>
            </a:pathLst>
          </a:custGeom>
          <a:solidFill>
            <a:srgbClr val="EBEEF0"/>
          </a:solidFill>
        </p:spPr>
        <p:txBody>
          <a:bodyPr wrap="square" lIns="0" tIns="0" rIns="0" bIns="0" rtlCol="0"/>
          <a:lstStyle/>
          <a:p>
            <a:endParaRPr>
              <a:solidFill>
                <a:srgbClr val="0C3455"/>
              </a:solidFill>
            </a:endParaRPr>
          </a:p>
        </p:txBody>
      </p:sp>
      <p:sp>
        <p:nvSpPr>
          <p:cNvPr id="9" name="object 9"/>
          <p:cNvSpPr txBox="1"/>
          <p:nvPr/>
        </p:nvSpPr>
        <p:spPr>
          <a:xfrm>
            <a:off x="933094" y="3918966"/>
            <a:ext cx="106045" cy="22698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0C3455"/>
                </a:solidFill>
                <a:latin typeface="Liberation Sans Narrow"/>
                <a:cs typeface="Liberation Sans Narrow"/>
              </a:rPr>
              <a:t>4</a:t>
            </a:r>
            <a:endParaRPr sz="1400" dirty="0">
              <a:solidFill>
                <a:srgbClr val="0C3455"/>
              </a:solidFill>
              <a:latin typeface="Liberation Sans Narrow"/>
              <a:cs typeface="Liberation Sans Narrow"/>
            </a:endParaRPr>
          </a:p>
        </p:txBody>
      </p:sp>
      <p:sp>
        <p:nvSpPr>
          <p:cNvPr id="10" name="object 10"/>
          <p:cNvSpPr/>
          <p:nvPr/>
        </p:nvSpPr>
        <p:spPr>
          <a:xfrm>
            <a:off x="832103" y="4364736"/>
            <a:ext cx="307975" cy="304800"/>
          </a:xfrm>
          <a:custGeom>
            <a:avLst/>
            <a:gdLst/>
            <a:ahLst/>
            <a:cxnLst/>
            <a:rect l="l" t="t" r="r" b="b"/>
            <a:pathLst>
              <a:path w="307975" h="304800">
                <a:moveTo>
                  <a:pt x="153924" y="0"/>
                </a:moveTo>
                <a:lnTo>
                  <a:pt x="105270" y="7766"/>
                </a:lnTo>
                <a:lnTo>
                  <a:pt x="63016" y="29394"/>
                </a:lnTo>
                <a:lnTo>
                  <a:pt x="29697" y="62380"/>
                </a:lnTo>
                <a:lnTo>
                  <a:pt x="7846" y="104217"/>
                </a:lnTo>
                <a:lnTo>
                  <a:pt x="0" y="152399"/>
                </a:lnTo>
                <a:lnTo>
                  <a:pt x="7846" y="200582"/>
                </a:lnTo>
                <a:lnTo>
                  <a:pt x="29697" y="242419"/>
                </a:lnTo>
                <a:lnTo>
                  <a:pt x="63016" y="275405"/>
                </a:lnTo>
                <a:lnTo>
                  <a:pt x="105270" y="297033"/>
                </a:lnTo>
                <a:lnTo>
                  <a:pt x="153924" y="304799"/>
                </a:lnTo>
                <a:lnTo>
                  <a:pt x="202577" y="297033"/>
                </a:lnTo>
                <a:lnTo>
                  <a:pt x="244831" y="275405"/>
                </a:lnTo>
                <a:lnTo>
                  <a:pt x="278150" y="242419"/>
                </a:lnTo>
                <a:lnTo>
                  <a:pt x="300001" y="200582"/>
                </a:lnTo>
                <a:lnTo>
                  <a:pt x="307848" y="152399"/>
                </a:lnTo>
                <a:lnTo>
                  <a:pt x="300001" y="104217"/>
                </a:lnTo>
                <a:lnTo>
                  <a:pt x="278150" y="62380"/>
                </a:lnTo>
                <a:lnTo>
                  <a:pt x="244831" y="29394"/>
                </a:lnTo>
                <a:lnTo>
                  <a:pt x="202577" y="7766"/>
                </a:lnTo>
                <a:lnTo>
                  <a:pt x="153924" y="0"/>
                </a:lnTo>
                <a:close/>
              </a:path>
            </a:pathLst>
          </a:custGeom>
          <a:solidFill>
            <a:srgbClr val="EBEEF0"/>
          </a:solidFill>
        </p:spPr>
        <p:txBody>
          <a:bodyPr wrap="square" lIns="0" tIns="0" rIns="0" bIns="0" rtlCol="0"/>
          <a:lstStyle/>
          <a:p>
            <a:endParaRPr>
              <a:solidFill>
                <a:srgbClr val="0C3455"/>
              </a:solidFill>
            </a:endParaRPr>
          </a:p>
        </p:txBody>
      </p:sp>
      <p:sp>
        <p:nvSpPr>
          <p:cNvPr id="11" name="object 11"/>
          <p:cNvSpPr txBox="1"/>
          <p:nvPr/>
        </p:nvSpPr>
        <p:spPr>
          <a:xfrm>
            <a:off x="933094" y="4396486"/>
            <a:ext cx="106045" cy="22698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0C3455"/>
                </a:solidFill>
                <a:latin typeface="Liberation Sans Narrow"/>
                <a:cs typeface="Liberation Sans Narrow"/>
              </a:rPr>
              <a:t>5</a:t>
            </a:r>
            <a:endParaRPr sz="1400">
              <a:solidFill>
                <a:srgbClr val="0C3455"/>
              </a:solidFill>
              <a:latin typeface="Liberation Sans Narrow"/>
              <a:cs typeface="Liberation Sans Narrow"/>
            </a:endParaRPr>
          </a:p>
        </p:txBody>
      </p:sp>
      <p:sp>
        <p:nvSpPr>
          <p:cNvPr id="12" name="object 12"/>
          <p:cNvSpPr/>
          <p:nvPr/>
        </p:nvSpPr>
        <p:spPr>
          <a:xfrm>
            <a:off x="832103" y="4849368"/>
            <a:ext cx="307975" cy="307975"/>
          </a:xfrm>
          <a:custGeom>
            <a:avLst/>
            <a:gdLst/>
            <a:ahLst/>
            <a:cxnLst/>
            <a:rect l="l" t="t" r="r" b="b"/>
            <a:pathLst>
              <a:path w="307975" h="307975">
                <a:moveTo>
                  <a:pt x="153924" y="0"/>
                </a:moveTo>
                <a:lnTo>
                  <a:pt x="105270" y="7851"/>
                </a:lnTo>
                <a:lnTo>
                  <a:pt x="63016" y="29711"/>
                </a:lnTo>
                <a:lnTo>
                  <a:pt x="29697" y="63038"/>
                </a:lnTo>
                <a:lnTo>
                  <a:pt x="7846" y="105290"/>
                </a:lnTo>
                <a:lnTo>
                  <a:pt x="0" y="153924"/>
                </a:lnTo>
                <a:lnTo>
                  <a:pt x="7846" y="202557"/>
                </a:lnTo>
                <a:lnTo>
                  <a:pt x="29697" y="244809"/>
                </a:lnTo>
                <a:lnTo>
                  <a:pt x="63016" y="278136"/>
                </a:lnTo>
                <a:lnTo>
                  <a:pt x="105270" y="299996"/>
                </a:lnTo>
                <a:lnTo>
                  <a:pt x="153924" y="307847"/>
                </a:lnTo>
                <a:lnTo>
                  <a:pt x="202577" y="299996"/>
                </a:lnTo>
                <a:lnTo>
                  <a:pt x="244831" y="278136"/>
                </a:lnTo>
                <a:lnTo>
                  <a:pt x="278150" y="244809"/>
                </a:lnTo>
                <a:lnTo>
                  <a:pt x="300001" y="202557"/>
                </a:lnTo>
                <a:lnTo>
                  <a:pt x="307848" y="153924"/>
                </a:lnTo>
                <a:lnTo>
                  <a:pt x="300001" y="105290"/>
                </a:lnTo>
                <a:lnTo>
                  <a:pt x="278150" y="63038"/>
                </a:lnTo>
                <a:lnTo>
                  <a:pt x="244831" y="29711"/>
                </a:lnTo>
                <a:lnTo>
                  <a:pt x="202577" y="7851"/>
                </a:lnTo>
                <a:lnTo>
                  <a:pt x="153924" y="0"/>
                </a:lnTo>
                <a:close/>
              </a:path>
            </a:pathLst>
          </a:custGeom>
          <a:solidFill>
            <a:srgbClr val="EBEEF0"/>
          </a:solidFill>
        </p:spPr>
        <p:txBody>
          <a:bodyPr wrap="square" lIns="0" tIns="0" rIns="0" bIns="0" rtlCol="0"/>
          <a:lstStyle/>
          <a:p>
            <a:endParaRPr>
              <a:solidFill>
                <a:srgbClr val="0C3455"/>
              </a:solidFill>
            </a:endParaRPr>
          </a:p>
        </p:txBody>
      </p:sp>
      <p:sp>
        <p:nvSpPr>
          <p:cNvPr id="13" name="object 13"/>
          <p:cNvSpPr txBox="1"/>
          <p:nvPr/>
        </p:nvSpPr>
        <p:spPr>
          <a:xfrm>
            <a:off x="933094" y="4882642"/>
            <a:ext cx="106045" cy="22698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0C3455"/>
                </a:solidFill>
                <a:latin typeface="Liberation Sans Narrow"/>
                <a:cs typeface="Liberation Sans Narrow"/>
              </a:rPr>
              <a:t>6</a:t>
            </a:r>
            <a:endParaRPr sz="1400">
              <a:solidFill>
                <a:srgbClr val="0C3455"/>
              </a:solidFill>
              <a:latin typeface="Liberation Sans Narrow"/>
              <a:cs typeface="Liberation Sans Narrow"/>
            </a:endParaRPr>
          </a:p>
        </p:txBody>
      </p:sp>
      <p:sp>
        <p:nvSpPr>
          <p:cNvPr id="14" name="object 14"/>
          <p:cNvSpPr/>
          <p:nvPr/>
        </p:nvSpPr>
        <p:spPr>
          <a:xfrm>
            <a:off x="832103" y="5334000"/>
            <a:ext cx="307975" cy="304800"/>
          </a:xfrm>
          <a:custGeom>
            <a:avLst/>
            <a:gdLst/>
            <a:ahLst/>
            <a:cxnLst/>
            <a:rect l="l" t="t" r="r" b="b"/>
            <a:pathLst>
              <a:path w="307975" h="304800">
                <a:moveTo>
                  <a:pt x="153924" y="0"/>
                </a:moveTo>
                <a:lnTo>
                  <a:pt x="105270" y="7766"/>
                </a:lnTo>
                <a:lnTo>
                  <a:pt x="63016" y="29394"/>
                </a:lnTo>
                <a:lnTo>
                  <a:pt x="29697" y="62380"/>
                </a:lnTo>
                <a:lnTo>
                  <a:pt x="7846" y="104217"/>
                </a:lnTo>
                <a:lnTo>
                  <a:pt x="0" y="152400"/>
                </a:lnTo>
                <a:lnTo>
                  <a:pt x="7846" y="200582"/>
                </a:lnTo>
                <a:lnTo>
                  <a:pt x="29697" y="242419"/>
                </a:lnTo>
                <a:lnTo>
                  <a:pt x="63016" y="275405"/>
                </a:lnTo>
                <a:lnTo>
                  <a:pt x="105270" y="297033"/>
                </a:lnTo>
                <a:lnTo>
                  <a:pt x="153924" y="304800"/>
                </a:lnTo>
                <a:lnTo>
                  <a:pt x="202577" y="297033"/>
                </a:lnTo>
                <a:lnTo>
                  <a:pt x="244831" y="275405"/>
                </a:lnTo>
                <a:lnTo>
                  <a:pt x="278150" y="242419"/>
                </a:lnTo>
                <a:lnTo>
                  <a:pt x="300001" y="200582"/>
                </a:lnTo>
                <a:lnTo>
                  <a:pt x="307848" y="152400"/>
                </a:lnTo>
                <a:lnTo>
                  <a:pt x="300001" y="104217"/>
                </a:lnTo>
                <a:lnTo>
                  <a:pt x="278150" y="62380"/>
                </a:lnTo>
                <a:lnTo>
                  <a:pt x="244831" y="29394"/>
                </a:lnTo>
                <a:lnTo>
                  <a:pt x="202577" y="7766"/>
                </a:lnTo>
                <a:lnTo>
                  <a:pt x="153924" y="0"/>
                </a:lnTo>
                <a:close/>
              </a:path>
            </a:pathLst>
          </a:custGeom>
          <a:solidFill>
            <a:srgbClr val="EBEEF0"/>
          </a:solidFill>
        </p:spPr>
        <p:txBody>
          <a:bodyPr wrap="square" lIns="0" tIns="0" rIns="0" bIns="0" rtlCol="0"/>
          <a:lstStyle/>
          <a:p>
            <a:endParaRPr>
              <a:solidFill>
                <a:srgbClr val="0C3455"/>
              </a:solidFill>
            </a:endParaRPr>
          </a:p>
        </p:txBody>
      </p:sp>
      <p:sp>
        <p:nvSpPr>
          <p:cNvPr id="15" name="object 15"/>
          <p:cNvSpPr txBox="1"/>
          <p:nvPr/>
        </p:nvSpPr>
        <p:spPr>
          <a:xfrm>
            <a:off x="933094" y="5366386"/>
            <a:ext cx="106045" cy="22698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0C3455"/>
                </a:solidFill>
                <a:latin typeface="Liberation Sans Narrow"/>
                <a:cs typeface="Liberation Sans Narrow"/>
              </a:rPr>
              <a:t>7</a:t>
            </a:r>
            <a:endParaRPr sz="1400">
              <a:solidFill>
                <a:srgbClr val="0C3455"/>
              </a:solidFill>
              <a:latin typeface="Liberation Sans Narrow"/>
              <a:cs typeface="Liberation Sans Narrow"/>
            </a:endParaRPr>
          </a:p>
        </p:txBody>
      </p:sp>
      <p:sp>
        <p:nvSpPr>
          <p:cNvPr id="16" name="object 16"/>
          <p:cNvSpPr/>
          <p:nvPr/>
        </p:nvSpPr>
        <p:spPr>
          <a:xfrm>
            <a:off x="832103" y="2395727"/>
            <a:ext cx="307975" cy="304800"/>
          </a:xfrm>
          <a:custGeom>
            <a:avLst/>
            <a:gdLst/>
            <a:ahLst/>
            <a:cxnLst/>
            <a:rect l="l" t="t" r="r" b="b"/>
            <a:pathLst>
              <a:path w="307975" h="304800">
                <a:moveTo>
                  <a:pt x="153924" y="0"/>
                </a:moveTo>
                <a:lnTo>
                  <a:pt x="105270" y="7766"/>
                </a:lnTo>
                <a:lnTo>
                  <a:pt x="63016" y="29394"/>
                </a:lnTo>
                <a:lnTo>
                  <a:pt x="29697" y="62380"/>
                </a:lnTo>
                <a:lnTo>
                  <a:pt x="7846" y="104217"/>
                </a:lnTo>
                <a:lnTo>
                  <a:pt x="0" y="152400"/>
                </a:lnTo>
                <a:lnTo>
                  <a:pt x="7846" y="200582"/>
                </a:lnTo>
                <a:lnTo>
                  <a:pt x="29697" y="242419"/>
                </a:lnTo>
                <a:lnTo>
                  <a:pt x="63016" y="275405"/>
                </a:lnTo>
                <a:lnTo>
                  <a:pt x="105270" y="297033"/>
                </a:lnTo>
                <a:lnTo>
                  <a:pt x="153924" y="304800"/>
                </a:lnTo>
                <a:lnTo>
                  <a:pt x="202577" y="297033"/>
                </a:lnTo>
                <a:lnTo>
                  <a:pt x="244831" y="275405"/>
                </a:lnTo>
                <a:lnTo>
                  <a:pt x="278150" y="242419"/>
                </a:lnTo>
                <a:lnTo>
                  <a:pt x="300001" y="200582"/>
                </a:lnTo>
                <a:lnTo>
                  <a:pt x="307848" y="152400"/>
                </a:lnTo>
                <a:lnTo>
                  <a:pt x="300001" y="104217"/>
                </a:lnTo>
                <a:lnTo>
                  <a:pt x="278150" y="62380"/>
                </a:lnTo>
                <a:lnTo>
                  <a:pt x="244831" y="29394"/>
                </a:lnTo>
                <a:lnTo>
                  <a:pt x="202577" y="7766"/>
                </a:lnTo>
                <a:lnTo>
                  <a:pt x="153924" y="0"/>
                </a:lnTo>
                <a:close/>
              </a:path>
            </a:pathLst>
          </a:custGeom>
          <a:solidFill>
            <a:srgbClr val="EBEEF0"/>
          </a:solidFill>
        </p:spPr>
        <p:txBody>
          <a:bodyPr wrap="square" lIns="0" tIns="0" rIns="0" bIns="0" rtlCol="0"/>
          <a:lstStyle/>
          <a:p>
            <a:endParaRPr>
              <a:solidFill>
                <a:srgbClr val="0C3455"/>
              </a:solidFill>
            </a:endParaRPr>
          </a:p>
        </p:txBody>
      </p:sp>
      <p:sp>
        <p:nvSpPr>
          <p:cNvPr id="17" name="object 17"/>
          <p:cNvSpPr txBox="1"/>
          <p:nvPr/>
        </p:nvSpPr>
        <p:spPr>
          <a:xfrm>
            <a:off x="933094" y="2426588"/>
            <a:ext cx="106045" cy="22698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0C3455"/>
                </a:solidFill>
                <a:latin typeface="Liberation Sans Narrow"/>
                <a:cs typeface="Liberation Sans Narrow"/>
              </a:rPr>
              <a:t>3</a:t>
            </a:r>
            <a:endParaRPr sz="1400">
              <a:solidFill>
                <a:srgbClr val="0C3455"/>
              </a:solidFill>
              <a:latin typeface="Liberation Sans Narrow"/>
              <a:cs typeface="Liberation Sans Narrow"/>
            </a:endParaRPr>
          </a:p>
        </p:txBody>
      </p:sp>
      <p:sp>
        <p:nvSpPr>
          <p:cNvPr id="18" name="object 18"/>
          <p:cNvSpPr txBox="1"/>
          <p:nvPr/>
        </p:nvSpPr>
        <p:spPr>
          <a:xfrm>
            <a:off x="1434464" y="1465326"/>
            <a:ext cx="4481195" cy="197490"/>
          </a:xfrm>
          <a:prstGeom prst="rect">
            <a:avLst/>
          </a:prstGeom>
        </p:spPr>
        <p:txBody>
          <a:bodyPr vert="horz" wrap="square" lIns="0" tIns="12700" rIns="0" bIns="0" rtlCol="0">
            <a:spAutoFit/>
          </a:bodyPr>
          <a:lstStyle/>
          <a:p>
            <a:pPr marL="12700">
              <a:lnSpc>
                <a:spcPct val="100000"/>
              </a:lnSpc>
              <a:spcBef>
                <a:spcPts val="100"/>
              </a:spcBef>
            </a:pPr>
            <a:r>
              <a:rPr lang="vi-VN" sz="1200" spc="-5" dirty="0">
                <a:solidFill>
                  <a:srgbClr val="0C3455"/>
                </a:solidFill>
                <a:latin typeface="Trebuchet MS"/>
                <a:cs typeface="Trebuchet MS"/>
              </a:rPr>
              <a:t>Thuê bao thực hiện cuộc gọi nhưng số được gọi không tồn tại</a:t>
            </a:r>
            <a:r>
              <a:rPr sz="1200" spc="-5" dirty="0">
                <a:solidFill>
                  <a:srgbClr val="0C3455"/>
                </a:solidFill>
                <a:latin typeface="Trebuchet MS"/>
                <a:cs typeface="Trebuchet MS"/>
              </a:rPr>
              <a:t>.</a:t>
            </a:r>
            <a:endParaRPr sz="1200" dirty="0">
              <a:solidFill>
                <a:srgbClr val="0C3455"/>
              </a:solidFill>
              <a:latin typeface="Trebuchet MS"/>
              <a:cs typeface="Trebuchet MS"/>
            </a:endParaRPr>
          </a:p>
        </p:txBody>
      </p:sp>
      <p:sp>
        <p:nvSpPr>
          <p:cNvPr id="19" name="object 19"/>
          <p:cNvSpPr txBox="1"/>
          <p:nvPr/>
        </p:nvSpPr>
        <p:spPr>
          <a:xfrm>
            <a:off x="1434464" y="1953259"/>
            <a:ext cx="6109336" cy="197490"/>
          </a:xfrm>
          <a:prstGeom prst="rect">
            <a:avLst/>
          </a:prstGeom>
        </p:spPr>
        <p:txBody>
          <a:bodyPr vert="horz" wrap="square" lIns="0" tIns="12700" rIns="0" bIns="0" rtlCol="0">
            <a:spAutoFit/>
          </a:bodyPr>
          <a:lstStyle/>
          <a:p>
            <a:pPr marL="12700">
              <a:lnSpc>
                <a:spcPct val="100000"/>
              </a:lnSpc>
              <a:spcBef>
                <a:spcPts val="100"/>
              </a:spcBef>
            </a:pPr>
            <a:r>
              <a:rPr lang="vi-VN" sz="1200" spc="-20" dirty="0">
                <a:solidFill>
                  <a:srgbClr val="0C3455"/>
                </a:solidFill>
                <a:latin typeface="Trebuchet MS"/>
                <a:cs typeface="Trebuchet MS"/>
              </a:rPr>
              <a:t>MSC của nhà mạng định tuyến cuộc gọi về hệ thống </a:t>
            </a:r>
            <a:r>
              <a:rPr sz="1200" spc="-20" dirty="0">
                <a:solidFill>
                  <a:srgbClr val="0C3455"/>
                </a:solidFill>
                <a:latin typeface="Trebuchet MS"/>
                <a:cs typeface="Trebuchet MS"/>
              </a:rPr>
              <a:t>Wrong </a:t>
            </a:r>
            <a:r>
              <a:rPr sz="1200" spc="-5" dirty="0">
                <a:solidFill>
                  <a:srgbClr val="0C3455"/>
                </a:solidFill>
                <a:latin typeface="Trebuchet MS"/>
                <a:cs typeface="Trebuchet MS"/>
              </a:rPr>
              <a:t>IVR </a:t>
            </a:r>
            <a:r>
              <a:rPr sz="1200" spc="-10" dirty="0">
                <a:solidFill>
                  <a:srgbClr val="0C3455"/>
                </a:solidFill>
                <a:latin typeface="Trebuchet MS"/>
                <a:cs typeface="Trebuchet MS"/>
              </a:rPr>
              <a:t>Advertising</a:t>
            </a:r>
            <a:r>
              <a:rPr lang="vi-VN" sz="1200" spc="-10" dirty="0">
                <a:solidFill>
                  <a:srgbClr val="0C3455"/>
                </a:solidFill>
                <a:latin typeface="Trebuchet MS"/>
                <a:cs typeface="Trebuchet MS"/>
              </a:rPr>
              <a:t> của Arabica</a:t>
            </a:r>
            <a:r>
              <a:rPr sz="1200" spc="-5" dirty="0">
                <a:solidFill>
                  <a:srgbClr val="0C3455"/>
                </a:solidFill>
                <a:latin typeface="Trebuchet MS"/>
                <a:cs typeface="Trebuchet MS"/>
              </a:rPr>
              <a:t>.</a:t>
            </a:r>
            <a:endParaRPr sz="1200" dirty="0">
              <a:solidFill>
                <a:srgbClr val="0C3455"/>
              </a:solidFill>
              <a:latin typeface="Trebuchet MS"/>
              <a:cs typeface="Trebuchet MS"/>
            </a:endParaRPr>
          </a:p>
        </p:txBody>
      </p:sp>
      <p:sp>
        <p:nvSpPr>
          <p:cNvPr id="20" name="object 20"/>
          <p:cNvSpPr txBox="1"/>
          <p:nvPr/>
        </p:nvSpPr>
        <p:spPr>
          <a:xfrm>
            <a:off x="1434464" y="2440635"/>
            <a:ext cx="7545070" cy="382156"/>
          </a:xfrm>
          <a:prstGeom prst="rect">
            <a:avLst/>
          </a:prstGeom>
        </p:spPr>
        <p:txBody>
          <a:bodyPr vert="horz" wrap="square" lIns="0" tIns="12700" rIns="0" bIns="0" rtlCol="0">
            <a:spAutoFit/>
          </a:bodyPr>
          <a:lstStyle/>
          <a:p>
            <a:pPr marL="12700">
              <a:lnSpc>
                <a:spcPct val="100000"/>
              </a:lnSpc>
              <a:spcBef>
                <a:spcPts val="100"/>
              </a:spcBef>
            </a:pPr>
            <a:r>
              <a:rPr lang="vi-VN" sz="1200" spc="-20" dirty="0">
                <a:solidFill>
                  <a:srgbClr val="0C3455"/>
                </a:solidFill>
                <a:latin typeface="Trebuchet MS"/>
                <a:cs typeface="Trebuchet MS"/>
              </a:rPr>
              <a:t>Hệ thống </a:t>
            </a:r>
            <a:r>
              <a:rPr sz="1200" spc="-20" dirty="0">
                <a:solidFill>
                  <a:srgbClr val="0C3455"/>
                </a:solidFill>
                <a:latin typeface="Trebuchet MS"/>
                <a:cs typeface="Trebuchet MS"/>
              </a:rPr>
              <a:t>Wrong </a:t>
            </a:r>
            <a:r>
              <a:rPr sz="1200" spc="-5" dirty="0">
                <a:solidFill>
                  <a:srgbClr val="0C3455"/>
                </a:solidFill>
                <a:latin typeface="Trebuchet MS"/>
                <a:cs typeface="Trebuchet MS"/>
              </a:rPr>
              <a:t>IVR </a:t>
            </a:r>
            <a:r>
              <a:rPr sz="1200" spc="-10" dirty="0">
                <a:solidFill>
                  <a:srgbClr val="0C3455"/>
                </a:solidFill>
                <a:latin typeface="Trebuchet MS"/>
                <a:cs typeface="Trebuchet MS"/>
              </a:rPr>
              <a:t>Advertising </a:t>
            </a:r>
            <a:r>
              <a:rPr lang="vi-VN" sz="1200" spc="-10" dirty="0">
                <a:solidFill>
                  <a:srgbClr val="0C3455"/>
                </a:solidFill>
                <a:latin typeface="Trebuchet MS"/>
                <a:cs typeface="Trebuchet MS"/>
              </a:rPr>
              <a:t>trả lời cuộc gọi và phát thông báo quảng cáo dịch vụ/gói cước cho thuê bao thực hiện cuộc gọi</a:t>
            </a:r>
            <a:r>
              <a:rPr sz="1200" spc="-5" dirty="0">
                <a:solidFill>
                  <a:srgbClr val="0C3455"/>
                </a:solidFill>
                <a:latin typeface="Trebuchet MS"/>
                <a:cs typeface="Trebuchet MS"/>
              </a:rPr>
              <a:t>.</a:t>
            </a:r>
            <a:endParaRPr sz="1200" dirty="0">
              <a:solidFill>
                <a:srgbClr val="0C3455"/>
              </a:solidFill>
              <a:latin typeface="Trebuchet MS"/>
              <a:cs typeface="Trebuchet MS"/>
            </a:endParaRPr>
          </a:p>
        </p:txBody>
      </p:sp>
      <p:sp>
        <p:nvSpPr>
          <p:cNvPr id="21" name="object 21"/>
          <p:cNvSpPr txBox="1"/>
          <p:nvPr/>
        </p:nvSpPr>
        <p:spPr>
          <a:xfrm>
            <a:off x="1434464" y="2944917"/>
            <a:ext cx="7996555" cy="941283"/>
          </a:xfrm>
          <a:prstGeom prst="rect">
            <a:avLst/>
          </a:prstGeom>
        </p:spPr>
        <p:txBody>
          <a:bodyPr vert="horz" wrap="square" lIns="0" tIns="12700" rIns="0" bIns="0" rtlCol="0">
            <a:spAutoFit/>
          </a:bodyPr>
          <a:lstStyle/>
          <a:p>
            <a:pPr marL="12700">
              <a:lnSpc>
                <a:spcPct val="100000"/>
              </a:lnSpc>
              <a:spcBef>
                <a:spcPts val="100"/>
              </a:spcBef>
            </a:pPr>
            <a:r>
              <a:rPr lang="vi-VN" sz="1200" spc="-5" dirty="0">
                <a:solidFill>
                  <a:srgbClr val="0C3455"/>
                </a:solidFill>
                <a:latin typeface="Trebuchet MS"/>
                <a:cs typeface="Trebuchet MS"/>
              </a:rPr>
              <a:t>Ví dụ</a:t>
            </a:r>
            <a:r>
              <a:rPr sz="1200" spc="-5" dirty="0">
                <a:solidFill>
                  <a:srgbClr val="0C3455"/>
                </a:solidFill>
                <a:latin typeface="Trebuchet MS"/>
                <a:cs typeface="Trebuchet MS"/>
              </a:rPr>
              <a:t>:</a:t>
            </a:r>
            <a:endParaRPr sz="1200" dirty="0">
              <a:solidFill>
                <a:srgbClr val="0C3455"/>
              </a:solidFill>
              <a:latin typeface="Trebuchet MS"/>
              <a:cs typeface="Trebuchet MS"/>
            </a:endParaRPr>
          </a:p>
          <a:p>
            <a:pPr>
              <a:lnSpc>
                <a:spcPct val="100000"/>
              </a:lnSpc>
              <a:spcBef>
                <a:spcPts val="55"/>
              </a:spcBef>
            </a:pPr>
            <a:endParaRPr sz="1150" dirty="0">
              <a:solidFill>
                <a:srgbClr val="0C3455"/>
              </a:solidFill>
              <a:latin typeface="Trebuchet MS"/>
              <a:cs typeface="Trebuchet MS"/>
            </a:endParaRPr>
          </a:p>
          <a:p>
            <a:pPr marL="643890"/>
            <a:r>
              <a:rPr lang="vi-VN" sz="1200" i="1" spc="-5" dirty="0">
                <a:solidFill>
                  <a:srgbClr val="0C3455"/>
                </a:solidFill>
                <a:latin typeface="Trebuchet MS"/>
                <a:cs typeface="Trebuchet MS"/>
              </a:rPr>
              <a:t>Thuê bao quý khách vừa gọi không đúng, bạn đang được kết nối đến hệ thống quảng cáo của Viettel; Gói cước Data phù hợp nhất cho bạn hôm nay là ST15K, vui lòng nhấn phím bất kỳ để đăng ký!</a:t>
            </a:r>
          </a:p>
          <a:p>
            <a:pPr marL="643890"/>
            <a:endParaRPr sz="1200" dirty="0">
              <a:solidFill>
                <a:srgbClr val="0C3455"/>
              </a:solidFill>
              <a:latin typeface="Trebuchet MS"/>
              <a:cs typeface="Trebuchet MS"/>
            </a:endParaRPr>
          </a:p>
        </p:txBody>
      </p:sp>
      <p:sp>
        <p:nvSpPr>
          <p:cNvPr id="22" name="object 22"/>
          <p:cNvSpPr txBox="1"/>
          <p:nvPr/>
        </p:nvSpPr>
        <p:spPr>
          <a:xfrm>
            <a:off x="1434464" y="3925951"/>
            <a:ext cx="4072890" cy="197490"/>
          </a:xfrm>
          <a:prstGeom prst="rect">
            <a:avLst/>
          </a:prstGeom>
        </p:spPr>
        <p:txBody>
          <a:bodyPr vert="horz" wrap="square" lIns="0" tIns="12700" rIns="0" bIns="0" rtlCol="0">
            <a:spAutoFit/>
          </a:bodyPr>
          <a:lstStyle/>
          <a:p>
            <a:pPr marL="12700">
              <a:lnSpc>
                <a:spcPct val="100000"/>
              </a:lnSpc>
              <a:spcBef>
                <a:spcPts val="100"/>
              </a:spcBef>
            </a:pPr>
            <a:r>
              <a:rPr lang="vi-VN" sz="1200" spc="-10" dirty="0">
                <a:solidFill>
                  <a:srgbClr val="0C3455"/>
                </a:solidFill>
                <a:latin typeface="Trebuchet MS"/>
                <a:cs typeface="Trebuchet MS"/>
              </a:rPr>
              <a:t>Thuê bao nhấn phím để đăng ký gói cước/dịch vụ.</a:t>
            </a:r>
          </a:p>
        </p:txBody>
      </p:sp>
      <p:sp>
        <p:nvSpPr>
          <p:cNvPr id="23" name="object 23"/>
          <p:cNvSpPr txBox="1"/>
          <p:nvPr/>
        </p:nvSpPr>
        <p:spPr>
          <a:xfrm>
            <a:off x="1434464" y="4413886"/>
            <a:ext cx="5956936"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0C3455"/>
                </a:solidFill>
                <a:latin typeface="Trebuchet MS"/>
                <a:cs typeface="Trebuchet MS"/>
              </a:rPr>
              <a:t>MSC </a:t>
            </a:r>
            <a:r>
              <a:rPr lang="vi-VN" sz="1200" spc="-10" dirty="0">
                <a:solidFill>
                  <a:srgbClr val="0C3455"/>
                </a:solidFill>
                <a:latin typeface="Trebuchet MS"/>
                <a:cs typeface="Trebuchet MS"/>
              </a:rPr>
              <a:t>nhà mạng</a:t>
            </a:r>
            <a:r>
              <a:rPr sz="1200" spc="-10" dirty="0">
                <a:solidFill>
                  <a:srgbClr val="0C3455"/>
                </a:solidFill>
                <a:latin typeface="Trebuchet MS"/>
                <a:cs typeface="Trebuchet MS"/>
              </a:rPr>
              <a:t> </a:t>
            </a:r>
            <a:r>
              <a:rPr lang="vi-VN" sz="1200" spc="-10" dirty="0">
                <a:solidFill>
                  <a:srgbClr val="0C3455"/>
                </a:solidFill>
                <a:latin typeface="Trebuchet MS"/>
                <a:cs typeface="Trebuchet MS"/>
              </a:rPr>
              <a:t>chuyển yêu cầu tới </a:t>
            </a:r>
            <a:r>
              <a:rPr lang="vi-VN" sz="1200" spc="-5" dirty="0">
                <a:solidFill>
                  <a:srgbClr val="0C3455"/>
                </a:solidFill>
                <a:latin typeface="Trebuchet MS"/>
                <a:cs typeface="Trebuchet MS"/>
              </a:rPr>
              <a:t>Hệ thống </a:t>
            </a:r>
            <a:r>
              <a:rPr sz="1200" spc="-20" dirty="0">
                <a:solidFill>
                  <a:srgbClr val="0C3455"/>
                </a:solidFill>
                <a:latin typeface="Trebuchet MS"/>
                <a:cs typeface="Trebuchet MS"/>
              </a:rPr>
              <a:t>Wrong </a:t>
            </a:r>
            <a:r>
              <a:rPr sz="1200" spc="-5" dirty="0">
                <a:solidFill>
                  <a:srgbClr val="0C3455"/>
                </a:solidFill>
                <a:latin typeface="Trebuchet MS"/>
                <a:cs typeface="Trebuchet MS"/>
              </a:rPr>
              <a:t>IVR </a:t>
            </a:r>
            <a:r>
              <a:rPr sz="1200" spc="-10" dirty="0">
                <a:solidFill>
                  <a:srgbClr val="0C3455"/>
                </a:solidFill>
                <a:latin typeface="Trebuchet MS"/>
                <a:cs typeface="Trebuchet MS"/>
              </a:rPr>
              <a:t>Advertising</a:t>
            </a:r>
            <a:r>
              <a:rPr sz="1200" spc="-5" dirty="0">
                <a:solidFill>
                  <a:srgbClr val="0C3455"/>
                </a:solidFill>
                <a:latin typeface="Trebuchet MS"/>
                <a:cs typeface="Trebuchet MS"/>
              </a:rPr>
              <a:t>.</a:t>
            </a:r>
            <a:endParaRPr sz="1200" dirty="0">
              <a:solidFill>
                <a:srgbClr val="0C3455"/>
              </a:solidFill>
              <a:latin typeface="Trebuchet MS"/>
              <a:cs typeface="Trebuchet MS"/>
            </a:endParaRPr>
          </a:p>
        </p:txBody>
      </p:sp>
      <p:sp>
        <p:nvSpPr>
          <p:cNvPr id="24" name="object 24"/>
          <p:cNvSpPr txBox="1"/>
          <p:nvPr/>
        </p:nvSpPr>
        <p:spPr>
          <a:xfrm>
            <a:off x="1434464" y="4901947"/>
            <a:ext cx="7996554" cy="197490"/>
          </a:xfrm>
          <a:prstGeom prst="rect">
            <a:avLst/>
          </a:prstGeom>
        </p:spPr>
        <p:txBody>
          <a:bodyPr vert="horz" wrap="square" lIns="0" tIns="12700" rIns="0" bIns="0" rtlCol="0">
            <a:spAutoFit/>
          </a:bodyPr>
          <a:lstStyle/>
          <a:p>
            <a:pPr marL="12700">
              <a:lnSpc>
                <a:spcPct val="100000"/>
              </a:lnSpc>
              <a:spcBef>
                <a:spcPts val="100"/>
              </a:spcBef>
            </a:pPr>
            <a:r>
              <a:rPr lang="vi-VN" sz="1200" spc="-20" dirty="0">
                <a:solidFill>
                  <a:srgbClr val="0C3455"/>
                </a:solidFill>
                <a:latin typeface="Trebuchet MS"/>
                <a:cs typeface="Trebuchet MS"/>
              </a:rPr>
              <a:t>Hệ thống </a:t>
            </a:r>
            <a:r>
              <a:rPr sz="1200" spc="-20" dirty="0">
                <a:solidFill>
                  <a:srgbClr val="0C3455"/>
                </a:solidFill>
                <a:latin typeface="Trebuchet MS"/>
                <a:cs typeface="Trebuchet MS"/>
              </a:rPr>
              <a:t>Wrong </a:t>
            </a:r>
            <a:r>
              <a:rPr sz="1200" spc="-5" dirty="0">
                <a:solidFill>
                  <a:srgbClr val="0C3455"/>
                </a:solidFill>
                <a:latin typeface="Trebuchet MS"/>
                <a:cs typeface="Trebuchet MS"/>
              </a:rPr>
              <a:t>IVR </a:t>
            </a:r>
            <a:r>
              <a:rPr sz="1200" spc="-10" dirty="0">
                <a:solidFill>
                  <a:srgbClr val="0C3455"/>
                </a:solidFill>
                <a:latin typeface="Trebuchet MS"/>
                <a:cs typeface="Trebuchet MS"/>
              </a:rPr>
              <a:t>Advertising </a:t>
            </a:r>
            <a:r>
              <a:rPr lang="vi-VN" sz="1200" spc="-10" dirty="0">
                <a:solidFill>
                  <a:srgbClr val="0C3455"/>
                </a:solidFill>
                <a:latin typeface="Trebuchet MS"/>
                <a:cs typeface="Trebuchet MS"/>
              </a:rPr>
              <a:t>gửi yêu cầu đăng ký gói cước/dịch vụ tới hệ thống </a:t>
            </a:r>
            <a:r>
              <a:rPr sz="1200" spc="-10" dirty="0">
                <a:solidFill>
                  <a:srgbClr val="0C3455"/>
                </a:solidFill>
                <a:latin typeface="Trebuchet MS"/>
                <a:cs typeface="Trebuchet MS"/>
              </a:rPr>
              <a:t>provisioning</a:t>
            </a:r>
            <a:r>
              <a:rPr lang="vi-VN" sz="1200" spc="155" dirty="0">
                <a:solidFill>
                  <a:srgbClr val="0C3455"/>
                </a:solidFill>
                <a:latin typeface="Trebuchet MS"/>
                <a:cs typeface="Trebuchet MS"/>
              </a:rPr>
              <a:t> của nhà mạng.</a:t>
            </a:r>
            <a:endParaRPr sz="1200" dirty="0">
              <a:solidFill>
                <a:srgbClr val="0C3455"/>
              </a:solidFill>
              <a:latin typeface="Trebuchet MS"/>
              <a:cs typeface="Trebuchet MS"/>
            </a:endParaRPr>
          </a:p>
        </p:txBody>
      </p:sp>
      <p:sp>
        <p:nvSpPr>
          <p:cNvPr id="25" name="object 25"/>
          <p:cNvSpPr txBox="1"/>
          <p:nvPr/>
        </p:nvSpPr>
        <p:spPr>
          <a:xfrm>
            <a:off x="1434464" y="5389626"/>
            <a:ext cx="7966075" cy="197490"/>
          </a:xfrm>
          <a:prstGeom prst="rect">
            <a:avLst/>
          </a:prstGeom>
        </p:spPr>
        <p:txBody>
          <a:bodyPr vert="horz" wrap="square" lIns="0" tIns="12700" rIns="0" bIns="0" rtlCol="0">
            <a:spAutoFit/>
          </a:bodyPr>
          <a:lstStyle/>
          <a:p>
            <a:pPr marL="12700">
              <a:lnSpc>
                <a:spcPct val="100000"/>
              </a:lnSpc>
              <a:spcBef>
                <a:spcPts val="100"/>
              </a:spcBef>
            </a:pPr>
            <a:r>
              <a:rPr lang="vi-VN" sz="1200" spc="-20" dirty="0">
                <a:solidFill>
                  <a:srgbClr val="0C3455"/>
                </a:solidFill>
                <a:latin typeface="Trebuchet MS"/>
                <a:cs typeface="Trebuchet MS"/>
              </a:rPr>
              <a:t>Hệ thống </a:t>
            </a:r>
            <a:r>
              <a:rPr sz="1200" spc="-20" dirty="0">
                <a:solidFill>
                  <a:srgbClr val="0C3455"/>
                </a:solidFill>
                <a:latin typeface="Trebuchet MS"/>
                <a:cs typeface="Trebuchet MS"/>
              </a:rPr>
              <a:t>Wrong </a:t>
            </a:r>
            <a:r>
              <a:rPr sz="1200" spc="-5" dirty="0">
                <a:solidFill>
                  <a:srgbClr val="0C3455"/>
                </a:solidFill>
                <a:latin typeface="Trebuchet MS"/>
                <a:cs typeface="Trebuchet MS"/>
              </a:rPr>
              <a:t>IVR </a:t>
            </a:r>
            <a:r>
              <a:rPr sz="1200" spc="-10" dirty="0">
                <a:solidFill>
                  <a:srgbClr val="0C3455"/>
                </a:solidFill>
                <a:latin typeface="Trebuchet MS"/>
                <a:cs typeface="Trebuchet MS"/>
              </a:rPr>
              <a:t>Advertising</a:t>
            </a:r>
            <a:r>
              <a:rPr lang="vi-VN" sz="1200" spc="-10" dirty="0">
                <a:solidFill>
                  <a:srgbClr val="0C3455"/>
                </a:solidFill>
                <a:latin typeface="Trebuchet MS"/>
                <a:cs typeface="Trebuchet MS"/>
              </a:rPr>
              <a:t> phát thông báo kết quả đăng ký cho thuê bao.</a:t>
            </a:r>
            <a:endParaRPr sz="1200" dirty="0">
              <a:solidFill>
                <a:srgbClr val="0C3455"/>
              </a:solidFill>
              <a:latin typeface="Trebuchet MS"/>
              <a:cs typeface="Trebuchet MS"/>
            </a:endParaRPr>
          </a:p>
        </p:txBody>
      </p:sp>
      <p:sp>
        <p:nvSpPr>
          <p:cNvPr id="26" name="object 26"/>
          <p:cNvSpPr/>
          <p:nvPr/>
        </p:nvSpPr>
        <p:spPr>
          <a:xfrm>
            <a:off x="1447800" y="3276600"/>
            <a:ext cx="383022" cy="326615"/>
          </a:xfrm>
          <a:prstGeom prst="rect">
            <a:avLst/>
          </a:prstGeom>
          <a:blipFill>
            <a:blip r:embed="rId3" cstate="print"/>
            <a:stretch>
              <a:fillRect/>
            </a:stretch>
          </a:blipFill>
        </p:spPr>
        <p:txBody>
          <a:bodyPr wrap="square" lIns="0" tIns="0" rIns="0" bIns="0" rtlCol="0"/>
          <a:lstStyle/>
          <a:p>
            <a:endParaRPr>
              <a:solidFill>
                <a:srgbClr val="0C3455"/>
              </a:solidFill>
            </a:endParaRPr>
          </a:p>
        </p:txBody>
      </p:sp>
      <p:sp>
        <p:nvSpPr>
          <p:cNvPr id="27" name="object 27"/>
          <p:cNvSpPr txBox="1"/>
          <p:nvPr/>
        </p:nvSpPr>
        <p:spPr>
          <a:xfrm>
            <a:off x="790752" y="6207658"/>
            <a:ext cx="6981648" cy="205184"/>
          </a:xfrm>
          <a:prstGeom prst="rect">
            <a:avLst/>
          </a:prstGeom>
        </p:spPr>
        <p:txBody>
          <a:bodyPr vert="horz" wrap="square" lIns="0" tIns="0" rIns="0" bIns="0" rtlCol="0">
            <a:spAutoFit/>
          </a:bodyPr>
          <a:lstStyle/>
          <a:p>
            <a:pPr marL="12700">
              <a:lnSpc>
                <a:spcPts val="1580"/>
              </a:lnSpc>
            </a:pPr>
            <a:r>
              <a:rPr lang="vi-VN" sz="1400" spc="-5" dirty="0">
                <a:solidFill>
                  <a:srgbClr val="0C3455"/>
                </a:solidFill>
                <a:latin typeface="Trebuchet MS"/>
                <a:cs typeface="Trebuchet MS"/>
              </a:rPr>
              <a:t>* Tất cả các cuộc gọi đến các số IVR chưa sử dụng đều miễn phí cho thuê bao</a:t>
            </a:r>
            <a:endParaRPr sz="1200" dirty="0">
              <a:solidFill>
                <a:srgbClr val="0C3455"/>
              </a:solidFill>
              <a:latin typeface="Trebuchet MS"/>
              <a:cs typeface="Trebuchet MS"/>
            </a:endParaRPr>
          </a:p>
        </p:txBody>
      </p:sp>
      <p:sp>
        <p:nvSpPr>
          <p:cNvPr id="28" name="object 28"/>
          <p:cNvSpPr/>
          <p:nvPr/>
        </p:nvSpPr>
        <p:spPr>
          <a:xfrm>
            <a:off x="688848" y="5992367"/>
            <a:ext cx="10817860" cy="0"/>
          </a:xfrm>
          <a:custGeom>
            <a:avLst/>
            <a:gdLst/>
            <a:ahLst/>
            <a:cxnLst/>
            <a:rect l="l" t="t" r="r" b="b"/>
            <a:pathLst>
              <a:path w="10817860">
                <a:moveTo>
                  <a:pt x="0" y="0"/>
                </a:moveTo>
                <a:lnTo>
                  <a:pt x="10817352" y="0"/>
                </a:lnTo>
              </a:path>
            </a:pathLst>
          </a:custGeom>
          <a:ln w="18288">
            <a:solidFill>
              <a:srgbClr val="CFD7DC"/>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1491" y="429513"/>
            <a:ext cx="3353308" cy="444352"/>
          </a:xfrm>
          <a:prstGeom prst="rect">
            <a:avLst/>
          </a:prstGeom>
        </p:spPr>
        <p:txBody>
          <a:bodyPr vert="horz" wrap="square" lIns="0" tIns="13335" rIns="0" bIns="0" rtlCol="0">
            <a:spAutoFit/>
          </a:bodyPr>
          <a:lstStyle/>
          <a:p>
            <a:pPr marL="12700">
              <a:lnSpc>
                <a:spcPct val="100000"/>
              </a:lnSpc>
              <a:spcBef>
                <a:spcPts val="105"/>
              </a:spcBef>
            </a:pPr>
            <a:r>
              <a:rPr lang="vi-VN" b="1" dirty="0">
                <a:solidFill>
                  <a:srgbClr val="0C3455"/>
                </a:solidFill>
              </a:rPr>
              <a:t>Ưu điểm của dịch vụ</a:t>
            </a:r>
            <a:endParaRPr b="1" dirty="0">
              <a:solidFill>
                <a:srgbClr val="0C3455"/>
              </a:solidFill>
              <a:latin typeface="Trebuchet MS"/>
              <a:cs typeface="Trebuchet MS"/>
            </a:endParaRPr>
          </a:p>
        </p:txBody>
      </p:sp>
      <p:sp>
        <p:nvSpPr>
          <p:cNvPr id="3" name="object 3"/>
          <p:cNvSpPr txBox="1"/>
          <p:nvPr/>
        </p:nvSpPr>
        <p:spPr>
          <a:xfrm>
            <a:off x="1787144" y="1451919"/>
            <a:ext cx="2455545" cy="972060"/>
          </a:xfrm>
          <a:prstGeom prst="rect">
            <a:avLst/>
          </a:prstGeom>
        </p:spPr>
        <p:txBody>
          <a:bodyPr vert="horz" wrap="square" lIns="0" tIns="116839" rIns="0" bIns="0" rtlCol="0">
            <a:spAutoFit/>
          </a:bodyPr>
          <a:lstStyle/>
          <a:p>
            <a:pPr marL="12700">
              <a:lnSpc>
                <a:spcPct val="100000"/>
              </a:lnSpc>
              <a:spcBef>
                <a:spcPts val="919"/>
              </a:spcBef>
            </a:pPr>
            <a:r>
              <a:rPr lang="vi-VN" sz="1200" spc="-5" dirty="0">
                <a:solidFill>
                  <a:srgbClr val="0C3455"/>
                </a:solidFill>
                <a:latin typeface="Trebuchet MS"/>
                <a:cs typeface="Trebuchet MS"/>
              </a:rPr>
              <a:t>TƯƠNG TÁC</a:t>
            </a:r>
          </a:p>
          <a:p>
            <a:pPr marL="12700">
              <a:lnSpc>
                <a:spcPct val="100000"/>
              </a:lnSpc>
              <a:spcBef>
                <a:spcPts val="919"/>
              </a:spcBef>
            </a:pPr>
            <a:r>
              <a:rPr lang="vi-VN" sz="1200" spc="-5" dirty="0">
                <a:solidFill>
                  <a:srgbClr val="0C3455"/>
                </a:solidFill>
                <a:latin typeface="Trebuchet MS"/>
                <a:cs typeface="Trebuchet MS"/>
              </a:rPr>
              <a:t>Các dịch vụ/gói cước khuyến mãi có thể được kích hoạt bởi người đăng ký chỉ bằng cách nhấn nút OK</a:t>
            </a:r>
            <a:endParaRPr sz="1200" dirty="0">
              <a:solidFill>
                <a:srgbClr val="0C3455"/>
              </a:solidFill>
              <a:latin typeface="Trebuchet MS"/>
              <a:cs typeface="Trebuchet MS"/>
            </a:endParaRPr>
          </a:p>
        </p:txBody>
      </p:sp>
      <p:sp>
        <p:nvSpPr>
          <p:cNvPr id="4" name="object 4"/>
          <p:cNvSpPr/>
          <p:nvPr/>
        </p:nvSpPr>
        <p:spPr>
          <a:xfrm>
            <a:off x="1642872" y="1539239"/>
            <a:ext cx="0" cy="1005840"/>
          </a:xfrm>
          <a:custGeom>
            <a:avLst/>
            <a:gdLst/>
            <a:ahLst/>
            <a:cxnLst/>
            <a:rect l="l" t="t" r="r" b="b"/>
            <a:pathLst>
              <a:path h="1005839">
                <a:moveTo>
                  <a:pt x="0" y="1005839"/>
                </a:moveTo>
                <a:lnTo>
                  <a:pt x="0" y="0"/>
                </a:lnTo>
              </a:path>
            </a:pathLst>
          </a:custGeom>
          <a:ln w="18288">
            <a:solidFill>
              <a:srgbClr val="CFD7DC"/>
            </a:solidFill>
          </a:ln>
        </p:spPr>
        <p:txBody>
          <a:bodyPr wrap="square" lIns="0" tIns="0" rIns="0" bIns="0" rtlCol="0"/>
          <a:lstStyle/>
          <a:p>
            <a:endParaRPr>
              <a:solidFill>
                <a:srgbClr val="0C3455"/>
              </a:solidFill>
            </a:endParaRPr>
          </a:p>
        </p:txBody>
      </p:sp>
      <p:sp>
        <p:nvSpPr>
          <p:cNvPr id="5" name="object 5"/>
          <p:cNvSpPr txBox="1"/>
          <p:nvPr/>
        </p:nvSpPr>
        <p:spPr>
          <a:xfrm>
            <a:off x="8030718" y="1451919"/>
            <a:ext cx="2451100" cy="787394"/>
          </a:xfrm>
          <a:prstGeom prst="rect">
            <a:avLst/>
          </a:prstGeom>
        </p:spPr>
        <p:txBody>
          <a:bodyPr vert="horz" wrap="square" lIns="0" tIns="116839" rIns="0" bIns="0" rtlCol="0">
            <a:spAutoFit/>
          </a:bodyPr>
          <a:lstStyle/>
          <a:p>
            <a:pPr marL="12700">
              <a:lnSpc>
                <a:spcPct val="100000"/>
              </a:lnSpc>
              <a:spcBef>
                <a:spcPts val="919"/>
              </a:spcBef>
            </a:pPr>
            <a:r>
              <a:rPr lang="vi-VN" sz="1200" spc="-5" dirty="0">
                <a:solidFill>
                  <a:srgbClr val="0C3455"/>
                </a:solidFill>
                <a:latin typeface="Trebuchet MS"/>
                <a:cs typeface="Trebuchet MS"/>
              </a:rPr>
              <a:t>KHÔNG CÓ SPAM</a:t>
            </a:r>
          </a:p>
          <a:p>
            <a:pPr marL="12700">
              <a:lnSpc>
                <a:spcPct val="100000"/>
              </a:lnSpc>
              <a:spcBef>
                <a:spcPts val="919"/>
              </a:spcBef>
            </a:pPr>
            <a:r>
              <a:rPr lang="vi-VN" sz="1200" spc="-5" dirty="0">
                <a:solidFill>
                  <a:srgbClr val="0C3455"/>
                </a:solidFill>
                <a:latin typeface="Trebuchet MS"/>
                <a:cs typeface="Trebuchet MS"/>
              </a:rPr>
              <a:t>kênh quảng cáo không có SPAM vì thuê bảo chủ động tự tạo cuộc gọi</a:t>
            </a:r>
            <a:endParaRPr sz="1200" dirty="0">
              <a:solidFill>
                <a:srgbClr val="0C3455"/>
              </a:solidFill>
              <a:latin typeface="Trebuchet MS"/>
              <a:cs typeface="Trebuchet MS"/>
            </a:endParaRPr>
          </a:p>
        </p:txBody>
      </p:sp>
      <p:sp>
        <p:nvSpPr>
          <p:cNvPr id="6" name="object 6"/>
          <p:cNvSpPr/>
          <p:nvPr/>
        </p:nvSpPr>
        <p:spPr>
          <a:xfrm>
            <a:off x="7891271" y="1539239"/>
            <a:ext cx="0" cy="4334510"/>
          </a:xfrm>
          <a:custGeom>
            <a:avLst/>
            <a:gdLst/>
            <a:ahLst/>
            <a:cxnLst/>
            <a:rect l="l" t="t" r="r" b="b"/>
            <a:pathLst>
              <a:path h="4334510">
                <a:moveTo>
                  <a:pt x="0" y="1005839"/>
                </a:moveTo>
                <a:lnTo>
                  <a:pt x="0" y="0"/>
                </a:lnTo>
              </a:path>
              <a:path h="4334510">
                <a:moveTo>
                  <a:pt x="0" y="2642616"/>
                </a:moveTo>
                <a:lnTo>
                  <a:pt x="0" y="1636776"/>
                </a:lnTo>
              </a:path>
              <a:path h="4334510">
                <a:moveTo>
                  <a:pt x="0" y="4334256"/>
                </a:moveTo>
                <a:lnTo>
                  <a:pt x="0" y="3328416"/>
                </a:lnTo>
              </a:path>
            </a:pathLst>
          </a:custGeom>
          <a:ln w="18288">
            <a:solidFill>
              <a:srgbClr val="CFD7DC"/>
            </a:solidFill>
          </a:ln>
        </p:spPr>
        <p:txBody>
          <a:bodyPr wrap="square" lIns="0" tIns="0" rIns="0" bIns="0" rtlCol="0"/>
          <a:lstStyle/>
          <a:p>
            <a:endParaRPr>
              <a:solidFill>
                <a:srgbClr val="0C3455"/>
              </a:solidFill>
            </a:endParaRPr>
          </a:p>
        </p:txBody>
      </p:sp>
      <p:sp>
        <p:nvSpPr>
          <p:cNvPr id="7" name="object 7"/>
          <p:cNvSpPr/>
          <p:nvPr/>
        </p:nvSpPr>
        <p:spPr>
          <a:xfrm>
            <a:off x="976346" y="1570640"/>
            <a:ext cx="359181" cy="386810"/>
          </a:xfrm>
          <a:prstGeom prst="rect">
            <a:avLst/>
          </a:prstGeom>
          <a:blipFill>
            <a:blip r:embed="rId2" cstate="print"/>
            <a:stretch>
              <a:fillRect/>
            </a:stretch>
          </a:blipFill>
        </p:spPr>
        <p:txBody>
          <a:bodyPr wrap="square" lIns="0" tIns="0" rIns="0" bIns="0" rtlCol="0"/>
          <a:lstStyle/>
          <a:p>
            <a:endParaRPr>
              <a:solidFill>
                <a:srgbClr val="0C3455"/>
              </a:solidFill>
            </a:endParaRPr>
          </a:p>
        </p:txBody>
      </p:sp>
      <p:sp>
        <p:nvSpPr>
          <p:cNvPr id="8" name="object 8"/>
          <p:cNvSpPr/>
          <p:nvPr/>
        </p:nvSpPr>
        <p:spPr>
          <a:xfrm>
            <a:off x="7215142" y="1593665"/>
            <a:ext cx="483513" cy="336157"/>
          </a:xfrm>
          <a:prstGeom prst="rect">
            <a:avLst/>
          </a:prstGeom>
          <a:blipFill>
            <a:blip r:embed="rId3" cstate="print"/>
            <a:stretch>
              <a:fillRect/>
            </a:stretch>
          </a:blipFill>
        </p:spPr>
        <p:txBody>
          <a:bodyPr wrap="square" lIns="0" tIns="0" rIns="0" bIns="0" rtlCol="0"/>
          <a:lstStyle/>
          <a:p>
            <a:endParaRPr>
              <a:solidFill>
                <a:srgbClr val="0C3455"/>
              </a:solidFill>
            </a:endParaRPr>
          </a:p>
        </p:txBody>
      </p:sp>
      <p:sp>
        <p:nvSpPr>
          <p:cNvPr id="9" name="object 9"/>
          <p:cNvSpPr txBox="1"/>
          <p:nvPr/>
        </p:nvSpPr>
        <p:spPr>
          <a:xfrm>
            <a:off x="8030718" y="3090164"/>
            <a:ext cx="2266315" cy="1156086"/>
          </a:xfrm>
          <a:prstGeom prst="rect">
            <a:avLst/>
          </a:prstGeom>
        </p:spPr>
        <p:txBody>
          <a:bodyPr vert="horz" wrap="square" lIns="0" tIns="116205" rIns="0" bIns="0" rtlCol="0">
            <a:spAutoFit/>
          </a:bodyPr>
          <a:lstStyle/>
          <a:p>
            <a:pPr marL="12700" algn="just">
              <a:lnSpc>
                <a:spcPct val="100000"/>
              </a:lnSpc>
              <a:spcBef>
                <a:spcPts val="915"/>
              </a:spcBef>
            </a:pPr>
            <a:r>
              <a:rPr lang="en-US" sz="1200" dirty="0">
                <a:solidFill>
                  <a:srgbClr val="0C3455"/>
                </a:solidFill>
                <a:latin typeface="Trebuchet MS"/>
                <a:cs typeface="Trebuchet MS"/>
              </a:rPr>
              <a:t>GIAO DIỆN WEB</a:t>
            </a:r>
          </a:p>
          <a:p>
            <a:pPr marL="12700" algn="just">
              <a:lnSpc>
                <a:spcPct val="100000"/>
              </a:lnSpc>
              <a:spcBef>
                <a:spcPts val="915"/>
              </a:spcBef>
            </a:pPr>
            <a:r>
              <a:rPr lang="en-US" sz="1200" dirty="0">
                <a:solidFill>
                  <a:srgbClr val="0C3455"/>
                </a:solidFill>
                <a:latin typeface="Trebuchet MS"/>
                <a:cs typeface="Trebuchet MS"/>
              </a:rPr>
              <a:t>Cho </a:t>
            </a:r>
            <a:r>
              <a:rPr lang="en-US" sz="1200" dirty="0" err="1">
                <a:solidFill>
                  <a:srgbClr val="0C3455"/>
                </a:solidFill>
                <a:latin typeface="Trebuchet MS"/>
                <a:cs typeface="Trebuchet MS"/>
              </a:rPr>
              <a:t>phép</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các</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chuyên</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viên</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của</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Nhà</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mạng</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có</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thể</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quản</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lý</a:t>
            </a:r>
            <a:r>
              <a:rPr lang="en-US" sz="1200" dirty="0">
                <a:solidFill>
                  <a:srgbClr val="0C3455"/>
                </a:solidFill>
                <a:latin typeface="Trebuchet MS"/>
                <a:cs typeface="Trebuchet MS"/>
              </a:rPr>
              <a:t> tin </a:t>
            </a:r>
            <a:r>
              <a:rPr lang="en-US" sz="1200" dirty="0" err="1">
                <a:solidFill>
                  <a:srgbClr val="0C3455"/>
                </a:solidFill>
                <a:latin typeface="Trebuchet MS"/>
                <a:cs typeface="Trebuchet MS"/>
              </a:rPr>
              <a:t>nhắn</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quảng</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cáo</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kiểm</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tra</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số</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liệu</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thống</a:t>
            </a:r>
            <a:r>
              <a:rPr lang="en-US" sz="1200" dirty="0">
                <a:solidFill>
                  <a:srgbClr val="0C3455"/>
                </a:solidFill>
                <a:latin typeface="Trebuchet MS"/>
                <a:cs typeface="Trebuchet MS"/>
              </a:rPr>
              <a:t> </a:t>
            </a:r>
            <a:r>
              <a:rPr lang="en-US" sz="1200" dirty="0" err="1">
                <a:solidFill>
                  <a:srgbClr val="0C3455"/>
                </a:solidFill>
                <a:latin typeface="Trebuchet MS"/>
                <a:cs typeface="Trebuchet MS"/>
              </a:rPr>
              <a:t>kê</a:t>
            </a:r>
            <a:r>
              <a:rPr lang="en-US" sz="1200" dirty="0">
                <a:solidFill>
                  <a:srgbClr val="0C3455"/>
                </a:solidFill>
                <a:latin typeface="Trebuchet MS"/>
                <a:cs typeface="Trebuchet MS"/>
              </a:rPr>
              <a:t>, v.v.</a:t>
            </a:r>
            <a:endParaRPr sz="1200" dirty="0">
              <a:solidFill>
                <a:srgbClr val="0C3455"/>
              </a:solidFill>
              <a:latin typeface="Trebuchet MS"/>
              <a:cs typeface="Trebuchet MS"/>
            </a:endParaRPr>
          </a:p>
        </p:txBody>
      </p:sp>
      <p:sp>
        <p:nvSpPr>
          <p:cNvPr id="10" name="object 10"/>
          <p:cNvSpPr/>
          <p:nvPr/>
        </p:nvSpPr>
        <p:spPr>
          <a:xfrm>
            <a:off x="1642872" y="3176016"/>
            <a:ext cx="0" cy="1005840"/>
          </a:xfrm>
          <a:custGeom>
            <a:avLst/>
            <a:gdLst/>
            <a:ahLst/>
            <a:cxnLst/>
            <a:rect l="l" t="t" r="r" b="b"/>
            <a:pathLst>
              <a:path h="1005839">
                <a:moveTo>
                  <a:pt x="0" y="1005840"/>
                </a:moveTo>
                <a:lnTo>
                  <a:pt x="0" y="0"/>
                </a:lnTo>
              </a:path>
            </a:pathLst>
          </a:custGeom>
          <a:ln w="18288">
            <a:solidFill>
              <a:srgbClr val="CFD7DC"/>
            </a:solidFill>
          </a:ln>
        </p:spPr>
        <p:txBody>
          <a:bodyPr wrap="square" lIns="0" tIns="0" rIns="0" bIns="0" rtlCol="0"/>
          <a:lstStyle/>
          <a:p>
            <a:endParaRPr>
              <a:solidFill>
                <a:srgbClr val="0C3455"/>
              </a:solidFill>
            </a:endParaRPr>
          </a:p>
        </p:txBody>
      </p:sp>
      <p:sp>
        <p:nvSpPr>
          <p:cNvPr id="11" name="object 11"/>
          <p:cNvSpPr txBox="1"/>
          <p:nvPr/>
        </p:nvSpPr>
        <p:spPr>
          <a:xfrm>
            <a:off x="1787144" y="3090164"/>
            <a:ext cx="3274060" cy="1009892"/>
          </a:xfrm>
          <a:prstGeom prst="rect">
            <a:avLst/>
          </a:prstGeom>
        </p:spPr>
        <p:txBody>
          <a:bodyPr vert="horz" wrap="square" lIns="0" tIns="116205" rIns="0" bIns="0" rtlCol="0">
            <a:spAutoFit/>
          </a:bodyPr>
          <a:lstStyle/>
          <a:p>
            <a:pPr marL="12700">
              <a:lnSpc>
                <a:spcPct val="100000"/>
              </a:lnSpc>
              <a:spcBef>
                <a:spcPts val="915"/>
              </a:spcBef>
            </a:pPr>
            <a:r>
              <a:rPr lang="en-US" sz="1200" spc="-5" dirty="0">
                <a:solidFill>
                  <a:srgbClr val="0C3455"/>
                </a:solidFill>
                <a:latin typeface="Trebuchet MS"/>
                <a:cs typeface="Trebuchet MS"/>
              </a:rPr>
              <a:t>TÍNH ĐA DẠNG</a:t>
            </a:r>
            <a:endParaRPr lang="en-US" sz="1200" dirty="0">
              <a:solidFill>
                <a:srgbClr val="0C3455"/>
              </a:solidFill>
              <a:latin typeface="Trebuchet MS"/>
              <a:cs typeface="Trebuchet MS"/>
            </a:endParaRPr>
          </a:p>
          <a:p>
            <a:pPr marL="12700">
              <a:lnSpc>
                <a:spcPct val="100000"/>
              </a:lnSpc>
              <a:spcBef>
                <a:spcPts val="815"/>
              </a:spcBef>
            </a:pPr>
            <a:r>
              <a:rPr lang="vi-VN" sz="1200" spc="-10" dirty="0">
                <a:solidFill>
                  <a:srgbClr val="0C3455"/>
                </a:solidFill>
                <a:latin typeface="Trebuchet MS"/>
                <a:cs typeface="Trebuchet MS"/>
              </a:rPr>
              <a:t>B</a:t>
            </a:r>
            <a:r>
              <a:rPr lang="vi-VN" sz="1200" spc="-5" dirty="0">
                <a:solidFill>
                  <a:srgbClr val="0C3455"/>
                </a:solidFill>
                <a:latin typeface="Trebuchet MS"/>
                <a:cs typeface="Trebuchet MS"/>
              </a:rPr>
              <a:t>ất kỳ loại dịch vụ nào có thể được quảng bá</a:t>
            </a:r>
            <a:r>
              <a:rPr sz="1200" spc="-5" dirty="0">
                <a:solidFill>
                  <a:srgbClr val="0C3455"/>
                </a:solidFill>
                <a:latin typeface="Trebuchet MS"/>
                <a:cs typeface="Trebuchet MS"/>
              </a:rPr>
              <a:t>:</a:t>
            </a:r>
            <a:endParaRPr sz="1200" dirty="0">
              <a:solidFill>
                <a:srgbClr val="0C3455"/>
              </a:solidFill>
              <a:latin typeface="Trebuchet MS"/>
              <a:cs typeface="Trebuchet MS"/>
            </a:endParaRPr>
          </a:p>
          <a:p>
            <a:pPr marL="182880" indent="-170815">
              <a:lnSpc>
                <a:spcPct val="100000"/>
              </a:lnSpc>
              <a:spcBef>
                <a:spcPts val="190"/>
              </a:spcBef>
              <a:buClr>
                <a:srgbClr val="0092BE"/>
              </a:buClr>
              <a:buFont typeface="Wingdings"/>
              <a:buChar char=""/>
              <a:tabLst>
                <a:tab pos="183515" algn="l"/>
              </a:tabLst>
            </a:pPr>
            <a:r>
              <a:rPr lang="en-US" sz="1200" spc="-10" dirty="0" err="1">
                <a:solidFill>
                  <a:srgbClr val="0C3455"/>
                </a:solidFill>
                <a:latin typeface="Trebuchet MS"/>
                <a:cs typeface="Trebuchet MS"/>
              </a:rPr>
              <a:t>Gói</a:t>
            </a:r>
            <a:r>
              <a:rPr lang="en-US" sz="1200" spc="-10" dirty="0">
                <a:solidFill>
                  <a:srgbClr val="0C3455"/>
                </a:solidFill>
                <a:latin typeface="Trebuchet MS"/>
                <a:cs typeface="Trebuchet MS"/>
              </a:rPr>
              <a:t> Internet, </a:t>
            </a:r>
            <a:r>
              <a:rPr lang="en-US" sz="1200" spc="-10" dirty="0" err="1">
                <a:solidFill>
                  <a:srgbClr val="0C3455"/>
                </a:solidFill>
                <a:latin typeface="Trebuchet MS"/>
                <a:cs typeface="Trebuchet MS"/>
              </a:rPr>
              <a:t>gói</a:t>
            </a:r>
            <a:r>
              <a:rPr lang="en-US" sz="1200" spc="-10" dirty="0">
                <a:solidFill>
                  <a:srgbClr val="0C3455"/>
                </a:solidFill>
                <a:latin typeface="Trebuchet MS"/>
                <a:cs typeface="Trebuchet MS"/>
              </a:rPr>
              <a:t> Voice, </a:t>
            </a:r>
            <a:r>
              <a:rPr lang="en-US" sz="1200" spc="-10" dirty="0" err="1">
                <a:solidFill>
                  <a:srgbClr val="0C3455"/>
                </a:solidFill>
                <a:latin typeface="Trebuchet MS"/>
                <a:cs typeface="Trebuchet MS"/>
              </a:rPr>
              <a:t>gói</a:t>
            </a:r>
            <a:r>
              <a:rPr lang="en-US" sz="1200" spc="-10" dirty="0">
                <a:solidFill>
                  <a:srgbClr val="0C3455"/>
                </a:solidFill>
                <a:latin typeface="Trebuchet MS"/>
                <a:cs typeface="Trebuchet MS"/>
              </a:rPr>
              <a:t> SMS</a:t>
            </a:r>
            <a:endParaRPr sz="1200" dirty="0">
              <a:solidFill>
                <a:srgbClr val="0C3455"/>
              </a:solidFill>
              <a:latin typeface="Trebuchet MS"/>
              <a:cs typeface="Trebuchet MS"/>
            </a:endParaRPr>
          </a:p>
          <a:p>
            <a:pPr marL="182880" indent="-170815">
              <a:lnSpc>
                <a:spcPct val="100000"/>
              </a:lnSpc>
              <a:spcBef>
                <a:spcPts val="220"/>
              </a:spcBef>
              <a:buClr>
                <a:srgbClr val="0092BE"/>
              </a:buClr>
              <a:buFont typeface="Wingdings"/>
              <a:buChar char=""/>
              <a:tabLst>
                <a:tab pos="183515" algn="l"/>
              </a:tabLst>
            </a:pPr>
            <a:r>
              <a:rPr lang="vi-VN" sz="1200" spc="-5" dirty="0">
                <a:solidFill>
                  <a:srgbClr val="0C3455"/>
                </a:solidFill>
                <a:latin typeface="Trebuchet MS"/>
                <a:cs typeface="Trebuchet MS"/>
              </a:rPr>
              <a:t>Dịch vụ </a:t>
            </a:r>
            <a:r>
              <a:rPr sz="1200" spc="-50" dirty="0">
                <a:solidFill>
                  <a:srgbClr val="0C3455"/>
                </a:solidFill>
                <a:latin typeface="Trebuchet MS"/>
                <a:cs typeface="Trebuchet MS"/>
              </a:rPr>
              <a:t>VAS</a:t>
            </a:r>
            <a:endParaRPr sz="1200" dirty="0">
              <a:solidFill>
                <a:srgbClr val="0C3455"/>
              </a:solidFill>
              <a:latin typeface="Trebuchet MS"/>
              <a:cs typeface="Trebuchet MS"/>
            </a:endParaRPr>
          </a:p>
        </p:txBody>
      </p:sp>
      <p:sp>
        <p:nvSpPr>
          <p:cNvPr id="12" name="object 12"/>
          <p:cNvSpPr/>
          <p:nvPr/>
        </p:nvSpPr>
        <p:spPr>
          <a:xfrm>
            <a:off x="925692" y="3229980"/>
            <a:ext cx="465094" cy="465094"/>
          </a:xfrm>
          <a:prstGeom prst="rect">
            <a:avLst/>
          </a:prstGeom>
          <a:blipFill>
            <a:blip r:embed="rId4" cstate="print"/>
            <a:stretch>
              <a:fillRect/>
            </a:stretch>
          </a:blipFill>
        </p:spPr>
        <p:txBody>
          <a:bodyPr wrap="square" lIns="0" tIns="0" rIns="0" bIns="0" rtlCol="0"/>
          <a:lstStyle/>
          <a:p>
            <a:endParaRPr>
              <a:solidFill>
                <a:srgbClr val="0C3455"/>
              </a:solidFill>
            </a:endParaRPr>
          </a:p>
        </p:txBody>
      </p:sp>
      <p:sp>
        <p:nvSpPr>
          <p:cNvPr id="13" name="object 13"/>
          <p:cNvSpPr/>
          <p:nvPr/>
        </p:nvSpPr>
        <p:spPr>
          <a:xfrm>
            <a:off x="7224352" y="3239190"/>
            <a:ext cx="474303" cy="451279"/>
          </a:xfrm>
          <a:prstGeom prst="rect">
            <a:avLst/>
          </a:prstGeom>
          <a:blipFill>
            <a:blip r:embed="rId5" cstate="print"/>
            <a:stretch>
              <a:fillRect/>
            </a:stretch>
          </a:blipFill>
        </p:spPr>
        <p:txBody>
          <a:bodyPr wrap="square" lIns="0" tIns="0" rIns="0" bIns="0" rtlCol="0"/>
          <a:lstStyle/>
          <a:p>
            <a:endParaRPr>
              <a:solidFill>
                <a:srgbClr val="0C3455"/>
              </a:solidFill>
            </a:endParaRPr>
          </a:p>
        </p:txBody>
      </p:sp>
      <p:sp>
        <p:nvSpPr>
          <p:cNvPr id="14" name="object 14"/>
          <p:cNvSpPr txBox="1"/>
          <p:nvPr/>
        </p:nvSpPr>
        <p:spPr>
          <a:xfrm>
            <a:off x="1842261" y="4781169"/>
            <a:ext cx="2740660" cy="1203727"/>
          </a:xfrm>
          <a:prstGeom prst="rect">
            <a:avLst/>
          </a:prstGeom>
        </p:spPr>
        <p:txBody>
          <a:bodyPr vert="horz" wrap="square" lIns="0" tIns="116205" rIns="0" bIns="0" rtlCol="0">
            <a:spAutoFit/>
          </a:bodyPr>
          <a:lstStyle/>
          <a:p>
            <a:pPr marL="12700">
              <a:lnSpc>
                <a:spcPct val="100000"/>
              </a:lnSpc>
              <a:spcBef>
                <a:spcPts val="915"/>
              </a:spcBef>
            </a:pPr>
            <a:r>
              <a:rPr lang="vi-VN" sz="1200" dirty="0">
                <a:solidFill>
                  <a:srgbClr val="0C3455"/>
                </a:solidFill>
                <a:latin typeface="Trebuchet MS"/>
                <a:cs typeface="Trebuchet MS"/>
              </a:rPr>
              <a:t>MỤC TIÊU QUẢNG CÁO</a:t>
            </a:r>
            <a:endParaRPr sz="1200" dirty="0">
              <a:solidFill>
                <a:srgbClr val="0C3455"/>
              </a:solidFill>
              <a:latin typeface="Trebuchet MS"/>
              <a:cs typeface="Trebuchet MS"/>
            </a:endParaRPr>
          </a:p>
          <a:p>
            <a:pPr marL="12700" marR="5080">
              <a:lnSpc>
                <a:spcPct val="114300"/>
              </a:lnSpc>
              <a:spcBef>
                <a:spcPts val="610"/>
              </a:spcBef>
            </a:pPr>
            <a:r>
              <a:rPr lang="vi-VN" sz="1200" spc="-5" dirty="0">
                <a:solidFill>
                  <a:srgbClr val="0C3455"/>
                </a:solidFill>
                <a:latin typeface="Trebuchet MS"/>
                <a:cs typeface="Trebuchet MS"/>
              </a:rPr>
              <a:t>Tin quảng cáo có thể được tùy chỉnh cho từng thuê bao riêng lẻ, tùy thuộc vào dịch vụ đang hoạt động, số dư tài khoản v.v.</a:t>
            </a:r>
            <a:r>
              <a:rPr sz="1200" spc="-5" dirty="0">
                <a:solidFill>
                  <a:srgbClr val="0C3455"/>
                </a:solidFill>
                <a:latin typeface="Trebuchet MS"/>
                <a:cs typeface="Trebuchet MS"/>
              </a:rPr>
              <a:t>.</a:t>
            </a:r>
            <a:endParaRPr sz="1200" dirty="0">
              <a:solidFill>
                <a:srgbClr val="0C3455"/>
              </a:solidFill>
              <a:latin typeface="Trebuchet MS"/>
              <a:cs typeface="Trebuchet MS"/>
            </a:endParaRPr>
          </a:p>
        </p:txBody>
      </p:sp>
      <p:sp>
        <p:nvSpPr>
          <p:cNvPr id="15" name="object 15"/>
          <p:cNvSpPr/>
          <p:nvPr/>
        </p:nvSpPr>
        <p:spPr>
          <a:xfrm>
            <a:off x="1639823" y="4867655"/>
            <a:ext cx="0" cy="1005840"/>
          </a:xfrm>
          <a:custGeom>
            <a:avLst/>
            <a:gdLst/>
            <a:ahLst/>
            <a:cxnLst/>
            <a:rect l="l" t="t" r="r" b="b"/>
            <a:pathLst>
              <a:path h="1005839">
                <a:moveTo>
                  <a:pt x="0" y="1005840"/>
                </a:moveTo>
                <a:lnTo>
                  <a:pt x="0" y="0"/>
                </a:lnTo>
              </a:path>
            </a:pathLst>
          </a:custGeom>
          <a:ln w="18288">
            <a:solidFill>
              <a:srgbClr val="CFD7DC"/>
            </a:solidFill>
          </a:ln>
        </p:spPr>
        <p:txBody>
          <a:bodyPr wrap="square" lIns="0" tIns="0" rIns="0" bIns="0" rtlCol="0"/>
          <a:lstStyle/>
          <a:p>
            <a:endParaRPr>
              <a:solidFill>
                <a:srgbClr val="0C3455"/>
              </a:solidFill>
            </a:endParaRPr>
          </a:p>
        </p:txBody>
      </p:sp>
      <p:sp>
        <p:nvSpPr>
          <p:cNvPr id="16" name="object 16"/>
          <p:cNvSpPr txBox="1"/>
          <p:nvPr/>
        </p:nvSpPr>
        <p:spPr>
          <a:xfrm>
            <a:off x="8039480" y="4781169"/>
            <a:ext cx="3160139" cy="1086836"/>
          </a:xfrm>
          <a:prstGeom prst="rect">
            <a:avLst/>
          </a:prstGeom>
        </p:spPr>
        <p:txBody>
          <a:bodyPr vert="horz" wrap="square" lIns="0" tIns="116205" rIns="0" bIns="0" rtlCol="0">
            <a:spAutoFit/>
          </a:bodyPr>
          <a:lstStyle/>
          <a:p>
            <a:pPr marL="12700">
              <a:lnSpc>
                <a:spcPct val="100000"/>
              </a:lnSpc>
              <a:spcBef>
                <a:spcPts val="915"/>
              </a:spcBef>
            </a:pPr>
            <a:r>
              <a:rPr lang="vi-VN" sz="1200" spc="-10" dirty="0">
                <a:solidFill>
                  <a:srgbClr val="0C3455"/>
                </a:solidFill>
                <a:latin typeface="Trebuchet MS"/>
                <a:cs typeface="Trebuchet MS"/>
              </a:rPr>
              <a:t>ĐỘ PHỦ 100%</a:t>
            </a:r>
          </a:p>
          <a:p>
            <a:pPr marL="12700">
              <a:lnSpc>
                <a:spcPct val="100000"/>
              </a:lnSpc>
              <a:spcBef>
                <a:spcPts val="915"/>
              </a:spcBef>
            </a:pPr>
            <a:r>
              <a:rPr lang="vi-VN" sz="1200" spc="-10" dirty="0">
                <a:solidFill>
                  <a:srgbClr val="0C3455"/>
                </a:solidFill>
                <a:latin typeface="Trebuchet MS"/>
                <a:cs typeface="Trebuchet MS"/>
              </a:rPr>
              <a:t>Các cuộc gọi được thực hiện bởi các thuê bao;</a:t>
            </a:r>
          </a:p>
          <a:p>
            <a:pPr marL="12700">
              <a:lnSpc>
                <a:spcPct val="100000"/>
              </a:lnSpc>
              <a:spcBef>
                <a:spcPts val="915"/>
              </a:spcBef>
            </a:pPr>
            <a:r>
              <a:rPr lang="vi-VN" sz="1200" spc="-10" dirty="0">
                <a:solidFill>
                  <a:srgbClr val="0C3455"/>
                </a:solidFill>
                <a:latin typeface="Trebuchet MS"/>
                <a:cs typeface="Trebuchet MS"/>
              </a:rPr>
              <a:t>Công nghệ IVR hỗ trợ tất cả các loại thiết bị di động</a:t>
            </a:r>
            <a:endParaRPr sz="1200" dirty="0">
              <a:solidFill>
                <a:srgbClr val="0C3455"/>
              </a:solidFill>
              <a:latin typeface="Trebuchet MS"/>
              <a:cs typeface="Trebuchet MS"/>
            </a:endParaRPr>
          </a:p>
        </p:txBody>
      </p:sp>
      <p:sp>
        <p:nvSpPr>
          <p:cNvPr id="17" name="object 17"/>
          <p:cNvSpPr/>
          <p:nvPr/>
        </p:nvSpPr>
        <p:spPr>
          <a:xfrm>
            <a:off x="925692" y="4866756"/>
            <a:ext cx="524957" cy="465094"/>
          </a:xfrm>
          <a:prstGeom prst="rect">
            <a:avLst/>
          </a:prstGeom>
          <a:blipFill>
            <a:blip r:embed="rId6" cstate="print"/>
            <a:stretch>
              <a:fillRect/>
            </a:stretch>
          </a:blipFill>
        </p:spPr>
        <p:txBody>
          <a:bodyPr wrap="square" lIns="0" tIns="0" rIns="0" bIns="0" rtlCol="0"/>
          <a:lstStyle/>
          <a:p>
            <a:endParaRPr>
              <a:solidFill>
                <a:srgbClr val="0C3455"/>
              </a:solidFill>
            </a:endParaRPr>
          </a:p>
        </p:txBody>
      </p:sp>
      <p:sp>
        <p:nvSpPr>
          <p:cNvPr id="18" name="object 18"/>
          <p:cNvSpPr/>
          <p:nvPr/>
        </p:nvSpPr>
        <p:spPr>
          <a:xfrm>
            <a:off x="7293425" y="4880571"/>
            <a:ext cx="331552" cy="451279"/>
          </a:xfrm>
          <a:prstGeom prst="rect">
            <a:avLst/>
          </a:prstGeom>
          <a:blipFill>
            <a:blip r:embed="rId7" cstate="print"/>
            <a:stretch>
              <a:fillRect/>
            </a:stretch>
          </a:blipFill>
        </p:spPr>
        <p:txBody>
          <a:bodyPr wrap="square" lIns="0" tIns="0" rIns="0" bIns="0" rtlCol="0"/>
          <a:lstStyle/>
          <a:p>
            <a:endParaRPr>
              <a:solidFill>
                <a:srgbClr val="0C345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38149"/>
            <a:ext cx="3352800" cy="444352"/>
          </a:xfrm>
          <a:prstGeom prst="rect">
            <a:avLst/>
          </a:prstGeom>
        </p:spPr>
        <p:txBody>
          <a:bodyPr vert="horz" wrap="square" lIns="0" tIns="13335" rIns="0" bIns="0" rtlCol="0">
            <a:spAutoFit/>
          </a:bodyPr>
          <a:lstStyle/>
          <a:p>
            <a:pPr marL="12700">
              <a:lnSpc>
                <a:spcPct val="100000"/>
              </a:lnSpc>
              <a:spcBef>
                <a:spcPts val="105"/>
              </a:spcBef>
            </a:pPr>
            <a:r>
              <a:rPr lang="vi-VN" b="1" spc="-305" dirty="0">
                <a:solidFill>
                  <a:srgbClr val="0C3455"/>
                </a:solidFill>
              </a:rPr>
              <a:t>TIÊU CHÍ MỤC TIÊU</a:t>
            </a:r>
            <a:endParaRPr b="1" spc="-5" dirty="0">
              <a:solidFill>
                <a:srgbClr val="0C3455"/>
              </a:solidFill>
              <a:latin typeface="Trebuchet MS"/>
              <a:cs typeface="Trebuchet MS"/>
            </a:endParaRPr>
          </a:p>
        </p:txBody>
      </p:sp>
      <p:sp>
        <p:nvSpPr>
          <p:cNvPr id="3" name="object 3"/>
          <p:cNvSpPr txBox="1"/>
          <p:nvPr/>
        </p:nvSpPr>
        <p:spPr>
          <a:xfrm>
            <a:off x="685800" y="1149096"/>
            <a:ext cx="10820400" cy="768910"/>
          </a:xfrm>
          <a:prstGeom prst="rect">
            <a:avLst/>
          </a:prstGeom>
          <a:solidFill>
            <a:srgbClr val="0C3455"/>
          </a:solidFill>
        </p:spPr>
        <p:txBody>
          <a:bodyPr vert="horz" wrap="square" lIns="0" tIns="72000" rIns="0" bIns="72000" rtlCol="0">
            <a:spAutoFit/>
          </a:bodyPr>
          <a:lstStyle/>
          <a:p>
            <a:pPr marL="111125" marR="200660">
              <a:lnSpc>
                <a:spcPct val="114999"/>
              </a:lnSpc>
              <a:spcBef>
                <a:spcPts val="545"/>
              </a:spcBef>
            </a:pPr>
            <a:r>
              <a:rPr lang="vi-VN" sz="1200" dirty="0">
                <a:solidFill>
                  <a:schemeClr val="bg1"/>
                </a:solidFill>
                <a:latin typeface="Trebuchet MS"/>
                <a:cs typeface="Trebuchet MS"/>
              </a:rPr>
              <a:t>Một trong những tính năng chính của nền tảng </a:t>
            </a:r>
            <a:r>
              <a:rPr lang="en-US" sz="1200" spc="-20" dirty="0">
                <a:solidFill>
                  <a:schemeClr val="bg1"/>
                </a:solidFill>
                <a:latin typeface="Trebuchet MS"/>
                <a:cs typeface="Trebuchet MS"/>
              </a:rPr>
              <a:t>Wrong </a:t>
            </a:r>
            <a:r>
              <a:rPr lang="en-US" sz="1200" spc="-5" dirty="0">
                <a:solidFill>
                  <a:schemeClr val="bg1"/>
                </a:solidFill>
                <a:latin typeface="Trebuchet MS"/>
                <a:cs typeface="Trebuchet MS"/>
              </a:rPr>
              <a:t>IVR </a:t>
            </a:r>
            <a:r>
              <a:rPr lang="en-US" sz="1200" spc="-10" dirty="0">
                <a:solidFill>
                  <a:schemeClr val="bg1"/>
                </a:solidFill>
                <a:latin typeface="Trebuchet MS"/>
                <a:cs typeface="Trebuchet MS"/>
              </a:rPr>
              <a:t>Advertising </a:t>
            </a:r>
            <a:r>
              <a:rPr lang="vi-VN" sz="1200" dirty="0">
                <a:solidFill>
                  <a:schemeClr val="bg1"/>
                </a:solidFill>
                <a:latin typeface="Trebuchet MS"/>
                <a:cs typeface="Trebuchet MS"/>
              </a:rPr>
              <a:t>là nhắm mục tiêu vào các thông điệp quảng cáo. Hệ thống cho phép tiếp cận thuê bao tiềm năng vào đúng thời điểm với các bản tin quảng cáo phù hợp bằng cách xem xét số dư hiện tại của thuê bao, khu vực, ngôn ngữ, các dịch vụ hiện đang hoạt động, v.v.</a:t>
            </a:r>
            <a:endParaRPr sz="1200" dirty="0">
              <a:solidFill>
                <a:schemeClr val="bg1"/>
              </a:solidFill>
              <a:latin typeface="Trebuchet MS"/>
              <a:cs typeface="Trebuchet MS"/>
            </a:endParaRPr>
          </a:p>
        </p:txBody>
      </p:sp>
      <p:grpSp>
        <p:nvGrpSpPr>
          <p:cNvPr id="4" name="object 4"/>
          <p:cNvGrpSpPr/>
          <p:nvPr/>
        </p:nvGrpSpPr>
        <p:grpSpPr>
          <a:xfrm>
            <a:off x="707072" y="2039111"/>
            <a:ext cx="10810240" cy="4420235"/>
            <a:chOff x="707072" y="2039111"/>
            <a:chExt cx="10810240" cy="4420235"/>
          </a:xfrm>
        </p:grpSpPr>
        <p:sp>
          <p:nvSpPr>
            <p:cNvPr id="5" name="object 5"/>
            <p:cNvSpPr/>
            <p:nvPr/>
          </p:nvSpPr>
          <p:spPr>
            <a:xfrm>
              <a:off x="716279" y="2176271"/>
              <a:ext cx="10791825" cy="0"/>
            </a:xfrm>
            <a:custGeom>
              <a:avLst/>
              <a:gdLst/>
              <a:ahLst/>
              <a:cxnLst/>
              <a:rect l="l" t="t" r="r" b="b"/>
              <a:pathLst>
                <a:path w="10791825">
                  <a:moveTo>
                    <a:pt x="6690360" y="0"/>
                  </a:moveTo>
                  <a:lnTo>
                    <a:pt x="10791317" y="0"/>
                  </a:lnTo>
                </a:path>
                <a:path w="10791825">
                  <a:moveTo>
                    <a:pt x="0" y="0"/>
                  </a:moveTo>
                  <a:lnTo>
                    <a:pt x="4099560" y="0"/>
                  </a:lnTo>
                </a:path>
              </a:pathLst>
            </a:custGeom>
            <a:ln w="18288">
              <a:solidFill>
                <a:srgbClr val="CFD7DC"/>
              </a:solidFill>
            </a:ln>
          </p:spPr>
          <p:txBody>
            <a:bodyPr wrap="square" lIns="0" tIns="0" rIns="0" bIns="0" rtlCol="0"/>
            <a:lstStyle/>
            <a:p>
              <a:endParaRPr/>
            </a:p>
          </p:txBody>
        </p:sp>
        <p:sp>
          <p:nvSpPr>
            <p:cNvPr id="6" name="object 6"/>
            <p:cNvSpPr/>
            <p:nvPr/>
          </p:nvSpPr>
          <p:spPr>
            <a:xfrm>
              <a:off x="4815839" y="2039111"/>
              <a:ext cx="2590800" cy="277495"/>
            </a:xfrm>
            <a:custGeom>
              <a:avLst/>
              <a:gdLst/>
              <a:ahLst/>
              <a:cxnLst/>
              <a:rect l="l" t="t" r="r" b="b"/>
              <a:pathLst>
                <a:path w="2590800" h="277494">
                  <a:moveTo>
                    <a:pt x="2590800" y="0"/>
                  </a:moveTo>
                  <a:lnTo>
                    <a:pt x="0" y="0"/>
                  </a:lnTo>
                  <a:lnTo>
                    <a:pt x="0" y="277367"/>
                  </a:lnTo>
                  <a:lnTo>
                    <a:pt x="2590800" y="277367"/>
                  </a:lnTo>
                  <a:lnTo>
                    <a:pt x="2590800" y="0"/>
                  </a:lnTo>
                  <a:close/>
                </a:path>
              </a:pathLst>
            </a:custGeom>
            <a:solidFill>
              <a:srgbClr val="FFFFFF"/>
            </a:solidFill>
          </p:spPr>
          <p:txBody>
            <a:bodyPr wrap="square" lIns="0" tIns="0" rIns="0" bIns="0" rtlCol="0"/>
            <a:lstStyle/>
            <a:p>
              <a:endParaRPr/>
            </a:p>
          </p:txBody>
        </p:sp>
        <p:sp>
          <p:nvSpPr>
            <p:cNvPr id="7" name="object 7"/>
            <p:cNvSpPr/>
            <p:nvPr/>
          </p:nvSpPr>
          <p:spPr>
            <a:xfrm>
              <a:off x="1374647" y="2621279"/>
              <a:ext cx="0" cy="548640"/>
            </a:xfrm>
            <a:custGeom>
              <a:avLst/>
              <a:gdLst/>
              <a:ahLst/>
              <a:cxnLst/>
              <a:rect l="l" t="t" r="r" b="b"/>
              <a:pathLst>
                <a:path h="548639">
                  <a:moveTo>
                    <a:pt x="0" y="0"/>
                  </a:moveTo>
                  <a:lnTo>
                    <a:pt x="0" y="548640"/>
                  </a:lnTo>
                </a:path>
              </a:pathLst>
            </a:custGeom>
            <a:ln w="18288">
              <a:solidFill>
                <a:srgbClr val="CFD7DC"/>
              </a:solidFill>
            </a:ln>
          </p:spPr>
          <p:txBody>
            <a:bodyPr wrap="square" lIns="0" tIns="0" rIns="0" bIns="0" rtlCol="0"/>
            <a:lstStyle/>
            <a:p>
              <a:endParaRPr/>
            </a:p>
          </p:txBody>
        </p:sp>
        <p:sp>
          <p:nvSpPr>
            <p:cNvPr id="8" name="object 8"/>
            <p:cNvSpPr/>
            <p:nvPr/>
          </p:nvSpPr>
          <p:spPr>
            <a:xfrm>
              <a:off x="808488" y="2699657"/>
              <a:ext cx="359612" cy="39188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374647" y="3575303"/>
              <a:ext cx="0" cy="731520"/>
            </a:xfrm>
            <a:custGeom>
              <a:avLst/>
              <a:gdLst/>
              <a:ahLst/>
              <a:cxnLst/>
              <a:rect l="l" t="t" r="r" b="b"/>
              <a:pathLst>
                <a:path h="731520">
                  <a:moveTo>
                    <a:pt x="0" y="0"/>
                  </a:moveTo>
                  <a:lnTo>
                    <a:pt x="0" y="731520"/>
                  </a:lnTo>
                </a:path>
              </a:pathLst>
            </a:custGeom>
            <a:ln w="18288">
              <a:solidFill>
                <a:srgbClr val="CFD7DC"/>
              </a:solidFill>
            </a:ln>
          </p:spPr>
          <p:txBody>
            <a:bodyPr wrap="square" lIns="0" tIns="0" rIns="0" bIns="0" rtlCol="0"/>
            <a:lstStyle/>
            <a:p>
              <a:endParaRPr/>
            </a:p>
          </p:txBody>
        </p:sp>
        <p:sp>
          <p:nvSpPr>
            <p:cNvPr id="10" name="object 10"/>
            <p:cNvSpPr/>
            <p:nvPr/>
          </p:nvSpPr>
          <p:spPr>
            <a:xfrm>
              <a:off x="799267" y="3832719"/>
              <a:ext cx="391885" cy="22591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374647" y="4739639"/>
              <a:ext cx="0" cy="731520"/>
            </a:xfrm>
            <a:custGeom>
              <a:avLst/>
              <a:gdLst/>
              <a:ahLst/>
              <a:cxnLst/>
              <a:rect l="l" t="t" r="r" b="b"/>
              <a:pathLst>
                <a:path h="731520">
                  <a:moveTo>
                    <a:pt x="0" y="0"/>
                  </a:moveTo>
                  <a:lnTo>
                    <a:pt x="0" y="731520"/>
                  </a:lnTo>
                </a:path>
              </a:pathLst>
            </a:custGeom>
            <a:ln w="18288">
              <a:solidFill>
                <a:srgbClr val="CFD7DC"/>
              </a:solidFill>
            </a:ln>
          </p:spPr>
          <p:txBody>
            <a:bodyPr wrap="square" lIns="0" tIns="0" rIns="0" bIns="0" rtlCol="0"/>
            <a:lstStyle/>
            <a:p>
              <a:endParaRPr/>
            </a:p>
          </p:txBody>
        </p:sp>
        <p:sp>
          <p:nvSpPr>
            <p:cNvPr id="12" name="object 12"/>
            <p:cNvSpPr/>
            <p:nvPr/>
          </p:nvSpPr>
          <p:spPr>
            <a:xfrm>
              <a:off x="863813" y="4900236"/>
              <a:ext cx="262793" cy="405716"/>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392936" y="5900927"/>
              <a:ext cx="0" cy="548640"/>
            </a:xfrm>
            <a:custGeom>
              <a:avLst/>
              <a:gdLst/>
              <a:ahLst/>
              <a:cxnLst/>
              <a:rect l="l" t="t" r="r" b="b"/>
              <a:pathLst>
                <a:path h="548639">
                  <a:moveTo>
                    <a:pt x="0" y="0"/>
                  </a:moveTo>
                  <a:lnTo>
                    <a:pt x="0" y="548640"/>
                  </a:lnTo>
                </a:path>
              </a:pathLst>
            </a:custGeom>
            <a:ln w="18288">
              <a:solidFill>
                <a:srgbClr val="CFD7DC"/>
              </a:solidFill>
            </a:ln>
          </p:spPr>
          <p:txBody>
            <a:bodyPr wrap="square" lIns="0" tIns="0" rIns="0" bIns="0" rtlCol="0"/>
            <a:lstStyle/>
            <a:p>
              <a:endParaRPr/>
            </a:p>
          </p:txBody>
        </p:sp>
      </p:grpSp>
      <p:sp>
        <p:nvSpPr>
          <p:cNvPr id="14" name="object 14"/>
          <p:cNvSpPr txBox="1"/>
          <p:nvPr/>
        </p:nvSpPr>
        <p:spPr>
          <a:xfrm>
            <a:off x="1521713" y="2069972"/>
            <a:ext cx="9853930" cy="4443139"/>
          </a:xfrm>
          <a:prstGeom prst="rect">
            <a:avLst/>
          </a:prstGeom>
        </p:spPr>
        <p:txBody>
          <a:bodyPr vert="horz" wrap="square" lIns="0" tIns="12700" rIns="0" bIns="0" rtlCol="0">
            <a:spAutoFit/>
          </a:bodyPr>
          <a:lstStyle/>
          <a:p>
            <a:pPr marR="668020" algn="ctr">
              <a:lnSpc>
                <a:spcPct val="100000"/>
              </a:lnSpc>
              <a:spcBef>
                <a:spcPts val="100"/>
              </a:spcBef>
            </a:pPr>
            <a:r>
              <a:rPr lang="vi-VN" sz="1200" spc="-5" dirty="0">
                <a:solidFill>
                  <a:srgbClr val="0C3455"/>
                </a:solidFill>
                <a:latin typeface="Trebuchet MS"/>
                <a:cs typeface="Trebuchet MS"/>
              </a:rPr>
              <a:t>MỘT SỐ VÍ DỤ SỬ DỤNG</a:t>
            </a:r>
            <a:endParaRPr sz="1200" dirty="0">
              <a:solidFill>
                <a:srgbClr val="0C3455"/>
              </a:solidFill>
              <a:latin typeface="Trebuchet MS"/>
              <a:cs typeface="Trebuchet MS"/>
            </a:endParaRPr>
          </a:p>
          <a:p>
            <a:pPr>
              <a:lnSpc>
                <a:spcPct val="100000"/>
              </a:lnSpc>
            </a:pPr>
            <a:endParaRPr sz="1400" dirty="0">
              <a:latin typeface="Trebuchet MS"/>
              <a:cs typeface="Trebuchet MS"/>
            </a:endParaRPr>
          </a:p>
          <a:p>
            <a:pPr>
              <a:lnSpc>
                <a:spcPct val="100000"/>
              </a:lnSpc>
              <a:spcBef>
                <a:spcPts val="20"/>
              </a:spcBef>
            </a:pPr>
            <a:endParaRPr lang="en-VN" sz="1200" dirty="0">
              <a:latin typeface="Trebuchet MS"/>
              <a:cs typeface="Trebuchet MS"/>
            </a:endParaRPr>
          </a:p>
          <a:p>
            <a:pPr marL="112395">
              <a:lnSpc>
                <a:spcPct val="100000"/>
              </a:lnSpc>
            </a:pPr>
            <a:r>
              <a:rPr lang="vi-VN" sz="1200" spc="-5" dirty="0">
                <a:solidFill>
                  <a:srgbClr val="F36C42"/>
                </a:solidFill>
                <a:latin typeface="Trebuchet MS"/>
                <a:cs typeface="Trebuchet MS"/>
              </a:rPr>
              <a:t>Số dư Tài khoản gốc của thuê bao</a:t>
            </a:r>
            <a:r>
              <a:rPr sz="1200" spc="-5" dirty="0">
                <a:solidFill>
                  <a:srgbClr val="0C3455"/>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phát một tin nhắn quảng cáo cụ thể tới thuê bao dự trên số dư tài khoản gốc của họ.</a:t>
            </a:r>
            <a:endParaRPr lang="vi-VN" sz="1200" dirty="0">
              <a:latin typeface="Trebuchet MS"/>
              <a:cs typeface="Trebuchet MS"/>
            </a:endParaRPr>
          </a:p>
          <a:p>
            <a:pPr marL="112395">
              <a:lnSpc>
                <a:spcPct val="100000"/>
              </a:lnSpc>
            </a:pPr>
            <a:r>
              <a:rPr lang="vi-VN" sz="1200" i="1" spc="-5" dirty="0">
                <a:solidFill>
                  <a:srgbClr val="455A63"/>
                </a:solidFill>
                <a:latin typeface="Trebuchet MS"/>
                <a:cs typeface="Trebuchet MS"/>
              </a:rPr>
              <a:t>Ví dụ:</a:t>
            </a:r>
            <a:r>
              <a:rPr sz="1200" i="1" spc="-5" dirty="0">
                <a:solidFill>
                  <a:srgbClr val="455A63"/>
                </a:solidFill>
                <a:latin typeface="Trebuchet MS"/>
                <a:cs typeface="Trebuchet MS"/>
              </a:rPr>
              <a:t> </a:t>
            </a:r>
            <a:r>
              <a:rPr lang="vi-VN" sz="1200" i="1" spc="-5" dirty="0">
                <a:solidFill>
                  <a:srgbClr val="455A63"/>
                </a:solidFill>
                <a:latin typeface="Trebuchet MS"/>
                <a:cs typeface="Trebuchet MS"/>
              </a:rPr>
              <a:t>n</a:t>
            </a:r>
            <a:r>
              <a:rPr lang="vi-VN" sz="1200" i="1" dirty="0">
                <a:solidFill>
                  <a:srgbClr val="455A63"/>
                </a:solidFill>
                <a:latin typeface="Trebuchet MS"/>
                <a:cs typeface="Trebuchet MS"/>
              </a:rPr>
              <a:t>hà mạng cần quảng cáo gói Data với giá 20,000 VND; tin nhắn quảng cáo sẽ được phát đến thuê bao tiềm năng có số dư ≥ 20,000 VND.</a:t>
            </a:r>
            <a:endParaRPr sz="1200" i="1" dirty="0">
              <a:latin typeface="Trebuchet MS"/>
              <a:cs typeface="Trebuchet MS"/>
            </a:endParaRPr>
          </a:p>
          <a:p>
            <a:pPr>
              <a:lnSpc>
                <a:spcPct val="100000"/>
              </a:lnSpc>
            </a:pPr>
            <a:endParaRPr sz="1400" dirty="0">
              <a:latin typeface="Trebuchet MS"/>
              <a:cs typeface="Trebuchet MS"/>
            </a:endParaRPr>
          </a:p>
          <a:p>
            <a:pPr>
              <a:lnSpc>
                <a:spcPct val="100000"/>
              </a:lnSpc>
              <a:spcBef>
                <a:spcPts val="45"/>
              </a:spcBef>
            </a:pPr>
            <a:endParaRPr lang="en-VN" sz="1800" dirty="0">
              <a:latin typeface="Trebuchet MS"/>
              <a:cs typeface="Trebuchet MS"/>
            </a:endParaRPr>
          </a:p>
          <a:p>
            <a:pPr marL="12700">
              <a:lnSpc>
                <a:spcPct val="100000"/>
              </a:lnSpc>
            </a:pPr>
            <a:endParaRPr lang="vi-VN" sz="1200" spc="-10" dirty="0">
              <a:solidFill>
                <a:srgbClr val="F36C42"/>
              </a:solidFill>
              <a:latin typeface="Trebuchet MS"/>
              <a:cs typeface="Trebuchet MS"/>
            </a:endParaRPr>
          </a:p>
          <a:p>
            <a:pPr marL="12700">
              <a:lnSpc>
                <a:spcPct val="100000"/>
              </a:lnSpc>
            </a:pPr>
            <a:r>
              <a:rPr lang="vi-VN" sz="1200" spc="-10" dirty="0">
                <a:solidFill>
                  <a:srgbClr val="F36C42"/>
                </a:solidFill>
                <a:latin typeface="Trebuchet MS"/>
                <a:cs typeface="Trebuchet MS"/>
              </a:rPr>
              <a:t>Dịch vụ đang sử dụng</a:t>
            </a:r>
            <a:r>
              <a:rPr sz="1200" spc="-10" dirty="0">
                <a:solidFill>
                  <a:srgbClr val="F36C42"/>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kiểm tra các dịch vụ hiện đang hoạt động của thuê bao và quảng cáo các dịch vụ tiềm năng khác</a:t>
            </a:r>
            <a:r>
              <a:rPr sz="1200" spc="-10" dirty="0">
                <a:solidFill>
                  <a:srgbClr val="455A63"/>
                </a:solidFill>
                <a:latin typeface="Trebuchet MS"/>
                <a:cs typeface="Trebuchet MS"/>
              </a:rPr>
              <a:t>.</a:t>
            </a:r>
            <a:endParaRPr sz="1200" dirty="0">
              <a:latin typeface="Trebuchet MS"/>
              <a:cs typeface="Trebuchet MS"/>
            </a:endParaRPr>
          </a:p>
          <a:p>
            <a:pPr marL="12700" marR="384810">
              <a:lnSpc>
                <a:spcPct val="113300"/>
              </a:lnSpc>
              <a:spcBef>
                <a:spcPts val="630"/>
              </a:spcBef>
            </a:pPr>
            <a:r>
              <a:rPr lang="vi-VN" sz="1200" i="1" spc="-5" dirty="0">
                <a:solidFill>
                  <a:srgbClr val="455A63"/>
                </a:solidFill>
                <a:latin typeface="Trebuchet MS"/>
                <a:cs typeface="Trebuchet MS"/>
              </a:rPr>
              <a:t>Ví dụ:</a:t>
            </a:r>
            <a:r>
              <a:rPr sz="1200" i="1" spc="-5" dirty="0">
                <a:solidFill>
                  <a:srgbClr val="455A63"/>
                </a:solidFill>
                <a:latin typeface="Trebuchet MS"/>
                <a:cs typeface="Trebuchet MS"/>
              </a:rPr>
              <a:t> </a:t>
            </a:r>
            <a:r>
              <a:rPr lang="vi-VN" sz="1200" i="1" spc="-5" dirty="0">
                <a:solidFill>
                  <a:srgbClr val="455A63"/>
                </a:solidFill>
                <a:latin typeface="Trebuchet MS"/>
                <a:cs typeface="Trebuchet MS"/>
              </a:rPr>
              <a:t>n</a:t>
            </a:r>
            <a:r>
              <a:rPr lang="vi-VN" sz="1200" i="1" dirty="0">
                <a:solidFill>
                  <a:srgbClr val="455A63"/>
                </a:solidFill>
                <a:latin typeface="Trebuchet MS"/>
                <a:cs typeface="Trebuchet MS"/>
              </a:rPr>
              <a:t>hà mạng cần đẩy mạnh đăng ký gói 4G; thông điệp quảng cáo sẽ được phát tới những thuê báo có gói Internet đang hoạt động.</a:t>
            </a:r>
            <a:endParaRPr sz="1200" i="1" dirty="0">
              <a:latin typeface="Trebuchet MS"/>
              <a:cs typeface="Trebuchet MS"/>
            </a:endParaRPr>
          </a:p>
          <a:p>
            <a:pPr>
              <a:lnSpc>
                <a:spcPct val="100000"/>
              </a:lnSpc>
            </a:pPr>
            <a:endParaRPr sz="1400" dirty="0">
              <a:latin typeface="Trebuchet MS"/>
              <a:cs typeface="Trebuchet MS"/>
            </a:endParaRPr>
          </a:p>
          <a:p>
            <a:pPr>
              <a:lnSpc>
                <a:spcPct val="100000"/>
              </a:lnSpc>
              <a:spcBef>
                <a:spcPts val="10"/>
              </a:spcBef>
            </a:pPr>
            <a:endParaRPr sz="1850" dirty="0">
              <a:latin typeface="Trebuchet MS"/>
              <a:cs typeface="Trebuchet MS"/>
            </a:endParaRPr>
          </a:p>
          <a:p>
            <a:pPr marL="12700">
              <a:lnSpc>
                <a:spcPct val="100000"/>
              </a:lnSpc>
            </a:pPr>
            <a:endParaRPr lang="vi-VN" sz="1200" spc="-10" dirty="0">
              <a:solidFill>
                <a:srgbClr val="F36C42"/>
              </a:solidFill>
              <a:latin typeface="Trebuchet MS"/>
              <a:cs typeface="Trebuchet MS"/>
            </a:endParaRPr>
          </a:p>
          <a:p>
            <a:pPr marL="12700">
              <a:lnSpc>
                <a:spcPct val="100000"/>
              </a:lnSpc>
            </a:pPr>
            <a:r>
              <a:rPr lang="vi-VN" sz="1200" spc="-10" dirty="0">
                <a:solidFill>
                  <a:srgbClr val="F36C42"/>
                </a:solidFill>
                <a:latin typeface="Trebuchet MS"/>
                <a:cs typeface="Trebuchet MS"/>
              </a:rPr>
              <a:t>Số dư gói</a:t>
            </a:r>
            <a:r>
              <a:rPr sz="1200" dirty="0">
                <a:solidFill>
                  <a:srgbClr val="F36C42"/>
                </a:solidFill>
                <a:latin typeface="Trebuchet MS"/>
                <a:cs typeface="Trebuchet MS"/>
              </a:rPr>
              <a:t> </a:t>
            </a:r>
            <a:r>
              <a:rPr sz="1200" spc="-15" dirty="0">
                <a:solidFill>
                  <a:srgbClr val="F36C42"/>
                </a:solidFill>
                <a:latin typeface="Trebuchet MS"/>
                <a:cs typeface="Trebuchet MS"/>
              </a:rPr>
              <a:t>SMS/Internet/</a:t>
            </a:r>
            <a:r>
              <a:rPr lang="vi-VN" sz="1200" spc="-15" dirty="0">
                <a:solidFill>
                  <a:srgbClr val="F36C42"/>
                </a:solidFill>
                <a:latin typeface="Trebuchet MS"/>
                <a:cs typeface="Trebuchet MS"/>
              </a:rPr>
              <a:t>Thoại</a:t>
            </a:r>
            <a:r>
              <a:rPr sz="1200" spc="-5" dirty="0">
                <a:solidFill>
                  <a:srgbClr val="F36C42"/>
                </a:solidFill>
                <a:latin typeface="Trebuchet MS"/>
                <a:cs typeface="Trebuchet MS"/>
              </a:rPr>
              <a:t> </a:t>
            </a:r>
            <a:r>
              <a:rPr sz="1200" dirty="0">
                <a:solidFill>
                  <a:srgbClr val="455A63"/>
                </a:solidFill>
                <a:latin typeface="Trebuchet MS"/>
                <a:cs typeface="Trebuchet MS"/>
              </a:rPr>
              <a:t>−</a:t>
            </a:r>
            <a:r>
              <a:rPr lang="vi-VN" sz="1200" dirty="0">
                <a:solidFill>
                  <a:srgbClr val="455A63"/>
                </a:solidFill>
                <a:latin typeface="Trebuchet MS"/>
                <a:cs typeface="Trebuchet MS"/>
              </a:rPr>
              <a:t> phát tin nhắn quảng cáo đến thuê bao dựa trên số dư lưu lượng gói trả trước của thuê bao đó</a:t>
            </a:r>
            <a:r>
              <a:rPr sz="1200" spc="-10" dirty="0">
                <a:solidFill>
                  <a:srgbClr val="455A63"/>
                </a:solidFill>
                <a:latin typeface="Trebuchet MS"/>
                <a:cs typeface="Trebuchet MS"/>
              </a:rPr>
              <a:t>.</a:t>
            </a:r>
            <a:endParaRPr sz="1200" dirty="0">
              <a:latin typeface="Trebuchet MS"/>
              <a:cs typeface="Trebuchet MS"/>
            </a:endParaRPr>
          </a:p>
          <a:p>
            <a:pPr marL="12700">
              <a:lnSpc>
                <a:spcPct val="100000"/>
              </a:lnSpc>
              <a:spcBef>
                <a:spcPts val="820"/>
              </a:spcBef>
            </a:pPr>
            <a:r>
              <a:rPr lang="vi-VN" sz="1200" i="1" spc="-5" dirty="0">
                <a:solidFill>
                  <a:srgbClr val="455A63"/>
                </a:solidFill>
                <a:latin typeface="Trebuchet MS"/>
                <a:cs typeface="Trebuchet MS"/>
              </a:rPr>
              <a:t>Ví dụ:</a:t>
            </a:r>
            <a:r>
              <a:rPr sz="1200" i="1" spc="-5" dirty="0">
                <a:solidFill>
                  <a:srgbClr val="455A63"/>
                </a:solidFill>
                <a:latin typeface="Trebuchet MS"/>
                <a:cs typeface="Trebuchet MS"/>
              </a:rPr>
              <a:t> </a:t>
            </a:r>
            <a:r>
              <a:rPr lang="vi-VN" sz="1200" i="1" spc="-5" dirty="0">
                <a:solidFill>
                  <a:srgbClr val="455A63"/>
                </a:solidFill>
                <a:latin typeface="Trebuchet MS"/>
                <a:cs typeface="Trebuchet MS"/>
              </a:rPr>
              <a:t>n</a:t>
            </a:r>
            <a:r>
              <a:rPr lang="vi-VN" sz="1200" i="1" dirty="0">
                <a:solidFill>
                  <a:srgbClr val="455A63"/>
                </a:solidFill>
                <a:latin typeface="Trebuchet MS"/>
                <a:cs typeface="Trebuchet MS"/>
              </a:rPr>
              <a:t>hà mạng cần quảng cáo gói lẻ SMS/Internet/Thoại cho thuê bao để gia hạn; thông điệp quảng cáo sẽ được phát cho những thuê bao với lưu lượng còn lại trong các gói đang hoạt động của họ.</a:t>
            </a:r>
            <a:endParaRPr sz="1200" i="1" dirty="0">
              <a:latin typeface="Trebuchet MS"/>
              <a:cs typeface="Trebuchet MS"/>
            </a:endParaRPr>
          </a:p>
          <a:p>
            <a:pPr>
              <a:lnSpc>
                <a:spcPct val="100000"/>
              </a:lnSpc>
            </a:pPr>
            <a:endParaRPr sz="1400" dirty="0">
              <a:latin typeface="Trebuchet MS"/>
              <a:cs typeface="Trebuchet MS"/>
            </a:endParaRPr>
          </a:p>
          <a:p>
            <a:pPr>
              <a:lnSpc>
                <a:spcPct val="100000"/>
              </a:lnSpc>
              <a:spcBef>
                <a:spcPts val="35"/>
              </a:spcBef>
            </a:pPr>
            <a:endParaRPr sz="1950" dirty="0">
              <a:latin typeface="Trebuchet MS"/>
              <a:cs typeface="Trebuchet MS"/>
            </a:endParaRPr>
          </a:p>
          <a:p>
            <a:pPr marL="30480">
              <a:lnSpc>
                <a:spcPct val="100000"/>
              </a:lnSpc>
            </a:pPr>
            <a:r>
              <a:rPr lang="vi-VN" sz="1200" spc="-55" dirty="0">
                <a:solidFill>
                  <a:srgbClr val="F36C42"/>
                </a:solidFill>
                <a:latin typeface="Trebuchet MS"/>
                <a:cs typeface="Trebuchet MS"/>
              </a:rPr>
              <a:t>Loại thiết bị</a:t>
            </a:r>
            <a:r>
              <a:rPr sz="1200" spc="-30" dirty="0">
                <a:solidFill>
                  <a:srgbClr val="0082B3"/>
                </a:solidFill>
                <a:latin typeface="Trebuchet MS"/>
                <a:cs typeface="Trebuchet MS"/>
              </a:rPr>
              <a:t> </a:t>
            </a:r>
            <a:r>
              <a:rPr sz="1200" dirty="0">
                <a:solidFill>
                  <a:srgbClr val="455A63"/>
                </a:solidFill>
                <a:latin typeface="Trebuchet MS"/>
                <a:cs typeface="Trebuchet MS"/>
              </a:rPr>
              <a:t>− </a:t>
            </a:r>
            <a:r>
              <a:rPr lang="vi-VN" sz="1200" spc="-25" dirty="0">
                <a:solidFill>
                  <a:srgbClr val="455A63"/>
                </a:solidFill>
                <a:latin typeface="Trebuchet MS"/>
                <a:cs typeface="Trebuchet MS"/>
              </a:rPr>
              <a:t>cho phép phát tin nhắn quảng cáo dựa trên loại thiết bị di động của Thuê bao (điện thoại phổ thông, Smart Phone, máy tính bảng).</a:t>
            </a:r>
            <a:endParaRPr sz="1200" dirty="0">
              <a:latin typeface="Trebuchet MS"/>
              <a:cs typeface="Trebuchet MS"/>
            </a:endParaRPr>
          </a:p>
          <a:p>
            <a:pPr marL="30480">
              <a:lnSpc>
                <a:spcPct val="100000"/>
              </a:lnSpc>
              <a:spcBef>
                <a:spcPts val="815"/>
              </a:spcBef>
            </a:pPr>
            <a:r>
              <a:rPr lang="vi-VN" sz="1200" i="1" spc="-25" dirty="0">
                <a:solidFill>
                  <a:srgbClr val="455A63"/>
                </a:solidFill>
                <a:latin typeface="Trebuchet MS"/>
                <a:cs typeface="Trebuchet MS"/>
              </a:rPr>
              <a:t>Ví dụ: nhà mạng quảng cáo các ứng dụng di động, thông điệp quảng cáo sẽ chỉ được phát cho những thuê bao có loại thiết bị di động được chọn.</a:t>
            </a:r>
            <a:endParaRPr sz="1200" i="1" dirty="0">
              <a:latin typeface="Trebuchet MS"/>
              <a:cs typeface="Trebuchet MS"/>
            </a:endParaRPr>
          </a:p>
        </p:txBody>
      </p:sp>
      <p:sp>
        <p:nvSpPr>
          <p:cNvPr id="15" name="object 15"/>
          <p:cNvSpPr/>
          <p:nvPr/>
        </p:nvSpPr>
        <p:spPr>
          <a:xfrm>
            <a:off x="835801" y="5983915"/>
            <a:ext cx="312594" cy="38727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4647" y="4834128"/>
            <a:ext cx="0" cy="548640"/>
          </a:xfrm>
          <a:custGeom>
            <a:avLst/>
            <a:gdLst/>
            <a:ahLst/>
            <a:cxnLst/>
            <a:rect l="l" t="t" r="r" b="b"/>
            <a:pathLst>
              <a:path h="548639">
                <a:moveTo>
                  <a:pt x="0" y="0"/>
                </a:moveTo>
                <a:lnTo>
                  <a:pt x="0" y="548640"/>
                </a:lnTo>
              </a:path>
            </a:pathLst>
          </a:custGeom>
          <a:ln w="18288">
            <a:solidFill>
              <a:srgbClr val="CFD7DC"/>
            </a:solidFill>
          </a:ln>
        </p:spPr>
        <p:txBody>
          <a:bodyPr wrap="square" lIns="0" tIns="0" rIns="0" bIns="0" rtlCol="0"/>
          <a:lstStyle/>
          <a:p>
            <a:endParaRPr/>
          </a:p>
        </p:txBody>
      </p:sp>
      <p:sp>
        <p:nvSpPr>
          <p:cNvPr id="3" name="object 3"/>
          <p:cNvSpPr txBox="1"/>
          <p:nvPr/>
        </p:nvSpPr>
        <p:spPr>
          <a:xfrm>
            <a:off x="1521713" y="4746625"/>
            <a:ext cx="9536430" cy="773930"/>
          </a:xfrm>
          <a:prstGeom prst="rect">
            <a:avLst/>
          </a:prstGeom>
        </p:spPr>
        <p:txBody>
          <a:bodyPr vert="horz" wrap="square" lIns="0" tIns="116205" rIns="0" bIns="0" rtlCol="0">
            <a:spAutoFit/>
          </a:bodyPr>
          <a:lstStyle/>
          <a:p>
            <a:pPr marL="12700">
              <a:spcBef>
                <a:spcPts val="915"/>
              </a:spcBef>
            </a:pPr>
            <a:r>
              <a:rPr lang="vi-VN" sz="1200" spc="-10" dirty="0">
                <a:solidFill>
                  <a:srgbClr val="F36C42"/>
                </a:solidFill>
                <a:latin typeface="Trebuchet MS"/>
                <a:cs typeface="Trebuchet MS"/>
              </a:rPr>
              <a:t>Tiêu chí thời gian</a:t>
            </a:r>
            <a:r>
              <a:rPr sz="1200" spc="-10" dirty="0">
                <a:solidFill>
                  <a:srgbClr val="0082B3"/>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phát một tin nhắn quảng cáo tới thuê bao trong một khung thời gian cụ thể.</a:t>
            </a:r>
            <a:r>
              <a:rPr sz="1200" spc="-10" dirty="0">
                <a:solidFill>
                  <a:srgbClr val="455A63"/>
                </a:solidFill>
                <a:latin typeface="Trebuchet MS"/>
                <a:cs typeface="Trebuchet MS"/>
              </a:rPr>
              <a:t>.</a:t>
            </a:r>
            <a:endParaRPr sz="1200" dirty="0">
              <a:latin typeface="Trebuchet MS"/>
              <a:cs typeface="Trebuchet MS"/>
            </a:endParaRPr>
          </a:p>
          <a:p>
            <a:pPr marL="12700">
              <a:lnSpc>
                <a:spcPct val="100000"/>
              </a:lnSpc>
              <a:spcBef>
                <a:spcPts val="819"/>
              </a:spcBef>
            </a:pPr>
            <a:r>
              <a:rPr lang="vi-VN" sz="1200" i="1" spc="-5" dirty="0">
                <a:solidFill>
                  <a:srgbClr val="455A63"/>
                </a:solidFill>
                <a:latin typeface="Trebuchet MS"/>
                <a:cs typeface="Trebuchet MS"/>
              </a:rPr>
              <a:t>Ví dụ: nhà mạng cần quảng cáo gói “Internet ban đêm không giới hạn”; thông điệp quảng cáo sẽ được phát đến các thuê bao hoạt động vào ban đêm.</a:t>
            </a:r>
            <a:endParaRPr sz="1200" i="1" dirty="0">
              <a:latin typeface="Trebuchet MS"/>
              <a:cs typeface="Trebuchet MS"/>
            </a:endParaRPr>
          </a:p>
        </p:txBody>
      </p:sp>
      <p:sp>
        <p:nvSpPr>
          <p:cNvPr id="4" name="object 4"/>
          <p:cNvSpPr/>
          <p:nvPr/>
        </p:nvSpPr>
        <p:spPr>
          <a:xfrm>
            <a:off x="794657" y="4912505"/>
            <a:ext cx="396496" cy="39649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21713" y="2191639"/>
            <a:ext cx="9230995" cy="773930"/>
          </a:xfrm>
          <a:prstGeom prst="rect">
            <a:avLst/>
          </a:prstGeom>
        </p:spPr>
        <p:txBody>
          <a:bodyPr vert="horz" wrap="square" lIns="0" tIns="116205" rIns="0" bIns="0" rtlCol="0">
            <a:spAutoFit/>
          </a:bodyPr>
          <a:lstStyle/>
          <a:p>
            <a:pPr marL="12700">
              <a:lnSpc>
                <a:spcPct val="100000"/>
              </a:lnSpc>
              <a:spcBef>
                <a:spcPts val="915"/>
              </a:spcBef>
            </a:pPr>
            <a:r>
              <a:rPr lang="vi-VN" sz="1200" spc="-35" dirty="0">
                <a:solidFill>
                  <a:srgbClr val="F36C42"/>
                </a:solidFill>
                <a:latin typeface="Trebuchet MS"/>
                <a:cs typeface="Trebuchet MS"/>
              </a:rPr>
              <a:t>Gói cước</a:t>
            </a:r>
            <a:r>
              <a:rPr sz="1200" spc="-5" dirty="0">
                <a:solidFill>
                  <a:srgbClr val="F36C42"/>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phát một tin nhắn quảng cáo tới thuê bao dựa trên gói cước đã đăng ký của thuê bao đó</a:t>
            </a:r>
            <a:r>
              <a:rPr sz="1200" spc="-5" dirty="0">
                <a:solidFill>
                  <a:srgbClr val="455A63"/>
                </a:solidFill>
                <a:latin typeface="Trebuchet MS"/>
                <a:cs typeface="Trebuchet MS"/>
              </a:rPr>
              <a:t>.</a:t>
            </a:r>
            <a:endParaRPr sz="1200" dirty="0">
              <a:latin typeface="Trebuchet MS"/>
              <a:cs typeface="Trebuchet MS"/>
            </a:endParaRPr>
          </a:p>
          <a:p>
            <a:pPr marL="12700">
              <a:lnSpc>
                <a:spcPct val="100000"/>
              </a:lnSpc>
              <a:spcBef>
                <a:spcPts val="815"/>
              </a:spcBef>
            </a:pPr>
            <a:r>
              <a:rPr lang="vi-VN" sz="1200" i="1" spc="-5" dirty="0">
                <a:solidFill>
                  <a:srgbClr val="455A63"/>
                </a:solidFill>
                <a:latin typeface="Trebuchet MS"/>
                <a:cs typeface="Trebuchet MS"/>
              </a:rPr>
              <a:t>Ví dụ: nhà mạng cần quảng cáo gói SMS cho những thuê bao đã đăng ký gói cước cụ thể; thông điệp quảng cáo sẽ chỉ được phát tới người đăng ký với gói cước này.</a:t>
            </a:r>
            <a:endParaRPr sz="1200" i="1" dirty="0">
              <a:latin typeface="Trebuchet MS"/>
              <a:cs typeface="Trebuchet MS"/>
            </a:endParaRPr>
          </a:p>
        </p:txBody>
      </p:sp>
      <p:sp>
        <p:nvSpPr>
          <p:cNvPr id="6" name="object 6"/>
          <p:cNvSpPr/>
          <p:nvPr/>
        </p:nvSpPr>
        <p:spPr>
          <a:xfrm>
            <a:off x="1374647" y="2292095"/>
            <a:ext cx="0" cy="731520"/>
          </a:xfrm>
          <a:custGeom>
            <a:avLst/>
            <a:gdLst/>
            <a:ahLst/>
            <a:cxnLst/>
            <a:rect l="l" t="t" r="r" b="b"/>
            <a:pathLst>
              <a:path h="731519">
                <a:moveTo>
                  <a:pt x="0" y="0"/>
                </a:moveTo>
                <a:lnTo>
                  <a:pt x="0" y="731519"/>
                </a:lnTo>
              </a:path>
            </a:pathLst>
          </a:custGeom>
          <a:ln w="18288">
            <a:solidFill>
              <a:srgbClr val="CFD7DC"/>
            </a:solidFill>
          </a:ln>
        </p:spPr>
        <p:txBody>
          <a:bodyPr wrap="square" lIns="0" tIns="0" rIns="0" bIns="0" rtlCol="0"/>
          <a:lstStyle/>
          <a:p>
            <a:endParaRPr/>
          </a:p>
        </p:txBody>
      </p:sp>
      <p:sp>
        <p:nvSpPr>
          <p:cNvPr id="7" name="object 7"/>
          <p:cNvSpPr/>
          <p:nvPr/>
        </p:nvSpPr>
        <p:spPr>
          <a:xfrm>
            <a:off x="859202" y="2452692"/>
            <a:ext cx="267404" cy="40571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521713" y="3469897"/>
            <a:ext cx="9643745" cy="773289"/>
          </a:xfrm>
          <a:prstGeom prst="rect">
            <a:avLst/>
          </a:prstGeom>
        </p:spPr>
        <p:txBody>
          <a:bodyPr vert="horz" wrap="square" lIns="0" tIns="115570" rIns="0" bIns="0" rtlCol="0">
            <a:spAutoFit/>
          </a:bodyPr>
          <a:lstStyle/>
          <a:p>
            <a:pPr marL="12700">
              <a:lnSpc>
                <a:spcPct val="100000"/>
              </a:lnSpc>
              <a:spcBef>
                <a:spcPts val="910"/>
              </a:spcBef>
            </a:pPr>
            <a:r>
              <a:rPr lang="vi-VN" sz="1200" spc="-10" dirty="0">
                <a:solidFill>
                  <a:srgbClr val="F36C42"/>
                </a:solidFill>
                <a:latin typeface="Trebuchet MS"/>
                <a:cs typeface="Trebuchet MS"/>
              </a:rPr>
              <a:t>Tiêu chí ngôn ngữ</a:t>
            </a:r>
            <a:r>
              <a:rPr sz="1200" spc="-10" dirty="0">
                <a:solidFill>
                  <a:srgbClr val="0082B3"/>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phát một thông điệp quảng cáo tới thuê bao dựa trên cài đặt ngôn ngữ của thuê bao này</a:t>
            </a:r>
            <a:r>
              <a:rPr sz="1200" spc="-10" dirty="0">
                <a:solidFill>
                  <a:srgbClr val="455A63"/>
                </a:solidFill>
                <a:latin typeface="Trebuchet MS"/>
                <a:cs typeface="Trebuchet MS"/>
              </a:rPr>
              <a:t>.</a:t>
            </a:r>
            <a:endParaRPr sz="1200" dirty="0">
              <a:latin typeface="Trebuchet MS"/>
              <a:cs typeface="Trebuchet MS"/>
            </a:endParaRPr>
          </a:p>
          <a:p>
            <a:pPr marL="12700">
              <a:lnSpc>
                <a:spcPct val="100000"/>
              </a:lnSpc>
              <a:spcBef>
                <a:spcPts val="815"/>
              </a:spcBef>
            </a:pPr>
            <a:r>
              <a:rPr lang="vi-VN" sz="1200" i="1" spc="-5" dirty="0">
                <a:solidFill>
                  <a:srgbClr val="455A63"/>
                </a:solidFill>
                <a:latin typeface="Trebuchet MS"/>
                <a:cs typeface="Trebuchet MS"/>
              </a:rPr>
              <a:t>Ví dụ: nhà mạng sử dụng hai ngôn ngữ trong hệ thống - tiếng Anh và tiếng Việt; thông điệp quảng cáo sẽ được phát tới thuê bao bằng ngôn ngữ mà thuê bao đã cài đặt.</a:t>
            </a:r>
            <a:endParaRPr sz="1200" i="1" dirty="0">
              <a:latin typeface="Trebuchet MS"/>
              <a:cs typeface="Trebuchet MS"/>
            </a:endParaRPr>
          </a:p>
        </p:txBody>
      </p:sp>
      <p:sp>
        <p:nvSpPr>
          <p:cNvPr id="9" name="object 9"/>
          <p:cNvSpPr/>
          <p:nvPr/>
        </p:nvSpPr>
        <p:spPr>
          <a:xfrm>
            <a:off x="1374647" y="3569208"/>
            <a:ext cx="0" cy="730885"/>
          </a:xfrm>
          <a:custGeom>
            <a:avLst/>
            <a:gdLst/>
            <a:ahLst/>
            <a:cxnLst/>
            <a:rect l="l" t="t" r="r" b="b"/>
            <a:pathLst>
              <a:path h="730885">
                <a:moveTo>
                  <a:pt x="0" y="0"/>
                </a:moveTo>
                <a:lnTo>
                  <a:pt x="0" y="730757"/>
                </a:lnTo>
              </a:path>
            </a:pathLst>
          </a:custGeom>
          <a:ln w="18288">
            <a:solidFill>
              <a:srgbClr val="CFD7DC"/>
            </a:solidFill>
          </a:ln>
        </p:spPr>
        <p:txBody>
          <a:bodyPr wrap="square" lIns="0" tIns="0" rIns="0" bIns="0" rtlCol="0"/>
          <a:lstStyle/>
          <a:p>
            <a:endParaRPr/>
          </a:p>
        </p:txBody>
      </p:sp>
      <p:sp>
        <p:nvSpPr>
          <p:cNvPr id="10" name="object 10"/>
          <p:cNvSpPr/>
          <p:nvPr/>
        </p:nvSpPr>
        <p:spPr>
          <a:xfrm>
            <a:off x="826930" y="3752856"/>
            <a:ext cx="331950" cy="3596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374647" y="5900928"/>
            <a:ext cx="0" cy="548640"/>
          </a:xfrm>
          <a:custGeom>
            <a:avLst/>
            <a:gdLst/>
            <a:ahLst/>
            <a:cxnLst/>
            <a:rect l="l" t="t" r="r" b="b"/>
            <a:pathLst>
              <a:path h="548639">
                <a:moveTo>
                  <a:pt x="0" y="0"/>
                </a:moveTo>
                <a:lnTo>
                  <a:pt x="0" y="548640"/>
                </a:lnTo>
              </a:path>
            </a:pathLst>
          </a:custGeom>
          <a:ln w="18288">
            <a:solidFill>
              <a:srgbClr val="CFD7DC"/>
            </a:solidFill>
          </a:ln>
        </p:spPr>
        <p:txBody>
          <a:bodyPr wrap="square" lIns="0" tIns="0" rIns="0" bIns="0" rtlCol="0"/>
          <a:lstStyle/>
          <a:p>
            <a:endParaRPr/>
          </a:p>
        </p:txBody>
      </p:sp>
      <p:sp>
        <p:nvSpPr>
          <p:cNvPr id="12" name="object 12"/>
          <p:cNvSpPr txBox="1"/>
          <p:nvPr/>
        </p:nvSpPr>
        <p:spPr>
          <a:xfrm>
            <a:off x="1521713" y="5814466"/>
            <a:ext cx="9319895" cy="589264"/>
          </a:xfrm>
          <a:prstGeom prst="rect">
            <a:avLst/>
          </a:prstGeom>
        </p:spPr>
        <p:txBody>
          <a:bodyPr vert="horz" wrap="square" lIns="0" tIns="116205" rIns="0" bIns="0" rtlCol="0">
            <a:spAutoFit/>
          </a:bodyPr>
          <a:lstStyle/>
          <a:p>
            <a:pPr marL="12700">
              <a:lnSpc>
                <a:spcPct val="100000"/>
              </a:lnSpc>
              <a:spcBef>
                <a:spcPts val="915"/>
              </a:spcBef>
            </a:pPr>
            <a:r>
              <a:rPr sz="1200" spc="-10" dirty="0">
                <a:solidFill>
                  <a:srgbClr val="F36C42"/>
                </a:solidFill>
                <a:latin typeface="Trebuchet MS"/>
                <a:cs typeface="Trebuchet MS"/>
              </a:rPr>
              <a:t>Blacklist </a:t>
            </a:r>
            <a:r>
              <a:rPr sz="1200" dirty="0">
                <a:solidFill>
                  <a:srgbClr val="F36C42"/>
                </a:solidFill>
                <a:latin typeface="Arial"/>
                <a:cs typeface="Arial"/>
              </a:rPr>
              <a:t>&amp; </a:t>
            </a:r>
            <a:r>
              <a:rPr sz="1200" spc="-5" dirty="0">
                <a:solidFill>
                  <a:srgbClr val="F36C42"/>
                </a:solidFill>
                <a:latin typeface="Trebuchet MS"/>
                <a:cs typeface="Trebuchet MS"/>
              </a:rPr>
              <a:t>Whitelist</a:t>
            </a:r>
            <a:r>
              <a:rPr sz="1200" spc="-5" dirty="0">
                <a:solidFill>
                  <a:srgbClr val="0082B3"/>
                </a:solidFill>
                <a:latin typeface="Trebuchet MS"/>
                <a:cs typeface="Trebuchet MS"/>
              </a:rPr>
              <a:t> </a:t>
            </a:r>
            <a:r>
              <a:rPr sz="1200" dirty="0">
                <a:solidFill>
                  <a:srgbClr val="455A63"/>
                </a:solidFill>
                <a:latin typeface="Trebuchet MS"/>
                <a:cs typeface="Trebuchet MS"/>
              </a:rPr>
              <a:t>− </a:t>
            </a:r>
            <a:r>
              <a:rPr lang="en-US" sz="1200" spc="-5" dirty="0" err="1">
                <a:solidFill>
                  <a:srgbClr val="455A63"/>
                </a:solidFill>
                <a:latin typeface="Trebuchet MS"/>
                <a:cs typeface="Trebuchet MS"/>
              </a:rPr>
              <a:t>cho</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phép</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phát</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hoặc</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không</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phát</a:t>
            </a:r>
            <a:r>
              <a:rPr lang="en-US" sz="1200" spc="-5" dirty="0">
                <a:solidFill>
                  <a:srgbClr val="455A63"/>
                </a:solidFill>
                <a:latin typeface="Trebuchet MS"/>
                <a:cs typeface="Trebuchet MS"/>
              </a:rPr>
              <a:t> tin </a:t>
            </a:r>
            <a:r>
              <a:rPr lang="en-US" sz="1200" spc="-5" dirty="0" err="1">
                <a:solidFill>
                  <a:srgbClr val="455A63"/>
                </a:solidFill>
                <a:latin typeface="Trebuchet MS"/>
                <a:cs typeface="Trebuchet MS"/>
              </a:rPr>
              <a:t>nhắn</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quảng</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cáo</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tới</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một</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danh</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sách</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thuê</a:t>
            </a:r>
            <a:r>
              <a:rPr lang="en-US" sz="1200" spc="-5" dirty="0">
                <a:solidFill>
                  <a:srgbClr val="455A63"/>
                </a:solidFill>
                <a:latin typeface="Trebuchet MS"/>
                <a:cs typeface="Trebuchet MS"/>
              </a:rPr>
              <a:t> bao </a:t>
            </a:r>
            <a:r>
              <a:rPr lang="en-US" sz="1200" spc="-5" dirty="0" err="1">
                <a:solidFill>
                  <a:srgbClr val="455A63"/>
                </a:solidFill>
                <a:latin typeface="Trebuchet MS"/>
                <a:cs typeface="Trebuchet MS"/>
              </a:rPr>
              <a:t>cụ</a:t>
            </a:r>
            <a:r>
              <a:rPr lang="en-US" sz="1200" spc="-5" dirty="0">
                <a:solidFill>
                  <a:srgbClr val="455A63"/>
                </a:solidFill>
                <a:latin typeface="Trebuchet MS"/>
                <a:cs typeface="Trebuchet MS"/>
              </a:rPr>
              <a:t> </a:t>
            </a:r>
            <a:r>
              <a:rPr lang="en-US" sz="1200" spc="-5" dirty="0" err="1">
                <a:solidFill>
                  <a:srgbClr val="455A63"/>
                </a:solidFill>
                <a:latin typeface="Trebuchet MS"/>
                <a:cs typeface="Trebuchet MS"/>
              </a:rPr>
              <a:t>thể</a:t>
            </a:r>
            <a:r>
              <a:rPr sz="1200" spc="-5" dirty="0">
                <a:solidFill>
                  <a:srgbClr val="455A63"/>
                </a:solidFill>
                <a:latin typeface="Trebuchet MS"/>
                <a:cs typeface="Trebuchet MS"/>
              </a:rPr>
              <a:t>.</a:t>
            </a:r>
            <a:endParaRPr sz="1200" dirty="0">
              <a:latin typeface="Trebuchet MS"/>
              <a:cs typeface="Trebuchet MS"/>
            </a:endParaRPr>
          </a:p>
          <a:p>
            <a:pPr marL="12700">
              <a:lnSpc>
                <a:spcPct val="100000"/>
              </a:lnSpc>
              <a:spcBef>
                <a:spcPts val="815"/>
              </a:spcBef>
            </a:pPr>
            <a:r>
              <a:rPr lang="vi-VN" sz="1200" i="1" spc="-5" dirty="0">
                <a:solidFill>
                  <a:srgbClr val="455A63"/>
                </a:solidFill>
                <a:latin typeface="Trebuchet MS"/>
                <a:cs typeface="Trebuchet MS"/>
              </a:rPr>
              <a:t>Ví dụ: nhà mạng cần quảng cáo dịch vụ cho các thuê bao cụ thể; thông báo quảng cáo sẽ chỉ được phát tới các MSISDN đã chọn.</a:t>
            </a:r>
            <a:endParaRPr sz="1200" i="1" dirty="0">
              <a:latin typeface="Trebuchet MS"/>
              <a:cs typeface="Trebuchet MS"/>
            </a:endParaRPr>
          </a:p>
        </p:txBody>
      </p:sp>
      <p:sp>
        <p:nvSpPr>
          <p:cNvPr id="13" name="object 13"/>
          <p:cNvSpPr/>
          <p:nvPr/>
        </p:nvSpPr>
        <p:spPr>
          <a:xfrm>
            <a:off x="854592" y="5983915"/>
            <a:ext cx="262793" cy="39188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1374647" y="1228344"/>
            <a:ext cx="0" cy="548640"/>
          </a:xfrm>
          <a:custGeom>
            <a:avLst/>
            <a:gdLst/>
            <a:ahLst/>
            <a:cxnLst/>
            <a:rect l="l" t="t" r="r" b="b"/>
            <a:pathLst>
              <a:path h="548639">
                <a:moveTo>
                  <a:pt x="0" y="0"/>
                </a:moveTo>
                <a:lnTo>
                  <a:pt x="0" y="548639"/>
                </a:lnTo>
              </a:path>
            </a:pathLst>
          </a:custGeom>
          <a:ln w="18288">
            <a:solidFill>
              <a:srgbClr val="CFD7DC"/>
            </a:solidFill>
          </a:ln>
        </p:spPr>
        <p:txBody>
          <a:bodyPr wrap="square" lIns="0" tIns="0" rIns="0" bIns="0" rtlCol="0"/>
          <a:lstStyle/>
          <a:p>
            <a:endParaRPr/>
          </a:p>
        </p:txBody>
      </p:sp>
      <p:sp>
        <p:nvSpPr>
          <p:cNvPr id="15" name="object 15"/>
          <p:cNvSpPr txBox="1"/>
          <p:nvPr/>
        </p:nvSpPr>
        <p:spPr>
          <a:xfrm>
            <a:off x="1521713" y="1142113"/>
            <a:ext cx="9661525" cy="588623"/>
          </a:xfrm>
          <a:prstGeom prst="rect">
            <a:avLst/>
          </a:prstGeom>
        </p:spPr>
        <p:txBody>
          <a:bodyPr vert="horz" wrap="square" lIns="0" tIns="115570" rIns="0" bIns="0" rtlCol="0">
            <a:spAutoFit/>
          </a:bodyPr>
          <a:lstStyle/>
          <a:p>
            <a:pPr marL="12700">
              <a:lnSpc>
                <a:spcPct val="100000"/>
              </a:lnSpc>
              <a:spcBef>
                <a:spcPts val="910"/>
              </a:spcBef>
            </a:pPr>
            <a:r>
              <a:rPr lang="vi-VN" sz="1200" spc="-5" dirty="0">
                <a:solidFill>
                  <a:srgbClr val="F36C42"/>
                </a:solidFill>
                <a:latin typeface="Trebuchet MS"/>
                <a:cs typeface="Trebuchet MS"/>
              </a:rPr>
              <a:t>Vị trí hiện tại</a:t>
            </a:r>
            <a:r>
              <a:rPr sz="1200" spc="-5" dirty="0">
                <a:solidFill>
                  <a:srgbClr val="F36C42"/>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phát một tin nhắn quảng cáo tới thuê bao dựa trên vị trí (khu vực) của thuê bao hiện tại.</a:t>
            </a:r>
            <a:endParaRPr sz="1200" dirty="0">
              <a:latin typeface="Trebuchet MS"/>
              <a:cs typeface="Trebuchet MS"/>
            </a:endParaRPr>
          </a:p>
          <a:p>
            <a:pPr marL="12700">
              <a:lnSpc>
                <a:spcPct val="100000"/>
              </a:lnSpc>
              <a:spcBef>
                <a:spcPts val="815"/>
              </a:spcBef>
            </a:pPr>
            <a:r>
              <a:rPr lang="vi-VN" sz="1200" i="1" spc="-5" dirty="0">
                <a:solidFill>
                  <a:srgbClr val="455A63"/>
                </a:solidFill>
                <a:latin typeface="Trebuchet MS"/>
                <a:cs typeface="Trebuchet MS"/>
              </a:rPr>
              <a:t>Ví dụ: nhà mạng cần quảng bá dịch vụ cho một khu vực cụ thể; thông điệp quảng cáo sẽ được phát tới các thuê bao trong khu vực cụ thể.</a:t>
            </a:r>
            <a:endParaRPr sz="1200" i="1" dirty="0">
              <a:latin typeface="Trebuchet MS"/>
              <a:cs typeface="Trebuchet MS"/>
            </a:endParaRPr>
          </a:p>
        </p:txBody>
      </p:sp>
      <p:sp>
        <p:nvSpPr>
          <p:cNvPr id="16" name="object 16"/>
          <p:cNvSpPr/>
          <p:nvPr/>
        </p:nvSpPr>
        <p:spPr>
          <a:xfrm>
            <a:off x="854592" y="1311331"/>
            <a:ext cx="281235" cy="378054"/>
          </a:xfrm>
          <a:prstGeom prst="rect">
            <a:avLst/>
          </a:prstGeom>
          <a:blipFill>
            <a:blip r:embed="rId6" cstate="print"/>
            <a:stretch>
              <a:fillRect/>
            </a:stretch>
          </a:blipFill>
        </p:spPr>
        <p:txBody>
          <a:bodyPr wrap="square" lIns="0" tIns="0" rIns="0" bIns="0" rtlCol="0"/>
          <a:lstStyle/>
          <a:p>
            <a:endParaRPr/>
          </a:p>
        </p:txBody>
      </p:sp>
      <p:sp>
        <p:nvSpPr>
          <p:cNvPr id="17" name="object 17"/>
          <p:cNvSpPr txBox="1">
            <a:spLocks noGrp="1"/>
          </p:cNvSpPr>
          <p:nvPr>
            <p:ph type="title"/>
          </p:nvPr>
        </p:nvSpPr>
        <p:spPr>
          <a:xfrm>
            <a:off x="771244" y="438149"/>
            <a:ext cx="3343549" cy="453390"/>
          </a:xfrm>
          <a:prstGeom prst="rect">
            <a:avLst/>
          </a:prstGeom>
        </p:spPr>
        <p:txBody>
          <a:bodyPr vert="horz" wrap="square" lIns="0" tIns="13335" rIns="0" bIns="0" rtlCol="0">
            <a:spAutoFit/>
          </a:bodyPr>
          <a:lstStyle/>
          <a:p>
            <a:pPr marL="12700">
              <a:lnSpc>
                <a:spcPct val="100000"/>
              </a:lnSpc>
              <a:spcBef>
                <a:spcPts val="105"/>
              </a:spcBef>
            </a:pPr>
            <a:r>
              <a:rPr lang="vi-VN" b="1" spc="-305" dirty="0">
                <a:solidFill>
                  <a:srgbClr val="0C3455"/>
                </a:solidFill>
              </a:rPr>
              <a:t>TIÊU CHÍ MỤC TIÊU</a:t>
            </a:r>
            <a:endParaRPr b="1" spc="-5" dirty="0">
              <a:solidFill>
                <a:srgbClr val="0C3455"/>
              </a:solidFill>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4647" y="4983479"/>
            <a:ext cx="0" cy="731520"/>
          </a:xfrm>
          <a:custGeom>
            <a:avLst/>
            <a:gdLst/>
            <a:ahLst/>
            <a:cxnLst/>
            <a:rect l="l" t="t" r="r" b="b"/>
            <a:pathLst>
              <a:path h="731520">
                <a:moveTo>
                  <a:pt x="0" y="0"/>
                </a:moveTo>
                <a:lnTo>
                  <a:pt x="0" y="731520"/>
                </a:lnTo>
              </a:path>
            </a:pathLst>
          </a:custGeom>
          <a:ln w="18288">
            <a:solidFill>
              <a:srgbClr val="CFD7DC"/>
            </a:solidFill>
          </a:ln>
        </p:spPr>
        <p:txBody>
          <a:bodyPr wrap="square" lIns="0" tIns="0" rIns="0" bIns="0" rtlCol="0"/>
          <a:lstStyle/>
          <a:p>
            <a:endParaRPr/>
          </a:p>
        </p:txBody>
      </p:sp>
      <p:sp>
        <p:nvSpPr>
          <p:cNvPr id="3" name="object 3"/>
          <p:cNvSpPr txBox="1"/>
          <p:nvPr/>
        </p:nvSpPr>
        <p:spPr>
          <a:xfrm>
            <a:off x="1521713" y="4881879"/>
            <a:ext cx="9313545" cy="779444"/>
          </a:xfrm>
          <a:prstGeom prst="rect">
            <a:avLst/>
          </a:prstGeom>
        </p:spPr>
        <p:txBody>
          <a:bodyPr vert="horz" wrap="square" lIns="0" tIns="116205" rIns="0" bIns="0" rtlCol="0">
            <a:spAutoFit/>
          </a:bodyPr>
          <a:lstStyle/>
          <a:p>
            <a:pPr marL="12700">
              <a:spcBef>
                <a:spcPts val="915"/>
              </a:spcBef>
            </a:pPr>
            <a:r>
              <a:rPr lang="vi-VN" sz="1200" spc="-10" dirty="0">
                <a:solidFill>
                  <a:srgbClr val="F36C42"/>
                </a:solidFill>
                <a:latin typeface="Trebuchet MS"/>
                <a:cs typeface="Trebuchet MS"/>
              </a:rPr>
              <a:t>Khoảng thời gian không hoạt động</a:t>
            </a:r>
            <a:r>
              <a:rPr sz="1200" spc="-10" dirty="0">
                <a:solidFill>
                  <a:srgbClr val="0082B3"/>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phát một tin nhắn quảng cáo tới thuê bao dựa trên hoạt động của người đó.</a:t>
            </a:r>
            <a:endParaRPr sz="1200" dirty="0">
              <a:latin typeface="Trebuchet MS"/>
              <a:cs typeface="Trebuchet MS"/>
            </a:endParaRPr>
          </a:p>
          <a:p>
            <a:pPr marL="12700" marR="5080">
              <a:lnSpc>
                <a:spcPct val="113300"/>
              </a:lnSpc>
              <a:spcBef>
                <a:spcPts val="630"/>
              </a:spcBef>
            </a:pPr>
            <a:r>
              <a:rPr lang="vi-VN" sz="1200" i="1" spc="-5" dirty="0">
                <a:solidFill>
                  <a:srgbClr val="455A63"/>
                </a:solidFill>
                <a:latin typeface="Trebuchet MS"/>
                <a:cs typeface="Trebuchet MS"/>
              </a:rPr>
              <a:t>Ví dụ: nhà mạng cung cấp một phần thưởng cho việc nạp tiền trước một ngày cụ thể để kích thích tiêu dùng nạp thẻ; thông điệp quảng cáo sẽ chỉ được phát đối với những thuê bao không nạp tiền trong thời gian dài.</a:t>
            </a:r>
            <a:endParaRPr sz="1200" i="1" dirty="0">
              <a:latin typeface="Trebuchet MS"/>
              <a:cs typeface="Trebuchet MS"/>
            </a:endParaRPr>
          </a:p>
        </p:txBody>
      </p:sp>
      <p:sp>
        <p:nvSpPr>
          <p:cNvPr id="4" name="object 4"/>
          <p:cNvSpPr/>
          <p:nvPr/>
        </p:nvSpPr>
        <p:spPr>
          <a:xfrm>
            <a:off x="771605" y="5153297"/>
            <a:ext cx="447210" cy="39188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21713" y="3557072"/>
            <a:ext cx="9411335" cy="784253"/>
          </a:xfrm>
          <a:prstGeom prst="rect">
            <a:avLst/>
          </a:prstGeom>
        </p:spPr>
        <p:txBody>
          <a:bodyPr vert="horz" wrap="square" lIns="0" tIns="116839" rIns="0" bIns="0" rtlCol="0">
            <a:spAutoFit/>
          </a:bodyPr>
          <a:lstStyle/>
          <a:p>
            <a:pPr marL="12700">
              <a:spcBef>
                <a:spcPts val="919"/>
              </a:spcBef>
            </a:pPr>
            <a:r>
              <a:rPr lang="en-US" sz="1200" spc="-25" dirty="0">
                <a:solidFill>
                  <a:srgbClr val="F36C42"/>
                </a:solidFill>
                <a:latin typeface="Trebuchet MS"/>
                <a:cs typeface="Trebuchet MS"/>
              </a:rPr>
              <a:t>ARPU </a:t>
            </a:r>
            <a:r>
              <a:rPr lang="en-US" sz="1200" spc="-25" dirty="0" err="1">
                <a:solidFill>
                  <a:srgbClr val="F36C42"/>
                </a:solidFill>
                <a:latin typeface="Trebuchet MS"/>
                <a:cs typeface="Trebuchet MS"/>
              </a:rPr>
              <a:t>Tổng</a:t>
            </a:r>
            <a:r>
              <a:rPr lang="en-US" sz="1200" spc="-25" dirty="0">
                <a:solidFill>
                  <a:srgbClr val="F36C42"/>
                </a:solidFill>
                <a:latin typeface="Trebuchet MS"/>
                <a:cs typeface="Trebuchet MS"/>
              </a:rPr>
              <a:t> / VAS / Data</a:t>
            </a:r>
            <a:r>
              <a:rPr sz="1200" spc="-25" dirty="0">
                <a:solidFill>
                  <a:srgbClr val="F36C42"/>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phát một thông điệp quảng cáo tới thuê bao dựa trên ARPU cho các dịch vụ khác nhau.</a:t>
            </a:r>
          </a:p>
          <a:p>
            <a:pPr marL="12700" marR="5080">
              <a:lnSpc>
                <a:spcPct val="113300"/>
              </a:lnSpc>
              <a:spcBef>
                <a:spcPts val="625"/>
              </a:spcBef>
            </a:pPr>
            <a:r>
              <a:rPr lang="vi-VN" sz="1200" i="1" spc="-5" dirty="0">
                <a:solidFill>
                  <a:srgbClr val="455A63"/>
                </a:solidFill>
                <a:latin typeface="Trebuchet MS"/>
                <a:cs typeface="Trebuchet MS"/>
              </a:rPr>
              <a:t>Ví dụ: nhà mạng cần chuyển các Thuê bao có ARPU thấp sang gói cước đắt hơn; thông điệp quảng cáo sẽ được phát tới thuê bao có phạm vi ARPU đã chọn.</a:t>
            </a:r>
            <a:endParaRPr lang="en-VN" sz="1200" i="1" dirty="0">
              <a:latin typeface="Trebuchet MS"/>
              <a:cs typeface="Trebuchet MS"/>
            </a:endParaRPr>
          </a:p>
        </p:txBody>
      </p:sp>
      <p:sp>
        <p:nvSpPr>
          <p:cNvPr id="6" name="object 6"/>
          <p:cNvSpPr/>
          <p:nvPr/>
        </p:nvSpPr>
        <p:spPr>
          <a:xfrm>
            <a:off x="1374647" y="3657600"/>
            <a:ext cx="8890" cy="731520"/>
          </a:xfrm>
          <a:custGeom>
            <a:avLst/>
            <a:gdLst/>
            <a:ahLst/>
            <a:cxnLst/>
            <a:rect l="l" t="t" r="r" b="b"/>
            <a:pathLst>
              <a:path w="8890" h="731520">
                <a:moveTo>
                  <a:pt x="0" y="0"/>
                </a:moveTo>
                <a:lnTo>
                  <a:pt x="8636" y="731519"/>
                </a:lnTo>
              </a:path>
            </a:pathLst>
          </a:custGeom>
          <a:ln w="18288">
            <a:solidFill>
              <a:srgbClr val="CFD7DC"/>
            </a:solidFill>
          </a:ln>
        </p:spPr>
        <p:txBody>
          <a:bodyPr wrap="square" lIns="0" tIns="0" rIns="0" bIns="0" rtlCol="0"/>
          <a:lstStyle/>
          <a:p>
            <a:endParaRPr/>
          </a:p>
        </p:txBody>
      </p:sp>
      <p:sp>
        <p:nvSpPr>
          <p:cNvPr id="7" name="object 7"/>
          <p:cNvSpPr/>
          <p:nvPr/>
        </p:nvSpPr>
        <p:spPr>
          <a:xfrm>
            <a:off x="822319" y="3841248"/>
            <a:ext cx="336560" cy="364223"/>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521713" y="1136777"/>
            <a:ext cx="9568815" cy="779444"/>
          </a:xfrm>
          <a:prstGeom prst="rect">
            <a:avLst/>
          </a:prstGeom>
        </p:spPr>
        <p:txBody>
          <a:bodyPr vert="horz" wrap="square" lIns="0" tIns="116205" rIns="0" bIns="0" rtlCol="0">
            <a:spAutoFit/>
          </a:bodyPr>
          <a:lstStyle/>
          <a:p>
            <a:pPr marL="12700">
              <a:spcBef>
                <a:spcPts val="915"/>
              </a:spcBef>
            </a:pPr>
            <a:r>
              <a:rPr lang="en-US" sz="1200" spc="-5" dirty="0" err="1">
                <a:solidFill>
                  <a:srgbClr val="F36C42"/>
                </a:solidFill>
                <a:latin typeface="Trebuchet MS"/>
                <a:cs typeface="Trebuchet MS"/>
              </a:rPr>
              <a:t>Ngày</a:t>
            </a:r>
            <a:r>
              <a:rPr lang="en-US" sz="1200" spc="-5" dirty="0">
                <a:solidFill>
                  <a:srgbClr val="F36C42"/>
                </a:solidFill>
                <a:latin typeface="Trebuchet MS"/>
                <a:cs typeface="Trebuchet MS"/>
              </a:rPr>
              <a:t> </a:t>
            </a:r>
            <a:r>
              <a:rPr lang="en-US" sz="1200" spc="-5" dirty="0" err="1">
                <a:solidFill>
                  <a:srgbClr val="F36C42"/>
                </a:solidFill>
                <a:latin typeface="Trebuchet MS"/>
                <a:cs typeface="Trebuchet MS"/>
              </a:rPr>
              <a:t>kích</a:t>
            </a:r>
            <a:r>
              <a:rPr lang="en-US" sz="1200" spc="-5" dirty="0">
                <a:solidFill>
                  <a:srgbClr val="F36C42"/>
                </a:solidFill>
                <a:latin typeface="Trebuchet MS"/>
                <a:cs typeface="Trebuchet MS"/>
              </a:rPr>
              <a:t> </a:t>
            </a:r>
            <a:r>
              <a:rPr lang="en-US" sz="1200" spc="-5" dirty="0" err="1">
                <a:solidFill>
                  <a:srgbClr val="F36C42"/>
                </a:solidFill>
                <a:latin typeface="Trebuchet MS"/>
                <a:cs typeface="Trebuchet MS"/>
              </a:rPr>
              <a:t>hoạt</a:t>
            </a:r>
            <a:r>
              <a:rPr sz="1200" spc="-5" dirty="0">
                <a:solidFill>
                  <a:srgbClr val="F36C42"/>
                </a:solidFill>
                <a:latin typeface="Trebuchet MS"/>
                <a:cs typeface="Trebuchet MS"/>
              </a:rPr>
              <a:t> </a:t>
            </a:r>
            <a:r>
              <a:rPr sz="1200" dirty="0">
                <a:solidFill>
                  <a:srgbClr val="455A63"/>
                </a:solidFill>
                <a:latin typeface="Trebuchet MS"/>
                <a:cs typeface="Trebuchet MS"/>
              </a:rPr>
              <a:t>−</a:t>
            </a:r>
            <a:r>
              <a:rPr lang="vi-VN" sz="1200" spc="-5" dirty="0">
                <a:solidFill>
                  <a:srgbClr val="455A63"/>
                </a:solidFill>
                <a:latin typeface="Trebuchet MS"/>
                <a:cs typeface="Trebuchet MS"/>
              </a:rPr>
              <a:t> cho phép phát một tin nhắn quảng cáo tới thuê bao, dựa trên ngày SIM được kích hoạt trong mạng.</a:t>
            </a:r>
            <a:endParaRPr sz="1200" dirty="0">
              <a:latin typeface="Trebuchet MS"/>
              <a:cs typeface="Trebuchet MS"/>
            </a:endParaRPr>
          </a:p>
          <a:p>
            <a:pPr marL="12700" marR="207645">
              <a:lnSpc>
                <a:spcPct val="113300"/>
              </a:lnSpc>
              <a:spcBef>
                <a:spcPts val="630"/>
              </a:spcBef>
            </a:pPr>
            <a:r>
              <a:rPr lang="vi-VN" sz="1200" i="1" spc="-5" dirty="0">
                <a:solidFill>
                  <a:srgbClr val="455A63"/>
                </a:solidFill>
                <a:latin typeface="Trebuchet MS"/>
                <a:cs typeface="Trebuchet MS"/>
              </a:rPr>
              <a:t>Ví dụ: nhà mạng đưa ra mức giá cước đặc biệt dành cho các thuê bao hòa mạng mới; tin nhắn quảng cáo sẽ chỉ được phát cho những thuê bao có ngày kích hoạt gần đây.</a:t>
            </a:r>
            <a:endParaRPr sz="1200" i="1" dirty="0">
              <a:latin typeface="Trebuchet MS"/>
              <a:cs typeface="Trebuchet MS"/>
            </a:endParaRPr>
          </a:p>
        </p:txBody>
      </p:sp>
      <p:sp>
        <p:nvSpPr>
          <p:cNvPr id="9" name="object 9"/>
          <p:cNvSpPr/>
          <p:nvPr/>
        </p:nvSpPr>
        <p:spPr>
          <a:xfrm>
            <a:off x="1374647" y="1231391"/>
            <a:ext cx="0" cy="731520"/>
          </a:xfrm>
          <a:custGeom>
            <a:avLst/>
            <a:gdLst/>
            <a:ahLst/>
            <a:cxnLst/>
            <a:rect l="l" t="t" r="r" b="b"/>
            <a:pathLst>
              <a:path h="731519">
                <a:moveTo>
                  <a:pt x="0" y="0"/>
                </a:moveTo>
                <a:lnTo>
                  <a:pt x="0" y="731520"/>
                </a:lnTo>
              </a:path>
            </a:pathLst>
          </a:custGeom>
          <a:ln w="18288">
            <a:solidFill>
              <a:srgbClr val="CFD7DC"/>
            </a:solidFill>
          </a:ln>
        </p:spPr>
        <p:txBody>
          <a:bodyPr wrap="square" lIns="0" tIns="0" rIns="0" bIns="0" rtlCol="0"/>
          <a:lstStyle/>
          <a:p>
            <a:endParaRPr/>
          </a:p>
        </p:txBody>
      </p:sp>
      <p:sp>
        <p:nvSpPr>
          <p:cNvPr id="10" name="object 10"/>
          <p:cNvSpPr/>
          <p:nvPr/>
        </p:nvSpPr>
        <p:spPr>
          <a:xfrm>
            <a:off x="785436" y="1391988"/>
            <a:ext cx="410327" cy="40110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521713" y="2443282"/>
            <a:ext cx="8917686" cy="589904"/>
          </a:xfrm>
          <a:prstGeom prst="rect">
            <a:avLst/>
          </a:prstGeom>
        </p:spPr>
        <p:txBody>
          <a:bodyPr vert="horz" wrap="square" lIns="0" tIns="116839" rIns="0" bIns="0" rtlCol="0">
            <a:spAutoFit/>
          </a:bodyPr>
          <a:lstStyle/>
          <a:p>
            <a:pPr marL="12700">
              <a:spcBef>
                <a:spcPts val="919"/>
              </a:spcBef>
            </a:pPr>
            <a:r>
              <a:rPr lang="en-US" sz="1200" spc="-10" dirty="0" err="1">
                <a:solidFill>
                  <a:srgbClr val="F36C42"/>
                </a:solidFill>
                <a:latin typeface="Trebuchet MS"/>
                <a:cs typeface="Trebuchet MS"/>
              </a:rPr>
              <a:t>Tiêu</a:t>
            </a:r>
            <a:r>
              <a:rPr lang="en-US" sz="1200" spc="-10" dirty="0">
                <a:solidFill>
                  <a:srgbClr val="F36C42"/>
                </a:solidFill>
                <a:latin typeface="Trebuchet MS"/>
                <a:cs typeface="Trebuchet MS"/>
              </a:rPr>
              <a:t> </a:t>
            </a:r>
            <a:r>
              <a:rPr lang="en-US" sz="1200" spc="-10" dirty="0" err="1">
                <a:solidFill>
                  <a:srgbClr val="F36C42"/>
                </a:solidFill>
                <a:latin typeface="Trebuchet MS"/>
                <a:cs typeface="Trebuchet MS"/>
              </a:rPr>
              <a:t>chí</a:t>
            </a:r>
            <a:r>
              <a:rPr lang="en-US" sz="1200" spc="-10" dirty="0">
                <a:solidFill>
                  <a:srgbClr val="F36C42"/>
                </a:solidFill>
                <a:latin typeface="Trebuchet MS"/>
                <a:cs typeface="Trebuchet MS"/>
              </a:rPr>
              <a:t> </a:t>
            </a:r>
            <a:r>
              <a:rPr lang="en-US" sz="1200" spc="-10" dirty="0" err="1">
                <a:solidFill>
                  <a:srgbClr val="F36C42"/>
                </a:solidFill>
                <a:latin typeface="Trebuchet MS"/>
                <a:cs typeface="Trebuchet MS"/>
              </a:rPr>
              <a:t>nhân</a:t>
            </a:r>
            <a:r>
              <a:rPr lang="en-US" sz="1200" spc="-10" dirty="0">
                <a:solidFill>
                  <a:srgbClr val="F36C42"/>
                </a:solidFill>
                <a:latin typeface="Trebuchet MS"/>
                <a:cs typeface="Trebuchet MS"/>
              </a:rPr>
              <a:t> </a:t>
            </a:r>
            <a:r>
              <a:rPr lang="en-US" sz="1200" spc="-10" dirty="0" err="1">
                <a:solidFill>
                  <a:srgbClr val="F36C42"/>
                </a:solidFill>
                <a:latin typeface="Trebuchet MS"/>
                <a:cs typeface="Trebuchet MS"/>
              </a:rPr>
              <a:t>khẩu</a:t>
            </a:r>
            <a:r>
              <a:rPr lang="en-US" sz="1200" spc="-10" dirty="0">
                <a:solidFill>
                  <a:srgbClr val="F36C42"/>
                </a:solidFill>
                <a:latin typeface="Trebuchet MS"/>
                <a:cs typeface="Trebuchet MS"/>
              </a:rPr>
              <a:t> </a:t>
            </a:r>
            <a:r>
              <a:rPr lang="en-US" sz="1200" spc="-10" dirty="0" err="1">
                <a:solidFill>
                  <a:srgbClr val="F36C42"/>
                </a:solidFill>
                <a:latin typeface="Trebuchet MS"/>
                <a:cs typeface="Trebuchet MS"/>
              </a:rPr>
              <a:t>học</a:t>
            </a:r>
            <a:r>
              <a:rPr sz="1200" spc="-10" dirty="0">
                <a:solidFill>
                  <a:srgbClr val="0082B3"/>
                </a:solidFill>
                <a:latin typeface="Trebuchet MS"/>
                <a:cs typeface="Trebuchet MS"/>
              </a:rPr>
              <a:t> </a:t>
            </a:r>
            <a:r>
              <a:rPr sz="1200" dirty="0">
                <a:solidFill>
                  <a:srgbClr val="455A63"/>
                </a:solidFill>
                <a:latin typeface="Trebuchet MS"/>
                <a:cs typeface="Trebuchet MS"/>
              </a:rPr>
              <a:t>− </a:t>
            </a:r>
            <a:r>
              <a:rPr lang="vi-VN" sz="1200" spc="-5" dirty="0">
                <a:solidFill>
                  <a:srgbClr val="455A63"/>
                </a:solidFill>
                <a:latin typeface="Trebuchet MS"/>
                <a:cs typeface="Trebuchet MS"/>
              </a:rPr>
              <a:t>cho phép phát một thông điệp quảng cáo tới thuê bao dựa trên giới tính, độ tuổi.</a:t>
            </a:r>
            <a:endParaRPr sz="1200" dirty="0">
              <a:latin typeface="Trebuchet MS"/>
              <a:cs typeface="Trebuchet MS"/>
            </a:endParaRPr>
          </a:p>
          <a:p>
            <a:pPr marL="12700">
              <a:lnSpc>
                <a:spcPct val="100000"/>
              </a:lnSpc>
              <a:spcBef>
                <a:spcPts val="820"/>
              </a:spcBef>
            </a:pPr>
            <a:r>
              <a:rPr lang="vi-VN" sz="1200" i="1" spc="-5" dirty="0">
                <a:solidFill>
                  <a:srgbClr val="455A63"/>
                </a:solidFill>
                <a:latin typeface="Trebuchet MS"/>
                <a:cs typeface="Trebuchet MS"/>
              </a:rPr>
              <a:t>Ví dụ: nhà mạng cần quảng cáo dịch vụ nội dung "Kênh làm đẹp”; thông điệp quảng cáo sẽ được phát cho thuê bao là phụ nữ.</a:t>
            </a:r>
            <a:r>
              <a:rPr sz="1200" i="1" spc="-5" dirty="0">
                <a:solidFill>
                  <a:srgbClr val="455A63"/>
                </a:solidFill>
                <a:latin typeface="Trebuchet MS"/>
                <a:cs typeface="Trebuchet MS"/>
              </a:rPr>
              <a:t>.</a:t>
            </a:r>
            <a:endParaRPr sz="1200" i="1" dirty="0">
              <a:latin typeface="Trebuchet MS"/>
              <a:cs typeface="Trebuchet MS"/>
            </a:endParaRPr>
          </a:p>
        </p:txBody>
      </p:sp>
      <p:sp>
        <p:nvSpPr>
          <p:cNvPr id="12" name="object 12"/>
          <p:cNvSpPr/>
          <p:nvPr/>
        </p:nvSpPr>
        <p:spPr>
          <a:xfrm>
            <a:off x="1374647" y="2529839"/>
            <a:ext cx="0" cy="548640"/>
          </a:xfrm>
          <a:custGeom>
            <a:avLst/>
            <a:gdLst/>
            <a:ahLst/>
            <a:cxnLst/>
            <a:rect l="l" t="t" r="r" b="b"/>
            <a:pathLst>
              <a:path h="548639">
                <a:moveTo>
                  <a:pt x="0" y="0"/>
                </a:moveTo>
                <a:lnTo>
                  <a:pt x="0" y="548639"/>
                </a:lnTo>
              </a:path>
            </a:pathLst>
          </a:custGeom>
          <a:ln w="18288">
            <a:solidFill>
              <a:srgbClr val="CFD7DC"/>
            </a:solidFill>
          </a:ln>
        </p:spPr>
        <p:txBody>
          <a:bodyPr wrap="square" lIns="0" tIns="0" rIns="0" bIns="0" rtlCol="0"/>
          <a:lstStyle/>
          <a:p>
            <a:endParaRPr/>
          </a:p>
        </p:txBody>
      </p:sp>
      <p:sp>
        <p:nvSpPr>
          <p:cNvPr id="13" name="object 13"/>
          <p:cNvSpPr/>
          <p:nvPr/>
        </p:nvSpPr>
        <p:spPr>
          <a:xfrm>
            <a:off x="799267" y="2612827"/>
            <a:ext cx="378054" cy="378054"/>
          </a:xfrm>
          <a:prstGeom prst="rect">
            <a:avLst/>
          </a:prstGeom>
          <a:blipFill>
            <a:blip r:embed="rId5" cstate="print"/>
            <a:stretch>
              <a:fillRect/>
            </a:stretch>
          </a:blipFill>
        </p:spPr>
        <p:txBody>
          <a:bodyPr wrap="square" lIns="0" tIns="0" rIns="0" bIns="0" rtlCol="0"/>
          <a:lstStyle/>
          <a:p>
            <a:endParaRPr/>
          </a:p>
        </p:txBody>
      </p:sp>
      <p:sp>
        <p:nvSpPr>
          <p:cNvPr id="14" name="object 14"/>
          <p:cNvSpPr txBox="1">
            <a:spLocks noGrp="1"/>
          </p:cNvSpPr>
          <p:nvPr>
            <p:ph type="title"/>
          </p:nvPr>
        </p:nvSpPr>
        <p:spPr>
          <a:xfrm>
            <a:off x="771244" y="438149"/>
            <a:ext cx="3800747" cy="444352"/>
          </a:xfrm>
          <a:prstGeom prst="rect">
            <a:avLst/>
          </a:prstGeom>
        </p:spPr>
        <p:txBody>
          <a:bodyPr vert="horz" wrap="square" lIns="0" tIns="13335" rIns="0" bIns="0" rtlCol="0">
            <a:spAutoFit/>
          </a:bodyPr>
          <a:lstStyle/>
          <a:p>
            <a:pPr marL="12700">
              <a:lnSpc>
                <a:spcPct val="100000"/>
              </a:lnSpc>
              <a:spcBef>
                <a:spcPts val="105"/>
              </a:spcBef>
            </a:pPr>
            <a:r>
              <a:rPr lang="vi-VN" b="1" spc="-305" dirty="0">
                <a:solidFill>
                  <a:srgbClr val="0C3455"/>
                </a:solidFill>
              </a:rPr>
              <a:t>TIÊU CHÍ MỤC TIÊU</a:t>
            </a:r>
            <a:endParaRPr b="1" spc="-5" dirty="0">
              <a:solidFill>
                <a:srgbClr val="0C3455"/>
              </a:solidFill>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759" y="435305"/>
            <a:ext cx="5330241" cy="444994"/>
          </a:xfrm>
          <a:prstGeom prst="rect">
            <a:avLst/>
          </a:prstGeom>
        </p:spPr>
        <p:txBody>
          <a:bodyPr vert="horz" wrap="square" lIns="0" tIns="13970" rIns="0" bIns="0" rtlCol="0">
            <a:spAutoFit/>
          </a:bodyPr>
          <a:lstStyle/>
          <a:p>
            <a:pPr marL="12700">
              <a:lnSpc>
                <a:spcPct val="100000"/>
              </a:lnSpc>
              <a:spcBef>
                <a:spcPts val="110"/>
              </a:spcBef>
            </a:pPr>
            <a:r>
              <a:rPr lang="vi-VN" b="1" spc="-10" dirty="0">
                <a:solidFill>
                  <a:srgbClr val="0C3455"/>
                </a:solidFill>
                <a:latin typeface="Trebuchet MS"/>
                <a:cs typeface="Trebuchet MS"/>
              </a:rPr>
              <a:t>Giao diện web </a:t>
            </a:r>
            <a:r>
              <a:rPr lang="vi-VN" b="1" spc="5" dirty="0">
                <a:solidFill>
                  <a:srgbClr val="0C3455"/>
                </a:solidFill>
              </a:rPr>
              <a:t>của hệ thống</a:t>
            </a:r>
            <a:endParaRPr b="1" spc="-5" dirty="0">
              <a:solidFill>
                <a:srgbClr val="0C3455"/>
              </a:solidFill>
              <a:latin typeface="Trebuchet MS"/>
              <a:cs typeface="Trebuchet MS"/>
            </a:endParaRPr>
          </a:p>
        </p:txBody>
      </p:sp>
      <p:sp>
        <p:nvSpPr>
          <p:cNvPr id="3" name="object 3"/>
          <p:cNvSpPr txBox="1"/>
          <p:nvPr/>
        </p:nvSpPr>
        <p:spPr>
          <a:xfrm>
            <a:off x="685800" y="1155191"/>
            <a:ext cx="10820400" cy="514738"/>
          </a:xfrm>
          <a:prstGeom prst="rect">
            <a:avLst/>
          </a:prstGeom>
          <a:solidFill>
            <a:srgbClr val="0C3455"/>
          </a:solidFill>
        </p:spPr>
        <p:txBody>
          <a:bodyPr vert="horz" wrap="square" lIns="0" tIns="72000" rIns="0" bIns="72000" rtlCol="0">
            <a:spAutoFit/>
          </a:bodyPr>
          <a:lstStyle/>
          <a:p>
            <a:pPr marL="138430">
              <a:lnSpc>
                <a:spcPct val="100000"/>
              </a:lnSpc>
              <a:spcBef>
                <a:spcPts val="750"/>
              </a:spcBef>
            </a:pPr>
            <a:r>
              <a:rPr lang="vi-VN" sz="1200" spc="-20" dirty="0">
                <a:solidFill>
                  <a:srgbClr val="FFFFFF"/>
                </a:solidFill>
                <a:latin typeface="Trebuchet MS"/>
                <a:cs typeface="Trebuchet MS"/>
              </a:rPr>
              <a:t>Phần  quản lý các chiến dịch được cung cấp cho chuyên viên quản lý dịch vụ, chuyên viên quảng cáo của nhà mạng thông qua giao diện WEB để tạo và quản lý các thông điệp quảng cáo được phát tới thuê bao mục tiêu.</a:t>
            </a:r>
            <a:endParaRPr sz="1200" dirty="0">
              <a:latin typeface="Trebuchet MS"/>
              <a:cs typeface="Trebuchet MS"/>
            </a:endParaRPr>
          </a:p>
        </p:txBody>
      </p:sp>
      <p:sp>
        <p:nvSpPr>
          <p:cNvPr id="4" name="object 4"/>
          <p:cNvSpPr txBox="1"/>
          <p:nvPr/>
        </p:nvSpPr>
        <p:spPr>
          <a:xfrm>
            <a:off x="1674622" y="3187662"/>
            <a:ext cx="2149475" cy="784253"/>
          </a:xfrm>
          <a:prstGeom prst="rect">
            <a:avLst/>
          </a:prstGeom>
        </p:spPr>
        <p:txBody>
          <a:bodyPr vert="horz" wrap="square" lIns="0" tIns="116839" rIns="0" bIns="0" rtlCol="0">
            <a:spAutoFit/>
          </a:bodyPr>
          <a:lstStyle/>
          <a:p>
            <a:pPr marL="635" algn="ctr">
              <a:lnSpc>
                <a:spcPct val="100000"/>
              </a:lnSpc>
              <a:spcBef>
                <a:spcPts val="919"/>
              </a:spcBef>
            </a:pPr>
            <a:r>
              <a:rPr lang="vi-VN" sz="1200" spc="-5" dirty="0">
                <a:solidFill>
                  <a:srgbClr val="0C3455"/>
                </a:solidFill>
                <a:latin typeface="Trebuchet MS"/>
                <a:cs typeface="Trebuchet MS"/>
              </a:rPr>
              <a:t>QUẢN LÝ</a:t>
            </a:r>
            <a:endParaRPr sz="1200" dirty="0">
              <a:solidFill>
                <a:srgbClr val="0C3455"/>
              </a:solidFill>
              <a:latin typeface="Trebuchet MS"/>
              <a:cs typeface="Trebuchet MS"/>
            </a:endParaRPr>
          </a:p>
          <a:p>
            <a:pPr marL="12700" marR="5080" algn="ctr">
              <a:lnSpc>
                <a:spcPct val="113300"/>
              </a:lnSpc>
              <a:spcBef>
                <a:spcPts val="630"/>
              </a:spcBef>
            </a:pPr>
            <a:r>
              <a:rPr lang="vi-VN" sz="1200" spc="-10" dirty="0">
                <a:solidFill>
                  <a:srgbClr val="455A63"/>
                </a:solidFill>
                <a:latin typeface="Trebuchet MS"/>
                <a:cs typeface="Trebuchet MS"/>
              </a:rPr>
              <a:t>Tạo</a:t>
            </a:r>
            <a:r>
              <a:rPr sz="1200" spc="-10" dirty="0">
                <a:solidFill>
                  <a:srgbClr val="455A63"/>
                </a:solidFill>
                <a:latin typeface="Trebuchet MS"/>
                <a:cs typeface="Trebuchet MS"/>
              </a:rPr>
              <a:t>, </a:t>
            </a:r>
            <a:r>
              <a:rPr lang="vi-VN" sz="1200" spc="-5" dirty="0">
                <a:solidFill>
                  <a:srgbClr val="455A63"/>
                </a:solidFill>
                <a:latin typeface="Trebuchet MS"/>
                <a:cs typeface="Trebuchet MS"/>
              </a:rPr>
              <a:t>sửa</a:t>
            </a:r>
            <a:r>
              <a:rPr sz="1200" spc="-5" dirty="0">
                <a:solidFill>
                  <a:srgbClr val="455A63"/>
                </a:solidFill>
                <a:latin typeface="Trebuchet MS"/>
                <a:cs typeface="Trebuchet MS"/>
              </a:rPr>
              <a:t>, </a:t>
            </a:r>
            <a:r>
              <a:rPr lang="vi-VN" sz="1200" spc="-5" dirty="0">
                <a:solidFill>
                  <a:srgbClr val="455A63"/>
                </a:solidFill>
                <a:latin typeface="Trebuchet MS"/>
                <a:cs typeface="Trebuchet MS"/>
              </a:rPr>
              <a:t>xoá</a:t>
            </a:r>
            <a:r>
              <a:rPr sz="1200" spc="-10" dirty="0">
                <a:solidFill>
                  <a:srgbClr val="455A63"/>
                </a:solidFill>
                <a:latin typeface="Trebuchet MS"/>
                <a:cs typeface="Trebuchet MS"/>
              </a:rPr>
              <a:t>,  </a:t>
            </a:r>
            <a:r>
              <a:rPr lang="vi-VN" sz="1200" spc="-10" dirty="0">
                <a:solidFill>
                  <a:srgbClr val="455A63"/>
                </a:solidFill>
                <a:latin typeface="Trebuchet MS"/>
                <a:cs typeface="Trebuchet MS"/>
              </a:rPr>
              <a:t>khởi tạo</a:t>
            </a:r>
            <a:r>
              <a:rPr sz="1200" spc="-10" dirty="0">
                <a:solidFill>
                  <a:srgbClr val="455A63"/>
                </a:solidFill>
                <a:latin typeface="Trebuchet MS"/>
                <a:cs typeface="Trebuchet MS"/>
              </a:rPr>
              <a:t>/</a:t>
            </a:r>
            <a:r>
              <a:rPr lang="vi-VN" sz="1200" spc="-10" dirty="0">
                <a:solidFill>
                  <a:srgbClr val="455A63"/>
                </a:solidFill>
                <a:latin typeface="Trebuchet MS"/>
                <a:cs typeface="Trebuchet MS"/>
              </a:rPr>
              <a:t>tạm dừng cách chiến dịch</a:t>
            </a:r>
            <a:r>
              <a:rPr lang="vi-VN" sz="1200" spc="-5" dirty="0">
                <a:solidFill>
                  <a:srgbClr val="455A63"/>
                </a:solidFill>
                <a:latin typeface="Trebuchet MS"/>
                <a:cs typeface="Trebuchet MS"/>
              </a:rPr>
              <a:t>..</a:t>
            </a:r>
            <a:r>
              <a:rPr sz="1200" spc="-5" dirty="0">
                <a:solidFill>
                  <a:srgbClr val="455A63"/>
                </a:solidFill>
                <a:latin typeface="Trebuchet MS"/>
                <a:cs typeface="Trebuchet MS"/>
              </a:rPr>
              <a:t>.</a:t>
            </a:r>
            <a:endParaRPr sz="1200" dirty="0">
              <a:latin typeface="Trebuchet MS"/>
              <a:cs typeface="Trebuchet MS"/>
            </a:endParaRPr>
          </a:p>
        </p:txBody>
      </p:sp>
      <p:sp>
        <p:nvSpPr>
          <p:cNvPr id="5" name="object 5"/>
          <p:cNvSpPr txBox="1"/>
          <p:nvPr/>
        </p:nvSpPr>
        <p:spPr>
          <a:xfrm>
            <a:off x="1660017" y="4679277"/>
            <a:ext cx="2179955" cy="784253"/>
          </a:xfrm>
          <a:prstGeom prst="rect">
            <a:avLst/>
          </a:prstGeom>
        </p:spPr>
        <p:txBody>
          <a:bodyPr vert="horz" wrap="square" lIns="0" tIns="116839" rIns="0" bIns="0" rtlCol="0">
            <a:spAutoFit/>
          </a:bodyPr>
          <a:lstStyle/>
          <a:p>
            <a:pPr marL="3175" algn="ctr">
              <a:lnSpc>
                <a:spcPct val="100000"/>
              </a:lnSpc>
              <a:spcBef>
                <a:spcPts val="919"/>
              </a:spcBef>
            </a:pPr>
            <a:r>
              <a:rPr lang="en-US" sz="1200" spc="-15" dirty="0">
                <a:solidFill>
                  <a:srgbClr val="0C3455"/>
                </a:solidFill>
                <a:latin typeface="Trebuchet MS"/>
                <a:cs typeface="Trebuchet MS"/>
              </a:rPr>
              <a:t>TIÊU CHÍ MỤC TIÊU</a:t>
            </a:r>
            <a:endParaRPr lang="en-US" sz="1200" dirty="0">
              <a:solidFill>
                <a:srgbClr val="0C3455"/>
              </a:solidFill>
              <a:latin typeface="Trebuchet MS"/>
              <a:cs typeface="Trebuchet MS"/>
            </a:endParaRPr>
          </a:p>
          <a:p>
            <a:pPr marL="12700" marR="5080" indent="1270" algn="ctr">
              <a:lnSpc>
                <a:spcPct val="113300"/>
              </a:lnSpc>
              <a:spcBef>
                <a:spcPts val="625"/>
              </a:spcBef>
            </a:pPr>
            <a:r>
              <a:rPr lang="en-US" sz="1200" dirty="0" err="1">
                <a:solidFill>
                  <a:srgbClr val="455A63"/>
                </a:solidFill>
                <a:latin typeface="Trebuchet MS"/>
                <a:cs typeface="Trebuchet MS"/>
              </a:rPr>
              <a:t>Chọn</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và</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sửa</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đổi</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tiêu</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chí</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mục</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tiêu</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của</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thông</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điệp</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quảng</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cáo</a:t>
            </a:r>
            <a:endParaRPr sz="1200" dirty="0">
              <a:latin typeface="Trebuchet MS"/>
              <a:cs typeface="Trebuchet MS"/>
            </a:endParaRPr>
          </a:p>
        </p:txBody>
      </p:sp>
      <p:sp>
        <p:nvSpPr>
          <p:cNvPr id="6" name="object 6"/>
          <p:cNvSpPr txBox="1"/>
          <p:nvPr/>
        </p:nvSpPr>
        <p:spPr>
          <a:xfrm>
            <a:off x="8495233" y="3191543"/>
            <a:ext cx="2782367" cy="783612"/>
          </a:xfrm>
          <a:prstGeom prst="rect">
            <a:avLst/>
          </a:prstGeom>
        </p:spPr>
        <p:txBody>
          <a:bodyPr vert="horz" wrap="square" lIns="0" tIns="116205" rIns="0" bIns="0" rtlCol="0">
            <a:spAutoFit/>
          </a:bodyPr>
          <a:lstStyle/>
          <a:p>
            <a:pPr marL="4445" algn="ctr">
              <a:lnSpc>
                <a:spcPct val="100000"/>
              </a:lnSpc>
              <a:spcBef>
                <a:spcPts val="915"/>
              </a:spcBef>
            </a:pPr>
            <a:r>
              <a:rPr lang="vi-VN" sz="1200" dirty="0">
                <a:solidFill>
                  <a:srgbClr val="0C3455"/>
                </a:solidFill>
                <a:latin typeface="Trebuchet MS"/>
                <a:cs typeface="Trebuchet MS"/>
              </a:rPr>
              <a:t>THỐNG KÊ</a:t>
            </a:r>
            <a:endParaRPr sz="1200" dirty="0">
              <a:solidFill>
                <a:srgbClr val="0C3455"/>
              </a:solidFill>
              <a:latin typeface="Trebuchet MS"/>
              <a:cs typeface="Trebuchet MS"/>
            </a:endParaRPr>
          </a:p>
          <a:p>
            <a:pPr marL="12065" marR="5080" indent="-1905" algn="ctr">
              <a:lnSpc>
                <a:spcPct val="113300"/>
              </a:lnSpc>
              <a:spcBef>
                <a:spcPts val="625"/>
              </a:spcBef>
            </a:pPr>
            <a:r>
              <a:rPr lang="en-US" sz="1200" dirty="0" err="1">
                <a:solidFill>
                  <a:srgbClr val="455A63"/>
                </a:solidFill>
                <a:latin typeface="Trebuchet MS"/>
                <a:cs typeface="Trebuchet MS"/>
              </a:rPr>
              <a:t>Kiểm</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tra</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số</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liệu</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thống</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kê</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hàng</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ngày</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và</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định</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kỳ</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theo</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các</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tiêu</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chí</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khác</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nhau</a:t>
            </a:r>
            <a:endParaRPr sz="1200" dirty="0">
              <a:latin typeface="Trebuchet MS"/>
              <a:cs typeface="Trebuchet MS"/>
            </a:endParaRPr>
          </a:p>
        </p:txBody>
      </p:sp>
      <p:sp>
        <p:nvSpPr>
          <p:cNvPr id="7" name="object 7"/>
          <p:cNvSpPr txBox="1"/>
          <p:nvPr/>
        </p:nvSpPr>
        <p:spPr>
          <a:xfrm>
            <a:off x="8839200" y="4686078"/>
            <a:ext cx="2170430" cy="876522"/>
          </a:xfrm>
          <a:prstGeom prst="rect">
            <a:avLst/>
          </a:prstGeom>
        </p:spPr>
        <p:txBody>
          <a:bodyPr vert="horz" wrap="square" lIns="0" tIns="116205" rIns="0" bIns="0" rtlCol="0">
            <a:spAutoFit/>
          </a:bodyPr>
          <a:lstStyle/>
          <a:p>
            <a:pPr algn="ctr">
              <a:lnSpc>
                <a:spcPct val="100000"/>
              </a:lnSpc>
              <a:spcBef>
                <a:spcPts val="915"/>
              </a:spcBef>
            </a:pPr>
            <a:r>
              <a:rPr lang="vi-VN" sz="1200" spc="-10" dirty="0">
                <a:solidFill>
                  <a:srgbClr val="0C3455"/>
                </a:solidFill>
                <a:latin typeface="Trebuchet MS"/>
                <a:cs typeface="Trebuchet MS"/>
              </a:rPr>
              <a:t>BÁO CÁO</a:t>
            </a:r>
            <a:endParaRPr lang="en-US" sz="1200" dirty="0">
              <a:solidFill>
                <a:srgbClr val="0C3455"/>
              </a:solidFill>
              <a:latin typeface="Trebuchet MS"/>
              <a:cs typeface="Trebuchet MS"/>
            </a:endParaRPr>
          </a:p>
          <a:p>
            <a:pPr algn="ctr">
              <a:lnSpc>
                <a:spcPct val="100000"/>
              </a:lnSpc>
              <a:spcBef>
                <a:spcPts val="815"/>
              </a:spcBef>
            </a:pPr>
            <a:r>
              <a:rPr lang="en-US" sz="1200" dirty="0" err="1">
                <a:solidFill>
                  <a:srgbClr val="455A63"/>
                </a:solidFill>
                <a:latin typeface="Trebuchet MS"/>
                <a:cs typeface="Trebuchet MS"/>
              </a:rPr>
              <a:t>Tạo</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báo</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cáo</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để</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phân</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tích</a:t>
            </a:r>
            <a:endParaRPr lang="en-US" sz="1200" dirty="0">
              <a:solidFill>
                <a:srgbClr val="455A63"/>
              </a:solidFill>
              <a:latin typeface="Trebuchet MS"/>
              <a:cs typeface="Trebuchet MS"/>
            </a:endParaRPr>
          </a:p>
          <a:p>
            <a:pPr algn="ctr">
              <a:lnSpc>
                <a:spcPct val="100000"/>
              </a:lnSpc>
              <a:spcBef>
                <a:spcPts val="815"/>
              </a:spcBef>
            </a:pPr>
            <a:r>
              <a:rPr lang="en-US" sz="1200" dirty="0" err="1">
                <a:solidFill>
                  <a:srgbClr val="455A63"/>
                </a:solidFill>
                <a:latin typeface="Trebuchet MS"/>
                <a:cs typeface="Trebuchet MS"/>
              </a:rPr>
              <a:t>và</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lập</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kế</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hoạch</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truyền</a:t>
            </a:r>
            <a:r>
              <a:rPr lang="en-US" sz="1200" dirty="0">
                <a:solidFill>
                  <a:srgbClr val="455A63"/>
                </a:solidFill>
                <a:latin typeface="Trebuchet MS"/>
                <a:cs typeface="Trebuchet MS"/>
              </a:rPr>
              <a:t> </a:t>
            </a:r>
            <a:r>
              <a:rPr lang="en-US" sz="1200" dirty="0" err="1">
                <a:solidFill>
                  <a:srgbClr val="455A63"/>
                </a:solidFill>
                <a:latin typeface="Trebuchet MS"/>
                <a:cs typeface="Trebuchet MS"/>
              </a:rPr>
              <a:t>thông</a:t>
            </a:r>
            <a:endParaRPr sz="1200" dirty="0">
              <a:latin typeface="Trebuchet MS"/>
              <a:cs typeface="Trebuchet MS"/>
            </a:endParaRPr>
          </a:p>
        </p:txBody>
      </p:sp>
      <p:sp>
        <p:nvSpPr>
          <p:cNvPr id="8" name="object 8"/>
          <p:cNvSpPr/>
          <p:nvPr/>
        </p:nvSpPr>
        <p:spPr>
          <a:xfrm>
            <a:off x="4867655" y="3629184"/>
            <a:ext cx="2438400" cy="1542288"/>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5034534" y="2326894"/>
            <a:ext cx="2103755" cy="228268"/>
          </a:xfrm>
          <a:prstGeom prst="rect">
            <a:avLst/>
          </a:prstGeom>
        </p:spPr>
        <p:txBody>
          <a:bodyPr vert="horz" wrap="square" lIns="0" tIns="12700" rIns="0" bIns="0" rtlCol="0">
            <a:spAutoFit/>
          </a:bodyPr>
          <a:lstStyle/>
          <a:p>
            <a:pPr marL="12700">
              <a:lnSpc>
                <a:spcPct val="100000"/>
              </a:lnSpc>
              <a:spcBef>
                <a:spcPts val="100"/>
              </a:spcBef>
            </a:pPr>
            <a:r>
              <a:rPr lang="vi-VN" sz="1400" dirty="0">
                <a:solidFill>
                  <a:srgbClr val="0C3455"/>
                </a:solidFill>
                <a:latin typeface="Trebuchet MS"/>
                <a:cs typeface="Trebuchet MS"/>
              </a:rPr>
              <a:t>CÁC CHỨC NĂNG CHÍNH</a:t>
            </a:r>
            <a:endParaRPr sz="1400" dirty="0">
              <a:solidFill>
                <a:srgbClr val="0C3455"/>
              </a:solidFill>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1455" y="1594104"/>
            <a:ext cx="583192" cy="1197864"/>
            <a:chOff x="791455" y="1594104"/>
            <a:chExt cx="583192" cy="1197864"/>
          </a:xfrm>
        </p:grpSpPr>
        <p:sp>
          <p:nvSpPr>
            <p:cNvPr id="4" name="object 4"/>
            <p:cNvSpPr/>
            <p:nvPr/>
          </p:nvSpPr>
          <p:spPr>
            <a:xfrm>
              <a:off x="1374647" y="1594104"/>
              <a:ext cx="0" cy="548640"/>
            </a:xfrm>
            <a:custGeom>
              <a:avLst/>
              <a:gdLst/>
              <a:ahLst/>
              <a:cxnLst/>
              <a:rect l="l" t="t" r="r" b="b"/>
              <a:pathLst>
                <a:path h="548639">
                  <a:moveTo>
                    <a:pt x="0" y="0"/>
                  </a:moveTo>
                  <a:lnTo>
                    <a:pt x="0" y="548640"/>
                  </a:lnTo>
                </a:path>
              </a:pathLst>
            </a:custGeom>
            <a:ln w="18288">
              <a:solidFill>
                <a:srgbClr val="CFD7DC"/>
              </a:solidFill>
            </a:ln>
          </p:spPr>
          <p:txBody>
            <a:bodyPr wrap="square" lIns="0" tIns="0" rIns="0" bIns="0" rtlCol="0"/>
            <a:lstStyle/>
            <a:p>
              <a:endParaRPr/>
            </a:p>
          </p:txBody>
        </p:sp>
        <p:sp>
          <p:nvSpPr>
            <p:cNvPr id="5" name="object 5"/>
            <p:cNvSpPr/>
            <p:nvPr/>
          </p:nvSpPr>
          <p:spPr>
            <a:xfrm>
              <a:off x="791455" y="1677091"/>
              <a:ext cx="424158" cy="40110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74647" y="2243328"/>
              <a:ext cx="0" cy="548640"/>
            </a:xfrm>
            <a:custGeom>
              <a:avLst/>
              <a:gdLst/>
              <a:ahLst/>
              <a:cxnLst/>
              <a:rect l="l" t="t" r="r" b="b"/>
              <a:pathLst>
                <a:path h="548639">
                  <a:moveTo>
                    <a:pt x="0" y="0"/>
                  </a:moveTo>
                  <a:lnTo>
                    <a:pt x="0" y="548639"/>
                  </a:lnTo>
                </a:path>
              </a:pathLst>
            </a:custGeom>
            <a:ln w="18288">
              <a:solidFill>
                <a:srgbClr val="CFD7DC"/>
              </a:solidFill>
            </a:ln>
          </p:spPr>
          <p:txBody>
            <a:bodyPr wrap="square" lIns="0" tIns="0" rIns="0" bIns="0" rtlCol="0"/>
            <a:lstStyle/>
            <a:p>
              <a:endParaRPr/>
            </a:p>
          </p:txBody>
        </p:sp>
      </p:grpSp>
      <p:sp>
        <p:nvSpPr>
          <p:cNvPr id="7" name="object 7"/>
          <p:cNvSpPr txBox="1">
            <a:spLocks noGrp="1"/>
          </p:cNvSpPr>
          <p:nvPr>
            <p:ph type="title"/>
          </p:nvPr>
        </p:nvSpPr>
        <p:spPr>
          <a:xfrm>
            <a:off x="787703" y="437133"/>
            <a:ext cx="3403291" cy="444352"/>
          </a:xfrm>
          <a:prstGeom prst="rect">
            <a:avLst/>
          </a:prstGeom>
        </p:spPr>
        <p:txBody>
          <a:bodyPr vert="horz" wrap="square" lIns="0" tIns="13335" rIns="0" bIns="0" rtlCol="0">
            <a:spAutoFit/>
          </a:bodyPr>
          <a:lstStyle/>
          <a:p>
            <a:pPr marL="12700">
              <a:lnSpc>
                <a:spcPct val="100000"/>
              </a:lnSpc>
              <a:spcBef>
                <a:spcPts val="105"/>
              </a:spcBef>
            </a:pPr>
            <a:r>
              <a:rPr lang="vi-VN" b="1" spc="-5" dirty="0">
                <a:solidFill>
                  <a:srgbClr val="0C3455"/>
                </a:solidFill>
              </a:rPr>
              <a:t>Mô hình hợp tác</a:t>
            </a:r>
            <a:endParaRPr b="1" spc="5" dirty="0">
              <a:solidFill>
                <a:srgbClr val="0C3455"/>
              </a:solidFill>
              <a:latin typeface="Trebuchet MS"/>
              <a:cs typeface="Trebuchet MS"/>
            </a:endParaRPr>
          </a:p>
        </p:txBody>
      </p:sp>
      <p:sp>
        <p:nvSpPr>
          <p:cNvPr id="9" name="object 9"/>
          <p:cNvSpPr txBox="1"/>
          <p:nvPr/>
        </p:nvSpPr>
        <p:spPr>
          <a:xfrm>
            <a:off x="779170" y="1245234"/>
            <a:ext cx="6102350" cy="1405513"/>
          </a:xfrm>
          <a:prstGeom prst="rect">
            <a:avLst/>
          </a:prstGeom>
        </p:spPr>
        <p:txBody>
          <a:bodyPr vert="horz" wrap="square" lIns="0" tIns="12700" rIns="0" bIns="0" rtlCol="0">
            <a:spAutoFit/>
          </a:bodyPr>
          <a:lstStyle/>
          <a:p>
            <a:pPr marL="12700">
              <a:spcBef>
                <a:spcPts val="100"/>
              </a:spcBef>
            </a:pPr>
            <a:r>
              <a:rPr lang="en-US" sz="1200" spc="-10" dirty="0">
                <a:solidFill>
                  <a:srgbClr val="0C3455"/>
                </a:solidFill>
                <a:latin typeface="Trebuchet MS"/>
                <a:cs typeface="Trebuchet MS"/>
              </a:rPr>
              <a:t>ARABICA </a:t>
            </a:r>
            <a:r>
              <a:rPr lang="en-US" sz="1200" spc="-10" dirty="0" err="1">
                <a:solidFill>
                  <a:srgbClr val="0C3455"/>
                </a:solidFill>
                <a:latin typeface="Trebuchet MS"/>
                <a:cs typeface="Trebuchet MS"/>
              </a:rPr>
              <a:t>cung</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cấp</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hệ</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thống</a:t>
            </a:r>
            <a:r>
              <a:rPr lang="en-US" sz="1200" spc="-10" dirty="0">
                <a:solidFill>
                  <a:srgbClr val="0C3455"/>
                </a:solidFill>
                <a:latin typeface="Trebuchet MS"/>
                <a:cs typeface="Trebuchet MS"/>
              </a:rPr>
              <a:t> Wrong IVR Advertising </a:t>
            </a:r>
            <a:r>
              <a:rPr lang="en-US" sz="1200" spc="-10" dirty="0" err="1">
                <a:solidFill>
                  <a:srgbClr val="0C3455"/>
                </a:solidFill>
                <a:latin typeface="Trebuchet MS"/>
                <a:cs typeface="Trebuchet MS"/>
              </a:rPr>
              <a:t>miễn</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phí</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cho</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nhà</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mạng</a:t>
            </a:r>
            <a:r>
              <a:rPr lang="en-US" sz="1200" spc="-10" dirty="0">
                <a:solidFill>
                  <a:srgbClr val="0C3455"/>
                </a:solidFill>
                <a:latin typeface="Trebuchet MS"/>
                <a:cs typeface="Trebuchet MS"/>
              </a:rPr>
              <a:t>, bao </a:t>
            </a:r>
            <a:r>
              <a:rPr lang="en-US" sz="1200" spc="-10" dirty="0" err="1">
                <a:solidFill>
                  <a:srgbClr val="0C3455"/>
                </a:solidFill>
                <a:latin typeface="Trebuchet MS"/>
                <a:cs typeface="Trebuchet MS"/>
              </a:rPr>
              <a:t>gồm</a:t>
            </a:r>
            <a:r>
              <a:rPr lang="en-US" sz="1200" spc="-10" dirty="0">
                <a:solidFill>
                  <a:srgbClr val="0C3455"/>
                </a:solidFill>
                <a:latin typeface="Trebuchet MS"/>
                <a:cs typeface="Trebuchet MS"/>
              </a:rPr>
              <a:t>:</a:t>
            </a:r>
            <a:endParaRPr sz="1200" dirty="0">
              <a:solidFill>
                <a:srgbClr val="0C3455"/>
              </a:solidFill>
              <a:latin typeface="Trebuchet MS"/>
              <a:cs typeface="Trebuchet MS"/>
            </a:endParaRPr>
          </a:p>
          <a:p>
            <a:pPr>
              <a:lnSpc>
                <a:spcPct val="100000"/>
              </a:lnSpc>
              <a:spcBef>
                <a:spcPts val="5"/>
              </a:spcBef>
            </a:pPr>
            <a:endParaRPr sz="1500" dirty="0">
              <a:solidFill>
                <a:srgbClr val="0C3455"/>
              </a:solidFill>
              <a:latin typeface="Trebuchet MS"/>
              <a:cs typeface="Trebuchet MS"/>
            </a:endParaRPr>
          </a:p>
          <a:p>
            <a:pPr marL="755015">
              <a:lnSpc>
                <a:spcPct val="100000"/>
              </a:lnSpc>
            </a:pPr>
            <a:r>
              <a:rPr lang="vi-VN" sz="1200" dirty="0">
                <a:solidFill>
                  <a:srgbClr val="0C3455"/>
                </a:solidFill>
                <a:latin typeface="Trebuchet MS"/>
                <a:cs typeface="Trebuchet MS"/>
              </a:rPr>
              <a:t>Phần cứng và giải pháp phần mềm của hệ thống </a:t>
            </a:r>
            <a:endParaRPr sz="1200" dirty="0">
              <a:solidFill>
                <a:srgbClr val="0C3455"/>
              </a:solidFill>
              <a:latin typeface="Trebuchet MS"/>
              <a:cs typeface="Trebuchet MS"/>
            </a:endParaRPr>
          </a:p>
          <a:p>
            <a:pPr>
              <a:lnSpc>
                <a:spcPct val="100000"/>
              </a:lnSpc>
              <a:spcBef>
                <a:spcPts val="20"/>
              </a:spcBef>
            </a:pPr>
            <a:endParaRPr sz="1550" dirty="0">
              <a:solidFill>
                <a:srgbClr val="0C3455"/>
              </a:solidFill>
              <a:latin typeface="Trebuchet MS"/>
              <a:cs typeface="Trebuchet MS"/>
            </a:endParaRPr>
          </a:p>
          <a:p>
            <a:pPr marL="755015">
              <a:lnSpc>
                <a:spcPct val="100000"/>
              </a:lnSpc>
            </a:pPr>
            <a:endParaRPr lang="vi-VN" sz="1200" spc="-5" dirty="0">
              <a:solidFill>
                <a:srgbClr val="0C3455"/>
              </a:solidFill>
              <a:latin typeface="Trebuchet MS"/>
              <a:cs typeface="Trebuchet MS"/>
            </a:endParaRPr>
          </a:p>
          <a:p>
            <a:pPr marL="755015">
              <a:lnSpc>
                <a:spcPct val="100000"/>
              </a:lnSpc>
            </a:pPr>
            <a:r>
              <a:rPr lang="vi-VN" sz="1200" spc="-5" dirty="0">
                <a:solidFill>
                  <a:srgbClr val="0C3455"/>
                </a:solidFill>
                <a:latin typeface="Trebuchet MS"/>
                <a:cs typeface="Trebuchet MS"/>
              </a:rPr>
              <a:t>Bảo trì, nâng cấp hệ thống trong quá trình khai thác</a:t>
            </a:r>
          </a:p>
          <a:p>
            <a:pPr marL="755015">
              <a:lnSpc>
                <a:spcPct val="100000"/>
              </a:lnSpc>
            </a:pPr>
            <a:r>
              <a:rPr lang="vi-VN" sz="1200" spc="-5" dirty="0">
                <a:solidFill>
                  <a:srgbClr val="0C3455"/>
                </a:solidFill>
                <a:latin typeface="Trebuchet MS"/>
                <a:cs typeface="Trebuchet MS"/>
              </a:rPr>
              <a:t>Hỗ trợ kỹ thuật đầy đủ 24/7/365</a:t>
            </a:r>
            <a:endParaRPr sz="1200" dirty="0">
              <a:solidFill>
                <a:srgbClr val="0C3455"/>
              </a:solidFill>
              <a:latin typeface="Trebuchet MS"/>
              <a:cs typeface="Trebuchet MS"/>
            </a:endParaRPr>
          </a:p>
        </p:txBody>
      </p:sp>
      <p:sp>
        <p:nvSpPr>
          <p:cNvPr id="10" name="object 10"/>
          <p:cNvSpPr/>
          <p:nvPr/>
        </p:nvSpPr>
        <p:spPr>
          <a:xfrm>
            <a:off x="846780" y="2312484"/>
            <a:ext cx="322729" cy="405716"/>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779170" y="3261105"/>
            <a:ext cx="8479155" cy="926792"/>
          </a:xfrm>
          <a:prstGeom prst="rect">
            <a:avLst/>
          </a:prstGeom>
        </p:spPr>
        <p:txBody>
          <a:bodyPr vert="horz" wrap="square" lIns="0" tIns="12700" rIns="0" bIns="0" rtlCol="0">
            <a:spAutoFit/>
          </a:bodyPr>
          <a:lstStyle/>
          <a:p>
            <a:pPr marL="12700">
              <a:lnSpc>
                <a:spcPct val="100000"/>
              </a:lnSpc>
              <a:spcBef>
                <a:spcPts val="100"/>
              </a:spcBef>
            </a:pPr>
            <a:r>
              <a:rPr lang="vi-VN" sz="1200" dirty="0">
                <a:solidFill>
                  <a:srgbClr val="0C3455"/>
                </a:solidFill>
                <a:latin typeface="Trebuchet MS"/>
                <a:cs typeface="Trebuchet MS"/>
              </a:rPr>
              <a:t>Các cuộc gọi sai số lên hệ thống </a:t>
            </a:r>
            <a:r>
              <a:rPr lang="en-US" sz="1200" spc="-10" dirty="0">
                <a:solidFill>
                  <a:srgbClr val="0C3455"/>
                </a:solidFill>
                <a:latin typeface="Trebuchet MS"/>
                <a:cs typeface="Trebuchet MS"/>
              </a:rPr>
              <a:t>Wrong IVR Advertising </a:t>
            </a:r>
            <a:r>
              <a:rPr lang="en-US" sz="1200" spc="-10" dirty="0" err="1">
                <a:solidFill>
                  <a:srgbClr val="0C3455"/>
                </a:solidFill>
                <a:latin typeface="Trebuchet MS"/>
                <a:cs typeface="Trebuchet MS"/>
              </a:rPr>
              <a:t>được</a:t>
            </a:r>
            <a:r>
              <a:rPr lang="en-US" sz="1200" spc="-10" dirty="0">
                <a:solidFill>
                  <a:srgbClr val="0C3455"/>
                </a:solidFill>
                <a:latin typeface="Trebuchet MS"/>
                <a:cs typeface="Trebuchet MS"/>
              </a:rPr>
              <a:t> chia </a:t>
            </a:r>
            <a:r>
              <a:rPr lang="en-US" sz="1200" spc="-10" dirty="0" err="1">
                <a:solidFill>
                  <a:srgbClr val="0C3455"/>
                </a:solidFill>
                <a:latin typeface="Trebuchet MS"/>
                <a:cs typeface="Trebuchet MS"/>
              </a:rPr>
              <a:t>sẻ</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giữa</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nhà</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mạng</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và</a:t>
            </a:r>
            <a:r>
              <a:rPr lang="en-US" sz="1200" spc="-10" dirty="0">
                <a:solidFill>
                  <a:srgbClr val="0C3455"/>
                </a:solidFill>
                <a:latin typeface="Trebuchet MS"/>
                <a:cs typeface="Trebuchet MS"/>
              </a:rPr>
              <a:t> ARABICA </a:t>
            </a:r>
            <a:r>
              <a:rPr lang="en-US" sz="1200" spc="-10" dirty="0" err="1">
                <a:solidFill>
                  <a:srgbClr val="0C3455"/>
                </a:solidFill>
                <a:latin typeface="Trebuchet MS"/>
                <a:cs typeface="Trebuchet MS"/>
              </a:rPr>
              <a:t>như</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sau</a:t>
            </a:r>
            <a:r>
              <a:rPr lang="en-US" sz="1200" spc="-10" dirty="0">
                <a:solidFill>
                  <a:srgbClr val="0C3455"/>
                </a:solidFill>
                <a:latin typeface="Trebuchet MS"/>
                <a:cs typeface="Trebuchet MS"/>
              </a:rPr>
              <a:t>:</a:t>
            </a:r>
            <a:r>
              <a:rPr lang="vi-VN" sz="1200" dirty="0">
                <a:solidFill>
                  <a:srgbClr val="0C3455"/>
                </a:solidFill>
                <a:latin typeface="Trebuchet MS"/>
                <a:cs typeface="Trebuchet MS"/>
              </a:rPr>
              <a:t> </a:t>
            </a:r>
            <a:endParaRPr sz="1200" dirty="0">
              <a:solidFill>
                <a:srgbClr val="0C3455"/>
              </a:solidFill>
              <a:latin typeface="Trebuchet MS"/>
              <a:cs typeface="Trebuchet MS"/>
            </a:endParaRPr>
          </a:p>
          <a:p>
            <a:pPr marL="755015" marR="5080">
              <a:lnSpc>
                <a:spcPct val="141800"/>
              </a:lnSpc>
              <a:spcBef>
                <a:spcPts val="930"/>
              </a:spcBef>
            </a:pPr>
            <a:r>
              <a:rPr sz="1200" spc="-20" dirty="0">
                <a:solidFill>
                  <a:srgbClr val="0C3455"/>
                </a:solidFill>
                <a:latin typeface="Trebuchet MS"/>
                <a:cs typeface="Trebuchet MS"/>
              </a:rPr>
              <a:t>50% </a:t>
            </a:r>
            <a:r>
              <a:rPr lang="en-US" sz="1200" spc="-10" dirty="0" err="1">
                <a:solidFill>
                  <a:srgbClr val="0C3455"/>
                </a:solidFill>
                <a:latin typeface="Trebuchet MS"/>
                <a:cs typeface="Trebuchet MS"/>
              </a:rPr>
              <a:t>cuộc</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gọi</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sai</a:t>
            </a:r>
            <a:r>
              <a:rPr lang="en-US" sz="1200" spc="-10" dirty="0">
                <a:solidFill>
                  <a:srgbClr val="0C3455"/>
                </a:solidFill>
                <a:latin typeface="Trebuchet MS"/>
                <a:cs typeface="Trebuchet MS"/>
              </a:rPr>
              <a:t> </a:t>
            </a:r>
            <a:r>
              <a:rPr lang="en-US" sz="1200" spc="-10" dirty="0" err="1">
                <a:solidFill>
                  <a:srgbClr val="0C3455"/>
                </a:solidFill>
                <a:latin typeface="Trebuchet MS"/>
                <a:cs typeface="Trebuchet MS"/>
              </a:rPr>
              <a:t>số</a:t>
            </a:r>
            <a:r>
              <a:rPr sz="1200" spc="-20" dirty="0">
                <a:solidFill>
                  <a:srgbClr val="0C3455"/>
                </a:solidFill>
                <a:latin typeface="Trebuchet MS"/>
                <a:cs typeface="Trebuchet MS"/>
              </a:rPr>
              <a:t> </a:t>
            </a:r>
            <a:r>
              <a:rPr sz="1200" dirty="0">
                <a:solidFill>
                  <a:srgbClr val="0C3455"/>
                </a:solidFill>
                <a:latin typeface="Trebuchet MS"/>
                <a:cs typeface="Trebuchet MS"/>
              </a:rPr>
              <a:t>−</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truyền</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thông</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các</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gói</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cước</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của</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nhà</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mạng</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miễn</a:t>
            </a:r>
            <a:r>
              <a:rPr lang="en-US" sz="1200" spc="-25" dirty="0">
                <a:solidFill>
                  <a:srgbClr val="0C3455"/>
                </a:solidFill>
                <a:latin typeface="Trebuchet MS"/>
                <a:cs typeface="Trebuchet MS"/>
              </a:rPr>
              <a:t> </a:t>
            </a:r>
            <a:r>
              <a:rPr lang="en-US" sz="1200" spc="-25" dirty="0" err="1">
                <a:solidFill>
                  <a:srgbClr val="0C3455"/>
                </a:solidFill>
                <a:latin typeface="Trebuchet MS"/>
                <a:cs typeface="Trebuchet MS"/>
              </a:rPr>
              <a:t>phí</a:t>
            </a:r>
            <a:endParaRPr lang="vi-VN" sz="1200" spc="-25" dirty="0">
              <a:solidFill>
                <a:srgbClr val="0C3455"/>
              </a:solidFill>
              <a:latin typeface="Trebuchet MS"/>
              <a:cs typeface="Trebuchet MS"/>
            </a:endParaRPr>
          </a:p>
          <a:p>
            <a:pPr marL="755015" marR="5080">
              <a:lnSpc>
                <a:spcPct val="141800"/>
              </a:lnSpc>
              <a:spcBef>
                <a:spcPts val="930"/>
              </a:spcBef>
            </a:pPr>
            <a:r>
              <a:rPr sz="1200" spc="-20" dirty="0">
                <a:solidFill>
                  <a:srgbClr val="0C3455"/>
                </a:solidFill>
                <a:latin typeface="Trebuchet MS"/>
                <a:cs typeface="Trebuchet MS"/>
              </a:rPr>
              <a:t>50% </a:t>
            </a:r>
            <a:r>
              <a:rPr lang="vi-VN" sz="1200" spc="-10" dirty="0">
                <a:solidFill>
                  <a:srgbClr val="0C3455"/>
                </a:solidFill>
                <a:latin typeface="Trebuchet MS"/>
                <a:cs typeface="Trebuchet MS"/>
              </a:rPr>
              <a:t>cuộc gọi sai số </a:t>
            </a:r>
            <a:r>
              <a:rPr lang="en-VN" sz="1200" dirty="0">
                <a:solidFill>
                  <a:srgbClr val="0C3455"/>
                </a:solidFill>
                <a:latin typeface="Trebuchet MS"/>
                <a:cs typeface="Trebuchet MS"/>
              </a:rPr>
              <a:t>− truyền thông cho các gói cước ARABICA đang hợp tác với nhà mạng</a:t>
            </a:r>
            <a:endParaRPr sz="1200" dirty="0">
              <a:solidFill>
                <a:srgbClr val="0C3455"/>
              </a:solidFill>
              <a:latin typeface="Trebuchet MS"/>
              <a:cs typeface="Trebuchet MS"/>
            </a:endParaRPr>
          </a:p>
        </p:txBody>
      </p:sp>
      <p:grpSp>
        <p:nvGrpSpPr>
          <p:cNvPr id="12" name="object 12"/>
          <p:cNvGrpSpPr/>
          <p:nvPr/>
        </p:nvGrpSpPr>
        <p:grpSpPr>
          <a:xfrm>
            <a:off x="800676" y="3599624"/>
            <a:ext cx="583565" cy="567055"/>
            <a:chOff x="800676" y="3599624"/>
            <a:chExt cx="583565" cy="567055"/>
          </a:xfrm>
        </p:grpSpPr>
        <p:sp>
          <p:nvSpPr>
            <p:cNvPr id="13" name="object 13"/>
            <p:cNvSpPr/>
            <p:nvPr/>
          </p:nvSpPr>
          <p:spPr>
            <a:xfrm>
              <a:off x="1374648" y="3608831"/>
              <a:ext cx="0" cy="548640"/>
            </a:xfrm>
            <a:custGeom>
              <a:avLst/>
              <a:gdLst/>
              <a:ahLst/>
              <a:cxnLst/>
              <a:rect l="l" t="t" r="r" b="b"/>
              <a:pathLst>
                <a:path h="548639">
                  <a:moveTo>
                    <a:pt x="0" y="0"/>
                  </a:moveTo>
                  <a:lnTo>
                    <a:pt x="0" y="548640"/>
                  </a:lnTo>
                </a:path>
              </a:pathLst>
            </a:custGeom>
            <a:ln w="18288">
              <a:solidFill>
                <a:srgbClr val="CFD7DC"/>
              </a:solidFill>
            </a:ln>
          </p:spPr>
          <p:txBody>
            <a:bodyPr wrap="square" lIns="0" tIns="0" rIns="0" bIns="0" rtlCol="0"/>
            <a:lstStyle/>
            <a:p>
              <a:endParaRPr/>
            </a:p>
          </p:txBody>
        </p:sp>
        <p:sp>
          <p:nvSpPr>
            <p:cNvPr id="14" name="object 14"/>
            <p:cNvSpPr/>
            <p:nvPr/>
          </p:nvSpPr>
          <p:spPr>
            <a:xfrm>
              <a:off x="800676" y="3677988"/>
              <a:ext cx="410327" cy="401106"/>
            </a:xfrm>
            <a:prstGeom prst="rect">
              <a:avLst/>
            </a:prstGeom>
            <a:blipFill>
              <a:blip r:embed="rId4" cstate="print"/>
              <a:stretch>
                <a:fillRect/>
              </a:stretch>
            </a:blipFill>
          </p:spPr>
          <p:txBody>
            <a:bodyPr wrap="square" lIns="0" tIns="0" rIns="0" bIns="0" rtlCol="0"/>
            <a:lstStyle/>
            <a:p>
              <a:endParaRPr/>
            </a:p>
          </p:txBody>
        </p:sp>
      </p:grpSp>
      <p:sp>
        <p:nvSpPr>
          <p:cNvPr id="19" name="object 19"/>
          <p:cNvSpPr/>
          <p:nvPr/>
        </p:nvSpPr>
        <p:spPr>
          <a:xfrm>
            <a:off x="9610344" y="1091183"/>
            <a:ext cx="1249679" cy="18288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55A6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4703</TotalTime>
  <Words>1975</Words>
  <Application>Microsoft Macintosh PowerPoint</Application>
  <PresentationFormat>Widescreen</PresentationFormat>
  <Paragraphs>186</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Calibri</vt:lpstr>
      <vt:lpstr>Carlito</vt:lpstr>
      <vt:lpstr>Liberation Sans Narrow</vt:lpstr>
      <vt:lpstr>Times New Roman</vt:lpstr>
      <vt:lpstr>Trebuchet MS</vt:lpstr>
      <vt:lpstr>Wingdings</vt:lpstr>
      <vt:lpstr>Office Theme</vt:lpstr>
      <vt:lpstr>PowerPoint Presentation</vt:lpstr>
      <vt:lpstr>Voice Broadcast</vt:lpstr>
      <vt:lpstr>Luồng dịch vụ </vt:lpstr>
      <vt:lpstr>Ưu điểm của dịch vụ</vt:lpstr>
      <vt:lpstr>TIÊU CHÍ MỤC TIÊU</vt:lpstr>
      <vt:lpstr>TIÊU CHÍ MỤC TIÊU</vt:lpstr>
      <vt:lpstr>TIÊU CHÍ MỤC TIÊU</vt:lpstr>
      <vt:lpstr>Giao diện web của hệ thống</vt:lpstr>
      <vt:lpstr>Mô hình hợp tác</vt:lpstr>
      <vt:lpstr>Sơ đồ tích hợp Wrong IVR Advertising</vt:lpstr>
      <vt:lpstr>Yêu cầu kỹ thuật</vt:lpstr>
      <vt:lpstr>Tích hợp hệ thống Wrong IVR Advertising</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Unifun</dc:creator>
  <cp:lastModifiedBy>Hợi Hoàng văn</cp:lastModifiedBy>
  <cp:revision>95</cp:revision>
  <dcterms:created xsi:type="dcterms:W3CDTF">2021-12-10T15:34:08Z</dcterms:created>
  <dcterms:modified xsi:type="dcterms:W3CDTF">2022-01-13T07:29:52Z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2020-05-29T00:00:00Z</vt:filetime>
  </property>
  <property fmtid="{D5CDD505-2E9C-101B-9397-08002B2CF9AE}" pid="3" name="Creator">
    <vt:lpwstr>Microsoft® PowerPoint® 2016</vt:lpwstr>
  </property>
  <property fmtid="{D5CDD505-2E9C-101B-9397-08002B2CF9AE}" pid="4" name="LastSaved">
    <vt:filetime>2021-12-10T00:00:00Z</vt:filetime>
  </property>
</Properties>
</file>