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4"/>
  </p:notesMasterIdLst>
  <p:sldIdLst>
    <p:sldId id="268" r:id="rId2"/>
    <p:sldId id="270" r:id="rId3"/>
    <p:sldId id="269" r:id="rId4"/>
    <p:sldId id="401" r:id="rId5"/>
    <p:sldId id="394" r:id="rId6"/>
    <p:sldId id="282" r:id="rId7"/>
    <p:sldId id="274" r:id="rId8"/>
    <p:sldId id="395" r:id="rId9"/>
    <p:sldId id="271" r:id="rId10"/>
    <p:sldId id="272" r:id="rId11"/>
    <p:sldId id="396" r:id="rId12"/>
    <p:sldId id="397" r:id="rId13"/>
    <p:sldId id="275" r:id="rId14"/>
    <p:sldId id="398" r:id="rId15"/>
    <p:sldId id="399" r:id="rId16"/>
    <p:sldId id="400"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301" r:id="rId38"/>
    <p:sldId id="298" r:id="rId39"/>
    <p:sldId id="299" r:id="rId40"/>
    <p:sldId id="300" r:id="rId41"/>
    <p:sldId id="302" r:id="rId42"/>
    <p:sldId id="304" r:id="rId43"/>
    <p:sldId id="320" r:id="rId44"/>
    <p:sldId id="303" r:id="rId45"/>
    <p:sldId id="305" r:id="rId46"/>
    <p:sldId id="312" r:id="rId47"/>
    <p:sldId id="306" r:id="rId48"/>
    <p:sldId id="307" r:id="rId49"/>
    <p:sldId id="308" r:id="rId50"/>
    <p:sldId id="313" r:id="rId51"/>
    <p:sldId id="321" r:id="rId52"/>
    <p:sldId id="309" r:id="rId53"/>
    <p:sldId id="310" r:id="rId54"/>
    <p:sldId id="314" r:id="rId55"/>
    <p:sldId id="322" r:id="rId56"/>
    <p:sldId id="311" r:id="rId57"/>
    <p:sldId id="315" r:id="rId58"/>
    <p:sldId id="316" r:id="rId59"/>
    <p:sldId id="317" r:id="rId60"/>
    <p:sldId id="325" r:id="rId61"/>
    <p:sldId id="318" r:id="rId62"/>
    <p:sldId id="319" r:id="rId63"/>
    <p:sldId id="323" r:id="rId64"/>
    <p:sldId id="326" r:id="rId65"/>
    <p:sldId id="324" r:id="rId66"/>
    <p:sldId id="327" r:id="rId67"/>
    <p:sldId id="328" r:id="rId68"/>
    <p:sldId id="333" r:id="rId69"/>
    <p:sldId id="329" r:id="rId70"/>
    <p:sldId id="330" r:id="rId71"/>
    <p:sldId id="331" r:id="rId72"/>
    <p:sldId id="332" r:id="rId73"/>
    <p:sldId id="334" r:id="rId74"/>
    <p:sldId id="335" r:id="rId75"/>
    <p:sldId id="336" r:id="rId76"/>
    <p:sldId id="337" r:id="rId77"/>
    <p:sldId id="338" r:id="rId78"/>
    <p:sldId id="339" r:id="rId79"/>
    <p:sldId id="340" r:id="rId80"/>
    <p:sldId id="342" r:id="rId81"/>
    <p:sldId id="341" r:id="rId82"/>
    <p:sldId id="343" r:id="rId83"/>
    <p:sldId id="344" r:id="rId84"/>
    <p:sldId id="345" r:id="rId85"/>
    <p:sldId id="346" r:id="rId86"/>
    <p:sldId id="348" r:id="rId87"/>
    <p:sldId id="347" r:id="rId88"/>
    <p:sldId id="349" r:id="rId89"/>
    <p:sldId id="350" r:id="rId90"/>
    <p:sldId id="351" r:id="rId91"/>
    <p:sldId id="352" r:id="rId92"/>
    <p:sldId id="354" r:id="rId93"/>
    <p:sldId id="367" r:id="rId94"/>
    <p:sldId id="355" r:id="rId95"/>
    <p:sldId id="356" r:id="rId96"/>
    <p:sldId id="357" r:id="rId97"/>
    <p:sldId id="368" r:id="rId98"/>
    <p:sldId id="366" r:id="rId99"/>
    <p:sldId id="353" r:id="rId100"/>
    <p:sldId id="358" r:id="rId101"/>
    <p:sldId id="369" r:id="rId102"/>
    <p:sldId id="359" r:id="rId103"/>
    <p:sldId id="363" r:id="rId104"/>
    <p:sldId id="360" r:id="rId105"/>
    <p:sldId id="364" r:id="rId106"/>
    <p:sldId id="370" r:id="rId107"/>
    <p:sldId id="361" r:id="rId108"/>
    <p:sldId id="365" r:id="rId109"/>
    <p:sldId id="362" r:id="rId110"/>
    <p:sldId id="371" r:id="rId111"/>
    <p:sldId id="372" r:id="rId112"/>
    <p:sldId id="373" r:id="rId113"/>
    <p:sldId id="374" r:id="rId114"/>
    <p:sldId id="377" r:id="rId115"/>
    <p:sldId id="375" r:id="rId116"/>
    <p:sldId id="376" r:id="rId117"/>
    <p:sldId id="378" r:id="rId118"/>
    <p:sldId id="380" r:id="rId119"/>
    <p:sldId id="379" r:id="rId120"/>
    <p:sldId id="381" r:id="rId121"/>
    <p:sldId id="391" r:id="rId122"/>
    <p:sldId id="389" r:id="rId123"/>
    <p:sldId id="382" r:id="rId124"/>
    <p:sldId id="383" r:id="rId125"/>
    <p:sldId id="392" r:id="rId126"/>
    <p:sldId id="384" r:id="rId127"/>
    <p:sldId id="385" r:id="rId128"/>
    <p:sldId id="386" r:id="rId129"/>
    <p:sldId id="388" r:id="rId130"/>
    <p:sldId id="393" r:id="rId131"/>
    <p:sldId id="390" r:id="rId132"/>
    <p:sldId id="387" r:id="rId1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0050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4" autoAdjust="0"/>
    <p:restoredTop sz="93818" autoAdjust="0"/>
  </p:normalViewPr>
  <p:slideViewPr>
    <p:cSldViewPr snapToGrid="0">
      <p:cViewPr varScale="1">
        <p:scale>
          <a:sx n="84" d="100"/>
          <a:sy n="84" d="100"/>
        </p:scale>
        <p:origin x="466"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9750B-FC1C-48EE-B336-55FF966D230F}"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56A8F-F2F3-481C-9ACF-C72E4D12AA83}" type="slidenum">
              <a:rPr lang="en-US" smtClean="0"/>
              <a:t>‹#›</a:t>
            </a:fld>
            <a:endParaRPr lang="en-US"/>
          </a:p>
        </p:txBody>
      </p:sp>
    </p:spTree>
    <p:extLst>
      <p:ext uri="{BB962C8B-B14F-4D97-AF65-F5344CB8AC3E}">
        <p14:creationId xmlns:p14="http://schemas.microsoft.com/office/powerpoint/2010/main" val="415343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42256A8F-F2F3-481C-9ACF-C72E4D12AA83}" type="slidenum">
              <a:rPr lang="en-US" smtClean="0"/>
              <a:t>12</a:t>
            </a:fld>
            <a:endParaRPr lang="en-US"/>
          </a:p>
        </p:txBody>
      </p:sp>
      <p:sp>
        <p:nvSpPr>
          <p:cNvPr id="5" name="Notes Placeholder 4"/>
          <p:cNvSpPr>
            <a:spLocks noGrp="1"/>
          </p:cNvSpPr>
          <p:nvPr>
            <p:ph type="body" sz="quarter" idx="11"/>
          </p:nvPr>
        </p:nvSpPr>
        <p:spPr/>
        <p:txBody>
          <a:bodyPr/>
          <a:lstStyle/>
          <a:p>
            <a:endParaRPr lang="vi-VN"/>
          </a:p>
        </p:txBody>
      </p:sp>
    </p:spTree>
    <p:extLst>
      <p:ext uri="{BB962C8B-B14F-4D97-AF65-F5344CB8AC3E}">
        <p14:creationId xmlns:p14="http://schemas.microsoft.com/office/powerpoint/2010/main" val="215770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42256A8F-F2F3-481C-9ACF-C72E4D12AA83}" type="slidenum">
              <a:rPr lang="en-US" smtClean="0"/>
              <a:t>13</a:t>
            </a:fld>
            <a:endParaRPr lang="en-US"/>
          </a:p>
        </p:txBody>
      </p:sp>
      <p:sp>
        <p:nvSpPr>
          <p:cNvPr id="5" name="Notes Placeholder 4"/>
          <p:cNvSpPr>
            <a:spLocks noGrp="1"/>
          </p:cNvSpPr>
          <p:nvPr>
            <p:ph type="body" sz="quarter" idx="11"/>
          </p:nvPr>
        </p:nvSpPr>
        <p:spPr/>
        <p:txBody>
          <a:bodyPr/>
          <a:lstStyle/>
          <a:p>
            <a:endParaRPr lang="vi-VN"/>
          </a:p>
        </p:txBody>
      </p:sp>
    </p:spTree>
    <p:extLst>
      <p:ext uri="{BB962C8B-B14F-4D97-AF65-F5344CB8AC3E}">
        <p14:creationId xmlns:p14="http://schemas.microsoft.com/office/powerpoint/2010/main" val="77649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42256A8F-F2F3-481C-9ACF-C72E4D12AA83}" type="slidenum">
              <a:rPr lang="en-US" smtClean="0"/>
              <a:t>14</a:t>
            </a:fld>
            <a:endParaRPr lang="en-US"/>
          </a:p>
        </p:txBody>
      </p:sp>
      <p:sp>
        <p:nvSpPr>
          <p:cNvPr id="5" name="Notes Placeholder 4"/>
          <p:cNvSpPr>
            <a:spLocks noGrp="1"/>
          </p:cNvSpPr>
          <p:nvPr>
            <p:ph type="body" sz="quarter" idx="11"/>
          </p:nvPr>
        </p:nvSpPr>
        <p:spPr/>
        <p:txBody>
          <a:bodyPr/>
          <a:lstStyle/>
          <a:p>
            <a:endParaRPr lang="vi-VN"/>
          </a:p>
        </p:txBody>
      </p:sp>
    </p:spTree>
    <p:extLst>
      <p:ext uri="{BB962C8B-B14F-4D97-AF65-F5344CB8AC3E}">
        <p14:creationId xmlns:p14="http://schemas.microsoft.com/office/powerpoint/2010/main" val="65074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42256A8F-F2F3-481C-9ACF-C72E4D12AA83}" type="slidenum">
              <a:rPr lang="en-US" smtClean="0"/>
              <a:t>15</a:t>
            </a:fld>
            <a:endParaRPr lang="en-US"/>
          </a:p>
        </p:txBody>
      </p:sp>
      <p:sp>
        <p:nvSpPr>
          <p:cNvPr id="5" name="Notes Placeholder 4"/>
          <p:cNvSpPr>
            <a:spLocks noGrp="1"/>
          </p:cNvSpPr>
          <p:nvPr>
            <p:ph type="body" sz="quarter" idx="11"/>
          </p:nvPr>
        </p:nvSpPr>
        <p:spPr/>
        <p:txBody>
          <a:bodyPr/>
          <a:lstStyle/>
          <a:p>
            <a:endParaRPr lang="vi-VN"/>
          </a:p>
        </p:txBody>
      </p:sp>
    </p:spTree>
    <p:extLst>
      <p:ext uri="{BB962C8B-B14F-4D97-AF65-F5344CB8AC3E}">
        <p14:creationId xmlns:p14="http://schemas.microsoft.com/office/powerpoint/2010/main" val="2047151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42256A8F-F2F3-481C-9ACF-C72E4D12AA83}" type="slidenum">
              <a:rPr lang="en-US" smtClean="0"/>
              <a:t>16</a:t>
            </a:fld>
            <a:endParaRPr lang="en-US"/>
          </a:p>
        </p:txBody>
      </p:sp>
      <p:sp>
        <p:nvSpPr>
          <p:cNvPr id="5" name="Notes Placeholder 4"/>
          <p:cNvSpPr>
            <a:spLocks noGrp="1"/>
          </p:cNvSpPr>
          <p:nvPr>
            <p:ph type="body" sz="quarter" idx="11"/>
          </p:nvPr>
        </p:nvSpPr>
        <p:spPr/>
        <p:txBody>
          <a:bodyPr/>
          <a:lstStyle/>
          <a:p>
            <a:endParaRPr lang="vi-VN"/>
          </a:p>
        </p:txBody>
      </p:sp>
    </p:spTree>
    <p:extLst>
      <p:ext uri="{BB962C8B-B14F-4D97-AF65-F5344CB8AC3E}">
        <p14:creationId xmlns:p14="http://schemas.microsoft.com/office/powerpoint/2010/main" val="3375613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B0CC-D429-4F14-A9C3-ECF970C5AFE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79A4124E-60ED-45A7-95FE-64F77A3A8EF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CF621BE4-6D89-4ABF-BAC7-1C33E11EDC94}"/>
              </a:ext>
            </a:extLst>
          </p:cNvPr>
          <p:cNvSpPr>
            <a:spLocks noGrp="1"/>
          </p:cNvSpPr>
          <p:nvPr>
            <p:ph type="dt" sz="half" idx="10"/>
          </p:nvPr>
        </p:nvSpPr>
        <p:spPr>
          <a:xfrm>
            <a:off x="838200" y="6356350"/>
            <a:ext cx="2743200" cy="365125"/>
          </a:xfrm>
          <a:prstGeom prst="rect">
            <a:avLst/>
          </a:prstGeom>
        </p:spPr>
        <p:txBody>
          <a:bodyPr/>
          <a:lstStyle/>
          <a:p>
            <a:fld id="{96F0A633-745C-481C-8C62-35E335ACD909}" type="datetime1">
              <a:rPr lang="ru-RU" smtClean="0"/>
              <a:t>10.09.2024</a:t>
            </a:fld>
            <a:endParaRPr lang="ru-RU"/>
          </a:p>
        </p:txBody>
      </p:sp>
      <p:sp>
        <p:nvSpPr>
          <p:cNvPr id="5" name="Footer Placeholder 4">
            <a:extLst>
              <a:ext uri="{FF2B5EF4-FFF2-40B4-BE49-F238E27FC236}">
                <a16:creationId xmlns:a16="http://schemas.microsoft.com/office/drawing/2014/main" id="{3715B1BF-29B3-460D-A4DB-0E6C0CD23833}"/>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6" name="Slide Number Placeholder 5">
            <a:extLst>
              <a:ext uri="{FF2B5EF4-FFF2-40B4-BE49-F238E27FC236}">
                <a16:creationId xmlns:a16="http://schemas.microsoft.com/office/drawing/2014/main" id="{634867ED-459B-4A39-BE5F-28F80A1198BA}"/>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195474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624371-B9F4-45B7-841B-E4E32B5709C7}"/>
              </a:ext>
            </a:extLst>
          </p:cNvPr>
          <p:cNvSpPr>
            <a:spLocks noGrp="1"/>
          </p:cNvSpPr>
          <p:nvPr>
            <p:ph type="title" orient="vert" hasCustomPrompt="1"/>
          </p:nvPr>
        </p:nvSpPr>
        <p:spPr>
          <a:xfrm rot="10800000">
            <a:off x="0" y="365125"/>
            <a:ext cx="838200" cy="5811838"/>
          </a:xfrm>
          <a:prstGeom prst="rect">
            <a:avLst/>
          </a:prstGeom>
        </p:spPr>
        <p:txBody>
          <a:bodyPr vert="eaVert"/>
          <a:lstStyle>
            <a:lvl1pPr>
              <a:defRPr sz="3200" b="1">
                <a:solidFill>
                  <a:schemeClr val="bg1"/>
                </a:solidFill>
                <a:latin typeface="Cambria" panose="02040503050406030204" pitchFamily="18" charset="0"/>
                <a:ea typeface="Cambria" panose="02040503050406030204" pitchFamily="18" charset="0"/>
              </a:defRPr>
            </a:lvl1pPr>
          </a:lstStyle>
          <a:p>
            <a:r>
              <a:rPr lang="en-US"/>
              <a:t>Click to edit Master tyle</a:t>
            </a:r>
            <a:endParaRPr lang="ru-RU"/>
          </a:p>
        </p:txBody>
      </p:sp>
      <p:sp>
        <p:nvSpPr>
          <p:cNvPr id="3" name="Vertical Text Placeholder 2">
            <a:extLst>
              <a:ext uri="{FF2B5EF4-FFF2-40B4-BE49-F238E27FC236}">
                <a16:creationId xmlns:a16="http://schemas.microsoft.com/office/drawing/2014/main" id="{3C22ED2C-C2C2-4FA1-81F0-0C6697CB696A}"/>
              </a:ext>
            </a:extLst>
          </p:cNvPr>
          <p:cNvSpPr>
            <a:spLocks noGrp="1"/>
          </p:cNvSpPr>
          <p:nvPr>
            <p:ph type="body" orient="vert" idx="1"/>
          </p:nvPr>
        </p:nvSpPr>
        <p:spPr>
          <a:xfrm rot="16200000">
            <a:off x="3515042" y="-1661795"/>
            <a:ext cx="5320506" cy="10357009"/>
          </a:xfrm>
          <a:prstGeom prst="rect">
            <a:avLst/>
          </a:prstGeom>
        </p:spPr>
        <p:txBody>
          <a:bodyPr vert="eaVert"/>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F7C54B-7A28-4C08-968E-CA0F58FBDF9B}"/>
              </a:ext>
            </a:extLst>
          </p:cNvPr>
          <p:cNvSpPr>
            <a:spLocks noGrp="1"/>
          </p:cNvSpPr>
          <p:nvPr>
            <p:ph type="dt" sz="half" idx="10"/>
          </p:nvPr>
        </p:nvSpPr>
        <p:spPr>
          <a:xfrm>
            <a:off x="838200" y="6356350"/>
            <a:ext cx="2743200" cy="365125"/>
          </a:xfrm>
          <a:prstGeom prst="rect">
            <a:avLst/>
          </a:prstGeom>
        </p:spPr>
        <p:txBody>
          <a:bodyPr/>
          <a:lstStyle/>
          <a:p>
            <a:fld id="{7CD6834A-3711-4E86-BD45-D52C029E49DF}" type="datetime1">
              <a:rPr lang="ru-RU" smtClean="0"/>
              <a:t>10.09.2024</a:t>
            </a:fld>
            <a:endParaRPr lang="ru-RU"/>
          </a:p>
        </p:txBody>
      </p:sp>
      <p:sp>
        <p:nvSpPr>
          <p:cNvPr id="5" name="Footer Placeholder 4">
            <a:extLst>
              <a:ext uri="{FF2B5EF4-FFF2-40B4-BE49-F238E27FC236}">
                <a16:creationId xmlns:a16="http://schemas.microsoft.com/office/drawing/2014/main" id="{664EE751-FD82-4942-ABA8-594B2B8D6C31}"/>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6" name="Slide Number Placeholder 5">
            <a:extLst>
              <a:ext uri="{FF2B5EF4-FFF2-40B4-BE49-F238E27FC236}">
                <a16:creationId xmlns:a16="http://schemas.microsoft.com/office/drawing/2014/main" id="{048D9531-499F-46F3-A618-2AA8C838DE42}"/>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
        <p:nvSpPr>
          <p:cNvPr id="8" name="Vertical Title 1">
            <a:extLst>
              <a:ext uri="{FF2B5EF4-FFF2-40B4-BE49-F238E27FC236}">
                <a16:creationId xmlns:a16="http://schemas.microsoft.com/office/drawing/2014/main" id="{483419C8-BD1C-491F-B86C-4C662D20CC7B}"/>
              </a:ext>
            </a:extLst>
          </p:cNvPr>
          <p:cNvSpPr txBox="1">
            <a:spLocks/>
          </p:cNvSpPr>
          <p:nvPr userDrawn="1"/>
        </p:nvSpPr>
        <p:spPr>
          <a:xfrm rot="16200000">
            <a:off x="5756195" y="-4759405"/>
            <a:ext cx="838200" cy="10357010"/>
          </a:xfrm>
          <a:prstGeom prst="rect">
            <a:avLst/>
          </a:prstGeom>
        </p:spPr>
        <p:txBody>
          <a:bodyPr vert="eaVert"/>
          <a:lst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mj-cs"/>
              </a:defRPr>
            </a:lvl1pPr>
          </a:lstStyle>
          <a:p>
            <a:r>
              <a:rPr lang="en-US" b="0">
                <a:solidFill>
                  <a:srgbClr val="005064"/>
                </a:solidFill>
              </a:rPr>
              <a:t>Click to edit Master tyle</a:t>
            </a:r>
            <a:endParaRPr lang="ru-RU" b="0">
              <a:solidFill>
                <a:srgbClr val="005064"/>
              </a:solidFill>
            </a:endParaRPr>
          </a:p>
        </p:txBody>
      </p:sp>
    </p:spTree>
    <p:extLst>
      <p:ext uri="{BB962C8B-B14F-4D97-AF65-F5344CB8AC3E}">
        <p14:creationId xmlns:p14="http://schemas.microsoft.com/office/powerpoint/2010/main" val="27112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03D5-D536-4EAC-A867-F57782E94662}"/>
              </a:ext>
            </a:extLst>
          </p:cNvPr>
          <p:cNvSpPr>
            <a:spLocks noGrp="1"/>
          </p:cNvSpPr>
          <p:nvPr>
            <p:ph type="title"/>
          </p:nvPr>
        </p:nvSpPr>
        <p:spPr>
          <a:xfrm>
            <a:off x="968829" y="234497"/>
            <a:ext cx="10515600" cy="549275"/>
          </a:xfrm>
          <a:prstGeom prst="rect">
            <a:avLst/>
          </a:prstGeom>
        </p:spPr>
        <p:txBody>
          <a:bodyPr/>
          <a:lstStyle>
            <a:lvl1pPr>
              <a:defRPr b="1">
                <a:solidFill>
                  <a:srgbClr val="005064"/>
                </a:solidFill>
                <a:latin typeface="Cambria" panose="02040503050406030204" pitchFamily="18" charset="0"/>
                <a:ea typeface="Cambria" panose="02040503050406030204" pitchFamily="18" charset="0"/>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A0128E61-8C94-4893-AE6F-95FC4E25A52A}"/>
              </a:ext>
            </a:extLst>
          </p:cNvPr>
          <p:cNvSpPr>
            <a:spLocks noGrp="1"/>
          </p:cNvSpPr>
          <p:nvPr>
            <p:ph idx="1"/>
          </p:nvPr>
        </p:nvSpPr>
        <p:spPr>
          <a:xfrm>
            <a:off x="968829" y="986971"/>
            <a:ext cx="10515599" cy="5160963"/>
          </a:xfrm>
          <a:prstGeom prst="rect">
            <a:avLst/>
          </a:prstGeo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39671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94F5EE-9792-40B9-A28A-5821EE8507AC}"/>
              </a:ext>
            </a:extLst>
          </p:cNvPr>
          <p:cNvSpPr>
            <a:spLocks noGrp="1"/>
          </p:cNvSpPr>
          <p:nvPr>
            <p:ph type="title"/>
          </p:nvPr>
        </p:nvSpPr>
        <p:spPr>
          <a:xfrm>
            <a:off x="968829" y="234497"/>
            <a:ext cx="10515600" cy="549275"/>
          </a:xfrm>
          <a:prstGeom prst="rect">
            <a:avLst/>
          </a:prstGeom>
        </p:spPr>
        <p:txBody>
          <a:bodyPr/>
          <a:lstStyle>
            <a:lvl1pPr>
              <a:defRPr b="1">
                <a:solidFill>
                  <a:srgbClr val="005064"/>
                </a:solidFill>
                <a:latin typeface="Cambria" panose="02040503050406030204" pitchFamily="18" charset="0"/>
                <a:ea typeface="Cambria" panose="02040503050406030204" pitchFamily="18" charset="0"/>
              </a:defRPr>
            </a:lvl1pPr>
          </a:lstStyle>
          <a:p>
            <a:r>
              <a:rPr lang="en-US" dirty="0"/>
              <a:t>Click to edit Master title style</a:t>
            </a:r>
            <a:endParaRPr lang="ru-RU" dirty="0"/>
          </a:p>
        </p:txBody>
      </p:sp>
      <p:sp>
        <p:nvSpPr>
          <p:cNvPr id="8" name="Content Placeholder 2">
            <a:extLst>
              <a:ext uri="{FF2B5EF4-FFF2-40B4-BE49-F238E27FC236}">
                <a16:creationId xmlns:a16="http://schemas.microsoft.com/office/drawing/2014/main" id="{3D42FBF3-0B0C-4AB5-98D8-33236027161D}"/>
              </a:ext>
            </a:extLst>
          </p:cNvPr>
          <p:cNvSpPr>
            <a:spLocks noGrp="1"/>
          </p:cNvSpPr>
          <p:nvPr>
            <p:ph idx="1"/>
          </p:nvPr>
        </p:nvSpPr>
        <p:spPr>
          <a:xfrm>
            <a:off x="968829" y="986971"/>
            <a:ext cx="10515599" cy="5160963"/>
          </a:xfrm>
          <a:prstGeom prst="rect">
            <a:avLst/>
          </a:prstGeo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247893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6074-F7F0-4E02-9025-F3759AC4052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45F01D06-8121-4E01-B184-9416011192DF}"/>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72972D05-4D30-4F7A-8B1E-317841E1015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C4BDA567-170C-4F55-A440-C7787AF66001}"/>
              </a:ext>
            </a:extLst>
          </p:cNvPr>
          <p:cNvSpPr>
            <a:spLocks noGrp="1"/>
          </p:cNvSpPr>
          <p:nvPr>
            <p:ph type="dt" sz="half" idx="10"/>
          </p:nvPr>
        </p:nvSpPr>
        <p:spPr>
          <a:xfrm>
            <a:off x="838200" y="6356350"/>
            <a:ext cx="2743200" cy="365125"/>
          </a:xfrm>
          <a:prstGeom prst="rect">
            <a:avLst/>
          </a:prstGeom>
        </p:spPr>
        <p:txBody>
          <a:bodyPr/>
          <a:lstStyle/>
          <a:p>
            <a:fld id="{2B624799-8225-4D48-8081-1154759A178E}" type="datetime1">
              <a:rPr lang="ru-RU" smtClean="0"/>
              <a:t>10.09.2024</a:t>
            </a:fld>
            <a:endParaRPr lang="ru-RU"/>
          </a:p>
        </p:txBody>
      </p:sp>
      <p:sp>
        <p:nvSpPr>
          <p:cNvPr id="6" name="Footer Placeholder 5">
            <a:extLst>
              <a:ext uri="{FF2B5EF4-FFF2-40B4-BE49-F238E27FC236}">
                <a16:creationId xmlns:a16="http://schemas.microsoft.com/office/drawing/2014/main" id="{07FD58ED-D5BA-4E3B-BA6D-DA984B290365}"/>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7" name="Slide Number Placeholder 6">
            <a:extLst>
              <a:ext uri="{FF2B5EF4-FFF2-40B4-BE49-F238E27FC236}">
                <a16:creationId xmlns:a16="http://schemas.microsoft.com/office/drawing/2014/main" id="{9FD94A05-B597-449E-8B03-40D4DEFACDBF}"/>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99202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BBF5-8F94-431D-B3F6-CCE6FFE47368}"/>
              </a:ext>
            </a:extLst>
          </p:cNvPr>
          <p:cNvSpPr>
            <a:spLocks noGrp="1"/>
          </p:cNvSpPr>
          <p:nvPr>
            <p:ph type="title"/>
          </p:nvPr>
        </p:nvSpPr>
        <p:spPr>
          <a:xfrm>
            <a:off x="838200" y="152400"/>
            <a:ext cx="10515600" cy="515938"/>
          </a:xfrm>
          <a:prstGeom prst="rect">
            <a:avLst/>
          </a:prstGeom>
        </p:spPr>
        <p:txBody>
          <a:bodyPr/>
          <a:lstStyle>
            <a:lvl1pPr>
              <a:defRPr sz="2400" b="1">
                <a:latin typeface="Cambria" panose="02040503050406030204" pitchFamily="18" charset="0"/>
                <a:ea typeface="Cambria" panose="02040503050406030204" pitchFamily="18" charset="0"/>
              </a:defRPr>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B85ADBA-2FAD-4F03-AA82-650E2083A11A}"/>
              </a:ext>
            </a:extLst>
          </p:cNvPr>
          <p:cNvSpPr>
            <a:spLocks noGrp="1"/>
          </p:cNvSpPr>
          <p:nvPr>
            <p:ph type="body" idx="1"/>
          </p:nvPr>
        </p:nvSpPr>
        <p:spPr>
          <a:xfrm rot="16200000">
            <a:off x="-2625484" y="2818524"/>
            <a:ext cx="6033292" cy="701043"/>
          </a:xfrm>
          <a:prstGeom prst="rect">
            <a:avLst/>
          </a:prstGeom>
        </p:spPr>
        <p:txBody>
          <a:bodyPr vert="horz" anchor="ctr" anchorCtr="0"/>
          <a:lstStyle>
            <a:lvl1pPr marL="0" indent="0">
              <a:buNone/>
              <a:defRPr sz="2400" b="1">
                <a:solidFill>
                  <a:schemeClr val="bg1"/>
                </a:solidFill>
                <a:latin typeface="Cambria" panose="02040503050406030204" pitchFamily="18" charset="0"/>
                <a:ea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86EC0-3208-4129-8D16-1A9FB8D41D81}"/>
              </a:ext>
            </a:extLst>
          </p:cNvPr>
          <p:cNvSpPr>
            <a:spLocks noGrp="1"/>
          </p:cNvSpPr>
          <p:nvPr>
            <p:ph sz="half" idx="2"/>
          </p:nvPr>
        </p:nvSpPr>
        <p:spPr>
          <a:xfrm>
            <a:off x="839788" y="782320"/>
            <a:ext cx="10512424" cy="5407343"/>
          </a:xfrm>
          <a:prstGeom prst="rect">
            <a:avLst/>
          </a:prstGeo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24522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BBF5-8F94-431D-B3F6-CCE6FFE47368}"/>
              </a:ext>
            </a:extLst>
          </p:cNvPr>
          <p:cNvSpPr>
            <a:spLocks noGrp="1"/>
          </p:cNvSpPr>
          <p:nvPr>
            <p:ph type="title"/>
          </p:nvPr>
        </p:nvSpPr>
        <p:spPr>
          <a:xfrm>
            <a:off x="838200" y="152400"/>
            <a:ext cx="10515600" cy="515938"/>
          </a:xfrm>
          <a:prstGeom prst="rect">
            <a:avLst/>
          </a:prstGeom>
        </p:spPr>
        <p:txBody>
          <a:bodyPr/>
          <a:lstStyle>
            <a:lvl1pPr>
              <a:defRPr sz="2800" b="1">
                <a:latin typeface="Cambria" panose="02040503050406030204" pitchFamily="18" charset="0"/>
                <a:ea typeface="Cambria" panose="02040503050406030204" pitchFamily="18" charset="0"/>
              </a:defRPr>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B85ADBA-2FAD-4F03-AA82-650E2083A11A}"/>
              </a:ext>
            </a:extLst>
          </p:cNvPr>
          <p:cNvSpPr>
            <a:spLocks noGrp="1"/>
          </p:cNvSpPr>
          <p:nvPr>
            <p:ph type="body" idx="1"/>
          </p:nvPr>
        </p:nvSpPr>
        <p:spPr>
          <a:xfrm rot="16200000">
            <a:off x="-2625484" y="2818524"/>
            <a:ext cx="6033292" cy="701043"/>
          </a:xfrm>
          <a:prstGeom prst="rect">
            <a:avLst/>
          </a:prstGeom>
        </p:spPr>
        <p:txBody>
          <a:bodyPr vert="horz" anchor="ctr" anchorCtr="0"/>
          <a:lstStyle>
            <a:lvl1pPr marL="0" indent="0" algn="ctr">
              <a:buNone/>
              <a:defRPr sz="2400" b="1">
                <a:solidFill>
                  <a:schemeClr val="bg1"/>
                </a:solidFill>
                <a:latin typeface="Cambria" panose="02040503050406030204" pitchFamily="18" charset="0"/>
                <a:ea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86EC0-3208-4129-8D16-1A9FB8D41D81}"/>
              </a:ext>
            </a:extLst>
          </p:cNvPr>
          <p:cNvSpPr>
            <a:spLocks noGrp="1"/>
          </p:cNvSpPr>
          <p:nvPr>
            <p:ph sz="half" idx="2"/>
          </p:nvPr>
        </p:nvSpPr>
        <p:spPr>
          <a:xfrm>
            <a:off x="839788" y="782320"/>
            <a:ext cx="10512424" cy="5407343"/>
          </a:xfrm>
          <a:prstGeom prst="rect">
            <a:avLst/>
          </a:prstGeo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FB1EEE92-AFAD-4C81-8948-FA69F534AA47}"/>
              </a:ext>
            </a:extLst>
          </p:cNvPr>
          <p:cNvSpPr>
            <a:spLocks noGrp="1"/>
          </p:cNvSpPr>
          <p:nvPr>
            <p:ph type="dt" sz="half" idx="10"/>
          </p:nvPr>
        </p:nvSpPr>
        <p:spPr>
          <a:xfrm>
            <a:off x="838200" y="6356350"/>
            <a:ext cx="2743200" cy="365125"/>
          </a:xfrm>
          <a:prstGeom prst="rect">
            <a:avLst/>
          </a:prstGeom>
        </p:spPr>
        <p:txBody>
          <a:bodyPr/>
          <a:lstStyle/>
          <a:p>
            <a:fld id="{BDDCC56E-CA82-446F-ABBD-181ED3FC6575}" type="datetime1">
              <a:rPr lang="ru-RU" smtClean="0"/>
              <a:t>10.09.2024</a:t>
            </a:fld>
            <a:endParaRPr lang="ru-RU"/>
          </a:p>
        </p:txBody>
      </p:sp>
      <p:sp>
        <p:nvSpPr>
          <p:cNvPr id="8" name="Footer Placeholder 7">
            <a:extLst>
              <a:ext uri="{FF2B5EF4-FFF2-40B4-BE49-F238E27FC236}">
                <a16:creationId xmlns:a16="http://schemas.microsoft.com/office/drawing/2014/main" id="{D751E148-ECCC-4C35-878D-3E6A01400D52}"/>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9" name="Slide Number Placeholder 8">
            <a:extLst>
              <a:ext uri="{FF2B5EF4-FFF2-40B4-BE49-F238E27FC236}">
                <a16:creationId xmlns:a16="http://schemas.microsoft.com/office/drawing/2014/main" id="{F762AF22-9826-4A3E-BEAF-97A3BAC3A975}"/>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368757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1DC855E-5115-44C4-AE0B-81DBBBF3D6B1}"/>
              </a:ext>
            </a:extLst>
          </p:cNvPr>
          <p:cNvSpPr>
            <a:spLocks noGrp="1"/>
          </p:cNvSpPr>
          <p:nvPr>
            <p:ph type="dt" sz="half" idx="10"/>
          </p:nvPr>
        </p:nvSpPr>
        <p:spPr>
          <a:xfrm>
            <a:off x="838200" y="6356350"/>
            <a:ext cx="2743200" cy="365125"/>
          </a:xfrm>
          <a:prstGeom prst="rect">
            <a:avLst/>
          </a:prstGeom>
        </p:spPr>
        <p:txBody>
          <a:bodyPr/>
          <a:lstStyle/>
          <a:p>
            <a:fld id="{CA9C7708-678C-420E-A931-FB88A8283C9D}" type="datetime1">
              <a:rPr lang="ru-RU" smtClean="0"/>
              <a:t>10.09.2024</a:t>
            </a:fld>
            <a:endParaRPr lang="ru-RU"/>
          </a:p>
        </p:txBody>
      </p:sp>
      <p:sp>
        <p:nvSpPr>
          <p:cNvPr id="4" name="Footer Placeholder 3">
            <a:extLst>
              <a:ext uri="{FF2B5EF4-FFF2-40B4-BE49-F238E27FC236}">
                <a16:creationId xmlns:a16="http://schemas.microsoft.com/office/drawing/2014/main" id="{7B4B785B-2A5A-423C-9236-BF4CA3DD4813}"/>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5" name="Slide Number Placeholder 4">
            <a:extLst>
              <a:ext uri="{FF2B5EF4-FFF2-40B4-BE49-F238E27FC236}">
                <a16:creationId xmlns:a16="http://schemas.microsoft.com/office/drawing/2014/main" id="{ABD48E29-F39A-47EB-8F89-0EF00E6184B9}"/>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138111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4851-E796-4B5A-8F01-B90FCB20D5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C5C6719B-92DB-421E-A060-9A949182316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24B2D8EC-9D19-4F3D-8723-BEF3F55EE80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BE557-57D7-4446-BF71-7E9D061268F5}"/>
              </a:ext>
            </a:extLst>
          </p:cNvPr>
          <p:cNvSpPr>
            <a:spLocks noGrp="1"/>
          </p:cNvSpPr>
          <p:nvPr>
            <p:ph type="dt" sz="half" idx="10"/>
          </p:nvPr>
        </p:nvSpPr>
        <p:spPr>
          <a:xfrm>
            <a:off x="838200" y="6356350"/>
            <a:ext cx="2743200" cy="365125"/>
          </a:xfrm>
          <a:prstGeom prst="rect">
            <a:avLst/>
          </a:prstGeom>
        </p:spPr>
        <p:txBody>
          <a:bodyPr/>
          <a:lstStyle/>
          <a:p>
            <a:fld id="{2AABB296-189F-465E-A410-5B905DE0DA20}" type="datetime1">
              <a:rPr lang="ru-RU" smtClean="0"/>
              <a:t>10.09.2024</a:t>
            </a:fld>
            <a:endParaRPr lang="ru-RU"/>
          </a:p>
        </p:txBody>
      </p:sp>
      <p:sp>
        <p:nvSpPr>
          <p:cNvPr id="6" name="Footer Placeholder 5">
            <a:extLst>
              <a:ext uri="{FF2B5EF4-FFF2-40B4-BE49-F238E27FC236}">
                <a16:creationId xmlns:a16="http://schemas.microsoft.com/office/drawing/2014/main" id="{80943F46-D320-4C37-A22E-1E7737E96767}"/>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7" name="Slide Number Placeholder 6">
            <a:extLst>
              <a:ext uri="{FF2B5EF4-FFF2-40B4-BE49-F238E27FC236}">
                <a16:creationId xmlns:a16="http://schemas.microsoft.com/office/drawing/2014/main" id="{E2678EF3-E145-4449-8C9A-58D20DA6E8BB}"/>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238334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046C-1D83-4B68-B212-4497AC96ED4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20D4D90A-326D-4398-9C6B-C9B1CD49A7F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0293CB0-298C-43BE-8539-AAD737DD4894}"/>
              </a:ext>
            </a:extLst>
          </p:cNvPr>
          <p:cNvSpPr>
            <a:spLocks noGrp="1"/>
          </p:cNvSpPr>
          <p:nvPr>
            <p:ph type="dt" sz="half" idx="10"/>
          </p:nvPr>
        </p:nvSpPr>
        <p:spPr>
          <a:xfrm>
            <a:off x="838200" y="6356350"/>
            <a:ext cx="2743200" cy="365125"/>
          </a:xfrm>
          <a:prstGeom prst="rect">
            <a:avLst/>
          </a:prstGeom>
        </p:spPr>
        <p:txBody>
          <a:bodyPr/>
          <a:lstStyle/>
          <a:p>
            <a:fld id="{71A7B8AD-843C-400F-912C-731C07438716}" type="datetime1">
              <a:rPr lang="ru-RU" smtClean="0"/>
              <a:t>10.09.2024</a:t>
            </a:fld>
            <a:endParaRPr lang="ru-RU"/>
          </a:p>
        </p:txBody>
      </p:sp>
      <p:sp>
        <p:nvSpPr>
          <p:cNvPr id="5" name="Footer Placeholder 4">
            <a:extLst>
              <a:ext uri="{FF2B5EF4-FFF2-40B4-BE49-F238E27FC236}">
                <a16:creationId xmlns:a16="http://schemas.microsoft.com/office/drawing/2014/main" id="{04C95E69-DD71-481C-80C9-5B4FAF21AB60}"/>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6" name="Slide Number Placeholder 5">
            <a:extLst>
              <a:ext uri="{FF2B5EF4-FFF2-40B4-BE49-F238E27FC236}">
                <a16:creationId xmlns:a16="http://schemas.microsoft.com/office/drawing/2014/main" id="{7C366691-28C2-4A66-9926-B262E038F65A}"/>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295145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890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7" r:id="rId8"/>
    <p:sldLayoutId id="2147483658" r:id="rId9"/>
    <p:sldLayoutId id="2147483659"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hyperlink" Target="https://drive.google.com/file/d/138igz2JKn-QtA7n-G3B8y6hgQZgD52-J/view?usp=sharing"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drive.google.com/file/d/1h677NwbPHClpMrDQWMWA7rKY-D-L2Ynz/view?usp=sharing" TargetMode="External"/></Relationships>
</file>

<file path=ppt/slides/_rels/slide1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hyperlink" Target="https://drive.google.com/file/d/1JYAQeJCXTb9THBJ1pK5092PhO-GogA8h/view?usp=sharing"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hyperlink" Target="https://scipy-lectures.org/intro/"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50758E0D-0B28-49C1-B108-77FA17FE9855}"/>
              </a:ext>
            </a:extLst>
          </p:cNvPr>
          <p:cNvSpPr>
            <a:spLocks noGrp="1"/>
          </p:cNvSpPr>
          <p:nvPr>
            <p:ph type="title" idx="4294967295"/>
          </p:nvPr>
        </p:nvSpPr>
        <p:spPr>
          <a:xfrm>
            <a:off x="416883" y="2479561"/>
            <a:ext cx="11435508" cy="1814040"/>
          </a:xfrm>
          <a:prstGeom prst="rect">
            <a:avLst/>
          </a:prstGeom>
        </p:spPr>
        <p:txBody>
          <a:bodyPr/>
          <a:lstStyle/>
          <a:p>
            <a:pPr algn="ctr"/>
            <a:r>
              <a:rPr lang="en-US" sz="5000" b="1" dirty="0">
                <a:solidFill>
                  <a:srgbClr val="005064"/>
                </a:solidFill>
                <a:latin typeface="Cambria" panose="02040503050406030204" pitchFamily="18" charset="0"/>
                <a:ea typeface="Cambria" panose="02040503050406030204" pitchFamily="18" charset="0"/>
              </a:rPr>
              <a:t>NGÔN NGỮ LẬP TRÌNH </a:t>
            </a:r>
            <a:br>
              <a:rPr lang="en-US" sz="5000" b="1" dirty="0">
                <a:solidFill>
                  <a:srgbClr val="005064"/>
                </a:solidFill>
                <a:latin typeface="Cambria" panose="02040503050406030204" pitchFamily="18" charset="0"/>
                <a:ea typeface="Cambria" panose="02040503050406030204" pitchFamily="18" charset="0"/>
              </a:rPr>
            </a:br>
            <a:r>
              <a:rPr lang="en-US" sz="5000" b="1" dirty="0">
                <a:solidFill>
                  <a:srgbClr val="005064"/>
                </a:solidFill>
                <a:latin typeface="Cambria" panose="02040503050406030204" pitchFamily="18" charset="0"/>
                <a:ea typeface="Cambria" panose="02040503050406030204" pitchFamily="18" charset="0"/>
              </a:rPr>
              <a:t>KHOA HỌC</a:t>
            </a:r>
            <a:endParaRPr lang="ru-RU" sz="5000" b="1" dirty="0">
              <a:solidFill>
                <a:srgbClr val="005064"/>
              </a:solidFill>
              <a:latin typeface="Cambria" panose="02040503050406030204" pitchFamily="18" charset="0"/>
              <a:ea typeface="Cambria" panose="02040503050406030204" pitchFamily="18" charset="0"/>
            </a:endParaRPr>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13" name="TextBox 12"/>
          <p:cNvSpPr txBox="1"/>
          <p:nvPr/>
        </p:nvSpPr>
        <p:spPr>
          <a:xfrm>
            <a:off x="364446" y="6488668"/>
            <a:ext cx="3035300" cy="369332"/>
          </a:xfrm>
          <a:prstGeom prst="rect">
            <a:avLst/>
          </a:prstGeom>
          <a:noFill/>
        </p:spPr>
        <p:txBody>
          <a:bodyPr wrap="square" rtlCol="0">
            <a:spAutoFit/>
          </a:bodyPr>
          <a:lstStyle/>
          <a:p>
            <a:r>
              <a:rPr lang="vi-VN" dirty="0">
                <a:solidFill>
                  <a:schemeClr val="bg1"/>
                </a:solidFill>
              </a:rPr>
              <a:t>Nguyễn Mạnh Cường</a:t>
            </a:r>
          </a:p>
        </p:txBody>
      </p:sp>
      <p:sp>
        <p:nvSpPr>
          <p:cNvPr id="14" name="Rectangle 13">
            <a:extLst>
              <a:ext uri="{FF2B5EF4-FFF2-40B4-BE49-F238E27FC236}">
                <a16:creationId xmlns:a16="http://schemas.microsoft.com/office/drawing/2014/main" id="{AD33AE40-F99C-4192-AF28-57DED67C5B1E}"/>
              </a:ext>
            </a:extLst>
          </p:cNvPr>
          <p:cNvSpPr/>
          <p:nvPr/>
        </p:nvSpPr>
        <p:spPr>
          <a:xfrm>
            <a:off x="3825439" y="6498902"/>
            <a:ext cx="1592103" cy="369332"/>
          </a:xfrm>
          <a:prstGeom prst="rect">
            <a:avLst/>
          </a:prstGeom>
        </p:spPr>
        <p:txBody>
          <a:bodyPr wrap="none">
            <a:spAutoFit/>
          </a:bodyPr>
          <a:lstStyle/>
          <a:p>
            <a:r>
              <a:rPr lang="en-US" dirty="0">
                <a:solidFill>
                  <a:schemeClr val="bg1"/>
                </a:solidFill>
              </a:rPr>
              <a:t>RICKY NGUYEN</a:t>
            </a:r>
          </a:p>
        </p:txBody>
      </p:sp>
    </p:spTree>
    <p:extLst>
      <p:ext uri="{BB962C8B-B14F-4D97-AF65-F5344CB8AC3E}">
        <p14:creationId xmlns:p14="http://schemas.microsoft.com/office/powerpoint/2010/main" val="515365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a:t>
            </a:fld>
            <a:endParaRPr lang="ru-RU" b="1" dirty="0">
              <a:solidFill>
                <a:schemeClr val="bg1"/>
              </a:solidFill>
            </a:endParaRPr>
          </a:p>
        </p:txBody>
      </p:sp>
      <p:sp>
        <p:nvSpPr>
          <p:cNvPr id="2" name="Rectangle 1"/>
          <p:cNvSpPr/>
          <p:nvPr/>
        </p:nvSpPr>
        <p:spPr>
          <a:xfrm>
            <a:off x="1697166" y="1942362"/>
            <a:ext cx="10176179" cy="3200876"/>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4000" b="1" dirty="0">
                <a:solidFill>
                  <a:srgbClr val="005064"/>
                </a:solidFill>
                <a:latin typeface="Bahnschrift SemiBold" panose="020B0502040204020203" pitchFamily="34" charset="0"/>
              </a:rPr>
              <a:t>Python </a:t>
            </a:r>
            <a:r>
              <a:rPr lang="vi-VN" sz="4000" b="1" dirty="0" smtClean="0">
                <a:solidFill>
                  <a:srgbClr val="005064"/>
                </a:solidFill>
                <a:latin typeface="Bahnschrift SemiBold" panose="020B0502040204020203" pitchFamily="34" charset="0"/>
              </a:rPr>
              <a:t>Syntax</a:t>
            </a:r>
            <a:endParaRPr lang="vi-VN" sz="4000" b="1" dirty="0">
              <a:solidFill>
                <a:srgbClr val="005064"/>
              </a:solidFill>
              <a:latin typeface="Bahnschrift SemiBold" panose="020B0502040204020203" pitchFamily="34" charset="0"/>
            </a:endParaRPr>
          </a:p>
          <a:p>
            <a:pPr marL="571500" indent="-571500" algn="just">
              <a:lnSpc>
                <a:spcPct val="120000"/>
              </a:lnSpc>
              <a:spcBef>
                <a:spcPts val="400"/>
              </a:spcBef>
              <a:spcAft>
                <a:spcPts val="0"/>
              </a:spcAft>
              <a:buFont typeface="Arial" panose="020B0604020202020204" pitchFamily="34" charset="0"/>
              <a:buChar char="•"/>
            </a:pPr>
            <a:r>
              <a:rPr lang="vi-VN" sz="4000" b="1" dirty="0" smtClean="0">
                <a:solidFill>
                  <a:srgbClr val="005064"/>
                </a:solidFill>
                <a:latin typeface="Bahnschrift SemiBold" panose="020B0502040204020203" pitchFamily="34" charset="0"/>
                <a:ea typeface="Times New Roman" panose="02020603050405020304" pitchFamily="18" charset="0"/>
              </a:rPr>
              <a:t>Python </a:t>
            </a:r>
            <a:r>
              <a:rPr lang="vi-VN" sz="4000" b="1" dirty="0">
                <a:solidFill>
                  <a:srgbClr val="005064"/>
                </a:solidFill>
                <a:latin typeface="Bahnschrift SemiBold" panose="020B0502040204020203" pitchFamily="34" charset="0"/>
                <a:ea typeface="Times New Roman" panose="02020603050405020304" pitchFamily="18" charset="0"/>
              </a:rPr>
              <a:t>Expression</a:t>
            </a:r>
          </a:p>
          <a:p>
            <a:pPr marL="571500" indent="-571500" algn="just">
              <a:lnSpc>
                <a:spcPct val="120000"/>
              </a:lnSpc>
              <a:spcBef>
                <a:spcPts val="400"/>
              </a:spcBef>
              <a:spcAft>
                <a:spcPts val="0"/>
              </a:spcAft>
              <a:buFont typeface="Arial" panose="020B0604020202020204" pitchFamily="34" charset="0"/>
              <a:buChar char="•"/>
            </a:pPr>
            <a:r>
              <a:rPr lang="vi-VN" sz="4000" b="1" dirty="0">
                <a:solidFill>
                  <a:srgbClr val="005064"/>
                </a:solidFill>
                <a:latin typeface="Bahnschrift SemiBold" panose="020B0502040204020203" pitchFamily="34" charset="0"/>
                <a:ea typeface="Times New Roman" panose="02020603050405020304" pitchFamily="18" charset="0"/>
              </a:rPr>
              <a:t>Python In/Out</a:t>
            </a:r>
          </a:p>
          <a:p>
            <a:pPr marL="571500" indent="-571500" algn="just">
              <a:lnSpc>
                <a:spcPct val="120000"/>
              </a:lnSpc>
              <a:spcBef>
                <a:spcPts val="400"/>
              </a:spcBef>
              <a:spcAft>
                <a:spcPts val="0"/>
              </a:spcAft>
              <a:buFont typeface="Arial" panose="020B0604020202020204" pitchFamily="34" charset="0"/>
              <a:buChar char="•"/>
            </a:pPr>
            <a:r>
              <a:rPr lang="vi-VN" sz="4000" b="1" dirty="0">
                <a:solidFill>
                  <a:srgbClr val="005064"/>
                </a:solidFill>
                <a:latin typeface="Bahnschrift SemiBold" panose="020B0502040204020203" pitchFamily="34" charset="0"/>
                <a:ea typeface="Times New Roman" panose="02020603050405020304" pitchFamily="18" charset="0"/>
              </a:rPr>
              <a:t>Python Control Structures</a:t>
            </a: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505783" y="1237007"/>
            <a:ext cx="11028218" cy="535531"/>
          </a:xfrm>
          <a:prstGeom prst="rect">
            <a:avLst/>
          </a:prstGeom>
        </p:spPr>
        <p:txBody>
          <a:bodyPr wrap="square">
            <a:spAutoFit/>
          </a:bodyPr>
          <a:lstStyle/>
          <a:p>
            <a:pPr algn="just">
              <a:lnSpc>
                <a:spcPct val="120000"/>
              </a:lnSpc>
              <a:spcBef>
                <a:spcPts val="400"/>
              </a:spcBef>
            </a:pPr>
            <a:r>
              <a:rPr lang="vi-VN" sz="2400" b="1" dirty="0">
                <a:solidFill>
                  <a:schemeClr val="accent2">
                    <a:lumMod val="75000"/>
                  </a:schemeClr>
                </a:solidFill>
                <a:ea typeface="Times New Roman" panose="02020603050405020304" pitchFamily="18" charset="0"/>
                <a:sym typeface="Wingdings" panose="05000000000000000000" pitchFamily="2" charset="2"/>
              </a:rPr>
              <a:t>BÀI 1: TỔNG QUAN PYTHON</a:t>
            </a:r>
            <a:endParaRPr lang="vi-VN" sz="2400" b="1" dirty="0">
              <a:solidFill>
                <a:schemeClr val="accent2">
                  <a:lumMod val="75000"/>
                </a:schemeClr>
              </a:solidFill>
              <a:ea typeface="Times New Roman" panose="02020603050405020304" pitchFamily="18" charset="0"/>
            </a:endParaRPr>
          </a:p>
        </p:txBody>
      </p:sp>
    </p:spTree>
    <p:extLst>
      <p:ext uri="{BB962C8B-B14F-4D97-AF65-F5344CB8AC3E}">
        <p14:creationId xmlns:p14="http://schemas.microsoft.com/office/powerpoint/2010/main" val="59739310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100</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23684"/>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Reshape: Định hình lại mảng</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36" name="Rectangle 35"/>
          <p:cNvSpPr>
            <a:spLocks noChangeArrowheads="1"/>
          </p:cNvSpPr>
          <p:nvPr/>
        </p:nvSpPr>
        <p:spPr bwMode="auto">
          <a:xfrm>
            <a:off x="2968581" y="2942071"/>
            <a:ext cx="8725154"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285750" indent="-285750">
              <a:buFont typeface="Wingdings" panose="05000000000000000000" pitchFamily="2" charset="2"/>
              <a:buChar char="§"/>
            </a:pPr>
            <a:r>
              <a:rPr lang="en-US" sz="2000" dirty="0">
                <a:solidFill>
                  <a:srgbClr val="0070C0"/>
                </a:solidFill>
                <a:latin typeface="Arial" panose="020B0604020202020204" pitchFamily="34" charset="0"/>
                <a:cs typeface="Arial" panose="020B0604020202020204" pitchFamily="34" charset="0"/>
              </a:rPr>
              <a:t>Reshape: From 1-D to 2-D</a:t>
            </a:r>
          </a:p>
        </p:txBody>
      </p:sp>
      <p:sp>
        <p:nvSpPr>
          <p:cNvPr id="2" name="Rectangle 1"/>
          <p:cNvSpPr/>
          <p:nvPr/>
        </p:nvSpPr>
        <p:spPr>
          <a:xfrm>
            <a:off x="2844800" y="2336844"/>
            <a:ext cx="4304383" cy="400110"/>
          </a:xfrm>
          <a:prstGeom prst="rect">
            <a:avLst/>
          </a:prstGeom>
        </p:spPr>
        <p:txBody>
          <a:bodyPr wrap="none">
            <a:spAutoFit/>
          </a:bodyPr>
          <a:lstStyle/>
          <a:p>
            <a:pPr marL="285750" indent="-285750">
              <a:buFont typeface="Wingdings" panose="05000000000000000000" pitchFamily="2" charset="2"/>
              <a:buChar char="§"/>
            </a:pPr>
            <a:r>
              <a:rPr lang="vi-VN" sz="2000" dirty="0">
                <a:solidFill>
                  <a:srgbClr val="0070C0"/>
                </a:solidFill>
              </a:rPr>
              <a:t>Shape: số phần tử của mỗi chiều </a:t>
            </a:r>
          </a:p>
        </p:txBody>
      </p:sp>
      <p:sp>
        <p:nvSpPr>
          <p:cNvPr id="15" name="Rectangle 14"/>
          <p:cNvSpPr/>
          <p:nvPr/>
        </p:nvSpPr>
        <p:spPr>
          <a:xfrm>
            <a:off x="3069756" y="3442047"/>
            <a:ext cx="8158853" cy="964623"/>
          </a:xfrm>
          <a:prstGeom prst="rect">
            <a:avLst/>
          </a:prstGeom>
        </p:spPr>
        <p:txBody>
          <a:bodyPr wrap="square">
            <a:spAutoFit/>
          </a:bodyPr>
          <a:lstStyle/>
          <a:p>
            <a:pPr>
              <a:lnSpc>
                <a:spcPct val="150000"/>
              </a:lnSpc>
            </a:pPr>
            <a:r>
              <a:rPr lang="vi-VN" sz="2000" b="1" dirty="0">
                <a:solidFill>
                  <a:srgbClr val="000000"/>
                </a:solidFill>
                <a:latin typeface="Consolas" panose="020B0609020204030204" pitchFamily="49" charset="0"/>
              </a:rPr>
              <a:t>a = np.array([</a:t>
            </a:r>
            <a:r>
              <a:rPr lang="vi-VN" sz="2000" b="1" dirty="0">
                <a:solidFill>
                  <a:srgbClr val="FF0000"/>
                </a:solidFill>
                <a:latin typeface="Consolas" panose="020B0609020204030204" pitchFamily="49" charset="0"/>
              </a:rPr>
              <a:t>1</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2</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3</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4</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5</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6</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7</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8</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9</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10</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11</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12</a:t>
            </a:r>
            <a:r>
              <a:rPr lang="vi-VN" sz="2000" b="1" dirty="0">
                <a:solidFill>
                  <a:srgbClr val="000000"/>
                </a:solidFill>
                <a:latin typeface="Consolas" panose="020B0609020204030204" pitchFamily="49" charset="0"/>
              </a:rPr>
              <a:t>])</a:t>
            </a:r>
            <a:r>
              <a:rPr lang="vi-VN" sz="2000" b="1" dirty="0"/>
              <a:t/>
            </a:r>
            <a:br>
              <a:rPr lang="vi-VN" sz="2000" b="1" dirty="0"/>
            </a:br>
            <a:r>
              <a:rPr lang="vi-VN" sz="2000" b="1" dirty="0">
                <a:solidFill>
                  <a:srgbClr val="000000"/>
                </a:solidFill>
                <a:latin typeface="Consolas" panose="020B0609020204030204" pitchFamily="49" charset="0"/>
              </a:rPr>
              <a:t>b = a.reshape(</a:t>
            </a:r>
            <a:r>
              <a:rPr lang="en-GB" sz="2000" b="1" dirty="0">
                <a:solidFill>
                  <a:srgbClr val="000000"/>
                </a:solidFill>
                <a:latin typeface="Consolas" panose="020B0609020204030204" pitchFamily="49" charset="0"/>
              </a:rPr>
              <a:t>(</a:t>
            </a:r>
            <a:r>
              <a:rPr lang="vi-VN" sz="2000" b="1" dirty="0">
                <a:solidFill>
                  <a:srgbClr val="FF0000"/>
                </a:solidFill>
                <a:latin typeface="Consolas" panose="020B0609020204030204" pitchFamily="49" charset="0"/>
              </a:rPr>
              <a:t>4</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3</a:t>
            </a:r>
            <a:r>
              <a:rPr lang="vi-VN" sz="2000" b="1" dirty="0">
                <a:solidFill>
                  <a:srgbClr val="000000"/>
                </a:solidFill>
                <a:latin typeface="Consolas" panose="020B0609020204030204" pitchFamily="49" charset="0"/>
              </a:rPr>
              <a:t>)</a:t>
            </a:r>
            <a:r>
              <a:rPr lang="en-GB" sz="2000" b="1" dirty="0">
                <a:solidFill>
                  <a:srgbClr val="000000"/>
                </a:solidFill>
                <a:latin typeface="Consolas" panose="020B0609020204030204" pitchFamily="49" charset="0"/>
              </a:rPr>
              <a:t>)</a:t>
            </a:r>
            <a:r>
              <a:rPr lang="vi-VN" sz="2000" b="1" dirty="0">
                <a:solidFill>
                  <a:srgbClr val="000000"/>
                </a:solidFill>
                <a:latin typeface="Consolas" panose="020B0609020204030204" pitchFamily="49" charset="0"/>
              </a:rPr>
              <a:t>  </a:t>
            </a:r>
            <a:r>
              <a:rPr lang="vi-VN" sz="2000" b="1" dirty="0">
                <a:solidFill>
                  <a:srgbClr val="000000"/>
                </a:solidFill>
                <a:latin typeface="Consolas" panose="020B0609020204030204" pitchFamily="49" charset="0"/>
                <a:sym typeface="Wingdings" panose="05000000000000000000" pitchFamily="2" charset="2"/>
              </a:rPr>
              <a:t> b(</a:t>
            </a:r>
            <a:r>
              <a:rPr lang="vi-VN" sz="2000" b="1" dirty="0">
                <a:solidFill>
                  <a:srgbClr val="FF0000"/>
                </a:solidFill>
                <a:latin typeface="Consolas" panose="020B0609020204030204" pitchFamily="49" charset="0"/>
                <a:sym typeface="Wingdings" panose="05000000000000000000" pitchFamily="2" charset="2"/>
              </a:rPr>
              <a:t>4</a:t>
            </a:r>
            <a:r>
              <a:rPr lang="vi-VN" sz="2000" b="1" dirty="0">
                <a:solidFill>
                  <a:srgbClr val="000000"/>
                </a:solidFill>
                <a:latin typeface="Consolas" panose="020B0609020204030204" pitchFamily="49" charset="0"/>
                <a:sym typeface="Wingdings" panose="05000000000000000000" pitchFamily="2" charset="2"/>
              </a:rPr>
              <a:t>×</a:t>
            </a:r>
            <a:r>
              <a:rPr lang="vi-VN" sz="2000" b="1" dirty="0">
                <a:solidFill>
                  <a:srgbClr val="FF0000"/>
                </a:solidFill>
                <a:latin typeface="Consolas" panose="020B0609020204030204" pitchFamily="49" charset="0"/>
                <a:sym typeface="Wingdings" panose="05000000000000000000" pitchFamily="2" charset="2"/>
              </a:rPr>
              <a:t>3</a:t>
            </a:r>
            <a:r>
              <a:rPr lang="vi-VN" sz="2000" b="1" dirty="0">
                <a:solidFill>
                  <a:srgbClr val="000000"/>
                </a:solidFill>
                <a:latin typeface="Consolas" panose="020B0609020204030204" pitchFamily="49" charset="0"/>
                <a:sym typeface="Wingdings" panose="05000000000000000000" pitchFamily="2" charset="2"/>
              </a:rPr>
              <a:t>)</a:t>
            </a:r>
            <a:endParaRPr lang="vi-VN" sz="2000" b="1" dirty="0"/>
          </a:p>
        </p:txBody>
      </p:sp>
      <p:sp>
        <p:nvSpPr>
          <p:cNvPr id="25" name="Rectangle 24"/>
          <p:cNvSpPr>
            <a:spLocks noChangeArrowheads="1"/>
          </p:cNvSpPr>
          <p:nvPr/>
        </p:nvSpPr>
        <p:spPr bwMode="auto">
          <a:xfrm>
            <a:off x="3148989" y="4457710"/>
            <a:ext cx="8725154" cy="276999"/>
          </a:xfrm>
          <a:prstGeom prst="rect">
            <a:avLst/>
          </a:prstGeom>
          <a:noFill/>
          <a:ln>
            <a:noFill/>
          </a:ln>
          <a:effectLst/>
        </p:spPr>
        <p:txBody>
          <a:bodyPr vert="horz" wrap="square" lIns="0" tIns="0" rIns="0" bIns="0" numCol="1" anchor="ctr" anchorCtr="0" compatLnSpc="1">
            <a:prstTxWarp prst="textNoShape">
              <a:avLst/>
            </a:prstTxWarp>
            <a:spAutoFit/>
          </a:bodyPr>
          <a:lstStyle/>
          <a:p>
            <a:r>
              <a:rPr lang="en-US" i="1" dirty="0" err="1">
                <a:solidFill>
                  <a:srgbClr val="0070C0"/>
                </a:solidFill>
                <a:latin typeface="Consolas" panose="020B0609020204030204" pitchFamily="49" charset="0"/>
                <a:cs typeface="Arial" panose="020B0604020202020204" pitchFamily="34" charset="0"/>
              </a:rPr>
              <a:t>Cần</a:t>
            </a:r>
            <a:r>
              <a:rPr lang="en-US" i="1" dirty="0">
                <a:solidFill>
                  <a:srgbClr val="0070C0"/>
                </a:solidFill>
                <a:latin typeface="Consolas" panose="020B0609020204030204" pitchFamily="49" charset="0"/>
                <a:cs typeface="Arial" panose="020B0604020202020204" pitchFamily="34" charset="0"/>
              </a:rPr>
              <a:t> </a:t>
            </a:r>
            <a:r>
              <a:rPr lang="en-US" i="1" dirty="0" err="1">
                <a:solidFill>
                  <a:srgbClr val="0070C0"/>
                </a:solidFill>
                <a:latin typeface="Consolas" panose="020B0609020204030204" pitchFamily="49" charset="0"/>
                <a:cs typeface="Arial" panose="020B0604020202020204" pitchFamily="34" charset="0"/>
              </a:rPr>
              <a:t>đảm</a:t>
            </a:r>
            <a:r>
              <a:rPr lang="en-US" i="1" dirty="0">
                <a:solidFill>
                  <a:srgbClr val="0070C0"/>
                </a:solidFill>
                <a:latin typeface="Consolas" panose="020B0609020204030204" pitchFamily="49" charset="0"/>
                <a:cs typeface="Arial" panose="020B0604020202020204" pitchFamily="34" charset="0"/>
              </a:rPr>
              <a:t> </a:t>
            </a:r>
            <a:r>
              <a:rPr lang="en-US" i="1" dirty="0" err="1">
                <a:solidFill>
                  <a:srgbClr val="0070C0"/>
                </a:solidFill>
                <a:latin typeface="Consolas" panose="020B0609020204030204" pitchFamily="49" charset="0"/>
                <a:cs typeface="Arial" panose="020B0604020202020204" pitchFamily="34" charset="0"/>
              </a:rPr>
              <a:t>bảo</a:t>
            </a:r>
            <a:r>
              <a:rPr lang="en-US" i="1" dirty="0">
                <a:solidFill>
                  <a:srgbClr val="0070C0"/>
                </a:solidFill>
                <a:latin typeface="Consolas" panose="020B0609020204030204" pitchFamily="49" charset="0"/>
                <a:cs typeface="Arial" panose="020B0604020202020204" pitchFamily="34" charset="0"/>
              </a:rPr>
              <a:t> </a:t>
            </a:r>
            <a:r>
              <a:rPr lang="en-US" i="1" dirty="0" err="1">
                <a:solidFill>
                  <a:srgbClr val="0070C0"/>
                </a:solidFill>
                <a:latin typeface="Consolas" panose="020B0609020204030204" pitchFamily="49" charset="0"/>
                <a:cs typeface="Arial" panose="020B0604020202020204" pitchFamily="34" charset="0"/>
              </a:rPr>
              <a:t>số</a:t>
            </a:r>
            <a:r>
              <a:rPr lang="en-US" i="1" dirty="0">
                <a:solidFill>
                  <a:srgbClr val="0070C0"/>
                </a:solidFill>
                <a:latin typeface="Consolas" panose="020B0609020204030204" pitchFamily="49" charset="0"/>
                <a:cs typeface="Arial" panose="020B0604020202020204" pitchFamily="34" charset="0"/>
              </a:rPr>
              <a:t> </a:t>
            </a:r>
            <a:r>
              <a:rPr lang="en-US" i="1" dirty="0" err="1">
                <a:solidFill>
                  <a:srgbClr val="0070C0"/>
                </a:solidFill>
                <a:latin typeface="Consolas" panose="020B0609020204030204" pitchFamily="49" charset="0"/>
                <a:cs typeface="Arial" panose="020B0604020202020204" pitchFamily="34" charset="0"/>
              </a:rPr>
              <a:t>phần</a:t>
            </a:r>
            <a:r>
              <a:rPr lang="en-US" i="1" dirty="0">
                <a:solidFill>
                  <a:srgbClr val="0070C0"/>
                </a:solidFill>
                <a:latin typeface="Consolas" panose="020B0609020204030204" pitchFamily="49" charset="0"/>
                <a:cs typeface="Arial" panose="020B0604020202020204" pitchFamily="34" charset="0"/>
              </a:rPr>
              <a:t> </a:t>
            </a:r>
            <a:r>
              <a:rPr lang="en-US" i="1" dirty="0" err="1">
                <a:solidFill>
                  <a:srgbClr val="0070C0"/>
                </a:solidFill>
                <a:latin typeface="Consolas" panose="020B0609020204030204" pitchFamily="49" charset="0"/>
                <a:cs typeface="Arial" panose="020B0604020202020204" pitchFamily="34" charset="0"/>
              </a:rPr>
              <a:t>tử</a:t>
            </a:r>
            <a:r>
              <a:rPr lang="en-US" i="1" dirty="0">
                <a:solidFill>
                  <a:srgbClr val="0070C0"/>
                </a:solidFill>
                <a:latin typeface="Consolas" panose="020B0609020204030204" pitchFamily="49" charset="0"/>
                <a:cs typeface="Arial" panose="020B0604020202020204" pitchFamily="34" charset="0"/>
              </a:rPr>
              <a:t> </a:t>
            </a:r>
            <a:r>
              <a:rPr lang="en-US" i="1" dirty="0" err="1">
                <a:solidFill>
                  <a:srgbClr val="0070C0"/>
                </a:solidFill>
                <a:latin typeface="Consolas" panose="020B0609020204030204" pitchFamily="49" charset="0"/>
                <a:cs typeface="Arial" panose="020B0604020202020204" pitchFamily="34" charset="0"/>
              </a:rPr>
              <a:t>của</a:t>
            </a:r>
            <a:r>
              <a:rPr lang="en-US" i="1" dirty="0">
                <a:solidFill>
                  <a:srgbClr val="0070C0"/>
                </a:solidFill>
                <a:latin typeface="Consolas" panose="020B0609020204030204" pitchFamily="49" charset="0"/>
                <a:cs typeface="Arial" panose="020B0604020202020204" pitchFamily="34" charset="0"/>
              </a:rPr>
              <a:t> </a:t>
            </a:r>
            <a:r>
              <a:rPr lang="en-US" i="1" dirty="0" err="1">
                <a:solidFill>
                  <a:srgbClr val="0070C0"/>
                </a:solidFill>
                <a:latin typeface="Consolas" panose="020B0609020204030204" pitchFamily="49" charset="0"/>
                <a:cs typeface="Arial" panose="020B0604020202020204" pitchFamily="34" charset="0"/>
              </a:rPr>
              <a:t>mảng</a:t>
            </a:r>
            <a:r>
              <a:rPr lang="en-US" i="1" dirty="0">
                <a:solidFill>
                  <a:srgbClr val="0070C0"/>
                </a:solidFill>
                <a:latin typeface="Consolas" panose="020B0609020204030204" pitchFamily="49" charset="0"/>
                <a:cs typeface="Arial" panose="020B0604020202020204" pitchFamily="34" charset="0"/>
              </a:rPr>
              <a:t> a </a:t>
            </a:r>
            <a:r>
              <a:rPr lang="en-US" i="1" dirty="0" err="1">
                <a:solidFill>
                  <a:srgbClr val="0070C0"/>
                </a:solidFill>
                <a:latin typeface="Consolas" panose="020B0609020204030204" pitchFamily="49" charset="0"/>
                <a:cs typeface="Arial" panose="020B0604020202020204" pitchFamily="34" charset="0"/>
              </a:rPr>
              <a:t>và</a:t>
            </a:r>
            <a:r>
              <a:rPr lang="en-US" i="1" dirty="0">
                <a:solidFill>
                  <a:srgbClr val="0070C0"/>
                </a:solidFill>
                <a:latin typeface="Consolas" panose="020B0609020204030204" pitchFamily="49" charset="0"/>
                <a:cs typeface="Arial" panose="020B0604020202020204" pitchFamily="34" charset="0"/>
              </a:rPr>
              <a:t> b </a:t>
            </a:r>
            <a:r>
              <a:rPr lang="en-US" i="1" dirty="0" err="1">
                <a:solidFill>
                  <a:srgbClr val="0070C0"/>
                </a:solidFill>
                <a:latin typeface="Consolas" panose="020B0609020204030204" pitchFamily="49" charset="0"/>
                <a:cs typeface="Arial" panose="020B0604020202020204" pitchFamily="34" charset="0"/>
              </a:rPr>
              <a:t>bằng</a:t>
            </a:r>
            <a:r>
              <a:rPr lang="en-US" i="1" dirty="0">
                <a:solidFill>
                  <a:srgbClr val="0070C0"/>
                </a:solidFill>
                <a:latin typeface="Consolas" panose="020B0609020204030204" pitchFamily="49" charset="0"/>
                <a:cs typeface="Arial" panose="020B0604020202020204" pitchFamily="34" charset="0"/>
              </a:rPr>
              <a:t> </a:t>
            </a:r>
            <a:r>
              <a:rPr lang="en-US" i="1" dirty="0" err="1">
                <a:solidFill>
                  <a:srgbClr val="0070C0"/>
                </a:solidFill>
                <a:latin typeface="Consolas" panose="020B0609020204030204" pitchFamily="49" charset="0"/>
                <a:cs typeface="Arial" panose="020B0604020202020204" pitchFamily="34" charset="0"/>
              </a:rPr>
              <a:t>nhau</a:t>
            </a:r>
            <a:endParaRPr lang="en-US" i="1" dirty="0">
              <a:solidFill>
                <a:srgbClr val="0070C0"/>
              </a:solidFill>
              <a:latin typeface="Consolas" panose="020B0609020204030204" pitchFamily="49" charset="0"/>
              <a:cs typeface="Arial" panose="020B0604020202020204" pitchFamily="34" charset="0"/>
            </a:endParaRPr>
          </a:p>
        </p:txBody>
      </p:sp>
      <p:sp>
        <p:nvSpPr>
          <p:cNvPr id="26" name="Rectangle 25"/>
          <p:cNvSpPr>
            <a:spLocks noChangeArrowheads="1"/>
          </p:cNvSpPr>
          <p:nvPr/>
        </p:nvSpPr>
        <p:spPr bwMode="auto">
          <a:xfrm>
            <a:off x="2968581" y="4968867"/>
            <a:ext cx="8725154"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285750" indent="-285750">
              <a:buFont typeface="Wingdings" panose="05000000000000000000" pitchFamily="2" charset="2"/>
              <a:buChar char="§"/>
            </a:pPr>
            <a:r>
              <a:rPr lang="en-US" sz="2000" dirty="0">
                <a:solidFill>
                  <a:srgbClr val="0070C0"/>
                </a:solidFill>
                <a:latin typeface="Arial" panose="020B0604020202020204" pitchFamily="34" charset="0"/>
                <a:cs typeface="Arial" panose="020B0604020202020204" pitchFamily="34" charset="0"/>
              </a:rPr>
              <a:t>flattening: from 2-D to 1-D</a:t>
            </a:r>
          </a:p>
        </p:txBody>
      </p:sp>
      <p:sp>
        <p:nvSpPr>
          <p:cNvPr id="16" name="Rectangle 15"/>
          <p:cNvSpPr/>
          <p:nvPr/>
        </p:nvSpPr>
        <p:spPr>
          <a:xfrm>
            <a:off x="3069756" y="5414533"/>
            <a:ext cx="8516998" cy="1015663"/>
          </a:xfrm>
          <a:prstGeom prst="rect">
            <a:avLst/>
          </a:prstGeom>
        </p:spPr>
        <p:txBody>
          <a:bodyPr wrap="square">
            <a:spAutoFit/>
          </a:bodyPr>
          <a:lstStyle/>
          <a:p>
            <a:pPr>
              <a:lnSpc>
                <a:spcPct val="150000"/>
              </a:lnSpc>
            </a:pPr>
            <a:r>
              <a:rPr lang="vi-VN" sz="2000" b="1" dirty="0">
                <a:solidFill>
                  <a:srgbClr val="000000"/>
                </a:solidFill>
                <a:latin typeface="Consolas" panose="020B0609020204030204" pitchFamily="49" charset="0"/>
              </a:rPr>
              <a:t>a = np.array([[</a:t>
            </a:r>
            <a:r>
              <a:rPr lang="vi-VN" sz="2000" b="1" dirty="0">
                <a:solidFill>
                  <a:srgbClr val="FF0000"/>
                </a:solidFill>
                <a:latin typeface="Consolas" panose="020B0609020204030204" pitchFamily="49" charset="0"/>
              </a:rPr>
              <a:t>1</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2</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3</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4</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5</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6</a:t>
            </a:r>
            <a:r>
              <a:rPr lang="vi-VN" sz="2000" b="1" dirty="0">
                <a:solidFill>
                  <a:srgbClr val="000000"/>
                </a:solidFill>
                <a:latin typeface="Consolas" panose="020B0609020204030204" pitchFamily="49" charset="0"/>
              </a:rPr>
              <a:t>]])</a:t>
            </a:r>
            <a:r>
              <a:rPr lang="vi-VN" sz="2000" b="1" dirty="0">
                <a:latin typeface="Consolas" panose="020B0609020204030204" pitchFamily="49" charset="0"/>
              </a:rPr>
              <a:t/>
            </a:r>
            <a:br>
              <a:rPr lang="vi-VN" sz="2000" b="1" dirty="0">
                <a:latin typeface="Consolas" panose="020B0609020204030204" pitchFamily="49" charset="0"/>
              </a:rPr>
            </a:br>
            <a:r>
              <a:rPr lang="vi-VN" sz="2000" b="1" dirty="0">
                <a:solidFill>
                  <a:srgbClr val="000000"/>
                </a:solidFill>
                <a:latin typeface="Consolas" panose="020B0609020204030204" pitchFamily="49" charset="0"/>
              </a:rPr>
              <a:t>b = np.reshape(a, -</a:t>
            </a:r>
            <a:r>
              <a:rPr lang="vi-VN" sz="2000" b="1" dirty="0">
                <a:solidFill>
                  <a:srgbClr val="FF0000"/>
                </a:solidFill>
                <a:latin typeface="Consolas" panose="020B0609020204030204" pitchFamily="49" charset="0"/>
              </a:rPr>
              <a:t>1</a:t>
            </a:r>
            <a:r>
              <a:rPr lang="vi-VN" sz="2000" b="1" dirty="0">
                <a:solidFill>
                  <a:srgbClr val="000000"/>
                </a:solidFill>
                <a:latin typeface="Consolas" panose="020B0609020204030204" pitchFamily="49" charset="0"/>
              </a:rPr>
              <a:t>) </a:t>
            </a:r>
            <a:r>
              <a:rPr lang="vi-VN" sz="1400" b="1" dirty="0">
                <a:solidFill>
                  <a:schemeClr val="tx1">
                    <a:lumMod val="65000"/>
                    <a:lumOff val="35000"/>
                  </a:schemeClr>
                </a:solidFill>
                <a:latin typeface="Consolas" panose="020B0609020204030204" pitchFamily="49" charset="0"/>
              </a:rPr>
              <a:t>hoặc b = a.flatten()  </a:t>
            </a:r>
            <a:r>
              <a:rPr lang="vi-VN" sz="2000" b="1" dirty="0">
                <a:solidFill>
                  <a:srgbClr val="000000"/>
                </a:solidFill>
                <a:latin typeface="Consolas" panose="020B0609020204030204" pitchFamily="49" charset="0"/>
                <a:sym typeface="Wingdings" panose="05000000000000000000" pitchFamily="2" charset="2"/>
              </a:rPr>
              <a:t> b = [</a:t>
            </a:r>
            <a:r>
              <a:rPr lang="vi-VN" sz="2000" b="1" dirty="0">
                <a:solidFill>
                  <a:srgbClr val="FF0000"/>
                </a:solidFill>
                <a:latin typeface="Consolas" panose="020B0609020204030204" pitchFamily="49" charset="0"/>
                <a:sym typeface="Wingdings" panose="05000000000000000000" pitchFamily="2" charset="2"/>
              </a:rPr>
              <a:t>1 2 3 4 5 6</a:t>
            </a:r>
            <a:r>
              <a:rPr lang="vi-VN" sz="2000" b="1" dirty="0">
                <a:solidFill>
                  <a:srgbClr val="000000"/>
                </a:solidFill>
                <a:latin typeface="Consolas" panose="020B0609020204030204" pitchFamily="49" charset="0"/>
                <a:sym typeface="Wingdings" panose="05000000000000000000" pitchFamily="2" charset="2"/>
              </a:rPr>
              <a:t>]</a:t>
            </a:r>
            <a:r>
              <a:rPr lang="vi-VN" sz="2000" b="1" dirty="0">
                <a:solidFill>
                  <a:srgbClr val="000000"/>
                </a:solidFill>
                <a:latin typeface="Consolas" panose="020B0609020204030204" pitchFamily="49" charset="0"/>
              </a:rPr>
              <a:t>  </a:t>
            </a:r>
            <a:endParaRPr lang="vi-VN" sz="2000" b="1" dirty="0">
              <a:latin typeface="Consolas" panose="020B0609020204030204" pitchFamily="49" charset="0"/>
            </a:endParaRPr>
          </a:p>
        </p:txBody>
      </p:sp>
    </p:spTree>
    <p:extLst>
      <p:ext uri="{BB962C8B-B14F-4D97-AF65-F5344CB8AC3E}">
        <p14:creationId xmlns:p14="http://schemas.microsoft.com/office/powerpoint/2010/main" val="160215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101</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a:solidFill>
                  <a:srgbClr val="C00000"/>
                </a:solidFill>
                <a:cs typeface="Arial" panose="020B0604020202020204" pitchFamily="34" charset="0"/>
                <a:sym typeface="Wingdings" panose="05000000000000000000" pitchFamily="2" charset="2"/>
              </a:rPr>
              <a:t> BÀI TẬP 5.3</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462312" y="1814258"/>
            <a:ext cx="9348988" cy="437042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lnSpc>
                <a:spcPct val="110000"/>
              </a:lnSpc>
              <a:spcBef>
                <a:spcPts val="60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Nhập vào từ bàn phím hai mảng số nguyên a(n) và b(n) cùng kích thước. In hai mảng ra màn hình.</a:t>
            </a:r>
          </a:p>
          <a:p>
            <a:pPr marL="457200" lvl="0" indent="-457200" algn="just" eaLnBrk="0" fontAlgn="base" hangingPunct="0">
              <a:lnSpc>
                <a:spcPct val="110000"/>
              </a:lnSpc>
              <a:spcBef>
                <a:spcPts val="60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Cho biết những chỉ số nào mà hai phần tử tương ứng của hai mảng bằng nhau.</a:t>
            </a:r>
          </a:p>
          <a:p>
            <a:pPr marL="457200" lvl="0" indent="-457200" algn="just" eaLnBrk="0" fontAlgn="base" hangingPunct="0">
              <a:lnSpc>
                <a:spcPct val="110000"/>
              </a:lnSpc>
              <a:spcBef>
                <a:spcPts val="60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Tăng các phần tử của b lên 1 đơn vị, in mảng kết quả ra màn hình.</a:t>
            </a:r>
          </a:p>
          <a:p>
            <a:pPr marL="457200" lvl="0" indent="-457200" algn="just" eaLnBrk="0" fontAlgn="base" hangingPunct="0">
              <a:lnSpc>
                <a:spcPct val="110000"/>
              </a:lnSpc>
              <a:spcBef>
                <a:spcPts val="60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Chuyển mảng b thành một mảng hai chiều, cho biết ndim và shape của mảng kết quả.</a:t>
            </a:r>
          </a:p>
          <a:p>
            <a:pPr marL="457200" lvl="0" indent="-457200" algn="just" eaLnBrk="0" fontAlgn="base" hangingPunct="0">
              <a:lnSpc>
                <a:spcPct val="110000"/>
              </a:lnSpc>
              <a:spcBef>
                <a:spcPts val="60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Chuyển mảng hai chiều về mảng một chiều, in kết quả ra màn hình.</a:t>
            </a:r>
            <a:endParaRPr lang="vi-VN" altLang="vi-VN" sz="2400" dirty="0">
              <a:solidFill>
                <a:srgbClr val="005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53650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102</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2368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Iterating Arrays: Duyệt mảng</a:t>
            </a:r>
          </a:p>
        </p:txBody>
      </p:sp>
      <p:sp>
        <p:nvSpPr>
          <p:cNvPr id="18" name="Rectangle 17"/>
          <p:cNvSpPr>
            <a:spLocks noChangeArrowheads="1"/>
          </p:cNvSpPr>
          <p:nvPr/>
        </p:nvSpPr>
        <p:spPr bwMode="auto">
          <a:xfrm>
            <a:off x="2697539" y="2401050"/>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Wingdings" panose="05000000000000000000" pitchFamily="2" charset="2"/>
              <a:buChar char="§"/>
            </a:pPr>
            <a:r>
              <a:rPr lang="vi-VN" sz="2000" dirty="0">
                <a:solidFill>
                  <a:srgbClr val="005064"/>
                </a:solidFill>
              </a:rPr>
              <a:t>Duyệt mảng 1 chiều</a:t>
            </a:r>
          </a:p>
        </p:txBody>
      </p:sp>
      <p:sp>
        <p:nvSpPr>
          <p:cNvPr id="11" name="Rectangle 10"/>
          <p:cNvSpPr/>
          <p:nvPr/>
        </p:nvSpPr>
        <p:spPr>
          <a:xfrm>
            <a:off x="3047999" y="2806026"/>
            <a:ext cx="8998528" cy="1477328"/>
          </a:xfrm>
          <a:prstGeom prst="rect">
            <a:avLst/>
          </a:prstGeom>
        </p:spPr>
        <p:txBody>
          <a:bodyPr wrap="square">
            <a:spAutoFit/>
          </a:bodyPr>
          <a:lstStyle/>
          <a:p>
            <a:pPr>
              <a:lnSpc>
                <a:spcPct val="150000"/>
              </a:lnSpc>
            </a:pPr>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CD"/>
                </a:solidFill>
                <a:latin typeface="Consolas" panose="020B0609020204030204" pitchFamily="49" charset="0"/>
              </a:rPr>
              <a:t>for</a:t>
            </a:r>
            <a:r>
              <a:rPr lang="en-US" sz="2000" b="1" dirty="0">
                <a:solidFill>
                  <a:srgbClr val="000000"/>
                </a:solidFill>
                <a:latin typeface="Consolas" panose="020B0609020204030204" pitchFamily="49" charset="0"/>
              </a:rPr>
              <a:t> x </a:t>
            </a:r>
            <a:r>
              <a:rPr lang="en-US" sz="2000" b="1" dirty="0">
                <a:solidFill>
                  <a:srgbClr val="0000CD"/>
                </a:solidFill>
                <a:latin typeface="Consolas" panose="020B0609020204030204" pitchFamily="49" charset="0"/>
              </a:rPr>
              <a:t>in</a:t>
            </a:r>
            <a:r>
              <a:rPr lang="en-US" sz="2000" b="1" dirty="0">
                <a:solidFill>
                  <a:srgbClr val="000000"/>
                </a:solidFill>
                <a:latin typeface="Consolas" panose="020B0609020204030204" pitchFamily="49" charset="0"/>
              </a:rPr>
              <a:t> a:  </a:t>
            </a:r>
            <a:r>
              <a:rPr lang="en-US" sz="2000" b="1" dirty="0">
                <a:solidFill>
                  <a:srgbClr val="0000CD"/>
                </a:solidFill>
                <a:latin typeface="Consolas" panose="020B0609020204030204" pitchFamily="49" charset="0"/>
              </a:rPr>
              <a:t>print</a:t>
            </a:r>
            <a:r>
              <a:rPr lang="en-US" sz="2000" b="1" dirty="0">
                <a:solidFill>
                  <a:srgbClr val="000000"/>
                </a:solidFill>
                <a:latin typeface="Consolas" panose="020B0609020204030204" pitchFamily="49" charset="0"/>
              </a:rPr>
              <a:t>(x)			</a:t>
            </a:r>
            <a:r>
              <a:rPr lang="en-US" sz="2000" b="1" i="1" dirty="0">
                <a:solidFill>
                  <a:schemeClr val="tx1">
                    <a:lumMod val="65000"/>
                    <a:lumOff val="35000"/>
                  </a:schemeClr>
                </a:solidFill>
                <a:latin typeface="Consolas" panose="020B0609020204030204" pitchFamily="49" charset="0"/>
              </a:rPr>
              <a:t>#</a:t>
            </a:r>
            <a:r>
              <a:rPr lang="en-US" sz="2000" b="1" i="1" dirty="0" err="1">
                <a:solidFill>
                  <a:schemeClr val="tx1">
                    <a:lumMod val="65000"/>
                    <a:lumOff val="35000"/>
                  </a:schemeClr>
                </a:solidFill>
                <a:latin typeface="Consolas" panose="020B0609020204030204" pitchFamily="49" charset="0"/>
              </a:rPr>
              <a:t>duyệt</a:t>
            </a:r>
            <a:r>
              <a:rPr lang="en-US" sz="2000" b="1" i="1" dirty="0">
                <a:solidFill>
                  <a:schemeClr val="tx1">
                    <a:lumMod val="65000"/>
                    <a:lumOff val="35000"/>
                  </a:schemeClr>
                </a:solidFill>
                <a:latin typeface="Consolas" panose="020B0609020204030204" pitchFamily="49" charset="0"/>
              </a:rPr>
              <a:t> </a:t>
            </a:r>
            <a:r>
              <a:rPr lang="en-US" sz="2000" b="1" i="1" dirty="0" err="1">
                <a:solidFill>
                  <a:schemeClr val="tx1">
                    <a:lumMod val="65000"/>
                    <a:lumOff val="35000"/>
                  </a:schemeClr>
                </a:solidFill>
                <a:latin typeface="Consolas" panose="020B0609020204030204" pitchFamily="49" charset="0"/>
              </a:rPr>
              <a:t>theo</a:t>
            </a:r>
            <a:r>
              <a:rPr lang="en-US" sz="2000" b="1" i="1" dirty="0">
                <a:solidFill>
                  <a:schemeClr val="tx1">
                    <a:lumMod val="65000"/>
                    <a:lumOff val="35000"/>
                  </a:schemeClr>
                </a:solidFill>
                <a:latin typeface="Consolas" panose="020B0609020204030204" pitchFamily="49" charset="0"/>
              </a:rPr>
              <a:t> </a:t>
            </a:r>
            <a:r>
              <a:rPr lang="en-US" sz="2000" b="1" i="1" dirty="0" err="1">
                <a:solidFill>
                  <a:schemeClr val="tx1">
                    <a:lumMod val="65000"/>
                    <a:lumOff val="35000"/>
                  </a:schemeClr>
                </a:solidFill>
                <a:latin typeface="Consolas" panose="020B0609020204030204" pitchFamily="49" charset="0"/>
              </a:rPr>
              <a:t>giá</a:t>
            </a:r>
            <a:r>
              <a:rPr lang="en-US" sz="2000" b="1" i="1" dirty="0">
                <a:solidFill>
                  <a:schemeClr val="tx1">
                    <a:lumMod val="65000"/>
                    <a:lumOff val="35000"/>
                  </a:schemeClr>
                </a:solidFill>
                <a:latin typeface="Consolas" panose="020B0609020204030204" pitchFamily="49" charset="0"/>
              </a:rPr>
              <a:t> </a:t>
            </a:r>
            <a:r>
              <a:rPr lang="en-US" sz="2000" b="1" i="1" dirty="0" err="1">
                <a:solidFill>
                  <a:schemeClr val="tx1">
                    <a:lumMod val="65000"/>
                    <a:lumOff val="35000"/>
                  </a:schemeClr>
                </a:solidFill>
                <a:latin typeface="Consolas" panose="020B0609020204030204" pitchFamily="49" charset="0"/>
              </a:rPr>
              <a:t>trị</a:t>
            </a:r>
            <a:endParaRPr lang="en-US" sz="2000" b="1" i="1" dirty="0">
              <a:solidFill>
                <a:schemeClr val="tx1">
                  <a:lumMod val="65000"/>
                  <a:lumOff val="35000"/>
                </a:schemeClr>
              </a:solidFill>
              <a:latin typeface="Consolas" panose="020B0609020204030204" pitchFamily="49" charset="0"/>
            </a:endParaRPr>
          </a:p>
          <a:p>
            <a:pPr>
              <a:lnSpc>
                <a:spcPct val="150000"/>
              </a:lnSpc>
            </a:pPr>
            <a:r>
              <a:rPr lang="en-US" sz="2000" b="1" dirty="0">
                <a:solidFill>
                  <a:srgbClr val="0000CD"/>
                </a:solidFill>
                <a:latin typeface="Consolas" panose="020B0609020204030204" pitchFamily="49" charset="0"/>
              </a:rPr>
              <a:t>for</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i</a:t>
            </a:r>
            <a:r>
              <a:rPr lang="en-US" sz="2000" b="1" dirty="0">
                <a:solidFill>
                  <a:srgbClr val="000000"/>
                </a:solidFill>
                <a:latin typeface="Consolas" panose="020B0609020204030204" pitchFamily="49" charset="0"/>
              </a:rPr>
              <a:t> </a:t>
            </a:r>
            <a:r>
              <a:rPr lang="en-US" sz="2000" b="1" dirty="0">
                <a:solidFill>
                  <a:srgbClr val="0000CD"/>
                </a:solidFill>
                <a:latin typeface="Consolas" panose="020B0609020204030204" pitchFamily="49" charset="0"/>
              </a:rPr>
              <a:t>in</a:t>
            </a:r>
            <a:r>
              <a:rPr lang="en-US" sz="2000" b="1" dirty="0">
                <a:solidFill>
                  <a:srgbClr val="000000"/>
                </a:solidFill>
                <a:latin typeface="Consolas" panose="020B0609020204030204" pitchFamily="49" charset="0"/>
              </a:rPr>
              <a:t> range(</a:t>
            </a:r>
            <a:r>
              <a:rPr lang="en-US" sz="2000" b="1" dirty="0" err="1">
                <a:solidFill>
                  <a:srgbClr val="000000"/>
                </a:solidFill>
                <a:latin typeface="Consolas" panose="020B0609020204030204" pitchFamily="49" charset="0"/>
              </a:rPr>
              <a:t>a.size</a:t>
            </a:r>
            <a:r>
              <a:rPr lang="en-US" sz="2000" b="1" dirty="0">
                <a:solidFill>
                  <a:srgbClr val="000000"/>
                </a:solidFill>
                <a:latin typeface="Consolas" panose="020B0609020204030204" pitchFamily="49" charset="0"/>
              </a:rPr>
              <a:t>):  </a:t>
            </a:r>
            <a:r>
              <a:rPr lang="en-US" sz="2000" b="1" dirty="0">
                <a:solidFill>
                  <a:srgbClr val="0000CD"/>
                </a:solidFill>
                <a:latin typeface="Consolas" panose="020B0609020204030204" pitchFamily="49" charset="0"/>
              </a:rPr>
              <a:t>print</a:t>
            </a:r>
            <a:r>
              <a:rPr lang="en-US" sz="2000" b="1" dirty="0">
                <a:solidFill>
                  <a:srgbClr val="000000"/>
                </a:solidFill>
                <a:latin typeface="Consolas" panose="020B0609020204030204" pitchFamily="49" charset="0"/>
              </a:rPr>
              <a:t>(a[</a:t>
            </a:r>
            <a:r>
              <a:rPr lang="en-US" sz="2000" b="1" dirty="0" err="1">
                <a:solidFill>
                  <a:srgbClr val="000000"/>
                </a:solidFill>
                <a:latin typeface="Consolas" panose="020B0609020204030204" pitchFamily="49" charset="0"/>
              </a:rPr>
              <a:t>i</a:t>
            </a:r>
            <a:r>
              <a:rPr lang="en-US" sz="2000" b="1" dirty="0">
                <a:solidFill>
                  <a:srgbClr val="000000"/>
                </a:solidFill>
                <a:latin typeface="Consolas" panose="020B0609020204030204" pitchFamily="49" charset="0"/>
              </a:rPr>
              <a:t>])	</a:t>
            </a:r>
            <a:r>
              <a:rPr lang="en-US" sz="2000" b="1" i="1" dirty="0">
                <a:solidFill>
                  <a:schemeClr val="tx1">
                    <a:lumMod val="65000"/>
                    <a:lumOff val="35000"/>
                  </a:schemeClr>
                </a:solidFill>
                <a:latin typeface="Consolas" panose="020B0609020204030204" pitchFamily="49" charset="0"/>
              </a:rPr>
              <a:t>#</a:t>
            </a:r>
            <a:r>
              <a:rPr lang="en-US" sz="2000" b="1" i="1" dirty="0" err="1">
                <a:solidFill>
                  <a:schemeClr val="tx1">
                    <a:lumMod val="65000"/>
                    <a:lumOff val="35000"/>
                  </a:schemeClr>
                </a:solidFill>
                <a:latin typeface="Consolas" panose="020B0609020204030204" pitchFamily="49" charset="0"/>
              </a:rPr>
              <a:t>duyệt</a:t>
            </a:r>
            <a:r>
              <a:rPr lang="en-US" sz="2000" b="1" i="1" dirty="0">
                <a:solidFill>
                  <a:schemeClr val="tx1">
                    <a:lumMod val="65000"/>
                    <a:lumOff val="35000"/>
                  </a:schemeClr>
                </a:solidFill>
                <a:latin typeface="Consolas" panose="020B0609020204030204" pitchFamily="49" charset="0"/>
              </a:rPr>
              <a:t> </a:t>
            </a:r>
            <a:r>
              <a:rPr lang="en-US" sz="2000" b="1" i="1" dirty="0" err="1">
                <a:solidFill>
                  <a:schemeClr val="tx1">
                    <a:lumMod val="65000"/>
                    <a:lumOff val="35000"/>
                  </a:schemeClr>
                </a:solidFill>
                <a:latin typeface="Consolas" panose="020B0609020204030204" pitchFamily="49" charset="0"/>
              </a:rPr>
              <a:t>theo</a:t>
            </a:r>
            <a:r>
              <a:rPr lang="en-US" sz="2000" b="1" i="1" dirty="0">
                <a:solidFill>
                  <a:schemeClr val="tx1">
                    <a:lumMod val="65000"/>
                    <a:lumOff val="35000"/>
                  </a:schemeClr>
                </a:solidFill>
                <a:latin typeface="Consolas" panose="020B0609020204030204" pitchFamily="49" charset="0"/>
              </a:rPr>
              <a:t> </a:t>
            </a:r>
            <a:r>
              <a:rPr lang="en-US" sz="2000" b="1" i="1" dirty="0" err="1">
                <a:solidFill>
                  <a:schemeClr val="tx1">
                    <a:lumMod val="65000"/>
                    <a:lumOff val="35000"/>
                  </a:schemeClr>
                </a:solidFill>
                <a:latin typeface="Consolas" panose="020B0609020204030204" pitchFamily="49" charset="0"/>
              </a:rPr>
              <a:t>chỉ</a:t>
            </a:r>
            <a:r>
              <a:rPr lang="en-US" sz="2000" b="1" i="1" dirty="0">
                <a:solidFill>
                  <a:schemeClr val="tx1">
                    <a:lumMod val="65000"/>
                    <a:lumOff val="35000"/>
                  </a:schemeClr>
                </a:solidFill>
                <a:latin typeface="Consolas" panose="020B0609020204030204" pitchFamily="49" charset="0"/>
              </a:rPr>
              <a:t> </a:t>
            </a:r>
            <a:r>
              <a:rPr lang="en-US" sz="2000" b="1" i="1" dirty="0" err="1">
                <a:solidFill>
                  <a:schemeClr val="tx1">
                    <a:lumMod val="65000"/>
                    <a:lumOff val="35000"/>
                  </a:schemeClr>
                </a:solidFill>
                <a:latin typeface="Consolas" panose="020B0609020204030204" pitchFamily="49" charset="0"/>
              </a:rPr>
              <a:t>số</a:t>
            </a:r>
            <a:endParaRPr lang="vi-VN" sz="2000" b="1" i="1" dirty="0">
              <a:solidFill>
                <a:schemeClr val="tx1">
                  <a:lumMod val="65000"/>
                  <a:lumOff val="35000"/>
                </a:schemeClr>
              </a:solidFill>
            </a:endParaRPr>
          </a:p>
        </p:txBody>
      </p:sp>
      <p:sp>
        <p:nvSpPr>
          <p:cNvPr id="20" name="Rectangle 19"/>
          <p:cNvSpPr>
            <a:spLocks noChangeArrowheads="1"/>
          </p:cNvSpPr>
          <p:nvPr/>
        </p:nvSpPr>
        <p:spPr bwMode="auto">
          <a:xfrm>
            <a:off x="2697539" y="4582220"/>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Wingdings" panose="05000000000000000000" pitchFamily="2" charset="2"/>
              <a:buChar char="§"/>
            </a:pPr>
            <a:r>
              <a:rPr lang="vi-VN" sz="2000" dirty="0">
                <a:solidFill>
                  <a:srgbClr val="005064"/>
                </a:solidFill>
              </a:rPr>
              <a:t>Duyệt mảng 2 chiều</a:t>
            </a:r>
          </a:p>
        </p:txBody>
      </p:sp>
      <p:sp>
        <p:nvSpPr>
          <p:cNvPr id="16" name="Rectangle 15"/>
          <p:cNvSpPr/>
          <p:nvPr/>
        </p:nvSpPr>
        <p:spPr>
          <a:xfrm>
            <a:off x="5892800" y="4496733"/>
            <a:ext cx="6096000" cy="553998"/>
          </a:xfrm>
          <a:prstGeom prst="rect">
            <a:avLst/>
          </a:prstGeom>
        </p:spPr>
        <p:txBody>
          <a:bodyPr>
            <a:spAutoFit/>
          </a:bodyPr>
          <a:lstStyle/>
          <a:p>
            <a:pPr>
              <a:lnSpc>
                <a:spcPct val="150000"/>
              </a:lnSpc>
            </a:pPr>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5</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6</a:t>
            </a:r>
            <a:r>
              <a:rPr lang="en-US" sz="2000" b="1" dirty="0">
                <a:solidFill>
                  <a:srgbClr val="000000"/>
                </a:solidFill>
                <a:latin typeface="Consolas" panose="020B0609020204030204" pitchFamily="49" charset="0"/>
              </a:rPr>
              <a:t>]])</a:t>
            </a:r>
            <a:endParaRPr lang="vi-VN" sz="2000" b="1" dirty="0"/>
          </a:p>
        </p:txBody>
      </p:sp>
      <p:sp>
        <p:nvSpPr>
          <p:cNvPr id="2" name="Rectangle 1"/>
          <p:cNvSpPr/>
          <p:nvPr/>
        </p:nvSpPr>
        <p:spPr>
          <a:xfrm>
            <a:off x="3021261" y="4968553"/>
            <a:ext cx="3732235" cy="1338828"/>
          </a:xfrm>
          <a:prstGeom prst="rect">
            <a:avLst/>
          </a:prstGeom>
          <a:ln>
            <a:solidFill>
              <a:schemeClr val="accent1"/>
            </a:solidFill>
          </a:ln>
        </p:spPr>
        <p:txBody>
          <a:bodyPr wrap="square">
            <a:spAutoFit/>
          </a:bodyPr>
          <a:lstStyle/>
          <a:p>
            <a:pPr>
              <a:lnSpc>
                <a:spcPct val="150000"/>
              </a:lnSpc>
            </a:pPr>
            <a:r>
              <a:rPr lang="en-US" b="1" dirty="0">
                <a:solidFill>
                  <a:srgbClr val="0000CD"/>
                </a:solidFill>
                <a:latin typeface="Consolas" panose="020B0609020204030204" pitchFamily="49" charset="0"/>
              </a:rPr>
              <a:t>for</a:t>
            </a:r>
            <a:r>
              <a:rPr lang="en-US" b="1" dirty="0">
                <a:solidFill>
                  <a:srgbClr val="000000"/>
                </a:solidFill>
                <a:latin typeface="Consolas" panose="020B0609020204030204" pitchFamily="49" charset="0"/>
              </a:rPr>
              <a:t> x </a:t>
            </a:r>
            <a:r>
              <a:rPr lang="en-US" b="1" dirty="0">
                <a:solidFill>
                  <a:srgbClr val="0000CD"/>
                </a:solidFill>
                <a:latin typeface="Consolas" panose="020B0609020204030204" pitchFamily="49" charset="0"/>
              </a:rPr>
              <a:t>in</a:t>
            </a:r>
            <a:r>
              <a:rPr lang="en-US" b="1" dirty="0">
                <a:solidFill>
                  <a:srgbClr val="000000"/>
                </a:solidFill>
                <a:latin typeface="Consolas" panose="020B0609020204030204" pitchFamily="49" charset="0"/>
              </a:rPr>
              <a:t> a:</a:t>
            </a:r>
            <a:r>
              <a:rPr lang="en-US" b="1" dirty="0"/>
              <a:t/>
            </a:r>
            <a:br>
              <a:rPr lang="en-US" b="1" dirty="0"/>
            </a:br>
            <a:r>
              <a:rPr lang="en-US" b="1" dirty="0">
                <a:solidFill>
                  <a:srgbClr val="000000"/>
                </a:solidFill>
                <a:latin typeface="Consolas" panose="020B0609020204030204" pitchFamily="49" charset="0"/>
              </a:rPr>
              <a:t>  </a:t>
            </a:r>
            <a:r>
              <a:rPr lang="en-US" b="1" dirty="0">
                <a:solidFill>
                  <a:srgbClr val="0000CD"/>
                </a:solidFill>
                <a:latin typeface="Consolas" panose="020B0609020204030204" pitchFamily="49" charset="0"/>
              </a:rPr>
              <a:t>for</a:t>
            </a:r>
            <a:r>
              <a:rPr lang="en-US" b="1" dirty="0">
                <a:solidFill>
                  <a:srgbClr val="000000"/>
                </a:solidFill>
                <a:latin typeface="Consolas" panose="020B0609020204030204" pitchFamily="49" charset="0"/>
              </a:rPr>
              <a:t> y </a:t>
            </a:r>
            <a:r>
              <a:rPr lang="en-US" b="1" dirty="0">
                <a:solidFill>
                  <a:srgbClr val="0000CD"/>
                </a:solidFill>
                <a:latin typeface="Consolas" panose="020B0609020204030204" pitchFamily="49" charset="0"/>
              </a:rPr>
              <a:t>in</a:t>
            </a:r>
            <a:r>
              <a:rPr lang="en-US" b="1" dirty="0">
                <a:solidFill>
                  <a:srgbClr val="000000"/>
                </a:solidFill>
                <a:latin typeface="Consolas" panose="020B0609020204030204" pitchFamily="49" charset="0"/>
              </a:rPr>
              <a:t> x:   </a:t>
            </a:r>
          </a:p>
          <a:p>
            <a:pPr>
              <a:lnSpc>
                <a:spcPct val="150000"/>
              </a:lnSpc>
            </a:pPr>
            <a:r>
              <a:rPr lang="en-US" b="1" dirty="0">
                <a:solidFill>
                  <a:srgbClr val="000000"/>
                </a:solidFill>
                <a:latin typeface="Consolas" panose="020B0609020204030204" pitchFamily="49" charset="0"/>
              </a:rPr>
              <a:t>      </a:t>
            </a:r>
            <a:r>
              <a:rPr lang="en-US" b="1" dirty="0">
                <a:solidFill>
                  <a:srgbClr val="0000CD"/>
                </a:solidFill>
                <a:latin typeface="Consolas" panose="020B0609020204030204" pitchFamily="49" charset="0"/>
              </a:rPr>
              <a:t>print</a:t>
            </a:r>
            <a:r>
              <a:rPr lang="en-US" b="1" dirty="0">
                <a:solidFill>
                  <a:srgbClr val="000000"/>
                </a:solidFill>
                <a:latin typeface="Consolas" panose="020B0609020204030204" pitchFamily="49" charset="0"/>
              </a:rPr>
              <a:t>(y)</a:t>
            </a:r>
            <a:endParaRPr lang="vi-VN" b="1" dirty="0"/>
          </a:p>
        </p:txBody>
      </p:sp>
      <p:sp>
        <p:nvSpPr>
          <p:cNvPr id="22" name="Rectangle 21"/>
          <p:cNvSpPr/>
          <p:nvPr/>
        </p:nvSpPr>
        <p:spPr>
          <a:xfrm>
            <a:off x="7014754" y="4983080"/>
            <a:ext cx="4183074" cy="1338828"/>
          </a:xfrm>
          <a:prstGeom prst="rect">
            <a:avLst/>
          </a:prstGeom>
          <a:ln>
            <a:solidFill>
              <a:schemeClr val="accent1"/>
            </a:solidFill>
          </a:ln>
        </p:spPr>
        <p:txBody>
          <a:bodyPr wrap="square">
            <a:spAutoFit/>
          </a:bodyPr>
          <a:lstStyle/>
          <a:p>
            <a:pPr>
              <a:lnSpc>
                <a:spcPct val="150000"/>
              </a:lnSpc>
            </a:pPr>
            <a:r>
              <a:rPr lang="en-US" b="1" dirty="0">
                <a:solidFill>
                  <a:srgbClr val="0000CD"/>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a:t>
            </a:r>
            <a:r>
              <a:rPr lang="en-US" b="1" dirty="0">
                <a:solidFill>
                  <a:srgbClr val="0000CD"/>
                </a:solidFill>
                <a:latin typeface="Consolas" panose="020B0609020204030204" pitchFamily="49" charset="0"/>
              </a:rPr>
              <a:t>in</a:t>
            </a:r>
            <a:r>
              <a:rPr lang="en-US" b="1" dirty="0">
                <a:solidFill>
                  <a:srgbClr val="000000"/>
                </a:solidFill>
                <a:latin typeface="Consolas" panose="020B0609020204030204" pitchFamily="49" charset="0"/>
              </a:rPr>
              <a:t> range(</a:t>
            </a:r>
            <a:r>
              <a:rPr lang="en-US" b="1" dirty="0" err="1">
                <a:solidFill>
                  <a:srgbClr val="000000"/>
                </a:solidFill>
                <a:latin typeface="Consolas" panose="020B0609020204030204" pitchFamily="49" charset="0"/>
              </a:rPr>
              <a:t>len</a:t>
            </a:r>
            <a:r>
              <a:rPr lang="en-US" b="1" dirty="0">
                <a:solidFill>
                  <a:srgbClr val="000000"/>
                </a:solidFill>
                <a:latin typeface="Consolas" panose="020B0609020204030204" pitchFamily="49" charset="0"/>
              </a:rPr>
              <a:t>(a)):</a:t>
            </a:r>
            <a:r>
              <a:rPr lang="en-US" b="1" dirty="0"/>
              <a:t/>
            </a:r>
            <a:br>
              <a:rPr lang="en-US" b="1" dirty="0"/>
            </a:br>
            <a:r>
              <a:rPr lang="en-US" b="1" dirty="0">
                <a:solidFill>
                  <a:srgbClr val="000000"/>
                </a:solidFill>
                <a:latin typeface="Consolas" panose="020B0609020204030204" pitchFamily="49" charset="0"/>
              </a:rPr>
              <a:t>  </a:t>
            </a:r>
            <a:r>
              <a:rPr lang="en-US" b="1" dirty="0">
                <a:solidFill>
                  <a:srgbClr val="0000CD"/>
                </a:solidFill>
                <a:latin typeface="Consolas" panose="020B0609020204030204" pitchFamily="49" charset="0"/>
              </a:rPr>
              <a:t>for</a:t>
            </a:r>
            <a:r>
              <a:rPr lang="en-US" b="1" dirty="0">
                <a:solidFill>
                  <a:srgbClr val="000000"/>
                </a:solidFill>
                <a:latin typeface="Consolas" panose="020B0609020204030204" pitchFamily="49" charset="0"/>
              </a:rPr>
              <a:t> j </a:t>
            </a:r>
            <a:r>
              <a:rPr lang="en-US" b="1" dirty="0">
                <a:solidFill>
                  <a:srgbClr val="0000CD"/>
                </a:solidFill>
                <a:latin typeface="Consolas" panose="020B0609020204030204" pitchFamily="49" charset="0"/>
              </a:rPr>
              <a:t>in</a:t>
            </a:r>
            <a:r>
              <a:rPr lang="en-US" b="1" dirty="0">
                <a:solidFill>
                  <a:srgbClr val="000000"/>
                </a:solidFill>
                <a:latin typeface="Consolas" panose="020B0609020204030204" pitchFamily="49" charset="0"/>
              </a:rPr>
              <a:t> range(</a:t>
            </a:r>
            <a:r>
              <a:rPr lang="en-US" b="1" dirty="0" err="1">
                <a:solidFill>
                  <a:srgbClr val="000000"/>
                </a:solidFill>
                <a:latin typeface="Consolas" panose="020B0609020204030204" pitchFamily="49" charset="0"/>
              </a:rPr>
              <a:t>a.itemsize</a:t>
            </a:r>
            <a:r>
              <a:rPr lang="en-US" b="1" dirty="0">
                <a:solidFill>
                  <a:srgbClr val="000000"/>
                </a:solidFill>
                <a:latin typeface="Consolas" panose="020B0609020204030204" pitchFamily="49" charset="0"/>
              </a:rPr>
              <a:t>):  </a:t>
            </a:r>
          </a:p>
          <a:p>
            <a:pPr>
              <a:lnSpc>
                <a:spcPct val="150000"/>
              </a:lnSpc>
            </a:pPr>
            <a:r>
              <a:rPr lang="en-US" b="1" dirty="0">
                <a:solidFill>
                  <a:srgbClr val="000000"/>
                </a:solidFill>
                <a:latin typeface="Consolas" panose="020B0609020204030204" pitchFamily="49" charset="0"/>
              </a:rPr>
              <a:t>      </a:t>
            </a:r>
            <a:r>
              <a:rPr lang="en-US" b="1" dirty="0">
                <a:solidFill>
                  <a:srgbClr val="0000CD"/>
                </a:solidFill>
                <a:latin typeface="Consolas" panose="020B0609020204030204" pitchFamily="49" charset="0"/>
              </a:rPr>
              <a:t>print</a:t>
            </a:r>
            <a:r>
              <a:rPr lang="en-US" b="1" dirty="0">
                <a:solidFill>
                  <a:srgbClr val="000000"/>
                </a:solidFill>
                <a:latin typeface="Consolas" panose="020B0609020204030204" pitchFamily="49" charset="0"/>
              </a:rPr>
              <a:t>(a[</a:t>
            </a:r>
            <a:r>
              <a:rPr lang="en-US" b="1" dirty="0" err="1">
                <a:solidFill>
                  <a:srgbClr val="000000"/>
                </a:solidFill>
                <a:latin typeface="Consolas" panose="020B0609020204030204" pitchFamily="49" charset="0"/>
              </a:rPr>
              <a:t>i</a:t>
            </a:r>
            <a:r>
              <a:rPr lang="en-US" b="1" dirty="0">
                <a:solidFill>
                  <a:srgbClr val="000000"/>
                </a:solidFill>
                <a:latin typeface="Consolas" panose="020B0609020204030204" pitchFamily="49" charset="0"/>
              </a:rPr>
              <a:t>, j])</a:t>
            </a:r>
            <a:endParaRPr lang="vi-VN" b="1" dirty="0"/>
          </a:p>
        </p:txBody>
      </p:sp>
    </p:spTree>
    <p:extLst>
      <p:ext uri="{BB962C8B-B14F-4D97-AF65-F5344CB8AC3E}">
        <p14:creationId xmlns:p14="http://schemas.microsoft.com/office/powerpoint/2010/main" val="5802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103</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2368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Iterating Arrays: Duyệt mảng</a:t>
            </a:r>
          </a:p>
        </p:txBody>
      </p:sp>
      <p:sp>
        <p:nvSpPr>
          <p:cNvPr id="20" name="Rectangle 19"/>
          <p:cNvSpPr>
            <a:spLocks noChangeArrowheads="1"/>
          </p:cNvSpPr>
          <p:nvPr/>
        </p:nvSpPr>
        <p:spPr bwMode="auto">
          <a:xfrm>
            <a:off x="2697539" y="2324203"/>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Wingdings" panose="05000000000000000000" pitchFamily="2" charset="2"/>
              <a:buChar char="§"/>
            </a:pPr>
            <a:r>
              <a:rPr lang="vi-VN" sz="2000" dirty="0">
                <a:solidFill>
                  <a:srgbClr val="005064"/>
                </a:solidFill>
              </a:rPr>
              <a:t>Duyệt mảng bằng </a:t>
            </a:r>
            <a:r>
              <a:rPr lang="vi-VN" sz="2000" b="1" dirty="0">
                <a:solidFill>
                  <a:srgbClr val="FF0000"/>
                </a:solidFill>
              </a:rPr>
              <a:t>nditer()</a:t>
            </a:r>
          </a:p>
        </p:txBody>
      </p:sp>
      <p:sp>
        <p:nvSpPr>
          <p:cNvPr id="2" name="Rectangle 1"/>
          <p:cNvSpPr/>
          <p:nvPr/>
        </p:nvSpPr>
        <p:spPr>
          <a:xfrm>
            <a:off x="3048000" y="2828836"/>
            <a:ext cx="7924800" cy="1015663"/>
          </a:xfrm>
          <a:prstGeom prst="rect">
            <a:avLst/>
          </a:prstGeom>
        </p:spPr>
        <p:txBody>
          <a:bodyPr wrap="square">
            <a:spAutoFit/>
          </a:bodyPr>
          <a:lstStyle/>
          <a:p>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5</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6</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7</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8</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CD"/>
                </a:solidFill>
                <a:latin typeface="Consolas" panose="020B0609020204030204" pitchFamily="49" charset="0"/>
              </a:rPr>
              <a:t>for</a:t>
            </a:r>
            <a:r>
              <a:rPr lang="en-US" sz="2000" b="1" dirty="0">
                <a:solidFill>
                  <a:srgbClr val="000000"/>
                </a:solidFill>
                <a:latin typeface="Consolas" panose="020B0609020204030204" pitchFamily="49" charset="0"/>
              </a:rPr>
              <a:t> x </a:t>
            </a:r>
            <a:r>
              <a:rPr lang="en-US" sz="2000" b="1" dirty="0">
                <a:solidFill>
                  <a:srgbClr val="0000CD"/>
                </a:solidFill>
                <a:latin typeface="Consolas" panose="020B0609020204030204" pitchFamily="49" charset="0"/>
              </a:rPr>
              <a:t>in</a:t>
            </a:r>
            <a:r>
              <a:rPr lang="en-US" sz="2000" b="1" dirty="0">
                <a:solidFill>
                  <a:srgbClr val="000000"/>
                </a:solidFill>
                <a:latin typeface="Consolas" panose="020B0609020204030204" pitchFamily="49" charset="0"/>
              </a:rPr>
              <a:t> </a:t>
            </a:r>
            <a:r>
              <a:rPr lang="en-US" sz="2000" b="1" dirty="0" err="1">
                <a:solidFill>
                  <a:srgbClr val="000000"/>
                </a:solidFill>
                <a:latin typeface="Consolas" panose="020B0609020204030204" pitchFamily="49" charset="0"/>
              </a:rPr>
              <a:t>np.nditer</a:t>
            </a:r>
            <a:r>
              <a:rPr lang="en-US" sz="2000" b="1" dirty="0">
                <a:solidFill>
                  <a:srgbClr val="000000"/>
                </a:solidFill>
                <a:latin typeface="Consolas" panose="020B0609020204030204" pitchFamily="49" charset="0"/>
              </a:rPr>
              <a:t>(a):</a:t>
            </a:r>
            <a:r>
              <a:rPr lang="en-US" sz="2000" b="1" dirty="0"/>
              <a:t/>
            </a:r>
            <a:br>
              <a:rPr lang="en-US" sz="2000" b="1" dirty="0"/>
            </a:br>
            <a:r>
              <a:rPr lang="en-US" sz="2000" b="1" dirty="0">
                <a:solidFill>
                  <a:srgbClr val="000000"/>
                </a:solidFill>
                <a:latin typeface="Consolas" panose="020B0609020204030204" pitchFamily="49" charset="0"/>
              </a:rPr>
              <a:t>	</a:t>
            </a:r>
            <a:r>
              <a:rPr lang="en-US" sz="2000" b="1" dirty="0">
                <a:solidFill>
                  <a:srgbClr val="0000CD"/>
                </a:solidFill>
                <a:latin typeface="Consolas" panose="020B0609020204030204" pitchFamily="49" charset="0"/>
              </a:rPr>
              <a:t>print</a:t>
            </a:r>
            <a:r>
              <a:rPr lang="en-US" sz="2000" b="1" dirty="0">
                <a:solidFill>
                  <a:srgbClr val="000000"/>
                </a:solidFill>
                <a:latin typeface="Consolas" panose="020B0609020204030204" pitchFamily="49" charset="0"/>
              </a:rPr>
              <a:t>(x)</a:t>
            </a:r>
            <a:endParaRPr lang="vi-VN" sz="2000" b="1" dirty="0"/>
          </a:p>
        </p:txBody>
      </p:sp>
      <p:sp>
        <p:nvSpPr>
          <p:cNvPr id="22" name="Rectangle 21"/>
          <p:cNvSpPr>
            <a:spLocks noChangeArrowheads="1"/>
          </p:cNvSpPr>
          <p:nvPr/>
        </p:nvSpPr>
        <p:spPr bwMode="auto">
          <a:xfrm>
            <a:off x="2697539" y="4077570"/>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Wingdings" panose="05000000000000000000" pitchFamily="2" charset="2"/>
              <a:buChar char="§"/>
            </a:pPr>
            <a:r>
              <a:rPr lang="vi-VN" sz="2000" dirty="0">
                <a:solidFill>
                  <a:srgbClr val="005064"/>
                </a:solidFill>
              </a:rPr>
              <a:t>Duyệt mảng với chỉ số bằng </a:t>
            </a:r>
            <a:r>
              <a:rPr lang="vi-VN" sz="2000" b="1" dirty="0">
                <a:solidFill>
                  <a:srgbClr val="FF0000"/>
                </a:solidFill>
              </a:rPr>
              <a:t>ndenumerate()</a:t>
            </a:r>
          </a:p>
        </p:txBody>
      </p:sp>
      <p:sp>
        <p:nvSpPr>
          <p:cNvPr id="15" name="Rectangle 14"/>
          <p:cNvSpPr/>
          <p:nvPr/>
        </p:nvSpPr>
        <p:spPr>
          <a:xfrm>
            <a:off x="2076994" y="4647582"/>
            <a:ext cx="4225870" cy="1338828"/>
          </a:xfrm>
          <a:prstGeom prst="rect">
            <a:avLst/>
          </a:prstGeom>
          <a:ln>
            <a:solidFill>
              <a:schemeClr val="accent1"/>
            </a:solidFill>
          </a:ln>
        </p:spPr>
        <p:txBody>
          <a:bodyPr wrap="square">
            <a:spAutoFit/>
          </a:bodyPr>
          <a:lstStyle/>
          <a:p>
            <a:pPr>
              <a:lnSpc>
                <a:spcPct val="150000"/>
              </a:lnSpc>
            </a:pPr>
            <a:r>
              <a:rPr lang="en-US" b="1" dirty="0">
                <a:solidFill>
                  <a:srgbClr val="000000"/>
                </a:solidFill>
                <a:latin typeface="Consolas" panose="020B0609020204030204" pitchFamily="49" charset="0"/>
              </a:rPr>
              <a:t>a = </a:t>
            </a:r>
            <a:r>
              <a:rPr lang="en-US" b="1" dirty="0" err="1">
                <a:solidFill>
                  <a:srgbClr val="000000"/>
                </a:solidFill>
                <a:latin typeface="Consolas" panose="020B0609020204030204" pitchFamily="49" charset="0"/>
              </a:rPr>
              <a:t>np.array</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3</a:t>
            </a:r>
            <a:r>
              <a:rPr lang="en-US" b="1" dirty="0">
                <a:solidFill>
                  <a:srgbClr val="000000"/>
                </a:solidFill>
                <a:latin typeface="Consolas" panose="020B0609020204030204" pitchFamily="49" charset="0"/>
              </a:rPr>
              <a:t>])</a:t>
            </a:r>
            <a:r>
              <a:rPr lang="en-US" b="1" dirty="0"/>
              <a:t/>
            </a:r>
            <a:br>
              <a:rPr lang="en-US" b="1" dirty="0"/>
            </a:br>
            <a:r>
              <a:rPr lang="en-US" b="1" dirty="0">
                <a:solidFill>
                  <a:srgbClr val="0000CD"/>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idx</a:t>
            </a:r>
            <a:r>
              <a:rPr lang="en-US" b="1" dirty="0">
                <a:solidFill>
                  <a:srgbClr val="000000"/>
                </a:solidFill>
                <a:latin typeface="Consolas" panose="020B0609020204030204" pitchFamily="49" charset="0"/>
              </a:rPr>
              <a:t>, x </a:t>
            </a:r>
            <a:r>
              <a:rPr lang="en-US" b="1" dirty="0">
                <a:solidFill>
                  <a:srgbClr val="0000CD"/>
                </a:solidFill>
                <a:latin typeface="Consolas" panose="020B0609020204030204" pitchFamily="49" charset="0"/>
              </a:rPr>
              <a:t>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np.ndenumerate</a:t>
            </a:r>
            <a:r>
              <a:rPr lang="en-US" b="1" dirty="0">
                <a:solidFill>
                  <a:srgbClr val="000000"/>
                </a:solidFill>
                <a:latin typeface="Consolas" panose="020B0609020204030204" pitchFamily="49" charset="0"/>
              </a:rPr>
              <a:t>(a):</a:t>
            </a:r>
            <a:r>
              <a:rPr lang="en-US" b="1" dirty="0"/>
              <a:t/>
            </a:r>
            <a:br>
              <a:rPr lang="en-US" b="1" dirty="0"/>
            </a:br>
            <a:r>
              <a:rPr lang="en-US" b="1" dirty="0">
                <a:solidFill>
                  <a:srgbClr val="000000"/>
                </a:solidFill>
                <a:latin typeface="Consolas" panose="020B0609020204030204" pitchFamily="49" charset="0"/>
              </a:rPr>
              <a:t>  	</a:t>
            </a:r>
            <a:r>
              <a:rPr lang="en-US" b="1" dirty="0">
                <a:solidFill>
                  <a:srgbClr val="0000CD"/>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idx</a:t>
            </a:r>
            <a:r>
              <a:rPr lang="en-US" b="1" dirty="0">
                <a:solidFill>
                  <a:srgbClr val="000000"/>
                </a:solidFill>
                <a:latin typeface="Consolas" panose="020B0609020204030204" pitchFamily="49" charset="0"/>
              </a:rPr>
              <a:t>, x)</a:t>
            </a:r>
            <a:endParaRPr lang="vi-VN" b="1" dirty="0"/>
          </a:p>
        </p:txBody>
      </p:sp>
      <p:sp>
        <p:nvSpPr>
          <p:cNvPr id="17" name="Rectangle 16"/>
          <p:cNvSpPr/>
          <p:nvPr/>
        </p:nvSpPr>
        <p:spPr>
          <a:xfrm>
            <a:off x="6446555" y="4647582"/>
            <a:ext cx="5558210" cy="1338828"/>
          </a:xfrm>
          <a:prstGeom prst="rect">
            <a:avLst/>
          </a:prstGeom>
          <a:ln>
            <a:solidFill>
              <a:schemeClr val="accent1"/>
            </a:solidFill>
          </a:ln>
        </p:spPr>
        <p:txBody>
          <a:bodyPr wrap="square">
            <a:spAutoFit/>
          </a:bodyPr>
          <a:lstStyle/>
          <a:p>
            <a:pPr>
              <a:lnSpc>
                <a:spcPct val="150000"/>
              </a:lnSpc>
            </a:pPr>
            <a:r>
              <a:rPr lang="en-US" b="1" dirty="0">
                <a:solidFill>
                  <a:srgbClr val="000000"/>
                </a:solidFill>
                <a:latin typeface="Consolas" panose="020B0609020204030204" pitchFamily="49" charset="0"/>
              </a:rPr>
              <a:t>a = </a:t>
            </a:r>
            <a:r>
              <a:rPr lang="en-US" b="1" dirty="0" err="1">
                <a:solidFill>
                  <a:srgbClr val="000000"/>
                </a:solidFill>
                <a:latin typeface="Consolas" panose="020B0609020204030204" pitchFamily="49" charset="0"/>
              </a:rPr>
              <a:t>np.array</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2</a:t>
            </a:r>
            <a:r>
              <a:rPr lang="en-US"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3</a:t>
            </a:r>
            <a:r>
              <a:rPr lang="en-US"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4</a:t>
            </a:r>
            <a:r>
              <a:rPr lang="en-US"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5</a:t>
            </a:r>
            <a:r>
              <a:rPr lang="en-US"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6</a:t>
            </a:r>
            <a:r>
              <a:rPr lang="en-US"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7</a:t>
            </a:r>
            <a:r>
              <a:rPr lang="en-US" b="1" dirty="0">
                <a:solidFill>
                  <a:srgbClr val="000000"/>
                </a:solidFill>
                <a:latin typeface="Consolas" panose="020B0609020204030204" pitchFamily="49" charset="0"/>
              </a:rPr>
              <a:t>, </a:t>
            </a:r>
            <a:r>
              <a:rPr lang="en-US" b="1" dirty="0">
                <a:solidFill>
                  <a:srgbClr val="FF0000"/>
                </a:solidFill>
                <a:latin typeface="Consolas" panose="020B0609020204030204" pitchFamily="49" charset="0"/>
              </a:rPr>
              <a:t>8</a:t>
            </a:r>
            <a:r>
              <a:rPr lang="en-US" b="1" dirty="0">
                <a:solidFill>
                  <a:srgbClr val="000000"/>
                </a:solidFill>
                <a:latin typeface="Consolas" panose="020B0609020204030204" pitchFamily="49" charset="0"/>
              </a:rPr>
              <a:t>]])</a:t>
            </a:r>
            <a:r>
              <a:rPr lang="en-US" b="1" dirty="0"/>
              <a:t/>
            </a:r>
            <a:br>
              <a:rPr lang="en-US" b="1" dirty="0"/>
            </a:br>
            <a:r>
              <a:rPr lang="en-US" b="1" dirty="0">
                <a:solidFill>
                  <a:srgbClr val="0000CD"/>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idx</a:t>
            </a:r>
            <a:r>
              <a:rPr lang="en-US" b="1" dirty="0">
                <a:solidFill>
                  <a:srgbClr val="000000"/>
                </a:solidFill>
                <a:latin typeface="Consolas" panose="020B0609020204030204" pitchFamily="49" charset="0"/>
              </a:rPr>
              <a:t>, x </a:t>
            </a:r>
            <a:r>
              <a:rPr lang="en-US" b="1" dirty="0">
                <a:solidFill>
                  <a:srgbClr val="0000CD"/>
                </a:solidFill>
                <a:latin typeface="Consolas" panose="020B0609020204030204" pitchFamily="49" charset="0"/>
              </a:rPr>
              <a:t>in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np.ndenumerate</a:t>
            </a:r>
            <a:r>
              <a:rPr lang="en-US" b="1" dirty="0">
                <a:solidFill>
                  <a:srgbClr val="000000"/>
                </a:solidFill>
                <a:latin typeface="Consolas" panose="020B0609020204030204" pitchFamily="49" charset="0"/>
              </a:rPr>
              <a:t>(a):</a:t>
            </a:r>
            <a:r>
              <a:rPr lang="en-US" b="1" dirty="0"/>
              <a:t/>
            </a:r>
            <a:br>
              <a:rPr lang="en-US" b="1" dirty="0"/>
            </a:br>
            <a:r>
              <a:rPr lang="en-US" b="1" dirty="0">
                <a:solidFill>
                  <a:srgbClr val="000000"/>
                </a:solidFill>
                <a:latin typeface="Consolas" panose="020B0609020204030204" pitchFamily="49" charset="0"/>
              </a:rPr>
              <a:t>  </a:t>
            </a:r>
            <a:r>
              <a:rPr lang="en-US" b="1" dirty="0">
                <a:solidFill>
                  <a:srgbClr val="0000CD"/>
                </a:solidFill>
                <a:latin typeface="Consolas" panose="020B0609020204030204" pitchFamily="49" charset="0"/>
              </a:rPr>
              <a:t>print</a:t>
            </a:r>
            <a:r>
              <a:rPr lang="en-US" b="1" dirty="0">
                <a:solidFill>
                  <a:srgbClr val="000000"/>
                </a:solidFill>
                <a:latin typeface="Consolas" panose="020B0609020204030204" pitchFamily="49" charset="0"/>
              </a:rPr>
              <a:t>(</a:t>
            </a:r>
            <a:r>
              <a:rPr lang="en-US" b="1" dirty="0" err="1">
                <a:solidFill>
                  <a:srgbClr val="000000"/>
                </a:solidFill>
                <a:latin typeface="Consolas" panose="020B0609020204030204" pitchFamily="49" charset="0"/>
              </a:rPr>
              <a:t>idx</a:t>
            </a:r>
            <a:r>
              <a:rPr lang="en-US" b="1" dirty="0">
                <a:solidFill>
                  <a:srgbClr val="000000"/>
                </a:solidFill>
                <a:latin typeface="Consolas" panose="020B0609020204030204" pitchFamily="49" charset="0"/>
              </a:rPr>
              <a:t>, x)</a:t>
            </a:r>
            <a:endParaRPr lang="vi-VN" b="1" dirty="0"/>
          </a:p>
        </p:txBody>
      </p:sp>
    </p:spTree>
    <p:extLst>
      <p:ext uri="{BB962C8B-B14F-4D97-AF65-F5344CB8AC3E}">
        <p14:creationId xmlns:p14="http://schemas.microsoft.com/office/powerpoint/2010/main" val="143586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5" grpId="0" animBg="1"/>
      <p:bldP spid="1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104</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2368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Join &amp; Split: Nối, tách mảng</a:t>
            </a:r>
          </a:p>
        </p:txBody>
      </p:sp>
      <p:sp>
        <p:nvSpPr>
          <p:cNvPr id="36" name="Rectangle 35"/>
          <p:cNvSpPr>
            <a:spLocks noChangeArrowheads="1"/>
          </p:cNvSpPr>
          <p:nvPr/>
        </p:nvSpPr>
        <p:spPr bwMode="auto">
          <a:xfrm>
            <a:off x="2344747" y="449931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endParaRPr lang="vi-VN" altLang="vi-VN" sz="2400" dirty="0">
              <a:solidFill>
                <a:srgbClr val="005064"/>
              </a:solidFill>
              <a:latin typeface="Arial" panose="020B0604020202020204" pitchFamily="34" charset="0"/>
              <a:cs typeface="Arial" panose="020B0604020202020204" pitchFamily="34" charset="0"/>
            </a:endParaRPr>
          </a:p>
        </p:txBody>
      </p:sp>
      <p:sp>
        <p:nvSpPr>
          <p:cNvPr id="17" name="Rectangle 16"/>
          <p:cNvSpPr>
            <a:spLocks noChangeArrowheads="1"/>
          </p:cNvSpPr>
          <p:nvPr/>
        </p:nvSpPr>
        <p:spPr bwMode="auto">
          <a:xfrm>
            <a:off x="2766166" y="2357945"/>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Wingdings" panose="05000000000000000000" pitchFamily="2" charset="2"/>
              <a:buChar char="§"/>
            </a:pPr>
            <a:r>
              <a:rPr lang="vi-VN" sz="2000" dirty="0">
                <a:solidFill>
                  <a:srgbClr val="005064"/>
                </a:solidFill>
              </a:rPr>
              <a:t>Nối mảng với </a:t>
            </a:r>
            <a:r>
              <a:rPr lang="vi-VN" sz="2000" dirty="0">
                <a:solidFill>
                  <a:srgbClr val="FF0000"/>
                </a:solidFill>
              </a:rPr>
              <a:t>concatenate()</a:t>
            </a:r>
          </a:p>
        </p:txBody>
      </p:sp>
      <p:sp>
        <p:nvSpPr>
          <p:cNvPr id="2" name="Rectangle 1"/>
          <p:cNvSpPr/>
          <p:nvPr/>
        </p:nvSpPr>
        <p:spPr>
          <a:xfrm>
            <a:off x="3165566" y="2719174"/>
            <a:ext cx="6096000" cy="1938992"/>
          </a:xfrm>
          <a:prstGeom prst="rect">
            <a:avLst/>
          </a:prstGeom>
        </p:spPr>
        <p:txBody>
          <a:bodyPr>
            <a:spAutoFit/>
          </a:bodyPr>
          <a:lstStyle/>
          <a:p>
            <a:pPr>
              <a:lnSpc>
                <a:spcPct val="150000"/>
              </a:lnSpc>
            </a:pPr>
            <a:r>
              <a:rPr lang="vi-VN" sz="2000" b="1" dirty="0">
                <a:solidFill>
                  <a:srgbClr val="000000"/>
                </a:solidFill>
                <a:latin typeface="Consolas" panose="020B0609020204030204" pitchFamily="49" charset="0"/>
              </a:rPr>
              <a:t>a = np.array([</a:t>
            </a:r>
            <a:r>
              <a:rPr lang="vi-VN" sz="2000" b="1" dirty="0">
                <a:solidFill>
                  <a:srgbClr val="FF0000"/>
                </a:solidFill>
                <a:latin typeface="Consolas" panose="020B0609020204030204" pitchFamily="49" charset="0"/>
              </a:rPr>
              <a:t>1</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2</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3</a:t>
            </a:r>
            <a:r>
              <a:rPr lang="vi-VN" sz="2000" b="1" dirty="0">
                <a:solidFill>
                  <a:srgbClr val="000000"/>
                </a:solidFill>
                <a:latin typeface="Consolas" panose="020B0609020204030204" pitchFamily="49" charset="0"/>
              </a:rPr>
              <a:t>])</a:t>
            </a:r>
            <a:r>
              <a:rPr lang="vi-VN" sz="2000" b="1" dirty="0"/>
              <a:t/>
            </a:r>
            <a:br>
              <a:rPr lang="vi-VN" sz="2000" b="1" dirty="0"/>
            </a:br>
            <a:r>
              <a:rPr lang="vi-VN" sz="2000" b="1" dirty="0">
                <a:solidFill>
                  <a:srgbClr val="000000"/>
                </a:solidFill>
                <a:latin typeface="Consolas" panose="020B0609020204030204" pitchFamily="49" charset="0"/>
              </a:rPr>
              <a:t>b = np.array([</a:t>
            </a:r>
            <a:r>
              <a:rPr lang="vi-VN" sz="2000" b="1" dirty="0">
                <a:solidFill>
                  <a:srgbClr val="FF0000"/>
                </a:solidFill>
                <a:latin typeface="Consolas" panose="020B0609020204030204" pitchFamily="49" charset="0"/>
              </a:rPr>
              <a:t>4</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5</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6</a:t>
            </a:r>
            <a:r>
              <a:rPr lang="vi-VN" sz="2000" b="1" dirty="0">
                <a:solidFill>
                  <a:srgbClr val="000000"/>
                </a:solidFill>
                <a:latin typeface="Consolas" panose="020B0609020204030204" pitchFamily="49" charset="0"/>
              </a:rPr>
              <a:t>])</a:t>
            </a:r>
            <a:r>
              <a:rPr lang="vi-VN" sz="2000" b="1" dirty="0"/>
              <a:t/>
            </a:r>
            <a:br>
              <a:rPr lang="vi-VN" sz="2000" b="1" dirty="0"/>
            </a:br>
            <a:r>
              <a:rPr lang="vi-VN" sz="2000" b="1" dirty="0">
                <a:solidFill>
                  <a:srgbClr val="000000"/>
                </a:solidFill>
                <a:latin typeface="Consolas" panose="020B0609020204030204" pitchFamily="49" charset="0"/>
              </a:rPr>
              <a:t>c = np.concatenate((a, b))</a:t>
            </a:r>
            <a:r>
              <a:rPr lang="vi-VN" sz="2000" b="1" dirty="0"/>
              <a:t/>
            </a:r>
            <a:br>
              <a:rPr lang="vi-VN" sz="2000" b="1" dirty="0"/>
            </a:br>
            <a:r>
              <a:rPr lang="vi-VN" sz="2000" b="1" dirty="0">
                <a:solidFill>
                  <a:srgbClr val="0000CD"/>
                </a:solidFill>
                <a:latin typeface="Consolas" panose="020B0609020204030204" pitchFamily="49" charset="0"/>
              </a:rPr>
              <a:t>print</a:t>
            </a:r>
            <a:r>
              <a:rPr lang="vi-VN" sz="2000" b="1" dirty="0">
                <a:solidFill>
                  <a:srgbClr val="000000"/>
                </a:solidFill>
                <a:latin typeface="Consolas" panose="020B0609020204030204" pitchFamily="49" charset="0"/>
              </a:rPr>
              <a:t>(c)  </a:t>
            </a:r>
            <a:r>
              <a:rPr lang="vi-VN" sz="2000" b="1" dirty="0">
                <a:solidFill>
                  <a:srgbClr val="000000"/>
                </a:solidFill>
                <a:latin typeface="Consolas" panose="020B0609020204030204" pitchFamily="49" charset="0"/>
                <a:sym typeface="Wingdings" panose="05000000000000000000" pitchFamily="2" charset="2"/>
              </a:rPr>
              <a:t> c = [</a:t>
            </a:r>
            <a:r>
              <a:rPr lang="vi-VN" sz="2000" b="1" dirty="0">
                <a:solidFill>
                  <a:srgbClr val="FF0000"/>
                </a:solidFill>
                <a:latin typeface="Consolas" panose="020B0609020204030204" pitchFamily="49" charset="0"/>
                <a:sym typeface="Wingdings" panose="05000000000000000000" pitchFamily="2" charset="2"/>
              </a:rPr>
              <a:t>1 2 3 4 5 6</a:t>
            </a:r>
            <a:r>
              <a:rPr lang="vi-VN" sz="2000" b="1" dirty="0">
                <a:solidFill>
                  <a:srgbClr val="000000"/>
                </a:solidFill>
                <a:latin typeface="Consolas" panose="020B0609020204030204" pitchFamily="49" charset="0"/>
                <a:sym typeface="Wingdings" panose="05000000000000000000" pitchFamily="2" charset="2"/>
              </a:rPr>
              <a:t>]</a:t>
            </a:r>
            <a:endParaRPr lang="vi-VN" sz="2000" b="1" dirty="0"/>
          </a:p>
        </p:txBody>
      </p:sp>
      <p:sp>
        <p:nvSpPr>
          <p:cNvPr id="20" name="Rectangle 19"/>
          <p:cNvSpPr>
            <a:spLocks noChangeArrowheads="1"/>
          </p:cNvSpPr>
          <p:nvPr/>
        </p:nvSpPr>
        <p:spPr bwMode="auto">
          <a:xfrm>
            <a:off x="2766166" y="4802294"/>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Wingdings" panose="05000000000000000000" pitchFamily="2" charset="2"/>
              <a:buChar char="§"/>
            </a:pPr>
            <a:r>
              <a:rPr lang="vi-VN" sz="2000" dirty="0">
                <a:solidFill>
                  <a:srgbClr val="005064"/>
                </a:solidFill>
              </a:rPr>
              <a:t>Nối mảng hai chiều:</a:t>
            </a:r>
            <a:endParaRPr lang="vi-VN" sz="2000" dirty="0">
              <a:solidFill>
                <a:srgbClr val="FF0000"/>
              </a:solidFill>
            </a:endParaRPr>
          </a:p>
        </p:txBody>
      </p:sp>
      <p:sp>
        <p:nvSpPr>
          <p:cNvPr id="11" name="Rectangle 10"/>
          <p:cNvSpPr/>
          <p:nvPr/>
        </p:nvSpPr>
        <p:spPr>
          <a:xfrm>
            <a:off x="3165566" y="5072020"/>
            <a:ext cx="4532679" cy="1338828"/>
          </a:xfrm>
          <a:prstGeom prst="rect">
            <a:avLst/>
          </a:prstGeom>
        </p:spPr>
        <p:txBody>
          <a:bodyPr wrap="square">
            <a:spAutoFit/>
          </a:bodyPr>
          <a:lstStyle/>
          <a:p>
            <a:pPr>
              <a:lnSpc>
                <a:spcPct val="150000"/>
              </a:lnSpc>
            </a:pPr>
            <a:r>
              <a:rPr lang="vi-VN" b="1" dirty="0">
                <a:solidFill>
                  <a:srgbClr val="000000"/>
                </a:solidFill>
                <a:latin typeface="Consolas" panose="020B0609020204030204" pitchFamily="49" charset="0"/>
              </a:rPr>
              <a:t>a = np.array([[</a:t>
            </a:r>
            <a:r>
              <a:rPr lang="vi-VN" b="1" dirty="0">
                <a:solidFill>
                  <a:srgbClr val="FF0000"/>
                </a:solidFill>
                <a:latin typeface="Consolas" panose="020B0609020204030204" pitchFamily="49" charset="0"/>
              </a:rPr>
              <a:t>1</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2</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3</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4</a:t>
            </a:r>
            <a:r>
              <a:rPr lang="vi-VN" b="1" dirty="0">
                <a:solidFill>
                  <a:srgbClr val="000000"/>
                </a:solidFill>
                <a:latin typeface="Consolas" panose="020B0609020204030204" pitchFamily="49" charset="0"/>
              </a:rPr>
              <a:t>]])</a:t>
            </a:r>
            <a:r>
              <a:rPr lang="vi-VN" b="1" dirty="0"/>
              <a:t/>
            </a:r>
            <a:br>
              <a:rPr lang="vi-VN" b="1" dirty="0"/>
            </a:br>
            <a:r>
              <a:rPr lang="vi-VN" b="1" dirty="0">
                <a:solidFill>
                  <a:srgbClr val="000000"/>
                </a:solidFill>
                <a:latin typeface="Consolas" panose="020B0609020204030204" pitchFamily="49" charset="0"/>
              </a:rPr>
              <a:t>b = np.array([[</a:t>
            </a:r>
            <a:r>
              <a:rPr lang="vi-VN" b="1" dirty="0">
                <a:solidFill>
                  <a:srgbClr val="FF0000"/>
                </a:solidFill>
                <a:latin typeface="Consolas" panose="020B0609020204030204" pitchFamily="49" charset="0"/>
              </a:rPr>
              <a:t>5</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6</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7</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8</a:t>
            </a:r>
            <a:r>
              <a:rPr lang="vi-VN" b="1" dirty="0">
                <a:solidFill>
                  <a:srgbClr val="000000"/>
                </a:solidFill>
                <a:latin typeface="Consolas" panose="020B0609020204030204" pitchFamily="49" charset="0"/>
              </a:rPr>
              <a:t>]])</a:t>
            </a:r>
            <a:r>
              <a:rPr lang="vi-VN" b="1" dirty="0"/>
              <a:t/>
            </a:r>
            <a:br>
              <a:rPr lang="vi-VN" b="1" dirty="0"/>
            </a:br>
            <a:r>
              <a:rPr lang="vi-VN" b="1" dirty="0">
                <a:solidFill>
                  <a:srgbClr val="000000"/>
                </a:solidFill>
                <a:latin typeface="Consolas" panose="020B0609020204030204" pitchFamily="49" charset="0"/>
              </a:rPr>
              <a:t>c = np.concatenate((a, b), axis=</a:t>
            </a:r>
            <a:r>
              <a:rPr lang="vi-VN" b="1" dirty="0">
                <a:solidFill>
                  <a:srgbClr val="FF0000"/>
                </a:solidFill>
                <a:latin typeface="Consolas" panose="020B0609020204030204" pitchFamily="49" charset="0"/>
              </a:rPr>
              <a:t>1</a:t>
            </a:r>
            <a:r>
              <a:rPr lang="vi-VN" b="1" dirty="0">
                <a:solidFill>
                  <a:srgbClr val="000000"/>
                </a:solidFill>
                <a:latin typeface="Consolas" panose="020B0609020204030204" pitchFamily="49" charset="0"/>
              </a:rPr>
              <a:t>)</a:t>
            </a:r>
            <a:endParaRPr lang="vi-VN" b="1" dirty="0"/>
          </a:p>
        </p:txBody>
      </p:sp>
      <p:sp>
        <p:nvSpPr>
          <p:cNvPr id="15" name="Rectangle 14"/>
          <p:cNvSpPr/>
          <p:nvPr/>
        </p:nvSpPr>
        <p:spPr>
          <a:xfrm>
            <a:off x="9835342" y="3659465"/>
            <a:ext cx="822960" cy="608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a</a:t>
            </a:r>
          </a:p>
        </p:txBody>
      </p:sp>
      <p:sp>
        <p:nvSpPr>
          <p:cNvPr id="22" name="Rectangle 21"/>
          <p:cNvSpPr/>
          <p:nvPr/>
        </p:nvSpPr>
        <p:spPr>
          <a:xfrm>
            <a:off x="10735194" y="3670636"/>
            <a:ext cx="822960" cy="608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b</a:t>
            </a:r>
          </a:p>
        </p:txBody>
      </p:sp>
      <p:sp>
        <p:nvSpPr>
          <p:cNvPr id="23" name="Rectangle 22"/>
          <p:cNvSpPr/>
          <p:nvPr/>
        </p:nvSpPr>
        <p:spPr>
          <a:xfrm>
            <a:off x="9835342" y="4910241"/>
            <a:ext cx="822960" cy="608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a</a:t>
            </a:r>
          </a:p>
        </p:txBody>
      </p:sp>
      <p:sp>
        <p:nvSpPr>
          <p:cNvPr id="25" name="Rectangle 24"/>
          <p:cNvSpPr/>
          <p:nvPr/>
        </p:nvSpPr>
        <p:spPr>
          <a:xfrm>
            <a:off x="9835342" y="5587410"/>
            <a:ext cx="822960" cy="608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b</a:t>
            </a:r>
          </a:p>
        </p:txBody>
      </p:sp>
      <p:sp>
        <p:nvSpPr>
          <p:cNvPr id="16" name="TextBox 15"/>
          <p:cNvSpPr txBox="1"/>
          <p:nvPr/>
        </p:nvSpPr>
        <p:spPr>
          <a:xfrm>
            <a:off x="9692640" y="3189464"/>
            <a:ext cx="1658983" cy="369332"/>
          </a:xfrm>
          <a:prstGeom prst="rect">
            <a:avLst/>
          </a:prstGeom>
          <a:noFill/>
        </p:spPr>
        <p:txBody>
          <a:bodyPr wrap="square" rtlCol="0">
            <a:spAutoFit/>
          </a:bodyPr>
          <a:lstStyle/>
          <a:p>
            <a:pPr algn="ctr"/>
            <a:r>
              <a:rPr lang="vi-VN" dirty="0">
                <a:latin typeface="Consolas" panose="020B0609020204030204" pitchFamily="49" charset="0"/>
              </a:rPr>
              <a:t>axis=1</a:t>
            </a:r>
          </a:p>
        </p:txBody>
      </p:sp>
      <p:sp>
        <p:nvSpPr>
          <p:cNvPr id="26" name="TextBox 25"/>
          <p:cNvSpPr txBox="1"/>
          <p:nvPr/>
        </p:nvSpPr>
        <p:spPr>
          <a:xfrm>
            <a:off x="9410799" y="4548829"/>
            <a:ext cx="1658983" cy="369332"/>
          </a:xfrm>
          <a:prstGeom prst="rect">
            <a:avLst/>
          </a:prstGeom>
          <a:noFill/>
        </p:spPr>
        <p:txBody>
          <a:bodyPr wrap="square" rtlCol="0">
            <a:spAutoFit/>
          </a:bodyPr>
          <a:lstStyle/>
          <a:p>
            <a:pPr algn="ctr"/>
            <a:r>
              <a:rPr lang="vi-VN" dirty="0">
                <a:latin typeface="Consolas" panose="020B0609020204030204" pitchFamily="49" charset="0"/>
              </a:rPr>
              <a:t>axis=0</a:t>
            </a:r>
          </a:p>
        </p:txBody>
      </p:sp>
    </p:spTree>
    <p:extLst>
      <p:ext uri="{BB962C8B-B14F-4D97-AF65-F5344CB8AC3E}">
        <p14:creationId xmlns:p14="http://schemas.microsoft.com/office/powerpoint/2010/main" val="368353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p:bldP spid="15" grpId="0" animBg="1"/>
      <p:bldP spid="22" grpId="0" animBg="1"/>
      <p:bldP spid="23" grpId="0" animBg="1"/>
      <p:bldP spid="25" grpId="0" animBg="1"/>
      <p:bldP spid="16" grpId="0"/>
      <p:bldP spid="2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105</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2368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Courier New" panose="02070309020205020404" pitchFamily="49" charset="0"/>
              <a:buChar char="o"/>
            </a:pPr>
            <a:r>
              <a:rPr lang="vi-VN" sz="2400" b="1" dirty="0">
                <a:solidFill>
                  <a:srgbClr val="005064"/>
                </a:solidFill>
              </a:rPr>
              <a:t>Join &amp; Split: Nối, tách mảng</a:t>
            </a:r>
          </a:p>
        </p:txBody>
      </p:sp>
      <p:sp>
        <p:nvSpPr>
          <p:cNvPr id="17" name="Rectangle 16"/>
          <p:cNvSpPr>
            <a:spLocks noChangeArrowheads="1"/>
          </p:cNvSpPr>
          <p:nvPr/>
        </p:nvSpPr>
        <p:spPr bwMode="auto">
          <a:xfrm>
            <a:off x="2766166" y="2249441"/>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Wingdings" panose="05000000000000000000" pitchFamily="2" charset="2"/>
              <a:buChar char="§"/>
            </a:pPr>
            <a:r>
              <a:rPr lang="vi-VN" sz="2000" dirty="0">
                <a:solidFill>
                  <a:srgbClr val="00B050"/>
                </a:solidFill>
              </a:rPr>
              <a:t>Tách 1 mảng thành nhiều mảng với </a:t>
            </a:r>
            <a:r>
              <a:rPr lang="vi-VN" sz="2000" dirty="0">
                <a:solidFill>
                  <a:srgbClr val="FF0000"/>
                </a:solidFill>
              </a:rPr>
              <a:t>array_split()</a:t>
            </a:r>
          </a:p>
        </p:txBody>
      </p:sp>
      <p:sp>
        <p:nvSpPr>
          <p:cNvPr id="20" name="Rectangle 19"/>
          <p:cNvSpPr>
            <a:spLocks noChangeArrowheads="1"/>
          </p:cNvSpPr>
          <p:nvPr/>
        </p:nvSpPr>
        <p:spPr bwMode="auto">
          <a:xfrm>
            <a:off x="2814538" y="4183435"/>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Wingdings" panose="05000000000000000000" pitchFamily="2" charset="2"/>
              <a:buChar char="§"/>
            </a:pPr>
            <a:r>
              <a:rPr lang="vi-VN" sz="2000" dirty="0">
                <a:solidFill>
                  <a:srgbClr val="00B050"/>
                </a:solidFill>
              </a:rPr>
              <a:t>Tách mảng hai chiều: Tách theo chiều ngang</a:t>
            </a:r>
          </a:p>
        </p:txBody>
      </p:sp>
      <p:sp>
        <p:nvSpPr>
          <p:cNvPr id="27" name="Rectangle 26"/>
          <p:cNvSpPr/>
          <p:nvPr/>
        </p:nvSpPr>
        <p:spPr>
          <a:xfrm>
            <a:off x="2677193" y="2547378"/>
            <a:ext cx="8880961" cy="1426288"/>
          </a:xfrm>
          <a:prstGeom prst="rect">
            <a:avLst/>
          </a:prstGeom>
        </p:spPr>
        <p:txBody>
          <a:bodyPr wrap="square">
            <a:spAutoFit/>
          </a:bodyPr>
          <a:lstStyle/>
          <a:p>
            <a:pPr>
              <a:lnSpc>
                <a:spcPct val="150000"/>
              </a:lnSpc>
            </a:pPr>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5</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6</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00"/>
                </a:solidFill>
                <a:latin typeface="Consolas" panose="020B0609020204030204" pitchFamily="49" charset="0"/>
              </a:rPr>
              <a:t>b =</a:t>
            </a:r>
            <a:r>
              <a:rPr lang="en-US" sz="2000" b="1" dirty="0">
                <a:solidFill>
                  <a:srgbClr val="FF0000"/>
                </a:solidFill>
                <a:latin typeface="Consolas" panose="020B0609020204030204" pitchFamily="49" charset="0"/>
              </a:rPr>
              <a:t> </a:t>
            </a:r>
            <a:r>
              <a:rPr lang="en-US" sz="2000" b="1" dirty="0" err="1">
                <a:solidFill>
                  <a:srgbClr val="000000"/>
                </a:solidFill>
                <a:latin typeface="Consolas" panose="020B0609020204030204" pitchFamily="49" charset="0"/>
              </a:rPr>
              <a:t>np.array_split</a:t>
            </a:r>
            <a:r>
              <a:rPr lang="en-US" sz="2000" b="1" dirty="0">
                <a:solidFill>
                  <a:srgbClr val="000000"/>
                </a:solidFill>
                <a:latin typeface="Consolas" panose="020B0609020204030204" pitchFamily="49" charset="0"/>
              </a:rPr>
              <a:t>(a,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p>
          <a:p>
            <a:pPr>
              <a:lnSpc>
                <a:spcPct val="150000"/>
              </a:lnSpc>
            </a:pPr>
            <a:r>
              <a:rPr lang="en-US" sz="2000" b="1" dirty="0">
                <a:solidFill>
                  <a:srgbClr val="000000"/>
                </a:solidFill>
                <a:latin typeface="Consolas" panose="020B0609020204030204" pitchFamily="49" charset="0"/>
                <a:sym typeface="Wingdings" panose="05000000000000000000" pitchFamily="2" charset="2"/>
              </a:rPr>
              <a:t> b </a:t>
            </a:r>
            <a:r>
              <a:rPr lang="en-US" sz="2000" b="1" dirty="0" err="1">
                <a:solidFill>
                  <a:srgbClr val="000000"/>
                </a:solidFill>
                <a:latin typeface="Consolas" panose="020B0609020204030204" pitchFamily="49" charset="0"/>
                <a:sym typeface="Wingdings" panose="05000000000000000000" pitchFamily="2" charset="2"/>
              </a:rPr>
              <a:t>chứa</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FF0000"/>
                </a:solidFill>
                <a:latin typeface="Consolas" panose="020B0609020204030204" pitchFamily="49" charset="0"/>
                <a:sym typeface="Wingdings" panose="05000000000000000000" pitchFamily="2" charset="2"/>
              </a:rPr>
              <a:t>3</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mảng</a:t>
            </a:r>
            <a:r>
              <a:rPr lang="en-US" sz="2000" b="1" dirty="0">
                <a:solidFill>
                  <a:srgbClr val="000000"/>
                </a:solidFill>
                <a:latin typeface="Consolas" panose="020B0609020204030204" pitchFamily="49" charset="0"/>
                <a:sym typeface="Wingdings" panose="05000000000000000000" pitchFamily="2" charset="2"/>
              </a:rPr>
              <a:t> b[</a:t>
            </a:r>
            <a:r>
              <a:rPr lang="en-US" sz="2000" b="1" dirty="0">
                <a:solidFill>
                  <a:srgbClr val="FF0000"/>
                </a:solidFill>
                <a:latin typeface="Consolas" panose="020B0609020204030204" pitchFamily="49" charset="0"/>
                <a:sym typeface="Wingdings" panose="05000000000000000000" pitchFamily="2" charset="2"/>
              </a:rPr>
              <a:t>0</a:t>
            </a:r>
            <a:r>
              <a:rPr lang="en-US" sz="2000" b="1" dirty="0">
                <a:solidFill>
                  <a:srgbClr val="000000"/>
                </a:solidFill>
                <a:latin typeface="Consolas" panose="020B0609020204030204" pitchFamily="49" charset="0"/>
                <a:sym typeface="Wingdings" panose="05000000000000000000" pitchFamily="2" charset="2"/>
              </a:rPr>
              <a:t>] = [</a:t>
            </a:r>
            <a:r>
              <a:rPr lang="en-US" sz="2000" b="1" dirty="0">
                <a:solidFill>
                  <a:srgbClr val="FF0000"/>
                </a:solidFill>
                <a:latin typeface="Consolas" panose="020B0609020204030204" pitchFamily="49" charset="0"/>
                <a:sym typeface="Wingdings" panose="05000000000000000000" pitchFamily="2" charset="2"/>
              </a:rPr>
              <a:t>1 2</a:t>
            </a:r>
            <a:r>
              <a:rPr lang="en-US" sz="2000" b="1" dirty="0">
                <a:solidFill>
                  <a:srgbClr val="000000"/>
                </a:solidFill>
                <a:latin typeface="Consolas" panose="020B0609020204030204" pitchFamily="49" charset="0"/>
                <a:sym typeface="Wingdings" panose="05000000000000000000" pitchFamily="2" charset="2"/>
              </a:rPr>
              <a:t>], b[</a:t>
            </a:r>
            <a:r>
              <a:rPr lang="en-US" sz="2000" b="1" dirty="0">
                <a:solidFill>
                  <a:srgbClr val="FF0000"/>
                </a:solidFill>
                <a:latin typeface="Consolas" panose="020B0609020204030204" pitchFamily="49" charset="0"/>
                <a:sym typeface="Wingdings" panose="05000000000000000000" pitchFamily="2" charset="2"/>
              </a:rPr>
              <a:t>1</a:t>
            </a:r>
            <a:r>
              <a:rPr lang="en-US" sz="2000" b="1" dirty="0">
                <a:solidFill>
                  <a:srgbClr val="000000"/>
                </a:solidFill>
                <a:latin typeface="Consolas" panose="020B0609020204030204" pitchFamily="49" charset="0"/>
                <a:sym typeface="Wingdings" panose="05000000000000000000" pitchFamily="2" charset="2"/>
              </a:rPr>
              <a:t>] = [</a:t>
            </a:r>
            <a:r>
              <a:rPr lang="en-US" sz="2000" b="1" dirty="0">
                <a:solidFill>
                  <a:srgbClr val="FF0000"/>
                </a:solidFill>
                <a:latin typeface="Consolas" panose="020B0609020204030204" pitchFamily="49" charset="0"/>
                <a:sym typeface="Wingdings" panose="05000000000000000000" pitchFamily="2" charset="2"/>
              </a:rPr>
              <a:t>3 4</a:t>
            </a:r>
            <a:r>
              <a:rPr lang="en-US" sz="2000" b="1" dirty="0">
                <a:solidFill>
                  <a:srgbClr val="000000"/>
                </a:solidFill>
                <a:latin typeface="Consolas" panose="020B0609020204030204" pitchFamily="49" charset="0"/>
                <a:sym typeface="Wingdings" panose="05000000000000000000" pitchFamily="2" charset="2"/>
              </a:rPr>
              <a:t>], b[</a:t>
            </a:r>
            <a:r>
              <a:rPr lang="en-US" sz="2000" b="1" dirty="0">
                <a:solidFill>
                  <a:srgbClr val="FF0000"/>
                </a:solidFill>
                <a:latin typeface="Consolas" panose="020B0609020204030204" pitchFamily="49" charset="0"/>
                <a:sym typeface="Wingdings" panose="05000000000000000000" pitchFamily="2" charset="2"/>
              </a:rPr>
              <a:t>2</a:t>
            </a:r>
            <a:r>
              <a:rPr lang="en-US" sz="2000" b="1" dirty="0">
                <a:solidFill>
                  <a:srgbClr val="000000"/>
                </a:solidFill>
                <a:latin typeface="Consolas" panose="020B0609020204030204" pitchFamily="49" charset="0"/>
                <a:sym typeface="Wingdings" panose="05000000000000000000" pitchFamily="2" charset="2"/>
              </a:rPr>
              <a:t>] = [</a:t>
            </a:r>
            <a:r>
              <a:rPr lang="en-US" sz="2000" b="1" dirty="0">
                <a:solidFill>
                  <a:srgbClr val="FF0000"/>
                </a:solidFill>
                <a:latin typeface="Consolas" panose="020B0609020204030204" pitchFamily="49" charset="0"/>
                <a:sym typeface="Wingdings" panose="05000000000000000000" pitchFamily="2" charset="2"/>
              </a:rPr>
              <a:t>5 6</a:t>
            </a:r>
            <a:r>
              <a:rPr lang="en-US" sz="2000" b="1" dirty="0">
                <a:solidFill>
                  <a:srgbClr val="000000"/>
                </a:solidFill>
                <a:latin typeface="Consolas" panose="020B0609020204030204" pitchFamily="49" charset="0"/>
                <a:sym typeface="Wingdings" panose="05000000000000000000" pitchFamily="2" charset="2"/>
              </a:rPr>
              <a:t>]</a:t>
            </a:r>
            <a:endParaRPr lang="vi-VN" sz="2000" b="1" dirty="0"/>
          </a:p>
        </p:txBody>
      </p:sp>
      <p:sp>
        <p:nvSpPr>
          <p:cNvPr id="28" name="Rectangle 27"/>
          <p:cNvSpPr/>
          <p:nvPr/>
        </p:nvSpPr>
        <p:spPr>
          <a:xfrm>
            <a:off x="2677193" y="4513147"/>
            <a:ext cx="9405935" cy="1477328"/>
          </a:xfrm>
          <a:prstGeom prst="rect">
            <a:avLst/>
          </a:prstGeom>
        </p:spPr>
        <p:txBody>
          <a:bodyPr wrap="square">
            <a:spAutoFit/>
          </a:bodyPr>
          <a:lstStyle/>
          <a:p>
            <a:pPr>
              <a:lnSpc>
                <a:spcPct val="150000"/>
              </a:lnSpc>
            </a:pPr>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5</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6</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7</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8</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9</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10</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11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12</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00"/>
                </a:solidFill>
                <a:latin typeface="Consolas" panose="020B0609020204030204" pitchFamily="49" charset="0"/>
              </a:rPr>
              <a:t>b = </a:t>
            </a:r>
            <a:r>
              <a:rPr lang="en-US" sz="2000" b="1" dirty="0" err="1">
                <a:solidFill>
                  <a:srgbClr val="000000"/>
                </a:solidFill>
                <a:latin typeface="Consolas" panose="020B0609020204030204" pitchFamily="49" charset="0"/>
              </a:rPr>
              <a:t>np.array_split</a:t>
            </a:r>
            <a:r>
              <a:rPr lang="en-US" sz="2000" b="1" dirty="0">
                <a:solidFill>
                  <a:srgbClr val="000000"/>
                </a:solidFill>
                <a:latin typeface="Consolas" panose="020B0609020204030204" pitchFamily="49" charset="0"/>
              </a:rPr>
              <a:t>(a,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p>
          <a:p>
            <a:pPr>
              <a:lnSpc>
                <a:spcPct val="150000"/>
              </a:lnSpc>
            </a:pPr>
            <a:r>
              <a:rPr lang="en-US" sz="2000" b="1" dirty="0">
                <a:solidFill>
                  <a:srgbClr val="000000"/>
                </a:solidFill>
                <a:latin typeface="Consolas" panose="020B0609020204030204" pitchFamily="49" charset="0"/>
                <a:sym typeface="Wingdings" panose="05000000000000000000" pitchFamily="2" charset="2"/>
              </a:rPr>
              <a:t> b[</a:t>
            </a:r>
            <a:r>
              <a:rPr lang="en-US" sz="2000" b="1" dirty="0">
                <a:solidFill>
                  <a:srgbClr val="FF0000"/>
                </a:solidFill>
                <a:latin typeface="Consolas" panose="020B0609020204030204" pitchFamily="49" charset="0"/>
                <a:sym typeface="Wingdings" panose="05000000000000000000" pitchFamily="2" charset="2"/>
              </a:rPr>
              <a:t>0</a:t>
            </a:r>
            <a:r>
              <a:rPr lang="en-US" sz="2000" b="1" dirty="0">
                <a:solidFill>
                  <a:srgbClr val="000000"/>
                </a:solidFill>
                <a:latin typeface="Consolas" panose="020B0609020204030204" pitchFamily="49" charset="0"/>
                <a:sym typeface="Wingdings" panose="05000000000000000000" pitchFamily="2" charset="2"/>
              </a:rPr>
              <a:t>] = [[</a:t>
            </a:r>
            <a:r>
              <a:rPr lang="en-US" sz="2000" b="1" dirty="0">
                <a:solidFill>
                  <a:srgbClr val="FF0000"/>
                </a:solidFill>
                <a:latin typeface="Consolas" panose="020B0609020204030204" pitchFamily="49" charset="0"/>
                <a:sym typeface="Wingdings" panose="05000000000000000000" pitchFamily="2" charset="2"/>
              </a:rPr>
              <a:t>1 2</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FF0000"/>
                </a:solidFill>
                <a:latin typeface="Consolas" panose="020B0609020204030204" pitchFamily="49" charset="0"/>
                <a:sym typeface="Wingdings" panose="05000000000000000000" pitchFamily="2" charset="2"/>
              </a:rPr>
              <a:t>3 4</a:t>
            </a:r>
            <a:r>
              <a:rPr lang="en-US" sz="2000" b="1" dirty="0">
                <a:solidFill>
                  <a:srgbClr val="000000"/>
                </a:solidFill>
                <a:latin typeface="Consolas" panose="020B0609020204030204" pitchFamily="49" charset="0"/>
                <a:sym typeface="Wingdings" panose="05000000000000000000" pitchFamily="2" charset="2"/>
              </a:rPr>
              <a:t>]]        b[</a:t>
            </a:r>
            <a:r>
              <a:rPr lang="en-US" sz="2000" b="1" dirty="0">
                <a:solidFill>
                  <a:srgbClr val="FF0000"/>
                </a:solidFill>
                <a:latin typeface="Consolas" panose="020B0609020204030204" pitchFamily="49" charset="0"/>
                <a:sym typeface="Wingdings" panose="05000000000000000000" pitchFamily="2" charset="2"/>
              </a:rPr>
              <a:t>1</a:t>
            </a:r>
            <a:r>
              <a:rPr lang="en-US" sz="2000" b="1" dirty="0">
                <a:solidFill>
                  <a:srgbClr val="000000"/>
                </a:solidFill>
                <a:latin typeface="Consolas" panose="020B0609020204030204" pitchFamily="49" charset="0"/>
                <a:sym typeface="Wingdings" panose="05000000000000000000" pitchFamily="2" charset="2"/>
              </a:rPr>
              <a:t>] = [[</a:t>
            </a:r>
            <a:r>
              <a:rPr lang="en-US" sz="2000" b="1" dirty="0">
                <a:solidFill>
                  <a:srgbClr val="FF0000"/>
                </a:solidFill>
                <a:latin typeface="Consolas" panose="020B0609020204030204" pitchFamily="49" charset="0"/>
                <a:sym typeface="Wingdings" panose="05000000000000000000" pitchFamily="2" charset="2"/>
              </a:rPr>
              <a:t>5 6</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FF0000"/>
                </a:solidFill>
                <a:latin typeface="Consolas" panose="020B0609020204030204" pitchFamily="49" charset="0"/>
                <a:sym typeface="Wingdings" panose="05000000000000000000" pitchFamily="2" charset="2"/>
              </a:rPr>
              <a:t>7 8</a:t>
            </a:r>
            <a:r>
              <a:rPr lang="en-US" sz="2000" b="1" dirty="0">
                <a:solidFill>
                  <a:srgbClr val="000000"/>
                </a:solidFill>
                <a:latin typeface="Consolas" panose="020B0609020204030204" pitchFamily="49" charset="0"/>
                <a:sym typeface="Wingdings" panose="05000000000000000000" pitchFamily="2" charset="2"/>
              </a:rPr>
              <a:t>]]     ...</a:t>
            </a:r>
            <a:endParaRPr lang="vi-VN" sz="2000" b="1" dirty="0"/>
          </a:p>
        </p:txBody>
      </p:sp>
      <p:sp>
        <p:nvSpPr>
          <p:cNvPr id="29" name="Rectangle 28"/>
          <p:cNvSpPr/>
          <p:nvPr/>
        </p:nvSpPr>
        <p:spPr>
          <a:xfrm>
            <a:off x="3142971" y="6112605"/>
            <a:ext cx="3961341" cy="369332"/>
          </a:xfrm>
          <a:prstGeom prst="rect">
            <a:avLst/>
          </a:prstGeom>
        </p:spPr>
        <p:txBody>
          <a:bodyPr wrap="none">
            <a:spAutoFit/>
          </a:bodyPr>
          <a:lstStyle/>
          <a:p>
            <a:r>
              <a:rPr lang="vi-VN" dirty="0">
                <a:solidFill>
                  <a:srgbClr val="005064"/>
                </a:solidFill>
              </a:rPr>
              <a:t>(thêm axis=1 sẽ tách theo chiều dọc)</a:t>
            </a:r>
            <a:endParaRPr lang="vi-VN" dirty="0"/>
          </a:p>
        </p:txBody>
      </p:sp>
    </p:spTree>
    <p:extLst>
      <p:ext uri="{BB962C8B-B14F-4D97-AF65-F5344CB8AC3E}">
        <p14:creationId xmlns:p14="http://schemas.microsoft.com/office/powerpoint/2010/main" val="279897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8" grpId="0"/>
      <p:bldP spid="2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106</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a:solidFill>
                  <a:srgbClr val="C00000"/>
                </a:solidFill>
                <a:cs typeface="Arial" panose="020B0604020202020204" pitchFamily="34" charset="0"/>
                <a:sym typeface="Wingdings" panose="05000000000000000000" pitchFamily="2" charset="2"/>
              </a:rPr>
              <a:t>  BÀI TẬP 5.4</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157743" y="1694955"/>
            <a:ext cx="9348988" cy="4668201"/>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600"/>
              </a:spcBef>
              <a:spcAft>
                <a:spcPct val="0"/>
              </a:spcAft>
              <a:buFont typeface="Courier New" panose="02070309020205020404" pitchFamily="49" charset="0"/>
              <a:buChar char="o"/>
            </a:pPr>
            <a:r>
              <a:rPr lang="vi-VN" sz="2400" dirty="0">
                <a:solidFill>
                  <a:srgbClr val="005064"/>
                </a:solidFill>
              </a:rPr>
              <a:t>Nhập vào một mảng a gồm n phần tử nguyên từ bản phím. Mảng a được gọi là sắp tăng nếu a[i] &lt;= a[i+1]</a:t>
            </a:r>
            <a:r>
              <a:rPr lang="vi-VN" sz="2400" dirty="0">
                <a:solidFill>
                  <a:srgbClr val="005064"/>
                </a:solidFill>
                <a:sym typeface="Symbol" panose="05050102010706020507" pitchFamily="18" charset="2"/>
              </a:rPr>
              <a:t> Sắp giảm nếu </a:t>
            </a:r>
            <a:r>
              <a:rPr lang="vi-VN" sz="2400" dirty="0">
                <a:solidFill>
                  <a:srgbClr val="005064"/>
                </a:solidFill>
              </a:rPr>
              <a:t>a[i] &gt;= a[i+1], sắp tăng ngặt nếu a[i] &lt; a[i+1], sắp giảm ngặt nếu a[i] &gt; a[i+1]</a:t>
            </a:r>
            <a:r>
              <a:rPr lang="vi-VN" sz="2400" dirty="0">
                <a:solidFill>
                  <a:srgbClr val="005064"/>
                </a:solidFill>
                <a:sym typeface="Symbol" panose="05050102010706020507" pitchFamily="18" charset="2"/>
              </a:rPr>
              <a:t> i = 0..n-1; còn lại là chưa được sắp. Hãy kiểm tra xem mảng a đã được sắp chưa? Sắp theo kiểu gì?</a:t>
            </a:r>
          </a:p>
          <a:p>
            <a:pPr marL="457200" indent="-457200" algn="just" eaLnBrk="0" fontAlgn="base" hangingPunct="0">
              <a:lnSpc>
                <a:spcPct val="110000"/>
              </a:lnSpc>
              <a:spcBef>
                <a:spcPts val="600"/>
              </a:spcBef>
              <a:spcAft>
                <a:spcPct val="0"/>
              </a:spcAft>
              <a:buFont typeface="Courier New" panose="02070309020205020404" pitchFamily="49" charset="0"/>
              <a:buChar char="o"/>
            </a:pPr>
            <a:r>
              <a:rPr lang="vi-VN" sz="2400" dirty="0">
                <a:solidFill>
                  <a:srgbClr val="005064"/>
                </a:solidFill>
                <a:sym typeface="Symbol" panose="05050102010706020507" pitchFamily="18" charset="2"/>
              </a:rPr>
              <a:t>Tách mảng a thành 3 mảng b, c, d. In ba mảng kết quả ra màn hình.</a:t>
            </a:r>
          </a:p>
          <a:p>
            <a:pPr marL="457200" indent="-457200" algn="just" eaLnBrk="0" fontAlgn="base" hangingPunct="0">
              <a:lnSpc>
                <a:spcPct val="110000"/>
              </a:lnSpc>
              <a:spcBef>
                <a:spcPts val="600"/>
              </a:spcBef>
              <a:spcAft>
                <a:spcPct val="0"/>
              </a:spcAft>
              <a:buFont typeface="Courier New" panose="02070309020205020404" pitchFamily="49" charset="0"/>
              <a:buChar char="o"/>
            </a:pPr>
            <a:r>
              <a:rPr lang="vi-VN" sz="2400" dirty="0">
                <a:solidFill>
                  <a:srgbClr val="005064"/>
                </a:solidFill>
                <a:sym typeface="Symbol" panose="05050102010706020507" pitchFamily="18" charset="2"/>
              </a:rPr>
              <a:t>Nối ba mảng lại theo thứ tự d, c, b thu được mảng e và in kết quả ra màn hình.</a:t>
            </a:r>
          </a:p>
          <a:p>
            <a:pPr marL="457200" indent="-457200" algn="just" eaLnBrk="0" fontAlgn="base" hangingPunct="0">
              <a:lnSpc>
                <a:spcPct val="110000"/>
              </a:lnSpc>
              <a:spcBef>
                <a:spcPts val="600"/>
              </a:spcBef>
              <a:spcAft>
                <a:spcPct val="0"/>
              </a:spcAft>
              <a:buFont typeface="Courier New" panose="02070309020205020404" pitchFamily="49" charset="0"/>
              <a:buChar char="o"/>
            </a:pPr>
            <a:r>
              <a:rPr lang="vi-VN" sz="2400" dirty="0">
                <a:solidFill>
                  <a:srgbClr val="005064"/>
                </a:solidFill>
                <a:sym typeface="Symbol" panose="05050102010706020507" pitchFamily="18" charset="2"/>
              </a:rPr>
              <a:t>Chuyển mảng e thành mảng hai chiều, sau đó cắt ra hai dòng đầu tiên. In kết quả.</a:t>
            </a:r>
          </a:p>
        </p:txBody>
      </p:sp>
    </p:spTree>
    <p:extLst>
      <p:ext uri="{BB962C8B-B14F-4D97-AF65-F5344CB8AC3E}">
        <p14:creationId xmlns:p14="http://schemas.microsoft.com/office/powerpoint/2010/main" val="28047965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107</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2368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Searching: Tìm kiếm</a:t>
            </a:r>
          </a:p>
        </p:txBody>
      </p:sp>
      <p:sp>
        <p:nvSpPr>
          <p:cNvPr id="17" name="Rectangle 16"/>
          <p:cNvSpPr>
            <a:spLocks noChangeArrowheads="1"/>
          </p:cNvSpPr>
          <p:nvPr/>
        </p:nvSpPr>
        <p:spPr bwMode="auto">
          <a:xfrm>
            <a:off x="2831133" y="2326017"/>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342900" indent="-342900" algn="just" eaLnBrk="0" fontAlgn="base" hangingPunct="0">
              <a:spcBef>
                <a:spcPct val="0"/>
              </a:spcBef>
              <a:spcAft>
                <a:spcPct val="0"/>
              </a:spcAft>
              <a:buFont typeface="Wingdings" panose="05000000000000000000" pitchFamily="2" charset="2"/>
              <a:buChar char="§"/>
            </a:pPr>
            <a:r>
              <a:rPr lang="vi-VN" sz="2000" dirty="0">
                <a:solidFill>
                  <a:srgbClr val="005064"/>
                </a:solidFill>
              </a:rPr>
              <a:t>Tìm chỉ số </a:t>
            </a:r>
            <a:r>
              <a:rPr lang="vi-VN" sz="2000">
                <a:solidFill>
                  <a:srgbClr val="005064"/>
                </a:solidFill>
              </a:rPr>
              <a:t>theo điều kiện: </a:t>
            </a:r>
            <a:r>
              <a:rPr lang="vi-VN" sz="2000" dirty="0">
                <a:solidFill>
                  <a:srgbClr val="FF0000"/>
                </a:solidFill>
              </a:rPr>
              <a:t>where()</a:t>
            </a:r>
          </a:p>
        </p:txBody>
      </p:sp>
      <p:sp>
        <p:nvSpPr>
          <p:cNvPr id="2" name="Rectangle 1"/>
          <p:cNvSpPr/>
          <p:nvPr/>
        </p:nvSpPr>
        <p:spPr>
          <a:xfrm>
            <a:off x="2844799" y="2734779"/>
            <a:ext cx="8848935" cy="1477328"/>
          </a:xfrm>
          <a:prstGeom prst="rect">
            <a:avLst/>
          </a:prstGeom>
        </p:spPr>
        <p:txBody>
          <a:bodyPr wrap="square">
            <a:spAutoFit/>
          </a:bodyPr>
          <a:lstStyle/>
          <a:p>
            <a:pPr>
              <a:lnSpc>
                <a:spcPct val="150000"/>
              </a:lnSpc>
            </a:pPr>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5</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00"/>
                </a:solidFill>
                <a:latin typeface="Consolas" panose="020B0609020204030204" pitchFamily="49" charset="0"/>
              </a:rPr>
              <a:t>x =</a:t>
            </a:r>
            <a:r>
              <a:rPr lang="en-US" sz="2000" b="1" dirty="0">
                <a:solidFill>
                  <a:srgbClr val="FF0000"/>
                </a:solidFill>
                <a:latin typeface="Consolas" panose="020B0609020204030204" pitchFamily="49" charset="0"/>
              </a:rPr>
              <a:t> </a:t>
            </a:r>
            <a:r>
              <a:rPr lang="en-US" sz="2000" b="1" dirty="0" err="1">
                <a:solidFill>
                  <a:srgbClr val="000000"/>
                </a:solidFill>
                <a:latin typeface="Consolas" panose="020B0609020204030204" pitchFamily="49" charset="0"/>
              </a:rPr>
              <a:t>np.where</a:t>
            </a:r>
            <a:r>
              <a:rPr lang="en-US" sz="2000" b="1" dirty="0">
                <a:solidFill>
                  <a:srgbClr val="000000"/>
                </a:solidFill>
                <a:latin typeface="Consolas" panose="020B0609020204030204" pitchFamily="49" charset="0"/>
              </a:rPr>
              <a:t>(a ==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a:t>
            </a:r>
          </a:p>
          <a:p>
            <a:pPr>
              <a:lnSpc>
                <a:spcPct val="150000"/>
              </a:lnSpc>
            </a:pPr>
            <a:r>
              <a:rPr lang="en-US" sz="2000" b="1" dirty="0">
                <a:solidFill>
                  <a:srgbClr val="000000"/>
                </a:solidFill>
                <a:latin typeface="Consolas" panose="020B0609020204030204" pitchFamily="49" charset="0"/>
                <a:sym typeface="Wingdings" panose="05000000000000000000" pitchFamily="2" charset="2"/>
              </a:rPr>
              <a:t> x[</a:t>
            </a:r>
            <a:r>
              <a:rPr lang="en-US" sz="2000" b="1" dirty="0">
                <a:solidFill>
                  <a:srgbClr val="FF0000"/>
                </a:solidFill>
                <a:latin typeface="Consolas" panose="020B0609020204030204" pitchFamily="49" charset="0"/>
                <a:sym typeface="Wingdings" panose="05000000000000000000" pitchFamily="2" charset="2"/>
              </a:rPr>
              <a:t>0</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chứa</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các</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chỉ</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số</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mà</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tại</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đó</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mang</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giá</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trị</a:t>
            </a:r>
            <a:r>
              <a:rPr lang="en-US" sz="2000" b="1" dirty="0">
                <a:solidFill>
                  <a:srgbClr val="000000"/>
                </a:solidFill>
                <a:latin typeface="Consolas" panose="020B0609020204030204" pitchFamily="49" charset="0"/>
                <a:sym typeface="Wingdings" panose="05000000000000000000" pitchFamily="2" charset="2"/>
              </a:rPr>
              <a:t> 4</a:t>
            </a:r>
            <a:endParaRPr lang="vi-VN" sz="2000" b="1" dirty="0"/>
          </a:p>
        </p:txBody>
      </p:sp>
      <p:sp>
        <p:nvSpPr>
          <p:cNvPr id="11" name="Rectangle 10"/>
          <p:cNvSpPr/>
          <p:nvPr/>
        </p:nvSpPr>
        <p:spPr>
          <a:xfrm>
            <a:off x="2831133" y="4709119"/>
            <a:ext cx="7814491" cy="1477328"/>
          </a:xfrm>
          <a:prstGeom prst="rect">
            <a:avLst/>
          </a:prstGeom>
        </p:spPr>
        <p:txBody>
          <a:bodyPr wrap="square">
            <a:spAutoFit/>
          </a:bodyPr>
          <a:lstStyle/>
          <a:p>
            <a:pPr>
              <a:lnSpc>
                <a:spcPct val="150000"/>
              </a:lnSpc>
            </a:pPr>
            <a:r>
              <a:rPr lang="en-US" sz="2000" b="1" dirty="0">
                <a:solidFill>
                  <a:srgbClr val="000000"/>
                </a:solidFill>
                <a:latin typeface="Consolas" panose="020B0609020204030204" pitchFamily="49" charset="0"/>
              </a:rPr>
              <a:t>y =</a:t>
            </a:r>
            <a:r>
              <a:rPr lang="en-US" sz="2000" b="1" dirty="0">
                <a:solidFill>
                  <a:srgbClr val="FF0000"/>
                </a:solidFill>
                <a:latin typeface="Consolas" panose="020B0609020204030204" pitchFamily="49" charset="0"/>
              </a:rPr>
              <a:t> </a:t>
            </a:r>
            <a:r>
              <a:rPr lang="en-US" sz="2000" b="1" dirty="0" err="1">
                <a:solidFill>
                  <a:srgbClr val="000000"/>
                </a:solidFill>
                <a:latin typeface="Consolas" panose="020B0609020204030204" pitchFamily="49" charset="0"/>
              </a:rPr>
              <a:t>np.where</a:t>
            </a:r>
            <a:r>
              <a:rPr lang="en-US" sz="2000" b="1" dirty="0">
                <a:solidFill>
                  <a:srgbClr val="000000"/>
                </a:solidFill>
                <a:latin typeface="Consolas" panose="020B0609020204030204" pitchFamily="49" charset="0"/>
              </a:rPr>
              <a:t>(a %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 </a:t>
            </a:r>
            <a:r>
              <a:rPr lang="en-US" sz="2000" b="1" dirty="0">
                <a:solidFill>
                  <a:srgbClr val="FF0000"/>
                </a:solidFill>
                <a:latin typeface="Consolas" panose="020B0609020204030204" pitchFamily="49" charset="0"/>
              </a:rPr>
              <a:t>0</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CD"/>
                </a:solidFill>
                <a:latin typeface="Consolas" panose="020B0609020204030204" pitchFamily="49" charset="0"/>
              </a:rPr>
              <a:t>print</a:t>
            </a:r>
            <a:r>
              <a:rPr lang="en-US" sz="2000" b="1" dirty="0">
                <a:solidFill>
                  <a:srgbClr val="000000"/>
                </a:solidFill>
                <a:latin typeface="Consolas" panose="020B0609020204030204" pitchFamily="49" charset="0"/>
              </a:rPr>
              <a:t>(x)</a:t>
            </a:r>
          </a:p>
          <a:p>
            <a:pPr>
              <a:lnSpc>
                <a:spcPct val="150000"/>
              </a:lnSpc>
            </a:pPr>
            <a:r>
              <a:rPr lang="en-US" sz="2000" b="1" dirty="0">
                <a:solidFill>
                  <a:srgbClr val="000000"/>
                </a:solidFill>
                <a:latin typeface="Consolas" panose="020B0609020204030204" pitchFamily="49" charset="0"/>
                <a:sym typeface="Wingdings" panose="05000000000000000000" pitchFamily="2" charset="2"/>
              </a:rPr>
              <a:t> y[</a:t>
            </a:r>
            <a:r>
              <a:rPr lang="en-US" sz="2000" b="1" dirty="0">
                <a:solidFill>
                  <a:srgbClr val="FF0000"/>
                </a:solidFill>
                <a:latin typeface="Consolas" panose="020B0609020204030204" pitchFamily="49" charset="0"/>
                <a:sym typeface="Wingdings" panose="05000000000000000000" pitchFamily="2" charset="2"/>
              </a:rPr>
              <a:t>0</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chứa</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các</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chỉ</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số</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của</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các</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số</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chẵn</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trong</a:t>
            </a:r>
            <a:r>
              <a:rPr lang="en-US" sz="2000" b="1" dirty="0">
                <a:solidFill>
                  <a:srgbClr val="000000"/>
                </a:solidFill>
                <a:latin typeface="Consolas" panose="020B0609020204030204" pitchFamily="49" charset="0"/>
                <a:sym typeface="Wingdings" panose="05000000000000000000" pitchFamily="2" charset="2"/>
              </a:rPr>
              <a:t> a</a:t>
            </a:r>
            <a:endParaRPr lang="vi-VN" sz="2000" b="1" dirty="0"/>
          </a:p>
        </p:txBody>
      </p:sp>
    </p:spTree>
    <p:extLst>
      <p:ext uri="{BB962C8B-B14F-4D97-AF65-F5344CB8AC3E}">
        <p14:creationId xmlns:p14="http://schemas.microsoft.com/office/powerpoint/2010/main" val="40486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108</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2368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Searching: Tìm kiếm</a:t>
            </a:r>
          </a:p>
        </p:txBody>
      </p:sp>
      <p:sp>
        <p:nvSpPr>
          <p:cNvPr id="17" name="Rectangle 16"/>
          <p:cNvSpPr>
            <a:spLocks noChangeArrowheads="1"/>
          </p:cNvSpPr>
          <p:nvPr/>
        </p:nvSpPr>
        <p:spPr bwMode="auto">
          <a:xfrm>
            <a:off x="2831133" y="2326017"/>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342900" indent="-342900" algn="just" eaLnBrk="0" fontAlgn="base" hangingPunct="0">
              <a:spcBef>
                <a:spcPct val="0"/>
              </a:spcBef>
              <a:spcAft>
                <a:spcPct val="0"/>
              </a:spcAft>
              <a:buFont typeface="Wingdings" panose="05000000000000000000" pitchFamily="2" charset="2"/>
              <a:buChar char="§"/>
            </a:pPr>
            <a:r>
              <a:rPr lang="vi-VN" sz="2000" dirty="0">
                <a:solidFill>
                  <a:srgbClr val="005064"/>
                </a:solidFill>
              </a:rPr>
              <a:t>Tìm kiếm nhị phân trên mảng được sắp: </a:t>
            </a:r>
            <a:r>
              <a:rPr lang="vi-VN" sz="2000" dirty="0">
                <a:solidFill>
                  <a:srgbClr val="FF0000"/>
                </a:solidFill>
              </a:rPr>
              <a:t>searchsorted()</a:t>
            </a:r>
          </a:p>
        </p:txBody>
      </p:sp>
      <p:sp>
        <p:nvSpPr>
          <p:cNvPr id="2" name="Rectangle 1"/>
          <p:cNvSpPr/>
          <p:nvPr/>
        </p:nvSpPr>
        <p:spPr>
          <a:xfrm>
            <a:off x="2844799" y="2734779"/>
            <a:ext cx="8848935" cy="1938992"/>
          </a:xfrm>
          <a:prstGeom prst="rect">
            <a:avLst/>
          </a:prstGeom>
        </p:spPr>
        <p:txBody>
          <a:bodyPr wrap="square">
            <a:spAutoFit/>
          </a:bodyPr>
          <a:lstStyle/>
          <a:p>
            <a:pPr>
              <a:lnSpc>
                <a:spcPct val="150000"/>
              </a:lnSpc>
            </a:pPr>
            <a:r>
              <a:rPr lang="en-US" sz="2000" b="1" dirty="0">
                <a:latin typeface="Consolas" panose="020B0609020204030204" pitchFamily="49" charset="0"/>
              </a:rPr>
              <a:t>a = </a:t>
            </a:r>
            <a:r>
              <a:rPr lang="en-US" sz="2000" b="1" dirty="0" err="1">
                <a:latin typeface="Consolas" panose="020B0609020204030204" pitchFamily="49" charset="0"/>
              </a:rPr>
              <a:t>np.array</a:t>
            </a:r>
            <a:r>
              <a:rPr lang="en-US" sz="2000" b="1" dirty="0">
                <a:latin typeface="Consolas" panose="020B0609020204030204" pitchFamily="49" charset="0"/>
              </a:rPr>
              <a:t>([</a:t>
            </a:r>
            <a:r>
              <a:rPr lang="en-US" sz="2000" b="1" dirty="0">
                <a:solidFill>
                  <a:srgbClr val="FF0000"/>
                </a:solidFill>
                <a:latin typeface="Consolas" panose="020B0609020204030204" pitchFamily="49" charset="0"/>
              </a:rPr>
              <a:t>6</a:t>
            </a:r>
            <a:r>
              <a:rPr lang="en-US" sz="2000" b="1" dirty="0">
                <a:latin typeface="Consolas" panose="020B0609020204030204" pitchFamily="49" charset="0"/>
              </a:rPr>
              <a:t>, </a:t>
            </a:r>
            <a:r>
              <a:rPr lang="en-US" sz="2000" b="1" dirty="0">
                <a:solidFill>
                  <a:srgbClr val="FF0000"/>
                </a:solidFill>
                <a:latin typeface="Consolas" panose="020B0609020204030204" pitchFamily="49" charset="0"/>
              </a:rPr>
              <a:t>7</a:t>
            </a:r>
            <a:r>
              <a:rPr lang="en-US" sz="2000" b="1" dirty="0">
                <a:latin typeface="Consolas" panose="020B0609020204030204" pitchFamily="49" charset="0"/>
              </a:rPr>
              <a:t>, </a:t>
            </a:r>
            <a:r>
              <a:rPr lang="en-US" sz="2000" b="1" dirty="0">
                <a:solidFill>
                  <a:srgbClr val="FF0000"/>
                </a:solidFill>
                <a:latin typeface="Consolas" panose="020B0609020204030204" pitchFamily="49" charset="0"/>
              </a:rPr>
              <a:t>8</a:t>
            </a:r>
            <a:r>
              <a:rPr lang="en-US" sz="2000" b="1" dirty="0">
                <a:latin typeface="Consolas" panose="020B0609020204030204" pitchFamily="49" charset="0"/>
              </a:rPr>
              <a:t>, </a:t>
            </a:r>
            <a:r>
              <a:rPr lang="en-US" sz="2000" b="1" dirty="0">
                <a:solidFill>
                  <a:srgbClr val="FF0000"/>
                </a:solidFill>
                <a:latin typeface="Consolas" panose="020B0609020204030204" pitchFamily="49" charset="0"/>
              </a:rPr>
              <a:t>9</a:t>
            </a:r>
            <a:r>
              <a:rPr lang="en-US" sz="2000" b="1" dirty="0">
                <a:latin typeface="Consolas" panose="020B0609020204030204" pitchFamily="49" charset="0"/>
              </a:rPr>
              <a:t>])</a:t>
            </a:r>
            <a:br>
              <a:rPr lang="en-US" sz="2000" b="1" dirty="0">
                <a:latin typeface="Consolas" panose="020B0609020204030204" pitchFamily="49" charset="0"/>
              </a:rPr>
            </a:br>
            <a:r>
              <a:rPr lang="en-US" sz="2000" b="1" dirty="0">
                <a:latin typeface="Consolas" panose="020B0609020204030204" pitchFamily="49" charset="0"/>
              </a:rPr>
              <a:t>x = </a:t>
            </a:r>
            <a:r>
              <a:rPr lang="en-US" sz="2000" b="1" dirty="0" err="1">
                <a:latin typeface="Consolas" panose="020B0609020204030204" pitchFamily="49" charset="0"/>
              </a:rPr>
              <a:t>np.searchsorted</a:t>
            </a:r>
            <a:r>
              <a:rPr lang="en-US" sz="2000" b="1" dirty="0">
                <a:latin typeface="Consolas" panose="020B0609020204030204" pitchFamily="49" charset="0"/>
              </a:rPr>
              <a:t>(a, </a:t>
            </a:r>
            <a:r>
              <a:rPr lang="en-US" sz="2000" b="1" dirty="0">
                <a:solidFill>
                  <a:srgbClr val="FF0000"/>
                </a:solidFill>
                <a:latin typeface="Consolas" panose="020B0609020204030204" pitchFamily="49" charset="0"/>
              </a:rPr>
              <a:t>7</a:t>
            </a:r>
            <a:r>
              <a:rPr lang="en-US" sz="2000" b="1" dirty="0">
                <a:latin typeface="Consolas" panose="020B0609020204030204" pitchFamily="49" charset="0"/>
              </a:rPr>
              <a:t>)</a:t>
            </a:r>
          </a:p>
          <a:p>
            <a:pPr marL="342900" indent="-342900">
              <a:lnSpc>
                <a:spcPct val="150000"/>
              </a:lnSpc>
              <a:buFont typeface="Wingdings" panose="05000000000000000000" pitchFamily="2" charset="2"/>
              <a:buChar char="à"/>
            </a:pPr>
            <a:r>
              <a:rPr lang="en-US" sz="2000" b="1" dirty="0">
                <a:solidFill>
                  <a:srgbClr val="000000"/>
                </a:solidFill>
                <a:latin typeface="Consolas" panose="020B0609020204030204" pitchFamily="49" charset="0"/>
                <a:sym typeface="Wingdings" panose="05000000000000000000" pitchFamily="2" charset="2"/>
              </a:rPr>
              <a:t>x: </a:t>
            </a:r>
            <a:r>
              <a:rPr lang="en-US" sz="2000" b="1" dirty="0" err="1">
                <a:solidFill>
                  <a:srgbClr val="000000"/>
                </a:solidFill>
                <a:latin typeface="Consolas" panose="020B0609020204030204" pitchFamily="49" charset="0"/>
                <a:sym typeface="Wingdings" panose="05000000000000000000" pitchFamily="2" charset="2"/>
              </a:rPr>
              <a:t>Vị</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trí</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có</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thể</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chèn</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số</a:t>
            </a:r>
            <a:r>
              <a:rPr lang="en-US" sz="2000" b="1" dirty="0">
                <a:solidFill>
                  <a:srgbClr val="000000"/>
                </a:solidFill>
                <a:latin typeface="Consolas" panose="020B0609020204030204" pitchFamily="49" charset="0"/>
                <a:sym typeface="Wingdings" panose="05000000000000000000" pitchFamily="2" charset="2"/>
              </a:rPr>
              <a:t> 7 </a:t>
            </a:r>
            <a:r>
              <a:rPr lang="en-US" sz="2000" b="1" dirty="0" err="1">
                <a:solidFill>
                  <a:srgbClr val="000000"/>
                </a:solidFill>
                <a:latin typeface="Consolas" panose="020B0609020204030204" pitchFamily="49" charset="0"/>
                <a:sym typeface="Wingdings" panose="05000000000000000000" pitchFamily="2" charset="2"/>
              </a:rPr>
              <a:t>vào</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để</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không</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phá</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vỡ</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tính</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được</a:t>
            </a:r>
            <a:endParaRPr lang="en-US" sz="2000" b="1" dirty="0">
              <a:solidFill>
                <a:srgbClr val="000000"/>
              </a:solidFill>
              <a:latin typeface="Consolas" panose="020B0609020204030204" pitchFamily="49" charset="0"/>
              <a:sym typeface="Wingdings" panose="05000000000000000000" pitchFamily="2" charset="2"/>
            </a:endParaRPr>
          </a:p>
          <a:p>
            <a:pPr>
              <a:lnSpc>
                <a:spcPct val="150000"/>
              </a:lnSpc>
            </a:pP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sắp</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của</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mảng</a:t>
            </a:r>
            <a:r>
              <a:rPr lang="en-US" sz="2000" b="1" dirty="0">
                <a:solidFill>
                  <a:srgbClr val="000000"/>
                </a:solidFill>
                <a:latin typeface="Consolas" panose="020B0609020204030204" pitchFamily="49" charset="0"/>
                <a:sym typeface="Wingdings" panose="05000000000000000000" pitchFamily="2" charset="2"/>
              </a:rPr>
              <a:t>.</a:t>
            </a:r>
            <a:endParaRPr lang="vi-VN" sz="2000" b="1" dirty="0">
              <a:latin typeface="Consolas" panose="020B0609020204030204" pitchFamily="49" charset="0"/>
            </a:endParaRPr>
          </a:p>
        </p:txBody>
      </p:sp>
      <p:sp>
        <p:nvSpPr>
          <p:cNvPr id="16" name="Rectangle 15"/>
          <p:cNvSpPr/>
          <p:nvPr/>
        </p:nvSpPr>
        <p:spPr>
          <a:xfrm>
            <a:off x="2822971" y="4907860"/>
            <a:ext cx="9223555" cy="1477328"/>
          </a:xfrm>
          <a:prstGeom prst="rect">
            <a:avLst/>
          </a:prstGeom>
        </p:spPr>
        <p:txBody>
          <a:bodyPr wrap="square">
            <a:spAutoFit/>
          </a:bodyPr>
          <a:lstStyle/>
          <a:p>
            <a:pPr>
              <a:lnSpc>
                <a:spcPct val="150000"/>
              </a:lnSpc>
            </a:pPr>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5</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7</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00"/>
                </a:solidFill>
                <a:latin typeface="Consolas" panose="020B0609020204030204" pitchFamily="49" charset="0"/>
              </a:rPr>
              <a:t>x =</a:t>
            </a:r>
            <a:r>
              <a:rPr lang="en-US" sz="2000" b="1" dirty="0">
                <a:solidFill>
                  <a:srgbClr val="FF0000"/>
                </a:solidFill>
                <a:latin typeface="Consolas" panose="020B0609020204030204" pitchFamily="49" charset="0"/>
              </a:rPr>
              <a:t> </a:t>
            </a:r>
            <a:r>
              <a:rPr lang="en-US" sz="2000" b="1" dirty="0" err="1">
                <a:solidFill>
                  <a:srgbClr val="000000"/>
                </a:solidFill>
                <a:latin typeface="Consolas" panose="020B0609020204030204" pitchFamily="49" charset="0"/>
              </a:rPr>
              <a:t>np.searchsorted</a:t>
            </a:r>
            <a:r>
              <a:rPr lang="en-US" sz="2000" b="1" dirty="0">
                <a:solidFill>
                  <a:srgbClr val="000000"/>
                </a:solidFill>
                <a:latin typeface="Consolas" panose="020B0609020204030204" pitchFamily="49" charset="0"/>
              </a:rPr>
              <a:t>(a,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6</a:t>
            </a:r>
            <a:r>
              <a:rPr lang="en-US" sz="2000" b="1" dirty="0">
                <a:solidFill>
                  <a:srgbClr val="000000"/>
                </a:solidFill>
                <a:latin typeface="Consolas" panose="020B0609020204030204" pitchFamily="49" charset="0"/>
              </a:rPr>
              <a:t>])</a:t>
            </a:r>
          </a:p>
          <a:p>
            <a:pPr>
              <a:lnSpc>
                <a:spcPct val="150000"/>
              </a:lnSpc>
            </a:pPr>
            <a:r>
              <a:rPr lang="en-US" sz="2000" b="1" dirty="0">
                <a:solidFill>
                  <a:srgbClr val="000000"/>
                </a:solidFill>
                <a:latin typeface="Consolas" panose="020B0609020204030204" pitchFamily="49" charset="0"/>
                <a:sym typeface="Wingdings" panose="05000000000000000000" pitchFamily="2" charset="2"/>
              </a:rPr>
              <a:t> x = [</a:t>
            </a:r>
            <a:r>
              <a:rPr lang="en-US" sz="2000" b="1" dirty="0">
                <a:solidFill>
                  <a:srgbClr val="FF0000"/>
                </a:solidFill>
                <a:latin typeface="Consolas" panose="020B0609020204030204" pitchFamily="49" charset="0"/>
                <a:sym typeface="Wingdings" panose="05000000000000000000" pitchFamily="2" charset="2"/>
              </a:rPr>
              <a:t>1</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FF0000"/>
                </a:solidFill>
                <a:latin typeface="Consolas" panose="020B0609020204030204" pitchFamily="49" charset="0"/>
                <a:sym typeface="Wingdings" panose="05000000000000000000" pitchFamily="2" charset="2"/>
              </a:rPr>
              <a:t>2</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FF0000"/>
                </a:solidFill>
                <a:latin typeface="Consolas" panose="020B0609020204030204" pitchFamily="49" charset="0"/>
                <a:sym typeface="Wingdings" panose="05000000000000000000" pitchFamily="2" charset="2"/>
              </a:rPr>
              <a:t>3</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các</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vị</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trí</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chèn</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FF0000"/>
                </a:solidFill>
                <a:latin typeface="Consolas" panose="020B0609020204030204" pitchFamily="49" charset="0"/>
                <a:sym typeface="Wingdings" panose="05000000000000000000" pitchFamily="2" charset="2"/>
              </a:rPr>
              <a:t>2</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FF0000"/>
                </a:solidFill>
                <a:latin typeface="Consolas" panose="020B0609020204030204" pitchFamily="49" charset="0"/>
                <a:sym typeface="Wingdings" panose="05000000000000000000" pitchFamily="2" charset="2"/>
              </a:rPr>
              <a:t>4</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FF0000"/>
                </a:solidFill>
                <a:latin typeface="Consolas" panose="020B0609020204030204" pitchFamily="49" charset="0"/>
                <a:sym typeface="Wingdings" panose="05000000000000000000" pitchFamily="2" charset="2"/>
              </a:rPr>
              <a:t>6</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vào</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mảng</a:t>
            </a:r>
            <a:r>
              <a:rPr lang="en-US" sz="2000" b="1" dirty="0">
                <a:solidFill>
                  <a:srgbClr val="000000"/>
                </a:solidFill>
                <a:latin typeface="Consolas" panose="020B0609020204030204" pitchFamily="49" charset="0"/>
                <a:sym typeface="Wingdings" panose="05000000000000000000" pitchFamily="2" charset="2"/>
              </a:rPr>
              <a:t>)</a:t>
            </a:r>
            <a:endParaRPr lang="vi-VN" sz="2000" b="1" dirty="0"/>
          </a:p>
        </p:txBody>
      </p:sp>
    </p:spTree>
    <p:extLst>
      <p:ext uri="{BB962C8B-B14F-4D97-AF65-F5344CB8AC3E}">
        <p14:creationId xmlns:p14="http://schemas.microsoft.com/office/powerpoint/2010/main" val="366685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109</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2368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Sorting: Sắp xếp</a:t>
            </a:r>
          </a:p>
        </p:txBody>
      </p:sp>
      <p:sp>
        <p:nvSpPr>
          <p:cNvPr id="17" name="Rectangle 16"/>
          <p:cNvSpPr>
            <a:spLocks noChangeArrowheads="1"/>
          </p:cNvSpPr>
          <p:nvPr/>
        </p:nvSpPr>
        <p:spPr bwMode="auto">
          <a:xfrm>
            <a:off x="2697539" y="2320377"/>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342900" indent="-342900" algn="just" eaLnBrk="0" fontAlgn="base" hangingPunct="0">
              <a:spcBef>
                <a:spcPct val="0"/>
              </a:spcBef>
              <a:spcAft>
                <a:spcPct val="0"/>
              </a:spcAft>
              <a:buFont typeface="Wingdings" panose="05000000000000000000" pitchFamily="2" charset="2"/>
              <a:buChar char="§"/>
            </a:pPr>
            <a:r>
              <a:rPr lang="vi-VN" sz="2000" dirty="0">
                <a:solidFill>
                  <a:srgbClr val="005064"/>
                </a:solidFill>
              </a:rPr>
              <a:t>Sắp tăng dần</a:t>
            </a:r>
          </a:p>
        </p:txBody>
      </p:sp>
      <p:sp>
        <p:nvSpPr>
          <p:cNvPr id="11" name="Rectangle 10"/>
          <p:cNvSpPr/>
          <p:nvPr/>
        </p:nvSpPr>
        <p:spPr>
          <a:xfrm>
            <a:off x="2956559" y="2748994"/>
            <a:ext cx="8737175" cy="1015663"/>
          </a:xfrm>
          <a:prstGeom prst="rect">
            <a:avLst/>
          </a:prstGeom>
        </p:spPr>
        <p:txBody>
          <a:bodyPr wrap="square">
            <a:spAutoFit/>
          </a:bodyPr>
          <a:lstStyle/>
          <a:p>
            <a:pPr>
              <a:lnSpc>
                <a:spcPct val="150000"/>
              </a:lnSpc>
            </a:pPr>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0</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CD"/>
                </a:solidFill>
                <a:latin typeface="Consolas" panose="020B0609020204030204" pitchFamily="49" charset="0"/>
              </a:rPr>
              <a:t>b = </a:t>
            </a:r>
            <a:r>
              <a:rPr lang="en-US" sz="2000" b="1" dirty="0" err="1">
                <a:solidFill>
                  <a:srgbClr val="000000"/>
                </a:solidFill>
                <a:latin typeface="Consolas" panose="020B0609020204030204" pitchFamily="49" charset="0"/>
              </a:rPr>
              <a:t>np.sort</a:t>
            </a:r>
            <a:r>
              <a:rPr lang="en-US" sz="2000" b="1" dirty="0">
                <a:solidFill>
                  <a:srgbClr val="000000"/>
                </a:solidFill>
                <a:latin typeface="Consolas" panose="020B0609020204030204" pitchFamily="49" charset="0"/>
              </a:rPr>
              <a:t>(a)  	</a:t>
            </a:r>
            <a:r>
              <a:rPr lang="en-US" sz="2000" b="1" dirty="0">
                <a:solidFill>
                  <a:srgbClr val="000000"/>
                </a:solidFill>
                <a:latin typeface="Consolas" panose="020B0609020204030204" pitchFamily="49" charset="0"/>
                <a:sym typeface="Wingdings" panose="05000000000000000000" pitchFamily="2" charset="2"/>
              </a:rPr>
              <a:t> 	b = [</a:t>
            </a:r>
            <a:r>
              <a:rPr lang="en-US" sz="2000" b="1" dirty="0">
                <a:solidFill>
                  <a:srgbClr val="FF0000"/>
                </a:solidFill>
                <a:latin typeface="Consolas" panose="020B0609020204030204" pitchFamily="49" charset="0"/>
                <a:sym typeface="Wingdings" panose="05000000000000000000" pitchFamily="2" charset="2"/>
              </a:rPr>
              <a:t>0 1 2 3</a:t>
            </a:r>
            <a:r>
              <a:rPr lang="en-US" sz="2000" b="1" dirty="0">
                <a:solidFill>
                  <a:srgbClr val="000000"/>
                </a:solidFill>
                <a:latin typeface="Consolas" panose="020B0609020204030204" pitchFamily="49" charset="0"/>
                <a:sym typeface="Wingdings" panose="05000000000000000000" pitchFamily="2" charset="2"/>
              </a:rPr>
              <a:t>], a </a:t>
            </a:r>
            <a:r>
              <a:rPr lang="en-US" sz="2000" b="1" dirty="0" err="1">
                <a:solidFill>
                  <a:srgbClr val="000000"/>
                </a:solidFill>
                <a:latin typeface="Consolas" panose="020B0609020204030204" pitchFamily="49" charset="0"/>
                <a:sym typeface="Wingdings" panose="05000000000000000000" pitchFamily="2" charset="2"/>
              </a:rPr>
              <a:t>không</a:t>
            </a:r>
            <a:r>
              <a:rPr lang="en-US" sz="2000" b="1" dirty="0">
                <a:solidFill>
                  <a:srgbClr val="000000"/>
                </a:solidFill>
                <a:latin typeface="Consolas" panose="020B0609020204030204" pitchFamily="49" charset="0"/>
                <a:sym typeface="Wingdings" panose="05000000000000000000" pitchFamily="2" charset="2"/>
              </a:rPr>
              <a:t> </a:t>
            </a:r>
            <a:r>
              <a:rPr lang="en-US" sz="2000" b="1" dirty="0" err="1">
                <a:solidFill>
                  <a:srgbClr val="000000"/>
                </a:solidFill>
                <a:latin typeface="Consolas" panose="020B0609020204030204" pitchFamily="49" charset="0"/>
                <a:sym typeface="Wingdings" panose="05000000000000000000" pitchFamily="2" charset="2"/>
              </a:rPr>
              <a:t>đổi</a:t>
            </a:r>
            <a:endParaRPr lang="vi-VN" sz="2000" b="1" dirty="0"/>
          </a:p>
        </p:txBody>
      </p:sp>
      <p:sp>
        <p:nvSpPr>
          <p:cNvPr id="20" name="Rectangle 19"/>
          <p:cNvSpPr>
            <a:spLocks noChangeArrowheads="1"/>
          </p:cNvSpPr>
          <p:nvPr/>
        </p:nvSpPr>
        <p:spPr bwMode="auto">
          <a:xfrm>
            <a:off x="2697539" y="3916029"/>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342900" indent="-342900" algn="just" eaLnBrk="0" fontAlgn="base" hangingPunct="0">
              <a:spcBef>
                <a:spcPct val="0"/>
              </a:spcBef>
              <a:spcAft>
                <a:spcPct val="0"/>
              </a:spcAft>
              <a:buFont typeface="Wingdings" panose="05000000000000000000" pitchFamily="2" charset="2"/>
              <a:buChar char="§"/>
            </a:pPr>
            <a:r>
              <a:rPr lang="vi-VN" sz="2000" dirty="0">
                <a:solidFill>
                  <a:srgbClr val="005064"/>
                </a:solidFill>
              </a:rPr>
              <a:t>Lựa chọn thuật toán sắp:</a:t>
            </a:r>
          </a:p>
        </p:txBody>
      </p:sp>
      <p:sp>
        <p:nvSpPr>
          <p:cNvPr id="22" name="Rectangle 21"/>
          <p:cNvSpPr/>
          <p:nvPr/>
        </p:nvSpPr>
        <p:spPr>
          <a:xfrm>
            <a:off x="3003445" y="4328389"/>
            <a:ext cx="8737175" cy="1015663"/>
          </a:xfrm>
          <a:prstGeom prst="rect">
            <a:avLst/>
          </a:prstGeom>
        </p:spPr>
        <p:txBody>
          <a:bodyPr wrap="square">
            <a:spAutoFit/>
          </a:bodyPr>
          <a:lstStyle/>
          <a:p>
            <a:pPr>
              <a:lnSpc>
                <a:spcPct val="150000"/>
              </a:lnSpc>
            </a:pPr>
            <a:r>
              <a:rPr lang="en-US" sz="2000" b="1" dirty="0">
                <a:solidFill>
                  <a:srgbClr val="0000CD"/>
                </a:solidFill>
                <a:latin typeface="Consolas" panose="020B0609020204030204" pitchFamily="49" charset="0"/>
              </a:rPr>
              <a:t>b = </a:t>
            </a:r>
            <a:r>
              <a:rPr lang="en-US" sz="2000" b="1" dirty="0" err="1">
                <a:solidFill>
                  <a:srgbClr val="000000"/>
                </a:solidFill>
                <a:latin typeface="Consolas" panose="020B0609020204030204" pitchFamily="49" charset="0"/>
              </a:rPr>
              <a:t>np.sort</a:t>
            </a:r>
            <a:r>
              <a:rPr lang="en-US" sz="2000" b="1" dirty="0">
                <a:solidFill>
                  <a:srgbClr val="000000"/>
                </a:solidFill>
                <a:latin typeface="Consolas" panose="020B0609020204030204" pitchFamily="49" charset="0"/>
              </a:rPr>
              <a:t>(a, kind=‘</a:t>
            </a:r>
            <a:r>
              <a:rPr lang="en-US" sz="2000" b="1" dirty="0">
                <a:solidFill>
                  <a:srgbClr val="FF0000"/>
                </a:solidFill>
                <a:latin typeface="Consolas" panose="020B0609020204030204" pitchFamily="49" charset="0"/>
              </a:rPr>
              <a:t>heapsort</a:t>
            </a:r>
            <a:r>
              <a:rPr lang="en-US" sz="2000" b="1" dirty="0">
                <a:solidFill>
                  <a:srgbClr val="000000"/>
                </a:solidFill>
                <a:latin typeface="Consolas" panose="020B0609020204030204" pitchFamily="49" charset="0"/>
              </a:rPr>
              <a:t>’)</a:t>
            </a:r>
          </a:p>
          <a:p>
            <a:pPr>
              <a:lnSpc>
                <a:spcPct val="150000"/>
              </a:lnSpc>
            </a:pPr>
            <a:r>
              <a:rPr lang="en-US" sz="2000" b="1" dirty="0">
                <a:solidFill>
                  <a:srgbClr val="00B050"/>
                </a:solidFill>
                <a:latin typeface="Consolas" panose="020B0609020204030204" pitchFamily="49" charset="0"/>
              </a:rPr>
              <a:t>kind: quicksort (</a:t>
            </a:r>
            <a:r>
              <a:rPr lang="en-US" sz="2000" b="1" dirty="0" err="1">
                <a:solidFill>
                  <a:srgbClr val="00B050"/>
                </a:solidFill>
                <a:latin typeface="Consolas" panose="020B0609020204030204" pitchFamily="49" charset="0"/>
              </a:rPr>
              <a:t>mặc</a:t>
            </a:r>
            <a:r>
              <a:rPr lang="en-US" sz="2000" b="1" dirty="0">
                <a:solidFill>
                  <a:srgbClr val="00B050"/>
                </a:solidFill>
                <a:latin typeface="Consolas" panose="020B0609020204030204" pitchFamily="49" charset="0"/>
              </a:rPr>
              <a:t> </a:t>
            </a:r>
            <a:r>
              <a:rPr lang="en-US" sz="2000" b="1" dirty="0" err="1">
                <a:solidFill>
                  <a:srgbClr val="00B050"/>
                </a:solidFill>
                <a:latin typeface="Consolas" panose="020B0609020204030204" pitchFamily="49" charset="0"/>
              </a:rPr>
              <a:t>định</a:t>
            </a:r>
            <a:r>
              <a:rPr lang="en-US" sz="2000" b="1" dirty="0">
                <a:solidFill>
                  <a:srgbClr val="00B050"/>
                </a:solidFill>
                <a:latin typeface="Consolas" panose="020B0609020204030204" pitchFamily="49" charset="0"/>
              </a:rPr>
              <a:t>), heapsort, </a:t>
            </a:r>
            <a:r>
              <a:rPr lang="en-US" sz="2000" b="1" dirty="0" err="1">
                <a:solidFill>
                  <a:srgbClr val="00B050"/>
                </a:solidFill>
                <a:latin typeface="Consolas" panose="020B0609020204030204" pitchFamily="49" charset="0"/>
              </a:rPr>
              <a:t>mergesort</a:t>
            </a:r>
            <a:r>
              <a:rPr lang="en-US" sz="2000" b="1" dirty="0">
                <a:solidFill>
                  <a:srgbClr val="00B050"/>
                </a:solidFill>
                <a:latin typeface="Consolas" panose="020B0609020204030204" pitchFamily="49" charset="0"/>
              </a:rPr>
              <a:t>, stable</a:t>
            </a:r>
            <a:endParaRPr lang="vi-VN" sz="2000" b="1" dirty="0">
              <a:solidFill>
                <a:srgbClr val="00B050"/>
              </a:solidFill>
            </a:endParaRPr>
          </a:p>
        </p:txBody>
      </p:sp>
      <p:sp>
        <p:nvSpPr>
          <p:cNvPr id="23" name="Rectangle 22"/>
          <p:cNvSpPr>
            <a:spLocks noChangeArrowheads="1"/>
          </p:cNvSpPr>
          <p:nvPr/>
        </p:nvSpPr>
        <p:spPr bwMode="auto">
          <a:xfrm>
            <a:off x="2697539" y="5429957"/>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342900" indent="-342900" algn="just" eaLnBrk="0" fontAlgn="base" hangingPunct="0">
              <a:spcBef>
                <a:spcPct val="0"/>
              </a:spcBef>
              <a:spcAft>
                <a:spcPct val="0"/>
              </a:spcAft>
              <a:buFont typeface="Wingdings" panose="05000000000000000000" pitchFamily="2" charset="2"/>
              <a:buChar char="§"/>
            </a:pPr>
            <a:r>
              <a:rPr lang="vi-VN" sz="2000" dirty="0">
                <a:solidFill>
                  <a:srgbClr val="005064"/>
                </a:solidFill>
              </a:rPr>
              <a:t>Sắp giảm dần</a:t>
            </a:r>
          </a:p>
        </p:txBody>
      </p:sp>
      <p:sp>
        <p:nvSpPr>
          <p:cNvPr id="15" name="Rectangle 14"/>
          <p:cNvSpPr/>
          <p:nvPr/>
        </p:nvSpPr>
        <p:spPr>
          <a:xfrm>
            <a:off x="3003445" y="5910285"/>
            <a:ext cx="2844048" cy="369332"/>
          </a:xfrm>
          <a:prstGeom prst="rect">
            <a:avLst/>
          </a:prstGeom>
        </p:spPr>
        <p:txBody>
          <a:bodyPr wrap="none">
            <a:spAutoFit/>
          </a:bodyPr>
          <a:lstStyle/>
          <a:p>
            <a:r>
              <a:rPr lang="en-US" b="1" dirty="0">
                <a:solidFill>
                  <a:srgbClr val="0000CD"/>
                </a:solidFill>
                <a:latin typeface="Consolas" panose="020B0609020204030204" pitchFamily="49" charset="0"/>
              </a:rPr>
              <a:t>b = </a:t>
            </a:r>
            <a:r>
              <a:rPr lang="en-US" b="1" dirty="0" err="1">
                <a:solidFill>
                  <a:srgbClr val="000000"/>
                </a:solidFill>
                <a:latin typeface="Consolas" panose="020B0609020204030204" pitchFamily="49" charset="0"/>
              </a:rPr>
              <a:t>np.sort</a:t>
            </a:r>
            <a:r>
              <a:rPr lang="en-US" b="1" dirty="0">
                <a:solidFill>
                  <a:srgbClr val="000000"/>
                </a:solidFill>
                <a:latin typeface="Consolas" panose="020B0609020204030204" pitchFamily="49" charset="0"/>
              </a:rPr>
              <a:t>(a)[::</a:t>
            </a:r>
            <a:r>
              <a:rPr lang="en-US" b="1"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 </a:t>
            </a:r>
            <a:endParaRPr lang="vi-VN" dirty="0"/>
          </a:p>
        </p:txBody>
      </p:sp>
    </p:spTree>
    <p:extLst>
      <p:ext uri="{BB962C8B-B14F-4D97-AF65-F5344CB8AC3E}">
        <p14:creationId xmlns:p14="http://schemas.microsoft.com/office/powerpoint/2010/main" val="39935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a:t>
            </a:fld>
            <a:endParaRPr lang="ru-RU" b="1" dirty="0">
              <a:solidFill>
                <a:schemeClr val="bg1"/>
              </a:solidFill>
            </a:endParaRPr>
          </a:p>
        </p:txBody>
      </p:sp>
      <p:sp>
        <p:nvSpPr>
          <p:cNvPr id="2" name="Rectangle 1"/>
          <p:cNvSpPr/>
          <p:nvPr/>
        </p:nvSpPr>
        <p:spPr>
          <a:xfrm>
            <a:off x="3196782" y="831090"/>
            <a:ext cx="7282241" cy="830997"/>
          </a:xfrm>
          <a:prstGeom prst="rect">
            <a:avLst/>
          </a:prstGeom>
        </p:spPr>
        <p:txBody>
          <a:bodyPr wrap="square">
            <a:spAutoFit/>
          </a:bodyPr>
          <a:lstStyle/>
          <a:p>
            <a:pPr algn="just">
              <a:lnSpc>
                <a:spcPct val="120000"/>
              </a:lnSpc>
              <a:spcBef>
                <a:spcPts val="400"/>
              </a:spcBef>
              <a:spcAft>
                <a:spcPts val="0"/>
              </a:spcAft>
            </a:pPr>
            <a:r>
              <a:rPr lang="vi-VN" sz="4000" b="1" dirty="0">
                <a:solidFill>
                  <a:srgbClr val="005064"/>
                </a:solidFill>
                <a:latin typeface="Bahnschrift SemiBold" panose="020B0502040204020203" pitchFamily="34" charset="0"/>
              </a:rPr>
              <a:t>Python </a:t>
            </a:r>
            <a:r>
              <a:rPr lang="vi-VN" sz="4000" b="1" dirty="0" smtClean="0">
                <a:solidFill>
                  <a:srgbClr val="005064"/>
                </a:solidFill>
                <a:latin typeface="Bahnschrift SemiBold" panose="020B0502040204020203" pitchFamily="34" charset="0"/>
              </a:rPr>
              <a:t>Syntax</a:t>
            </a:r>
            <a:r>
              <a:rPr lang="en-GB" sz="4000" b="1" dirty="0" smtClean="0">
                <a:solidFill>
                  <a:srgbClr val="005064"/>
                </a:solidFill>
                <a:latin typeface="Bahnschrift SemiBold" panose="020B0502040204020203" pitchFamily="34" charset="0"/>
              </a:rPr>
              <a:t> – Cú pháp</a:t>
            </a:r>
            <a:endParaRPr lang="vi-VN" sz="4000" b="1" dirty="0">
              <a:solidFill>
                <a:srgbClr val="005064"/>
              </a:solidFill>
              <a:latin typeface="Bahnschrift SemiBold" panose="020B0502040204020203" pitchFamily="34" charset="0"/>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5" name="Rectangle 14"/>
          <p:cNvSpPr/>
          <p:nvPr/>
        </p:nvSpPr>
        <p:spPr>
          <a:xfrm>
            <a:off x="608349" y="1864672"/>
            <a:ext cx="11028218" cy="503599"/>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a:solidFill>
                  <a:srgbClr val="005064"/>
                </a:solidFill>
                <a:ea typeface="Times New Roman" panose="02020603050405020304" pitchFamily="18" charset="0"/>
              </a:rPr>
              <a:t>Python </a:t>
            </a:r>
            <a:r>
              <a:rPr lang="vi-VN" sz="2400" b="1" dirty="0" smtClean="0">
                <a:solidFill>
                  <a:srgbClr val="005064"/>
                </a:solidFill>
                <a:ea typeface="Times New Roman" panose="02020603050405020304" pitchFamily="18" charset="0"/>
              </a:rPr>
              <a:t>Execution</a:t>
            </a:r>
            <a:r>
              <a:rPr lang="en-GB" sz="2400" b="1" dirty="0" smtClean="0">
                <a:solidFill>
                  <a:srgbClr val="005064"/>
                </a:solidFill>
                <a:ea typeface="Times New Roman" panose="02020603050405020304" pitchFamily="18" charset="0"/>
              </a:rPr>
              <a:t> – Thực thi lệnh trong Python</a:t>
            </a:r>
            <a:endParaRPr lang="vi-VN" sz="2400" b="1" dirty="0">
              <a:solidFill>
                <a:srgbClr val="005064"/>
              </a:solidFill>
              <a:ea typeface="Times New Roman" panose="02020603050405020304" pitchFamily="18" charset="0"/>
            </a:endParaRPr>
          </a:p>
        </p:txBody>
      </p:sp>
      <p:sp>
        <p:nvSpPr>
          <p:cNvPr id="16" name="Rectangle 15"/>
          <p:cNvSpPr/>
          <p:nvPr/>
        </p:nvSpPr>
        <p:spPr>
          <a:xfrm>
            <a:off x="608349" y="2346247"/>
            <a:ext cx="11028218" cy="503599"/>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a:solidFill>
                  <a:srgbClr val="005064"/>
                </a:solidFill>
                <a:ea typeface="Times New Roman" panose="02020603050405020304" pitchFamily="18" charset="0"/>
              </a:rPr>
              <a:t>Python </a:t>
            </a:r>
            <a:r>
              <a:rPr lang="vi-VN" sz="2400" b="1" dirty="0" smtClean="0">
                <a:solidFill>
                  <a:srgbClr val="005064"/>
                </a:solidFill>
                <a:ea typeface="Times New Roman" panose="02020603050405020304" pitchFamily="18" charset="0"/>
              </a:rPr>
              <a:t>Indentation</a:t>
            </a:r>
            <a:r>
              <a:rPr lang="en-GB" sz="2400" b="1" dirty="0" smtClean="0">
                <a:solidFill>
                  <a:srgbClr val="005064"/>
                </a:solidFill>
                <a:ea typeface="Times New Roman" panose="02020603050405020304" pitchFamily="18" charset="0"/>
              </a:rPr>
              <a:t> – Tab trong Python</a:t>
            </a:r>
            <a:endParaRPr lang="vi-VN" sz="2400" b="1" dirty="0">
              <a:solidFill>
                <a:srgbClr val="005064"/>
              </a:solidFill>
              <a:ea typeface="Times New Roman" panose="02020603050405020304" pitchFamily="18" charset="0"/>
            </a:endParaRPr>
          </a:p>
        </p:txBody>
      </p:sp>
      <p:sp>
        <p:nvSpPr>
          <p:cNvPr id="17" name="Rectangle 16"/>
          <p:cNvSpPr/>
          <p:nvPr/>
        </p:nvSpPr>
        <p:spPr>
          <a:xfrm>
            <a:off x="608349" y="2850731"/>
            <a:ext cx="11028218" cy="503599"/>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a:solidFill>
                  <a:srgbClr val="005064"/>
                </a:solidFill>
                <a:ea typeface="Times New Roman" panose="02020603050405020304" pitchFamily="18" charset="0"/>
              </a:rPr>
              <a:t>Python </a:t>
            </a:r>
            <a:r>
              <a:rPr lang="vi-VN" sz="2400" b="1" dirty="0" smtClean="0">
                <a:solidFill>
                  <a:srgbClr val="005064"/>
                </a:solidFill>
                <a:ea typeface="Times New Roman" panose="02020603050405020304" pitchFamily="18" charset="0"/>
              </a:rPr>
              <a:t>Variables</a:t>
            </a:r>
            <a:r>
              <a:rPr lang="en-GB" sz="2400" b="1" dirty="0" smtClean="0">
                <a:solidFill>
                  <a:srgbClr val="005064"/>
                </a:solidFill>
                <a:ea typeface="Times New Roman" panose="02020603050405020304" pitchFamily="18" charset="0"/>
              </a:rPr>
              <a:t> – Biến trong Python</a:t>
            </a:r>
            <a:endParaRPr lang="vi-VN" sz="2400" b="1" dirty="0">
              <a:solidFill>
                <a:srgbClr val="005064"/>
              </a:solidFill>
              <a:ea typeface="Times New Roman" panose="02020603050405020304" pitchFamily="18" charset="0"/>
            </a:endParaRPr>
          </a:p>
        </p:txBody>
      </p:sp>
      <p:sp>
        <p:nvSpPr>
          <p:cNvPr id="18" name="Rectangle 17"/>
          <p:cNvSpPr/>
          <p:nvPr/>
        </p:nvSpPr>
        <p:spPr>
          <a:xfrm>
            <a:off x="608349" y="3338568"/>
            <a:ext cx="11028218" cy="503599"/>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a:solidFill>
                  <a:srgbClr val="005064"/>
                </a:solidFill>
                <a:ea typeface="Times New Roman" panose="02020603050405020304" pitchFamily="18" charset="0"/>
              </a:rPr>
              <a:t>Python </a:t>
            </a:r>
            <a:r>
              <a:rPr lang="vi-VN" sz="2400" b="1" dirty="0" smtClean="0">
                <a:solidFill>
                  <a:srgbClr val="005064"/>
                </a:solidFill>
                <a:ea typeface="Times New Roman" panose="02020603050405020304" pitchFamily="18" charset="0"/>
              </a:rPr>
              <a:t>Comments</a:t>
            </a:r>
            <a:r>
              <a:rPr lang="en-GB" sz="2400" b="1" dirty="0" smtClean="0">
                <a:solidFill>
                  <a:srgbClr val="005064"/>
                </a:solidFill>
                <a:ea typeface="Times New Roman" panose="02020603050405020304" pitchFamily="18" charset="0"/>
              </a:rPr>
              <a:t> – Chú thích trong Python</a:t>
            </a:r>
            <a:endParaRPr lang="vi-VN" sz="2400" b="1" dirty="0">
              <a:solidFill>
                <a:srgbClr val="005064"/>
              </a:solidFill>
              <a:ea typeface="Times New Roman" panose="02020603050405020304" pitchFamily="18" charset="0"/>
            </a:endParaRPr>
          </a:p>
        </p:txBody>
      </p:sp>
    </p:spTree>
    <p:extLst>
      <p:ext uri="{BB962C8B-B14F-4D97-AF65-F5344CB8AC3E}">
        <p14:creationId xmlns:p14="http://schemas.microsoft.com/office/powerpoint/2010/main" val="216753948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110</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a:solidFill>
                  <a:srgbClr val="C00000"/>
                </a:solidFill>
                <a:cs typeface="Arial" panose="020B0604020202020204" pitchFamily="34" charset="0"/>
                <a:sym typeface="Wingdings" panose="05000000000000000000" pitchFamily="2" charset="2"/>
              </a:rPr>
              <a:t>  BÀI TẬP 5.5</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6429" y="2107487"/>
            <a:ext cx="9348988" cy="2867708"/>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Nhập vào một mảng a gồm n phần tử nguyên từ bàn phím.</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Cho biết vị trí của các phần tử chẵn trong mảng, tính tổng các phần tử chẵn.</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Sắp a giảm dần vào in kết quả ra màn hình.</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Nhập 1 phần tử nguyên k  từ bàn phím, cho biết vị trí trong mảng a để chèn k vào a mà không phá vỡ tính được sắp của mảng.</a:t>
            </a:r>
          </a:p>
        </p:txBody>
      </p:sp>
    </p:spTree>
    <p:extLst>
      <p:ext uri="{BB962C8B-B14F-4D97-AF65-F5344CB8AC3E}">
        <p14:creationId xmlns:p14="http://schemas.microsoft.com/office/powerpoint/2010/main" val="92526626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111</a:t>
            </a:fld>
            <a:endParaRPr lang="ru-RU" b="1" dirty="0">
              <a:solidFill>
                <a:schemeClr val="bg1"/>
              </a:solidFill>
            </a:endParaRPr>
          </a:p>
        </p:txBody>
      </p:sp>
      <p:sp>
        <p:nvSpPr>
          <p:cNvPr id="2" name="Rectangle 1"/>
          <p:cNvSpPr/>
          <p:nvPr/>
        </p:nvSpPr>
        <p:spPr>
          <a:xfrm>
            <a:off x="1882096" y="2274525"/>
            <a:ext cx="8180880" cy="1990288"/>
          </a:xfrm>
          <a:prstGeom prst="rect">
            <a:avLst/>
          </a:prstGeom>
        </p:spPr>
        <p:txBody>
          <a:bodyPr wrap="square">
            <a:spAutoFit/>
          </a:bodyPr>
          <a:lstStyle/>
          <a:p>
            <a:pPr algn="ctr">
              <a:lnSpc>
                <a:spcPct val="120000"/>
              </a:lnSpc>
              <a:spcBef>
                <a:spcPts val="400"/>
              </a:spcBef>
              <a:spcAft>
                <a:spcPts val="0"/>
              </a:spcAft>
            </a:pPr>
            <a:r>
              <a:rPr lang="nl-NL" sz="5000" b="1" dirty="0">
                <a:solidFill>
                  <a:srgbClr val="005064"/>
                </a:solidFill>
                <a:latin typeface="Book Antiqua" panose="02040602050305030304" pitchFamily="18" charset="0"/>
              </a:rPr>
              <a:t>B</a:t>
            </a:r>
            <a:r>
              <a:rPr lang="vi-VN" sz="5000" b="1" dirty="0">
                <a:solidFill>
                  <a:srgbClr val="005064"/>
                </a:solidFill>
                <a:latin typeface="Book Antiqua" panose="02040602050305030304" pitchFamily="18" charset="0"/>
              </a:rPr>
              <a:t>ÀI</a:t>
            </a:r>
            <a:r>
              <a:rPr lang="nl-NL" sz="5000" b="1" dirty="0">
                <a:solidFill>
                  <a:srgbClr val="005064"/>
                </a:solidFill>
                <a:latin typeface="Book Antiqua" panose="02040602050305030304" pitchFamily="18" charset="0"/>
              </a:rPr>
              <a:t> </a:t>
            </a:r>
            <a:r>
              <a:rPr lang="vi-VN" sz="5000" b="1" dirty="0">
                <a:solidFill>
                  <a:srgbClr val="005064"/>
                </a:solidFill>
                <a:latin typeface="Book Antiqua" panose="02040602050305030304" pitchFamily="18" charset="0"/>
              </a:rPr>
              <a:t>6</a:t>
            </a:r>
          </a:p>
          <a:p>
            <a:pPr algn="ctr">
              <a:lnSpc>
                <a:spcPct val="120000"/>
              </a:lnSpc>
              <a:spcBef>
                <a:spcPts val="400"/>
              </a:spcBef>
              <a:spcAft>
                <a:spcPts val="0"/>
              </a:spcAft>
            </a:pPr>
            <a:r>
              <a:rPr lang="vi-VN" sz="5000" b="1" dirty="0">
                <a:solidFill>
                  <a:srgbClr val="005064"/>
                </a:solidFill>
                <a:latin typeface="Times New Roman" panose="02020603050405020304" pitchFamily="18" charset="0"/>
              </a:rPr>
              <a:t>DATA VISUALIZATION</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64307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C00000"/>
                </a:solidFill>
                <a:cs typeface="Arial" panose="020B0604020202020204" pitchFamily="34" charset="0"/>
                <a:sym typeface="Wingdings" panose="05000000000000000000" pitchFamily="2" charset="2"/>
              </a:rPr>
              <a:t>  BÀI 6. DATA VISUALIZATION</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406858" y="1984570"/>
            <a:ext cx="4302565" cy="3767185"/>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Plotting</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Plot decor</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Subplot</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Scatter</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Bar</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Histogram</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Pie </a:t>
            </a:r>
          </a:p>
        </p:txBody>
      </p:sp>
      <p:pic>
        <p:nvPicPr>
          <p:cNvPr id="2" name="Picture 1"/>
          <p:cNvPicPr>
            <a:picLocks noChangeAspect="1"/>
          </p:cNvPicPr>
          <p:nvPr/>
        </p:nvPicPr>
        <p:blipFill>
          <a:blip r:embed="rId3"/>
          <a:stretch>
            <a:fillRect/>
          </a:stretch>
        </p:blipFill>
        <p:spPr>
          <a:xfrm>
            <a:off x="6709423" y="1736671"/>
            <a:ext cx="5253259" cy="4533186"/>
          </a:xfrm>
          <a:prstGeom prst="rect">
            <a:avLst/>
          </a:prstGeom>
        </p:spPr>
      </p:pic>
    </p:spTree>
    <p:extLst>
      <p:ext uri="{BB962C8B-B14F-4D97-AF65-F5344CB8AC3E}">
        <p14:creationId xmlns:p14="http://schemas.microsoft.com/office/powerpoint/2010/main" val="28339366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Plotting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599508" y="2903815"/>
            <a:ext cx="9078685" cy="406265"/>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Đồ thị được tạo nên bằng cách nối các điểm: A(x, y) </a:t>
            </a: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 </a:t>
            </a:r>
            <a:r>
              <a:rPr lang="en-US" sz="2800" b="1" dirty="0" err="1">
                <a:solidFill>
                  <a:schemeClr val="bg1"/>
                </a:solidFill>
                <a:latin typeface="Bahnschrift SemiBold" panose="020B0502040204020203" pitchFamily="34" charset="0"/>
                <a:cs typeface="Arial" panose="020B0604020202020204" pitchFamily="34" charset="0"/>
              </a:rPr>
              <a:t>Vẽ</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1" name="Rectangle 1"/>
          <p:cNvSpPr>
            <a:spLocks noChangeArrowheads="1"/>
          </p:cNvSpPr>
          <p:nvPr/>
        </p:nvSpPr>
        <p:spPr bwMode="auto">
          <a:xfrm>
            <a:off x="2599509" y="1788275"/>
            <a:ext cx="8934994"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dirty="0">
                <a:ln>
                  <a:noFill/>
                </a:ln>
                <a:solidFill>
                  <a:srgbClr val="CC7832"/>
                </a:solidFill>
                <a:effectLst/>
                <a:latin typeface="Consolas" panose="020B0609020204030204" pitchFamily="49" charset="0"/>
              </a:rPr>
              <a:t>import </a:t>
            </a:r>
            <a:r>
              <a:rPr kumimoji="0" lang="vi-VN" altLang="vi-VN" sz="2400" b="0" i="0" u="none" strike="noStrike" cap="none" normalizeH="0" baseline="0" dirty="0">
                <a:ln>
                  <a:noFill/>
                </a:ln>
                <a:solidFill>
                  <a:srgbClr val="A9B7C6"/>
                </a:solidFill>
                <a:effectLst/>
                <a:latin typeface="Consolas" panose="020B0609020204030204" pitchFamily="49" charset="0"/>
              </a:rPr>
              <a:t>matplotlib.pyplot </a:t>
            </a:r>
            <a:r>
              <a:rPr kumimoji="0" lang="vi-VN" altLang="vi-VN" sz="2400" b="0" i="0" u="none" strike="noStrike" cap="none" normalizeH="0" baseline="0" dirty="0">
                <a:ln>
                  <a:noFill/>
                </a:ln>
                <a:solidFill>
                  <a:srgbClr val="CC7832"/>
                </a:solidFill>
                <a:effectLst/>
                <a:latin typeface="Consolas" panose="020B0609020204030204" pitchFamily="49" charset="0"/>
              </a:rPr>
              <a:t>as </a:t>
            </a:r>
            <a:r>
              <a:rPr kumimoji="0" lang="vi-VN" altLang="vi-VN" sz="2400" b="0" i="0" u="none" strike="noStrike" cap="none" normalizeH="0" baseline="0" dirty="0">
                <a:ln>
                  <a:noFill/>
                </a:ln>
                <a:solidFill>
                  <a:srgbClr val="A9B7C6"/>
                </a:solidFill>
                <a:effectLst/>
                <a:latin typeface="Consolas" panose="020B0609020204030204" pitchFamily="49" charset="0"/>
              </a:rPr>
              <a:t>plt</a:t>
            </a:r>
            <a:br>
              <a:rPr kumimoji="0" lang="vi-VN" altLang="vi-VN" sz="2400" b="0" i="0" u="none" strike="noStrike" cap="none" normalizeH="0" baseline="0" dirty="0">
                <a:ln>
                  <a:noFill/>
                </a:ln>
                <a:solidFill>
                  <a:srgbClr val="A9B7C6"/>
                </a:solidFill>
                <a:effectLst/>
                <a:latin typeface="Consolas" panose="020B0609020204030204" pitchFamily="49" charset="0"/>
              </a:rPr>
            </a:br>
            <a:r>
              <a:rPr kumimoji="0" lang="vi-VN" altLang="vi-VN" sz="2400" b="0" i="0" u="none" strike="noStrike" cap="none" normalizeH="0" baseline="0" dirty="0">
                <a:ln>
                  <a:noFill/>
                </a:ln>
                <a:solidFill>
                  <a:srgbClr val="CC7832"/>
                </a:solidFill>
                <a:effectLst/>
                <a:latin typeface="Consolas" panose="020B0609020204030204" pitchFamily="49" charset="0"/>
              </a:rPr>
              <a:t>import </a:t>
            </a:r>
            <a:r>
              <a:rPr kumimoji="0" lang="vi-VN" altLang="vi-VN" sz="2400" b="0" i="0" u="none" strike="noStrike" cap="none" normalizeH="0" baseline="0" dirty="0">
                <a:ln>
                  <a:noFill/>
                </a:ln>
                <a:solidFill>
                  <a:srgbClr val="A9B7C6"/>
                </a:solidFill>
                <a:effectLst/>
                <a:latin typeface="Consolas" panose="020B0609020204030204" pitchFamily="49" charset="0"/>
              </a:rPr>
              <a:t>numpy </a:t>
            </a:r>
            <a:r>
              <a:rPr kumimoji="0" lang="vi-VN" altLang="vi-VN" sz="2400" b="0" i="0" u="none" strike="noStrike" cap="none" normalizeH="0" baseline="0" dirty="0">
                <a:ln>
                  <a:noFill/>
                </a:ln>
                <a:solidFill>
                  <a:srgbClr val="CC7832"/>
                </a:solidFill>
                <a:effectLst/>
                <a:latin typeface="Consolas" panose="020B0609020204030204" pitchFamily="49" charset="0"/>
              </a:rPr>
              <a:t>as </a:t>
            </a:r>
            <a:r>
              <a:rPr kumimoji="0" lang="vi-VN" altLang="vi-VN" sz="2400" b="0" i="0" u="none" strike="noStrike" cap="none" normalizeH="0" baseline="0" dirty="0">
                <a:ln>
                  <a:noFill/>
                </a:ln>
                <a:solidFill>
                  <a:srgbClr val="A9B7C6"/>
                </a:solidFill>
                <a:effectLst/>
                <a:latin typeface="Consolas" panose="020B0609020204030204" pitchFamily="49" charset="0"/>
              </a:rPr>
              <a:t>np</a:t>
            </a:r>
            <a:endParaRPr kumimoji="0" lang="vi-VN" altLang="vi-VN" sz="2400" b="0" i="0" u="none" strike="noStrike" cap="none" normalizeH="0" baseline="0" dirty="0">
              <a:ln>
                <a:noFill/>
              </a:ln>
              <a:solidFill>
                <a:schemeClr val="tx1"/>
              </a:solidFill>
              <a:effectLst/>
              <a:latin typeface="Consolas" panose="020B0609020204030204" pitchFamily="49" charset="0"/>
            </a:endParaRPr>
          </a:p>
        </p:txBody>
      </p:sp>
      <p:sp>
        <p:nvSpPr>
          <p:cNvPr id="20" name="Rectangle 19"/>
          <p:cNvSpPr>
            <a:spLocks noChangeArrowheads="1"/>
          </p:cNvSpPr>
          <p:nvPr/>
        </p:nvSpPr>
        <p:spPr bwMode="auto">
          <a:xfrm>
            <a:off x="2599508" y="3462548"/>
            <a:ext cx="9196252" cy="966418"/>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x = mảng chứa n tọa độ trên trục x</a:t>
            </a:r>
          </a:p>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y = Mảng chứa n tọa độ trên trục y tương ứng với x</a:t>
            </a:r>
          </a:p>
        </p:txBody>
      </p:sp>
      <p:sp>
        <p:nvSpPr>
          <p:cNvPr id="14" name="Rectangle 2"/>
          <p:cNvSpPr>
            <a:spLocks noChangeArrowheads="1"/>
          </p:cNvSpPr>
          <p:nvPr/>
        </p:nvSpPr>
        <p:spPr bwMode="auto">
          <a:xfrm>
            <a:off x="5232398" y="4656357"/>
            <a:ext cx="3349899"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vi-VN" sz="2400" b="1" i="0" u="none" strike="noStrike" cap="none" normalizeH="0" baseline="0" dirty="0">
                <a:ln>
                  <a:noFill/>
                </a:ln>
                <a:solidFill>
                  <a:srgbClr val="A9B7C6"/>
                </a:solidFill>
                <a:effectLst/>
                <a:latin typeface="Consolas" panose="020B0609020204030204" pitchFamily="49" charset="0"/>
                <a:ea typeface="Roboto" panose="02000000000000000000" pitchFamily="2" charset="0"/>
              </a:rPr>
              <a:t>plt.plot(x</a:t>
            </a:r>
            <a:r>
              <a:rPr kumimoji="0" lang="vi-VN" altLang="vi-VN" sz="2400" b="1" i="0" u="none" strike="noStrike" cap="none" normalizeH="0" baseline="0" dirty="0">
                <a:ln>
                  <a:noFill/>
                </a:ln>
                <a:solidFill>
                  <a:srgbClr val="CC7832"/>
                </a:solidFill>
                <a:effectLst/>
                <a:latin typeface="Consolas" panose="020B0609020204030204" pitchFamily="49" charset="0"/>
                <a:ea typeface="Roboto" panose="02000000000000000000" pitchFamily="2" charset="0"/>
              </a:rPr>
              <a:t>, </a:t>
            </a:r>
            <a:r>
              <a:rPr kumimoji="0" lang="vi-VN" altLang="vi-VN" sz="2400" b="1" i="0" u="none" strike="noStrike" cap="none" normalizeH="0" baseline="0" dirty="0">
                <a:ln>
                  <a:noFill/>
                </a:ln>
                <a:solidFill>
                  <a:srgbClr val="A9B7C6"/>
                </a:solidFill>
                <a:effectLst/>
                <a:latin typeface="Consolas" panose="020B0609020204030204" pitchFamily="49" charset="0"/>
                <a:ea typeface="Roboto" panose="02000000000000000000" pitchFamily="2" charset="0"/>
              </a:rPr>
              <a:t>y)</a:t>
            </a:r>
            <a:endParaRPr kumimoji="0" lang="vi-VN" altLang="vi-VN" sz="2400" b="1" i="0" u="none" strike="noStrike" cap="none" normalizeH="0" baseline="0" dirty="0">
              <a:ln>
                <a:noFill/>
              </a:ln>
              <a:solidFill>
                <a:schemeClr val="tx1"/>
              </a:solidFill>
              <a:effectLst/>
              <a:latin typeface="Consolas" panose="020B0609020204030204" pitchFamily="49" charset="0"/>
              <a:ea typeface="Roboto" panose="02000000000000000000" pitchFamily="2" charset="0"/>
            </a:endParaRPr>
          </a:p>
        </p:txBody>
      </p:sp>
      <p:sp>
        <p:nvSpPr>
          <p:cNvPr id="15" name="Rectangle 3"/>
          <p:cNvSpPr>
            <a:spLocks noChangeArrowheads="1"/>
          </p:cNvSpPr>
          <p:nvPr/>
        </p:nvSpPr>
        <p:spPr bwMode="auto">
          <a:xfrm>
            <a:off x="5232397" y="5155043"/>
            <a:ext cx="3349899" cy="46166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vi-VN" sz="2400" b="1" i="0" u="none" strike="noStrike" cap="none" normalizeH="0" baseline="0">
                <a:ln>
                  <a:noFill/>
                </a:ln>
                <a:solidFill>
                  <a:srgbClr val="A9B7C6"/>
                </a:solidFill>
                <a:effectLst/>
                <a:latin typeface="Consolas" panose="020B0609020204030204" pitchFamily="49" charset="0"/>
              </a:rPr>
              <a:t>plt.show()</a:t>
            </a:r>
            <a:endParaRPr kumimoji="0" lang="vi-VN" altLang="vi-VN" sz="2400" b="1" i="0" u="none" strike="noStrike" cap="none" normalizeH="0" baseline="0">
              <a:ln>
                <a:noFill/>
              </a:ln>
              <a:solidFill>
                <a:schemeClr val="tx1"/>
              </a:solidFill>
              <a:effectLst/>
              <a:latin typeface="Consolas" panose="020B0609020204030204" pitchFamily="49" charset="0"/>
            </a:endParaRPr>
          </a:p>
        </p:txBody>
      </p:sp>
      <p:sp>
        <p:nvSpPr>
          <p:cNvPr id="22" name="Rectangle 21"/>
          <p:cNvSpPr>
            <a:spLocks noChangeArrowheads="1"/>
          </p:cNvSpPr>
          <p:nvPr/>
        </p:nvSpPr>
        <p:spPr bwMode="auto">
          <a:xfrm>
            <a:off x="2599508" y="5807078"/>
            <a:ext cx="9078685" cy="406265"/>
          </a:xfrm>
          <a:prstGeom prst="rect">
            <a:avLst/>
          </a:prstGeom>
          <a:noFill/>
          <a:ln>
            <a:noFill/>
          </a:ln>
          <a:effectLst/>
        </p:spPr>
        <p:txBody>
          <a:bodyPr vert="horz" wrap="square" lIns="0" tIns="0" rIns="0" bIns="0" numCol="1" anchor="ctr" anchorCtr="0" compatLnSpc="1">
            <a:prstTxWarp prst="textNoShape">
              <a:avLst/>
            </a:prstTxWarp>
            <a:spAutoFit/>
          </a:bodyPr>
          <a:lstStyle/>
          <a:p>
            <a:pPr algn="just" eaLnBrk="0" fontAlgn="base" hangingPunct="0">
              <a:lnSpc>
                <a:spcPct val="110000"/>
              </a:lnSpc>
              <a:spcBef>
                <a:spcPts val="1200"/>
              </a:spcBef>
              <a:spcAft>
                <a:spcPct val="0"/>
              </a:spcAft>
            </a:pPr>
            <a:r>
              <a:rPr lang="vi-VN" sz="2400" b="1" dirty="0">
                <a:solidFill>
                  <a:srgbClr val="FF6600"/>
                </a:solidFill>
                <a:sym typeface="Wingdings" panose="05000000000000000000" pitchFamily="2" charset="2"/>
              </a:rPr>
              <a:t> </a:t>
            </a:r>
            <a:r>
              <a:rPr lang="vi-VN" sz="2400" b="1" dirty="0">
                <a:solidFill>
                  <a:srgbClr val="FF6600"/>
                </a:solidFill>
              </a:rPr>
              <a:t>x cần được sắp tăng, x và y phải có cùng kích thước</a:t>
            </a:r>
          </a:p>
        </p:txBody>
      </p:sp>
    </p:spTree>
    <p:extLst>
      <p:ext uri="{BB962C8B-B14F-4D97-AF65-F5344CB8AC3E}">
        <p14:creationId xmlns:p14="http://schemas.microsoft.com/office/powerpoint/2010/main" val="332491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Plotting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68004" y="1699560"/>
            <a:ext cx="9078685" cy="374718"/>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Nếu thiếu mảng x, tọa độ x sẽ là các số nguyên liên tiếp từ 0</a:t>
            </a: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 </a:t>
            </a:r>
            <a:r>
              <a:rPr lang="en-US" sz="2800" b="1" dirty="0" err="1">
                <a:solidFill>
                  <a:schemeClr val="bg1"/>
                </a:solidFill>
                <a:latin typeface="Bahnschrift SemiBold" panose="020B0502040204020203" pitchFamily="34" charset="0"/>
                <a:cs typeface="Arial" panose="020B0604020202020204" pitchFamily="34" charset="0"/>
              </a:rPr>
              <a:t>Vẽ</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 name="Rectangle 1"/>
          <p:cNvSpPr>
            <a:spLocks noChangeArrowheads="1"/>
          </p:cNvSpPr>
          <p:nvPr/>
        </p:nvSpPr>
        <p:spPr bwMode="auto">
          <a:xfrm>
            <a:off x="3735976" y="2156561"/>
            <a:ext cx="5793179"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000" b="1" i="0" u="none" strike="noStrike" cap="none" normalizeH="0" baseline="0" dirty="0">
                <a:ln>
                  <a:noFill/>
                </a:ln>
                <a:solidFill>
                  <a:srgbClr val="A9B7C6"/>
                </a:solidFill>
                <a:effectLst/>
                <a:latin typeface="Consolas" panose="020B0609020204030204" pitchFamily="49" charset="0"/>
              </a:rPr>
              <a:t>y = np.array([</a:t>
            </a:r>
            <a:r>
              <a:rPr kumimoji="0" lang="vi-VN" altLang="vi-VN" sz="2000" b="1" i="0" u="none" strike="noStrike" cap="none" normalizeH="0" baseline="0" dirty="0">
                <a:ln>
                  <a:noFill/>
                </a:ln>
                <a:solidFill>
                  <a:srgbClr val="6897BB"/>
                </a:solidFill>
                <a:effectLst/>
                <a:latin typeface="Consolas" panose="020B0609020204030204" pitchFamily="49" charset="0"/>
              </a:rPr>
              <a:t>10</a:t>
            </a:r>
            <a:r>
              <a:rPr kumimoji="0" lang="vi-VN" altLang="vi-VN" sz="2000" b="1" i="0" u="none" strike="noStrike" cap="none" normalizeH="0" baseline="0" dirty="0">
                <a:ln>
                  <a:noFill/>
                </a:ln>
                <a:solidFill>
                  <a:srgbClr val="CC7832"/>
                </a:solidFill>
                <a:effectLst/>
                <a:latin typeface="Consolas" panose="020B0609020204030204" pitchFamily="49" charset="0"/>
              </a:rPr>
              <a:t>, </a:t>
            </a:r>
            <a:r>
              <a:rPr kumimoji="0" lang="vi-VN" altLang="vi-VN" sz="2000" b="1" i="0" u="none" strike="noStrike" cap="none" normalizeH="0" baseline="0" dirty="0">
                <a:ln>
                  <a:noFill/>
                </a:ln>
                <a:solidFill>
                  <a:srgbClr val="6897BB"/>
                </a:solidFill>
                <a:effectLst/>
                <a:latin typeface="Consolas" panose="020B0609020204030204" pitchFamily="49" charset="0"/>
              </a:rPr>
              <a:t>20</a:t>
            </a:r>
            <a:r>
              <a:rPr kumimoji="0" lang="vi-VN" altLang="vi-VN" sz="2000" b="1" i="0" u="none" strike="noStrike" cap="none" normalizeH="0" baseline="0" dirty="0">
                <a:ln>
                  <a:noFill/>
                </a:ln>
                <a:solidFill>
                  <a:srgbClr val="CC7832"/>
                </a:solidFill>
                <a:effectLst/>
                <a:latin typeface="Consolas" panose="020B0609020204030204" pitchFamily="49" charset="0"/>
              </a:rPr>
              <a:t>, </a:t>
            </a:r>
            <a:r>
              <a:rPr kumimoji="0" lang="vi-VN" altLang="vi-VN" sz="2000" b="1" i="0" u="none" strike="noStrike" cap="none" normalizeH="0" baseline="0" dirty="0">
                <a:ln>
                  <a:noFill/>
                </a:ln>
                <a:solidFill>
                  <a:srgbClr val="6897BB"/>
                </a:solidFill>
                <a:effectLst/>
                <a:latin typeface="Consolas" panose="020B0609020204030204" pitchFamily="49" charset="0"/>
              </a:rPr>
              <a:t>10</a:t>
            </a:r>
            <a:r>
              <a:rPr kumimoji="0" lang="vi-VN" altLang="vi-VN" sz="2000" b="1" i="0" u="none" strike="noStrike" cap="none" normalizeH="0" baseline="0" dirty="0">
                <a:ln>
                  <a:noFill/>
                </a:ln>
                <a:solidFill>
                  <a:srgbClr val="CC7832"/>
                </a:solidFill>
                <a:effectLst/>
                <a:latin typeface="Consolas" panose="020B0609020204030204" pitchFamily="49" charset="0"/>
              </a:rPr>
              <a:t>, </a:t>
            </a:r>
            <a:r>
              <a:rPr kumimoji="0" lang="vi-VN" altLang="vi-VN" sz="2000" b="1" i="0" u="none" strike="noStrike" cap="none" normalizeH="0" baseline="0" dirty="0">
                <a:ln>
                  <a:noFill/>
                </a:ln>
                <a:solidFill>
                  <a:srgbClr val="6897BB"/>
                </a:solidFill>
                <a:effectLst/>
                <a:latin typeface="Consolas" panose="020B0609020204030204" pitchFamily="49" charset="0"/>
              </a:rPr>
              <a:t>20</a:t>
            </a:r>
            <a:r>
              <a:rPr kumimoji="0" lang="vi-VN" altLang="vi-VN" sz="2000" b="1" i="0" u="none" strike="noStrike" cap="none" normalizeH="0" baseline="0" dirty="0">
                <a:ln>
                  <a:noFill/>
                </a:ln>
                <a:solidFill>
                  <a:srgbClr val="CC7832"/>
                </a:solidFill>
                <a:effectLst/>
                <a:latin typeface="Consolas" panose="020B0609020204030204" pitchFamily="49" charset="0"/>
              </a:rPr>
              <a:t>, </a:t>
            </a:r>
            <a:r>
              <a:rPr kumimoji="0" lang="vi-VN" altLang="vi-VN" sz="2000" b="1" i="0" u="none" strike="noStrike" cap="none" normalizeH="0" baseline="0" dirty="0">
                <a:ln>
                  <a:noFill/>
                </a:ln>
                <a:solidFill>
                  <a:srgbClr val="6897BB"/>
                </a:solidFill>
                <a:effectLst/>
                <a:latin typeface="Consolas" panose="020B0609020204030204" pitchFamily="49" charset="0"/>
              </a:rPr>
              <a:t>10</a:t>
            </a:r>
            <a:r>
              <a:rPr kumimoji="0" lang="vi-VN" altLang="vi-VN" sz="2000" b="1" i="0" u="none" strike="noStrike" cap="none" normalizeH="0" baseline="0" dirty="0">
                <a:ln>
                  <a:noFill/>
                </a:ln>
                <a:solidFill>
                  <a:srgbClr val="CC7832"/>
                </a:solidFill>
                <a:effectLst/>
                <a:latin typeface="Consolas" panose="020B0609020204030204" pitchFamily="49" charset="0"/>
              </a:rPr>
              <a:t>, </a:t>
            </a:r>
            <a:r>
              <a:rPr kumimoji="0" lang="vi-VN" altLang="vi-VN" sz="2000" b="1" i="0" u="none" strike="noStrike" cap="none" normalizeH="0" baseline="0" dirty="0">
                <a:ln>
                  <a:noFill/>
                </a:ln>
                <a:solidFill>
                  <a:srgbClr val="6897BB"/>
                </a:solidFill>
                <a:effectLst/>
                <a:latin typeface="Consolas" panose="020B0609020204030204" pitchFamily="49" charset="0"/>
              </a:rPr>
              <a:t>5</a:t>
            </a:r>
            <a:r>
              <a:rPr kumimoji="0" lang="vi-VN" altLang="vi-VN" sz="2000" b="1" i="0" u="none" strike="noStrike" cap="none" normalizeH="0" baseline="0" dirty="0">
                <a:ln>
                  <a:noFill/>
                </a:ln>
                <a:solidFill>
                  <a:srgbClr val="A9B7C6"/>
                </a:solidFill>
                <a:effectLst/>
                <a:latin typeface="Consolas" panose="020B0609020204030204" pitchFamily="49" charset="0"/>
              </a:rPr>
              <a:t>])</a:t>
            </a:r>
            <a:br>
              <a:rPr kumimoji="0" lang="vi-VN" altLang="vi-VN" sz="2000" b="1" i="0" u="none" strike="noStrike" cap="none" normalizeH="0" baseline="0" dirty="0">
                <a:ln>
                  <a:noFill/>
                </a:ln>
                <a:solidFill>
                  <a:srgbClr val="A9B7C6"/>
                </a:solidFill>
                <a:effectLst/>
                <a:latin typeface="Consolas" panose="020B0609020204030204" pitchFamily="49" charset="0"/>
              </a:rPr>
            </a:br>
            <a:r>
              <a:rPr kumimoji="0" lang="vi-VN" altLang="vi-VN" sz="2000" b="1" i="0" u="none" strike="noStrike" cap="none" normalizeH="0" baseline="0" dirty="0">
                <a:ln>
                  <a:noFill/>
                </a:ln>
                <a:solidFill>
                  <a:srgbClr val="A9B7C6"/>
                </a:solidFill>
                <a:effectLst/>
                <a:latin typeface="Consolas" panose="020B0609020204030204" pitchFamily="49" charset="0"/>
              </a:rPr>
              <a:t>plt.plot(y)</a:t>
            </a:r>
            <a:br>
              <a:rPr kumimoji="0" lang="vi-VN" altLang="vi-VN" sz="2000" b="1" i="0" u="none" strike="noStrike" cap="none" normalizeH="0" baseline="0" dirty="0">
                <a:ln>
                  <a:noFill/>
                </a:ln>
                <a:solidFill>
                  <a:srgbClr val="A9B7C6"/>
                </a:solidFill>
                <a:effectLst/>
                <a:latin typeface="Consolas" panose="020B0609020204030204" pitchFamily="49" charset="0"/>
              </a:rPr>
            </a:br>
            <a:r>
              <a:rPr kumimoji="0" lang="vi-VN" altLang="vi-VN" sz="2000" b="1" i="0" u="none" strike="noStrike" cap="none" normalizeH="0" baseline="0" dirty="0">
                <a:ln>
                  <a:noFill/>
                </a:ln>
                <a:solidFill>
                  <a:srgbClr val="A9B7C6"/>
                </a:solidFill>
                <a:effectLst/>
                <a:latin typeface="Consolas" panose="020B0609020204030204" pitchFamily="49" charset="0"/>
              </a:rPr>
              <a:t>plt.show()</a:t>
            </a:r>
            <a:endParaRPr kumimoji="0" lang="vi-VN" altLang="vi-VN" sz="2000" b="1" i="0" u="none" strike="noStrike" cap="none" normalizeH="0" baseline="0" dirty="0">
              <a:ln>
                <a:noFill/>
              </a:ln>
              <a:solidFill>
                <a:schemeClr val="tx1"/>
              </a:solidFill>
              <a:effectLst/>
              <a:latin typeface="Consolas" panose="020B0609020204030204" pitchFamily="49" charset="0"/>
            </a:endParaRPr>
          </a:p>
        </p:txBody>
      </p:sp>
      <p:pic>
        <p:nvPicPr>
          <p:cNvPr id="18" name="Picture 17"/>
          <p:cNvPicPr>
            <a:picLocks noChangeAspect="1"/>
          </p:cNvPicPr>
          <p:nvPr/>
        </p:nvPicPr>
        <p:blipFill>
          <a:blip r:embed="rId3"/>
          <a:stretch>
            <a:fillRect/>
          </a:stretch>
        </p:blipFill>
        <p:spPr>
          <a:xfrm>
            <a:off x="3735977" y="3633889"/>
            <a:ext cx="5759848" cy="2682161"/>
          </a:xfrm>
          <a:prstGeom prst="rect">
            <a:avLst/>
          </a:prstGeom>
        </p:spPr>
      </p:pic>
    </p:spTree>
    <p:extLst>
      <p:ext uri="{BB962C8B-B14F-4D97-AF65-F5344CB8AC3E}">
        <p14:creationId xmlns:p14="http://schemas.microsoft.com/office/powerpoint/2010/main" val="230733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33615"/>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Plotting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 </a:t>
            </a:r>
            <a:r>
              <a:rPr lang="en-US" sz="2800" b="1" dirty="0" err="1">
                <a:solidFill>
                  <a:schemeClr val="bg1"/>
                </a:solidFill>
                <a:latin typeface="Bahnschrift SemiBold" panose="020B0502040204020203" pitchFamily="34" charset="0"/>
                <a:cs typeface="Arial" panose="020B0604020202020204" pitchFamily="34" charset="0"/>
              </a:rPr>
              <a:t>Vẽ</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3" name="Rectangle 22"/>
          <p:cNvSpPr>
            <a:spLocks noChangeArrowheads="1"/>
          </p:cNvSpPr>
          <p:nvPr/>
        </p:nvSpPr>
        <p:spPr bwMode="auto">
          <a:xfrm>
            <a:off x="2341877" y="1683368"/>
            <a:ext cx="4476934" cy="406265"/>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Vẽ đồ thị hàm số</a:t>
            </a:r>
          </a:p>
        </p:txBody>
      </p:sp>
      <p:sp>
        <p:nvSpPr>
          <p:cNvPr id="22" name="Rectangle 3"/>
          <p:cNvSpPr>
            <a:spLocks noChangeArrowheads="1"/>
          </p:cNvSpPr>
          <p:nvPr/>
        </p:nvSpPr>
        <p:spPr bwMode="auto">
          <a:xfrm>
            <a:off x="6391363" y="1099152"/>
            <a:ext cx="4947197"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40000"/>
              </a:lnSpc>
              <a:spcBef>
                <a:spcPct val="0"/>
              </a:spcBef>
              <a:spcAft>
                <a:spcPct val="0"/>
              </a:spcAft>
              <a:buClrTx/>
              <a:buSzTx/>
              <a:buFontTx/>
              <a:buNone/>
              <a:tabLst/>
            </a:pPr>
            <a:r>
              <a:rPr kumimoji="0" lang="vi-VN" altLang="vi-VN" sz="2000" b="0" i="0" u="none" strike="noStrike" cap="none" normalizeH="0" baseline="0" dirty="0">
                <a:ln>
                  <a:noFill/>
                </a:ln>
                <a:solidFill>
                  <a:srgbClr val="A9B7C6"/>
                </a:solidFill>
                <a:effectLst/>
                <a:latin typeface="JetBrains Mono"/>
              </a:rPr>
              <a:t>x = np.arange(</a:t>
            </a:r>
            <a:r>
              <a:rPr kumimoji="0" lang="vi-VN" altLang="vi-VN" sz="2000" b="0" i="0" u="none" strike="noStrike" cap="none" normalizeH="0" baseline="0" dirty="0">
                <a:ln>
                  <a:noFill/>
                </a:ln>
                <a:solidFill>
                  <a:srgbClr val="6897BB"/>
                </a:solidFill>
                <a:effectLst/>
                <a:latin typeface="JetBrains Mono"/>
              </a:rPr>
              <a:t>100</a:t>
            </a:r>
            <a:r>
              <a:rPr kumimoji="0" lang="vi-VN" altLang="vi-VN" sz="2000" b="0" i="0" u="none" strike="noStrike" cap="none" normalizeH="0" baseline="0" dirty="0">
                <a:ln>
                  <a:noFill/>
                </a:ln>
                <a:solidFill>
                  <a:srgbClr val="A9B7C6"/>
                </a:solidFill>
                <a:effectLst/>
                <a:latin typeface="JetBrains Mono"/>
              </a:rPr>
              <a:t>)</a:t>
            </a:r>
            <a:br>
              <a:rPr kumimoji="0" lang="vi-VN" altLang="vi-VN" sz="2000" b="0" i="0" u="none" strike="noStrike" cap="none" normalizeH="0" baseline="0" dirty="0">
                <a:ln>
                  <a:noFill/>
                </a:ln>
                <a:solidFill>
                  <a:srgbClr val="A9B7C6"/>
                </a:solidFill>
                <a:effectLst/>
                <a:latin typeface="JetBrains Mono"/>
              </a:rPr>
            </a:br>
            <a:r>
              <a:rPr kumimoji="0" lang="vi-VN" altLang="vi-VN" sz="2000" b="0" i="0" u="none" strike="noStrike" cap="none" normalizeH="0" baseline="0" dirty="0">
                <a:ln>
                  <a:noFill/>
                </a:ln>
                <a:solidFill>
                  <a:srgbClr val="A9B7C6"/>
                </a:solidFill>
                <a:effectLst/>
                <a:latin typeface="JetBrains Mono"/>
              </a:rPr>
              <a:t>y = </a:t>
            </a:r>
            <a:r>
              <a:rPr kumimoji="0" lang="vi-VN" altLang="vi-VN" sz="2000" b="0" i="0" u="none" strike="noStrike" cap="none" normalizeH="0" baseline="0" dirty="0">
                <a:ln>
                  <a:noFill/>
                </a:ln>
                <a:solidFill>
                  <a:srgbClr val="6897BB"/>
                </a:solidFill>
                <a:effectLst/>
                <a:latin typeface="JetBrains Mono"/>
              </a:rPr>
              <a:t>2</a:t>
            </a:r>
            <a:r>
              <a:rPr kumimoji="0" lang="vi-VN" altLang="vi-VN" sz="2000" b="0" i="0" u="none" strike="noStrike" cap="none" normalizeH="0" baseline="0" dirty="0">
                <a:ln>
                  <a:noFill/>
                </a:ln>
                <a:solidFill>
                  <a:srgbClr val="A9B7C6"/>
                </a:solidFill>
                <a:effectLst/>
                <a:latin typeface="JetBrains Mono"/>
              </a:rPr>
              <a:t>*x*x - </a:t>
            </a:r>
            <a:r>
              <a:rPr kumimoji="0" lang="vi-VN" altLang="vi-VN" sz="2000" b="0" i="0" u="none" strike="noStrike" cap="none" normalizeH="0" baseline="0" dirty="0">
                <a:ln>
                  <a:noFill/>
                </a:ln>
                <a:solidFill>
                  <a:srgbClr val="6897BB"/>
                </a:solidFill>
                <a:effectLst/>
                <a:latin typeface="JetBrains Mono"/>
              </a:rPr>
              <a:t>3</a:t>
            </a:r>
            <a:r>
              <a:rPr kumimoji="0" lang="vi-VN" altLang="vi-VN" sz="2000" b="0" i="0" u="none" strike="noStrike" cap="none" normalizeH="0" baseline="0" dirty="0">
                <a:ln>
                  <a:noFill/>
                </a:ln>
                <a:solidFill>
                  <a:srgbClr val="A9B7C6"/>
                </a:solidFill>
                <a:effectLst/>
                <a:latin typeface="JetBrains Mono"/>
              </a:rPr>
              <a:t>*x + </a:t>
            </a:r>
            <a:r>
              <a:rPr kumimoji="0" lang="vi-VN" altLang="vi-VN" sz="2000" b="0" i="0" u="none" strike="noStrike" cap="none" normalizeH="0" baseline="0" dirty="0">
                <a:ln>
                  <a:noFill/>
                </a:ln>
                <a:solidFill>
                  <a:srgbClr val="6897BB"/>
                </a:solidFill>
                <a:effectLst/>
                <a:latin typeface="JetBrains Mono"/>
              </a:rPr>
              <a:t>5</a:t>
            </a:r>
            <a:br>
              <a:rPr kumimoji="0" lang="vi-VN" altLang="vi-VN" sz="2000" b="0" i="0" u="none" strike="noStrike" cap="none" normalizeH="0" baseline="0" dirty="0">
                <a:ln>
                  <a:noFill/>
                </a:ln>
                <a:solidFill>
                  <a:srgbClr val="6897BB"/>
                </a:solidFill>
                <a:effectLst/>
                <a:latin typeface="JetBrains Mono"/>
              </a:rPr>
            </a:br>
            <a:r>
              <a:rPr kumimoji="0" lang="vi-VN" altLang="vi-VN" sz="2000" b="0" i="0" u="none" strike="noStrike" cap="none" normalizeH="0" baseline="0" dirty="0">
                <a:ln>
                  <a:noFill/>
                </a:ln>
                <a:solidFill>
                  <a:srgbClr val="A9B7C6"/>
                </a:solidFill>
                <a:effectLst/>
                <a:latin typeface="JetBrains Mono"/>
              </a:rPr>
              <a:t>plt.plot(x</a:t>
            </a:r>
            <a:r>
              <a:rPr kumimoji="0" lang="vi-VN" altLang="vi-VN" sz="2000" b="0" i="0" u="none" strike="noStrike" cap="none" normalizeH="0" baseline="0" dirty="0">
                <a:ln>
                  <a:noFill/>
                </a:ln>
                <a:solidFill>
                  <a:srgbClr val="CC7832"/>
                </a:solidFill>
                <a:effectLst/>
                <a:latin typeface="JetBrains Mono"/>
              </a:rPr>
              <a:t>, </a:t>
            </a:r>
            <a:r>
              <a:rPr kumimoji="0" lang="vi-VN" altLang="vi-VN" sz="2000" b="0" i="0" u="none" strike="noStrike" cap="none" normalizeH="0" baseline="0" dirty="0">
                <a:ln>
                  <a:noFill/>
                </a:ln>
                <a:solidFill>
                  <a:srgbClr val="A9B7C6"/>
                </a:solidFill>
                <a:effectLst/>
                <a:latin typeface="JetBrains Mono"/>
              </a:rPr>
              <a:t>y)</a:t>
            </a:r>
            <a:br>
              <a:rPr kumimoji="0" lang="vi-VN" altLang="vi-VN" sz="2000" b="0" i="0" u="none" strike="noStrike" cap="none" normalizeH="0" baseline="0" dirty="0">
                <a:ln>
                  <a:noFill/>
                </a:ln>
                <a:solidFill>
                  <a:srgbClr val="A9B7C6"/>
                </a:solidFill>
                <a:effectLst/>
                <a:latin typeface="JetBrains Mono"/>
              </a:rPr>
            </a:br>
            <a:r>
              <a:rPr kumimoji="0" lang="vi-VN" altLang="vi-VN" sz="2000" b="0" i="0" u="none" strike="noStrike" cap="none" normalizeH="0" baseline="0" dirty="0">
                <a:ln>
                  <a:noFill/>
                </a:ln>
                <a:solidFill>
                  <a:srgbClr val="A9B7C6"/>
                </a:solidFill>
                <a:effectLst/>
                <a:latin typeface="JetBrains Mono"/>
              </a:rPr>
              <a:t>plt.show()</a:t>
            </a:r>
            <a:endParaRPr kumimoji="0" lang="vi-VN" altLang="vi-VN" sz="2000" b="0" i="0" u="none" strike="noStrike" cap="none" normalizeH="0" baseline="0" dirty="0">
              <a:ln>
                <a:noFill/>
              </a:ln>
              <a:solidFill>
                <a:schemeClr val="tx1"/>
              </a:solidFill>
              <a:effectLst/>
              <a:latin typeface="Arial" panose="020B0604020202020204" pitchFamily="34" charset="0"/>
            </a:endParaRPr>
          </a:p>
        </p:txBody>
      </p:sp>
      <p:sp>
        <p:nvSpPr>
          <p:cNvPr id="26" name="Rectangle 25"/>
          <p:cNvSpPr>
            <a:spLocks noChangeArrowheads="1"/>
          </p:cNvSpPr>
          <p:nvPr/>
        </p:nvSpPr>
        <p:spPr bwMode="auto">
          <a:xfrm>
            <a:off x="2341877" y="2862814"/>
            <a:ext cx="3667037" cy="406265"/>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Hàm số tự định nghĩa</a:t>
            </a:r>
          </a:p>
        </p:txBody>
      </p:sp>
      <p:sp>
        <p:nvSpPr>
          <p:cNvPr id="27" name="Rectangle 4"/>
          <p:cNvSpPr>
            <a:spLocks noChangeArrowheads="1"/>
          </p:cNvSpPr>
          <p:nvPr/>
        </p:nvSpPr>
        <p:spPr bwMode="auto">
          <a:xfrm>
            <a:off x="2831133" y="3435528"/>
            <a:ext cx="8507427"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000" b="0" i="0" u="none" strike="noStrike" cap="none" normalizeH="0" baseline="0" dirty="0">
                <a:ln>
                  <a:noFill/>
                </a:ln>
                <a:solidFill>
                  <a:srgbClr val="CC7832"/>
                </a:solidFill>
                <a:effectLst/>
                <a:latin typeface="JetBrains Mono"/>
              </a:rPr>
              <a:t>def </a:t>
            </a:r>
            <a:r>
              <a:rPr kumimoji="0" lang="vi-VN" altLang="vi-VN" sz="2000" b="1" i="0" u="none" strike="noStrike" cap="none" normalizeH="0" baseline="0" dirty="0">
                <a:ln>
                  <a:noFill/>
                </a:ln>
                <a:solidFill>
                  <a:srgbClr val="FFC66D"/>
                </a:solidFill>
                <a:effectLst/>
                <a:latin typeface="JetBrains Mono"/>
              </a:rPr>
              <a:t>f</a:t>
            </a:r>
            <a:r>
              <a:rPr kumimoji="0" lang="vi-VN" altLang="vi-VN" sz="2000" b="0" i="0" u="none" strike="noStrike" cap="none" normalizeH="0" baseline="0" dirty="0">
                <a:ln>
                  <a:noFill/>
                </a:ln>
                <a:solidFill>
                  <a:srgbClr val="A9B7C6"/>
                </a:solidFill>
                <a:effectLst/>
                <a:latin typeface="JetBrains Mono"/>
              </a:rPr>
              <a:t>(x):</a:t>
            </a:r>
            <a:br>
              <a:rPr kumimoji="0" lang="vi-VN" altLang="vi-VN" sz="2000" b="0" i="0" u="none" strike="noStrike" cap="none" normalizeH="0" baseline="0" dirty="0">
                <a:ln>
                  <a:noFill/>
                </a:ln>
                <a:solidFill>
                  <a:srgbClr val="A9B7C6"/>
                </a:solidFill>
                <a:effectLst/>
                <a:latin typeface="JetBrains Mono"/>
              </a:rPr>
            </a:br>
            <a:r>
              <a:rPr kumimoji="0" lang="vi-VN" altLang="vi-VN" sz="2000" b="0" i="0" u="none" strike="noStrike" cap="none" normalizeH="0" baseline="0" dirty="0">
                <a:ln>
                  <a:noFill/>
                </a:ln>
                <a:solidFill>
                  <a:srgbClr val="A9B7C6"/>
                </a:solidFill>
                <a:effectLst/>
                <a:latin typeface="JetBrains Mono"/>
              </a:rPr>
              <a:t>    </a:t>
            </a:r>
            <a:r>
              <a:rPr kumimoji="0" lang="vi-VN" altLang="vi-VN" sz="2000" b="0" i="0" u="none" strike="noStrike" cap="none" normalizeH="0" baseline="0" dirty="0">
                <a:ln>
                  <a:noFill/>
                </a:ln>
                <a:solidFill>
                  <a:srgbClr val="CC7832"/>
                </a:solidFill>
                <a:effectLst/>
                <a:latin typeface="JetBrains Mono"/>
              </a:rPr>
              <a:t>return </a:t>
            </a:r>
            <a:r>
              <a:rPr kumimoji="0" lang="vi-VN" altLang="vi-VN" sz="2000" b="0" i="0" u="none" strike="noStrike" cap="none" normalizeH="0" baseline="0" dirty="0">
                <a:ln>
                  <a:noFill/>
                </a:ln>
                <a:solidFill>
                  <a:srgbClr val="A9B7C6"/>
                </a:solidFill>
                <a:effectLst/>
                <a:latin typeface="JetBrains Mono"/>
              </a:rPr>
              <a:t>x*x + 2</a:t>
            </a:r>
          </a:p>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000" b="0" i="0" u="none" strike="noStrike" cap="none" normalizeH="0" baseline="0" dirty="0">
                <a:ln>
                  <a:noFill/>
                </a:ln>
                <a:solidFill>
                  <a:srgbClr val="A9B7C6"/>
                </a:solidFill>
                <a:effectLst/>
                <a:latin typeface="JetBrains Mono"/>
              </a:rPr>
              <a:t>x = np.array([</a:t>
            </a:r>
            <a:r>
              <a:rPr kumimoji="0" lang="vi-VN" altLang="vi-VN" sz="2000" b="0" i="0" u="none" strike="noStrike" cap="none" normalizeH="0" baseline="0" dirty="0">
                <a:ln>
                  <a:noFill/>
                </a:ln>
                <a:solidFill>
                  <a:srgbClr val="6897BB"/>
                </a:solidFill>
                <a:effectLst/>
                <a:latin typeface="JetBrains Mono"/>
              </a:rPr>
              <a:t>1</a:t>
            </a:r>
            <a:r>
              <a:rPr lang="vi-VN" altLang="vi-VN" sz="2000" dirty="0">
                <a:solidFill>
                  <a:srgbClr val="6897BB"/>
                </a:solidFill>
                <a:latin typeface="JetBrains Mono"/>
              </a:rPr>
              <a:t>,  1.5,  2,  2.5,  </a:t>
            </a:r>
            <a:r>
              <a:rPr kumimoji="0" lang="vi-VN" altLang="vi-VN" sz="2000" b="0" i="0" u="none" strike="noStrike" cap="none" normalizeH="0" baseline="0" dirty="0">
                <a:ln>
                  <a:noFill/>
                </a:ln>
                <a:solidFill>
                  <a:srgbClr val="6897BB"/>
                </a:solidFill>
                <a:effectLst/>
                <a:latin typeface="JetBrains Mono"/>
              </a:rPr>
              <a:t>3</a:t>
            </a:r>
            <a:r>
              <a:rPr kumimoji="0" lang="vi-VN" altLang="vi-VN" sz="2000" b="0" i="0" u="none" strike="noStrike" cap="none" normalizeH="0" baseline="0" dirty="0">
                <a:ln>
                  <a:noFill/>
                </a:ln>
                <a:solidFill>
                  <a:srgbClr val="A9B7C6"/>
                </a:solidFill>
                <a:effectLst/>
                <a:latin typeface="JetBrains Mono"/>
              </a:rPr>
              <a:t>])</a:t>
            </a:r>
            <a:br>
              <a:rPr kumimoji="0" lang="vi-VN" altLang="vi-VN" sz="2000" b="0" i="0" u="none" strike="noStrike" cap="none" normalizeH="0" baseline="0" dirty="0">
                <a:ln>
                  <a:noFill/>
                </a:ln>
                <a:solidFill>
                  <a:srgbClr val="A9B7C6"/>
                </a:solidFill>
                <a:effectLst/>
                <a:latin typeface="JetBrains Mono"/>
              </a:rPr>
            </a:br>
            <a:r>
              <a:rPr kumimoji="0" lang="vi-VN" altLang="vi-VN" sz="2000" b="0" i="0" u="none" strike="noStrike" cap="none" normalizeH="0" baseline="0" dirty="0">
                <a:ln>
                  <a:noFill/>
                </a:ln>
                <a:solidFill>
                  <a:srgbClr val="A9B7C6"/>
                </a:solidFill>
                <a:effectLst/>
                <a:latin typeface="JetBrains Mono"/>
              </a:rPr>
              <a:t>y = f(x)</a:t>
            </a:r>
            <a:br>
              <a:rPr kumimoji="0" lang="vi-VN" altLang="vi-VN" sz="2000" b="0" i="0" u="none" strike="noStrike" cap="none" normalizeH="0" baseline="0" dirty="0">
                <a:ln>
                  <a:noFill/>
                </a:ln>
                <a:solidFill>
                  <a:srgbClr val="A9B7C6"/>
                </a:solidFill>
                <a:effectLst/>
                <a:latin typeface="JetBrains Mono"/>
              </a:rPr>
            </a:br>
            <a:r>
              <a:rPr kumimoji="0" lang="vi-VN" altLang="vi-VN" sz="2000" b="0" i="0" u="none" strike="noStrike" cap="none" normalizeH="0" baseline="0" dirty="0">
                <a:ln>
                  <a:noFill/>
                </a:ln>
                <a:solidFill>
                  <a:srgbClr val="A9B7C6"/>
                </a:solidFill>
                <a:effectLst/>
                <a:latin typeface="JetBrains Mono"/>
              </a:rPr>
              <a:t>plt.plot(x</a:t>
            </a:r>
            <a:r>
              <a:rPr kumimoji="0" lang="vi-VN" altLang="vi-VN" sz="2000" b="0" i="0" u="none" strike="noStrike" cap="none" normalizeH="0" baseline="0" dirty="0">
                <a:ln>
                  <a:noFill/>
                </a:ln>
                <a:solidFill>
                  <a:srgbClr val="CC7832"/>
                </a:solidFill>
                <a:effectLst/>
                <a:latin typeface="JetBrains Mono"/>
              </a:rPr>
              <a:t>,</a:t>
            </a:r>
            <a:r>
              <a:rPr kumimoji="0" lang="vi-VN" altLang="vi-VN" sz="2000" b="0" i="0" u="none" strike="noStrike" cap="none" normalizeH="0" baseline="0" dirty="0">
                <a:ln>
                  <a:noFill/>
                </a:ln>
                <a:solidFill>
                  <a:srgbClr val="A9B7C6"/>
                </a:solidFill>
                <a:effectLst/>
                <a:latin typeface="JetBrains Mono"/>
              </a:rPr>
              <a:t>y)</a:t>
            </a:r>
            <a:br>
              <a:rPr kumimoji="0" lang="vi-VN" altLang="vi-VN" sz="2000" b="0" i="0" u="none" strike="noStrike" cap="none" normalizeH="0" baseline="0" dirty="0">
                <a:ln>
                  <a:noFill/>
                </a:ln>
                <a:solidFill>
                  <a:srgbClr val="A9B7C6"/>
                </a:solidFill>
                <a:effectLst/>
                <a:latin typeface="JetBrains Mono"/>
              </a:rPr>
            </a:br>
            <a:r>
              <a:rPr kumimoji="0" lang="vi-VN" altLang="vi-VN" sz="2000" b="0" i="0" u="none" strike="noStrike" cap="none" normalizeH="0" baseline="0" dirty="0">
                <a:ln>
                  <a:noFill/>
                </a:ln>
                <a:solidFill>
                  <a:srgbClr val="A9B7C6"/>
                </a:solidFill>
                <a:effectLst/>
                <a:latin typeface="JetBrains Mono"/>
              </a:rPr>
              <a:t>plt.show()</a:t>
            </a:r>
            <a:endParaRPr kumimoji="0" lang="vi-VN" altLang="vi-V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3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C00000"/>
                </a:solidFill>
                <a:cs typeface="Arial" panose="020B0604020202020204" pitchFamily="34" charset="0"/>
                <a:sym typeface="Wingdings" panose="05000000000000000000" pitchFamily="2" charset="2"/>
              </a:rPr>
              <a:t> BÀI TẬP 6.1</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68003" y="2720169"/>
            <a:ext cx="9078685" cy="374718"/>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Tạo 10 điểm có tọa độ bất kỳ, vẽ đồ thị bằng các điểm vừa tạo.</a:t>
            </a: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 </a:t>
            </a:r>
            <a:r>
              <a:rPr lang="en-US" sz="2800" b="1" dirty="0" err="1">
                <a:solidFill>
                  <a:schemeClr val="bg1"/>
                </a:solidFill>
                <a:latin typeface="Bahnschrift SemiBold" panose="020B0502040204020203" pitchFamily="34" charset="0"/>
                <a:cs typeface="Arial" panose="020B0604020202020204" pitchFamily="34" charset="0"/>
              </a:rPr>
              <a:t>Vẽ</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6" name="Rectangle 25"/>
          <p:cNvSpPr>
            <a:spLocks noChangeArrowheads="1"/>
          </p:cNvSpPr>
          <p:nvPr/>
        </p:nvSpPr>
        <p:spPr bwMode="auto">
          <a:xfrm>
            <a:off x="2368003" y="3453001"/>
            <a:ext cx="9078685" cy="8125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400" dirty="0">
                <a:solidFill>
                  <a:srgbClr val="005064"/>
                </a:solidFill>
              </a:rPr>
              <a:t>Vẽ đồ thị hàm số y = 2x</a:t>
            </a:r>
            <a:r>
              <a:rPr lang="vi-VN" sz="2400" baseline="30000" dirty="0">
                <a:solidFill>
                  <a:srgbClr val="005064"/>
                </a:solidFill>
              </a:rPr>
              <a:t>3</a:t>
            </a:r>
            <a:r>
              <a:rPr lang="vi-VN" sz="2400" dirty="0">
                <a:solidFill>
                  <a:srgbClr val="005064"/>
                </a:solidFill>
              </a:rPr>
              <a:t> – 3x</a:t>
            </a:r>
            <a:r>
              <a:rPr lang="vi-VN" sz="2400" baseline="30000" dirty="0">
                <a:solidFill>
                  <a:srgbClr val="005064"/>
                </a:solidFill>
              </a:rPr>
              <a:t>2</a:t>
            </a:r>
            <a:r>
              <a:rPr lang="vi-VN" sz="2400" dirty="0">
                <a:solidFill>
                  <a:srgbClr val="005064"/>
                </a:solidFill>
              </a:rPr>
              <a:t> + x + 1 với 100 điểm thuộc đoạn [-10, 10]</a:t>
            </a:r>
          </a:p>
        </p:txBody>
      </p:sp>
    </p:spTree>
    <p:extLst>
      <p:ext uri="{BB962C8B-B14F-4D97-AF65-F5344CB8AC3E}">
        <p14:creationId xmlns:p14="http://schemas.microsoft.com/office/powerpoint/2010/main" val="17713599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Plotting decor</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64495" y="1792915"/>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Title</a:t>
            </a: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decor – Trang </a:t>
            </a:r>
            <a:r>
              <a:rPr lang="en-US" sz="2800" b="1" dirty="0" err="1">
                <a:solidFill>
                  <a:schemeClr val="bg1"/>
                </a:solidFill>
                <a:latin typeface="Bahnschrift SemiBold" panose="020B0502040204020203" pitchFamily="34" charset="0"/>
                <a:cs typeface="Arial" panose="020B0604020202020204" pitchFamily="34" charset="0"/>
              </a:rPr>
              <a:t>trí</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8" name="Rectangle 17"/>
          <p:cNvSpPr/>
          <p:nvPr/>
        </p:nvSpPr>
        <p:spPr>
          <a:xfrm>
            <a:off x="2709512" y="2062531"/>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plt.title</a:t>
            </a:r>
            <a:r>
              <a:rPr lang="en-US" sz="2000" b="1" dirty="0">
                <a:solidFill>
                  <a:srgbClr val="0000CD"/>
                </a:solidFill>
                <a:latin typeface="Consolas" panose="020B0609020204030204" pitchFamily="49" charset="0"/>
              </a:rPr>
              <a:t>(“</a:t>
            </a:r>
            <a:r>
              <a:rPr lang="en-US" sz="2000" b="1" dirty="0">
                <a:solidFill>
                  <a:srgbClr val="FF6600"/>
                </a:solidFill>
                <a:latin typeface="Consolas" panose="020B0609020204030204" pitchFamily="49" charset="0"/>
              </a:rPr>
              <a:t>TIÊU ĐỀ</a:t>
            </a:r>
            <a:r>
              <a:rPr lang="en-US" sz="2000" b="1" dirty="0">
                <a:solidFill>
                  <a:srgbClr val="0000CD"/>
                </a:solidFill>
                <a:latin typeface="Consolas" panose="020B0609020204030204" pitchFamily="49" charset="0"/>
              </a:rPr>
              <a:t>”)</a:t>
            </a:r>
            <a:endParaRPr lang="vi-VN" sz="2000" b="1" dirty="0">
              <a:solidFill>
                <a:srgbClr val="00B050"/>
              </a:solidFill>
            </a:endParaRPr>
          </a:p>
        </p:txBody>
      </p:sp>
      <p:sp>
        <p:nvSpPr>
          <p:cNvPr id="20" name="Rectangle 19"/>
          <p:cNvSpPr>
            <a:spLocks noChangeArrowheads="1"/>
          </p:cNvSpPr>
          <p:nvPr/>
        </p:nvSpPr>
        <p:spPr bwMode="auto">
          <a:xfrm>
            <a:off x="2368002" y="3235258"/>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Label</a:t>
            </a:r>
          </a:p>
        </p:txBody>
      </p:sp>
      <p:sp>
        <p:nvSpPr>
          <p:cNvPr id="22" name="Rectangle 21"/>
          <p:cNvSpPr/>
          <p:nvPr/>
        </p:nvSpPr>
        <p:spPr>
          <a:xfrm>
            <a:off x="2709512" y="3518205"/>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plt.xlabel</a:t>
            </a:r>
            <a:r>
              <a:rPr lang="en-US" sz="2000" b="1" dirty="0">
                <a:solidFill>
                  <a:srgbClr val="0000CD"/>
                </a:solidFill>
                <a:latin typeface="Consolas" panose="020B0609020204030204" pitchFamily="49" charset="0"/>
              </a:rPr>
              <a:t>(“</a:t>
            </a:r>
            <a:r>
              <a:rPr lang="en-US" sz="2000" b="1" dirty="0" err="1">
                <a:solidFill>
                  <a:srgbClr val="FF6600"/>
                </a:solidFill>
                <a:latin typeface="Consolas" panose="020B0609020204030204" pitchFamily="49" charset="0"/>
              </a:rPr>
              <a:t>Nhãn</a:t>
            </a:r>
            <a:r>
              <a:rPr lang="en-US" sz="2000" b="1" dirty="0">
                <a:solidFill>
                  <a:srgbClr val="FF6600"/>
                </a:solidFill>
                <a:latin typeface="Consolas" panose="020B0609020204030204" pitchFamily="49" charset="0"/>
              </a:rPr>
              <a:t> </a:t>
            </a:r>
            <a:r>
              <a:rPr lang="en-US" sz="2000" b="1" dirty="0" err="1">
                <a:solidFill>
                  <a:srgbClr val="FF6600"/>
                </a:solidFill>
                <a:latin typeface="Consolas" panose="020B0609020204030204" pitchFamily="49" charset="0"/>
              </a:rPr>
              <a:t>trên</a:t>
            </a:r>
            <a:r>
              <a:rPr lang="en-US" sz="2000" b="1" dirty="0">
                <a:solidFill>
                  <a:srgbClr val="FF6600"/>
                </a:solidFill>
                <a:latin typeface="Consolas" panose="020B0609020204030204" pitchFamily="49" charset="0"/>
              </a:rPr>
              <a:t> </a:t>
            </a:r>
            <a:r>
              <a:rPr lang="en-US" sz="2000" b="1" dirty="0" err="1">
                <a:solidFill>
                  <a:srgbClr val="FF6600"/>
                </a:solidFill>
                <a:latin typeface="Consolas" panose="020B0609020204030204" pitchFamily="49" charset="0"/>
              </a:rPr>
              <a:t>trục</a:t>
            </a:r>
            <a:r>
              <a:rPr lang="en-US" sz="2000" b="1" dirty="0">
                <a:solidFill>
                  <a:srgbClr val="FF6600"/>
                </a:solidFill>
                <a:latin typeface="Consolas" panose="020B0609020204030204" pitchFamily="49" charset="0"/>
              </a:rPr>
              <a:t> x</a:t>
            </a:r>
            <a:r>
              <a:rPr lang="en-US" sz="2000" b="1" dirty="0">
                <a:solidFill>
                  <a:srgbClr val="0000CD"/>
                </a:solidFill>
                <a:latin typeface="Consolas" panose="020B0609020204030204" pitchFamily="49" charset="0"/>
              </a:rPr>
              <a:t>”)</a:t>
            </a:r>
            <a:endParaRPr lang="vi-VN" sz="2000" b="1" dirty="0">
              <a:solidFill>
                <a:srgbClr val="00B050"/>
              </a:solidFill>
            </a:endParaRPr>
          </a:p>
        </p:txBody>
      </p:sp>
      <p:sp>
        <p:nvSpPr>
          <p:cNvPr id="23" name="Rectangle 22"/>
          <p:cNvSpPr/>
          <p:nvPr/>
        </p:nvSpPr>
        <p:spPr>
          <a:xfrm>
            <a:off x="2709512" y="3920696"/>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plt.ylabel</a:t>
            </a:r>
            <a:r>
              <a:rPr lang="en-US" sz="2000" b="1" dirty="0">
                <a:solidFill>
                  <a:srgbClr val="0000CD"/>
                </a:solidFill>
                <a:latin typeface="Consolas" panose="020B0609020204030204" pitchFamily="49" charset="0"/>
              </a:rPr>
              <a:t>(“</a:t>
            </a:r>
            <a:r>
              <a:rPr lang="en-US" sz="2000" b="1" dirty="0" err="1">
                <a:solidFill>
                  <a:srgbClr val="FF6600"/>
                </a:solidFill>
                <a:latin typeface="Consolas" panose="020B0609020204030204" pitchFamily="49" charset="0"/>
              </a:rPr>
              <a:t>Nhãn</a:t>
            </a:r>
            <a:r>
              <a:rPr lang="en-US" sz="2000" b="1" dirty="0">
                <a:solidFill>
                  <a:srgbClr val="FF6600"/>
                </a:solidFill>
                <a:latin typeface="Consolas" panose="020B0609020204030204" pitchFamily="49" charset="0"/>
              </a:rPr>
              <a:t> </a:t>
            </a:r>
            <a:r>
              <a:rPr lang="en-US" sz="2000" b="1" dirty="0" err="1">
                <a:solidFill>
                  <a:srgbClr val="FF6600"/>
                </a:solidFill>
                <a:latin typeface="Consolas" panose="020B0609020204030204" pitchFamily="49" charset="0"/>
              </a:rPr>
              <a:t>trên</a:t>
            </a:r>
            <a:r>
              <a:rPr lang="en-US" sz="2000" b="1" dirty="0">
                <a:solidFill>
                  <a:srgbClr val="FF6600"/>
                </a:solidFill>
                <a:latin typeface="Consolas" panose="020B0609020204030204" pitchFamily="49" charset="0"/>
              </a:rPr>
              <a:t> </a:t>
            </a:r>
            <a:r>
              <a:rPr lang="en-US" sz="2000" b="1" dirty="0" err="1">
                <a:solidFill>
                  <a:srgbClr val="FF6600"/>
                </a:solidFill>
                <a:latin typeface="Consolas" panose="020B0609020204030204" pitchFamily="49" charset="0"/>
              </a:rPr>
              <a:t>trục</a:t>
            </a:r>
            <a:r>
              <a:rPr lang="en-US" sz="2000" b="1" dirty="0">
                <a:solidFill>
                  <a:srgbClr val="FF6600"/>
                </a:solidFill>
                <a:latin typeface="Consolas" panose="020B0609020204030204" pitchFamily="49" charset="0"/>
              </a:rPr>
              <a:t> y</a:t>
            </a:r>
            <a:r>
              <a:rPr lang="en-US" sz="2000" b="1" dirty="0">
                <a:solidFill>
                  <a:srgbClr val="0000CD"/>
                </a:solidFill>
                <a:latin typeface="Consolas" panose="020B0609020204030204" pitchFamily="49" charset="0"/>
              </a:rPr>
              <a:t>”)</a:t>
            </a:r>
            <a:endParaRPr lang="vi-VN" sz="2000" b="1" dirty="0">
              <a:solidFill>
                <a:srgbClr val="00B050"/>
              </a:solidFill>
            </a:endParaRPr>
          </a:p>
        </p:txBody>
      </p:sp>
      <p:pic>
        <p:nvPicPr>
          <p:cNvPr id="32" name="Picture 31"/>
          <p:cNvPicPr>
            <a:picLocks noChangeAspect="1"/>
          </p:cNvPicPr>
          <p:nvPr/>
        </p:nvPicPr>
        <p:blipFill>
          <a:blip r:embed="rId3"/>
          <a:stretch>
            <a:fillRect/>
          </a:stretch>
        </p:blipFill>
        <p:spPr>
          <a:xfrm>
            <a:off x="7252781" y="1593811"/>
            <a:ext cx="4386225" cy="3784998"/>
          </a:xfrm>
          <a:prstGeom prst="rect">
            <a:avLst/>
          </a:prstGeom>
        </p:spPr>
      </p:pic>
    </p:spTree>
    <p:extLst>
      <p:ext uri="{BB962C8B-B14F-4D97-AF65-F5344CB8AC3E}">
        <p14:creationId xmlns:p14="http://schemas.microsoft.com/office/powerpoint/2010/main" val="241513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Plotting decor</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decor – Trang </a:t>
            </a:r>
            <a:r>
              <a:rPr lang="en-US" sz="2800" b="1" dirty="0" err="1">
                <a:solidFill>
                  <a:schemeClr val="bg1"/>
                </a:solidFill>
                <a:latin typeface="Bahnschrift SemiBold" panose="020B0502040204020203" pitchFamily="34" charset="0"/>
                <a:cs typeface="Arial" panose="020B0604020202020204" pitchFamily="34" charset="0"/>
              </a:rPr>
              <a:t>trí</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8" name="Rectangle 27"/>
          <p:cNvSpPr>
            <a:spLocks noChangeArrowheads="1"/>
          </p:cNvSpPr>
          <p:nvPr/>
        </p:nvSpPr>
        <p:spPr bwMode="auto">
          <a:xfrm>
            <a:off x="2338368" y="1735336"/>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Format font: </a:t>
            </a:r>
            <a:r>
              <a:rPr lang="vi-VN" sz="2000" dirty="0">
                <a:solidFill>
                  <a:srgbClr val="FF6600"/>
                </a:solidFill>
              </a:rPr>
              <a:t>font, font color, font size</a:t>
            </a:r>
          </a:p>
        </p:txBody>
      </p:sp>
      <p:sp>
        <p:nvSpPr>
          <p:cNvPr id="29" name="Rectangle 28"/>
          <p:cNvSpPr/>
          <p:nvPr/>
        </p:nvSpPr>
        <p:spPr>
          <a:xfrm>
            <a:off x="2679878" y="2206088"/>
            <a:ext cx="8737175" cy="507831"/>
          </a:xfrm>
          <a:prstGeom prst="rect">
            <a:avLst/>
          </a:prstGeom>
        </p:spPr>
        <p:txBody>
          <a:bodyPr wrap="square">
            <a:spAutoFit/>
          </a:bodyPr>
          <a:lstStyle/>
          <a:p>
            <a:pPr>
              <a:lnSpc>
                <a:spcPct val="150000"/>
              </a:lnSpc>
            </a:pPr>
            <a:r>
              <a:rPr lang="vi-VN" b="1" dirty="0">
                <a:latin typeface="Consolas" panose="020B0609020204030204" pitchFamily="49" charset="0"/>
              </a:rPr>
              <a:t>font</a:t>
            </a:r>
            <a:r>
              <a:rPr lang="vi-VN" dirty="0">
                <a:latin typeface="Consolas" panose="020B0609020204030204" pitchFamily="49" charset="0"/>
              </a:rPr>
              <a:t> = {'family':</a:t>
            </a:r>
            <a:r>
              <a:rPr lang="vi-VN" dirty="0">
                <a:solidFill>
                  <a:srgbClr val="FF6600"/>
                </a:solidFill>
                <a:latin typeface="Consolas" panose="020B0609020204030204" pitchFamily="49" charset="0"/>
              </a:rPr>
              <a:t>'serif'</a:t>
            </a:r>
            <a:r>
              <a:rPr lang="vi-VN" dirty="0">
                <a:latin typeface="Consolas" panose="020B0609020204030204" pitchFamily="49" charset="0"/>
              </a:rPr>
              <a:t>,'color':</a:t>
            </a:r>
            <a:r>
              <a:rPr lang="vi-VN" dirty="0">
                <a:solidFill>
                  <a:srgbClr val="FF6600"/>
                </a:solidFill>
                <a:latin typeface="Consolas" panose="020B0609020204030204" pitchFamily="49" charset="0"/>
              </a:rPr>
              <a:t>'blue'</a:t>
            </a:r>
            <a:r>
              <a:rPr lang="vi-VN" dirty="0">
                <a:latin typeface="Consolas" panose="020B0609020204030204" pitchFamily="49" charset="0"/>
              </a:rPr>
              <a:t>,'size':</a:t>
            </a:r>
            <a:r>
              <a:rPr lang="vi-VN" dirty="0">
                <a:solidFill>
                  <a:srgbClr val="FF6600"/>
                </a:solidFill>
                <a:latin typeface="Consolas" panose="020B0609020204030204" pitchFamily="49" charset="0"/>
              </a:rPr>
              <a:t>20</a:t>
            </a:r>
            <a:r>
              <a:rPr lang="vi-VN" dirty="0">
                <a:latin typeface="Consolas" panose="020B0609020204030204" pitchFamily="49" charset="0"/>
              </a:rPr>
              <a:t>}</a:t>
            </a:r>
            <a:endParaRPr lang="vi-VN" sz="2000" b="1" dirty="0">
              <a:solidFill>
                <a:srgbClr val="00B050"/>
              </a:solidFill>
              <a:latin typeface="Consolas" panose="020B0609020204030204" pitchFamily="49" charset="0"/>
            </a:endParaRPr>
          </a:p>
        </p:txBody>
      </p:sp>
      <p:sp>
        <p:nvSpPr>
          <p:cNvPr id="30" name="Rectangle 29"/>
          <p:cNvSpPr/>
          <p:nvPr/>
        </p:nvSpPr>
        <p:spPr>
          <a:xfrm>
            <a:off x="2679878" y="2627390"/>
            <a:ext cx="8737175" cy="553998"/>
          </a:xfrm>
          <a:prstGeom prst="rect">
            <a:avLst/>
          </a:prstGeom>
        </p:spPr>
        <p:txBody>
          <a:bodyPr wrap="square">
            <a:spAutoFit/>
          </a:bodyPr>
          <a:lstStyle/>
          <a:p>
            <a:pPr>
              <a:lnSpc>
                <a:spcPct val="150000"/>
              </a:lnSpc>
            </a:pPr>
            <a:r>
              <a:rPr lang="en-US" sz="2000" dirty="0" err="1">
                <a:solidFill>
                  <a:srgbClr val="0000CD"/>
                </a:solidFill>
                <a:latin typeface="Consolas" panose="020B0609020204030204" pitchFamily="49" charset="0"/>
              </a:rPr>
              <a:t>plt.</a:t>
            </a:r>
            <a:r>
              <a:rPr lang="en-US" sz="2000" b="1" dirty="0" err="1">
                <a:solidFill>
                  <a:srgbClr val="0000CD"/>
                </a:solidFill>
                <a:latin typeface="Consolas" panose="020B0609020204030204" pitchFamily="49" charset="0"/>
              </a:rPr>
              <a:t>title</a:t>
            </a:r>
            <a:r>
              <a:rPr lang="en-US" sz="2000" dirty="0">
                <a:solidFill>
                  <a:srgbClr val="0000CD"/>
                </a:solidFill>
                <a:latin typeface="Consolas" panose="020B0609020204030204" pitchFamily="49" charset="0"/>
              </a:rPr>
              <a:t>(“</a:t>
            </a:r>
            <a:r>
              <a:rPr lang="en-US" sz="2000" dirty="0" err="1">
                <a:solidFill>
                  <a:srgbClr val="FF6600"/>
                </a:solidFill>
                <a:latin typeface="Consolas" panose="020B0609020204030204" pitchFamily="49" charset="0"/>
              </a:rPr>
              <a:t>Tiêu</a:t>
            </a:r>
            <a:r>
              <a:rPr lang="en-US" sz="2000" dirty="0">
                <a:solidFill>
                  <a:srgbClr val="FF6600"/>
                </a:solidFill>
                <a:latin typeface="Consolas" panose="020B0609020204030204" pitchFamily="49" charset="0"/>
              </a:rPr>
              <a:t> </a:t>
            </a:r>
            <a:r>
              <a:rPr lang="en-US" sz="2000" dirty="0" err="1">
                <a:solidFill>
                  <a:srgbClr val="FF6600"/>
                </a:solidFill>
                <a:latin typeface="Consolas" panose="020B0609020204030204" pitchFamily="49" charset="0"/>
              </a:rPr>
              <a:t>đề</a:t>
            </a:r>
            <a:r>
              <a:rPr lang="en-US" sz="2000" dirty="0">
                <a:solidFill>
                  <a:srgbClr val="0000CD"/>
                </a:solidFill>
                <a:latin typeface="Consolas" panose="020B0609020204030204" pitchFamily="49" charset="0"/>
              </a:rPr>
              <a:t>”, </a:t>
            </a:r>
            <a:r>
              <a:rPr lang="en-US" sz="2000" dirty="0" err="1">
                <a:solidFill>
                  <a:srgbClr val="FF6600"/>
                </a:solidFill>
                <a:latin typeface="Consolas" panose="020B0609020204030204" pitchFamily="49" charset="0"/>
              </a:rPr>
              <a:t>fontdict</a:t>
            </a:r>
            <a:r>
              <a:rPr lang="en-US" sz="2000" dirty="0">
                <a:solidFill>
                  <a:srgbClr val="0000CD"/>
                </a:solidFill>
                <a:latin typeface="Consolas" panose="020B0609020204030204" pitchFamily="49" charset="0"/>
              </a:rPr>
              <a:t>=</a:t>
            </a:r>
            <a:r>
              <a:rPr lang="en-US" sz="2000" dirty="0">
                <a:solidFill>
                  <a:srgbClr val="FF6600"/>
                </a:solidFill>
                <a:latin typeface="Consolas" panose="020B0609020204030204" pitchFamily="49" charset="0"/>
              </a:rPr>
              <a:t>font</a:t>
            </a:r>
            <a:r>
              <a:rPr lang="en-US" sz="2000" dirty="0">
                <a:solidFill>
                  <a:srgbClr val="0000CD"/>
                </a:solidFill>
                <a:latin typeface="Consolas" panose="020B0609020204030204" pitchFamily="49" charset="0"/>
              </a:rPr>
              <a:t>)</a:t>
            </a:r>
            <a:endParaRPr lang="vi-VN" sz="2000" dirty="0">
              <a:solidFill>
                <a:srgbClr val="00B050"/>
              </a:solidFill>
            </a:endParaRPr>
          </a:p>
        </p:txBody>
      </p:sp>
      <p:sp>
        <p:nvSpPr>
          <p:cNvPr id="31" name="Rectangle 30"/>
          <p:cNvSpPr/>
          <p:nvPr/>
        </p:nvSpPr>
        <p:spPr>
          <a:xfrm>
            <a:off x="2683387" y="3041612"/>
            <a:ext cx="8737175" cy="553998"/>
          </a:xfrm>
          <a:prstGeom prst="rect">
            <a:avLst/>
          </a:prstGeom>
        </p:spPr>
        <p:txBody>
          <a:bodyPr wrap="square">
            <a:spAutoFit/>
          </a:bodyPr>
          <a:lstStyle/>
          <a:p>
            <a:pPr>
              <a:lnSpc>
                <a:spcPct val="150000"/>
              </a:lnSpc>
            </a:pPr>
            <a:r>
              <a:rPr lang="en-US" sz="2000" dirty="0" err="1">
                <a:solidFill>
                  <a:srgbClr val="0000CD"/>
                </a:solidFill>
                <a:latin typeface="Consolas" panose="020B0609020204030204" pitchFamily="49" charset="0"/>
              </a:rPr>
              <a:t>plt.</a:t>
            </a:r>
            <a:r>
              <a:rPr lang="en-US" sz="2000" b="1" dirty="0" err="1">
                <a:solidFill>
                  <a:srgbClr val="0000CD"/>
                </a:solidFill>
                <a:latin typeface="Consolas" panose="020B0609020204030204" pitchFamily="49" charset="0"/>
              </a:rPr>
              <a:t>xlabel</a:t>
            </a:r>
            <a:r>
              <a:rPr lang="en-US" sz="2000" dirty="0">
                <a:solidFill>
                  <a:srgbClr val="0000CD"/>
                </a:solidFill>
                <a:latin typeface="Consolas" panose="020B0609020204030204" pitchFamily="49" charset="0"/>
              </a:rPr>
              <a:t>(“</a:t>
            </a:r>
            <a:r>
              <a:rPr lang="en-US" sz="2000" dirty="0" err="1">
                <a:solidFill>
                  <a:srgbClr val="FF6600"/>
                </a:solidFill>
                <a:latin typeface="Consolas" panose="020B0609020204030204" pitchFamily="49" charset="0"/>
              </a:rPr>
              <a:t>Nhãn</a:t>
            </a:r>
            <a:r>
              <a:rPr lang="en-US" sz="2000" dirty="0">
                <a:solidFill>
                  <a:srgbClr val="FF6600"/>
                </a:solidFill>
                <a:latin typeface="Consolas" panose="020B0609020204030204" pitchFamily="49" charset="0"/>
              </a:rPr>
              <a:t> </a:t>
            </a:r>
            <a:r>
              <a:rPr lang="en-US" sz="2000" dirty="0" err="1">
                <a:solidFill>
                  <a:srgbClr val="FF6600"/>
                </a:solidFill>
                <a:latin typeface="Consolas" panose="020B0609020204030204" pitchFamily="49" charset="0"/>
              </a:rPr>
              <a:t>trên</a:t>
            </a:r>
            <a:r>
              <a:rPr lang="en-US" sz="2000" dirty="0">
                <a:solidFill>
                  <a:srgbClr val="FF6600"/>
                </a:solidFill>
                <a:latin typeface="Consolas" panose="020B0609020204030204" pitchFamily="49" charset="0"/>
              </a:rPr>
              <a:t> </a:t>
            </a:r>
            <a:r>
              <a:rPr lang="en-US" sz="2000" dirty="0" err="1">
                <a:solidFill>
                  <a:srgbClr val="FF6600"/>
                </a:solidFill>
                <a:latin typeface="Consolas" panose="020B0609020204030204" pitchFamily="49" charset="0"/>
              </a:rPr>
              <a:t>trục</a:t>
            </a:r>
            <a:r>
              <a:rPr lang="en-US" sz="2000" dirty="0">
                <a:solidFill>
                  <a:srgbClr val="FF6600"/>
                </a:solidFill>
                <a:latin typeface="Consolas" panose="020B0609020204030204" pitchFamily="49" charset="0"/>
              </a:rPr>
              <a:t> x</a:t>
            </a:r>
            <a:r>
              <a:rPr lang="en-US" sz="2000" dirty="0">
                <a:solidFill>
                  <a:srgbClr val="0000CD"/>
                </a:solidFill>
                <a:latin typeface="Consolas" panose="020B0609020204030204" pitchFamily="49" charset="0"/>
              </a:rPr>
              <a:t>”, </a:t>
            </a:r>
            <a:r>
              <a:rPr lang="en-US" sz="2000" dirty="0" err="1">
                <a:solidFill>
                  <a:srgbClr val="FF6600"/>
                </a:solidFill>
                <a:latin typeface="Consolas" panose="020B0609020204030204" pitchFamily="49" charset="0"/>
              </a:rPr>
              <a:t>fontdict</a:t>
            </a:r>
            <a:r>
              <a:rPr lang="en-US" sz="2000" dirty="0">
                <a:solidFill>
                  <a:srgbClr val="0000CD"/>
                </a:solidFill>
                <a:latin typeface="Consolas" panose="020B0609020204030204" pitchFamily="49" charset="0"/>
              </a:rPr>
              <a:t>=</a:t>
            </a:r>
            <a:r>
              <a:rPr lang="en-US" sz="2000" dirty="0">
                <a:solidFill>
                  <a:srgbClr val="FF6600"/>
                </a:solidFill>
                <a:latin typeface="Consolas" panose="020B0609020204030204" pitchFamily="49" charset="0"/>
              </a:rPr>
              <a:t>font</a:t>
            </a:r>
            <a:r>
              <a:rPr lang="en-US" sz="2000" dirty="0">
                <a:solidFill>
                  <a:srgbClr val="0000CD"/>
                </a:solidFill>
                <a:latin typeface="Consolas" panose="020B0609020204030204" pitchFamily="49" charset="0"/>
              </a:rPr>
              <a:t>)</a:t>
            </a:r>
            <a:endParaRPr lang="vi-VN" sz="2000" dirty="0">
              <a:solidFill>
                <a:srgbClr val="00B050"/>
              </a:solidFill>
            </a:endParaRPr>
          </a:p>
        </p:txBody>
      </p:sp>
      <p:sp>
        <p:nvSpPr>
          <p:cNvPr id="25" name="Rectangle 24"/>
          <p:cNvSpPr>
            <a:spLocks noChangeArrowheads="1"/>
          </p:cNvSpPr>
          <p:nvPr/>
        </p:nvSpPr>
        <p:spPr bwMode="auto">
          <a:xfrm>
            <a:off x="2334858" y="4316337"/>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Alignment: Ox: </a:t>
            </a:r>
            <a:r>
              <a:rPr lang="vi-VN" sz="2000" dirty="0">
                <a:solidFill>
                  <a:srgbClr val="FF6600"/>
                </a:solidFill>
              </a:rPr>
              <a:t>left, right, center;    </a:t>
            </a:r>
            <a:r>
              <a:rPr lang="vi-VN" sz="2000" dirty="0">
                <a:solidFill>
                  <a:srgbClr val="005064"/>
                </a:solidFill>
              </a:rPr>
              <a:t>Oy: </a:t>
            </a:r>
            <a:r>
              <a:rPr lang="vi-VN" sz="2000" dirty="0">
                <a:solidFill>
                  <a:srgbClr val="FF6600"/>
                </a:solidFill>
              </a:rPr>
              <a:t>top, center, bottom</a:t>
            </a:r>
          </a:p>
        </p:txBody>
      </p:sp>
      <p:sp>
        <p:nvSpPr>
          <p:cNvPr id="26" name="Rectangle 25"/>
          <p:cNvSpPr/>
          <p:nvPr/>
        </p:nvSpPr>
        <p:spPr>
          <a:xfrm>
            <a:off x="2676366" y="4804189"/>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plt.xlabel</a:t>
            </a:r>
            <a:r>
              <a:rPr lang="en-US" sz="2000" b="1" dirty="0">
                <a:solidFill>
                  <a:srgbClr val="0000CD"/>
                </a:solidFill>
                <a:latin typeface="Consolas" panose="020B0609020204030204" pitchFamily="49" charset="0"/>
              </a:rPr>
              <a:t>(“</a:t>
            </a:r>
            <a:r>
              <a:rPr lang="en-US" sz="2000" b="1" dirty="0" err="1">
                <a:solidFill>
                  <a:srgbClr val="FF6600"/>
                </a:solidFill>
                <a:latin typeface="Consolas" panose="020B0609020204030204" pitchFamily="49" charset="0"/>
              </a:rPr>
              <a:t>Nhãn</a:t>
            </a:r>
            <a:r>
              <a:rPr lang="en-US" sz="2000" b="1" dirty="0">
                <a:solidFill>
                  <a:srgbClr val="FF6600"/>
                </a:solidFill>
                <a:latin typeface="Consolas" panose="020B0609020204030204" pitchFamily="49" charset="0"/>
              </a:rPr>
              <a:t> </a:t>
            </a:r>
            <a:r>
              <a:rPr lang="en-US" sz="2000" b="1" dirty="0" err="1">
                <a:solidFill>
                  <a:srgbClr val="FF6600"/>
                </a:solidFill>
                <a:latin typeface="Consolas" panose="020B0609020204030204" pitchFamily="49" charset="0"/>
              </a:rPr>
              <a:t>trên</a:t>
            </a:r>
            <a:r>
              <a:rPr lang="en-US" sz="2000" b="1" dirty="0">
                <a:solidFill>
                  <a:srgbClr val="FF6600"/>
                </a:solidFill>
                <a:latin typeface="Consolas" panose="020B0609020204030204" pitchFamily="49" charset="0"/>
              </a:rPr>
              <a:t> </a:t>
            </a:r>
            <a:r>
              <a:rPr lang="en-US" sz="2000" b="1" dirty="0" err="1">
                <a:solidFill>
                  <a:srgbClr val="FF6600"/>
                </a:solidFill>
                <a:latin typeface="Consolas" panose="020B0609020204030204" pitchFamily="49" charset="0"/>
              </a:rPr>
              <a:t>trục</a:t>
            </a:r>
            <a:r>
              <a:rPr lang="en-US" sz="2000" b="1" dirty="0">
                <a:solidFill>
                  <a:srgbClr val="FF6600"/>
                </a:solidFill>
                <a:latin typeface="Consolas" panose="020B0609020204030204" pitchFamily="49" charset="0"/>
              </a:rPr>
              <a:t> x</a:t>
            </a:r>
            <a:r>
              <a:rPr lang="en-US" sz="2000" b="1" dirty="0">
                <a:solidFill>
                  <a:srgbClr val="0000CD"/>
                </a:solidFill>
                <a:latin typeface="Consolas" panose="020B0609020204030204" pitchFamily="49" charset="0"/>
              </a:rPr>
              <a:t>”, </a:t>
            </a:r>
            <a:r>
              <a:rPr lang="en-US" sz="2000" b="1" dirty="0" err="1">
                <a:solidFill>
                  <a:srgbClr val="FF6600"/>
                </a:solidFill>
                <a:latin typeface="Consolas" panose="020B0609020204030204" pitchFamily="49" charset="0"/>
              </a:rPr>
              <a:t>loc</a:t>
            </a:r>
            <a:r>
              <a:rPr lang="en-US" sz="2000" b="1" dirty="0">
                <a:solidFill>
                  <a:srgbClr val="0000FF"/>
                </a:solidFill>
                <a:latin typeface="Consolas" panose="020B0609020204030204" pitchFamily="49" charset="0"/>
              </a:rPr>
              <a:t>=</a:t>
            </a:r>
            <a:r>
              <a:rPr lang="en-US" sz="2000" b="1" dirty="0">
                <a:solidFill>
                  <a:srgbClr val="FF6600"/>
                </a:solidFill>
                <a:latin typeface="Consolas" panose="020B0609020204030204" pitchFamily="49" charset="0"/>
              </a:rPr>
              <a:t>‘left’</a:t>
            </a:r>
            <a:r>
              <a:rPr lang="en-US" sz="2000" b="1" dirty="0">
                <a:solidFill>
                  <a:srgbClr val="0000CD"/>
                </a:solidFill>
                <a:latin typeface="Consolas" panose="020B0609020204030204" pitchFamily="49" charset="0"/>
              </a:rPr>
              <a:t>)</a:t>
            </a:r>
            <a:endParaRPr lang="vi-VN" sz="2000" b="1" dirty="0">
              <a:solidFill>
                <a:srgbClr val="00B050"/>
              </a:solidFill>
            </a:endParaRPr>
          </a:p>
        </p:txBody>
      </p:sp>
      <p:sp>
        <p:nvSpPr>
          <p:cNvPr id="27" name="Rectangle 26"/>
          <p:cNvSpPr/>
          <p:nvPr/>
        </p:nvSpPr>
        <p:spPr>
          <a:xfrm>
            <a:off x="2676368" y="3470304"/>
            <a:ext cx="8737175" cy="553998"/>
          </a:xfrm>
          <a:prstGeom prst="rect">
            <a:avLst/>
          </a:prstGeom>
        </p:spPr>
        <p:txBody>
          <a:bodyPr wrap="square">
            <a:spAutoFit/>
          </a:bodyPr>
          <a:lstStyle/>
          <a:p>
            <a:pPr>
              <a:lnSpc>
                <a:spcPct val="150000"/>
              </a:lnSpc>
            </a:pPr>
            <a:r>
              <a:rPr lang="en-US" sz="2000" dirty="0" err="1">
                <a:solidFill>
                  <a:srgbClr val="0000CD"/>
                </a:solidFill>
                <a:latin typeface="Consolas" panose="020B0609020204030204" pitchFamily="49" charset="0"/>
              </a:rPr>
              <a:t>plt.</a:t>
            </a:r>
            <a:r>
              <a:rPr lang="en-US" sz="2000" b="1" dirty="0" err="1">
                <a:solidFill>
                  <a:srgbClr val="0000CD"/>
                </a:solidFill>
                <a:latin typeface="Consolas" panose="020B0609020204030204" pitchFamily="49" charset="0"/>
              </a:rPr>
              <a:t>ylabel</a:t>
            </a:r>
            <a:r>
              <a:rPr lang="en-US" sz="2000" dirty="0">
                <a:solidFill>
                  <a:srgbClr val="0000CD"/>
                </a:solidFill>
                <a:latin typeface="Consolas" panose="020B0609020204030204" pitchFamily="49" charset="0"/>
              </a:rPr>
              <a:t>(“</a:t>
            </a:r>
            <a:r>
              <a:rPr lang="en-US" sz="2000" dirty="0" err="1">
                <a:solidFill>
                  <a:srgbClr val="FF6600"/>
                </a:solidFill>
                <a:latin typeface="Consolas" panose="020B0609020204030204" pitchFamily="49" charset="0"/>
              </a:rPr>
              <a:t>Nhãn</a:t>
            </a:r>
            <a:r>
              <a:rPr lang="en-US" sz="2000" dirty="0">
                <a:solidFill>
                  <a:srgbClr val="FF6600"/>
                </a:solidFill>
                <a:latin typeface="Consolas" panose="020B0609020204030204" pitchFamily="49" charset="0"/>
              </a:rPr>
              <a:t> </a:t>
            </a:r>
            <a:r>
              <a:rPr lang="en-US" sz="2000" dirty="0" err="1">
                <a:solidFill>
                  <a:srgbClr val="FF6600"/>
                </a:solidFill>
                <a:latin typeface="Consolas" panose="020B0609020204030204" pitchFamily="49" charset="0"/>
              </a:rPr>
              <a:t>trên</a:t>
            </a:r>
            <a:r>
              <a:rPr lang="en-US" sz="2000" dirty="0">
                <a:solidFill>
                  <a:srgbClr val="FF6600"/>
                </a:solidFill>
                <a:latin typeface="Consolas" panose="020B0609020204030204" pitchFamily="49" charset="0"/>
              </a:rPr>
              <a:t> </a:t>
            </a:r>
            <a:r>
              <a:rPr lang="en-US" sz="2000" dirty="0" err="1">
                <a:solidFill>
                  <a:srgbClr val="FF6600"/>
                </a:solidFill>
                <a:latin typeface="Consolas" panose="020B0609020204030204" pitchFamily="49" charset="0"/>
              </a:rPr>
              <a:t>trục</a:t>
            </a:r>
            <a:r>
              <a:rPr lang="en-US" sz="2000" dirty="0">
                <a:solidFill>
                  <a:srgbClr val="FF6600"/>
                </a:solidFill>
                <a:latin typeface="Consolas" panose="020B0609020204030204" pitchFamily="49" charset="0"/>
              </a:rPr>
              <a:t> y</a:t>
            </a:r>
            <a:r>
              <a:rPr lang="en-US" sz="2000" dirty="0">
                <a:solidFill>
                  <a:srgbClr val="0000CD"/>
                </a:solidFill>
                <a:latin typeface="Consolas" panose="020B0609020204030204" pitchFamily="49" charset="0"/>
              </a:rPr>
              <a:t>”, </a:t>
            </a:r>
            <a:r>
              <a:rPr lang="en-US" sz="2000" dirty="0" err="1">
                <a:solidFill>
                  <a:srgbClr val="FF6600"/>
                </a:solidFill>
                <a:latin typeface="Consolas" panose="020B0609020204030204" pitchFamily="49" charset="0"/>
              </a:rPr>
              <a:t>fontdict</a:t>
            </a:r>
            <a:r>
              <a:rPr lang="en-US" sz="2000" dirty="0">
                <a:solidFill>
                  <a:srgbClr val="0000CD"/>
                </a:solidFill>
                <a:latin typeface="Consolas" panose="020B0609020204030204" pitchFamily="49" charset="0"/>
              </a:rPr>
              <a:t>=</a:t>
            </a:r>
            <a:r>
              <a:rPr lang="en-US" sz="2000" dirty="0">
                <a:solidFill>
                  <a:srgbClr val="FF6600"/>
                </a:solidFill>
                <a:latin typeface="Consolas" panose="020B0609020204030204" pitchFamily="49" charset="0"/>
              </a:rPr>
              <a:t>font</a:t>
            </a:r>
            <a:r>
              <a:rPr lang="en-US" sz="2000" dirty="0">
                <a:solidFill>
                  <a:srgbClr val="0000CD"/>
                </a:solidFill>
                <a:latin typeface="Consolas" panose="020B0609020204030204" pitchFamily="49" charset="0"/>
              </a:rPr>
              <a:t>)</a:t>
            </a:r>
            <a:endParaRPr lang="vi-VN" sz="2000" dirty="0">
              <a:solidFill>
                <a:srgbClr val="00B050"/>
              </a:solidFill>
            </a:endParaRPr>
          </a:p>
        </p:txBody>
      </p:sp>
      <p:sp>
        <p:nvSpPr>
          <p:cNvPr id="33" name="Rectangle 32"/>
          <p:cNvSpPr/>
          <p:nvPr/>
        </p:nvSpPr>
        <p:spPr>
          <a:xfrm>
            <a:off x="2676366" y="5295247"/>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plt.ylabel</a:t>
            </a:r>
            <a:r>
              <a:rPr lang="en-US" sz="2000" b="1" dirty="0">
                <a:solidFill>
                  <a:srgbClr val="0000CD"/>
                </a:solidFill>
                <a:latin typeface="Consolas" panose="020B0609020204030204" pitchFamily="49" charset="0"/>
              </a:rPr>
              <a:t>(“</a:t>
            </a:r>
            <a:r>
              <a:rPr lang="en-US" sz="2000" b="1" dirty="0" err="1">
                <a:solidFill>
                  <a:srgbClr val="FF6600"/>
                </a:solidFill>
                <a:latin typeface="Consolas" panose="020B0609020204030204" pitchFamily="49" charset="0"/>
              </a:rPr>
              <a:t>Nhãn</a:t>
            </a:r>
            <a:r>
              <a:rPr lang="en-US" sz="2000" b="1" dirty="0">
                <a:solidFill>
                  <a:srgbClr val="FF6600"/>
                </a:solidFill>
                <a:latin typeface="Consolas" panose="020B0609020204030204" pitchFamily="49" charset="0"/>
              </a:rPr>
              <a:t> </a:t>
            </a:r>
            <a:r>
              <a:rPr lang="en-US" sz="2000" b="1" dirty="0" err="1">
                <a:solidFill>
                  <a:srgbClr val="FF6600"/>
                </a:solidFill>
                <a:latin typeface="Consolas" panose="020B0609020204030204" pitchFamily="49" charset="0"/>
              </a:rPr>
              <a:t>trên</a:t>
            </a:r>
            <a:r>
              <a:rPr lang="en-US" sz="2000" b="1" dirty="0">
                <a:solidFill>
                  <a:srgbClr val="FF6600"/>
                </a:solidFill>
                <a:latin typeface="Consolas" panose="020B0609020204030204" pitchFamily="49" charset="0"/>
              </a:rPr>
              <a:t> </a:t>
            </a:r>
            <a:r>
              <a:rPr lang="en-US" sz="2000" b="1" dirty="0" err="1">
                <a:solidFill>
                  <a:srgbClr val="FF6600"/>
                </a:solidFill>
                <a:latin typeface="Consolas" panose="020B0609020204030204" pitchFamily="49" charset="0"/>
              </a:rPr>
              <a:t>trục</a:t>
            </a:r>
            <a:r>
              <a:rPr lang="en-US" sz="2000" b="1" dirty="0">
                <a:solidFill>
                  <a:srgbClr val="FF6600"/>
                </a:solidFill>
                <a:latin typeface="Consolas" panose="020B0609020204030204" pitchFamily="49" charset="0"/>
              </a:rPr>
              <a:t> y</a:t>
            </a:r>
            <a:r>
              <a:rPr lang="en-US" sz="2000" b="1" dirty="0">
                <a:solidFill>
                  <a:srgbClr val="0000CD"/>
                </a:solidFill>
                <a:latin typeface="Consolas" panose="020B0609020204030204" pitchFamily="49" charset="0"/>
              </a:rPr>
              <a:t>”, </a:t>
            </a:r>
            <a:r>
              <a:rPr lang="en-US" sz="2000" b="1" dirty="0" err="1">
                <a:solidFill>
                  <a:srgbClr val="FF6600"/>
                </a:solidFill>
                <a:latin typeface="Consolas" panose="020B0609020204030204" pitchFamily="49" charset="0"/>
              </a:rPr>
              <a:t>loc</a:t>
            </a:r>
            <a:r>
              <a:rPr lang="en-US" sz="2000" b="1" dirty="0">
                <a:solidFill>
                  <a:srgbClr val="0000FF"/>
                </a:solidFill>
                <a:latin typeface="Consolas" panose="020B0609020204030204" pitchFamily="49" charset="0"/>
              </a:rPr>
              <a:t>=</a:t>
            </a:r>
            <a:r>
              <a:rPr lang="en-US" sz="2000" b="1" dirty="0">
                <a:solidFill>
                  <a:srgbClr val="FF6600"/>
                </a:solidFill>
                <a:latin typeface="Consolas" panose="020B0609020204030204" pitchFamily="49" charset="0"/>
              </a:rPr>
              <a:t>‘top’</a:t>
            </a:r>
            <a:r>
              <a:rPr lang="en-US" sz="2000" b="1" dirty="0">
                <a:solidFill>
                  <a:srgbClr val="0000CD"/>
                </a:solidFill>
                <a:latin typeface="Consolas" panose="020B0609020204030204" pitchFamily="49" charset="0"/>
              </a:rPr>
              <a:t>)</a:t>
            </a:r>
            <a:endParaRPr lang="vi-VN" sz="2000" b="1" dirty="0">
              <a:solidFill>
                <a:srgbClr val="00B050"/>
              </a:solidFill>
            </a:endParaRPr>
          </a:p>
        </p:txBody>
      </p:sp>
    </p:spTree>
    <p:extLst>
      <p:ext uri="{BB962C8B-B14F-4D97-AF65-F5344CB8AC3E}">
        <p14:creationId xmlns:p14="http://schemas.microsoft.com/office/powerpoint/2010/main" val="201068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3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Plotting decor</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decor – Trang </a:t>
            </a:r>
            <a:r>
              <a:rPr lang="en-US" sz="2800" b="1" dirty="0" err="1">
                <a:solidFill>
                  <a:schemeClr val="bg1"/>
                </a:solidFill>
                <a:latin typeface="Bahnschrift SemiBold" panose="020B0502040204020203" pitchFamily="34" charset="0"/>
                <a:cs typeface="Arial" panose="020B0604020202020204" pitchFamily="34" charset="0"/>
              </a:rPr>
              <a:t>trí</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5" name="Rectangle 24"/>
          <p:cNvSpPr>
            <a:spLocks noChangeArrowheads="1"/>
          </p:cNvSpPr>
          <p:nvPr/>
        </p:nvSpPr>
        <p:spPr bwMode="auto">
          <a:xfrm>
            <a:off x="2354739" y="1616325"/>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Markers</a:t>
            </a:r>
          </a:p>
        </p:txBody>
      </p:sp>
      <p:sp>
        <p:nvSpPr>
          <p:cNvPr id="27" name="Rectangle 26"/>
          <p:cNvSpPr/>
          <p:nvPr/>
        </p:nvSpPr>
        <p:spPr>
          <a:xfrm>
            <a:off x="2640685" y="1906298"/>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plt.plot</a:t>
            </a:r>
            <a:r>
              <a:rPr lang="en-US" sz="2000" b="1" dirty="0">
                <a:solidFill>
                  <a:srgbClr val="0000CD"/>
                </a:solidFill>
                <a:latin typeface="Consolas" panose="020B0609020204030204" pitchFamily="49" charset="0"/>
              </a:rPr>
              <a:t>(x, y, </a:t>
            </a:r>
            <a:r>
              <a:rPr lang="en-US" sz="2000" b="1" dirty="0">
                <a:solidFill>
                  <a:srgbClr val="FF6600"/>
                </a:solidFill>
                <a:latin typeface="Consolas" panose="020B0609020204030204" pitchFamily="49" charset="0"/>
              </a:rPr>
              <a:t>marker=‘o’</a:t>
            </a:r>
            <a:r>
              <a:rPr lang="en-US" sz="2000" b="1" dirty="0">
                <a:solidFill>
                  <a:srgbClr val="0000CD"/>
                </a:solidFill>
                <a:latin typeface="Consolas" panose="020B0609020204030204" pitchFamily="49" charset="0"/>
              </a:rPr>
              <a:t>)</a:t>
            </a:r>
            <a:endParaRPr lang="vi-VN" sz="2000" b="1" dirty="0">
              <a:solidFill>
                <a:srgbClr val="00B050"/>
              </a:solidFill>
            </a:endParaRPr>
          </a:p>
        </p:txBody>
      </p:sp>
      <p:sp>
        <p:nvSpPr>
          <p:cNvPr id="28" name="Rectangle 27"/>
          <p:cNvSpPr>
            <a:spLocks noChangeArrowheads="1"/>
          </p:cNvSpPr>
          <p:nvPr/>
        </p:nvSpPr>
        <p:spPr bwMode="auto">
          <a:xfrm>
            <a:off x="2332271" y="3432739"/>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Line</a:t>
            </a:r>
          </a:p>
        </p:txBody>
      </p:sp>
      <p:sp>
        <p:nvSpPr>
          <p:cNvPr id="31" name="Rectangle 30"/>
          <p:cNvSpPr/>
          <p:nvPr/>
        </p:nvSpPr>
        <p:spPr>
          <a:xfrm>
            <a:off x="2640683" y="2293366"/>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plt.plot</a:t>
            </a:r>
            <a:r>
              <a:rPr lang="en-US" sz="2000" b="1" dirty="0">
                <a:solidFill>
                  <a:srgbClr val="0000CD"/>
                </a:solidFill>
                <a:latin typeface="Consolas" panose="020B0609020204030204" pitchFamily="49" charset="0"/>
              </a:rPr>
              <a:t>(x, y, </a:t>
            </a:r>
            <a:r>
              <a:rPr lang="en-US" sz="2000" b="1" dirty="0">
                <a:solidFill>
                  <a:srgbClr val="0000FF"/>
                </a:solidFill>
                <a:latin typeface="Consolas" panose="020B0609020204030204" pitchFamily="49" charset="0"/>
              </a:rPr>
              <a:t>marker=</a:t>
            </a:r>
            <a:r>
              <a:rPr lang="en-US" sz="2000" b="1" dirty="0">
                <a:solidFill>
                  <a:srgbClr val="FF6600"/>
                </a:solidFill>
                <a:latin typeface="Consolas" panose="020B0609020204030204" pitchFamily="49" charset="0"/>
              </a:rPr>
              <a:t>‘o’</a:t>
            </a:r>
            <a:r>
              <a:rPr lang="en-US" sz="2000" b="1" dirty="0">
                <a:solidFill>
                  <a:srgbClr val="0000FF"/>
                </a:solidFill>
                <a:latin typeface="Consolas" panose="020B0609020204030204" pitchFamily="49" charset="0"/>
              </a:rPr>
              <a:t>, </a:t>
            </a:r>
            <a:r>
              <a:rPr lang="en-US" sz="2000" b="1" dirty="0" err="1">
                <a:solidFill>
                  <a:srgbClr val="0000FF"/>
                </a:solidFill>
                <a:latin typeface="Consolas" panose="020B0609020204030204" pitchFamily="49" charset="0"/>
              </a:rPr>
              <a:t>ms</a:t>
            </a:r>
            <a:r>
              <a:rPr lang="en-US" sz="2000" b="1" dirty="0">
                <a:solidFill>
                  <a:srgbClr val="FF6600"/>
                </a:solidFill>
                <a:latin typeface="Consolas" panose="020B0609020204030204" pitchFamily="49" charset="0"/>
              </a:rPr>
              <a:t>=20</a:t>
            </a:r>
            <a:r>
              <a:rPr lang="en-US" sz="2000" b="1" dirty="0">
                <a:solidFill>
                  <a:srgbClr val="0000CD"/>
                </a:solidFill>
                <a:latin typeface="Consolas" panose="020B0609020204030204" pitchFamily="49" charset="0"/>
              </a:rPr>
              <a:t>)</a:t>
            </a:r>
            <a:endParaRPr lang="vi-VN" sz="2000" b="1" dirty="0">
              <a:solidFill>
                <a:srgbClr val="00B050"/>
              </a:solidFill>
            </a:endParaRPr>
          </a:p>
        </p:txBody>
      </p:sp>
      <p:sp>
        <p:nvSpPr>
          <p:cNvPr id="32" name="Rectangle 31"/>
          <p:cNvSpPr/>
          <p:nvPr/>
        </p:nvSpPr>
        <p:spPr>
          <a:xfrm>
            <a:off x="2640681" y="2739870"/>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plt.plot</a:t>
            </a:r>
            <a:r>
              <a:rPr lang="en-US" sz="2000" b="1" dirty="0">
                <a:solidFill>
                  <a:srgbClr val="0000CD"/>
                </a:solidFill>
                <a:latin typeface="Consolas" panose="020B0609020204030204" pitchFamily="49" charset="0"/>
              </a:rPr>
              <a:t>(x, y, </a:t>
            </a:r>
            <a:r>
              <a:rPr lang="en-US" sz="2000" b="1" dirty="0">
                <a:solidFill>
                  <a:srgbClr val="0000FF"/>
                </a:solidFill>
                <a:latin typeface="Consolas" panose="020B0609020204030204" pitchFamily="49" charset="0"/>
              </a:rPr>
              <a:t>marker=</a:t>
            </a:r>
            <a:r>
              <a:rPr lang="en-US" sz="2000" b="1" dirty="0">
                <a:solidFill>
                  <a:srgbClr val="FF6600"/>
                </a:solidFill>
                <a:latin typeface="Consolas" panose="020B0609020204030204" pitchFamily="49" charset="0"/>
              </a:rPr>
              <a:t>‘o’</a:t>
            </a:r>
            <a:r>
              <a:rPr lang="en-US" sz="2000" b="1" dirty="0">
                <a:solidFill>
                  <a:srgbClr val="0000FF"/>
                </a:solidFill>
                <a:latin typeface="Consolas" panose="020B0609020204030204" pitchFamily="49" charset="0"/>
              </a:rPr>
              <a:t>, </a:t>
            </a:r>
            <a:r>
              <a:rPr lang="en-US" sz="2000" b="1" dirty="0" err="1">
                <a:solidFill>
                  <a:srgbClr val="0000FF"/>
                </a:solidFill>
                <a:latin typeface="Consolas" panose="020B0609020204030204" pitchFamily="49" charset="0"/>
              </a:rPr>
              <a:t>ms</a:t>
            </a:r>
            <a:r>
              <a:rPr lang="en-US" sz="2000" b="1" dirty="0">
                <a:solidFill>
                  <a:srgbClr val="FF6600"/>
                </a:solidFill>
                <a:latin typeface="Consolas" panose="020B0609020204030204" pitchFamily="49" charset="0"/>
              </a:rPr>
              <a:t>=20, </a:t>
            </a:r>
            <a:r>
              <a:rPr lang="en-US" sz="2000" b="1" dirty="0" err="1">
                <a:solidFill>
                  <a:srgbClr val="0000FF"/>
                </a:solidFill>
                <a:latin typeface="Consolas" panose="020B0609020204030204" pitchFamily="49" charset="0"/>
              </a:rPr>
              <a:t>mec</a:t>
            </a:r>
            <a:r>
              <a:rPr lang="en-US" sz="2000" b="1" dirty="0">
                <a:solidFill>
                  <a:srgbClr val="FF6600"/>
                </a:solidFill>
                <a:latin typeface="Consolas" panose="020B0609020204030204" pitchFamily="49" charset="0"/>
              </a:rPr>
              <a:t> = ‘r’, </a:t>
            </a:r>
            <a:r>
              <a:rPr lang="en-US" sz="2000" b="1" dirty="0" err="1">
                <a:solidFill>
                  <a:srgbClr val="0000FF"/>
                </a:solidFill>
                <a:latin typeface="Consolas" panose="020B0609020204030204" pitchFamily="49" charset="0"/>
              </a:rPr>
              <a:t>mfc</a:t>
            </a:r>
            <a:r>
              <a:rPr lang="en-US" sz="2000" b="1" dirty="0">
                <a:solidFill>
                  <a:srgbClr val="FF6600"/>
                </a:solidFill>
                <a:latin typeface="Consolas" panose="020B0609020204030204" pitchFamily="49" charset="0"/>
              </a:rPr>
              <a:t>=‘b’</a:t>
            </a:r>
            <a:r>
              <a:rPr lang="en-US" sz="2000" b="1" dirty="0">
                <a:solidFill>
                  <a:srgbClr val="0000CD"/>
                </a:solidFill>
                <a:latin typeface="Consolas" panose="020B0609020204030204" pitchFamily="49" charset="0"/>
              </a:rPr>
              <a:t>)</a:t>
            </a:r>
            <a:endParaRPr lang="vi-VN" sz="2000" b="1" dirty="0">
              <a:solidFill>
                <a:srgbClr val="00B050"/>
              </a:solidFill>
            </a:endParaRPr>
          </a:p>
        </p:txBody>
      </p:sp>
      <p:sp>
        <p:nvSpPr>
          <p:cNvPr id="33" name="Rectangle 32"/>
          <p:cNvSpPr/>
          <p:nvPr/>
        </p:nvSpPr>
        <p:spPr>
          <a:xfrm>
            <a:off x="2673777" y="3828084"/>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plt.plot</a:t>
            </a:r>
            <a:r>
              <a:rPr lang="en-US" sz="2000" b="1" dirty="0">
                <a:solidFill>
                  <a:srgbClr val="0000CD"/>
                </a:solidFill>
                <a:latin typeface="Consolas" panose="020B0609020204030204" pitchFamily="49" charset="0"/>
              </a:rPr>
              <a:t>(x, y, </a:t>
            </a:r>
            <a:r>
              <a:rPr lang="en-US" sz="2000" b="1" dirty="0" err="1">
                <a:solidFill>
                  <a:srgbClr val="FF6600"/>
                </a:solidFill>
                <a:latin typeface="Consolas" panose="020B0609020204030204" pitchFamily="49" charset="0"/>
              </a:rPr>
              <a:t>linestyle</a:t>
            </a:r>
            <a:r>
              <a:rPr lang="en-US" sz="2000" b="1" dirty="0">
                <a:solidFill>
                  <a:srgbClr val="FF6600"/>
                </a:solidFill>
                <a:latin typeface="Consolas" panose="020B0609020204030204" pitchFamily="49" charset="0"/>
              </a:rPr>
              <a:t>=‘dotted’</a:t>
            </a:r>
            <a:r>
              <a:rPr lang="en-US" sz="2000" b="1" dirty="0">
                <a:solidFill>
                  <a:srgbClr val="0000CD"/>
                </a:solidFill>
                <a:latin typeface="Consolas" panose="020B0609020204030204" pitchFamily="49" charset="0"/>
              </a:rPr>
              <a:t>)</a:t>
            </a:r>
            <a:endParaRPr lang="vi-VN" sz="2000" b="1" dirty="0">
              <a:solidFill>
                <a:srgbClr val="00B050"/>
              </a:solidFill>
            </a:endParaRPr>
          </a:p>
        </p:txBody>
      </p:sp>
      <p:pic>
        <p:nvPicPr>
          <p:cNvPr id="15" name="Picture 14"/>
          <p:cNvPicPr>
            <a:picLocks noChangeAspect="1"/>
          </p:cNvPicPr>
          <p:nvPr/>
        </p:nvPicPr>
        <p:blipFill>
          <a:blip r:embed="rId3"/>
          <a:stretch>
            <a:fillRect/>
          </a:stretch>
        </p:blipFill>
        <p:spPr>
          <a:xfrm>
            <a:off x="9150333" y="3652956"/>
            <a:ext cx="2533650" cy="2476500"/>
          </a:xfrm>
          <a:prstGeom prst="rect">
            <a:avLst/>
          </a:prstGeom>
        </p:spPr>
      </p:pic>
      <p:sp>
        <p:nvSpPr>
          <p:cNvPr id="34" name="Rectangle 33"/>
          <p:cNvSpPr/>
          <p:nvPr/>
        </p:nvSpPr>
        <p:spPr>
          <a:xfrm>
            <a:off x="2673777" y="4262536"/>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plt.plot</a:t>
            </a:r>
            <a:r>
              <a:rPr lang="en-US" sz="2000" b="1" dirty="0">
                <a:solidFill>
                  <a:srgbClr val="0000CD"/>
                </a:solidFill>
                <a:latin typeface="Consolas" panose="020B0609020204030204" pitchFamily="49" charset="0"/>
              </a:rPr>
              <a:t>(x, y, </a:t>
            </a:r>
            <a:r>
              <a:rPr lang="en-US" sz="2000" b="1" dirty="0">
                <a:solidFill>
                  <a:srgbClr val="FF6600"/>
                </a:solidFill>
                <a:latin typeface="Consolas" panose="020B0609020204030204" pitchFamily="49" charset="0"/>
              </a:rPr>
              <a:t>ls=‘:’</a:t>
            </a:r>
            <a:r>
              <a:rPr lang="en-US" sz="2000" b="1" dirty="0">
                <a:solidFill>
                  <a:srgbClr val="0000CD"/>
                </a:solidFill>
                <a:latin typeface="Consolas" panose="020B0609020204030204" pitchFamily="49" charset="0"/>
              </a:rPr>
              <a:t>)</a:t>
            </a:r>
            <a:endParaRPr lang="vi-VN" sz="2000" b="1" dirty="0">
              <a:solidFill>
                <a:srgbClr val="00B050"/>
              </a:solidFill>
            </a:endParaRPr>
          </a:p>
        </p:txBody>
      </p:sp>
      <p:sp>
        <p:nvSpPr>
          <p:cNvPr id="35" name="Rectangle 34"/>
          <p:cNvSpPr/>
          <p:nvPr/>
        </p:nvSpPr>
        <p:spPr>
          <a:xfrm>
            <a:off x="2640681" y="4716926"/>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plt.plot</a:t>
            </a:r>
            <a:r>
              <a:rPr lang="en-US" sz="2000" b="1" dirty="0">
                <a:solidFill>
                  <a:srgbClr val="0000CD"/>
                </a:solidFill>
                <a:latin typeface="Consolas" panose="020B0609020204030204" pitchFamily="49" charset="0"/>
              </a:rPr>
              <a:t>(x, y, </a:t>
            </a:r>
            <a:r>
              <a:rPr lang="en-US" sz="2000" b="1" dirty="0">
                <a:solidFill>
                  <a:srgbClr val="FF6600"/>
                </a:solidFill>
                <a:latin typeface="Consolas" panose="020B0609020204030204" pitchFamily="49" charset="0"/>
              </a:rPr>
              <a:t>ls=‘:’, color=‘r’</a:t>
            </a:r>
            <a:r>
              <a:rPr lang="en-US" sz="2000" b="1" dirty="0">
                <a:solidFill>
                  <a:srgbClr val="0000CD"/>
                </a:solidFill>
                <a:latin typeface="Consolas" panose="020B0609020204030204" pitchFamily="49" charset="0"/>
              </a:rPr>
              <a:t>)</a:t>
            </a:r>
            <a:endParaRPr lang="vi-VN" sz="2000" b="1" dirty="0">
              <a:solidFill>
                <a:srgbClr val="00B050"/>
              </a:solidFill>
            </a:endParaRPr>
          </a:p>
        </p:txBody>
      </p:sp>
      <p:sp>
        <p:nvSpPr>
          <p:cNvPr id="36" name="Rectangle 35"/>
          <p:cNvSpPr>
            <a:spLocks noChangeArrowheads="1"/>
          </p:cNvSpPr>
          <p:nvPr/>
        </p:nvSpPr>
        <p:spPr bwMode="auto">
          <a:xfrm>
            <a:off x="2228864" y="5432565"/>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Marker | Line | Color</a:t>
            </a:r>
          </a:p>
        </p:txBody>
      </p:sp>
      <p:sp>
        <p:nvSpPr>
          <p:cNvPr id="37" name="Rectangle 36"/>
          <p:cNvSpPr/>
          <p:nvPr/>
        </p:nvSpPr>
        <p:spPr>
          <a:xfrm>
            <a:off x="2673777" y="5737099"/>
            <a:ext cx="8737175" cy="55399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plt.plot</a:t>
            </a:r>
            <a:r>
              <a:rPr lang="en-US" sz="2000" b="1" dirty="0">
                <a:solidFill>
                  <a:srgbClr val="0000CD"/>
                </a:solidFill>
                <a:latin typeface="Consolas" panose="020B0609020204030204" pitchFamily="49" charset="0"/>
              </a:rPr>
              <a:t>(x, y, </a:t>
            </a:r>
            <a:r>
              <a:rPr lang="en-US" sz="2000" b="1" dirty="0">
                <a:solidFill>
                  <a:srgbClr val="FF6600"/>
                </a:solidFill>
                <a:latin typeface="Consolas" panose="020B0609020204030204" pitchFamily="49" charset="0"/>
              </a:rPr>
              <a:t>‘</a:t>
            </a:r>
            <a:r>
              <a:rPr lang="en-US" sz="2000" b="1" dirty="0" err="1">
                <a:solidFill>
                  <a:srgbClr val="FF6600"/>
                </a:solidFill>
                <a:latin typeface="Consolas" panose="020B0609020204030204" pitchFamily="49" charset="0"/>
              </a:rPr>
              <a:t>o:r</a:t>
            </a:r>
            <a:r>
              <a:rPr lang="en-US" sz="2000" b="1" dirty="0">
                <a:solidFill>
                  <a:srgbClr val="FF6600"/>
                </a:solidFill>
                <a:latin typeface="Consolas" panose="020B0609020204030204" pitchFamily="49" charset="0"/>
              </a:rPr>
              <a:t>’</a:t>
            </a:r>
            <a:r>
              <a:rPr lang="en-US" sz="2000" b="1" dirty="0">
                <a:solidFill>
                  <a:srgbClr val="0000CD"/>
                </a:solidFill>
                <a:latin typeface="Consolas" panose="020B0609020204030204" pitchFamily="49" charset="0"/>
              </a:rPr>
              <a:t>)</a:t>
            </a:r>
            <a:endParaRPr lang="vi-VN" sz="2000" b="1" dirty="0">
              <a:solidFill>
                <a:srgbClr val="00B050"/>
              </a:solidFill>
            </a:endParaRPr>
          </a:p>
        </p:txBody>
      </p:sp>
    </p:spTree>
    <p:extLst>
      <p:ext uri="{BB962C8B-B14F-4D97-AF65-F5344CB8AC3E}">
        <p14:creationId xmlns:p14="http://schemas.microsoft.com/office/powerpoint/2010/main" val="254515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a:solidFill>
                  <a:schemeClr val="bg1"/>
                </a:solidFill>
                <a:latin typeface="Book Antiqua" panose="02040602050305030304" pitchFamily="18" charset="0"/>
              </a:rPr>
              <a:t>1. Python Syntax – cú pháp </a:t>
            </a:r>
          </a:p>
        </p:txBody>
      </p:sp>
      <p:sp>
        <p:nvSpPr>
          <p:cNvPr id="15" name="Rectangle 14"/>
          <p:cNvSpPr/>
          <p:nvPr/>
        </p:nvSpPr>
        <p:spPr>
          <a:xfrm>
            <a:off x="581891" y="1030614"/>
            <a:ext cx="11028218" cy="503599"/>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en-GB" sz="2400" b="1" dirty="0" smtClean="0">
                <a:solidFill>
                  <a:srgbClr val="0000FF"/>
                </a:solidFill>
                <a:ea typeface="Times New Roman" panose="02020603050405020304" pitchFamily="18" charset="0"/>
              </a:rPr>
              <a:t>Thực thi mã lệnh:</a:t>
            </a:r>
            <a:endParaRPr lang="vi-VN" sz="2400" b="1" dirty="0">
              <a:solidFill>
                <a:srgbClr val="0000FF"/>
              </a:solidFill>
              <a:ea typeface="Times New Roman" panose="02020603050405020304" pitchFamily="18" charset="0"/>
            </a:endParaRPr>
          </a:p>
        </p:txBody>
      </p:sp>
      <p:sp>
        <p:nvSpPr>
          <p:cNvPr id="20" name="Rectangle 19"/>
          <p:cNvSpPr/>
          <p:nvPr/>
        </p:nvSpPr>
        <p:spPr>
          <a:xfrm>
            <a:off x="1468580" y="1761455"/>
            <a:ext cx="10210799"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Chế độ dòng lệnh (command line)</a:t>
            </a:r>
          </a:p>
        </p:txBody>
      </p:sp>
      <p:sp>
        <p:nvSpPr>
          <p:cNvPr id="21" name="Rectangle 20"/>
          <p:cNvSpPr/>
          <p:nvPr/>
        </p:nvSpPr>
        <p:spPr>
          <a:xfrm>
            <a:off x="1468580" y="2151570"/>
            <a:ext cx="10460185"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Code file:   *.py</a:t>
            </a:r>
          </a:p>
        </p:txBody>
      </p:sp>
    </p:spTree>
    <p:extLst>
      <p:ext uri="{BB962C8B-B14F-4D97-AF65-F5344CB8AC3E}">
        <p14:creationId xmlns:p14="http://schemas.microsoft.com/office/powerpoint/2010/main" val="210126280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Plotting decor</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decor – Trang </a:t>
            </a:r>
            <a:r>
              <a:rPr lang="en-US" sz="2800" b="1" dirty="0" err="1">
                <a:solidFill>
                  <a:schemeClr val="bg1"/>
                </a:solidFill>
                <a:latin typeface="Bahnschrift SemiBold" panose="020B0502040204020203" pitchFamily="34" charset="0"/>
                <a:cs typeface="Arial" panose="020B0604020202020204" pitchFamily="34" charset="0"/>
              </a:rPr>
              <a:t>trí</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9" name="Rectangle 28"/>
          <p:cNvSpPr>
            <a:spLocks noChangeArrowheads="1"/>
          </p:cNvSpPr>
          <p:nvPr/>
        </p:nvSpPr>
        <p:spPr bwMode="auto">
          <a:xfrm>
            <a:off x="2341679" y="1814258"/>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Grid</a:t>
            </a:r>
          </a:p>
        </p:txBody>
      </p:sp>
      <p:sp>
        <p:nvSpPr>
          <p:cNvPr id="30" name="Rectangle 29"/>
          <p:cNvSpPr/>
          <p:nvPr/>
        </p:nvSpPr>
        <p:spPr>
          <a:xfrm>
            <a:off x="2683189" y="2105220"/>
            <a:ext cx="8737175" cy="502958"/>
          </a:xfrm>
          <a:prstGeom prst="rect">
            <a:avLst/>
          </a:prstGeom>
        </p:spPr>
        <p:txBody>
          <a:bodyPr wrap="square">
            <a:spAutoFit/>
          </a:bodyPr>
          <a:lstStyle/>
          <a:p>
            <a:pPr>
              <a:lnSpc>
                <a:spcPct val="150000"/>
              </a:lnSpc>
            </a:pPr>
            <a:r>
              <a:rPr lang="en-US" sz="2000" b="1" dirty="0" err="1">
                <a:solidFill>
                  <a:srgbClr val="0000CD"/>
                </a:solidFill>
                <a:latin typeface="Consolas" panose="020B0609020204030204" pitchFamily="49" charset="0"/>
              </a:rPr>
              <a:t>plt.grid</a:t>
            </a:r>
            <a:r>
              <a:rPr lang="en-US" sz="2000" b="1" dirty="0">
                <a:solidFill>
                  <a:srgbClr val="0000CD"/>
                </a:solidFill>
                <a:latin typeface="Consolas" panose="020B0609020204030204" pitchFamily="49" charset="0"/>
              </a:rPr>
              <a:t>()</a:t>
            </a:r>
            <a:endParaRPr lang="vi-VN" sz="2000" b="1" dirty="0">
              <a:solidFill>
                <a:srgbClr val="00B050"/>
              </a:solidFill>
            </a:endParaRPr>
          </a:p>
        </p:txBody>
      </p:sp>
      <p:sp>
        <p:nvSpPr>
          <p:cNvPr id="14" name="Rectangle 13"/>
          <p:cNvSpPr/>
          <p:nvPr/>
        </p:nvSpPr>
        <p:spPr>
          <a:xfrm>
            <a:off x="2683189" y="2780251"/>
            <a:ext cx="2717411" cy="369332"/>
          </a:xfrm>
          <a:prstGeom prst="rect">
            <a:avLst/>
          </a:prstGeom>
        </p:spPr>
        <p:txBody>
          <a:bodyPr wrap="none">
            <a:spAutoFit/>
          </a:bodyPr>
          <a:lstStyle/>
          <a:p>
            <a:r>
              <a:rPr lang="vi-VN" b="1" dirty="0">
                <a:solidFill>
                  <a:srgbClr val="000000"/>
                </a:solidFill>
                <a:latin typeface="Consolas" panose="020B0609020204030204" pitchFamily="49" charset="0"/>
              </a:rPr>
              <a:t>plt.grid(axis = </a:t>
            </a:r>
            <a:r>
              <a:rPr lang="vi-VN" b="1" dirty="0">
                <a:solidFill>
                  <a:srgbClr val="A52A2A"/>
                </a:solidFill>
                <a:latin typeface="Consolas" panose="020B0609020204030204" pitchFamily="49" charset="0"/>
              </a:rPr>
              <a:t>'x'</a:t>
            </a:r>
            <a:r>
              <a:rPr lang="vi-VN" b="1" dirty="0">
                <a:solidFill>
                  <a:srgbClr val="000000"/>
                </a:solidFill>
                <a:latin typeface="Consolas" panose="020B0609020204030204" pitchFamily="49" charset="0"/>
              </a:rPr>
              <a:t>)</a:t>
            </a:r>
            <a:endParaRPr lang="vi-VN" b="1" dirty="0"/>
          </a:p>
        </p:txBody>
      </p:sp>
      <p:sp>
        <p:nvSpPr>
          <p:cNvPr id="26" name="Rectangle 25"/>
          <p:cNvSpPr/>
          <p:nvPr/>
        </p:nvSpPr>
        <p:spPr>
          <a:xfrm>
            <a:off x="2683188" y="3264331"/>
            <a:ext cx="2717411" cy="369332"/>
          </a:xfrm>
          <a:prstGeom prst="rect">
            <a:avLst/>
          </a:prstGeom>
        </p:spPr>
        <p:txBody>
          <a:bodyPr wrap="none">
            <a:spAutoFit/>
          </a:bodyPr>
          <a:lstStyle/>
          <a:p>
            <a:r>
              <a:rPr lang="vi-VN" b="1" dirty="0">
                <a:solidFill>
                  <a:srgbClr val="000000"/>
                </a:solidFill>
                <a:latin typeface="Consolas" panose="020B0609020204030204" pitchFamily="49" charset="0"/>
              </a:rPr>
              <a:t>plt.grid(axis = </a:t>
            </a:r>
            <a:r>
              <a:rPr lang="vi-VN" b="1" dirty="0">
                <a:solidFill>
                  <a:srgbClr val="A52A2A"/>
                </a:solidFill>
                <a:latin typeface="Consolas" panose="020B0609020204030204" pitchFamily="49" charset="0"/>
              </a:rPr>
              <a:t>‘y'</a:t>
            </a:r>
            <a:r>
              <a:rPr lang="vi-VN" b="1" dirty="0">
                <a:solidFill>
                  <a:srgbClr val="000000"/>
                </a:solidFill>
                <a:latin typeface="Consolas" panose="020B0609020204030204" pitchFamily="49" charset="0"/>
              </a:rPr>
              <a:t>)</a:t>
            </a:r>
            <a:endParaRPr lang="vi-VN" b="1" dirty="0"/>
          </a:p>
        </p:txBody>
      </p:sp>
      <p:sp>
        <p:nvSpPr>
          <p:cNvPr id="15" name="Rectangle 14"/>
          <p:cNvSpPr/>
          <p:nvPr/>
        </p:nvSpPr>
        <p:spPr>
          <a:xfrm>
            <a:off x="2683188" y="3778117"/>
            <a:ext cx="8737176" cy="369332"/>
          </a:xfrm>
          <a:prstGeom prst="rect">
            <a:avLst/>
          </a:prstGeom>
        </p:spPr>
        <p:txBody>
          <a:bodyPr wrap="square">
            <a:spAutoFit/>
          </a:bodyPr>
          <a:lstStyle/>
          <a:p>
            <a:r>
              <a:rPr lang="en-US" b="1" dirty="0" err="1">
                <a:solidFill>
                  <a:srgbClr val="000000"/>
                </a:solidFill>
                <a:latin typeface="Consolas" panose="020B0609020204030204" pitchFamily="49" charset="0"/>
              </a:rPr>
              <a:t>plt.grid</a:t>
            </a:r>
            <a:r>
              <a:rPr lang="en-US" b="1" dirty="0">
                <a:solidFill>
                  <a:srgbClr val="000000"/>
                </a:solidFill>
                <a:latin typeface="Consolas" panose="020B0609020204030204" pitchFamily="49" charset="0"/>
              </a:rPr>
              <a:t>(color = </a:t>
            </a:r>
            <a:r>
              <a:rPr lang="en-US" b="1" dirty="0">
                <a:solidFill>
                  <a:srgbClr val="A52A2A"/>
                </a:solidFill>
                <a:latin typeface="Consolas" panose="020B0609020204030204" pitchFamily="49" charset="0"/>
              </a:rPr>
              <a:t>'g'</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linestyle</a:t>
            </a:r>
            <a:r>
              <a:rPr lang="en-US" b="1" dirty="0">
                <a:solidFill>
                  <a:srgbClr val="000000"/>
                </a:solidFill>
                <a:latin typeface="Consolas" panose="020B0609020204030204" pitchFamily="49" charset="0"/>
              </a:rPr>
              <a:t> = </a:t>
            </a:r>
            <a:r>
              <a:rPr lang="en-US" b="1" dirty="0">
                <a:solidFill>
                  <a:srgbClr val="A52A2A"/>
                </a:solidFill>
                <a:latin typeface="Consolas" panose="020B0609020204030204" pitchFamily="49" charset="0"/>
              </a:rPr>
              <a:t>'--'</a:t>
            </a:r>
            <a:r>
              <a:rPr lang="en-US" b="1" dirty="0">
                <a:solidFill>
                  <a:srgbClr val="000000"/>
                </a:solidFill>
                <a:latin typeface="Consolas" panose="020B0609020204030204" pitchFamily="49" charset="0"/>
              </a:rPr>
              <a:t>, linewidth = </a:t>
            </a:r>
            <a:r>
              <a:rPr lang="en-US" b="1" dirty="0">
                <a:solidFill>
                  <a:srgbClr val="FF0000"/>
                </a:solidFill>
                <a:latin typeface="Consolas" panose="020B0609020204030204" pitchFamily="49" charset="0"/>
              </a:rPr>
              <a:t>0.5</a:t>
            </a:r>
            <a:r>
              <a:rPr lang="en-US" b="1" dirty="0">
                <a:solidFill>
                  <a:srgbClr val="000000"/>
                </a:solidFill>
                <a:latin typeface="Consolas" panose="020B0609020204030204" pitchFamily="49" charset="0"/>
              </a:rPr>
              <a:t>)</a:t>
            </a:r>
            <a:endParaRPr lang="vi-VN" b="1" dirty="0"/>
          </a:p>
        </p:txBody>
      </p:sp>
    </p:spTree>
    <p:extLst>
      <p:ext uri="{BB962C8B-B14F-4D97-AF65-F5344CB8AC3E}">
        <p14:creationId xmlns:p14="http://schemas.microsoft.com/office/powerpoint/2010/main" val="39960194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C00000"/>
                </a:solidFill>
                <a:cs typeface="Arial" panose="020B0604020202020204" pitchFamily="34" charset="0"/>
                <a:sym typeface="Wingdings" panose="05000000000000000000" pitchFamily="2" charset="2"/>
              </a:rPr>
              <a:t> BÀI TẬP 6.2</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decor – Trang </a:t>
            </a:r>
            <a:r>
              <a:rPr lang="en-US" sz="2800" b="1" dirty="0" err="1">
                <a:solidFill>
                  <a:schemeClr val="bg1"/>
                </a:solidFill>
                <a:latin typeface="Bahnschrift SemiBold" panose="020B0502040204020203" pitchFamily="34" charset="0"/>
                <a:cs typeface="Arial" panose="020B0604020202020204" pitchFamily="34" charset="0"/>
              </a:rPr>
              <a:t>trí</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9" name="Rectangle 28"/>
          <p:cNvSpPr>
            <a:spLocks noChangeArrowheads="1"/>
          </p:cNvSpPr>
          <p:nvPr/>
        </p:nvSpPr>
        <p:spPr bwMode="auto">
          <a:xfrm>
            <a:off x="2341679" y="1798677"/>
            <a:ext cx="9078685" cy="34349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200" dirty="0">
                <a:solidFill>
                  <a:srgbClr val="005064"/>
                </a:solidFill>
              </a:rPr>
              <a:t>Vẽ đồ thị hàm sin trên đoạn -10, 10</a:t>
            </a:r>
          </a:p>
        </p:txBody>
      </p:sp>
      <p:sp>
        <p:nvSpPr>
          <p:cNvPr id="20" name="Rectangle 19"/>
          <p:cNvSpPr>
            <a:spLocks noChangeArrowheads="1"/>
          </p:cNvSpPr>
          <p:nvPr/>
        </p:nvSpPr>
        <p:spPr bwMode="auto">
          <a:xfrm>
            <a:off x="2341679" y="2366439"/>
            <a:ext cx="9078685" cy="3003899"/>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200" dirty="0">
                <a:solidFill>
                  <a:srgbClr val="005064"/>
                </a:solidFill>
              </a:rPr>
              <a:t>Trang trí đồ thị:</a:t>
            </a:r>
          </a:p>
          <a:p>
            <a:pPr marL="800100" lvl="1" indent="-342900" algn="just" eaLnBrk="0" fontAlgn="base" hangingPunct="0">
              <a:lnSpc>
                <a:spcPct val="110000"/>
              </a:lnSpc>
              <a:spcBef>
                <a:spcPts val="1200"/>
              </a:spcBef>
              <a:spcAft>
                <a:spcPct val="0"/>
              </a:spcAft>
              <a:buFontTx/>
              <a:buChar char="-"/>
            </a:pPr>
            <a:r>
              <a:rPr lang="vi-VN" sz="2200" dirty="0">
                <a:solidFill>
                  <a:srgbClr val="005064"/>
                </a:solidFill>
              </a:rPr>
              <a:t>Đặt Tile, xLabel, yLabel tùy ý</a:t>
            </a:r>
          </a:p>
          <a:p>
            <a:pPr marL="800100" lvl="1" indent="-342900" algn="just" eaLnBrk="0" fontAlgn="base" hangingPunct="0">
              <a:lnSpc>
                <a:spcPct val="110000"/>
              </a:lnSpc>
              <a:spcBef>
                <a:spcPts val="1200"/>
              </a:spcBef>
              <a:spcAft>
                <a:spcPct val="0"/>
              </a:spcAft>
              <a:buFontTx/>
              <a:buChar char="-"/>
            </a:pPr>
            <a:r>
              <a:rPr lang="vi-VN" sz="2200" dirty="0">
                <a:solidFill>
                  <a:srgbClr val="005064"/>
                </a:solidFill>
              </a:rPr>
              <a:t>Đặt font chữ, cỡ chữ, màu chữ, căn lề cho Title và các label</a:t>
            </a:r>
          </a:p>
          <a:p>
            <a:pPr marL="800100" lvl="1" indent="-342900" algn="just" eaLnBrk="0" fontAlgn="base" hangingPunct="0">
              <a:lnSpc>
                <a:spcPct val="110000"/>
              </a:lnSpc>
              <a:spcBef>
                <a:spcPts val="1200"/>
              </a:spcBef>
              <a:spcAft>
                <a:spcPct val="0"/>
              </a:spcAft>
              <a:buFontTx/>
              <a:buChar char="-"/>
            </a:pPr>
            <a:r>
              <a:rPr lang="vi-VN" sz="2200" dirty="0">
                <a:solidFill>
                  <a:srgbClr val="005064"/>
                </a:solidFill>
              </a:rPr>
              <a:t>Đặt Marker hình *, đặt kích thước, màu viền, màu nền cho marker.</a:t>
            </a:r>
          </a:p>
          <a:p>
            <a:pPr marL="800100" lvl="1" indent="-342900" algn="just" eaLnBrk="0" fontAlgn="base" hangingPunct="0">
              <a:lnSpc>
                <a:spcPct val="110000"/>
              </a:lnSpc>
              <a:spcBef>
                <a:spcPts val="1200"/>
              </a:spcBef>
              <a:spcAft>
                <a:spcPct val="0"/>
              </a:spcAft>
              <a:buFontTx/>
              <a:buChar char="-"/>
            </a:pPr>
            <a:r>
              <a:rPr lang="vi-VN" sz="2200" dirty="0">
                <a:solidFill>
                  <a:srgbClr val="005064"/>
                </a:solidFill>
              </a:rPr>
              <a:t>Đặt kiểu đường, màu đường, độ rộng đường</a:t>
            </a:r>
          </a:p>
          <a:p>
            <a:pPr marL="800100" lvl="1" indent="-342900" algn="just" eaLnBrk="0" fontAlgn="base" hangingPunct="0">
              <a:lnSpc>
                <a:spcPct val="110000"/>
              </a:lnSpc>
              <a:spcBef>
                <a:spcPts val="1200"/>
              </a:spcBef>
              <a:spcAft>
                <a:spcPct val="0"/>
              </a:spcAft>
              <a:buFontTx/>
              <a:buChar char="-"/>
            </a:pPr>
            <a:r>
              <a:rPr lang="vi-VN" sz="2200" dirty="0">
                <a:solidFill>
                  <a:srgbClr val="005064"/>
                </a:solidFill>
              </a:rPr>
              <a:t>Đặt Grid kiểu dash, màu sắc và kích thước grid</a:t>
            </a:r>
          </a:p>
        </p:txBody>
      </p:sp>
    </p:spTree>
    <p:extLst>
      <p:ext uri="{BB962C8B-B14F-4D97-AF65-F5344CB8AC3E}">
        <p14:creationId xmlns:p14="http://schemas.microsoft.com/office/powerpoint/2010/main" val="19473891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Subplot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Subplot – </a:t>
            </a:r>
            <a:r>
              <a:rPr lang="en-US" sz="2800" b="1" dirty="0" err="1">
                <a:solidFill>
                  <a:schemeClr val="bg1"/>
                </a:solidFill>
                <a:latin typeface="Bahnschrift SemiBold" panose="020B0502040204020203" pitchFamily="34" charset="0"/>
                <a:cs typeface="Arial" panose="020B0604020202020204" pitchFamily="34" charset="0"/>
              </a:rPr>
              <a:t>Vẽ</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nhiều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2769735" y="1814258"/>
            <a:ext cx="6096000" cy="707886"/>
          </a:xfrm>
          <a:prstGeom prst="rect">
            <a:avLst/>
          </a:prstGeom>
        </p:spPr>
        <p:txBody>
          <a:bodyPr>
            <a:spAutoFit/>
          </a:bodyPr>
          <a:lstStyle/>
          <a:p>
            <a:r>
              <a:rPr lang="vi-VN" sz="2000" b="1" dirty="0">
                <a:solidFill>
                  <a:srgbClr val="000000"/>
                </a:solidFill>
                <a:latin typeface="Consolas" panose="020B0609020204030204" pitchFamily="49" charset="0"/>
              </a:rPr>
              <a:t>plt.subplot(</a:t>
            </a:r>
            <a:r>
              <a:rPr lang="vi-VN" sz="2000" b="1" dirty="0">
                <a:solidFill>
                  <a:srgbClr val="FF0000"/>
                </a:solidFill>
                <a:latin typeface="Consolas" panose="020B0609020204030204" pitchFamily="49" charset="0"/>
              </a:rPr>
              <a:t>1</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2</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1</a:t>
            </a:r>
            <a:r>
              <a:rPr lang="vi-VN" sz="2000" b="1" dirty="0">
                <a:solidFill>
                  <a:srgbClr val="000000"/>
                </a:solidFill>
                <a:latin typeface="Consolas" panose="020B0609020204030204" pitchFamily="49" charset="0"/>
              </a:rPr>
              <a:t>)</a:t>
            </a:r>
            <a:r>
              <a:rPr lang="vi-VN" sz="2000" b="1" dirty="0"/>
              <a:t/>
            </a:r>
            <a:br>
              <a:rPr lang="vi-VN" sz="2000" b="1" dirty="0"/>
            </a:br>
            <a:r>
              <a:rPr lang="vi-VN" sz="2000" b="1" dirty="0">
                <a:solidFill>
                  <a:srgbClr val="000000"/>
                </a:solidFill>
                <a:latin typeface="Consolas" panose="020B0609020204030204" pitchFamily="49" charset="0"/>
              </a:rPr>
              <a:t>plt.plot(x,y)</a:t>
            </a:r>
            <a:endParaRPr lang="vi-VN" sz="2000" b="1" dirty="0"/>
          </a:p>
        </p:txBody>
      </p:sp>
      <p:sp>
        <p:nvSpPr>
          <p:cNvPr id="11" name="Rectangle 10"/>
          <p:cNvSpPr/>
          <p:nvPr/>
        </p:nvSpPr>
        <p:spPr>
          <a:xfrm>
            <a:off x="2844800" y="3005038"/>
            <a:ext cx="6096000" cy="707886"/>
          </a:xfrm>
          <a:prstGeom prst="rect">
            <a:avLst/>
          </a:prstGeom>
        </p:spPr>
        <p:txBody>
          <a:bodyPr>
            <a:spAutoFit/>
          </a:bodyPr>
          <a:lstStyle/>
          <a:p>
            <a:r>
              <a:rPr lang="vi-VN" sz="2000" b="1" dirty="0">
                <a:solidFill>
                  <a:srgbClr val="000000"/>
                </a:solidFill>
                <a:latin typeface="Consolas" panose="020B0609020204030204" pitchFamily="49" charset="0"/>
              </a:rPr>
              <a:t>plt.subplot(</a:t>
            </a:r>
            <a:r>
              <a:rPr lang="vi-VN" sz="2000" b="1" dirty="0">
                <a:solidFill>
                  <a:srgbClr val="FF0000"/>
                </a:solidFill>
                <a:latin typeface="Consolas" panose="020B0609020204030204" pitchFamily="49" charset="0"/>
              </a:rPr>
              <a:t>1</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2</a:t>
            </a:r>
            <a:r>
              <a:rPr lang="vi-VN" sz="2000" b="1" dirty="0">
                <a:solidFill>
                  <a:srgbClr val="000000"/>
                </a:solidFill>
                <a:latin typeface="Consolas" panose="020B0609020204030204" pitchFamily="49" charset="0"/>
              </a:rPr>
              <a:t>, </a:t>
            </a:r>
            <a:r>
              <a:rPr lang="vi-VN" sz="2000" b="1" dirty="0">
                <a:solidFill>
                  <a:srgbClr val="FF0000"/>
                </a:solidFill>
                <a:latin typeface="Consolas" panose="020B0609020204030204" pitchFamily="49" charset="0"/>
              </a:rPr>
              <a:t>2</a:t>
            </a:r>
            <a:r>
              <a:rPr lang="vi-VN" sz="2000" b="1" dirty="0">
                <a:solidFill>
                  <a:srgbClr val="000000"/>
                </a:solidFill>
                <a:latin typeface="Consolas" panose="020B0609020204030204" pitchFamily="49" charset="0"/>
              </a:rPr>
              <a:t>)</a:t>
            </a:r>
            <a:r>
              <a:rPr lang="vi-VN" sz="2000" b="1" dirty="0"/>
              <a:t/>
            </a:r>
            <a:br>
              <a:rPr lang="vi-VN" sz="2000" b="1" dirty="0"/>
            </a:br>
            <a:r>
              <a:rPr lang="vi-VN" sz="2000" b="1" dirty="0">
                <a:solidFill>
                  <a:srgbClr val="000000"/>
                </a:solidFill>
                <a:latin typeface="Consolas" panose="020B0609020204030204" pitchFamily="49" charset="0"/>
              </a:rPr>
              <a:t>plt.plot(x,y)</a:t>
            </a:r>
            <a:endParaRPr lang="vi-VN" sz="2000" b="1" dirty="0"/>
          </a:p>
        </p:txBody>
      </p:sp>
      <p:sp>
        <p:nvSpPr>
          <p:cNvPr id="16" name="Rectangle 15"/>
          <p:cNvSpPr/>
          <p:nvPr/>
        </p:nvSpPr>
        <p:spPr>
          <a:xfrm>
            <a:off x="6499938" y="1402045"/>
            <a:ext cx="1011628" cy="11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1</a:t>
            </a:r>
          </a:p>
        </p:txBody>
      </p:sp>
      <p:sp>
        <p:nvSpPr>
          <p:cNvPr id="23" name="Rectangle 22"/>
          <p:cNvSpPr/>
          <p:nvPr/>
        </p:nvSpPr>
        <p:spPr>
          <a:xfrm>
            <a:off x="7540926" y="1400717"/>
            <a:ext cx="1011628" cy="11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p>
        </p:txBody>
      </p:sp>
      <p:sp>
        <p:nvSpPr>
          <p:cNvPr id="28" name="Rectangle 27"/>
          <p:cNvSpPr/>
          <p:nvPr/>
        </p:nvSpPr>
        <p:spPr>
          <a:xfrm>
            <a:off x="9534188" y="1415349"/>
            <a:ext cx="1011628" cy="11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1</a:t>
            </a:r>
          </a:p>
        </p:txBody>
      </p:sp>
      <p:sp>
        <p:nvSpPr>
          <p:cNvPr id="31" name="Rectangle 30"/>
          <p:cNvSpPr/>
          <p:nvPr/>
        </p:nvSpPr>
        <p:spPr>
          <a:xfrm>
            <a:off x="10655218" y="1400716"/>
            <a:ext cx="1011628" cy="11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p>
        </p:txBody>
      </p:sp>
      <p:sp>
        <p:nvSpPr>
          <p:cNvPr id="32" name="Rectangle 31"/>
          <p:cNvSpPr/>
          <p:nvPr/>
        </p:nvSpPr>
        <p:spPr>
          <a:xfrm>
            <a:off x="6566463" y="3865130"/>
            <a:ext cx="1011628" cy="11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1</a:t>
            </a:r>
          </a:p>
        </p:txBody>
      </p:sp>
      <p:sp>
        <p:nvSpPr>
          <p:cNvPr id="33" name="Rectangle 32"/>
          <p:cNvSpPr/>
          <p:nvPr/>
        </p:nvSpPr>
        <p:spPr>
          <a:xfrm>
            <a:off x="6566463" y="5121514"/>
            <a:ext cx="1011628" cy="11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p>
        </p:txBody>
      </p:sp>
      <p:sp>
        <p:nvSpPr>
          <p:cNvPr id="34" name="Rectangle 33"/>
          <p:cNvSpPr/>
          <p:nvPr/>
        </p:nvSpPr>
        <p:spPr>
          <a:xfrm>
            <a:off x="9534188" y="2743503"/>
            <a:ext cx="1011628" cy="11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3</a:t>
            </a:r>
          </a:p>
        </p:txBody>
      </p:sp>
      <p:sp>
        <p:nvSpPr>
          <p:cNvPr id="35" name="Rectangle 34"/>
          <p:cNvSpPr/>
          <p:nvPr/>
        </p:nvSpPr>
        <p:spPr>
          <a:xfrm>
            <a:off x="10633390" y="2743502"/>
            <a:ext cx="1011628" cy="1175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4</a:t>
            </a:r>
          </a:p>
        </p:txBody>
      </p:sp>
      <p:sp>
        <p:nvSpPr>
          <p:cNvPr id="18" name="TextBox 17"/>
          <p:cNvSpPr txBox="1"/>
          <p:nvPr/>
        </p:nvSpPr>
        <p:spPr>
          <a:xfrm>
            <a:off x="6423843" y="913052"/>
            <a:ext cx="2327070" cy="369332"/>
          </a:xfrm>
          <a:prstGeom prst="rect">
            <a:avLst/>
          </a:prstGeom>
          <a:noFill/>
        </p:spPr>
        <p:txBody>
          <a:bodyPr wrap="square" rtlCol="0">
            <a:spAutoFit/>
          </a:bodyPr>
          <a:lstStyle/>
          <a:p>
            <a:r>
              <a:rPr lang="vi-VN" b="1" dirty="0">
                <a:solidFill>
                  <a:srgbClr val="000000"/>
                </a:solidFill>
                <a:latin typeface="Consolas" panose="020B0609020204030204" pitchFamily="49" charset="0"/>
              </a:rPr>
              <a:t>subplot(</a:t>
            </a:r>
            <a:r>
              <a:rPr lang="vi-VN" b="1" dirty="0">
                <a:solidFill>
                  <a:srgbClr val="FF0000"/>
                </a:solidFill>
                <a:latin typeface="Consolas" panose="020B0609020204030204" pitchFamily="49" charset="0"/>
              </a:rPr>
              <a:t>1</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2</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a:t>
            </a:r>
            <a:r>
              <a:rPr lang="vi-VN" b="1" dirty="0">
                <a:solidFill>
                  <a:srgbClr val="000000"/>
                </a:solidFill>
                <a:latin typeface="Consolas" panose="020B0609020204030204" pitchFamily="49" charset="0"/>
              </a:rPr>
              <a:t>)</a:t>
            </a:r>
            <a:endParaRPr lang="vi-VN" dirty="0"/>
          </a:p>
        </p:txBody>
      </p:sp>
      <p:sp>
        <p:nvSpPr>
          <p:cNvPr id="36" name="TextBox 35"/>
          <p:cNvSpPr txBox="1"/>
          <p:nvPr/>
        </p:nvSpPr>
        <p:spPr>
          <a:xfrm>
            <a:off x="9509096" y="889001"/>
            <a:ext cx="2327070" cy="369332"/>
          </a:xfrm>
          <a:prstGeom prst="rect">
            <a:avLst/>
          </a:prstGeom>
          <a:noFill/>
        </p:spPr>
        <p:txBody>
          <a:bodyPr wrap="square" rtlCol="0">
            <a:spAutoFit/>
          </a:bodyPr>
          <a:lstStyle/>
          <a:p>
            <a:r>
              <a:rPr lang="vi-VN" b="1" dirty="0">
                <a:solidFill>
                  <a:srgbClr val="000000"/>
                </a:solidFill>
                <a:latin typeface="Consolas" panose="020B0609020204030204" pitchFamily="49" charset="0"/>
              </a:rPr>
              <a:t>subplot(</a:t>
            </a:r>
            <a:r>
              <a:rPr lang="vi-VN" b="1" dirty="0">
                <a:solidFill>
                  <a:srgbClr val="FF0000"/>
                </a:solidFill>
                <a:latin typeface="Consolas" panose="020B0609020204030204" pitchFamily="49" charset="0"/>
              </a:rPr>
              <a:t>2</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2</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a:t>
            </a:r>
            <a:r>
              <a:rPr lang="vi-VN" b="1" dirty="0">
                <a:solidFill>
                  <a:srgbClr val="000000"/>
                </a:solidFill>
                <a:latin typeface="Consolas" panose="020B0609020204030204" pitchFamily="49" charset="0"/>
              </a:rPr>
              <a:t>)</a:t>
            </a:r>
            <a:endParaRPr lang="vi-VN" dirty="0"/>
          </a:p>
        </p:txBody>
      </p:sp>
      <p:sp>
        <p:nvSpPr>
          <p:cNvPr id="37" name="TextBox 36"/>
          <p:cNvSpPr txBox="1"/>
          <p:nvPr/>
        </p:nvSpPr>
        <p:spPr>
          <a:xfrm>
            <a:off x="6525415" y="3427596"/>
            <a:ext cx="2327070" cy="369332"/>
          </a:xfrm>
          <a:prstGeom prst="rect">
            <a:avLst/>
          </a:prstGeom>
          <a:noFill/>
        </p:spPr>
        <p:txBody>
          <a:bodyPr wrap="square" rtlCol="0">
            <a:spAutoFit/>
          </a:bodyPr>
          <a:lstStyle/>
          <a:p>
            <a:r>
              <a:rPr lang="vi-VN" b="1" dirty="0">
                <a:solidFill>
                  <a:srgbClr val="000000"/>
                </a:solidFill>
                <a:latin typeface="Consolas" panose="020B0609020204030204" pitchFamily="49" charset="0"/>
              </a:rPr>
              <a:t>subplot(</a:t>
            </a:r>
            <a:r>
              <a:rPr lang="vi-VN" b="1" dirty="0">
                <a:solidFill>
                  <a:srgbClr val="FF0000"/>
                </a:solidFill>
                <a:latin typeface="Consolas" panose="020B0609020204030204" pitchFamily="49" charset="0"/>
              </a:rPr>
              <a:t>2</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1</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a:t>
            </a:r>
            <a:r>
              <a:rPr lang="vi-VN" b="1" dirty="0">
                <a:solidFill>
                  <a:srgbClr val="000000"/>
                </a:solidFill>
                <a:latin typeface="Consolas" panose="020B0609020204030204" pitchFamily="49" charset="0"/>
              </a:rPr>
              <a:t>)</a:t>
            </a:r>
            <a:endParaRPr lang="vi-VN" dirty="0"/>
          </a:p>
        </p:txBody>
      </p:sp>
    </p:spTree>
    <p:extLst>
      <p:ext uri="{BB962C8B-B14F-4D97-AF65-F5344CB8AC3E}">
        <p14:creationId xmlns:p14="http://schemas.microsoft.com/office/powerpoint/2010/main" val="33947082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Scatter charts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Scatter –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dạng</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đám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mây</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9" name="Rectangle 28"/>
          <p:cNvSpPr>
            <a:spLocks noChangeArrowheads="1"/>
          </p:cNvSpPr>
          <p:nvPr/>
        </p:nvSpPr>
        <p:spPr bwMode="auto">
          <a:xfrm>
            <a:off x="2341679" y="1801146"/>
            <a:ext cx="9078685" cy="338554"/>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Create a scatter chart</a:t>
            </a:r>
          </a:p>
        </p:txBody>
      </p:sp>
      <p:sp>
        <p:nvSpPr>
          <p:cNvPr id="18" name="Rectangle 17"/>
          <p:cNvSpPr/>
          <p:nvPr/>
        </p:nvSpPr>
        <p:spPr>
          <a:xfrm>
            <a:off x="2641598" y="3134654"/>
            <a:ext cx="6096000" cy="400110"/>
          </a:xfrm>
          <a:prstGeom prst="rect">
            <a:avLst/>
          </a:prstGeom>
        </p:spPr>
        <p:txBody>
          <a:bodyPr>
            <a:spAutoFit/>
          </a:bodyPr>
          <a:lstStyle/>
          <a:p>
            <a:r>
              <a:rPr lang="vi-VN" sz="2000" b="1" dirty="0">
                <a:solidFill>
                  <a:srgbClr val="000000"/>
                </a:solidFill>
                <a:latin typeface="Consolas" panose="020B0609020204030204" pitchFamily="49" charset="0"/>
              </a:rPr>
              <a:t>plt.scatter(x, y, color = </a:t>
            </a:r>
            <a:r>
              <a:rPr lang="vi-VN" sz="2000" b="1" dirty="0">
                <a:solidFill>
                  <a:srgbClr val="A52A2A"/>
                </a:solidFill>
                <a:latin typeface="Consolas" panose="020B0609020204030204" pitchFamily="49" charset="0"/>
              </a:rPr>
              <a:t>‘r'</a:t>
            </a:r>
            <a:r>
              <a:rPr lang="vi-VN" sz="2000" b="1" dirty="0">
                <a:solidFill>
                  <a:srgbClr val="000000"/>
                </a:solidFill>
                <a:latin typeface="Consolas" panose="020B0609020204030204" pitchFamily="49" charset="0"/>
              </a:rPr>
              <a:t>)</a:t>
            </a:r>
            <a:endParaRPr lang="vi-VN" sz="2000" b="1" dirty="0"/>
          </a:p>
        </p:txBody>
      </p:sp>
      <p:sp>
        <p:nvSpPr>
          <p:cNvPr id="20" name="Rectangle 19"/>
          <p:cNvSpPr/>
          <p:nvPr/>
        </p:nvSpPr>
        <p:spPr>
          <a:xfrm>
            <a:off x="2641598" y="2227149"/>
            <a:ext cx="6096000" cy="400110"/>
          </a:xfrm>
          <a:prstGeom prst="rect">
            <a:avLst/>
          </a:prstGeom>
        </p:spPr>
        <p:txBody>
          <a:bodyPr>
            <a:spAutoFit/>
          </a:bodyPr>
          <a:lstStyle/>
          <a:p>
            <a:r>
              <a:rPr lang="vi-VN" sz="2000" b="1" dirty="0">
                <a:solidFill>
                  <a:srgbClr val="000000"/>
                </a:solidFill>
                <a:latin typeface="Consolas" panose="020B0609020204030204" pitchFamily="49" charset="0"/>
              </a:rPr>
              <a:t>plt.scatter(x, y)</a:t>
            </a:r>
            <a:endParaRPr lang="vi-VN" sz="2000" b="1" dirty="0"/>
          </a:p>
        </p:txBody>
      </p:sp>
      <p:sp>
        <p:nvSpPr>
          <p:cNvPr id="27" name="Rectangle 26"/>
          <p:cNvSpPr/>
          <p:nvPr/>
        </p:nvSpPr>
        <p:spPr>
          <a:xfrm>
            <a:off x="2641599" y="5729828"/>
            <a:ext cx="8778763" cy="707886"/>
          </a:xfrm>
          <a:prstGeom prst="rect">
            <a:avLst/>
          </a:prstGeom>
        </p:spPr>
        <p:txBody>
          <a:bodyPr wrap="square">
            <a:spAutoFit/>
          </a:bodyPr>
          <a:lstStyle/>
          <a:p>
            <a:r>
              <a:rPr lang="en-US" sz="2000" b="1" dirty="0">
                <a:solidFill>
                  <a:srgbClr val="FF6600"/>
                </a:solidFill>
                <a:latin typeface="Consolas" panose="020B0609020204030204" pitchFamily="49" charset="0"/>
              </a:rPr>
              <a:t>sizes</a:t>
            </a:r>
            <a:r>
              <a:rPr lang="en-US" sz="2000" b="1" dirty="0">
                <a:solidFill>
                  <a:srgbClr val="000000"/>
                </a:solidFill>
                <a:latin typeface="Consolas" panose="020B0609020204030204" pitchFamily="49" charset="0"/>
              </a:rPr>
              <a:t>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20</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50</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100</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200</a:t>
            </a:r>
            <a:r>
              <a:rPr lang="en-US" sz="2000" b="1" dirty="0">
                <a:solidFill>
                  <a:srgbClr val="000000"/>
                </a:solidFill>
                <a:latin typeface="Consolas" panose="020B0609020204030204" pitchFamily="49" charset="0"/>
              </a:rPr>
              <a:t>])  </a:t>
            </a:r>
            <a:r>
              <a:rPr lang="en-US" sz="1600" b="1" i="1" dirty="0">
                <a:solidFill>
                  <a:srgbClr val="00B050"/>
                </a:solidFill>
                <a:latin typeface="Consolas" panose="020B0609020204030204" pitchFamily="49" charset="0"/>
              </a:rPr>
              <a:t>#sizes </a:t>
            </a:r>
            <a:r>
              <a:rPr lang="en-US" sz="1600" b="1" i="1" dirty="0" err="1">
                <a:solidFill>
                  <a:srgbClr val="00B050"/>
                </a:solidFill>
                <a:latin typeface="Consolas" panose="020B0609020204030204" pitchFamily="49" charset="0"/>
              </a:rPr>
              <a:t>và</a:t>
            </a:r>
            <a:r>
              <a:rPr lang="en-US" sz="1600" b="1" i="1" dirty="0">
                <a:solidFill>
                  <a:srgbClr val="00B050"/>
                </a:solidFill>
                <a:latin typeface="Consolas" panose="020B0609020204030204" pitchFamily="49" charset="0"/>
              </a:rPr>
              <a:t> x </a:t>
            </a:r>
            <a:r>
              <a:rPr lang="en-US" sz="1600" b="1" i="1" dirty="0" err="1">
                <a:solidFill>
                  <a:srgbClr val="00B050"/>
                </a:solidFill>
                <a:latin typeface="Consolas" panose="020B0609020204030204" pitchFamily="49" charset="0"/>
              </a:rPr>
              <a:t>phải</a:t>
            </a:r>
            <a:r>
              <a:rPr lang="en-US" sz="1600" b="1" i="1" dirty="0">
                <a:solidFill>
                  <a:srgbClr val="00B050"/>
                </a:solidFill>
                <a:latin typeface="Consolas" panose="020B0609020204030204" pitchFamily="49" charset="0"/>
              </a:rPr>
              <a:t> </a:t>
            </a:r>
            <a:r>
              <a:rPr lang="en-US" sz="1600" b="1" i="1" dirty="0" err="1">
                <a:solidFill>
                  <a:srgbClr val="00B050"/>
                </a:solidFill>
                <a:latin typeface="Consolas" panose="020B0609020204030204" pitchFamily="49" charset="0"/>
              </a:rPr>
              <a:t>cùng</a:t>
            </a:r>
            <a:r>
              <a:rPr lang="en-US" sz="1600" b="1" i="1" dirty="0">
                <a:solidFill>
                  <a:srgbClr val="00B050"/>
                </a:solidFill>
                <a:latin typeface="Consolas" panose="020B0609020204030204" pitchFamily="49" charset="0"/>
              </a:rPr>
              <a:t> </a:t>
            </a:r>
            <a:r>
              <a:rPr lang="en-US" sz="1600" b="1" i="1" dirty="0" err="1">
                <a:solidFill>
                  <a:srgbClr val="00B050"/>
                </a:solidFill>
                <a:latin typeface="Consolas" panose="020B0609020204030204" pitchFamily="49" charset="0"/>
              </a:rPr>
              <a:t>kích</a:t>
            </a:r>
            <a:r>
              <a:rPr lang="en-US" sz="1600" b="1" i="1" dirty="0">
                <a:solidFill>
                  <a:srgbClr val="00B050"/>
                </a:solidFill>
                <a:latin typeface="Consolas" panose="020B0609020204030204" pitchFamily="49" charset="0"/>
              </a:rPr>
              <a:t> </a:t>
            </a:r>
            <a:r>
              <a:rPr lang="en-US" sz="1600" b="1" i="1" dirty="0" err="1">
                <a:solidFill>
                  <a:srgbClr val="00B050"/>
                </a:solidFill>
                <a:latin typeface="Consolas" panose="020B0609020204030204" pitchFamily="49" charset="0"/>
              </a:rPr>
              <a:t>thước</a:t>
            </a:r>
            <a:r>
              <a:rPr lang="en-US" sz="2000" b="1" dirty="0">
                <a:latin typeface="Consolas" panose="020B0609020204030204" pitchFamily="49" charset="0"/>
              </a:rPr>
              <a:t/>
            </a:r>
            <a:br>
              <a:rPr lang="en-US" sz="2000" b="1" dirty="0">
                <a:latin typeface="Consolas" panose="020B0609020204030204" pitchFamily="49" charset="0"/>
              </a:rPr>
            </a:br>
            <a:r>
              <a:rPr lang="en-US" sz="2000" b="1" dirty="0" err="1">
                <a:solidFill>
                  <a:srgbClr val="000000"/>
                </a:solidFill>
                <a:latin typeface="Consolas" panose="020B0609020204030204" pitchFamily="49" charset="0"/>
              </a:rPr>
              <a:t>plt.scatter</a:t>
            </a:r>
            <a:r>
              <a:rPr lang="en-US" sz="2000" b="1" dirty="0">
                <a:solidFill>
                  <a:srgbClr val="000000"/>
                </a:solidFill>
                <a:latin typeface="Consolas" panose="020B0609020204030204" pitchFamily="49" charset="0"/>
              </a:rPr>
              <a:t>(x, y, s=</a:t>
            </a:r>
            <a:r>
              <a:rPr lang="en-US" sz="2000" b="1" dirty="0">
                <a:solidFill>
                  <a:srgbClr val="FF6600"/>
                </a:solidFill>
                <a:latin typeface="Consolas" panose="020B0609020204030204" pitchFamily="49" charset="0"/>
              </a:rPr>
              <a:t>sizes</a:t>
            </a:r>
            <a:r>
              <a:rPr lang="en-US" sz="2000" b="1" dirty="0">
                <a:solidFill>
                  <a:srgbClr val="000000"/>
                </a:solidFill>
                <a:latin typeface="Consolas" panose="020B0609020204030204" pitchFamily="49" charset="0"/>
              </a:rPr>
              <a:t>)</a:t>
            </a:r>
            <a:endParaRPr lang="vi-VN" sz="2000" b="1" dirty="0">
              <a:latin typeface="Consolas" panose="020B0609020204030204" pitchFamily="49" charset="0"/>
            </a:endParaRPr>
          </a:p>
        </p:txBody>
      </p:sp>
      <p:sp>
        <p:nvSpPr>
          <p:cNvPr id="28" name="Rectangle 27"/>
          <p:cNvSpPr>
            <a:spLocks noChangeArrowheads="1"/>
          </p:cNvSpPr>
          <p:nvPr/>
        </p:nvSpPr>
        <p:spPr bwMode="auto">
          <a:xfrm>
            <a:off x="2341677" y="2761868"/>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Color</a:t>
            </a:r>
          </a:p>
        </p:txBody>
      </p:sp>
      <p:sp>
        <p:nvSpPr>
          <p:cNvPr id="31" name="Rectangle 30"/>
          <p:cNvSpPr>
            <a:spLocks noChangeArrowheads="1"/>
          </p:cNvSpPr>
          <p:nvPr/>
        </p:nvSpPr>
        <p:spPr bwMode="auto">
          <a:xfrm>
            <a:off x="2341677" y="3699422"/>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Color bar</a:t>
            </a:r>
          </a:p>
        </p:txBody>
      </p:sp>
      <p:sp>
        <p:nvSpPr>
          <p:cNvPr id="23" name="Rectangle 22"/>
          <p:cNvSpPr/>
          <p:nvPr/>
        </p:nvSpPr>
        <p:spPr>
          <a:xfrm>
            <a:off x="2641598" y="4092206"/>
            <a:ext cx="2159566" cy="400110"/>
          </a:xfrm>
          <a:prstGeom prst="rect">
            <a:avLst/>
          </a:prstGeom>
        </p:spPr>
        <p:txBody>
          <a:bodyPr wrap="none">
            <a:spAutoFit/>
          </a:bodyPr>
          <a:lstStyle/>
          <a:p>
            <a:r>
              <a:rPr lang="vi-VN" sz="2000" b="1" dirty="0">
                <a:solidFill>
                  <a:srgbClr val="000000"/>
                </a:solidFill>
                <a:latin typeface="Consolas" panose="020B0609020204030204" pitchFamily="49" charset="0"/>
              </a:rPr>
              <a:t>plt.colorbar()</a:t>
            </a:r>
            <a:endParaRPr lang="vi-VN" sz="2000" b="1" dirty="0"/>
          </a:p>
        </p:txBody>
      </p:sp>
      <p:sp>
        <p:nvSpPr>
          <p:cNvPr id="33" name="Rectangle 32"/>
          <p:cNvSpPr>
            <a:spLocks noChangeArrowheads="1"/>
          </p:cNvSpPr>
          <p:nvPr/>
        </p:nvSpPr>
        <p:spPr bwMode="auto">
          <a:xfrm>
            <a:off x="2341677" y="4623883"/>
            <a:ext cx="9078685" cy="338554"/>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Size of dots</a:t>
            </a:r>
          </a:p>
        </p:txBody>
      </p:sp>
      <p:sp>
        <p:nvSpPr>
          <p:cNvPr id="34" name="Rectangle 33"/>
          <p:cNvSpPr/>
          <p:nvPr/>
        </p:nvSpPr>
        <p:spPr>
          <a:xfrm>
            <a:off x="2641598" y="5115162"/>
            <a:ext cx="3429144" cy="400110"/>
          </a:xfrm>
          <a:prstGeom prst="rect">
            <a:avLst/>
          </a:prstGeom>
        </p:spPr>
        <p:txBody>
          <a:bodyPr wrap="none">
            <a:spAutoFit/>
          </a:bodyPr>
          <a:lstStyle/>
          <a:p>
            <a:r>
              <a:rPr lang="en-US" sz="2000" b="1" dirty="0" err="1">
                <a:solidFill>
                  <a:srgbClr val="000000"/>
                </a:solidFill>
                <a:latin typeface="Consolas" panose="020B0609020204030204" pitchFamily="49" charset="0"/>
              </a:rPr>
              <a:t>plt.scatter</a:t>
            </a:r>
            <a:r>
              <a:rPr lang="en-US" sz="2000" b="1" dirty="0">
                <a:solidFill>
                  <a:srgbClr val="000000"/>
                </a:solidFill>
                <a:latin typeface="Consolas" panose="020B0609020204030204" pitchFamily="49" charset="0"/>
              </a:rPr>
              <a:t>(x, y, s=</a:t>
            </a:r>
            <a:r>
              <a:rPr lang="en-US" sz="2000" b="1" dirty="0">
                <a:solidFill>
                  <a:srgbClr val="FF0000"/>
                </a:solidFill>
                <a:latin typeface="Consolas" panose="020B0609020204030204" pitchFamily="49" charset="0"/>
              </a:rPr>
              <a:t>20</a:t>
            </a:r>
            <a:r>
              <a:rPr lang="en-US" sz="2000" b="1" dirty="0">
                <a:solidFill>
                  <a:srgbClr val="000000"/>
                </a:solidFill>
                <a:latin typeface="Consolas" panose="020B0609020204030204" pitchFamily="49" charset="0"/>
              </a:rPr>
              <a:t>)</a:t>
            </a:r>
            <a:endParaRPr lang="vi-VN" sz="2000" b="1" dirty="0">
              <a:latin typeface="Consolas" panose="020B0609020204030204" pitchFamily="49" charset="0"/>
            </a:endParaRPr>
          </a:p>
        </p:txBody>
      </p:sp>
    </p:spTree>
    <p:extLst>
      <p:ext uri="{BB962C8B-B14F-4D97-AF65-F5344CB8AC3E}">
        <p14:creationId xmlns:p14="http://schemas.microsoft.com/office/powerpoint/2010/main" val="388435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P spid="31" grpId="0"/>
      <p:bldP spid="23" grpId="0"/>
      <p:bldP spid="33" grpId="0"/>
      <p:bldP spid="3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Scatter charts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Scatter –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dạng</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đám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mây</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33" name="Rectangle 32"/>
          <p:cNvSpPr>
            <a:spLocks noChangeArrowheads="1"/>
          </p:cNvSpPr>
          <p:nvPr/>
        </p:nvSpPr>
        <p:spPr bwMode="auto">
          <a:xfrm>
            <a:off x="2531211" y="1675364"/>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Dot transparency (độ đục alpha)</a:t>
            </a:r>
          </a:p>
        </p:txBody>
      </p:sp>
      <p:sp>
        <p:nvSpPr>
          <p:cNvPr id="2" name="Rectangle 1"/>
          <p:cNvSpPr/>
          <p:nvPr/>
        </p:nvSpPr>
        <p:spPr>
          <a:xfrm>
            <a:off x="2531211" y="2205896"/>
            <a:ext cx="4134465" cy="400110"/>
          </a:xfrm>
          <a:prstGeom prst="rect">
            <a:avLst/>
          </a:prstGeom>
        </p:spPr>
        <p:txBody>
          <a:bodyPr wrap="none">
            <a:spAutoFit/>
          </a:bodyPr>
          <a:lstStyle/>
          <a:p>
            <a:r>
              <a:rPr lang="vi-VN" sz="2000" b="1" dirty="0">
                <a:solidFill>
                  <a:srgbClr val="000000"/>
                </a:solidFill>
                <a:latin typeface="Consolas" panose="020B0609020204030204" pitchFamily="49" charset="0"/>
              </a:rPr>
              <a:t>plt.scatter(x, y, </a:t>
            </a:r>
            <a:r>
              <a:rPr lang="vi-VN" sz="2000" b="1" dirty="0">
                <a:solidFill>
                  <a:srgbClr val="FF6600"/>
                </a:solidFill>
                <a:latin typeface="Consolas" panose="020B0609020204030204" pitchFamily="49" charset="0"/>
              </a:rPr>
              <a:t>alpha=</a:t>
            </a:r>
            <a:r>
              <a:rPr lang="vi-VN" sz="2000" b="1" dirty="0">
                <a:solidFill>
                  <a:srgbClr val="FF0000"/>
                </a:solidFill>
                <a:latin typeface="Consolas" panose="020B0609020204030204" pitchFamily="49" charset="0"/>
              </a:rPr>
              <a:t>0.5</a:t>
            </a:r>
            <a:r>
              <a:rPr lang="vi-VN" sz="2000" b="1" dirty="0">
                <a:solidFill>
                  <a:srgbClr val="000000"/>
                </a:solidFill>
                <a:latin typeface="Consolas" panose="020B0609020204030204" pitchFamily="49" charset="0"/>
              </a:rPr>
              <a:t>)</a:t>
            </a:r>
            <a:endParaRPr lang="vi-VN" sz="2000" b="1" dirty="0"/>
          </a:p>
        </p:txBody>
      </p:sp>
      <p:sp>
        <p:nvSpPr>
          <p:cNvPr id="11" name="Rectangle 10"/>
          <p:cNvSpPr/>
          <p:nvPr/>
        </p:nvSpPr>
        <p:spPr>
          <a:xfrm>
            <a:off x="2465151" y="2926476"/>
            <a:ext cx="3043077" cy="404663"/>
          </a:xfrm>
          <a:prstGeom prst="rect">
            <a:avLst/>
          </a:prstGeom>
        </p:spPr>
        <p:txBody>
          <a:bodyPr wrap="none">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Color Size and Alpha</a:t>
            </a:r>
          </a:p>
        </p:txBody>
      </p:sp>
      <p:sp>
        <p:nvSpPr>
          <p:cNvPr id="14" name="Rectangle 13"/>
          <p:cNvSpPr/>
          <p:nvPr/>
        </p:nvSpPr>
        <p:spPr>
          <a:xfrm>
            <a:off x="2503238" y="3544788"/>
            <a:ext cx="5968301" cy="400110"/>
          </a:xfrm>
          <a:prstGeom prst="rect">
            <a:avLst/>
          </a:prstGeom>
        </p:spPr>
        <p:txBody>
          <a:bodyPr wrap="none">
            <a:spAutoFit/>
          </a:bodyPr>
          <a:lstStyle/>
          <a:p>
            <a:r>
              <a:rPr lang="en-US" sz="2000" b="1" dirty="0" err="1">
                <a:solidFill>
                  <a:srgbClr val="000000"/>
                </a:solidFill>
                <a:latin typeface="Consolas" panose="020B0609020204030204" pitchFamily="49" charset="0"/>
              </a:rPr>
              <a:t>plt.scatter</a:t>
            </a:r>
            <a:r>
              <a:rPr lang="en-US" sz="2000" b="1" dirty="0">
                <a:solidFill>
                  <a:srgbClr val="000000"/>
                </a:solidFill>
                <a:latin typeface="Consolas" panose="020B0609020204030204" pitchFamily="49" charset="0"/>
              </a:rPr>
              <a:t>(x, y, </a:t>
            </a:r>
            <a:r>
              <a:rPr lang="en-US" sz="2000" b="1" dirty="0">
                <a:solidFill>
                  <a:srgbClr val="FF6600"/>
                </a:solidFill>
                <a:latin typeface="Consolas" panose="020B0609020204030204" pitchFamily="49" charset="0"/>
              </a:rPr>
              <a:t>c</a:t>
            </a:r>
            <a:r>
              <a:rPr lang="en-US" sz="2000" b="1" dirty="0">
                <a:solidFill>
                  <a:srgbClr val="000000"/>
                </a:solidFill>
                <a:latin typeface="Consolas" panose="020B0609020204030204" pitchFamily="49" charset="0"/>
              </a:rPr>
              <a:t>=</a:t>
            </a:r>
            <a:r>
              <a:rPr lang="en-US" sz="2000" b="1" dirty="0">
                <a:latin typeface="Consolas" panose="020B0609020204030204" pitchFamily="49" charset="0"/>
              </a:rPr>
              <a:t>‘</a:t>
            </a:r>
            <a:r>
              <a:rPr lang="en-US" sz="2000" b="1" dirty="0">
                <a:solidFill>
                  <a:srgbClr val="FF0000"/>
                </a:solidFill>
                <a:latin typeface="Consolas" panose="020B0609020204030204" pitchFamily="49" charset="0"/>
              </a:rPr>
              <a:t>b</a:t>
            </a:r>
            <a:r>
              <a:rPr lang="en-US" sz="2000" b="1" dirty="0">
                <a:latin typeface="Consolas" panose="020B0609020204030204" pitchFamily="49" charset="0"/>
              </a:rPr>
              <a:t>’</a:t>
            </a:r>
            <a:r>
              <a:rPr lang="en-US" sz="2000" b="1" dirty="0">
                <a:solidFill>
                  <a:srgbClr val="000000"/>
                </a:solidFill>
                <a:latin typeface="Consolas" panose="020B0609020204030204" pitchFamily="49" charset="0"/>
              </a:rPr>
              <a:t>, </a:t>
            </a:r>
            <a:r>
              <a:rPr lang="en-US" sz="2000" b="1" dirty="0">
                <a:solidFill>
                  <a:srgbClr val="FF6600"/>
                </a:solidFill>
                <a:latin typeface="Consolas" panose="020B0609020204030204" pitchFamily="49" charset="0"/>
              </a:rPr>
              <a:t>s</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20</a:t>
            </a:r>
            <a:r>
              <a:rPr lang="en-US" sz="2000" b="1" dirty="0">
                <a:solidFill>
                  <a:srgbClr val="000000"/>
                </a:solidFill>
                <a:latin typeface="Consolas" panose="020B0609020204030204" pitchFamily="49" charset="0"/>
              </a:rPr>
              <a:t>, </a:t>
            </a:r>
            <a:r>
              <a:rPr lang="en-US" sz="2000" b="1" dirty="0">
                <a:solidFill>
                  <a:srgbClr val="FF6600"/>
                </a:solidFill>
                <a:latin typeface="Consolas" panose="020B0609020204030204" pitchFamily="49" charset="0"/>
              </a:rPr>
              <a:t>alpha</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0.5)</a:t>
            </a:r>
            <a:endParaRPr lang="vi-VN" sz="2000" b="1" dirty="0"/>
          </a:p>
        </p:txBody>
      </p:sp>
    </p:spTree>
    <p:extLst>
      <p:ext uri="{BB962C8B-B14F-4D97-AF65-F5344CB8AC3E}">
        <p14:creationId xmlns:p14="http://schemas.microsoft.com/office/powerpoint/2010/main" val="20104131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C00000"/>
                </a:solidFill>
                <a:cs typeface="Arial" panose="020B0604020202020204" pitchFamily="34" charset="0"/>
                <a:sym typeface="Wingdings" panose="05000000000000000000" pitchFamily="2" charset="2"/>
              </a:rPr>
              <a:t> BÀI TẬP 6.3</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Plotting decor – Trang </a:t>
            </a:r>
            <a:r>
              <a:rPr lang="en-US" sz="2800" b="1" dirty="0" err="1">
                <a:solidFill>
                  <a:schemeClr val="bg1"/>
                </a:solidFill>
                <a:latin typeface="Bahnschrift SemiBold" panose="020B0502040204020203" pitchFamily="34" charset="0"/>
                <a:cs typeface="Arial" panose="020B0604020202020204" pitchFamily="34" charset="0"/>
              </a:rPr>
              <a:t>trí</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9" name="Rectangle 28"/>
          <p:cNvSpPr>
            <a:spLocks noChangeArrowheads="1"/>
          </p:cNvSpPr>
          <p:nvPr/>
        </p:nvSpPr>
        <p:spPr bwMode="auto">
          <a:xfrm>
            <a:off x="2341679" y="1876911"/>
            <a:ext cx="9078685" cy="71590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200" dirty="0">
                <a:solidFill>
                  <a:srgbClr val="005064"/>
                </a:solidFill>
              </a:rPr>
              <a:t>Tạo mảng y chứa tổng sản lượng nông sản của từng tháng, trong 5 tháng, của 3 hợp tác xã khác nhau</a:t>
            </a:r>
          </a:p>
        </p:txBody>
      </p:sp>
      <p:sp>
        <p:nvSpPr>
          <p:cNvPr id="20" name="Rectangle 19"/>
          <p:cNvSpPr>
            <a:spLocks noChangeArrowheads="1"/>
          </p:cNvSpPr>
          <p:nvPr/>
        </p:nvSpPr>
        <p:spPr bwMode="auto">
          <a:xfrm>
            <a:off x="2341678" y="2932217"/>
            <a:ext cx="9078685" cy="744819"/>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200" dirty="0">
                <a:solidFill>
                  <a:srgbClr val="005064"/>
                </a:solidFill>
              </a:rPr>
              <a:t>Vẽ đồ thị dạng scatter với kích thước của mỗi điểm tương ứng với sản lượng nông sản của tháng tương ứng; đặt màu sắc cho đồ thị </a:t>
            </a:r>
          </a:p>
        </p:txBody>
      </p:sp>
    </p:spTree>
    <p:extLst>
      <p:ext uri="{BB962C8B-B14F-4D97-AF65-F5344CB8AC3E}">
        <p14:creationId xmlns:p14="http://schemas.microsoft.com/office/powerpoint/2010/main" val="31362331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Bar charts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b="1" dirty="0">
                <a:solidFill>
                  <a:srgbClr val="FF0000"/>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Bar –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dạng</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cột</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2531211" y="2128934"/>
            <a:ext cx="2018501" cy="400110"/>
          </a:xfrm>
          <a:prstGeom prst="rect">
            <a:avLst/>
          </a:prstGeom>
        </p:spPr>
        <p:txBody>
          <a:bodyPr wrap="none">
            <a:spAutoFit/>
          </a:bodyPr>
          <a:lstStyle/>
          <a:p>
            <a:r>
              <a:rPr lang="vi-VN" sz="2000" b="1" dirty="0">
                <a:solidFill>
                  <a:srgbClr val="000000"/>
                </a:solidFill>
                <a:latin typeface="Consolas" panose="020B0609020204030204" pitchFamily="49" charset="0"/>
              </a:rPr>
              <a:t>plt.bar(x, y)</a:t>
            </a:r>
            <a:endParaRPr lang="vi-VN" sz="2000" b="1" dirty="0"/>
          </a:p>
        </p:txBody>
      </p:sp>
      <p:sp>
        <p:nvSpPr>
          <p:cNvPr id="11" name="Rectangle 10"/>
          <p:cNvSpPr/>
          <p:nvPr/>
        </p:nvSpPr>
        <p:spPr>
          <a:xfrm>
            <a:off x="2228864" y="2868854"/>
            <a:ext cx="2371162" cy="430887"/>
          </a:xfrm>
          <a:prstGeom prst="rect">
            <a:avLst/>
          </a:prstGeom>
        </p:spPr>
        <p:txBody>
          <a:bodyPr wrap="none">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Horizontal bars</a:t>
            </a:r>
          </a:p>
        </p:txBody>
      </p:sp>
      <p:sp>
        <p:nvSpPr>
          <p:cNvPr id="20" name="Rectangle 19"/>
          <p:cNvSpPr>
            <a:spLocks noChangeArrowheads="1"/>
          </p:cNvSpPr>
          <p:nvPr/>
        </p:nvSpPr>
        <p:spPr bwMode="auto">
          <a:xfrm>
            <a:off x="2296696" y="1684824"/>
            <a:ext cx="9078685" cy="338554"/>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Create a bar chart</a:t>
            </a:r>
          </a:p>
        </p:txBody>
      </p:sp>
      <p:sp>
        <p:nvSpPr>
          <p:cNvPr id="21" name="Rectangle 20"/>
          <p:cNvSpPr/>
          <p:nvPr/>
        </p:nvSpPr>
        <p:spPr>
          <a:xfrm>
            <a:off x="5689598" y="2123005"/>
            <a:ext cx="3993401" cy="400110"/>
          </a:xfrm>
          <a:prstGeom prst="rect">
            <a:avLst/>
          </a:prstGeom>
        </p:spPr>
        <p:txBody>
          <a:bodyPr wrap="none">
            <a:spAutoFit/>
          </a:bodyPr>
          <a:lstStyle/>
          <a:p>
            <a:r>
              <a:rPr lang="vi-VN" sz="2000" i="1" dirty="0">
                <a:solidFill>
                  <a:srgbClr val="00B050"/>
                </a:solidFill>
                <a:latin typeface="Consolas" panose="020B0609020204030204" pitchFamily="49" charset="0"/>
              </a:rPr>
              <a:t>Chú ý: x có thể là mảng xâu</a:t>
            </a:r>
            <a:endParaRPr lang="vi-VN" sz="2000" i="1" dirty="0">
              <a:solidFill>
                <a:srgbClr val="00B050"/>
              </a:solidFill>
            </a:endParaRPr>
          </a:p>
        </p:txBody>
      </p:sp>
      <p:sp>
        <p:nvSpPr>
          <p:cNvPr id="15" name="Rectangle 14"/>
          <p:cNvSpPr/>
          <p:nvPr/>
        </p:nvSpPr>
        <p:spPr>
          <a:xfrm>
            <a:off x="2531211" y="3372958"/>
            <a:ext cx="2159566" cy="400110"/>
          </a:xfrm>
          <a:prstGeom prst="rect">
            <a:avLst/>
          </a:prstGeom>
        </p:spPr>
        <p:txBody>
          <a:bodyPr wrap="none">
            <a:spAutoFit/>
          </a:bodyPr>
          <a:lstStyle/>
          <a:p>
            <a:r>
              <a:rPr lang="vi-VN" sz="2000" b="1" dirty="0">
                <a:solidFill>
                  <a:srgbClr val="000000"/>
                </a:solidFill>
                <a:latin typeface="Consolas" panose="020B0609020204030204" pitchFamily="49" charset="0"/>
              </a:rPr>
              <a:t>plt.barh(x, y)</a:t>
            </a:r>
            <a:endParaRPr lang="vi-VN" sz="2000" b="1" dirty="0"/>
          </a:p>
        </p:txBody>
      </p:sp>
      <p:sp>
        <p:nvSpPr>
          <p:cNvPr id="22" name="Rectangle 21"/>
          <p:cNvSpPr/>
          <p:nvPr/>
        </p:nvSpPr>
        <p:spPr>
          <a:xfrm>
            <a:off x="2228864" y="4091564"/>
            <a:ext cx="2555508" cy="430887"/>
          </a:xfrm>
          <a:prstGeom prst="rect">
            <a:avLst/>
          </a:prstGeom>
        </p:spPr>
        <p:txBody>
          <a:bodyPr wrap="none">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Bar width/ height</a:t>
            </a:r>
          </a:p>
        </p:txBody>
      </p:sp>
      <p:sp>
        <p:nvSpPr>
          <p:cNvPr id="16" name="Rectangle 15"/>
          <p:cNvSpPr/>
          <p:nvPr/>
        </p:nvSpPr>
        <p:spPr>
          <a:xfrm>
            <a:off x="2531211" y="4619743"/>
            <a:ext cx="3852337" cy="400110"/>
          </a:xfrm>
          <a:prstGeom prst="rect">
            <a:avLst/>
          </a:prstGeom>
        </p:spPr>
        <p:txBody>
          <a:bodyPr wrap="none">
            <a:spAutoFit/>
          </a:bodyPr>
          <a:lstStyle/>
          <a:p>
            <a:r>
              <a:rPr lang="vi-VN" sz="2000" b="1" dirty="0">
                <a:solidFill>
                  <a:srgbClr val="000000"/>
                </a:solidFill>
                <a:latin typeface="Consolas" panose="020B0609020204030204" pitchFamily="49" charset="0"/>
              </a:rPr>
              <a:t>plt.bar(x, y, width = </a:t>
            </a:r>
            <a:r>
              <a:rPr lang="vi-VN" sz="2000" b="1" dirty="0">
                <a:solidFill>
                  <a:srgbClr val="FF0000"/>
                </a:solidFill>
                <a:latin typeface="Consolas" panose="020B0609020204030204" pitchFamily="49" charset="0"/>
              </a:rPr>
              <a:t>0.1</a:t>
            </a:r>
            <a:r>
              <a:rPr lang="vi-VN" sz="2000" b="1" dirty="0">
                <a:solidFill>
                  <a:srgbClr val="000000"/>
                </a:solidFill>
                <a:latin typeface="Consolas" panose="020B0609020204030204" pitchFamily="49" charset="0"/>
              </a:rPr>
              <a:t>)</a:t>
            </a:r>
            <a:endParaRPr lang="vi-VN" sz="2000" b="1" dirty="0"/>
          </a:p>
        </p:txBody>
      </p:sp>
      <p:sp>
        <p:nvSpPr>
          <p:cNvPr id="18" name="Rectangle 17"/>
          <p:cNvSpPr/>
          <p:nvPr/>
        </p:nvSpPr>
        <p:spPr>
          <a:xfrm>
            <a:off x="2531211" y="5056371"/>
            <a:ext cx="4134465" cy="400110"/>
          </a:xfrm>
          <a:prstGeom prst="rect">
            <a:avLst/>
          </a:prstGeom>
        </p:spPr>
        <p:txBody>
          <a:bodyPr wrap="none">
            <a:spAutoFit/>
          </a:bodyPr>
          <a:lstStyle/>
          <a:p>
            <a:r>
              <a:rPr lang="vi-VN" sz="2000" b="1" dirty="0">
                <a:solidFill>
                  <a:srgbClr val="000000"/>
                </a:solidFill>
                <a:latin typeface="Consolas" panose="020B0609020204030204" pitchFamily="49" charset="0"/>
              </a:rPr>
              <a:t>plt.barh(x, y, height = </a:t>
            </a:r>
            <a:r>
              <a:rPr lang="vi-VN" sz="2000" b="1" dirty="0">
                <a:solidFill>
                  <a:srgbClr val="FF0000"/>
                </a:solidFill>
                <a:latin typeface="Consolas" panose="020B0609020204030204" pitchFamily="49" charset="0"/>
              </a:rPr>
              <a:t>0.1</a:t>
            </a:r>
            <a:r>
              <a:rPr lang="vi-VN" sz="2000" b="1" dirty="0">
                <a:solidFill>
                  <a:srgbClr val="000000"/>
                </a:solidFill>
                <a:latin typeface="Consolas" panose="020B0609020204030204" pitchFamily="49" charset="0"/>
              </a:rPr>
              <a:t>)</a:t>
            </a:r>
            <a:endParaRPr lang="vi-VN" sz="2000" b="1" dirty="0"/>
          </a:p>
        </p:txBody>
      </p:sp>
    </p:spTree>
    <p:extLst>
      <p:ext uri="{BB962C8B-B14F-4D97-AF65-F5344CB8AC3E}">
        <p14:creationId xmlns:p14="http://schemas.microsoft.com/office/powerpoint/2010/main" val="37082436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Histogram charts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b="1" dirty="0">
                <a:solidFill>
                  <a:srgbClr val="FF0000"/>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Histogram –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tần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suất</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2648777" y="2076683"/>
            <a:ext cx="8023578" cy="400110"/>
          </a:xfrm>
          <a:prstGeom prst="rect">
            <a:avLst/>
          </a:prstGeom>
        </p:spPr>
        <p:txBody>
          <a:bodyPr wrap="square">
            <a:spAutoFit/>
          </a:bodyPr>
          <a:lstStyle/>
          <a:p>
            <a:r>
              <a:rPr lang="vi-VN" sz="2000" b="1" dirty="0">
                <a:solidFill>
                  <a:srgbClr val="000000"/>
                </a:solidFill>
                <a:latin typeface="Consolas" panose="020B0609020204030204" pitchFamily="49" charset="0"/>
              </a:rPr>
              <a:t>Biểu đồ tần suất xuất hiện của các giá trị</a:t>
            </a:r>
            <a:endParaRPr lang="vi-VN" sz="2000" b="1" dirty="0"/>
          </a:p>
        </p:txBody>
      </p:sp>
      <p:sp>
        <p:nvSpPr>
          <p:cNvPr id="20" name="Rectangle 19"/>
          <p:cNvSpPr>
            <a:spLocks noChangeArrowheads="1"/>
          </p:cNvSpPr>
          <p:nvPr/>
        </p:nvSpPr>
        <p:spPr bwMode="auto">
          <a:xfrm>
            <a:off x="2296696" y="1697936"/>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Histogram</a:t>
            </a:r>
          </a:p>
        </p:txBody>
      </p:sp>
      <p:sp>
        <p:nvSpPr>
          <p:cNvPr id="23" name="Rectangle 22"/>
          <p:cNvSpPr/>
          <p:nvPr/>
        </p:nvSpPr>
        <p:spPr>
          <a:xfrm>
            <a:off x="2648777" y="2594268"/>
            <a:ext cx="8023578" cy="400110"/>
          </a:xfrm>
          <a:prstGeom prst="rect">
            <a:avLst/>
          </a:prstGeom>
        </p:spPr>
        <p:txBody>
          <a:bodyPr wrap="square">
            <a:spAutoFit/>
          </a:bodyPr>
          <a:lstStyle/>
          <a:p>
            <a:r>
              <a:rPr lang="vi-VN" sz="2000" b="1" dirty="0">
                <a:solidFill>
                  <a:srgbClr val="000000"/>
                </a:solidFill>
                <a:latin typeface="Consolas" panose="020B0609020204030204" pitchFamily="49" charset="0"/>
              </a:rPr>
              <a:t>Dữ liệu chứa trong một mảng x:</a:t>
            </a:r>
            <a:endParaRPr lang="vi-VN" sz="2000" b="1" dirty="0"/>
          </a:p>
        </p:txBody>
      </p:sp>
      <p:sp>
        <p:nvSpPr>
          <p:cNvPr id="25" name="Rectangle 24"/>
          <p:cNvSpPr/>
          <p:nvPr/>
        </p:nvSpPr>
        <p:spPr>
          <a:xfrm>
            <a:off x="3060021" y="3045181"/>
            <a:ext cx="8023578" cy="400110"/>
          </a:xfrm>
          <a:prstGeom prst="rect">
            <a:avLst/>
          </a:prstGeom>
        </p:spPr>
        <p:txBody>
          <a:bodyPr wrap="square">
            <a:spAutoFit/>
          </a:bodyPr>
          <a:lstStyle/>
          <a:p>
            <a:r>
              <a:rPr lang="vi-VN" sz="2000" dirty="0">
                <a:solidFill>
                  <a:srgbClr val="000000"/>
                </a:solidFill>
                <a:latin typeface="Consolas" panose="020B0609020204030204" pitchFamily="49" charset="0"/>
              </a:rPr>
              <a:t>x = np.array([</a:t>
            </a:r>
            <a:r>
              <a:rPr lang="vi-VN" sz="2000" dirty="0">
                <a:solidFill>
                  <a:srgbClr val="FF0000"/>
                </a:solidFill>
                <a:latin typeface="Consolas" panose="020B0609020204030204" pitchFamily="49" charset="0"/>
              </a:rPr>
              <a:t>1</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3</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2</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5</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4</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2</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5</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3</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6</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4</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7</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5</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4</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3</a:t>
            </a:r>
            <a:r>
              <a:rPr lang="vi-VN" sz="2000" dirty="0">
                <a:solidFill>
                  <a:srgbClr val="000000"/>
                </a:solidFill>
                <a:latin typeface="Consolas" panose="020B0609020204030204" pitchFamily="49" charset="0"/>
              </a:rPr>
              <a:t>])</a:t>
            </a:r>
          </a:p>
        </p:txBody>
      </p:sp>
      <p:sp>
        <p:nvSpPr>
          <p:cNvPr id="26" name="Rectangle 25"/>
          <p:cNvSpPr/>
          <p:nvPr/>
        </p:nvSpPr>
        <p:spPr>
          <a:xfrm>
            <a:off x="3053725" y="3452763"/>
            <a:ext cx="8023578" cy="400110"/>
          </a:xfrm>
          <a:prstGeom prst="rect">
            <a:avLst/>
          </a:prstGeom>
        </p:spPr>
        <p:txBody>
          <a:bodyPr wrap="square">
            <a:spAutoFit/>
          </a:bodyPr>
          <a:lstStyle/>
          <a:p>
            <a:r>
              <a:rPr lang="vi-VN" sz="2000" dirty="0">
                <a:solidFill>
                  <a:srgbClr val="000000"/>
                </a:solidFill>
                <a:latin typeface="Consolas" panose="020B0609020204030204" pitchFamily="49" charset="0"/>
              </a:rPr>
              <a:t>Bảng tần suất thu được:</a:t>
            </a:r>
          </a:p>
        </p:txBody>
      </p:sp>
      <p:graphicFrame>
        <p:nvGraphicFramePr>
          <p:cNvPr id="14" name="Table 13"/>
          <p:cNvGraphicFramePr>
            <a:graphicFrameLocks noGrp="1"/>
          </p:cNvGraphicFramePr>
          <p:nvPr>
            <p:extLst>
              <p:ext uri="{D42A27DB-BD31-4B8C-83A1-F6EECF244321}">
                <p14:modId xmlns:p14="http://schemas.microsoft.com/office/powerpoint/2010/main" val="1674251604"/>
              </p:ext>
            </p:extLst>
          </p:nvPr>
        </p:nvGraphicFramePr>
        <p:xfrm>
          <a:off x="3157497" y="3852873"/>
          <a:ext cx="2252618" cy="2560320"/>
        </p:xfrm>
        <a:graphic>
          <a:graphicData uri="http://schemas.openxmlformats.org/drawingml/2006/table">
            <a:tbl>
              <a:tblPr firstRow="1" bandRow="1">
                <a:tableStyleId>{5C22544A-7EE6-4342-B048-85BDC9FD1C3A}</a:tableStyleId>
              </a:tblPr>
              <a:tblGrid>
                <a:gridCol w="1126309">
                  <a:extLst>
                    <a:ext uri="{9D8B030D-6E8A-4147-A177-3AD203B41FA5}">
                      <a16:colId xmlns:a16="http://schemas.microsoft.com/office/drawing/2014/main" val="3627239590"/>
                    </a:ext>
                  </a:extLst>
                </a:gridCol>
                <a:gridCol w="1126309">
                  <a:extLst>
                    <a:ext uri="{9D8B030D-6E8A-4147-A177-3AD203B41FA5}">
                      <a16:colId xmlns:a16="http://schemas.microsoft.com/office/drawing/2014/main" val="2524454280"/>
                    </a:ext>
                  </a:extLst>
                </a:gridCol>
              </a:tblGrid>
              <a:tr h="280205">
                <a:tc>
                  <a:txBody>
                    <a:bodyPr/>
                    <a:lstStyle/>
                    <a:p>
                      <a:pPr algn="ctr"/>
                      <a:r>
                        <a:rPr lang="vi-VN" dirty="0"/>
                        <a:t>1</a:t>
                      </a:r>
                    </a:p>
                  </a:txBody>
                  <a:tcPr/>
                </a:tc>
                <a:tc>
                  <a:txBody>
                    <a:bodyPr/>
                    <a:lstStyle/>
                    <a:p>
                      <a:pPr algn="ctr"/>
                      <a:r>
                        <a:rPr lang="vi-VN" dirty="0"/>
                        <a:t>1</a:t>
                      </a:r>
                    </a:p>
                  </a:txBody>
                  <a:tcPr/>
                </a:tc>
                <a:extLst>
                  <a:ext uri="{0D108BD9-81ED-4DB2-BD59-A6C34878D82A}">
                    <a16:rowId xmlns:a16="http://schemas.microsoft.com/office/drawing/2014/main" val="3322807897"/>
                  </a:ext>
                </a:extLst>
              </a:tr>
              <a:tr h="280205">
                <a:tc>
                  <a:txBody>
                    <a:bodyPr/>
                    <a:lstStyle/>
                    <a:p>
                      <a:pPr algn="ctr"/>
                      <a:r>
                        <a:rPr lang="vi-VN" dirty="0"/>
                        <a:t>2</a:t>
                      </a:r>
                    </a:p>
                  </a:txBody>
                  <a:tcPr/>
                </a:tc>
                <a:tc>
                  <a:txBody>
                    <a:bodyPr/>
                    <a:lstStyle/>
                    <a:p>
                      <a:pPr algn="ctr"/>
                      <a:r>
                        <a:rPr lang="vi-VN" dirty="0"/>
                        <a:t>2</a:t>
                      </a:r>
                    </a:p>
                  </a:txBody>
                  <a:tcPr/>
                </a:tc>
                <a:extLst>
                  <a:ext uri="{0D108BD9-81ED-4DB2-BD59-A6C34878D82A}">
                    <a16:rowId xmlns:a16="http://schemas.microsoft.com/office/drawing/2014/main" val="2330360269"/>
                  </a:ext>
                </a:extLst>
              </a:tr>
              <a:tr h="280205">
                <a:tc>
                  <a:txBody>
                    <a:bodyPr/>
                    <a:lstStyle/>
                    <a:p>
                      <a:pPr algn="ctr"/>
                      <a:r>
                        <a:rPr lang="vi-VN" dirty="0"/>
                        <a:t>3</a:t>
                      </a:r>
                    </a:p>
                  </a:txBody>
                  <a:tcPr/>
                </a:tc>
                <a:tc>
                  <a:txBody>
                    <a:bodyPr/>
                    <a:lstStyle/>
                    <a:p>
                      <a:pPr algn="ctr"/>
                      <a:r>
                        <a:rPr lang="vi-VN" dirty="0"/>
                        <a:t>3</a:t>
                      </a:r>
                    </a:p>
                  </a:txBody>
                  <a:tcPr/>
                </a:tc>
                <a:extLst>
                  <a:ext uri="{0D108BD9-81ED-4DB2-BD59-A6C34878D82A}">
                    <a16:rowId xmlns:a16="http://schemas.microsoft.com/office/drawing/2014/main" val="3388469540"/>
                  </a:ext>
                </a:extLst>
              </a:tr>
              <a:tr h="280205">
                <a:tc>
                  <a:txBody>
                    <a:bodyPr/>
                    <a:lstStyle/>
                    <a:p>
                      <a:pPr algn="ctr"/>
                      <a:r>
                        <a:rPr lang="vi-VN" dirty="0"/>
                        <a:t>4</a:t>
                      </a:r>
                    </a:p>
                  </a:txBody>
                  <a:tcPr/>
                </a:tc>
                <a:tc>
                  <a:txBody>
                    <a:bodyPr/>
                    <a:lstStyle/>
                    <a:p>
                      <a:pPr algn="ctr"/>
                      <a:r>
                        <a:rPr lang="vi-VN" dirty="0"/>
                        <a:t>3</a:t>
                      </a:r>
                    </a:p>
                  </a:txBody>
                  <a:tcPr/>
                </a:tc>
                <a:extLst>
                  <a:ext uri="{0D108BD9-81ED-4DB2-BD59-A6C34878D82A}">
                    <a16:rowId xmlns:a16="http://schemas.microsoft.com/office/drawing/2014/main" val="2821593952"/>
                  </a:ext>
                </a:extLst>
              </a:tr>
              <a:tr h="280205">
                <a:tc>
                  <a:txBody>
                    <a:bodyPr/>
                    <a:lstStyle/>
                    <a:p>
                      <a:pPr algn="ctr"/>
                      <a:r>
                        <a:rPr lang="vi-VN" dirty="0"/>
                        <a:t>5</a:t>
                      </a:r>
                    </a:p>
                  </a:txBody>
                  <a:tcPr/>
                </a:tc>
                <a:tc>
                  <a:txBody>
                    <a:bodyPr/>
                    <a:lstStyle/>
                    <a:p>
                      <a:pPr algn="ctr"/>
                      <a:r>
                        <a:rPr lang="vi-VN" dirty="0"/>
                        <a:t>3</a:t>
                      </a:r>
                    </a:p>
                  </a:txBody>
                  <a:tcPr/>
                </a:tc>
                <a:extLst>
                  <a:ext uri="{0D108BD9-81ED-4DB2-BD59-A6C34878D82A}">
                    <a16:rowId xmlns:a16="http://schemas.microsoft.com/office/drawing/2014/main" val="3952132718"/>
                  </a:ext>
                </a:extLst>
              </a:tr>
              <a:tr h="280205">
                <a:tc>
                  <a:txBody>
                    <a:bodyPr/>
                    <a:lstStyle/>
                    <a:p>
                      <a:pPr algn="ctr"/>
                      <a:r>
                        <a:rPr lang="vi-VN" dirty="0"/>
                        <a:t>6</a:t>
                      </a:r>
                    </a:p>
                  </a:txBody>
                  <a:tcPr/>
                </a:tc>
                <a:tc>
                  <a:txBody>
                    <a:bodyPr/>
                    <a:lstStyle/>
                    <a:p>
                      <a:pPr algn="ctr"/>
                      <a:r>
                        <a:rPr lang="vi-VN" dirty="0"/>
                        <a:t>1</a:t>
                      </a:r>
                    </a:p>
                  </a:txBody>
                  <a:tcPr/>
                </a:tc>
                <a:extLst>
                  <a:ext uri="{0D108BD9-81ED-4DB2-BD59-A6C34878D82A}">
                    <a16:rowId xmlns:a16="http://schemas.microsoft.com/office/drawing/2014/main" val="7707842"/>
                  </a:ext>
                </a:extLst>
              </a:tr>
              <a:tr h="280205">
                <a:tc>
                  <a:txBody>
                    <a:bodyPr/>
                    <a:lstStyle/>
                    <a:p>
                      <a:pPr algn="ctr"/>
                      <a:r>
                        <a:rPr lang="vi-VN" dirty="0"/>
                        <a:t>7</a:t>
                      </a:r>
                    </a:p>
                  </a:txBody>
                  <a:tcPr/>
                </a:tc>
                <a:tc>
                  <a:txBody>
                    <a:bodyPr/>
                    <a:lstStyle/>
                    <a:p>
                      <a:pPr algn="ctr"/>
                      <a:r>
                        <a:rPr lang="vi-VN" dirty="0"/>
                        <a:t>1</a:t>
                      </a:r>
                    </a:p>
                  </a:txBody>
                  <a:tcPr/>
                </a:tc>
                <a:extLst>
                  <a:ext uri="{0D108BD9-81ED-4DB2-BD59-A6C34878D82A}">
                    <a16:rowId xmlns:a16="http://schemas.microsoft.com/office/drawing/2014/main" val="1593314318"/>
                  </a:ext>
                </a:extLst>
              </a:tr>
            </a:tbl>
          </a:graphicData>
        </a:graphic>
      </p:graphicFrame>
      <p:pic>
        <p:nvPicPr>
          <p:cNvPr id="27" name="Picture 26"/>
          <p:cNvPicPr>
            <a:picLocks noChangeAspect="1"/>
          </p:cNvPicPr>
          <p:nvPr/>
        </p:nvPicPr>
        <p:blipFill>
          <a:blip r:embed="rId3"/>
          <a:stretch>
            <a:fillRect/>
          </a:stretch>
        </p:blipFill>
        <p:spPr>
          <a:xfrm>
            <a:off x="7820877" y="3749373"/>
            <a:ext cx="3112736" cy="2686068"/>
          </a:xfrm>
          <a:prstGeom prst="rect">
            <a:avLst/>
          </a:prstGeom>
        </p:spPr>
      </p:pic>
    </p:spTree>
    <p:extLst>
      <p:ext uri="{BB962C8B-B14F-4D97-AF65-F5344CB8AC3E}">
        <p14:creationId xmlns:p14="http://schemas.microsoft.com/office/powerpoint/2010/main" val="183793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Histogram charts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b="1" dirty="0">
                <a:solidFill>
                  <a:srgbClr val="FF0000"/>
                </a:solidFill>
                <a:latin typeface="Bahnschrift Light" panose="020B0502040204020203" pitchFamily="34" charset="0"/>
                <a:cs typeface="Arial" panose="020B0604020202020204" pitchFamily="34" charset="0"/>
              </a:rPr>
              <a:t>Histogram</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Pie</a:t>
            </a:r>
            <a:endParaRPr lang="en-US" sz="2400" dirty="0">
              <a:solidFill>
                <a:schemeClr val="bg1">
                  <a:lumMod val="50000"/>
                </a:schemeClr>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Histogram –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tần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suất</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0" name="Rectangle 19"/>
          <p:cNvSpPr>
            <a:spLocks noChangeArrowheads="1"/>
          </p:cNvSpPr>
          <p:nvPr/>
        </p:nvSpPr>
        <p:spPr bwMode="auto">
          <a:xfrm>
            <a:off x="2296696" y="1697936"/>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Create a histogram</a:t>
            </a:r>
          </a:p>
        </p:txBody>
      </p:sp>
      <p:sp>
        <p:nvSpPr>
          <p:cNvPr id="11" name="Rectangle 10"/>
          <p:cNvSpPr/>
          <p:nvPr/>
        </p:nvSpPr>
        <p:spPr>
          <a:xfrm>
            <a:off x="2706130" y="2203639"/>
            <a:ext cx="1736373" cy="400110"/>
          </a:xfrm>
          <a:prstGeom prst="rect">
            <a:avLst/>
          </a:prstGeom>
        </p:spPr>
        <p:txBody>
          <a:bodyPr wrap="none">
            <a:spAutoFit/>
          </a:bodyPr>
          <a:lstStyle/>
          <a:p>
            <a:r>
              <a:rPr lang="vi-VN" sz="2000" b="1" dirty="0">
                <a:solidFill>
                  <a:srgbClr val="000000"/>
                </a:solidFill>
                <a:latin typeface="Consolas" panose="020B0609020204030204" pitchFamily="49" charset="0"/>
              </a:rPr>
              <a:t>plt.hist(x)</a:t>
            </a:r>
            <a:endParaRPr lang="vi-VN" sz="2000" b="1" dirty="0"/>
          </a:p>
        </p:txBody>
      </p:sp>
      <p:sp>
        <p:nvSpPr>
          <p:cNvPr id="28" name="Rectangle 27"/>
          <p:cNvSpPr>
            <a:spLocks noChangeArrowheads="1"/>
          </p:cNvSpPr>
          <p:nvPr/>
        </p:nvSpPr>
        <p:spPr bwMode="auto">
          <a:xfrm>
            <a:off x="2296695" y="2752742"/>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Examples</a:t>
            </a:r>
          </a:p>
        </p:txBody>
      </p:sp>
      <p:sp>
        <p:nvSpPr>
          <p:cNvPr id="15" name="Rectangle 14"/>
          <p:cNvSpPr/>
          <p:nvPr/>
        </p:nvSpPr>
        <p:spPr>
          <a:xfrm>
            <a:off x="3048000" y="3587881"/>
            <a:ext cx="6096000" cy="1107996"/>
          </a:xfrm>
          <a:prstGeom prst="rect">
            <a:avLst/>
          </a:prstGeom>
        </p:spPr>
        <p:txBody>
          <a:bodyPr>
            <a:spAutoFit/>
          </a:bodyPr>
          <a:lstStyle/>
          <a:p>
            <a:pPr>
              <a:lnSpc>
                <a:spcPct val="110000"/>
              </a:lnSpc>
              <a:spcBef>
                <a:spcPts val="600"/>
              </a:spcBef>
            </a:pPr>
            <a:r>
              <a:rPr lang="vi-VN" sz="2000" dirty="0">
                <a:solidFill>
                  <a:srgbClr val="000000"/>
                </a:solidFill>
                <a:latin typeface="Consolas" panose="020B0609020204030204" pitchFamily="49" charset="0"/>
              </a:rPr>
              <a:t>x = np.random.normal(</a:t>
            </a:r>
            <a:r>
              <a:rPr lang="vi-VN" sz="2000" dirty="0">
                <a:solidFill>
                  <a:srgbClr val="FF0000"/>
                </a:solidFill>
                <a:latin typeface="Consolas" panose="020B0609020204030204" pitchFamily="49" charset="0"/>
              </a:rPr>
              <a:t>170</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10</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250</a:t>
            </a:r>
            <a:r>
              <a:rPr lang="vi-VN" sz="2000" dirty="0">
                <a:solidFill>
                  <a:srgbClr val="000000"/>
                </a:solidFill>
                <a:latin typeface="Consolas" panose="020B0609020204030204" pitchFamily="49" charset="0"/>
              </a:rPr>
              <a:t>)</a:t>
            </a:r>
            <a:r>
              <a:rPr lang="vi-VN" sz="2000" dirty="0"/>
              <a:t/>
            </a:r>
            <a:br>
              <a:rPr lang="vi-VN" sz="2000" dirty="0"/>
            </a:br>
            <a:r>
              <a:rPr lang="vi-VN" sz="2000" dirty="0">
                <a:solidFill>
                  <a:srgbClr val="000000"/>
                </a:solidFill>
                <a:latin typeface="Consolas" panose="020B0609020204030204" pitchFamily="49" charset="0"/>
              </a:rPr>
              <a:t>plt.hist(x)</a:t>
            </a:r>
            <a:r>
              <a:rPr lang="vi-VN" sz="2000" dirty="0"/>
              <a:t/>
            </a:r>
            <a:br>
              <a:rPr lang="vi-VN" sz="2000" dirty="0"/>
            </a:br>
            <a:r>
              <a:rPr lang="vi-VN" sz="2000" dirty="0">
                <a:solidFill>
                  <a:srgbClr val="000000"/>
                </a:solidFill>
                <a:latin typeface="Consolas" panose="020B0609020204030204" pitchFamily="49" charset="0"/>
              </a:rPr>
              <a:t>plt.show()</a:t>
            </a:r>
            <a:endParaRPr lang="vi-VN" sz="2000" dirty="0"/>
          </a:p>
        </p:txBody>
      </p:sp>
      <p:sp>
        <p:nvSpPr>
          <p:cNvPr id="29" name="Rectangle 28"/>
          <p:cNvSpPr>
            <a:spLocks noChangeArrowheads="1"/>
          </p:cNvSpPr>
          <p:nvPr/>
        </p:nvSpPr>
        <p:spPr bwMode="auto">
          <a:xfrm>
            <a:off x="3113315" y="3249327"/>
            <a:ext cx="9078685" cy="338554"/>
          </a:xfrm>
          <a:prstGeom prst="rect">
            <a:avLst/>
          </a:prstGeom>
          <a:noFill/>
          <a:ln>
            <a:noFill/>
          </a:ln>
          <a:effectLst/>
        </p:spPr>
        <p:txBody>
          <a:bodyPr vert="horz" wrap="square" lIns="0" tIns="0" rIns="0" bIns="0" numCol="1" anchor="ctr" anchorCtr="0" compatLnSpc="1">
            <a:prstTxWarp prst="textNoShape">
              <a:avLst/>
            </a:prstTxWarp>
            <a:spAutoFit/>
          </a:bodyPr>
          <a:lstStyle/>
          <a:p>
            <a:pPr algn="just" eaLnBrk="0" fontAlgn="base" hangingPunct="0">
              <a:lnSpc>
                <a:spcPct val="110000"/>
              </a:lnSpc>
              <a:spcBef>
                <a:spcPts val="1200"/>
              </a:spcBef>
              <a:spcAft>
                <a:spcPct val="0"/>
              </a:spcAft>
            </a:pPr>
            <a:r>
              <a:rPr lang="vi-VN" sz="2000" b="1" dirty="0">
                <a:solidFill>
                  <a:srgbClr val="005064"/>
                </a:solidFill>
                <a:latin typeface="Consolas" panose="020B0609020204030204" pitchFamily="49" charset="0"/>
              </a:rPr>
              <a:t>Normal distribution (</a:t>
            </a:r>
            <a:r>
              <a:rPr lang="vi-VN" sz="2000" b="1" dirty="0">
                <a:solidFill>
                  <a:schemeClr val="accent2"/>
                </a:solidFill>
                <a:latin typeface="Consolas" panose="020B0609020204030204" pitchFamily="49" charset="0"/>
              </a:rPr>
              <a:t>mean, sdv, numpoints</a:t>
            </a:r>
            <a:r>
              <a:rPr lang="vi-VN" sz="2000" b="1" dirty="0">
                <a:solidFill>
                  <a:srgbClr val="005064"/>
                </a:solidFill>
                <a:latin typeface="Consolas" panose="020B0609020204030204" pitchFamily="49" charset="0"/>
              </a:rPr>
              <a:t>)</a:t>
            </a:r>
          </a:p>
        </p:txBody>
      </p:sp>
      <p:sp>
        <p:nvSpPr>
          <p:cNvPr id="30" name="Rectangle 29"/>
          <p:cNvSpPr>
            <a:spLocks noChangeArrowheads="1"/>
          </p:cNvSpPr>
          <p:nvPr/>
        </p:nvSpPr>
        <p:spPr bwMode="auto">
          <a:xfrm>
            <a:off x="3060021" y="4865471"/>
            <a:ext cx="9078685" cy="338554"/>
          </a:xfrm>
          <a:prstGeom prst="rect">
            <a:avLst/>
          </a:prstGeom>
          <a:noFill/>
          <a:ln>
            <a:noFill/>
          </a:ln>
          <a:effectLst/>
        </p:spPr>
        <p:txBody>
          <a:bodyPr vert="horz" wrap="square" lIns="0" tIns="0" rIns="0" bIns="0" numCol="1" anchor="ctr" anchorCtr="0" compatLnSpc="1">
            <a:prstTxWarp prst="textNoShape">
              <a:avLst/>
            </a:prstTxWarp>
            <a:spAutoFit/>
          </a:bodyPr>
          <a:lstStyle/>
          <a:p>
            <a:pPr algn="just" eaLnBrk="0" fontAlgn="base" hangingPunct="0">
              <a:lnSpc>
                <a:spcPct val="110000"/>
              </a:lnSpc>
              <a:spcBef>
                <a:spcPts val="1200"/>
              </a:spcBef>
              <a:spcAft>
                <a:spcPct val="0"/>
              </a:spcAft>
            </a:pPr>
            <a:r>
              <a:rPr lang="vi-VN" sz="2000" b="1" dirty="0">
                <a:solidFill>
                  <a:srgbClr val="005064"/>
                </a:solidFill>
                <a:latin typeface="Consolas" panose="020B0609020204030204" pitchFamily="49" charset="0"/>
              </a:rPr>
              <a:t>Poisson distribution (</a:t>
            </a:r>
            <a:r>
              <a:rPr lang="vi-VN" sz="2000" b="1" dirty="0">
                <a:solidFill>
                  <a:schemeClr val="accent2"/>
                </a:solidFill>
                <a:latin typeface="Consolas" panose="020B0609020204030204" pitchFamily="49" charset="0"/>
              </a:rPr>
              <a:t>lamda, k- numpoints</a:t>
            </a:r>
            <a:r>
              <a:rPr lang="vi-VN" sz="2000" b="1" dirty="0">
                <a:solidFill>
                  <a:srgbClr val="005064"/>
                </a:solidFill>
                <a:latin typeface="Consolas" panose="020B0609020204030204" pitchFamily="49" charset="0"/>
              </a:rPr>
              <a:t>)</a:t>
            </a:r>
          </a:p>
        </p:txBody>
      </p:sp>
      <p:sp>
        <p:nvSpPr>
          <p:cNvPr id="31" name="Rectangle 30"/>
          <p:cNvSpPr/>
          <p:nvPr/>
        </p:nvSpPr>
        <p:spPr>
          <a:xfrm>
            <a:off x="3048000" y="5280164"/>
            <a:ext cx="6096000" cy="1107996"/>
          </a:xfrm>
          <a:prstGeom prst="rect">
            <a:avLst/>
          </a:prstGeom>
        </p:spPr>
        <p:txBody>
          <a:bodyPr>
            <a:spAutoFit/>
          </a:bodyPr>
          <a:lstStyle/>
          <a:p>
            <a:pPr>
              <a:lnSpc>
                <a:spcPct val="110000"/>
              </a:lnSpc>
              <a:spcBef>
                <a:spcPts val="600"/>
              </a:spcBef>
            </a:pPr>
            <a:r>
              <a:rPr lang="vi-VN" sz="2000" dirty="0">
                <a:solidFill>
                  <a:srgbClr val="000000"/>
                </a:solidFill>
                <a:latin typeface="Consolas" panose="020B0609020204030204" pitchFamily="49" charset="0"/>
              </a:rPr>
              <a:t>y = np.random.poisson(</a:t>
            </a:r>
            <a:r>
              <a:rPr lang="vi-VN" sz="2000" dirty="0">
                <a:solidFill>
                  <a:srgbClr val="FF0000"/>
                </a:solidFill>
                <a:latin typeface="Consolas" panose="020B0609020204030204" pitchFamily="49" charset="0"/>
              </a:rPr>
              <a:t>5</a:t>
            </a:r>
            <a:r>
              <a:rPr lang="vi-VN" sz="2000" dirty="0">
                <a:solidFill>
                  <a:srgbClr val="000000"/>
                </a:solidFill>
                <a:latin typeface="Consolas" panose="020B0609020204030204" pitchFamily="49" charset="0"/>
              </a:rPr>
              <a:t>, </a:t>
            </a:r>
            <a:r>
              <a:rPr lang="vi-VN" sz="2000" dirty="0">
                <a:solidFill>
                  <a:srgbClr val="FF0000"/>
                </a:solidFill>
                <a:latin typeface="Consolas" panose="020B0609020204030204" pitchFamily="49" charset="0"/>
              </a:rPr>
              <a:t>250</a:t>
            </a:r>
            <a:r>
              <a:rPr lang="vi-VN" sz="2000" dirty="0">
                <a:solidFill>
                  <a:srgbClr val="000000"/>
                </a:solidFill>
                <a:latin typeface="Consolas" panose="020B0609020204030204" pitchFamily="49" charset="0"/>
              </a:rPr>
              <a:t>)</a:t>
            </a:r>
            <a:r>
              <a:rPr lang="vi-VN" sz="2000" dirty="0"/>
              <a:t/>
            </a:r>
            <a:br>
              <a:rPr lang="vi-VN" sz="2000" dirty="0"/>
            </a:br>
            <a:r>
              <a:rPr lang="vi-VN" sz="2000" dirty="0">
                <a:solidFill>
                  <a:srgbClr val="000000"/>
                </a:solidFill>
                <a:latin typeface="Consolas" panose="020B0609020204030204" pitchFamily="49" charset="0"/>
              </a:rPr>
              <a:t>plt.hist(y)</a:t>
            </a:r>
            <a:r>
              <a:rPr lang="vi-VN" sz="2000" dirty="0"/>
              <a:t/>
            </a:r>
            <a:br>
              <a:rPr lang="vi-VN" sz="2000" dirty="0"/>
            </a:br>
            <a:r>
              <a:rPr lang="vi-VN" sz="2000" dirty="0">
                <a:solidFill>
                  <a:srgbClr val="000000"/>
                </a:solidFill>
                <a:latin typeface="Consolas" panose="020B0609020204030204" pitchFamily="49" charset="0"/>
              </a:rPr>
              <a:t>plt.show()</a:t>
            </a:r>
            <a:endParaRPr lang="vi-VN" sz="2000" dirty="0"/>
          </a:p>
        </p:txBody>
      </p:sp>
    </p:spTree>
    <p:extLst>
      <p:ext uri="{BB962C8B-B14F-4D97-AF65-F5344CB8AC3E}">
        <p14:creationId xmlns:p14="http://schemas.microsoft.com/office/powerpoint/2010/main" val="13113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5" grpId="0"/>
      <p:bldP spid="29" grpId="0"/>
      <p:bldP spid="30" grpId="0"/>
      <p:bldP spid="3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Pie charts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6</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Plotting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Decor</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Subplot</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Scatter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Bar</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Histogram</a:t>
            </a:r>
          </a:p>
          <a:p>
            <a:pPr>
              <a:lnSpc>
                <a:spcPct val="150000"/>
              </a:lnSpc>
            </a:pPr>
            <a:r>
              <a:rPr lang="en-US" sz="2400" b="1" dirty="0">
                <a:solidFill>
                  <a:srgbClr val="FF0000"/>
                </a:solidFill>
                <a:latin typeface="Bahnschrift Light" panose="020B0502040204020203" pitchFamily="34" charset="0"/>
                <a:cs typeface="Arial" panose="020B0604020202020204" pitchFamily="34" charset="0"/>
              </a:rPr>
              <a:t>Pie</a:t>
            </a:r>
            <a:endParaRPr lang="en-US" sz="2400" b="1" dirty="0">
              <a:solidFill>
                <a:srgbClr val="FF0000"/>
              </a:solidFill>
              <a:latin typeface="Arial" panose="020B0604020202020204" pitchFamily="34" charset="0"/>
              <a:cs typeface="Arial" panose="020B0604020202020204" pitchFamily="34" charset="0"/>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Pie – </a:t>
            </a:r>
            <a:r>
              <a:rPr lang="en-US" sz="2800" b="1" dirty="0" err="1">
                <a:solidFill>
                  <a:schemeClr val="bg1"/>
                </a:solidFill>
                <a:latin typeface="Bahnschrift SemiBold" panose="020B0502040204020203" pitchFamily="34" charset="0"/>
                <a:cs typeface="Arial" panose="020B0604020202020204" pitchFamily="34" charset="0"/>
              </a:rPr>
              <a:t>Biểu</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đồ</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miếng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0" name="Rectangle 19"/>
          <p:cNvSpPr>
            <a:spLocks noChangeArrowheads="1"/>
          </p:cNvSpPr>
          <p:nvPr/>
        </p:nvSpPr>
        <p:spPr bwMode="auto">
          <a:xfrm>
            <a:off x="2296696" y="1684824"/>
            <a:ext cx="9078685" cy="338554"/>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Create a pie chart</a:t>
            </a:r>
          </a:p>
        </p:txBody>
      </p:sp>
      <p:sp>
        <p:nvSpPr>
          <p:cNvPr id="11" name="Rectangle 10"/>
          <p:cNvSpPr/>
          <p:nvPr/>
        </p:nvSpPr>
        <p:spPr>
          <a:xfrm>
            <a:off x="2706130" y="2203639"/>
            <a:ext cx="1595309" cy="400110"/>
          </a:xfrm>
          <a:prstGeom prst="rect">
            <a:avLst/>
          </a:prstGeom>
        </p:spPr>
        <p:txBody>
          <a:bodyPr wrap="none">
            <a:spAutoFit/>
          </a:bodyPr>
          <a:lstStyle/>
          <a:p>
            <a:r>
              <a:rPr lang="vi-VN" sz="2000" b="1" dirty="0">
                <a:solidFill>
                  <a:srgbClr val="000000"/>
                </a:solidFill>
                <a:latin typeface="Consolas" panose="020B0609020204030204" pitchFamily="49" charset="0"/>
              </a:rPr>
              <a:t>plt.pie(x)</a:t>
            </a:r>
            <a:endParaRPr lang="vi-VN" sz="2000" b="1" dirty="0"/>
          </a:p>
        </p:txBody>
      </p:sp>
      <p:sp>
        <p:nvSpPr>
          <p:cNvPr id="28" name="Rectangle 27"/>
          <p:cNvSpPr>
            <a:spLocks noChangeArrowheads="1"/>
          </p:cNvSpPr>
          <p:nvPr/>
        </p:nvSpPr>
        <p:spPr bwMode="auto">
          <a:xfrm>
            <a:off x="2296695" y="2752742"/>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Labels</a:t>
            </a:r>
          </a:p>
        </p:txBody>
      </p:sp>
      <p:sp>
        <p:nvSpPr>
          <p:cNvPr id="2" name="Rectangle 1"/>
          <p:cNvSpPr/>
          <p:nvPr/>
        </p:nvSpPr>
        <p:spPr>
          <a:xfrm>
            <a:off x="2706130" y="3636949"/>
            <a:ext cx="4275529" cy="400110"/>
          </a:xfrm>
          <a:prstGeom prst="rect">
            <a:avLst/>
          </a:prstGeom>
        </p:spPr>
        <p:txBody>
          <a:bodyPr wrap="none">
            <a:spAutoFit/>
          </a:bodyPr>
          <a:lstStyle/>
          <a:p>
            <a:r>
              <a:rPr lang="vi-VN" sz="2000" b="1" dirty="0">
                <a:solidFill>
                  <a:srgbClr val="000000"/>
                </a:solidFill>
                <a:latin typeface="Consolas" panose="020B0609020204030204" pitchFamily="49" charset="0"/>
              </a:rPr>
              <a:t>plt.pie(y, </a:t>
            </a:r>
            <a:r>
              <a:rPr lang="vi-VN" sz="2000" b="1" dirty="0">
                <a:solidFill>
                  <a:srgbClr val="0000FF"/>
                </a:solidFill>
                <a:latin typeface="Consolas" panose="020B0609020204030204" pitchFamily="49" charset="0"/>
              </a:rPr>
              <a:t>labels</a:t>
            </a:r>
            <a:r>
              <a:rPr lang="vi-VN" sz="2000" b="1" dirty="0">
                <a:solidFill>
                  <a:srgbClr val="FF6600"/>
                </a:solidFill>
                <a:latin typeface="Consolas" panose="020B0609020204030204" pitchFamily="49" charset="0"/>
              </a:rPr>
              <a:t> = mylabels</a:t>
            </a:r>
            <a:r>
              <a:rPr lang="vi-VN" sz="2000" b="1" dirty="0">
                <a:solidFill>
                  <a:srgbClr val="000000"/>
                </a:solidFill>
                <a:latin typeface="Consolas" panose="020B0609020204030204" pitchFamily="49" charset="0"/>
              </a:rPr>
              <a:t>)</a:t>
            </a:r>
            <a:endParaRPr lang="vi-VN" sz="2000" b="1" dirty="0"/>
          </a:p>
        </p:txBody>
      </p:sp>
      <p:sp>
        <p:nvSpPr>
          <p:cNvPr id="14" name="Rectangle 13"/>
          <p:cNvSpPr/>
          <p:nvPr/>
        </p:nvSpPr>
        <p:spPr>
          <a:xfrm>
            <a:off x="2706130" y="3184654"/>
            <a:ext cx="7728857" cy="400110"/>
          </a:xfrm>
          <a:prstGeom prst="rect">
            <a:avLst/>
          </a:prstGeom>
        </p:spPr>
        <p:txBody>
          <a:bodyPr wrap="square">
            <a:spAutoFit/>
          </a:bodyPr>
          <a:lstStyle/>
          <a:p>
            <a:r>
              <a:rPr lang="fr-FR" sz="2000" b="1" dirty="0" err="1">
                <a:solidFill>
                  <a:srgbClr val="000000"/>
                </a:solidFill>
                <a:latin typeface="Consolas" panose="020B0609020204030204" pitchFamily="49" charset="0"/>
              </a:rPr>
              <a:t>mylabels</a:t>
            </a:r>
            <a:r>
              <a:rPr lang="fr-FR" sz="2000" b="1" dirty="0">
                <a:solidFill>
                  <a:srgbClr val="000000"/>
                </a:solidFill>
                <a:latin typeface="Consolas" panose="020B0609020204030204" pitchFamily="49" charset="0"/>
              </a:rPr>
              <a:t> = [</a:t>
            </a:r>
            <a:r>
              <a:rPr lang="fr-FR" sz="2000" b="1" dirty="0">
                <a:solidFill>
                  <a:srgbClr val="A52A2A"/>
                </a:solidFill>
                <a:latin typeface="Consolas" panose="020B0609020204030204" pitchFamily="49" charset="0"/>
              </a:rPr>
              <a:t>"</a:t>
            </a:r>
            <a:r>
              <a:rPr lang="fr-FR" sz="2000" b="1" dirty="0" err="1">
                <a:solidFill>
                  <a:srgbClr val="A52A2A"/>
                </a:solidFill>
                <a:latin typeface="Consolas" panose="020B0609020204030204" pitchFamily="49" charset="0"/>
              </a:rPr>
              <a:t>Apples</a:t>
            </a:r>
            <a:r>
              <a:rPr lang="fr-FR" sz="2000" b="1" dirty="0">
                <a:solidFill>
                  <a:srgbClr val="A52A2A"/>
                </a:solidFill>
                <a:latin typeface="Consolas" panose="020B0609020204030204" pitchFamily="49" charset="0"/>
              </a:rPr>
              <a:t>"</a:t>
            </a:r>
            <a:r>
              <a:rPr lang="fr-FR" sz="2000" b="1" dirty="0">
                <a:solidFill>
                  <a:srgbClr val="000000"/>
                </a:solidFill>
                <a:latin typeface="Consolas" panose="020B0609020204030204" pitchFamily="49" charset="0"/>
              </a:rPr>
              <a:t>, </a:t>
            </a:r>
            <a:r>
              <a:rPr lang="fr-FR" sz="2000" b="1" dirty="0">
                <a:solidFill>
                  <a:srgbClr val="A52A2A"/>
                </a:solidFill>
                <a:latin typeface="Consolas" panose="020B0609020204030204" pitchFamily="49" charset="0"/>
              </a:rPr>
              <a:t>"Bananas"</a:t>
            </a:r>
            <a:r>
              <a:rPr lang="fr-FR" sz="2000" b="1" dirty="0">
                <a:solidFill>
                  <a:srgbClr val="000000"/>
                </a:solidFill>
                <a:latin typeface="Consolas" panose="020B0609020204030204" pitchFamily="49" charset="0"/>
              </a:rPr>
              <a:t>, </a:t>
            </a:r>
            <a:r>
              <a:rPr lang="fr-FR" sz="2000" b="1" dirty="0">
                <a:solidFill>
                  <a:srgbClr val="A52A2A"/>
                </a:solidFill>
                <a:latin typeface="Consolas" panose="020B0609020204030204" pitchFamily="49" charset="0"/>
              </a:rPr>
              <a:t>"Cherries"</a:t>
            </a:r>
            <a:r>
              <a:rPr lang="fr-FR" sz="2000" b="1" dirty="0">
                <a:solidFill>
                  <a:srgbClr val="000000"/>
                </a:solidFill>
                <a:latin typeface="Consolas" panose="020B0609020204030204" pitchFamily="49" charset="0"/>
              </a:rPr>
              <a:t>, </a:t>
            </a:r>
            <a:r>
              <a:rPr lang="fr-FR" sz="2000" b="1" dirty="0">
                <a:solidFill>
                  <a:srgbClr val="A52A2A"/>
                </a:solidFill>
                <a:latin typeface="Consolas" panose="020B0609020204030204" pitchFamily="49" charset="0"/>
              </a:rPr>
              <a:t>"Dates"</a:t>
            </a:r>
            <a:r>
              <a:rPr lang="fr-FR" sz="2000" b="1" dirty="0">
                <a:solidFill>
                  <a:srgbClr val="000000"/>
                </a:solidFill>
                <a:latin typeface="Consolas" panose="020B0609020204030204" pitchFamily="49" charset="0"/>
              </a:rPr>
              <a:t>]</a:t>
            </a:r>
            <a:endParaRPr lang="vi-VN" sz="2000" b="1" dirty="0"/>
          </a:p>
        </p:txBody>
      </p:sp>
      <p:sp>
        <p:nvSpPr>
          <p:cNvPr id="25" name="Rectangle 24"/>
          <p:cNvSpPr>
            <a:spLocks noChangeArrowheads="1"/>
          </p:cNvSpPr>
          <p:nvPr/>
        </p:nvSpPr>
        <p:spPr bwMode="auto">
          <a:xfrm>
            <a:off x="2228864" y="4166589"/>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Start angle</a:t>
            </a:r>
          </a:p>
        </p:txBody>
      </p:sp>
      <p:sp>
        <p:nvSpPr>
          <p:cNvPr id="16" name="Rectangle 15"/>
          <p:cNvSpPr/>
          <p:nvPr/>
        </p:nvSpPr>
        <p:spPr>
          <a:xfrm>
            <a:off x="2684608" y="4634755"/>
            <a:ext cx="6673622" cy="400110"/>
          </a:xfrm>
          <a:prstGeom prst="rect">
            <a:avLst/>
          </a:prstGeom>
        </p:spPr>
        <p:txBody>
          <a:bodyPr wrap="none">
            <a:spAutoFit/>
          </a:bodyPr>
          <a:lstStyle/>
          <a:p>
            <a:r>
              <a:rPr lang="vi-VN" sz="2000" b="1" dirty="0">
                <a:solidFill>
                  <a:srgbClr val="000000"/>
                </a:solidFill>
                <a:latin typeface="Consolas" panose="020B0609020204030204" pitchFamily="49" charset="0"/>
              </a:rPr>
              <a:t>plt.pie(y, </a:t>
            </a:r>
            <a:r>
              <a:rPr lang="vi-VN" sz="2000" b="1" dirty="0">
                <a:solidFill>
                  <a:srgbClr val="0000FF"/>
                </a:solidFill>
                <a:latin typeface="Consolas" panose="020B0609020204030204" pitchFamily="49" charset="0"/>
              </a:rPr>
              <a:t>labels</a:t>
            </a:r>
            <a:r>
              <a:rPr lang="vi-VN" sz="2000" b="1" dirty="0">
                <a:solidFill>
                  <a:srgbClr val="000000"/>
                </a:solidFill>
                <a:latin typeface="Consolas" panose="020B0609020204030204" pitchFamily="49" charset="0"/>
              </a:rPr>
              <a:t> = mylabels, </a:t>
            </a:r>
            <a:r>
              <a:rPr lang="vi-VN" sz="2000" b="1" dirty="0">
                <a:solidFill>
                  <a:srgbClr val="0000FF"/>
                </a:solidFill>
                <a:latin typeface="Consolas" panose="020B0609020204030204" pitchFamily="49" charset="0"/>
              </a:rPr>
              <a:t>startangle</a:t>
            </a:r>
            <a:r>
              <a:rPr lang="vi-VN" sz="2000" b="1" dirty="0">
                <a:solidFill>
                  <a:srgbClr val="000000"/>
                </a:solidFill>
                <a:latin typeface="Consolas" panose="020B0609020204030204" pitchFamily="49" charset="0"/>
              </a:rPr>
              <a:t> = </a:t>
            </a:r>
            <a:r>
              <a:rPr lang="vi-VN" sz="2000" b="1" dirty="0">
                <a:solidFill>
                  <a:srgbClr val="FF0000"/>
                </a:solidFill>
                <a:latin typeface="Consolas" panose="020B0609020204030204" pitchFamily="49" charset="0"/>
              </a:rPr>
              <a:t>90</a:t>
            </a:r>
            <a:r>
              <a:rPr lang="vi-VN" sz="2000" b="1" dirty="0">
                <a:solidFill>
                  <a:srgbClr val="000000"/>
                </a:solidFill>
                <a:latin typeface="Consolas" panose="020B0609020204030204" pitchFamily="49" charset="0"/>
              </a:rPr>
              <a:t>)</a:t>
            </a:r>
            <a:endParaRPr lang="vi-VN" sz="2000" b="1" dirty="0"/>
          </a:p>
        </p:txBody>
      </p:sp>
      <p:sp>
        <p:nvSpPr>
          <p:cNvPr id="26" name="Rectangle 25"/>
          <p:cNvSpPr>
            <a:spLocks noChangeArrowheads="1"/>
          </p:cNvSpPr>
          <p:nvPr/>
        </p:nvSpPr>
        <p:spPr bwMode="auto">
          <a:xfrm>
            <a:off x="2296693" y="5208283"/>
            <a:ext cx="9078685" cy="31233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indent="-457200" algn="just" eaLnBrk="0" fontAlgn="base" hangingPunct="0">
              <a:lnSpc>
                <a:spcPct val="110000"/>
              </a:lnSpc>
              <a:spcBef>
                <a:spcPts val="1200"/>
              </a:spcBef>
              <a:spcAft>
                <a:spcPct val="0"/>
              </a:spcAft>
              <a:buFont typeface="Courier New" panose="02070309020205020404" pitchFamily="49" charset="0"/>
              <a:buChar char="o"/>
            </a:pPr>
            <a:r>
              <a:rPr lang="vi-VN" sz="2000" dirty="0">
                <a:solidFill>
                  <a:srgbClr val="005064"/>
                </a:solidFill>
              </a:rPr>
              <a:t>Explode</a:t>
            </a:r>
          </a:p>
        </p:txBody>
      </p:sp>
      <p:sp>
        <p:nvSpPr>
          <p:cNvPr id="18" name="Rectangle 17"/>
          <p:cNvSpPr/>
          <p:nvPr/>
        </p:nvSpPr>
        <p:spPr>
          <a:xfrm>
            <a:off x="2684608" y="5639797"/>
            <a:ext cx="9586299" cy="701731"/>
          </a:xfrm>
          <a:prstGeom prst="rect">
            <a:avLst/>
          </a:prstGeom>
        </p:spPr>
        <p:txBody>
          <a:bodyPr wrap="square">
            <a:spAutoFit/>
          </a:bodyPr>
          <a:lstStyle/>
          <a:p>
            <a:pPr>
              <a:lnSpc>
                <a:spcPct val="110000"/>
              </a:lnSpc>
              <a:spcBef>
                <a:spcPts val="600"/>
              </a:spcBef>
              <a:spcAft>
                <a:spcPts val="600"/>
              </a:spcAft>
            </a:pPr>
            <a:r>
              <a:rPr lang="vi-VN" b="1" dirty="0">
                <a:solidFill>
                  <a:srgbClr val="000000"/>
                </a:solidFill>
                <a:latin typeface="Consolas" panose="020B0609020204030204" pitchFamily="49" charset="0"/>
              </a:rPr>
              <a:t>myexplode = [</a:t>
            </a:r>
            <a:r>
              <a:rPr lang="vi-VN" b="1" dirty="0">
                <a:solidFill>
                  <a:srgbClr val="FF0000"/>
                </a:solidFill>
                <a:latin typeface="Consolas" panose="020B0609020204030204" pitchFamily="49" charset="0"/>
              </a:rPr>
              <a:t>0.2</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0</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0</a:t>
            </a:r>
            <a:r>
              <a:rPr lang="vi-VN" b="1" dirty="0">
                <a:solidFill>
                  <a:srgbClr val="000000"/>
                </a:solidFill>
                <a:latin typeface="Consolas" panose="020B0609020204030204" pitchFamily="49" charset="0"/>
              </a:rPr>
              <a:t>, </a:t>
            </a:r>
            <a:r>
              <a:rPr lang="vi-VN" b="1" dirty="0">
                <a:solidFill>
                  <a:srgbClr val="FF0000"/>
                </a:solidFill>
                <a:latin typeface="Consolas" panose="020B0609020204030204" pitchFamily="49" charset="0"/>
              </a:rPr>
              <a:t>0</a:t>
            </a:r>
            <a:r>
              <a:rPr lang="vi-VN" b="1" dirty="0">
                <a:solidFill>
                  <a:srgbClr val="000000"/>
                </a:solidFill>
                <a:latin typeface="Consolas" panose="020B0609020204030204" pitchFamily="49" charset="0"/>
              </a:rPr>
              <a:t>]</a:t>
            </a:r>
            <a:r>
              <a:rPr lang="vi-VN" b="1" dirty="0"/>
              <a:t/>
            </a:r>
            <a:br>
              <a:rPr lang="vi-VN" b="1" dirty="0"/>
            </a:br>
            <a:r>
              <a:rPr lang="vi-VN" b="1" dirty="0">
                <a:solidFill>
                  <a:srgbClr val="000000"/>
                </a:solidFill>
                <a:latin typeface="Consolas" panose="020B0609020204030204" pitchFamily="49" charset="0"/>
              </a:rPr>
              <a:t>plt.pie(y, </a:t>
            </a:r>
            <a:r>
              <a:rPr lang="vi-VN" b="1" dirty="0">
                <a:solidFill>
                  <a:srgbClr val="0000FF"/>
                </a:solidFill>
                <a:latin typeface="Consolas" panose="020B0609020204030204" pitchFamily="49" charset="0"/>
              </a:rPr>
              <a:t>labels</a:t>
            </a:r>
            <a:r>
              <a:rPr lang="vi-VN" b="1" dirty="0">
                <a:solidFill>
                  <a:srgbClr val="000000"/>
                </a:solidFill>
                <a:latin typeface="Consolas" panose="020B0609020204030204" pitchFamily="49" charset="0"/>
              </a:rPr>
              <a:t> = mylabels, </a:t>
            </a:r>
            <a:r>
              <a:rPr lang="vi-VN" b="1" dirty="0">
                <a:solidFill>
                  <a:srgbClr val="0000FF"/>
                </a:solidFill>
                <a:latin typeface="Consolas" panose="020B0609020204030204" pitchFamily="49" charset="0"/>
              </a:rPr>
              <a:t>explode</a:t>
            </a:r>
            <a:r>
              <a:rPr lang="vi-VN" b="1" dirty="0">
                <a:solidFill>
                  <a:srgbClr val="FF6600"/>
                </a:solidFill>
                <a:latin typeface="Consolas" panose="020B0609020204030204" pitchFamily="49" charset="0"/>
              </a:rPr>
              <a:t> = myexplode</a:t>
            </a:r>
            <a:r>
              <a:rPr lang="vi-VN" b="1" dirty="0">
                <a:solidFill>
                  <a:srgbClr val="000000"/>
                </a:solidFill>
                <a:latin typeface="Consolas" panose="020B0609020204030204" pitchFamily="49" charset="0"/>
              </a:rPr>
              <a:t>)</a:t>
            </a:r>
            <a:endParaRPr lang="vi-VN" b="1" dirty="0"/>
          </a:p>
        </p:txBody>
      </p:sp>
      <p:pic>
        <p:nvPicPr>
          <p:cNvPr id="15" name="Picture 14"/>
          <p:cNvPicPr>
            <a:picLocks noChangeAspect="1"/>
          </p:cNvPicPr>
          <p:nvPr/>
        </p:nvPicPr>
        <p:blipFill>
          <a:blip r:embed="rId3"/>
          <a:stretch>
            <a:fillRect/>
          </a:stretch>
        </p:blipFill>
        <p:spPr>
          <a:xfrm>
            <a:off x="9640389" y="933799"/>
            <a:ext cx="2454637" cy="2118176"/>
          </a:xfrm>
          <a:prstGeom prst="rect">
            <a:avLst/>
          </a:prstGeom>
        </p:spPr>
      </p:pic>
    </p:spTree>
    <p:extLst>
      <p:ext uri="{BB962C8B-B14F-4D97-AF65-F5344CB8AC3E}">
        <p14:creationId xmlns:p14="http://schemas.microsoft.com/office/powerpoint/2010/main" val="80197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p:bldP spid="14" grpId="0"/>
      <p:bldP spid="25" grpId="0"/>
      <p:bldP spid="16" grpId="0"/>
      <p:bldP spid="2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a:solidFill>
                  <a:schemeClr val="bg1"/>
                </a:solidFill>
                <a:latin typeface="Book Antiqua" panose="02040602050305030304" pitchFamily="18" charset="0"/>
              </a:rPr>
              <a:t>1. Python Syntax – cú pháp </a:t>
            </a:r>
          </a:p>
        </p:txBody>
      </p:sp>
      <p:sp>
        <p:nvSpPr>
          <p:cNvPr id="16" name="Rectangle 15"/>
          <p:cNvSpPr/>
          <p:nvPr/>
        </p:nvSpPr>
        <p:spPr>
          <a:xfrm>
            <a:off x="731886" y="1360783"/>
            <a:ext cx="11028218" cy="503599"/>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en-GB" sz="2400" b="1" dirty="0" smtClean="0">
                <a:solidFill>
                  <a:srgbClr val="0000FF"/>
                </a:solidFill>
                <a:ea typeface="Times New Roman" panose="02020603050405020304" pitchFamily="18" charset="0"/>
              </a:rPr>
              <a:t>Tab:</a:t>
            </a:r>
            <a:endParaRPr lang="vi-VN" sz="2400" b="1" dirty="0">
              <a:solidFill>
                <a:srgbClr val="0000FF"/>
              </a:solidFill>
              <a:ea typeface="Times New Roman" panose="02020603050405020304" pitchFamily="18" charset="0"/>
            </a:endParaRPr>
          </a:p>
        </p:txBody>
      </p:sp>
      <p:sp>
        <p:nvSpPr>
          <p:cNvPr id="22" name="Rectangle 21"/>
          <p:cNvSpPr/>
          <p:nvPr/>
        </p:nvSpPr>
        <p:spPr>
          <a:xfrm>
            <a:off x="1477911" y="2055123"/>
            <a:ext cx="10515601"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Tab đầu dòng: Không phải chỉ để cho dễ đọc mà rất quan trọng trong Python</a:t>
            </a:r>
          </a:p>
        </p:txBody>
      </p:sp>
      <p:sp>
        <p:nvSpPr>
          <p:cNvPr id="23" name="Rectangle 22"/>
          <p:cNvSpPr/>
          <p:nvPr/>
        </p:nvSpPr>
        <p:spPr>
          <a:xfrm>
            <a:off x="1477911" y="2527097"/>
            <a:ext cx="10460185"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Khối lệnh: được tạo ra bằng các tab đầu dòng. </a:t>
            </a:r>
          </a:p>
        </p:txBody>
      </p:sp>
    </p:spTree>
    <p:extLst>
      <p:ext uri="{BB962C8B-B14F-4D97-AF65-F5344CB8AC3E}">
        <p14:creationId xmlns:p14="http://schemas.microsoft.com/office/powerpoint/2010/main" val="16476234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130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6: Data visualization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840119" y="1149293"/>
            <a:ext cx="6921469" cy="503599"/>
          </a:xfrm>
          <a:prstGeom prst="rect">
            <a:avLst/>
          </a:prstGeom>
        </p:spPr>
        <p:txBody>
          <a:bodyPr wrap="square">
            <a:spAutoFit/>
          </a:bodyPr>
          <a:lstStyle/>
          <a:p>
            <a:pPr algn="just">
              <a:lnSpc>
                <a:spcPct val="120000"/>
              </a:lnSpc>
            </a:pPr>
            <a:r>
              <a:rPr lang="vi-VN" sz="2400" b="1" dirty="0">
                <a:solidFill>
                  <a:srgbClr val="C00000"/>
                </a:solidFill>
                <a:cs typeface="Arial" panose="020B0604020202020204" pitchFamily="34" charset="0"/>
                <a:sym typeface="Wingdings" panose="05000000000000000000" pitchFamily="2" charset="2"/>
              </a:rPr>
              <a:t>   BÀI THU HOẠCH – ASSIGNMENT </a:t>
            </a:r>
            <a:r>
              <a:rPr lang="en-GB" sz="2400" b="1" dirty="0">
                <a:solidFill>
                  <a:srgbClr val="C00000"/>
                </a:solidFill>
                <a:cs typeface="Arial" panose="020B0604020202020204" pitchFamily="34" charset="0"/>
                <a:sym typeface="Wingdings" panose="05000000000000000000" pitchFamily="2" charset="2"/>
              </a:rPr>
              <a:t>2</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7" name="Rectangle 16"/>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BÀI THU HOẠCH</a:t>
            </a:r>
          </a:p>
        </p:txBody>
      </p:sp>
      <p:sp>
        <p:nvSpPr>
          <p:cNvPr id="20" name="Rectangle 19"/>
          <p:cNvSpPr>
            <a:spLocks noChangeArrowheads="1"/>
          </p:cNvSpPr>
          <p:nvPr/>
        </p:nvSpPr>
        <p:spPr bwMode="auto">
          <a:xfrm>
            <a:off x="416883" y="1747318"/>
            <a:ext cx="11521440" cy="4618508"/>
          </a:xfrm>
          <a:prstGeom prst="rect">
            <a:avLst/>
          </a:prstGeom>
          <a:noFill/>
          <a:ln>
            <a:noFill/>
          </a:ln>
          <a:effectLst/>
        </p:spPr>
        <p:txBody>
          <a:bodyPr vert="horz" wrap="square" lIns="0" tIns="0" rIns="0" bIns="0" numCol="1" anchor="ctr" anchorCtr="0" compatLnSpc="1">
            <a:prstTxWarp prst="textNoShape">
              <a:avLst/>
            </a:prstTxWarp>
            <a:spAutoFit/>
          </a:bodyPr>
          <a:lstStyle/>
          <a:p>
            <a:pPr algn="just" eaLnBrk="0" fontAlgn="base" hangingPunct="0">
              <a:lnSpc>
                <a:spcPct val="110000"/>
              </a:lnSpc>
              <a:spcBef>
                <a:spcPts val="1200"/>
              </a:spcBef>
              <a:spcAft>
                <a:spcPct val="0"/>
              </a:spcAft>
            </a:pPr>
            <a:r>
              <a:rPr lang="vi-VN" sz="2200" dirty="0">
                <a:solidFill>
                  <a:srgbClr val="005064"/>
                </a:solidFill>
              </a:rPr>
              <a:t>Cho hai bộ dữ liệu trích 5% từ KDDCUP99 gồm 2 file: </a:t>
            </a:r>
            <a:r>
              <a:rPr lang="vi-VN" sz="2200" dirty="0">
                <a:solidFill>
                  <a:srgbClr val="005064"/>
                </a:solidFill>
                <a:hlinkClick r:id="rId3"/>
              </a:rPr>
              <a:t>kddcup.data</a:t>
            </a:r>
            <a:r>
              <a:rPr lang="vi-VN" sz="2200" dirty="0">
                <a:solidFill>
                  <a:srgbClr val="005064"/>
                </a:solidFill>
              </a:rPr>
              <a:t> và </a:t>
            </a:r>
            <a:r>
              <a:rPr lang="vi-VN" sz="2200" dirty="0">
                <a:solidFill>
                  <a:srgbClr val="005064"/>
                </a:solidFill>
                <a:hlinkClick r:id="rId4"/>
              </a:rPr>
              <a:t>kddcup.test</a:t>
            </a:r>
            <a:r>
              <a:rPr lang="vi-VN" sz="2200" dirty="0">
                <a:solidFill>
                  <a:srgbClr val="005064"/>
                </a:solidFill>
              </a:rPr>
              <a:t>. Viết:</a:t>
            </a:r>
          </a:p>
          <a:p>
            <a:pPr marL="342900" indent="-342900" algn="just" eaLnBrk="0" fontAlgn="base" hangingPunct="0">
              <a:lnSpc>
                <a:spcPct val="110000"/>
              </a:lnSpc>
              <a:spcBef>
                <a:spcPts val="1200"/>
              </a:spcBef>
              <a:spcAft>
                <a:spcPct val="0"/>
              </a:spcAft>
              <a:buFont typeface="Courier New" panose="02070309020205020404" pitchFamily="49" charset="0"/>
              <a:buChar char="o"/>
            </a:pPr>
            <a:r>
              <a:rPr lang="vi-VN" sz="2200" dirty="0">
                <a:solidFill>
                  <a:srgbClr val="005064"/>
                </a:solidFill>
              </a:rPr>
              <a:t>Hàm </a:t>
            </a:r>
            <a:r>
              <a:rPr lang="vi-VN" sz="2200" dirty="0">
                <a:solidFill>
                  <a:schemeClr val="accent2"/>
                </a:solidFill>
              </a:rPr>
              <a:t>read</a:t>
            </a:r>
            <a:r>
              <a:rPr lang="vi-VN" sz="2200" dirty="0">
                <a:solidFill>
                  <a:srgbClr val="005064"/>
                </a:solidFill>
              </a:rPr>
              <a:t>: đọc toàn bộ dữ liệu của 1 tệp lên mảng, trả về mảng đọc được.</a:t>
            </a:r>
          </a:p>
          <a:p>
            <a:pPr marL="342900" indent="-342900" algn="just" eaLnBrk="0" fontAlgn="base" hangingPunct="0">
              <a:lnSpc>
                <a:spcPct val="110000"/>
              </a:lnSpc>
              <a:spcBef>
                <a:spcPts val="1200"/>
              </a:spcBef>
              <a:spcAft>
                <a:spcPct val="0"/>
              </a:spcAft>
              <a:buFont typeface="Courier New" panose="02070309020205020404" pitchFamily="49" charset="0"/>
              <a:buChar char="o"/>
            </a:pPr>
            <a:r>
              <a:rPr lang="vi-VN" sz="2200" dirty="0">
                <a:solidFill>
                  <a:srgbClr val="005064"/>
                </a:solidFill>
              </a:rPr>
              <a:t>Hàm </a:t>
            </a:r>
            <a:r>
              <a:rPr lang="vi-VN" sz="2200" dirty="0">
                <a:solidFill>
                  <a:schemeClr val="accent2"/>
                </a:solidFill>
              </a:rPr>
              <a:t>distance</a:t>
            </a:r>
            <a:r>
              <a:rPr lang="vi-VN" sz="2200" dirty="0">
                <a:solidFill>
                  <a:srgbClr val="005064"/>
                </a:solidFill>
              </a:rPr>
              <a:t>: tính khoảng cách Euclidean giữa hai dòng bất kỳ của một mảng x.</a:t>
            </a:r>
          </a:p>
          <a:p>
            <a:pPr marL="342900" indent="-342900" algn="just" eaLnBrk="0" fontAlgn="base" hangingPunct="0">
              <a:lnSpc>
                <a:spcPct val="110000"/>
              </a:lnSpc>
              <a:spcBef>
                <a:spcPts val="1200"/>
              </a:spcBef>
              <a:spcAft>
                <a:spcPct val="0"/>
              </a:spcAft>
              <a:buFont typeface="Courier New" panose="02070309020205020404" pitchFamily="49" charset="0"/>
              <a:buChar char="o"/>
            </a:pPr>
            <a:r>
              <a:rPr lang="vi-VN" sz="2200" dirty="0">
                <a:solidFill>
                  <a:srgbClr val="005064"/>
                </a:solidFill>
              </a:rPr>
              <a:t>Hàm </a:t>
            </a:r>
            <a:r>
              <a:rPr lang="vi-VN" sz="2200" dirty="0">
                <a:solidFill>
                  <a:schemeClr val="accent2"/>
                </a:solidFill>
              </a:rPr>
              <a:t>distancetoall</a:t>
            </a:r>
            <a:r>
              <a:rPr lang="vi-VN" sz="2200" dirty="0">
                <a:solidFill>
                  <a:srgbClr val="005064"/>
                </a:solidFill>
              </a:rPr>
              <a:t>: tính khoảng cách Euclidean từ 1 dòng test tới tất cả các dòng của x.</a:t>
            </a:r>
          </a:p>
          <a:p>
            <a:pPr algn="just" eaLnBrk="0" fontAlgn="base" hangingPunct="0">
              <a:lnSpc>
                <a:spcPct val="110000"/>
              </a:lnSpc>
              <a:spcBef>
                <a:spcPts val="1200"/>
              </a:spcBef>
              <a:spcAft>
                <a:spcPct val="0"/>
              </a:spcAft>
            </a:pPr>
            <a:r>
              <a:rPr lang="vi-VN" sz="2200" b="1" dirty="0">
                <a:solidFill>
                  <a:srgbClr val="FF0000"/>
                </a:solidFill>
              </a:rPr>
              <a:t>[1]. </a:t>
            </a:r>
            <a:r>
              <a:rPr lang="vi-VN" sz="2200" dirty="0">
                <a:solidFill>
                  <a:srgbClr val="005064"/>
                </a:solidFill>
              </a:rPr>
              <a:t>Đọc toàn bộ tệp </a:t>
            </a:r>
            <a:r>
              <a:rPr lang="vi-VN" sz="2200" dirty="0">
                <a:solidFill>
                  <a:srgbClr val="00B050"/>
                </a:solidFill>
              </a:rPr>
              <a:t>kddcup.data </a:t>
            </a:r>
            <a:r>
              <a:rPr lang="vi-VN" sz="2200" dirty="0">
                <a:solidFill>
                  <a:srgbClr val="005064"/>
                </a:solidFill>
              </a:rPr>
              <a:t>lên mảng </a:t>
            </a:r>
            <a:r>
              <a:rPr lang="vi-VN" sz="2200" dirty="0">
                <a:solidFill>
                  <a:srgbClr val="00B050"/>
                </a:solidFill>
              </a:rPr>
              <a:t>x_train</a:t>
            </a:r>
            <a:r>
              <a:rPr lang="vi-VN" sz="2200" dirty="0">
                <a:solidFill>
                  <a:srgbClr val="005064"/>
                </a:solidFill>
              </a:rPr>
              <a:t>; cắt bỏ 4 cột đầu tiên và cắt cột cuối cùng của </a:t>
            </a:r>
            <a:r>
              <a:rPr lang="vi-VN" sz="2200" dirty="0">
                <a:solidFill>
                  <a:srgbClr val="00B050"/>
                </a:solidFill>
              </a:rPr>
              <a:t>x_train</a:t>
            </a:r>
            <a:r>
              <a:rPr lang="vi-VN" sz="2200" dirty="0">
                <a:solidFill>
                  <a:srgbClr val="005064"/>
                </a:solidFill>
              </a:rPr>
              <a:t> ra một mảng </a:t>
            </a:r>
            <a:r>
              <a:rPr lang="vi-VN" sz="2200" dirty="0">
                <a:solidFill>
                  <a:srgbClr val="00B050"/>
                </a:solidFill>
              </a:rPr>
              <a:t>label</a:t>
            </a:r>
            <a:r>
              <a:rPr lang="vi-VN" sz="2200" dirty="0">
                <a:solidFill>
                  <a:srgbClr val="005064"/>
                </a:solidFill>
              </a:rPr>
              <a:t>; chuyển </a:t>
            </a:r>
            <a:r>
              <a:rPr lang="vi-VN" sz="2200" dirty="0">
                <a:solidFill>
                  <a:srgbClr val="00B050"/>
                </a:solidFill>
              </a:rPr>
              <a:t>x_train</a:t>
            </a:r>
            <a:r>
              <a:rPr lang="vi-VN" sz="2200" dirty="0">
                <a:solidFill>
                  <a:srgbClr val="005064"/>
                </a:solidFill>
              </a:rPr>
              <a:t> về kiểu float.</a:t>
            </a:r>
          </a:p>
          <a:p>
            <a:pPr algn="just" eaLnBrk="0" fontAlgn="base" hangingPunct="0">
              <a:lnSpc>
                <a:spcPct val="110000"/>
              </a:lnSpc>
              <a:spcBef>
                <a:spcPts val="1200"/>
              </a:spcBef>
              <a:spcAft>
                <a:spcPct val="0"/>
              </a:spcAft>
            </a:pPr>
            <a:r>
              <a:rPr lang="vi-VN" sz="2200" b="1" dirty="0">
                <a:solidFill>
                  <a:srgbClr val="FF0000"/>
                </a:solidFill>
              </a:rPr>
              <a:t>[2]. </a:t>
            </a:r>
            <a:r>
              <a:rPr lang="vi-VN" sz="2200" dirty="0">
                <a:solidFill>
                  <a:srgbClr val="005064"/>
                </a:solidFill>
              </a:rPr>
              <a:t>Đọc toàn bộ file </a:t>
            </a:r>
            <a:r>
              <a:rPr lang="vi-VN" sz="2200" dirty="0">
                <a:solidFill>
                  <a:srgbClr val="00B050"/>
                </a:solidFill>
              </a:rPr>
              <a:t>kddcup.test</a:t>
            </a:r>
            <a:r>
              <a:rPr lang="vi-VN" sz="2200" dirty="0">
                <a:solidFill>
                  <a:srgbClr val="005064"/>
                </a:solidFill>
              </a:rPr>
              <a:t> lên mảng </a:t>
            </a:r>
            <a:r>
              <a:rPr lang="vi-VN" sz="2200" dirty="0">
                <a:solidFill>
                  <a:srgbClr val="00B050"/>
                </a:solidFill>
              </a:rPr>
              <a:t>x_test</a:t>
            </a:r>
            <a:r>
              <a:rPr lang="vi-VN" sz="2200" dirty="0">
                <a:solidFill>
                  <a:srgbClr val="005064"/>
                </a:solidFill>
              </a:rPr>
              <a:t>; cắt bỏ 4 cột đầu và cột cuối cùng của </a:t>
            </a:r>
            <a:r>
              <a:rPr lang="vi-VN" sz="2200" dirty="0">
                <a:solidFill>
                  <a:srgbClr val="00B050"/>
                </a:solidFill>
              </a:rPr>
              <a:t>x_test </a:t>
            </a:r>
            <a:r>
              <a:rPr lang="vi-VN" sz="2200" dirty="0">
                <a:solidFill>
                  <a:srgbClr val="005064"/>
                </a:solidFill>
              </a:rPr>
              <a:t>rồi chuyển mảng về kiểu thực.</a:t>
            </a:r>
          </a:p>
          <a:p>
            <a:pPr algn="just" eaLnBrk="0" fontAlgn="base" hangingPunct="0">
              <a:lnSpc>
                <a:spcPct val="110000"/>
              </a:lnSpc>
              <a:spcBef>
                <a:spcPts val="1200"/>
              </a:spcBef>
              <a:spcAft>
                <a:spcPct val="0"/>
              </a:spcAft>
            </a:pPr>
            <a:r>
              <a:rPr lang="vi-VN" sz="2200" b="1" dirty="0">
                <a:solidFill>
                  <a:srgbClr val="FF0000"/>
                </a:solidFill>
              </a:rPr>
              <a:t>[3]. </a:t>
            </a:r>
            <a:r>
              <a:rPr lang="vi-VN" sz="2200" dirty="0">
                <a:solidFill>
                  <a:srgbClr val="005064"/>
                </a:solidFill>
              </a:rPr>
              <a:t>Lấy 1 dòng bất kỳ từ mảng </a:t>
            </a:r>
            <a:r>
              <a:rPr lang="vi-VN" sz="2200" dirty="0">
                <a:solidFill>
                  <a:srgbClr val="00B050"/>
                </a:solidFill>
              </a:rPr>
              <a:t>x_test</a:t>
            </a:r>
            <a:r>
              <a:rPr lang="vi-VN" sz="2200" dirty="0">
                <a:solidFill>
                  <a:srgbClr val="005064"/>
                </a:solidFill>
              </a:rPr>
              <a:t> hãy dự đoán </a:t>
            </a:r>
            <a:r>
              <a:rPr lang="vi-VN" sz="2200" dirty="0">
                <a:solidFill>
                  <a:srgbClr val="00B050"/>
                </a:solidFill>
              </a:rPr>
              <a:t>label</a:t>
            </a:r>
            <a:r>
              <a:rPr lang="vi-VN" sz="2200" dirty="0">
                <a:solidFill>
                  <a:srgbClr val="005064"/>
                </a:solidFill>
              </a:rPr>
              <a:t> của nó bằng cách: tính khoảng cách từ nó tới tất cả các dòng của </a:t>
            </a:r>
            <a:r>
              <a:rPr lang="vi-VN" sz="2200" dirty="0">
                <a:solidFill>
                  <a:srgbClr val="00B050"/>
                </a:solidFill>
              </a:rPr>
              <a:t>x_train</a:t>
            </a:r>
            <a:r>
              <a:rPr lang="vi-VN" sz="2200" dirty="0">
                <a:solidFill>
                  <a:srgbClr val="005064"/>
                </a:solidFill>
              </a:rPr>
              <a:t>. Label của nó là label của dòng gần với nó nhất.</a:t>
            </a:r>
          </a:p>
        </p:txBody>
      </p:sp>
    </p:spTree>
    <p:extLst>
      <p:ext uri="{BB962C8B-B14F-4D97-AF65-F5344CB8AC3E}">
        <p14:creationId xmlns:p14="http://schemas.microsoft.com/office/powerpoint/2010/main" val="88579297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131</a:t>
            </a:fld>
            <a:endParaRPr lang="ru-RU" b="1" dirty="0">
              <a:solidFill>
                <a:schemeClr val="bg1"/>
              </a:solidFill>
            </a:endParaRPr>
          </a:p>
        </p:txBody>
      </p:sp>
      <p:sp>
        <p:nvSpPr>
          <p:cNvPr id="17" name="Rectangle 16"/>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CÁC HỌC PHẦN TIẾP THEO</a:t>
            </a:r>
          </a:p>
        </p:txBody>
      </p:sp>
      <p:sp>
        <p:nvSpPr>
          <p:cNvPr id="21" name="TextBox 20"/>
          <p:cNvSpPr txBox="1"/>
          <p:nvPr/>
        </p:nvSpPr>
        <p:spPr>
          <a:xfrm>
            <a:off x="3801292" y="1384663"/>
            <a:ext cx="4349932" cy="369332"/>
          </a:xfrm>
          <a:prstGeom prst="rect">
            <a:avLst/>
          </a:prstGeom>
          <a:solidFill>
            <a:srgbClr val="005064"/>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r>
              <a:rPr lang="vi-VN" b="1" dirty="0">
                <a:solidFill>
                  <a:schemeClr val="bg1"/>
                </a:solidFill>
              </a:rPr>
              <a:t>NGÔN NGỮ LẬP TRÌNH KHOA HỌC</a:t>
            </a:r>
          </a:p>
        </p:txBody>
      </p:sp>
      <p:sp>
        <p:nvSpPr>
          <p:cNvPr id="27" name="TextBox 26"/>
          <p:cNvSpPr txBox="1"/>
          <p:nvPr/>
        </p:nvSpPr>
        <p:spPr>
          <a:xfrm>
            <a:off x="396235" y="2982779"/>
            <a:ext cx="2080635" cy="800219"/>
          </a:xfrm>
          <a:prstGeom prst="rect">
            <a:avLst/>
          </a:prstGeom>
          <a:solidFill>
            <a:srgbClr val="FF6600"/>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spcBef>
                <a:spcPts val="600"/>
              </a:spcBef>
              <a:spcAft>
                <a:spcPts val="600"/>
              </a:spcAft>
            </a:pPr>
            <a:r>
              <a:rPr lang="vi-VN" b="1" dirty="0">
                <a:solidFill>
                  <a:schemeClr val="bg1"/>
                </a:solidFill>
              </a:rPr>
              <a:t>PyTorch</a:t>
            </a:r>
          </a:p>
          <a:p>
            <a:pPr algn="ctr">
              <a:spcBef>
                <a:spcPts val="600"/>
              </a:spcBef>
              <a:spcAft>
                <a:spcPts val="600"/>
              </a:spcAft>
            </a:pPr>
            <a:r>
              <a:rPr lang="vi-VN" b="1" dirty="0">
                <a:solidFill>
                  <a:schemeClr val="bg1"/>
                </a:solidFill>
              </a:rPr>
              <a:t>(tự học)</a:t>
            </a:r>
          </a:p>
        </p:txBody>
      </p:sp>
      <p:sp>
        <p:nvSpPr>
          <p:cNvPr id="29" name="TextBox 28"/>
          <p:cNvSpPr txBox="1"/>
          <p:nvPr/>
        </p:nvSpPr>
        <p:spPr>
          <a:xfrm>
            <a:off x="2698206" y="2976623"/>
            <a:ext cx="2991394" cy="812530"/>
          </a:xfrm>
          <a:prstGeom prst="rect">
            <a:avLst/>
          </a:prstGeom>
          <a:solidFill>
            <a:srgbClr val="FF6600"/>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lnSpc>
                <a:spcPct val="130000"/>
              </a:lnSpc>
              <a:spcBef>
                <a:spcPts val="600"/>
              </a:spcBef>
              <a:spcAft>
                <a:spcPts val="600"/>
              </a:spcAft>
            </a:pPr>
            <a:r>
              <a:rPr lang="vi-VN" b="1" dirty="0">
                <a:solidFill>
                  <a:schemeClr val="bg1"/>
                </a:solidFill>
              </a:rPr>
              <a:t>Công cụ và kỹ thuật tính toán khoa học</a:t>
            </a:r>
          </a:p>
        </p:txBody>
      </p:sp>
      <p:sp>
        <p:nvSpPr>
          <p:cNvPr id="30" name="TextBox 29"/>
          <p:cNvSpPr txBox="1"/>
          <p:nvPr/>
        </p:nvSpPr>
        <p:spPr>
          <a:xfrm>
            <a:off x="5910937" y="2988208"/>
            <a:ext cx="2629382" cy="586699"/>
          </a:xfrm>
          <a:prstGeom prst="rect">
            <a:avLst/>
          </a:prstGeom>
          <a:solidFill>
            <a:srgbClr val="FF6600"/>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lnSpc>
                <a:spcPct val="150000"/>
              </a:lnSpc>
            </a:pPr>
            <a:r>
              <a:rPr lang="en-GB" sz="2400" b="1" dirty="0">
                <a:solidFill>
                  <a:schemeClr val="bg1"/>
                </a:solidFill>
              </a:rPr>
              <a:t>Big data</a:t>
            </a:r>
            <a:endParaRPr lang="vi-VN" sz="2400" b="1" dirty="0">
              <a:solidFill>
                <a:schemeClr val="bg1"/>
              </a:solidFill>
            </a:endParaRPr>
          </a:p>
        </p:txBody>
      </p:sp>
      <p:cxnSp>
        <p:nvCxnSpPr>
          <p:cNvPr id="23" name="Straight Arrow Connector 22"/>
          <p:cNvCxnSpPr>
            <a:stCxn id="21" idx="2"/>
            <a:endCxn id="29" idx="0"/>
          </p:cNvCxnSpPr>
          <p:nvPr/>
        </p:nvCxnSpPr>
        <p:spPr>
          <a:xfrm flipH="1">
            <a:off x="4193903" y="1753995"/>
            <a:ext cx="1782355" cy="122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21" idx="2"/>
            <a:endCxn id="27" idx="0"/>
          </p:cNvCxnSpPr>
          <p:nvPr/>
        </p:nvCxnSpPr>
        <p:spPr>
          <a:xfrm flipH="1">
            <a:off x="1436553" y="1753995"/>
            <a:ext cx="4539705" cy="122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21" idx="2"/>
            <a:endCxn id="20" idx="0"/>
          </p:cNvCxnSpPr>
          <p:nvPr/>
        </p:nvCxnSpPr>
        <p:spPr>
          <a:xfrm>
            <a:off x="5976258" y="1753995"/>
            <a:ext cx="4100089" cy="1222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34092" y="4080806"/>
            <a:ext cx="2284822" cy="646331"/>
          </a:xfrm>
          <a:prstGeom prst="rect">
            <a:avLst/>
          </a:prstGeom>
          <a:noFill/>
        </p:spPr>
        <p:txBody>
          <a:bodyPr wrap="square" rtlCol="0">
            <a:spAutoFit/>
          </a:bodyPr>
          <a:lstStyle/>
          <a:p>
            <a:r>
              <a:rPr lang="vi-VN" dirty="0"/>
              <a:t>AI framework của FaceBook</a:t>
            </a:r>
          </a:p>
        </p:txBody>
      </p:sp>
      <p:sp>
        <p:nvSpPr>
          <p:cNvPr id="37" name="TextBox 36"/>
          <p:cNvSpPr txBox="1"/>
          <p:nvPr/>
        </p:nvSpPr>
        <p:spPr>
          <a:xfrm>
            <a:off x="2698206" y="4080806"/>
            <a:ext cx="2961173" cy="923330"/>
          </a:xfrm>
          <a:prstGeom prst="rect">
            <a:avLst/>
          </a:prstGeom>
          <a:noFill/>
        </p:spPr>
        <p:txBody>
          <a:bodyPr wrap="square" rtlCol="0">
            <a:spAutoFit/>
          </a:bodyPr>
          <a:lstStyle/>
          <a:p>
            <a:r>
              <a:rPr lang="vi-VN" dirty="0"/>
              <a:t>Pandas, Tensorflow/ Keras gói công cụ dành cho ứng dụng AI/ Data Analysis</a:t>
            </a:r>
          </a:p>
        </p:txBody>
      </p:sp>
      <p:sp>
        <p:nvSpPr>
          <p:cNvPr id="38" name="TextBox 37"/>
          <p:cNvSpPr txBox="1"/>
          <p:nvPr/>
        </p:nvSpPr>
        <p:spPr>
          <a:xfrm>
            <a:off x="8761656" y="4047622"/>
            <a:ext cx="2961173" cy="923330"/>
          </a:xfrm>
          <a:prstGeom prst="rect">
            <a:avLst/>
          </a:prstGeom>
          <a:noFill/>
        </p:spPr>
        <p:txBody>
          <a:bodyPr wrap="square" rtlCol="0">
            <a:spAutoFit/>
          </a:bodyPr>
          <a:lstStyle/>
          <a:p>
            <a:r>
              <a:rPr lang="vi-VN" dirty="0"/>
              <a:t>Các framework phát triển ứng dụng web: Django/ Flask</a:t>
            </a:r>
          </a:p>
        </p:txBody>
      </p:sp>
      <p:sp>
        <p:nvSpPr>
          <p:cNvPr id="20" name="TextBox 19">
            <a:extLst>
              <a:ext uri="{FF2B5EF4-FFF2-40B4-BE49-F238E27FC236}">
                <a16:creationId xmlns:a16="http://schemas.microsoft.com/office/drawing/2014/main" id="{89E77157-4FE8-DEBB-BF2D-FB419B7A69F2}"/>
              </a:ext>
            </a:extLst>
          </p:cNvPr>
          <p:cNvSpPr txBox="1"/>
          <p:nvPr/>
        </p:nvSpPr>
        <p:spPr>
          <a:xfrm>
            <a:off x="8761656" y="2976623"/>
            <a:ext cx="2629382" cy="775084"/>
          </a:xfrm>
          <a:prstGeom prst="rect">
            <a:avLst/>
          </a:prstGeom>
          <a:solidFill>
            <a:srgbClr val="FF6600"/>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pPr algn="ctr">
              <a:lnSpc>
                <a:spcPct val="130000"/>
              </a:lnSpc>
            </a:pPr>
            <a:r>
              <a:rPr lang="vi-VN" b="1" dirty="0">
                <a:solidFill>
                  <a:schemeClr val="bg1"/>
                </a:solidFill>
              </a:rPr>
              <a:t>Lập trình web với Python</a:t>
            </a:r>
          </a:p>
        </p:txBody>
      </p:sp>
      <p:cxnSp>
        <p:nvCxnSpPr>
          <p:cNvPr id="24" name="Straight Arrow Connector 23">
            <a:extLst>
              <a:ext uri="{FF2B5EF4-FFF2-40B4-BE49-F238E27FC236}">
                <a16:creationId xmlns:a16="http://schemas.microsoft.com/office/drawing/2014/main" id="{83EBA53F-4FCC-5778-5DF4-E55D246C54B5}"/>
              </a:ext>
            </a:extLst>
          </p:cNvPr>
          <p:cNvCxnSpPr>
            <a:cxnSpLocks/>
            <a:stCxn id="21" idx="2"/>
            <a:endCxn id="30" idx="0"/>
          </p:cNvCxnSpPr>
          <p:nvPr/>
        </p:nvCxnSpPr>
        <p:spPr>
          <a:xfrm>
            <a:off x="5976258" y="1753995"/>
            <a:ext cx="1249370" cy="1234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ADF559D-C122-7FF0-FCF0-F551AC7EAF22}"/>
              </a:ext>
            </a:extLst>
          </p:cNvPr>
          <p:cNvSpPr txBox="1"/>
          <p:nvPr/>
        </p:nvSpPr>
        <p:spPr>
          <a:xfrm>
            <a:off x="5910938" y="4151303"/>
            <a:ext cx="2727036" cy="1200329"/>
          </a:xfrm>
          <a:prstGeom prst="rect">
            <a:avLst/>
          </a:prstGeom>
          <a:noFill/>
        </p:spPr>
        <p:txBody>
          <a:bodyPr wrap="square" rtlCol="0">
            <a:spAutoFit/>
          </a:bodyPr>
          <a:lstStyle/>
          <a:p>
            <a:r>
              <a:rPr lang="vi-VN" dirty="0"/>
              <a:t>Các </a:t>
            </a:r>
            <a:r>
              <a:rPr lang="en-GB" dirty="0"/>
              <a:t>open source </a:t>
            </a:r>
            <a:r>
              <a:rPr lang="vi-VN" dirty="0"/>
              <a:t>framework </a:t>
            </a:r>
            <a:r>
              <a:rPr lang="en-GB" dirty="0" err="1"/>
              <a:t>cho</a:t>
            </a:r>
            <a:r>
              <a:rPr lang="en-GB" dirty="0"/>
              <a:t> </a:t>
            </a:r>
            <a:r>
              <a:rPr lang="en-GB" dirty="0" err="1"/>
              <a:t>phép</a:t>
            </a:r>
            <a:r>
              <a:rPr lang="en-GB" dirty="0"/>
              <a:t> </a:t>
            </a:r>
            <a:r>
              <a:rPr lang="en-GB" dirty="0" err="1"/>
              <a:t>xử</a:t>
            </a:r>
            <a:r>
              <a:rPr lang="en-GB" dirty="0"/>
              <a:t> </a:t>
            </a:r>
            <a:r>
              <a:rPr lang="en-GB" dirty="0" err="1"/>
              <a:t>lý</a:t>
            </a:r>
            <a:r>
              <a:rPr lang="en-GB" dirty="0"/>
              <a:t> big data </a:t>
            </a:r>
            <a:r>
              <a:rPr lang="en-GB" dirty="0" err="1"/>
              <a:t>như</a:t>
            </a:r>
            <a:r>
              <a:rPr lang="en-GB" dirty="0"/>
              <a:t>: APACHE </a:t>
            </a:r>
            <a:r>
              <a:rPr lang="en-GB" dirty="0" err="1"/>
              <a:t>Mapreduce</a:t>
            </a:r>
            <a:r>
              <a:rPr lang="en-GB" dirty="0"/>
              <a:t>/ Spark</a:t>
            </a:r>
            <a:endParaRPr lang="vi-VN" dirty="0"/>
          </a:p>
        </p:txBody>
      </p:sp>
    </p:spTree>
    <p:extLst>
      <p:ext uri="{BB962C8B-B14F-4D97-AF65-F5344CB8AC3E}">
        <p14:creationId xmlns:p14="http://schemas.microsoft.com/office/powerpoint/2010/main" val="31288412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50758E0D-0B28-49C1-B108-77FA17FE9855}"/>
              </a:ext>
            </a:extLst>
          </p:cNvPr>
          <p:cNvSpPr>
            <a:spLocks noGrp="1"/>
          </p:cNvSpPr>
          <p:nvPr>
            <p:ph type="title" idx="4294967295"/>
          </p:nvPr>
        </p:nvSpPr>
        <p:spPr>
          <a:xfrm>
            <a:off x="416883" y="2479561"/>
            <a:ext cx="11435508" cy="1814040"/>
          </a:xfrm>
          <a:prstGeom prst="rect">
            <a:avLst/>
          </a:prstGeom>
        </p:spPr>
        <p:txBody>
          <a:bodyPr/>
          <a:lstStyle/>
          <a:p>
            <a:pPr algn="ctr"/>
            <a:r>
              <a:rPr lang="en-US" sz="5000" b="1" dirty="0">
                <a:solidFill>
                  <a:srgbClr val="005064"/>
                </a:solidFill>
                <a:latin typeface="Cambria" panose="02040503050406030204" pitchFamily="18" charset="0"/>
                <a:ea typeface="Cambria" panose="02040503050406030204" pitchFamily="18" charset="0"/>
              </a:rPr>
              <a:t>KẾT THÚC</a:t>
            </a:r>
            <a:endParaRPr lang="ru-RU" sz="5000" b="1" dirty="0">
              <a:solidFill>
                <a:srgbClr val="005064"/>
              </a:solidFill>
              <a:latin typeface="Cambria" panose="02040503050406030204" pitchFamily="18" charset="0"/>
              <a:ea typeface="Cambria" panose="02040503050406030204" pitchFamily="18" charset="0"/>
            </a:endParaRPr>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13" name="TextBox 12"/>
          <p:cNvSpPr txBox="1"/>
          <p:nvPr/>
        </p:nvSpPr>
        <p:spPr>
          <a:xfrm>
            <a:off x="364446" y="6488668"/>
            <a:ext cx="3035300" cy="369332"/>
          </a:xfrm>
          <a:prstGeom prst="rect">
            <a:avLst/>
          </a:prstGeom>
          <a:noFill/>
        </p:spPr>
        <p:txBody>
          <a:bodyPr wrap="square" rtlCol="0">
            <a:spAutoFit/>
          </a:bodyPr>
          <a:lstStyle/>
          <a:p>
            <a:r>
              <a:rPr lang="vi-VN" dirty="0">
                <a:solidFill>
                  <a:schemeClr val="bg1"/>
                </a:solidFill>
              </a:rPr>
              <a:t>Nguyễn Mạnh Cường</a:t>
            </a:r>
          </a:p>
        </p:txBody>
      </p:sp>
    </p:spTree>
    <p:extLst>
      <p:ext uri="{BB962C8B-B14F-4D97-AF65-F5344CB8AC3E}">
        <p14:creationId xmlns:p14="http://schemas.microsoft.com/office/powerpoint/2010/main" val="36151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a:solidFill>
                  <a:schemeClr val="bg1"/>
                </a:solidFill>
                <a:latin typeface="Book Antiqua" panose="02040602050305030304" pitchFamily="18" charset="0"/>
              </a:rPr>
              <a:t>1. Python Syntax – cú pháp </a:t>
            </a:r>
          </a:p>
        </p:txBody>
      </p:sp>
      <p:sp>
        <p:nvSpPr>
          <p:cNvPr id="24" name="Rectangle 23"/>
          <p:cNvSpPr/>
          <p:nvPr/>
        </p:nvSpPr>
        <p:spPr>
          <a:xfrm>
            <a:off x="672357" y="1214267"/>
            <a:ext cx="11028218" cy="503599"/>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en-GB" sz="2400" b="1" dirty="0" smtClean="0">
                <a:solidFill>
                  <a:srgbClr val="0000FF"/>
                </a:solidFill>
                <a:ea typeface="Times New Roman" panose="02020603050405020304" pitchFamily="18" charset="0"/>
              </a:rPr>
              <a:t>Biến:</a:t>
            </a:r>
            <a:endParaRPr lang="vi-VN" sz="2400" b="1" dirty="0">
              <a:solidFill>
                <a:srgbClr val="0000FF"/>
              </a:solidFill>
              <a:ea typeface="Times New Roman" panose="02020603050405020304" pitchFamily="18" charset="0"/>
            </a:endParaRPr>
          </a:p>
        </p:txBody>
      </p:sp>
      <p:sp>
        <p:nvSpPr>
          <p:cNvPr id="27" name="Rectangle 26"/>
          <p:cNvSpPr/>
          <p:nvPr/>
        </p:nvSpPr>
        <p:spPr>
          <a:xfrm>
            <a:off x="1323522" y="2458039"/>
            <a:ext cx="10377053"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Các biến được tạo khi bạn gán giá trị cho nó</a:t>
            </a:r>
          </a:p>
        </p:txBody>
      </p:sp>
      <p:sp>
        <p:nvSpPr>
          <p:cNvPr id="28" name="Rectangle 27"/>
          <p:cNvSpPr/>
          <p:nvPr/>
        </p:nvSpPr>
        <p:spPr>
          <a:xfrm>
            <a:off x="1323522" y="1836153"/>
            <a:ext cx="10598727"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Không có lệnh để khai báo một biến</a:t>
            </a:r>
          </a:p>
        </p:txBody>
      </p:sp>
      <p:sp>
        <p:nvSpPr>
          <p:cNvPr id="26" name="Rectangle 25"/>
          <p:cNvSpPr/>
          <p:nvPr/>
        </p:nvSpPr>
        <p:spPr>
          <a:xfrm>
            <a:off x="1323522" y="3034514"/>
            <a:ext cx="9576951" cy="535531"/>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a:solidFill>
                  <a:srgbClr val="005064"/>
                </a:solidFill>
                <a:ea typeface="Times New Roman" panose="02020603050405020304" pitchFamily="18" charset="0"/>
              </a:rPr>
              <a:t>Kiểu biến</a:t>
            </a:r>
          </a:p>
        </p:txBody>
      </p:sp>
      <p:sp>
        <p:nvSpPr>
          <p:cNvPr id="31" name="Rectangle 30"/>
          <p:cNvSpPr/>
          <p:nvPr/>
        </p:nvSpPr>
        <p:spPr>
          <a:xfrm>
            <a:off x="2123624" y="4685422"/>
            <a:ext cx="9576951"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Ép kiểu/ lấy kiểu</a:t>
            </a:r>
            <a:endParaRPr lang="vi-VN" sz="2200" dirty="0">
              <a:solidFill>
                <a:srgbClr val="00B050"/>
              </a:solidFill>
              <a:ea typeface="Times New Roman" panose="02020603050405020304" pitchFamily="18" charset="0"/>
            </a:endParaRPr>
          </a:p>
        </p:txBody>
      </p:sp>
      <p:sp>
        <p:nvSpPr>
          <p:cNvPr id="32" name="Rectangle 31"/>
          <p:cNvSpPr/>
          <p:nvPr/>
        </p:nvSpPr>
        <p:spPr>
          <a:xfrm>
            <a:off x="1323522" y="5315361"/>
            <a:ext cx="9576951" cy="535531"/>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a:solidFill>
                  <a:srgbClr val="005064"/>
                </a:solidFill>
                <a:ea typeface="Times New Roman" panose="02020603050405020304" pitchFamily="18" charset="0"/>
              </a:rPr>
              <a:t>Quy tắc đặt tên</a:t>
            </a:r>
          </a:p>
        </p:txBody>
      </p:sp>
      <p:sp>
        <p:nvSpPr>
          <p:cNvPr id="33" name="Rectangle 32"/>
          <p:cNvSpPr/>
          <p:nvPr/>
        </p:nvSpPr>
        <p:spPr>
          <a:xfrm>
            <a:off x="2123624" y="5847046"/>
            <a:ext cx="9576951"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Tên biến đặt theo quy tắc (tương tự C++)</a:t>
            </a:r>
            <a:endParaRPr lang="vi-VN" sz="2200" dirty="0">
              <a:solidFill>
                <a:srgbClr val="00B050"/>
              </a:solidFill>
              <a:ea typeface="Times New Roman" panose="02020603050405020304" pitchFamily="18" charset="0"/>
            </a:endParaRPr>
          </a:p>
        </p:txBody>
      </p:sp>
      <p:sp>
        <p:nvSpPr>
          <p:cNvPr id="34" name="Rectangle 33"/>
          <p:cNvSpPr/>
          <p:nvPr/>
        </p:nvSpPr>
        <p:spPr>
          <a:xfrm>
            <a:off x="2123624" y="4203355"/>
            <a:ext cx="9576951"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Các </a:t>
            </a:r>
            <a:r>
              <a:rPr lang="vi-VN" sz="2200" dirty="0">
                <a:solidFill>
                  <a:srgbClr val="0070C0"/>
                </a:solidFill>
                <a:ea typeface="Times New Roman" panose="02020603050405020304" pitchFamily="18" charset="0"/>
              </a:rPr>
              <a:t>kiểu nguyên thủy</a:t>
            </a:r>
            <a:endParaRPr lang="vi-VN" sz="2200" dirty="0">
              <a:solidFill>
                <a:srgbClr val="00B050"/>
              </a:solidFill>
              <a:ea typeface="Times New Roman" panose="02020603050405020304" pitchFamily="18" charset="0"/>
            </a:endParaRPr>
          </a:p>
        </p:txBody>
      </p:sp>
      <p:sp>
        <p:nvSpPr>
          <p:cNvPr id="35" name="Rectangle 34"/>
          <p:cNvSpPr/>
          <p:nvPr/>
        </p:nvSpPr>
        <p:spPr>
          <a:xfrm>
            <a:off x="2123624" y="3684855"/>
            <a:ext cx="9576951"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en-GB" sz="2200" dirty="0" smtClean="0">
                <a:solidFill>
                  <a:srgbClr val="0070C0"/>
                </a:solidFill>
                <a:latin typeface="Arial" panose="020B0604020202020204" pitchFamily="34" charset="0"/>
                <a:ea typeface="Times New Roman" panose="02020603050405020304" pitchFamily="18" charset="0"/>
                <a:cs typeface="Arial" panose="020B0604020202020204" pitchFamily="34" charset="0"/>
              </a:rPr>
              <a:t>Biến không định kiểu</a:t>
            </a:r>
            <a:endParaRPr lang="vi-VN" sz="2200" dirty="0">
              <a:solidFill>
                <a:srgbClr val="00B050"/>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007110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a:solidFill>
                  <a:schemeClr val="bg1"/>
                </a:solidFill>
                <a:latin typeface="Book Antiqua" panose="02040602050305030304" pitchFamily="18" charset="0"/>
              </a:rPr>
              <a:t>1. Python Syntax – cú pháp </a:t>
            </a:r>
          </a:p>
        </p:txBody>
      </p:sp>
      <p:sp>
        <p:nvSpPr>
          <p:cNvPr id="25" name="Rectangle 24"/>
          <p:cNvSpPr/>
          <p:nvPr/>
        </p:nvSpPr>
        <p:spPr>
          <a:xfrm>
            <a:off x="718126" y="1135032"/>
            <a:ext cx="11028218" cy="503599"/>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en-GB" sz="2400" b="1" dirty="0" smtClean="0">
                <a:solidFill>
                  <a:srgbClr val="0000FF"/>
                </a:solidFill>
                <a:ea typeface="Times New Roman" panose="02020603050405020304" pitchFamily="18" charset="0"/>
              </a:rPr>
              <a:t>Chú thích:</a:t>
            </a:r>
            <a:endParaRPr lang="vi-VN" sz="2400" b="1" dirty="0">
              <a:solidFill>
                <a:srgbClr val="0000FF"/>
              </a:solidFill>
              <a:ea typeface="Times New Roman" panose="02020603050405020304" pitchFamily="18" charset="0"/>
            </a:endParaRPr>
          </a:p>
        </p:txBody>
      </p:sp>
      <p:sp>
        <p:nvSpPr>
          <p:cNvPr id="29" name="Rectangle 28"/>
          <p:cNvSpPr/>
          <p:nvPr/>
        </p:nvSpPr>
        <p:spPr>
          <a:xfrm>
            <a:off x="1548149" y="1620928"/>
            <a:ext cx="10228116"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Bắt đầu dòng comment bằng: </a:t>
            </a:r>
            <a:r>
              <a:rPr lang="vi-VN" sz="2200" dirty="0">
                <a:solidFill>
                  <a:srgbClr val="00B050"/>
                </a:solidFill>
                <a:ea typeface="Times New Roman" panose="02020603050405020304" pitchFamily="18" charset="0"/>
              </a:rPr>
              <a:t>#</a:t>
            </a:r>
          </a:p>
        </p:txBody>
      </p:sp>
      <p:sp>
        <p:nvSpPr>
          <p:cNvPr id="30" name="Rectangle 29"/>
          <p:cNvSpPr/>
          <p:nvPr/>
        </p:nvSpPr>
        <p:spPr>
          <a:xfrm>
            <a:off x="1544783" y="2088483"/>
            <a:ext cx="10501744" cy="469359"/>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a:solidFill>
                  <a:srgbClr val="0070C0"/>
                </a:solidFill>
                <a:ea typeface="Times New Roman" panose="02020603050405020304" pitchFamily="18" charset="0"/>
              </a:rPr>
              <a:t>Khối comment (comment trên nhiều dòng): </a:t>
            </a:r>
            <a:endParaRPr lang="en-GB" sz="2200" dirty="0" smtClean="0">
              <a:solidFill>
                <a:srgbClr val="0070C0"/>
              </a:solidFill>
              <a:ea typeface="Times New Roman" panose="02020603050405020304" pitchFamily="18" charset="0"/>
            </a:endParaRPr>
          </a:p>
        </p:txBody>
      </p:sp>
      <p:sp>
        <p:nvSpPr>
          <p:cNvPr id="2" name="Rectangle 1"/>
          <p:cNvSpPr/>
          <p:nvPr/>
        </p:nvSpPr>
        <p:spPr>
          <a:xfrm>
            <a:off x="2844800" y="2967629"/>
            <a:ext cx="6096000" cy="2189317"/>
          </a:xfrm>
          <a:prstGeom prst="rect">
            <a:avLst/>
          </a:prstGeom>
        </p:spPr>
        <p:txBody>
          <a:bodyPr>
            <a:spAutoFit/>
          </a:bodyPr>
          <a:lstStyle/>
          <a:p>
            <a:pPr algn="ctr">
              <a:lnSpc>
                <a:spcPct val="120000"/>
              </a:lnSpc>
              <a:spcBef>
                <a:spcPts val="400"/>
              </a:spcBef>
              <a:spcAft>
                <a:spcPts val="0"/>
              </a:spcAft>
            </a:pPr>
            <a:r>
              <a:rPr lang="vi-VN" sz="3600" dirty="0">
                <a:solidFill>
                  <a:srgbClr val="00B050"/>
                </a:solidFill>
                <a:ea typeface="Times New Roman" panose="02020603050405020304" pitchFamily="18" charset="0"/>
              </a:rPr>
              <a:t>#, </a:t>
            </a:r>
            <a:endParaRPr lang="en-GB" sz="3600" dirty="0">
              <a:solidFill>
                <a:srgbClr val="00B050"/>
              </a:solidFill>
              <a:ea typeface="Times New Roman" panose="02020603050405020304" pitchFamily="18" charset="0"/>
            </a:endParaRPr>
          </a:p>
          <a:p>
            <a:pPr algn="ctr">
              <a:lnSpc>
                <a:spcPct val="120000"/>
              </a:lnSpc>
              <a:spcBef>
                <a:spcPts val="400"/>
              </a:spcBef>
              <a:spcAft>
                <a:spcPts val="0"/>
              </a:spcAft>
            </a:pPr>
            <a:r>
              <a:rPr lang="vi-VN" sz="3600" dirty="0">
                <a:solidFill>
                  <a:srgbClr val="00B050"/>
                </a:solidFill>
                <a:ea typeface="Times New Roman" panose="02020603050405020304" pitchFamily="18" charset="0"/>
              </a:rPr>
              <a:t>’’’ comment ’’’</a:t>
            </a:r>
            <a:endParaRPr lang="en-GB" sz="3600" dirty="0">
              <a:solidFill>
                <a:srgbClr val="00B050"/>
              </a:solidFill>
              <a:ea typeface="Times New Roman" panose="02020603050405020304" pitchFamily="18" charset="0"/>
            </a:endParaRPr>
          </a:p>
          <a:p>
            <a:pPr algn="ctr">
              <a:lnSpc>
                <a:spcPct val="120000"/>
              </a:lnSpc>
              <a:spcBef>
                <a:spcPts val="400"/>
              </a:spcBef>
              <a:spcAft>
                <a:spcPts val="0"/>
              </a:spcAft>
            </a:pPr>
            <a:r>
              <a:rPr lang="vi-VN" sz="3600" dirty="0">
                <a:solidFill>
                  <a:srgbClr val="00B050"/>
                </a:solidFill>
                <a:ea typeface="Times New Roman" panose="02020603050405020304" pitchFamily="18" charset="0"/>
              </a:rPr>
              <a:t>””” comment ”””</a:t>
            </a:r>
          </a:p>
        </p:txBody>
      </p:sp>
    </p:spTree>
    <p:extLst>
      <p:ext uri="{BB962C8B-B14F-4D97-AF65-F5344CB8AC3E}">
        <p14:creationId xmlns:p14="http://schemas.microsoft.com/office/powerpoint/2010/main" val="2672045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a:solidFill>
                  <a:schemeClr val="bg1"/>
                </a:solidFill>
                <a:latin typeface="Book Antiqua" panose="02040602050305030304" pitchFamily="18" charset="0"/>
              </a:rPr>
              <a:t>1. Python Syntax – cú pháp </a:t>
            </a:r>
          </a:p>
        </p:txBody>
      </p:sp>
      <p:sp>
        <p:nvSpPr>
          <p:cNvPr id="25" name="Rectangle 24"/>
          <p:cNvSpPr/>
          <p:nvPr/>
        </p:nvSpPr>
        <p:spPr>
          <a:xfrm>
            <a:off x="718126" y="1135032"/>
            <a:ext cx="11028218" cy="535531"/>
          </a:xfrm>
          <a:prstGeom prst="rect">
            <a:avLst/>
          </a:prstGeom>
        </p:spPr>
        <p:txBody>
          <a:bodyPr wrap="square">
            <a:spAutoFit/>
          </a:bodyPr>
          <a:lstStyle/>
          <a:p>
            <a:pPr algn="ctr">
              <a:lnSpc>
                <a:spcPct val="120000"/>
              </a:lnSpc>
              <a:spcBef>
                <a:spcPts val="400"/>
              </a:spcBef>
              <a:spcAft>
                <a:spcPts val="0"/>
              </a:spcAft>
            </a:pPr>
            <a:r>
              <a:rPr lang="en-GB" sz="2400" b="1" dirty="0" smtClean="0">
                <a:solidFill>
                  <a:srgbClr val="0000FF"/>
                </a:solidFill>
                <a:ea typeface="Times New Roman" panose="02020603050405020304" pitchFamily="18" charset="0"/>
              </a:rPr>
              <a:t>HỌC NGÔN NGỮ PYTHON – PHẦN CƠ BẢN</a:t>
            </a:r>
            <a:endParaRPr lang="vi-VN" sz="2400" b="1" dirty="0">
              <a:solidFill>
                <a:srgbClr val="0000FF"/>
              </a:solidFill>
              <a:ea typeface="Times New Roman" panose="02020603050405020304" pitchFamily="18" charset="0"/>
            </a:endParaRPr>
          </a:p>
        </p:txBody>
      </p:sp>
      <p:sp>
        <p:nvSpPr>
          <p:cNvPr id="29" name="Rectangle 28"/>
          <p:cNvSpPr/>
          <p:nvPr/>
        </p:nvSpPr>
        <p:spPr>
          <a:xfrm>
            <a:off x="1548149" y="1896491"/>
            <a:ext cx="10228116" cy="6093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en-GB" sz="2800" dirty="0" smtClean="0">
                <a:solidFill>
                  <a:srgbClr val="0000FF"/>
                </a:solidFill>
                <a:ea typeface="Times New Roman" panose="02020603050405020304" pitchFamily="18" charset="0"/>
              </a:rPr>
              <a:t>Biến</a:t>
            </a:r>
            <a:endParaRPr lang="vi-VN" sz="2800" dirty="0">
              <a:solidFill>
                <a:srgbClr val="0000FF"/>
              </a:solidFill>
              <a:ea typeface="Times New Roman" panose="02020603050405020304" pitchFamily="18" charset="0"/>
            </a:endParaRPr>
          </a:p>
        </p:txBody>
      </p:sp>
      <p:sp>
        <p:nvSpPr>
          <p:cNvPr id="30" name="Rectangle 29"/>
          <p:cNvSpPr/>
          <p:nvPr/>
        </p:nvSpPr>
        <p:spPr>
          <a:xfrm>
            <a:off x="1548149" y="2633802"/>
            <a:ext cx="10501744" cy="6093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en-GB" sz="2800" dirty="0" smtClean="0">
                <a:solidFill>
                  <a:srgbClr val="FF0000"/>
                </a:solidFill>
                <a:ea typeface="Times New Roman" panose="02020603050405020304" pitchFamily="18" charset="0"/>
              </a:rPr>
              <a:t>Biểu thức</a:t>
            </a:r>
          </a:p>
        </p:txBody>
      </p:sp>
      <p:sp>
        <p:nvSpPr>
          <p:cNvPr id="17" name="Rectangle 16"/>
          <p:cNvSpPr/>
          <p:nvPr/>
        </p:nvSpPr>
        <p:spPr>
          <a:xfrm>
            <a:off x="1544783" y="3361943"/>
            <a:ext cx="10501744" cy="6093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en-GB" sz="2800" dirty="0" smtClean="0">
                <a:solidFill>
                  <a:srgbClr val="0070C0"/>
                </a:solidFill>
                <a:ea typeface="Times New Roman" panose="02020603050405020304" pitchFamily="18" charset="0"/>
              </a:rPr>
              <a:t>Nhập/ xuất</a:t>
            </a:r>
          </a:p>
        </p:txBody>
      </p:sp>
      <p:sp>
        <p:nvSpPr>
          <p:cNvPr id="18" name="Rectangle 17"/>
          <p:cNvSpPr/>
          <p:nvPr/>
        </p:nvSpPr>
        <p:spPr>
          <a:xfrm>
            <a:off x="1544783" y="4030788"/>
            <a:ext cx="10501744" cy="6093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en-GB" sz="2800" dirty="0" smtClean="0">
                <a:solidFill>
                  <a:srgbClr val="0070C0"/>
                </a:solidFill>
                <a:ea typeface="Times New Roman" panose="02020603050405020304" pitchFamily="18" charset="0"/>
              </a:rPr>
              <a:t>Các cấu trúc điều khiển</a:t>
            </a:r>
          </a:p>
        </p:txBody>
      </p:sp>
    </p:spTree>
    <p:extLst>
      <p:ext uri="{BB962C8B-B14F-4D97-AF65-F5344CB8AC3E}">
        <p14:creationId xmlns:p14="http://schemas.microsoft.com/office/powerpoint/2010/main" val="4255290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en-GB" sz="2800" b="1" dirty="0" smtClean="0">
                <a:solidFill>
                  <a:schemeClr val="bg1"/>
                </a:solidFill>
                <a:latin typeface="Book Antiqua" panose="02040602050305030304" pitchFamily="18" charset="0"/>
              </a:rPr>
              <a:t>2</a:t>
            </a:r>
            <a:r>
              <a:rPr lang="vi-VN" sz="2800" b="1" dirty="0" smtClean="0">
                <a:solidFill>
                  <a:schemeClr val="bg1"/>
                </a:solidFill>
                <a:latin typeface="Book Antiqua" panose="02040602050305030304" pitchFamily="18" charset="0"/>
              </a:rPr>
              <a:t>. </a:t>
            </a:r>
            <a:r>
              <a:rPr lang="vi-VN" sz="2800" b="1" dirty="0">
                <a:solidFill>
                  <a:schemeClr val="bg1"/>
                </a:solidFill>
                <a:latin typeface="Book Antiqua" panose="02040602050305030304" pitchFamily="18" charset="0"/>
              </a:rPr>
              <a:t>Python Expression – Biểu thức</a:t>
            </a:r>
          </a:p>
        </p:txBody>
      </p:sp>
      <p:sp>
        <p:nvSpPr>
          <p:cNvPr id="17" name="Rectangle 16"/>
          <p:cNvSpPr/>
          <p:nvPr/>
        </p:nvSpPr>
        <p:spPr>
          <a:xfrm>
            <a:off x="505783" y="1237007"/>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a:solidFill>
                  <a:srgbClr val="005064"/>
                </a:solidFill>
                <a:ea typeface="Times New Roman" panose="02020603050405020304" pitchFamily="18" charset="0"/>
              </a:rPr>
              <a:t>Toán tử</a:t>
            </a:r>
          </a:p>
        </p:txBody>
      </p:sp>
      <p:sp>
        <p:nvSpPr>
          <p:cNvPr id="2" name="Rectangle 1"/>
          <p:cNvSpPr/>
          <p:nvPr/>
        </p:nvSpPr>
        <p:spPr>
          <a:xfrm>
            <a:off x="1168400" y="1867238"/>
            <a:ext cx="10020300" cy="2568717"/>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Arithmetic operators:	+, -, *, /, %, **, //</a:t>
            </a:r>
          </a:p>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Assignment operators:	=, +=, -=, *=,....</a:t>
            </a:r>
          </a:p>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Comparison operators: 	==, !=, &gt;, &lt;, &gt;=, &lt;=</a:t>
            </a:r>
          </a:p>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Logical operators:		and, or, not</a:t>
            </a:r>
          </a:p>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a:t>
            </a:r>
          </a:p>
        </p:txBody>
      </p:sp>
      <p:sp>
        <p:nvSpPr>
          <p:cNvPr id="22" name="Rectangle 21"/>
          <p:cNvSpPr/>
          <p:nvPr/>
        </p:nvSpPr>
        <p:spPr>
          <a:xfrm>
            <a:off x="581891" y="4571435"/>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a:solidFill>
                  <a:srgbClr val="005064"/>
                </a:solidFill>
                <a:ea typeface="Times New Roman" panose="02020603050405020304" pitchFamily="18" charset="0"/>
              </a:rPr>
              <a:t>Toán hạng</a:t>
            </a:r>
          </a:p>
        </p:txBody>
      </p:sp>
      <p:sp>
        <p:nvSpPr>
          <p:cNvPr id="26" name="Rectangle 25"/>
          <p:cNvSpPr/>
          <p:nvPr/>
        </p:nvSpPr>
        <p:spPr>
          <a:xfrm>
            <a:off x="1168400" y="5155884"/>
            <a:ext cx="10020300" cy="600164"/>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Hằng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Biến</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Hàm</a:t>
            </a:r>
            <a:endParaRPr lang="en-US" sz="2200" dirty="0">
              <a:solidFill>
                <a:srgbClr val="0070C0"/>
              </a:solidFill>
              <a:latin typeface="Arial" panose="020B0604020202020204" pitchFamily="34" charset="0"/>
              <a:cs typeface="Arial" panose="020B0604020202020204" pitchFamily="34" charset="0"/>
            </a:endParaRPr>
          </a:p>
        </p:txBody>
      </p:sp>
      <p:sp>
        <p:nvSpPr>
          <p:cNvPr id="27" name="Rectangle 26"/>
          <p:cNvSpPr/>
          <p:nvPr/>
        </p:nvSpPr>
        <p:spPr>
          <a:xfrm>
            <a:off x="1168400" y="5655263"/>
            <a:ext cx="10020300" cy="600164"/>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Hằng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số</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hằng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xâu</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hằng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ký</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tự</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hằng</a:t>
            </a:r>
            <a:r>
              <a:rPr lang="en-US" sz="2200" dirty="0">
                <a:solidFill>
                  <a:srgbClr val="0070C0"/>
                </a:solidFill>
                <a:latin typeface="Arial" panose="020B0604020202020204" pitchFamily="34" charset="0"/>
                <a:cs typeface="Arial" panose="020B0604020202020204" pitchFamily="34" charset="0"/>
              </a:rPr>
              <a:t> date</a:t>
            </a:r>
          </a:p>
        </p:txBody>
      </p:sp>
    </p:spTree>
    <p:extLst>
      <p:ext uri="{BB962C8B-B14F-4D97-AF65-F5344CB8AC3E}">
        <p14:creationId xmlns:p14="http://schemas.microsoft.com/office/powerpoint/2010/main" val="495878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en-GB" sz="2800" b="1" dirty="0" smtClean="0">
                <a:solidFill>
                  <a:schemeClr val="bg1"/>
                </a:solidFill>
                <a:latin typeface="Book Antiqua" panose="02040602050305030304" pitchFamily="18" charset="0"/>
              </a:rPr>
              <a:t>3</a:t>
            </a:r>
            <a:r>
              <a:rPr lang="vi-VN" sz="2800" b="1" dirty="0" smtClean="0">
                <a:solidFill>
                  <a:schemeClr val="bg1"/>
                </a:solidFill>
                <a:latin typeface="Book Antiqua" panose="02040602050305030304" pitchFamily="18" charset="0"/>
              </a:rPr>
              <a:t>. </a:t>
            </a:r>
            <a:r>
              <a:rPr lang="vi-VN" sz="2800" b="1" dirty="0">
                <a:solidFill>
                  <a:schemeClr val="bg1"/>
                </a:solidFill>
                <a:latin typeface="Book Antiqua" panose="02040602050305030304" pitchFamily="18" charset="0"/>
              </a:rPr>
              <a:t>Python In/Out – Nhập/xuất</a:t>
            </a:r>
          </a:p>
        </p:txBody>
      </p:sp>
      <p:sp>
        <p:nvSpPr>
          <p:cNvPr id="17" name="Rectangle 16"/>
          <p:cNvSpPr/>
          <p:nvPr/>
        </p:nvSpPr>
        <p:spPr>
          <a:xfrm>
            <a:off x="505783" y="1237007"/>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a:solidFill>
                  <a:srgbClr val="005064"/>
                </a:solidFill>
                <a:ea typeface="Times New Roman" panose="02020603050405020304" pitchFamily="18" charset="0"/>
              </a:rPr>
              <a:t>Xuất dữ liệu ra màn hình</a:t>
            </a:r>
          </a:p>
        </p:txBody>
      </p:sp>
      <p:sp>
        <p:nvSpPr>
          <p:cNvPr id="2" name="Rectangle 1"/>
          <p:cNvSpPr/>
          <p:nvPr/>
        </p:nvSpPr>
        <p:spPr>
          <a:xfrm>
            <a:off x="1168400" y="1737985"/>
            <a:ext cx="4339828" cy="2123658"/>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Xuất</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xâu</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ký</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tự</a:t>
            </a:r>
            <a:endParaRPr lang="en-US" sz="2200" dirty="0">
              <a:solidFill>
                <a:srgbClr val="0070C0"/>
              </a:solidFill>
              <a:latin typeface="Arial" panose="020B0604020202020204" pitchFamily="34" charset="0"/>
              <a:cs typeface="Arial" panose="020B0604020202020204" pitchFamily="34" charset="0"/>
            </a:endParaRPr>
          </a:p>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Xuất</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dữ</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liệu</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từ</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biến</a:t>
            </a:r>
            <a:endParaRPr lang="en-US" sz="2200" dirty="0">
              <a:solidFill>
                <a:srgbClr val="0070C0"/>
              </a:solidFill>
              <a:latin typeface="Arial" panose="020B0604020202020204" pitchFamily="34" charset="0"/>
              <a:cs typeface="Arial" panose="020B0604020202020204" pitchFamily="34" charset="0"/>
            </a:endParaRPr>
          </a:p>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Cú</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pháp</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tổng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quát</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lệnh</a:t>
            </a:r>
            <a:r>
              <a:rPr lang="en-US" sz="2200" dirty="0">
                <a:solidFill>
                  <a:srgbClr val="0070C0"/>
                </a:solidFill>
                <a:latin typeface="Arial" panose="020B0604020202020204" pitchFamily="34" charset="0"/>
                <a:cs typeface="Arial" panose="020B0604020202020204" pitchFamily="34" charset="0"/>
              </a:rPr>
              <a:t> print</a:t>
            </a:r>
          </a:p>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Định</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dạng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dữ</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liệu</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xuất</a:t>
            </a:r>
            <a:r>
              <a:rPr lang="en-US" sz="2200" dirty="0">
                <a:solidFill>
                  <a:srgbClr val="0070C0"/>
                </a:solidFill>
                <a:latin typeface="Arial" panose="020B0604020202020204" pitchFamily="34" charset="0"/>
                <a:cs typeface="Arial" panose="020B0604020202020204" pitchFamily="34" charset="0"/>
              </a:rPr>
              <a:t> </a:t>
            </a:r>
          </a:p>
        </p:txBody>
      </p:sp>
      <p:sp>
        <p:nvSpPr>
          <p:cNvPr id="22" name="Rectangle 21"/>
          <p:cNvSpPr/>
          <p:nvPr/>
        </p:nvSpPr>
        <p:spPr>
          <a:xfrm>
            <a:off x="505783" y="3958790"/>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a:solidFill>
                  <a:srgbClr val="005064"/>
                </a:solidFill>
                <a:ea typeface="Times New Roman" panose="02020603050405020304" pitchFamily="18" charset="0"/>
              </a:rPr>
              <a:t>Nhập dữ liệu từ bàn phím</a:t>
            </a:r>
          </a:p>
        </p:txBody>
      </p:sp>
      <p:sp>
        <p:nvSpPr>
          <p:cNvPr id="26" name="Rectangle 25"/>
          <p:cNvSpPr/>
          <p:nvPr/>
        </p:nvSpPr>
        <p:spPr>
          <a:xfrm>
            <a:off x="1168400" y="4507266"/>
            <a:ext cx="10020300" cy="537391"/>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Lệnh </a:t>
            </a:r>
            <a:r>
              <a:rPr lang="en-US" sz="2200" dirty="0" smtClean="0">
                <a:solidFill>
                  <a:srgbClr val="0070C0"/>
                </a:solidFill>
                <a:latin typeface="Arial" panose="020B0604020202020204" pitchFamily="34" charset="0"/>
                <a:cs typeface="Arial" panose="020B0604020202020204" pitchFamily="34" charset="0"/>
              </a:rPr>
              <a:t>input + ép kiểu, split(), map()</a:t>
            </a:r>
            <a:endParaRPr lang="en-US" sz="2200" dirty="0">
              <a:solidFill>
                <a:srgbClr val="0070C0"/>
              </a:solidFill>
              <a:latin typeface="Arial" panose="020B0604020202020204" pitchFamily="34" charset="0"/>
              <a:cs typeface="Arial" panose="020B0604020202020204" pitchFamily="34" charset="0"/>
            </a:endParaRPr>
          </a:p>
        </p:txBody>
      </p:sp>
      <p:sp>
        <p:nvSpPr>
          <p:cNvPr id="18" name="Rectangle 17"/>
          <p:cNvSpPr/>
          <p:nvPr/>
        </p:nvSpPr>
        <p:spPr>
          <a:xfrm>
            <a:off x="529936" y="5155909"/>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a:solidFill>
                  <a:srgbClr val="005064"/>
                </a:solidFill>
                <a:ea typeface="Times New Roman" panose="02020603050405020304" pitchFamily="18" charset="0"/>
              </a:rPr>
              <a:t>Sử dụng các module</a:t>
            </a:r>
          </a:p>
        </p:txBody>
      </p:sp>
      <p:sp>
        <p:nvSpPr>
          <p:cNvPr id="19" name="Rectangle 18"/>
          <p:cNvSpPr/>
          <p:nvPr/>
        </p:nvSpPr>
        <p:spPr>
          <a:xfrm>
            <a:off x="1085850" y="5701662"/>
            <a:ext cx="10020300" cy="537391"/>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Lệnh</a:t>
            </a:r>
            <a:r>
              <a:rPr lang="en-US" sz="2200" dirty="0">
                <a:solidFill>
                  <a:srgbClr val="0070C0"/>
                </a:solidFill>
                <a:latin typeface="Arial" panose="020B0604020202020204" pitchFamily="34" charset="0"/>
                <a:cs typeface="Arial" panose="020B0604020202020204" pitchFamily="34" charset="0"/>
              </a:rPr>
              <a:t> import</a:t>
            </a:r>
          </a:p>
        </p:txBody>
      </p:sp>
      <p:sp>
        <p:nvSpPr>
          <p:cNvPr id="11" name="Rectangle 1"/>
          <p:cNvSpPr>
            <a:spLocks noChangeArrowheads="1"/>
          </p:cNvSpPr>
          <p:nvPr/>
        </p:nvSpPr>
        <p:spPr bwMode="auto">
          <a:xfrm>
            <a:off x="7023234" y="1288548"/>
            <a:ext cx="4292465" cy="2729548"/>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800" b="1" i="0" u="none" strike="noStrike" cap="none" normalizeH="0" baseline="0" dirty="0">
                <a:ln>
                  <a:noFill/>
                </a:ln>
                <a:solidFill>
                  <a:srgbClr val="D5D5D5"/>
                </a:solidFill>
                <a:effectLst/>
                <a:latin typeface="Bahnschrift SemiBold" panose="020B0502040204020203" pitchFamily="34" charset="0"/>
              </a:rPr>
              <a:t>print(	*objects,</a:t>
            </a:r>
            <a:r>
              <a:rPr kumimoji="0" lang="vi-VN" altLang="vi-VN" sz="2800" b="1" i="0" u="none" strike="noStrike" cap="none" normalizeH="0" dirty="0">
                <a:ln>
                  <a:noFill/>
                </a:ln>
                <a:solidFill>
                  <a:srgbClr val="D5D5D5"/>
                </a:solidFill>
                <a:effectLst/>
                <a:latin typeface="Bahnschrift SemiBold" panose="020B0502040204020203" pitchFamily="34" charset="0"/>
              </a:rPr>
              <a:t> </a:t>
            </a:r>
          </a:p>
          <a:p>
            <a:pPr lvl="0" eaLnBrk="0" fontAlgn="base" hangingPunct="0">
              <a:spcBef>
                <a:spcPct val="0"/>
              </a:spcBef>
              <a:spcAft>
                <a:spcPct val="0"/>
              </a:spcAft>
            </a:pPr>
            <a:r>
              <a:rPr kumimoji="0" lang="vi-VN" altLang="vi-VN" sz="2800" b="1" i="0" u="none" strike="noStrike" cap="none" normalizeH="0" baseline="0" dirty="0">
                <a:ln>
                  <a:noFill/>
                </a:ln>
                <a:solidFill>
                  <a:srgbClr val="D5D5D5"/>
                </a:solidFill>
                <a:effectLst/>
                <a:latin typeface="Bahnschrift SemiBold" panose="020B0502040204020203" pitchFamily="34" charset="0"/>
              </a:rPr>
              <a:t>                sep = '  </a:t>
            </a:r>
            <a:r>
              <a:rPr lang="vi-VN" altLang="vi-VN" sz="2800" b="1" dirty="0">
                <a:solidFill>
                  <a:srgbClr val="D5D5D5"/>
                </a:solidFill>
                <a:latin typeface="Bahnschrift SemiBold" panose="020B0502040204020203" pitchFamily="34" charset="0"/>
              </a:rPr>
              <a:t>', </a:t>
            </a:r>
          </a:p>
          <a:p>
            <a:pPr lvl="0" eaLnBrk="0" fontAlgn="base" hangingPunct="0">
              <a:spcBef>
                <a:spcPct val="0"/>
              </a:spcBef>
              <a:spcAft>
                <a:spcPct val="0"/>
              </a:spcAft>
            </a:pPr>
            <a:r>
              <a:rPr kumimoji="0" lang="vi-VN" altLang="vi-VN" sz="2800" b="1" i="0" u="none" strike="noStrike" cap="none" normalizeH="0" baseline="0" dirty="0">
                <a:ln>
                  <a:noFill/>
                </a:ln>
                <a:solidFill>
                  <a:srgbClr val="D5D5D5"/>
                </a:solidFill>
                <a:effectLst/>
                <a:latin typeface="Bahnschrift SemiBold" panose="020B0502040204020203" pitchFamily="34" charset="0"/>
              </a:rPr>
              <a:t>                end = '\n</a:t>
            </a:r>
            <a:r>
              <a:rPr lang="vi-VN" altLang="vi-VN" sz="2800" b="1" dirty="0">
                <a:solidFill>
                  <a:srgbClr val="D5D5D5"/>
                </a:solidFill>
                <a:latin typeface="Bahnschrift SemiBold" panose="020B0502040204020203" pitchFamily="34" charset="0"/>
              </a:rPr>
              <a:t>',</a:t>
            </a:r>
          </a:p>
          <a:p>
            <a:pPr lvl="0" eaLnBrk="0" fontAlgn="base" hangingPunct="0">
              <a:spcBef>
                <a:spcPct val="0"/>
              </a:spcBef>
              <a:spcAft>
                <a:spcPct val="0"/>
              </a:spcAft>
            </a:pPr>
            <a:r>
              <a:rPr kumimoji="0" lang="vi-VN" altLang="vi-VN" sz="2800" b="1" i="0" u="none" strike="noStrike" cap="none" normalizeH="0" dirty="0">
                <a:ln>
                  <a:noFill/>
                </a:ln>
                <a:solidFill>
                  <a:srgbClr val="D5D5D5"/>
                </a:solidFill>
                <a:effectLst/>
                <a:latin typeface="Bahnschrift SemiBold" panose="020B0502040204020203" pitchFamily="34" charset="0"/>
              </a:rPr>
              <a:t>	</a:t>
            </a:r>
            <a:r>
              <a:rPr kumimoji="0" lang="vi-VN" altLang="vi-VN" sz="2800" b="1" i="0" u="none" strike="noStrike" cap="none" normalizeH="0" baseline="0" dirty="0">
                <a:ln>
                  <a:noFill/>
                </a:ln>
                <a:solidFill>
                  <a:srgbClr val="D5D5D5"/>
                </a:solidFill>
                <a:effectLst/>
                <a:latin typeface="Bahnschrift SemiBold" panose="020B0502040204020203" pitchFamily="34" charset="0"/>
              </a:rPr>
              <a:t>file  =  sys.stdout,</a:t>
            </a:r>
            <a:r>
              <a:rPr kumimoji="0" lang="vi-VN" altLang="vi-VN" sz="2800" b="1" i="0" u="none" strike="noStrike" cap="none" normalizeH="0" dirty="0">
                <a:ln>
                  <a:noFill/>
                </a:ln>
                <a:solidFill>
                  <a:srgbClr val="D5D5D5"/>
                </a:solidFill>
                <a:effectLst/>
                <a:latin typeface="Bahnschrift SemiBold" panose="020B0502040204020203" pitchFamily="34" charset="0"/>
              </a:rPr>
              <a:t> </a:t>
            </a:r>
          </a:p>
          <a:p>
            <a:pPr lvl="0" eaLnBrk="0" fontAlgn="base" hangingPunct="0">
              <a:spcBef>
                <a:spcPct val="0"/>
              </a:spcBef>
              <a:spcAft>
                <a:spcPct val="0"/>
              </a:spcAft>
            </a:pPr>
            <a:r>
              <a:rPr lang="vi-VN" altLang="vi-VN" sz="2800" b="1" baseline="0" dirty="0">
                <a:solidFill>
                  <a:srgbClr val="D5D5D5"/>
                </a:solidFill>
                <a:latin typeface="Bahnschrift SemiBold" panose="020B0502040204020203" pitchFamily="34" charset="0"/>
              </a:rPr>
              <a:t>	</a:t>
            </a:r>
            <a:r>
              <a:rPr kumimoji="0" lang="vi-VN" altLang="vi-VN" sz="2800" b="1" i="0" u="none" strike="noStrike" cap="none" normalizeH="0" baseline="0" dirty="0">
                <a:ln>
                  <a:noFill/>
                </a:ln>
                <a:solidFill>
                  <a:srgbClr val="D5D5D5"/>
                </a:solidFill>
                <a:effectLst/>
                <a:latin typeface="Bahnschrift SemiBold" panose="020B0502040204020203" pitchFamily="34" charset="0"/>
              </a:rPr>
              <a:t>flush = False</a:t>
            </a:r>
          </a:p>
          <a:p>
            <a:pPr lvl="0" eaLnBrk="0" fontAlgn="base" hangingPunct="0">
              <a:spcBef>
                <a:spcPct val="0"/>
              </a:spcBef>
              <a:spcAft>
                <a:spcPct val="0"/>
              </a:spcAft>
            </a:pPr>
            <a:r>
              <a:rPr lang="vi-VN" altLang="vi-VN" sz="2800" b="1" dirty="0">
                <a:solidFill>
                  <a:srgbClr val="D5D5D5"/>
                </a:solidFill>
                <a:latin typeface="Bahnschrift SemiBold" panose="020B0502040204020203" pitchFamily="34" charset="0"/>
              </a:rPr>
              <a:t>             </a:t>
            </a:r>
            <a:r>
              <a:rPr kumimoji="0" lang="vi-VN" altLang="vi-VN" sz="2800" b="1" i="0" u="none" strike="noStrike" cap="none" normalizeH="0" baseline="0" dirty="0">
                <a:ln>
                  <a:noFill/>
                </a:ln>
                <a:solidFill>
                  <a:srgbClr val="D5D5D5"/>
                </a:solidFill>
                <a:effectLst/>
                <a:latin typeface="Bahnschrift SemiBold" panose="020B0502040204020203" pitchFamily="34" charset="0"/>
              </a:rPr>
              <a:t>)</a:t>
            </a:r>
            <a:r>
              <a:rPr kumimoji="0" lang="vi-VN" altLang="vi-VN" sz="2800" b="1" i="0" u="none" strike="noStrike" cap="none" normalizeH="0" baseline="0" dirty="0">
                <a:ln>
                  <a:noFill/>
                </a:ln>
                <a:solidFill>
                  <a:schemeClr val="tx1"/>
                </a:solidFill>
                <a:effectLst/>
                <a:latin typeface="Bahnschrift SemiBold" panose="020B0502040204020203" pitchFamily="34" charset="0"/>
              </a:rPr>
              <a:t> </a:t>
            </a:r>
          </a:p>
        </p:txBody>
      </p:sp>
    </p:spTree>
    <p:extLst>
      <p:ext uri="{BB962C8B-B14F-4D97-AF65-F5344CB8AC3E}">
        <p14:creationId xmlns:p14="http://schemas.microsoft.com/office/powerpoint/2010/main" val="2383795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en-GB" sz="2800" b="1" dirty="0" smtClean="0">
                <a:solidFill>
                  <a:schemeClr val="bg1"/>
                </a:solidFill>
                <a:latin typeface="Book Antiqua" panose="02040602050305030304" pitchFamily="18" charset="0"/>
              </a:rPr>
              <a:t>3</a:t>
            </a:r>
            <a:r>
              <a:rPr lang="vi-VN" sz="2800" b="1" dirty="0" smtClean="0">
                <a:solidFill>
                  <a:schemeClr val="bg1"/>
                </a:solidFill>
                <a:latin typeface="Book Antiqua" panose="02040602050305030304" pitchFamily="18" charset="0"/>
              </a:rPr>
              <a:t>. </a:t>
            </a:r>
            <a:r>
              <a:rPr lang="vi-VN" sz="2800" b="1" dirty="0">
                <a:solidFill>
                  <a:schemeClr val="bg1"/>
                </a:solidFill>
                <a:latin typeface="Book Antiqua" panose="02040602050305030304" pitchFamily="18" charset="0"/>
              </a:rPr>
              <a:t>Python In/Out – Nhập/xuất</a:t>
            </a:r>
          </a:p>
        </p:txBody>
      </p:sp>
      <p:sp>
        <p:nvSpPr>
          <p:cNvPr id="17" name="Rectangle 16"/>
          <p:cNvSpPr/>
          <p:nvPr/>
        </p:nvSpPr>
        <p:spPr>
          <a:xfrm>
            <a:off x="505783" y="1237007"/>
            <a:ext cx="11028218" cy="494879"/>
          </a:xfrm>
          <a:prstGeom prst="rect">
            <a:avLst/>
          </a:prstGeom>
        </p:spPr>
        <p:txBody>
          <a:bodyPr wrap="square">
            <a:spAutoFit/>
          </a:bodyPr>
          <a:lstStyle/>
          <a:p>
            <a:pPr algn="just">
              <a:lnSpc>
                <a:spcPct val="120000"/>
              </a:lnSpc>
              <a:spcBef>
                <a:spcPts val="400"/>
              </a:spcBef>
            </a:pPr>
            <a:r>
              <a:rPr lang="vi-VN" sz="2400" b="1" dirty="0">
                <a:solidFill>
                  <a:srgbClr val="C00000"/>
                </a:solidFill>
                <a:ea typeface="Times New Roman" panose="02020603050405020304" pitchFamily="18" charset="0"/>
                <a:sym typeface="Wingdings" panose="05000000000000000000" pitchFamily="2" charset="2"/>
              </a:rPr>
              <a:t>  </a:t>
            </a:r>
            <a:r>
              <a:rPr lang="vi-VN" sz="2400" b="1" dirty="0">
                <a:solidFill>
                  <a:srgbClr val="C00000"/>
                </a:solidFill>
                <a:ea typeface="Times New Roman" panose="02020603050405020304" pitchFamily="18" charset="0"/>
              </a:rPr>
              <a:t>BÀI TẬP 1.1</a:t>
            </a:r>
          </a:p>
        </p:txBody>
      </p:sp>
      <p:sp>
        <p:nvSpPr>
          <p:cNvPr id="2" name="Rectangle 1"/>
          <p:cNvSpPr/>
          <p:nvPr/>
        </p:nvSpPr>
        <p:spPr>
          <a:xfrm>
            <a:off x="1049482" y="4114509"/>
            <a:ext cx="10020300" cy="1107996"/>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Nhập</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vào</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tọa</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độ</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của</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hai</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điểm</a:t>
            </a:r>
            <a:r>
              <a:rPr lang="en-US" sz="2200" dirty="0">
                <a:solidFill>
                  <a:srgbClr val="0070C0"/>
                </a:solidFill>
                <a:latin typeface="Arial" panose="020B0604020202020204" pitchFamily="34" charset="0"/>
                <a:cs typeface="Arial" panose="020B0604020202020204" pitchFamily="34" charset="0"/>
              </a:rPr>
              <a:t> A(x1, y1) </a:t>
            </a:r>
            <a:r>
              <a:rPr lang="en-US" sz="2200" dirty="0" err="1">
                <a:solidFill>
                  <a:srgbClr val="0070C0"/>
                </a:solidFill>
                <a:latin typeface="Arial" panose="020B0604020202020204" pitchFamily="34" charset="0"/>
                <a:cs typeface="Arial" panose="020B0604020202020204" pitchFamily="34" charset="0"/>
              </a:rPr>
              <a:t>và</a:t>
            </a:r>
            <a:r>
              <a:rPr lang="en-US" sz="2200" dirty="0">
                <a:solidFill>
                  <a:srgbClr val="0070C0"/>
                </a:solidFill>
                <a:latin typeface="Arial" panose="020B0604020202020204" pitchFamily="34" charset="0"/>
                <a:cs typeface="Arial" panose="020B0604020202020204" pitchFamily="34" charset="0"/>
              </a:rPr>
              <a:t> B(x2, y2). </a:t>
            </a:r>
            <a:r>
              <a:rPr lang="en-US" sz="2200" dirty="0" err="1">
                <a:solidFill>
                  <a:srgbClr val="0070C0"/>
                </a:solidFill>
                <a:latin typeface="Arial" panose="020B0604020202020204" pitchFamily="34" charset="0"/>
                <a:cs typeface="Arial" panose="020B0604020202020204" pitchFamily="34" charset="0"/>
              </a:rPr>
              <a:t>Tính</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và</a:t>
            </a:r>
            <a:r>
              <a:rPr lang="en-US" sz="2200" dirty="0">
                <a:solidFill>
                  <a:srgbClr val="0070C0"/>
                </a:solidFill>
                <a:latin typeface="Arial" panose="020B0604020202020204" pitchFamily="34" charset="0"/>
                <a:cs typeface="Arial" panose="020B0604020202020204" pitchFamily="34" charset="0"/>
              </a:rPr>
              <a:t> in </a:t>
            </a:r>
            <a:r>
              <a:rPr lang="en-US" sz="2200" dirty="0" err="1">
                <a:solidFill>
                  <a:srgbClr val="0070C0"/>
                </a:solidFill>
                <a:latin typeface="Arial" panose="020B0604020202020204" pitchFamily="34" charset="0"/>
                <a:cs typeface="Arial" panose="020B0604020202020204" pitchFamily="34" charset="0"/>
              </a:rPr>
              <a:t>ra</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khoảng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cách</a:t>
            </a:r>
            <a:r>
              <a:rPr lang="en-US" sz="2200" dirty="0">
                <a:solidFill>
                  <a:srgbClr val="0070C0"/>
                </a:solidFill>
                <a:latin typeface="Arial" panose="020B0604020202020204" pitchFamily="34" charset="0"/>
                <a:cs typeface="Arial" panose="020B0604020202020204" pitchFamily="34" charset="0"/>
              </a:rPr>
              <a:t> Euclidean </a:t>
            </a:r>
            <a:r>
              <a:rPr lang="en-US" sz="2200" dirty="0" err="1">
                <a:solidFill>
                  <a:srgbClr val="0070C0"/>
                </a:solidFill>
                <a:latin typeface="Arial" panose="020B0604020202020204" pitchFamily="34" charset="0"/>
                <a:cs typeface="Arial" panose="020B0604020202020204" pitchFamily="34" charset="0"/>
              </a:rPr>
              <a:t>giữa</a:t>
            </a:r>
            <a:r>
              <a:rPr lang="en-US" sz="2200" dirty="0">
                <a:solidFill>
                  <a:srgbClr val="0070C0"/>
                </a:solidFill>
                <a:latin typeface="Arial" panose="020B0604020202020204" pitchFamily="34" charset="0"/>
                <a:cs typeface="Arial" panose="020B0604020202020204" pitchFamily="34" charset="0"/>
              </a:rPr>
              <a:t> A </a:t>
            </a:r>
            <a:r>
              <a:rPr lang="en-US" sz="2200" dirty="0" err="1">
                <a:solidFill>
                  <a:srgbClr val="0070C0"/>
                </a:solidFill>
                <a:latin typeface="Arial" panose="020B0604020202020204" pitchFamily="34" charset="0"/>
                <a:cs typeface="Arial" panose="020B0604020202020204" pitchFamily="34" charset="0"/>
              </a:rPr>
              <a:t>và</a:t>
            </a:r>
            <a:r>
              <a:rPr lang="en-US" sz="2200" dirty="0">
                <a:solidFill>
                  <a:srgbClr val="0070C0"/>
                </a:solidFill>
                <a:latin typeface="Arial" panose="020B0604020202020204" pitchFamily="34" charset="0"/>
                <a:cs typeface="Arial" panose="020B0604020202020204" pitchFamily="34" charset="0"/>
              </a:rPr>
              <a:t> B:</a:t>
            </a:r>
          </a:p>
        </p:txBody>
      </p:sp>
      <mc:AlternateContent xmlns:mc="http://schemas.openxmlformats.org/markup-compatibility/2006" xmlns:a14="http://schemas.microsoft.com/office/drawing/2010/main">
        <mc:Choice Requires="a14">
          <p:sp>
            <p:nvSpPr>
              <p:cNvPr id="11" name="TextBox 10"/>
              <p:cNvSpPr txBox="1"/>
              <p:nvPr/>
            </p:nvSpPr>
            <p:spPr>
              <a:xfrm>
                <a:off x="4053611" y="5406035"/>
                <a:ext cx="5249718" cy="409984"/>
              </a:xfrm>
              <a:prstGeom prst="rect">
                <a:avLst/>
              </a:prstGeom>
              <a:noFill/>
            </p:spPr>
            <p:txBody>
              <a:bodyPr wrap="square" lIns="0" tIns="0" rIns="0" bIns="0" rtlCol="0">
                <a:spAutoFit/>
              </a:bodyPr>
              <a:lstStyle/>
              <a:p>
                <a:r>
                  <a:rPr lang="vi-VN" sz="2200" dirty="0"/>
                  <a:t>d(A, B) </a:t>
                </a:r>
                <a14:m>
                  <m:oMath xmlns:m="http://schemas.openxmlformats.org/officeDocument/2006/math">
                    <m:r>
                      <a:rPr lang="vi-VN" sz="2200" i="1" smtClean="0">
                        <a:latin typeface="Cambria Math" panose="02040503050406030204" pitchFamily="18" charset="0"/>
                      </a:rPr>
                      <m:t>=</m:t>
                    </m:r>
                    <m:r>
                      <a:rPr lang="vi-VN" sz="2200" b="0" i="1" smtClean="0">
                        <a:latin typeface="Cambria Math" panose="02040503050406030204" pitchFamily="18" charset="0"/>
                      </a:rPr>
                      <m:t> </m:t>
                    </m:r>
                    <m:rad>
                      <m:radPr>
                        <m:degHide m:val="on"/>
                        <m:ctrlPr>
                          <a:rPr lang="vi-VN" sz="2200" b="0" i="1" smtClean="0">
                            <a:latin typeface="Cambria Math" panose="02040503050406030204" pitchFamily="18" charset="0"/>
                          </a:rPr>
                        </m:ctrlPr>
                      </m:radPr>
                      <m:deg/>
                      <m:e>
                        <m:sSup>
                          <m:sSupPr>
                            <m:ctrlPr>
                              <a:rPr lang="vi-VN" sz="2200" b="0" i="1" smtClean="0">
                                <a:latin typeface="Cambria Math" panose="02040503050406030204" pitchFamily="18" charset="0"/>
                              </a:rPr>
                            </m:ctrlPr>
                          </m:sSupPr>
                          <m:e>
                            <m:r>
                              <a:rPr lang="vi-VN" sz="2200" i="1">
                                <a:latin typeface="Cambria Math" panose="02040503050406030204" pitchFamily="18" charset="0"/>
                              </a:rPr>
                              <m:t>(</m:t>
                            </m:r>
                            <m:r>
                              <a:rPr lang="vi-VN" sz="2200" i="1">
                                <a:latin typeface="Cambria Math" panose="02040503050406030204" pitchFamily="18" charset="0"/>
                              </a:rPr>
                              <m:t>𝑥</m:t>
                            </m:r>
                            <m:r>
                              <a:rPr lang="vi-VN" sz="2200" i="1">
                                <a:latin typeface="Cambria Math" panose="02040503050406030204" pitchFamily="18" charset="0"/>
                              </a:rPr>
                              <m:t>1−</m:t>
                            </m:r>
                            <m:r>
                              <a:rPr lang="vi-VN" sz="2200" i="1">
                                <a:latin typeface="Cambria Math" panose="02040503050406030204" pitchFamily="18" charset="0"/>
                              </a:rPr>
                              <m:t>𝑥</m:t>
                            </m:r>
                            <m:r>
                              <a:rPr lang="vi-VN" sz="2200" i="1">
                                <a:latin typeface="Cambria Math" panose="02040503050406030204" pitchFamily="18" charset="0"/>
                              </a:rPr>
                              <m:t>2)</m:t>
                            </m:r>
                          </m:e>
                          <m:sup>
                            <m:r>
                              <a:rPr lang="vi-VN" sz="2200" b="0" i="1" smtClean="0">
                                <a:latin typeface="Cambria Math" panose="02040503050406030204" pitchFamily="18" charset="0"/>
                              </a:rPr>
                              <m:t>2</m:t>
                            </m:r>
                          </m:sup>
                        </m:sSup>
                        <m:r>
                          <a:rPr lang="vi-VN" sz="2200" b="0" i="1" smtClean="0">
                            <a:latin typeface="Cambria Math" panose="02040503050406030204" pitchFamily="18" charset="0"/>
                          </a:rPr>
                          <m:t>+ </m:t>
                        </m:r>
                        <m:sSup>
                          <m:sSupPr>
                            <m:ctrlPr>
                              <a:rPr lang="vi-VN" sz="2200" b="0" i="1" smtClean="0">
                                <a:latin typeface="Cambria Math" panose="02040503050406030204" pitchFamily="18" charset="0"/>
                              </a:rPr>
                            </m:ctrlPr>
                          </m:sSupPr>
                          <m:e>
                            <m:r>
                              <a:rPr lang="vi-VN" sz="2200" b="0" i="1" smtClean="0">
                                <a:latin typeface="Cambria Math" panose="02040503050406030204" pitchFamily="18" charset="0"/>
                              </a:rPr>
                              <m:t>(</m:t>
                            </m:r>
                            <m:r>
                              <a:rPr lang="vi-VN" sz="2200" b="0" i="1" smtClean="0">
                                <a:latin typeface="Cambria Math" panose="02040503050406030204" pitchFamily="18" charset="0"/>
                              </a:rPr>
                              <m:t>𝑦</m:t>
                            </m:r>
                            <m:r>
                              <a:rPr lang="vi-VN" sz="2200" b="0" i="1" smtClean="0">
                                <a:latin typeface="Cambria Math" panose="02040503050406030204" pitchFamily="18" charset="0"/>
                              </a:rPr>
                              <m:t>1−</m:t>
                            </m:r>
                            <m:r>
                              <a:rPr lang="vi-VN" sz="2200" b="0" i="1" smtClean="0">
                                <a:latin typeface="Cambria Math" panose="02040503050406030204" pitchFamily="18" charset="0"/>
                              </a:rPr>
                              <m:t>𝑦</m:t>
                            </m:r>
                            <m:r>
                              <a:rPr lang="vi-VN" sz="2200" b="0" i="1" smtClean="0">
                                <a:latin typeface="Cambria Math" panose="02040503050406030204" pitchFamily="18" charset="0"/>
                              </a:rPr>
                              <m:t>2)</m:t>
                            </m:r>
                          </m:e>
                          <m:sup>
                            <m:r>
                              <a:rPr lang="vi-VN" sz="2200" b="0" i="1" smtClean="0">
                                <a:latin typeface="Cambria Math" panose="02040503050406030204" pitchFamily="18" charset="0"/>
                              </a:rPr>
                              <m:t>2</m:t>
                            </m:r>
                          </m:sup>
                        </m:sSup>
                        <m:r>
                          <a:rPr lang="vi-VN" sz="2200" b="0" i="1" smtClean="0">
                            <a:latin typeface="Cambria Math" panose="02040503050406030204" pitchFamily="18" charset="0"/>
                          </a:rPr>
                          <m:t>  </m:t>
                        </m:r>
                      </m:e>
                    </m:rad>
                  </m:oMath>
                </a14:m>
                <a:endParaRPr lang="vi-VN" sz="2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053611" y="5406035"/>
                <a:ext cx="5249718" cy="409984"/>
              </a:xfrm>
              <a:prstGeom prst="rect">
                <a:avLst/>
              </a:prstGeom>
              <a:blipFill>
                <a:blip r:embed="rId3"/>
                <a:stretch>
                  <a:fillRect l="-3252" t="-5970" b="-38806"/>
                </a:stretch>
              </a:blipFill>
            </p:spPr>
            <p:txBody>
              <a:bodyPr/>
              <a:lstStyle/>
              <a:p>
                <a:r>
                  <a:rPr lang="vi-VN">
                    <a:noFill/>
                  </a:rPr>
                  <a:t> </a:t>
                </a:r>
              </a:p>
            </p:txBody>
          </p:sp>
        </mc:Fallback>
      </mc:AlternateContent>
      <p:sp>
        <p:nvSpPr>
          <p:cNvPr id="20" name="Rectangle 19"/>
          <p:cNvSpPr/>
          <p:nvPr/>
        </p:nvSpPr>
        <p:spPr>
          <a:xfrm>
            <a:off x="1049482" y="1788513"/>
            <a:ext cx="10020300" cy="2123658"/>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Nhập</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vào</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từ</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bàn</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phím</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hai</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số</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nguyên</a:t>
            </a:r>
            <a:r>
              <a:rPr lang="en-US" sz="2200" dirty="0">
                <a:solidFill>
                  <a:srgbClr val="0070C0"/>
                </a:solidFill>
                <a:latin typeface="Arial" panose="020B0604020202020204" pitchFamily="34" charset="0"/>
                <a:cs typeface="Arial" panose="020B0604020202020204" pitchFamily="34" charset="0"/>
              </a:rPr>
              <a:t> a, b. </a:t>
            </a:r>
            <a:r>
              <a:rPr lang="en-US" sz="2200" dirty="0" err="1">
                <a:solidFill>
                  <a:srgbClr val="0070C0"/>
                </a:solidFill>
                <a:latin typeface="Arial" panose="020B0604020202020204" pitchFamily="34" charset="0"/>
                <a:cs typeface="Arial" panose="020B0604020202020204" pitchFamily="34" charset="0"/>
              </a:rPr>
              <a:t>Tính</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và</a:t>
            </a:r>
            <a:r>
              <a:rPr lang="en-US" sz="2200" dirty="0">
                <a:solidFill>
                  <a:srgbClr val="0070C0"/>
                </a:solidFill>
                <a:latin typeface="Arial" panose="020B0604020202020204" pitchFamily="34" charset="0"/>
                <a:cs typeface="Arial" panose="020B0604020202020204" pitchFamily="34" charset="0"/>
              </a:rPr>
              <a:t> in </a:t>
            </a:r>
            <a:r>
              <a:rPr lang="en-US" sz="2200" dirty="0" err="1">
                <a:solidFill>
                  <a:srgbClr val="0070C0"/>
                </a:solidFill>
                <a:latin typeface="Arial" panose="020B0604020202020204" pitchFamily="34" charset="0"/>
                <a:cs typeface="Arial" panose="020B0604020202020204" pitchFamily="34" charset="0"/>
              </a:rPr>
              <a:t>ra</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màn</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hình</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tổng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hiệu</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tích</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thương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của</a:t>
            </a:r>
            <a:r>
              <a:rPr lang="en-US" sz="2200" dirty="0">
                <a:solidFill>
                  <a:srgbClr val="0070C0"/>
                </a:solidFill>
                <a:latin typeface="Arial" panose="020B0604020202020204" pitchFamily="34" charset="0"/>
                <a:cs typeface="Arial" panose="020B0604020202020204" pitchFamily="34" charset="0"/>
              </a:rPr>
              <a:t> a </a:t>
            </a:r>
            <a:r>
              <a:rPr lang="en-US" sz="2200" dirty="0" err="1">
                <a:solidFill>
                  <a:srgbClr val="0070C0"/>
                </a:solidFill>
                <a:latin typeface="Arial" panose="020B0604020202020204" pitchFamily="34" charset="0"/>
                <a:cs typeface="Arial" panose="020B0604020202020204" pitchFamily="34" charset="0"/>
              </a:rPr>
              <a:t>và</a:t>
            </a:r>
            <a:r>
              <a:rPr lang="en-US" sz="2200" dirty="0">
                <a:solidFill>
                  <a:srgbClr val="0070C0"/>
                </a:solidFill>
                <a:latin typeface="Arial" panose="020B0604020202020204" pitchFamily="34" charset="0"/>
                <a:cs typeface="Arial" panose="020B0604020202020204" pitchFamily="34" charset="0"/>
              </a:rPr>
              <a:t> b:</a:t>
            </a:r>
          </a:p>
          <a:p>
            <a:pPr marL="342900" indent="-342900">
              <a:lnSpc>
                <a:spcPct val="150000"/>
              </a:lnSpc>
              <a:buFontTx/>
              <a:buChar char="-"/>
            </a:pPr>
            <a:r>
              <a:rPr lang="en-US" sz="2200" dirty="0" err="1">
                <a:solidFill>
                  <a:srgbClr val="0070C0"/>
                </a:solidFill>
                <a:latin typeface="Arial" panose="020B0604020202020204" pitchFamily="34" charset="0"/>
                <a:cs typeface="Arial" panose="020B0604020202020204" pitchFamily="34" charset="0"/>
              </a:rPr>
              <a:t>Mỗi</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kết</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quả</a:t>
            </a:r>
            <a:r>
              <a:rPr lang="en-US" sz="2200" dirty="0">
                <a:solidFill>
                  <a:srgbClr val="0070C0"/>
                </a:solidFill>
                <a:latin typeface="Arial" panose="020B0604020202020204" pitchFamily="34" charset="0"/>
                <a:cs typeface="Arial" panose="020B0604020202020204" pitchFamily="34" charset="0"/>
              </a:rPr>
              <a:t> in </a:t>
            </a:r>
            <a:r>
              <a:rPr lang="en-US" sz="2200" dirty="0" err="1">
                <a:solidFill>
                  <a:srgbClr val="0070C0"/>
                </a:solidFill>
                <a:latin typeface="Arial" panose="020B0604020202020204" pitchFamily="34" charset="0"/>
                <a:cs typeface="Arial" panose="020B0604020202020204" pitchFamily="34" charset="0"/>
              </a:rPr>
              <a:t>trên</a:t>
            </a:r>
            <a:r>
              <a:rPr lang="en-US" sz="2200" dirty="0">
                <a:solidFill>
                  <a:srgbClr val="0070C0"/>
                </a:solidFill>
                <a:latin typeface="Arial" panose="020B0604020202020204" pitchFamily="34" charset="0"/>
                <a:cs typeface="Arial" panose="020B0604020202020204" pitchFamily="34" charset="0"/>
              </a:rPr>
              <a:t> 1 </a:t>
            </a:r>
            <a:r>
              <a:rPr lang="en-US" sz="2200" dirty="0" err="1">
                <a:solidFill>
                  <a:srgbClr val="0070C0"/>
                </a:solidFill>
                <a:latin typeface="Arial" panose="020B0604020202020204" pitchFamily="34" charset="0"/>
                <a:cs typeface="Arial" panose="020B0604020202020204" pitchFamily="34" charset="0"/>
              </a:rPr>
              <a:t>dòng</a:t>
            </a:r>
            <a:r>
              <a:rPr lang="en-US" sz="2200" dirty="0">
                <a:solidFill>
                  <a:srgbClr val="0070C0"/>
                </a:solidFill>
                <a:latin typeface="Arial" panose="020B0604020202020204" pitchFamily="34" charset="0"/>
                <a:cs typeface="Arial" panose="020B0604020202020204" pitchFamily="34" charset="0"/>
              </a:rPr>
              <a:t>.</a:t>
            </a:r>
          </a:p>
          <a:p>
            <a:pPr marL="342900" indent="-342900">
              <a:lnSpc>
                <a:spcPct val="150000"/>
              </a:lnSpc>
              <a:buFontTx/>
              <a:buChar char="-"/>
            </a:pPr>
            <a:r>
              <a:rPr lang="en-US" sz="2200" dirty="0" err="1">
                <a:solidFill>
                  <a:srgbClr val="0070C0"/>
                </a:solidFill>
                <a:latin typeface="Arial" panose="020B0604020202020204" pitchFamily="34" charset="0"/>
                <a:cs typeface="Arial" panose="020B0604020202020204" pitchFamily="34" charset="0"/>
              </a:rPr>
              <a:t>Kết</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quả</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của</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thương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là</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số</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thực</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có</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độ</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chính</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xác</a:t>
            </a:r>
            <a:r>
              <a:rPr lang="en-US" sz="2200" dirty="0">
                <a:solidFill>
                  <a:srgbClr val="0070C0"/>
                </a:solidFill>
                <a:latin typeface="Arial" panose="020B0604020202020204" pitchFamily="34" charset="0"/>
                <a:cs typeface="Arial" panose="020B0604020202020204" pitchFamily="34" charset="0"/>
              </a:rPr>
              <a:t> 3 </a:t>
            </a:r>
            <a:r>
              <a:rPr lang="en-US" sz="2200" dirty="0" err="1">
                <a:solidFill>
                  <a:srgbClr val="0070C0"/>
                </a:solidFill>
                <a:latin typeface="Arial" panose="020B0604020202020204" pitchFamily="34" charset="0"/>
                <a:cs typeface="Arial" panose="020B0604020202020204" pitchFamily="34" charset="0"/>
              </a:rPr>
              <a:t>chữ</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số</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hàng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thập</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phân</a:t>
            </a:r>
            <a:r>
              <a:rPr lang="en-US" sz="2200" dirty="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31123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a:t>
            </a:fld>
            <a:endParaRPr lang="ru-RU" b="1"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565018992"/>
              </p:ext>
            </p:extLst>
          </p:nvPr>
        </p:nvGraphicFramePr>
        <p:xfrm>
          <a:off x="304800" y="1108364"/>
          <a:ext cx="11637817" cy="5029201"/>
        </p:xfrm>
        <a:graphic>
          <a:graphicData uri="http://schemas.openxmlformats.org/drawingml/2006/table">
            <a:tbl>
              <a:tblPr firstRow="1" firstCol="1" bandRow="1">
                <a:tableStyleId>{5C22544A-7EE6-4342-B048-85BDC9FD1C3A}</a:tableStyleId>
              </a:tblPr>
              <a:tblGrid>
                <a:gridCol w="3238348">
                  <a:extLst>
                    <a:ext uri="{9D8B030D-6E8A-4147-A177-3AD203B41FA5}">
                      <a16:colId xmlns:a16="http://schemas.microsoft.com/office/drawing/2014/main" val="4150375906"/>
                    </a:ext>
                  </a:extLst>
                </a:gridCol>
                <a:gridCol w="8399469">
                  <a:extLst>
                    <a:ext uri="{9D8B030D-6E8A-4147-A177-3AD203B41FA5}">
                      <a16:colId xmlns:a16="http://schemas.microsoft.com/office/drawing/2014/main" val="868515470"/>
                    </a:ext>
                  </a:extLst>
                </a:gridCol>
              </a:tblGrid>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Tên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học</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phần</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Ngôn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ngữ</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lập</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trình</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khoa</a:t>
                      </a:r>
                      <a:r>
                        <a:rPr lang="en-US" sz="1800" b="1" dirty="0">
                          <a:solidFill>
                            <a:schemeClr val="bg1"/>
                          </a:solidFill>
                          <a:effectLst/>
                          <a:latin typeface="Bahnschrift SemiBold" panose="020B0502040204020203" pitchFamily="34" charset="0"/>
                        </a:rPr>
                        <a:t> học</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3309726605"/>
                  </a:ext>
                </a:extLst>
              </a:tr>
              <a:tr h="360562">
                <a:tc>
                  <a:txBody>
                    <a:bodyPr/>
                    <a:lstStyle/>
                    <a:p>
                      <a:pPr marL="457200">
                        <a:lnSpc>
                          <a:spcPct val="115000"/>
                        </a:lnSpc>
                        <a:spcBef>
                          <a:spcPts val="300"/>
                        </a:spcBef>
                        <a:spcAft>
                          <a:spcPts val="300"/>
                        </a:spcAft>
                      </a:pPr>
                      <a:r>
                        <a:rPr lang="en-US" sz="1800" b="1">
                          <a:solidFill>
                            <a:schemeClr val="bg1"/>
                          </a:solidFill>
                          <a:effectLst/>
                          <a:latin typeface="Bahnschrift SemiBold" panose="020B0502040204020203" pitchFamily="34" charset="0"/>
                        </a:rPr>
                        <a:t>Thời lượng:</a:t>
                      </a:r>
                      <a:endParaRPr lang="vi-VN" sz="1800" b="1">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err="1">
                          <a:solidFill>
                            <a:schemeClr val="bg1"/>
                          </a:solidFill>
                          <a:effectLst/>
                          <a:latin typeface="Bahnschrift SemiBold" panose="020B0502040204020203" pitchFamily="34" charset="0"/>
                        </a:rPr>
                        <a:t>Lý</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thuyết</a:t>
                      </a:r>
                      <a:r>
                        <a:rPr lang="en-US" sz="1800" b="0" dirty="0">
                          <a:solidFill>
                            <a:schemeClr val="bg1"/>
                          </a:solidFill>
                          <a:effectLst/>
                          <a:latin typeface="Bahnschrift SemiBold" panose="020B0502040204020203" pitchFamily="34" charset="0"/>
                        </a:rPr>
                        <a:t>: 30 </a:t>
                      </a:r>
                      <a:r>
                        <a:rPr lang="en-US" sz="1800" b="0" dirty="0" err="1">
                          <a:solidFill>
                            <a:schemeClr val="bg1"/>
                          </a:solidFill>
                          <a:effectLst/>
                          <a:latin typeface="Bahnschrift SemiBold" panose="020B0502040204020203" pitchFamily="34" charset="0"/>
                        </a:rPr>
                        <a:t>tiết</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Thực</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hành</a:t>
                      </a:r>
                      <a:r>
                        <a:rPr lang="en-US" sz="1800" b="0" dirty="0">
                          <a:solidFill>
                            <a:schemeClr val="bg1"/>
                          </a:solidFill>
                          <a:effectLst/>
                          <a:latin typeface="Bahnschrift SemiBold" panose="020B0502040204020203" pitchFamily="34" charset="0"/>
                        </a:rPr>
                        <a:t>: 30 </a:t>
                      </a:r>
                      <a:r>
                        <a:rPr lang="en-US" sz="1800" b="0" dirty="0" err="1">
                          <a:solidFill>
                            <a:schemeClr val="bg1"/>
                          </a:solidFill>
                          <a:effectLst/>
                          <a:latin typeface="Bahnschrift SemiBold" panose="020B0502040204020203" pitchFamily="34" charset="0"/>
                        </a:rPr>
                        <a:t>giờ</a:t>
                      </a:r>
                      <a:r>
                        <a:rPr lang="en-US" sz="1800" b="0" dirty="0">
                          <a:solidFill>
                            <a:schemeClr val="bg1"/>
                          </a:solidFill>
                          <a:effectLst/>
                          <a:latin typeface="Bahnschrift SemiBold" panose="020B0502040204020203" pitchFamily="34" charset="0"/>
                        </a:rPr>
                        <a:t>.</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850545383"/>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Sô</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bài</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kiểm</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tra</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a:solidFill>
                            <a:schemeClr val="bg1"/>
                          </a:solidFill>
                          <a:effectLst/>
                          <a:latin typeface="Bahnschrift SemiBold" panose="020B0502040204020203" pitchFamily="34" charset="0"/>
                        </a:rPr>
                        <a:t>02 </a:t>
                      </a:r>
                      <a:r>
                        <a:rPr lang="en-US" sz="1800" b="0" dirty="0" err="1">
                          <a:solidFill>
                            <a:schemeClr val="bg1"/>
                          </a:solidFill>
                          <a:effectLst/>
                          <a:latin typeface="Bahnschrift SemiBold" panose="020B0502040204020203" pitchFamily="34" charset="0"/>
                        </a:rPr>
                        <a:t>bài</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2878293028"/>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Điểm</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chuyên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cần</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a:solidFill>
                            <a:schemeClr val="bg1"/>
                          </a:solidFill>
                          <a:effectLst/>
                          <a:latin typeface="Bahnschrift SemiBold" panose="020B0502040204020203" pitchFamily="34" charset="0"/>
                        </a:rPr>
                        <a:t>Có, </a:t>
                      </a:r>
                      <a:r>
                        <a:rPr lang="en-US" sz="1800" b="0" dirty="0" err="1">
                          <a:solidFill>
                            <a:schemeClr val="bg1"/>
                          </a:solidFill>
                          <a:effectLst/>
                          <a:latin typeface="Bahnschrift SemiBold" panose="020B0502040204020203" pitchFamily="34" charset="0"/>
                        </a:rPr>
                        <a:t>dư</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phòng</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2644289369"/>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Hình</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thức</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kiểm</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tra</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err="1">
                          <a:solidFill>
                            <a:schemeClr val="bg1"/>
                          </a:solidFill>
                          <a:effectLst/>
                          <a:latin typeface="Bahnschrift SemiBold" panose="020B0502040204020203" pitchFamily="34" charset="0"/>
                        </a:rPr>
                        <a:t>Trên</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máy</a:t>
                      </a:r>
                      <a:r>
                        <a:rPr lang="en-US" sz="1800" b="0" dirty="0">
                          <a:solidFill>
                            <a:schemeClr val="bg1"/>
                          </a:solidFill>
                          <a:effectLst/>
                          <a:latin typeface="Bahnschrift SemiBold" panose="020B0502040204020203" pitchFamily="34" charset="0"/>
                        </a:rPr>
                        <a:t>, 45 </a:t>
                      </a:r>
                      <a:r>
                        <a:rPr lang="en-US" sz="1800" b="0" dirty="0" err="1">
                          <a:solidFill>
                            <a:schemeClr val="bg1"/>
                          </a:solidFill>
                          <a:effectLst/>
                          <a:latin typeface="Bahnschrift SemiBold" panose="020B0502040204020203" pitchFamily="34" charset="0"/>
                        </a:rPr>
                        <a:t>phút</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3214210233"/>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Hình</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thức</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thi</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err="1">
                          <a:solidFill>
                            <a:schemeClr val="bg1"/>
                          </a:solidFill>
                          <a:effectLst/>
                          <a:latin typeface="Bahnschrift SemiBold" panose="020B0502040204020203" pitchFamily="34" charset="0"/>
                        </a:rPr>
                        <a:t>Trên</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máy</a:t>
                      </a:r>
                      <a:r>
                        <a:rPr lang="en-US" sz="1800" b="0" dirty="0">
                          <a:solidFill>
                            <a:schemeClr val="bg1"/>
                          </a:solidFill>
                          <a:effectLst/>
                          <a:latin typeface="Bahnschrift SemiBold" panose="020B0502040204020203" pitchFamily="34" charset="0"/>
                        </a:rPr>
                        <a:t>, 60 </a:t>
                      </a:r>
                      <a:r>
                        <a:rPr lang="en-US" sz="1800" b="0" dirty="0" err="1">
                          <a:solidFill>
                            <a:schemeClr val="bg1"/>
                          </a:solidFill>
                          <a:effectLst/>
                          <a:latin typeface="Bahnschrift SemiBold" panose="020B0502040204020203" pitchFamily="34" charset="0"/>
                        </a:rPr>
                        <a:t>phút</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947769473"/>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Điều</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kiện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tiên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quyết</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err="1">
                          <a:solidFill>
                            <a:schemeClr val="bg1"/>
                          </a:solidFill>
                          <a:effectLst/>
                          <a:latin typeface="Bahnschrift SemiBold" panose="020B0502040204020203" pitchFamily="34" charset="0"/>
                        </a:rPr>
                        <a:t>Không</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2887901145"/>
                  </a:ext>
                </a:extLst>
              </a:tr>
              <a:tr h="565551">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Học</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phần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tiếp</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theo</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0" lvl="0" indent="0">
                        <a:lnSpc>
                          <a:spcPct val="115000"/>
                        </a:lnSpc>
                        <a:spcBef>
                          <a:spcPts val="300"/>
                        </a:spcBef>
                        <a:spcAft>
                          <a:spcPts val="300"/>
                        </a:spcAft>
                        <a:buFont typeface="Times New Roman" panose="02020603050405020304" pitchFamily="18" charset="0"/>
                        <a:buNone/>
                      </a:pPr>
                      <a:r>
                        <a:rPr lang="vi-VN" sz="1800" b="1" dirty="0">
                          <a:solidFill>
                            <a:schemeClr val="bg1"/>
                          </a:solidFill>
                          <a:effectLst/>
                          <a:latin typeface="Bahnschrift Light" panose="020B0502040204020203" pitchFamily="34" charset="0"/>
                        </a:rPr>
                        <a:t>       </a:t>
                      </a:r>
                      <a:r>
                        <a:rPr lang="en-US" sz="1800" b="1" dirty="0">
                          <a:solidFill>
                            <a:schemeClr val="bg1"/>
                          </a:solidFill>
                          <a:effectLst/>
                          <a:latin typeface="Bahnschrift Light" panose="020B0502040204020203" pitchFamily="34" charset="0"/>
                        </a:rPr>
                        <a:t>    </a:t>
                      </a:r>
                      <a:r>
                        <a:rPr lang="en-US" sz="1800" b="1" dirty="0" err="1">
                          <a:solidFill>
                            <a:schemeClr val="bg1"/>
                          </a:solidFill>
                          <a:effectLst/>
                          <a:latin typeface="Bahnschrift Light" panose="020B0502040204020203" pitchFamily="34" charset="0"/>
                        </a:rPr>
                        <a:t>Công</a:t>
                      </a:r>
                      <a:r>
                        <a:rPr lang="en-US" sz="1800" b="1" dirty="0">
                          <a:solidFill>
                            <a:schemeClr val="bg1"/>
                          </a:solidFill>
                          <a:effectLst/>
                          <a:latin typeface="Bahnschrift Light" panose="020B0502040204020203" pitchFamily="34" charset="0"/>
                        </a:rPr>
                        <a:t> </a:t>
                      </a:r>
                      <a:r>
                        <a:rPr lang="en-US" sz="1800" b="1" dirty="0" err="1">
                          <a:solidFill>
                            <a:schemeClr val="bg1"/>
                          </a:solidFill>
                          <a:effectLst/>
                          <a:latin typeface="Bahnschrift Light" panose="020B0502040204020203" pitchFamily="34" charset="0"/>
                        </a:rPr>
                        <a:t>cụ</a:t>
                      </a:r>
                      <a:r>
                        <a:rPr lang="en-US" sz="1800" b="1" dirty="0">
                          <a:solidFill>
                            <a:schemeClr val="bg1"/>
                          </a:solidFill>
                          <a:effectLst/>
                          <a:latin typeface="Bahnschrift Light" panose="020B0502040204020203" pitchFamily="34" charset="0"/>
                        </a:rPr>
                        <a:t> </a:t>
                      </a:r>
                      <a:r>
                        <a:rPr lang="vi-VN" sz="1800" b="1" dirty="0">
                          <a:solidFill>
                            <a:schemeClr val="bg1"/>
                          </a:solidFill>
                          <a:effectLst/>
                          <a:latin typeface="Bahnschrift Light" panose="020B0502040204020203" pitchFamily="34" charset="0"/>
                        </a:rPr>
                        <a:t> v</a:t>
                      </a:r>
                      <a:r>
                        <a:rPr lang="en-US" sz="1800" b="1" dirty="0">
                          <a:solidFill>
                            <a:schemeClr val="bg1"/>
                          </a:solidFill>
                          <a:effectLst/>
                          <a:latin typeface="Bahnschrift Light" panose="020B0502040204020203" pitchFamily="34" charset="0"/>
                        </a:rPr>
                        <a:t>à</a:t>
                      </a:r>
                      <a:r>
                        <a:rPr lang="en-US" sz="1800" b="1" baseline="0" dirty="0">
                          <a:solidFill>
                            <a:schemeClr val="bg1"/>
                          </a:solidFill>
                          <a:effectLst/>
                          <a:latin typeface="Bahnschrift Light" panose="020B0502040204020203" pitchFamily="34" charset="0"/>
                        </a:rPr>
                        <a:t> </a:t>
                      </a:r>
                      <a:r>
                        <a:rPr lang="en-US" sz="1800" b="1" baseline="0" dirty="0" err="1">
                          <a:solidFill>
                            <a:schemeClr val="bg1"/>
                          </a:solidFill>
                          <a:effectLst/>
                          <a:latin typeface="Bahnschrift Light" panose="020B0502040204020203" pitchFamily="34" charset="0"/>
                        </a:rPr>
                        <a:t>kỹ</a:t>
                      </a:r>
                      <a:r>
                        <a:rPr lang="en-US" sz="1800" b="1" baseline="0" dirty="0">
                          <a:solidFill>
                            <a:schemeClr val="bg1"/>
                          </a:solidFill>
                          <a:effectLst/>
                          <a:latin typeface="Bahnschrift Light" panose="020B0502040204020203" pitchFamily="34" charset="0"/>
                        </a:rPr>
                        <a:t> </a:t>
                      </a:r>
                      <a:r>
                        <a:rPr lang="en-US" sz="1800" b="1" baseline="0" dirty="0" err="1">
                          <a:solidFill>
                            <a:schemeClr val="bg1"/>
                          </a:solidFill>
                          <a:effectLst/>
                          <a:latin typeface="Bahnschrift Light" panose="020B0502040204020203" pitchFamily="34" charset="0"/>
                        </a:rPr>
                        <a:t>thuật</a:t>
                      </a:r>
                      <a:r>
                        <a:rPr lang="en-US" sz="1800" b="1" baseline="0" dirty="0">
                          <a:solidFill>
                            <a:schemeClr val="bg1"/>
                          </a:solidFill>
                          <a:effectLst/>
                          <a:latin typeface="Bahnschrift Light" panose="020B0502040204020203" pitchFamily="34" charset="0"/>
                        </a:rPr>
                        <a:t> </a:t>
                      </a:r>
                      <a:r>
                        <a:rPr lang="en-US" sz="1800" b="1" dirty="0" err="1">
                          <a:solidFill>
                            <a:schemeClr val="bg1"/>
                          </a:solidFill>
                          <a:effectLst/>
                          <a:latin typeface="Bahnschrift Light" panose="020B0502040204020203" pitchFamily="34" charset="0"/>
                        </a:rPr>
                        <a:t>tính</a:t>
                      </a:r>
                      <a:r>
                        <a:rPr lang="en-US" sz="1800" b="1" dirty="0">
                          <a:solidFill>
                            <a:schemeClr val="bg1"/>
                          </a:solidFill>
                          <a:effectLst/>
                          <a:latin typeface="Bahnschrift Light" panose="020B0502040204020203" pitchFamily="34" charset="0"/>
                        </a:rPr>
                        <a:t> </a:t>
                      </a:r>
                      <a:r>
                        <a:rPr lang="en-US" sz="1800" b="1" dirty="0" err="1">
                          <a:solidFill>
                            <a:schemeClr val="bg1"/>
                          </a:solidFill>
                          <a:effectLst/>
                          <a:latin typeface="Bahnschrift Light" panose="020B0502040204020203" pitchFamily="34" charset="0"/>
                        </a:rPr>
                        <a:t>toán</a:t>
                      </a:r>
                      <a:r>
                        <a:rPr lang="en-US" sz="1800" b="1" dirty="0">
                          <a:solidFill>
                            <a:schemeClr val="bg1"/>
                          </a:solidFill>
                          <a:effectLst/>
                          <a:latin typeface="Bahnschrift Light" panose="020B0502040204020203" pitchFamily="34" charset="0"/>
                        </a:rPr>
                        <a:t> </a:t>
                      </a:r>
                      <a:r>
                        <a:rPr lang="en-US" sz="1800" b="1" dirty="0" err="1">
                          <a:solidFill>
                            <a:schemeClr val="bg1"/>
                          </a:solidFill>
                          <a:effectLst/>
                          <a:latin typeface="Bahnschrift Light" panose="020B0502040204020203" pitchFamily="34" charset="0"/>
                        </a:rPr>
                        <a:t>khoa</a:t>
                      </a:r>
                      <a:r>
                        <a:rPr lang="en-US" sz="1800" b="1" dirty="0">
                          <a:solidFill>
                            <a:schemeClr val="bg1"/>
                          </a:solidFill>
                          <a:effectLst/>
                          <a:latin typeface="Bahnschrift Light" panose="020B0502040204020203" pitchFamily="34" charset="0"/>
                        </a:rPr>
                        <a:t> học</a:t>
                      </a:r>
                      <a:endParaRPr lang="vi-VN" sz="1800" b="1" dirty="0">
                        <a:solidFill>
                          <a:schemeClr val="bg1"/>
                        </a:solidFill>
                        <a:effectLst/>
                        <a:latin typeface="Bahnschrift Light" panose="020B0502040204020203" pitchFamily="34" charset="0"/>
                        <a:ea typeface="Times New Roman" panose="02020603050405020304" pitchFamily="18"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591164884"/>
                  </a:ext>
                </a:extLst>
              </a:tr>
              <a:tr h="1324374">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Tài</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liệu</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260350" indent="-260350">
                        <a:lnSpc>
                          <a:spcPct val="130000"/>
                        </a:lnSpc>
                        <a:spcAft>
                          <a:spcPts val="0"/>
                        </a:spcAft>
                      </a:pPr>
                      <a:r>
                        <a:rPr lang="en-US" sz="1800" b="0" dirty="0">
                          <a:solidFill>
                            <a:schemeClr val="bg1"/>
                          </a:solidFill>
                          <a:effectLst/>
                          <a:latin typeface="Bahnschrift SemiBold" panose="020B0502040204020203" pitchFamily="34" charset="0"/>
                        </a:rPr>
                        <a:t>      [1]. Slide </a:t>
                      </a:r>
                      <a:r>
                        <a:rPr lang="en-US" sz="1800" b="0" dirty="0" err="1">
                          <a:solidFill>
                            <a:schemeClr val="bg1"/>
                          </a:solidFill>
                          <a:effectLst/>
                          <a:latin typeface="Bahnschrift SemiBold" panose="020B0502040204020203" pitchFamily="34" charset="0"/>
                        </a:rPr>
                        <a:t>bài</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giảng</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Giảng</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viên</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cung</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cấp</a:t>
                      </a:r>
                      <a:r>
                        <a:rPr lang="en-US" sz="1800" b="0" dirty="0">
                          <a:solidFill>
                            <a:schemeClr val="bg1"/>
                          </a:solidFill>
                          <a:effectLst/>
                          <a:latin typeface="Bahnschrift SemiBold" panose="020B0502040204020203" pitchFamily="34" charset="0"/>
                        </a:rPr>
                        <a:t>.</a:t>
                      </a:r>
                      <a:endParaRPr lang="vi-VN" sz="1800" b="0" dirty="0">
                        <a:solidFill>
                          <a:schemeClr val="bg1"/>
                        </a:solidFill>
                        <a:effectLst/>
                        <a:latin typeface="Bahnschrift SemiBold" panose="020B0502040204020203" pitchFamily="34" charset="0"/>
                      </a:endParaRPr>
                    </a:p>
                    <a:p>
                      <a:pPr marL="260350" indent="-260350">
                        <a:lnSpc>
                          <a:spcPct val="130000"/>
                        </a:lnSpc>
                        <a:spcAft>
                          <a:spcPts val="0"/>
                        </a:spcAft>
                      </a:pPr>
                      <a:r>
                        <a:rPr lang="en-US" sz="1800" b="0" dirty="0">
                          <a:solidFill>
                            <a:schemeClr val="bg1"/>
                          </a:solidFill>
                          <a:effectLst/>
                          <a:latin typeface="Bahnschrift SemiBold" panose="020B0502040204020203" pitchFamily="34" charset="0"/>
                        </a:rPr>
                        <a:t>      [2]. </a:t>
                      </a:r>
                      <a:r>
                        <a:rPr lang="en-US" sz="1800" b="0" dirty="0" err="1">
                          <a:solidFill>
                            <a:schemeClr val="bg1"/>
                          </a:solidFill>
                          <a:effectLst/>
                          <a:latin typeface="Bahnschrift SemiBold" panose="020B0502040204020203" pitchFamily="34" charset="0"/>
                        </a:rPr>
                        <a:t>Bài</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thực</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hành</a:t>
                      </a:r>
                      <a:r>
                        <a:rPr lang="en-US" sz="1800" b="0" baseline="0" dirty="0">
                          <a:solidFill>
                            <a:schemeClr val="bg1"/>
                          </a:solidFill>
                          <a:effectLst/>
                          <a:latin typeface="Bahnschrift SemiBold" panose="020B0502040204020203" pitchFamily="34" charset="0"/>
                        </a:rPr>
                        <a:t> (8 </a:t>
                      </a:r>
                      <a:r>
                        <a:rPr lang="en-US" sz="1800" b="0" baseline="0" dirty="0" err="1">
                          <a:solidFill>
                            <a:schemeClr val="bg1"/>
                          </a:solidFill>
                          <a:effectLst/>
                          <a:latin typeface="Bahnschrift SemiBold" panose="020B0502040204020203" pitchFamily="34" charset="0"/>
                        </a:rPr>
                        <a:t>bài</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Giảng</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viên</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cung</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cấp</a:t>
                      </a:r>
                      <a:r>
                        <a:rPr lang="en-US" sz="1800" b="0" baseline="0" dirty="0">
                          <a:solidFill>
                            <a:schemeClr val="bg1"/>
                          </a:solidFill>
                          <a:effectLst/>
                          <a:latin typeface="Bahnschrift SemiBold" panose="020B0502040204020203" pitchFamily="34" charset="0"/>
                        </a:rPr>
                        <a:t>.</a:t>
                      </a:r>
                      <a:endParaRPr lang="en-US" sz="1800" b="0" dirty="0">
                        <a:solidFill>
                          <a:schemeClr val="bg1"/>
                        </a:solidFill>
                        <a:effectLst/>
                        <a:latin typeface="Bahnschrift SemiBold" panose="020B0502040204020203" pitchFamily="34" charset="0"/>
                      </a:endParaRPr>
                    </a:p>
                    <a:p>
                      <a:pPr marL="260350" indent="-260350">
                        <a:lnSpc>
                          <a:spcPct val="130000"/>
                        </a:lnSpc>
                        <a:spcAft>
                          <a:spcPts val="0"/>
                        </a:spcAft>
                      </a:pPr>
                      <a:r>
                        <a:rPr lang="en-US" sz="1800" b="0" dirty="0">
                          <a:solidFill>
                            <a:schemeClr val="bg1"/>
                          </a:solidFill>
                          <a:effectLst/>
                          <a:latin typeface="Bahnschrift SemiBold" panose="020B0502040204020203" pitchFamily="34" charset="0"/>
                        </a:rPr>
                        <a:t>      [3].</a:t>
                      </a:r>
                      <a:r>
                        <a:rPr lang="en-US" sz="1800" b="0" baseline="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Các</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tài</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liệu</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trên</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mạng</a:t>
                      </a:r>
                      <a:r>
                        <a:rPr lang="en-US" sz="1800" b="0" dirty="0">
                          <a:solidFill>
                            <a:schemeClr val="bg1"/>
                          </a:solidFill>
                          <a:effectLst/>
                          <a:latin typeface="Bahnschrift SemiBold" panose="020B0502040204020203" pitchFamily="34" charset="0"/>
                        </a:rPr>
                        <a:t> Internet:</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Giảng</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viên</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cung</a:t>
                      </a:r>
                      <a:r>
                        <a:rPr lang="en-US" sz="1800" b="0" baseline="0" dirty="0">
                          <a:solidFill>
                            <a:schemeClr val="bg1"/>
                          </a:solidFill>
                          <a:effectLst/>
                          <a:latin typeface="Bahnschrift SemiBold" panose="020B0502040204020203" pitchFamily="34" charset="0"/>
                        </a:rPr>
                        <a:t> </a:t>
                      </a:r>
                      <a:r>
                        <a:rPr lang="en-US" sz="1800" b="0" baseline="0" dirty="0" err="1">
                          <a:solidFill>
                            <a:schemeClr val="bg1"/>
                          </a:solidFill>
                          <a:effectLst/>
                          <a:latin typeface="Bahnschrift SemiBold" panose="020B0502040204020203" pitchFamily="34" charset="0"/>
                        </a:rPr>
                        <a:t>cấp</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2094944896"/>
                  </a:ext>
                </a:extLst>
              </a:tr>
            </a:tbl>
          </a:graphicData>
        </a:graphic>
      </p:graphicFrame>
    </p:spTree>
    <p:extLst>
      <p:ext uri="{BB962C8B-B14F-4D97-AF65-F5344CB8AC3E}">
        <p14:creationId xmlns:p14="http://schemas.microsoft.com/office/powerpoint/2010/main" val="3506135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3162300" y="161448"/>
            <a:ext cx="8766465" cy="609398"/>
          </a:xfrm>
          <a:prstGeom prst="rect">
            <a:avLst/>
          </a:prstGeom>
        </p:spPr>
        <p:txBody>
          <a:bodyPr wrap="square">
            <a:spAutoFit/>
          </a:bodyPr>
          <a:lstStyle/>
          <a:p>
            <a:pPr algn="r">
              <a:lnSpc>
                <a:spcPct val="120000"/>
              </a:lnSpc>
              <a:spcBef>
                <a:spcPts val="400"/>
              </a:spcBef>
            </a:pPr>
            <a:r>
              <a:rPr lang="en-GB" sz="2800" b="1" dirty="0" smtClean="0">
                <a:solidFill>
                  <a:schemeClr val="bg1"/>
                </a:solidFill>
                <a:latin typeface="Book Antiqua" panose="02040602050305030304" pitchFamily="18" charset="0"/>
              </a:rPr>
              <a:t>4</a:t>
            </a:r>
            <a:r>
              <a:rPr lang="vi-VN" sz="2800" b="1" dirty="0" smtClean="0">
                <a:solidFill>
                  <a:schemeClr val="bg1"/>
                </a:solidFill>
                <a:latin typeface="Book Antiqua" panose="02040602050305030304" pitchFamily="18" charset="0"/>
              </a:rPr>
              <a:t>. </a:t>
            </a:r>
            <a:r>
              <a:rPr lang="vi-VN" sz="2800" b="1" dirty="0">
                <a:solidFill>
                  <a:schemeClr val="bg1"/>
                </a:solidFill>
                <a:latin typeface="Book Antiqua" panose="02040602050305030304" pitchFamily="18" charset="0"/>
              </a:rPr>
              <a:t>Python Control Structures – Cấu trúc điều khiển</a:t>
            </a:r>
          </a:p>
        </p:txBody>
      </p:sp>
      <p:sp>
        <p:nvSpPr>
          <p:cNvPr id="17" name="Rectangle 16"/>
          <p:cNvSpPr/>
          <p:nvPr/>
        </p:nvSpPr>
        <p:spPr>
          <a:xfrm>
            <a:off x="529936" y="1140232"/>
            <a:ext cx="11028218" cy="609398"/>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800" b="1" dirty="0">
                <a:solidFill>
                  <a:srgbClr val="005064"/>
                </a:solidFill>
                <a:latin typeface="Bahnschrift SemiBold" panose="020B0502040204020203" pitchFamily="34" charset="0"/>
                <a:ea typeface="Times New Roman" panose="02020603050405020304" pitchFamily="18" charset="0"/>
                <a:sym typeface="Wingdings" panose="05000000000000000000" pitchFamily="2" charset="2"/>
              </a:rPr>
              <a:t> </a:t>
            </a:r>
            <a:r>
              <a:rPr lang="vi-VN" sz="2800" b="1" dirty="0">
                <a:solidFill>
                  <a:srgbClr val="005064"/>
                </a:solidFill>
                <a:latin typeface="Bahnschrift SemiBold" panose="020B0502040204020203" pitchFamily="34" charset="0"/>
                <a:ea typeface="Times New Roman" panose="02020603050405020304" pitchFamily="18" charset="0"/>
              </a:rPr>
              <a:t>Python Control Structures</a:t>
            </a:r>
          </a:p>
        </p:txBody>
      </p:sp>
      <p:sp>
        <p:nvSpPr>
          <p:cNvPr id="20" name="Rectangle 19"/>
          <p:cNvSpPr/>
          <p:nvPr/>
        </p:nvSpPr>
        <p:spPr>
          <a:xfrm>
            <a:off x="1085850" y="2306653"/>
            <a:ext cx="10020300" cy="523220"/>
          </a:xfrm>
          <a:prstGeom prst="rect">
            <a:avLst/>
          </a:prstGeom>
        </p:spPr>
        <p:txBody>
          <a:bodyPr wrap="square">
            <a:spAutoFit/>
          </a:bodyPr>
          <a:lstStyle/>
          <a:p>
            <a:pPr marL="285750" indent="-285750">
              <a:buFont typeface="Courier New" panose="02070309020205020404" pitchFamily="49" charset="0"/>
              <a:buChar char="o"/>
            </a:pPr>
            <a:r>
              <a:rPr lang="vi-VN" sz="2800" dirty="0">
                <a:solidFill>
                  <a:srgbClr val="0070C0"/>
                </a:solidFill>
                <a:latin typeface="Bahnschrift SemiBold" panose="020B0502040204020203" pitchFamily="34" charset="0"/>
              </a:rPr>
              <a:t>if ... elif...else</a:t>
            </a:r>
          </a:p>
        </p:txBody>
      </p:sp>
      <p:sp>
        <p:nvSpPr>
          <p:cNvPr id="18" name="Rectangle 17"/>
          <p:cNvSpPr/>
          <p:nvPr/>
        </p:nvSpPr>
        <p:spPr>
          <a:xfrm>
            <a:off x="1085850" y="3056749"/>
            <a:ext cx="10020300" cy="523220"/>
          </a:xfrm>
          <a:prstGeom prst="rect">
            <a:avLst/>
          </a:prstGeom>
        </p:spPr>
        <p:txBody>
          <a:bodyPr wrap="square">
            <a:spAutoFit/>
          </a:bodyPr>
          <a:lstStyle/>
          <a:p>
            <a:pPr marL="285750" indent="-285750">
              <a:buFont typeface="Courier New" panose="02070309020205020404" pitchFamily="49" charset="0"/>
              <a:buChar char="o"/>
            </a:pPr>
            <a:r>
              <a:rPr lang="vi-VN" sz="2800" dirty="0">
                <a:solidFill>
                  <a:srgbClr val="0070C0"/>
                </a:solidFill>
                <a:latin typeface="Bahnschrift SemiBold" panose="020B0502040204020203" pitchFamily="34" charset="0"/>
              </a:rPr>
              <a:t>for loops</a:t>
            </a:r>
          </a:p>
        </p:txBody>
      </p:sp>
      <p:sp>
        <p:nvSpPr>
          <p:cNvPr id="19" name="Rectangle 18"/>
          <p:cNvSpPr/>
          <p:nvPr/>
        </p:nvSpPr>
        <p:spPr>
          <a:xfrm>
            <a:off x="1085850" y="3824715"/>
            <a:ext cx="10020300" cy="523220"/>
          </a:xfrm>
          <a:prstGeom prst="rect">
            <a:avLst/>
          </a:prstGeom>
        </p:spPr>
        <p:txBody>
          <a:bodyPr wrap="square">
            <a:spAutoFit/>
          </a:bodyPr>
          <a:lstStyle/>
          <a:p>
            <a:pPr marL="285750" indent="-285750">
              <a:buFont typeface="Courier New" panose="02070309020205020404" pitchFamily="49" charset="0"/>
              <a:buChar char="o"/>
            </a:pPr>
            <a:r>
              <a:rPr lang="vi-VN" sz="2800" dirty="0">
                <a:solidFill>
                  <a:srgbClr val="0070C0"/>
                </a:solidFill>
                <a:latin typeface="Bahnschrift SemiBold" panose="020B0502040204020203" pitchFamily="34" charset="0"/>
              </a:rPr>
              <a:t>while loops</a:t>
            </a:r>
          </a:p>
        </p:txBody>
      </p:sp>
    </p:spTree>
    <p:extLst>
      <p:ext uri="{BB962C8B-B14F-4D97-AF65-F5344CB8AC3E}">
        <p14:creationId xmlns:p14="http://schemas.microsoft.com/office/powerpoint/2010/main" val="3911729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7" name="Rectangle 16"/>
          <p:cNvSpPr/>
          <p:nvPr/>
        </p:nvSpPr>
        <p:spPr>
          <a:xfrm>
            <a:off x="505783" y="1237007"/>
            <a:ext cx="11028218" cy="494879"/>
          </a:xfrm>
          <a:prstGeom prst="rect">
            <a:avLst/>
          </a:prstGeom>
        </p:spPr>
        <p:txBody>
          <a:bodyPr wrap="square">
            <a:spAutoFit/>
          </a:bodyPr>
          <a:lstStyle/>
          <a:p>
            <a:pPr algn="just">
              <a:lnSpc>
                <a:spcPct val="120000"/>
              </a:lnSpc>
              <a:spcBef>
                <a:spcPts val="400"/>
              </a:spcBef>
            </a:pPr>
            <a:r>
              <a:rPr lang="vi-VN" sz="2400" b="1" dirty="0">
                <a:solidFill>
                  <a:srgbClr val="C00000"/>
                </a:solidFill>
                <a:ea typeface="Times New Roman" panose="02020603050405020304" pitchFamily="18" charset="0"/>
                <a:sym typeface="Wingdings" panose="05000000000000000000" pitchFamily="2" charset="2"/>
              </a:rPr>
              <a:t>  </a:t>
            </a:r>
            <a:r>
              <a:rPr lang="vi-VN" sz="2400" b="1" dirty="0">
                <a:solidFill>
                  <a:srgbClr val="C00000"/>
                </a:solidFill>
                <a:ea typeface="Times New Roman" panose="02020603050405020304" pitchFamily="18" charset="0"/>
              </a:rPr>
              <a:t>BÀI TẬP 1.2</a:t>
            </a:r>
          </a:p>
        </p:txBody>
      </p:sp>
      <p:sp>
        <p:nvSpPr>
          <p:cNvPr id="2" name="Rectangle 1"/>
          <p:cNvSpPr/>
          <p:nvPr/>
        </p:nvSpPr>
        <p:spPr>
          <a:xfrm>
            <a:off x="1030765" y="2721570"/>
            <a:ext cx="10020300" cy="1107996"/>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Nhập</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vào</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một</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số</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nguyên</a:t>
            </a:r>
            <a:r>
              <a:rPr lang="en-US" sz="2200" dirty="0">
                <a:solidFill>
                  <a:srgbClr val="0070C0"/>
                </a:solidFill>
                <a:latin typeface="Arial" panose="020B0604020202020204" pitchFamily="34" charset="0"/>
                <a:cs typeface="Arial" panose="020B0604020202020204" pitchFamily="34" charset="0"/>
              </a:rPr>
              <a:t> n </a:t>
            </a:r>
            <a:r>
              <a:rPr lang="en-US" sz="2200" dirty="0" err="1">
                <a:solidFill>
                  <a:srgbClr val="0070C0"/>
                </a:solidFill>
                <a:latin typeface="Arial" panose="020B0604020202020204" pitchFamily="34" charset="0"/>
                <a:cs typeface="Arial" panose="020B0604020202020204" pitchFamily="34" charset="0"/>
              </a:rPr>
              <a:t>cho</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tới</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khi</a:t>
            </a:r>
            <a:r>
              <a:rPr lang="en-US" sz="2200" dirty="0">
                <a:solidFill>
                  <a:srgbClr val="0070C0"/>
                </a:solidFill>
                <a:latin typeface="Arial" panose="020B0604020202020204" pitchFamily="34" charset="0"/>
                <a:cs typeface="Arial" panose="020B0604020202020204" pitchFamily="34" charset="0"/>
              </a:rPr>
              <a:t> n </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[20, 30],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nhập</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vào</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thực</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x.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và</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in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ra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endParaRPr lang="en-US" sz="2200" dirty="0">
              <a:solidFill>
                <a:srgbClr val="0070C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3649033" y="3951204"/>
                <a:ext cx="5291767" cy="524311"/>
              </a:xfrm>
              <a:prstGeom prst="rect">
                <a:avLst/>
              </a:prstGeom>
              <a:noFill/>
            </p:spPr>
            <p:txBody>
              <a:bodyPr wrap="square" lIns="0" tIns="0" rIns="0" bIns="0" rtlCol="0">
                <a:spAutoFit/>
              </a:bodyPr>
              <a:lstStyle/>
              <a:p>
                <a:r>
                  <a:rPr lang="vi-VN" sz="2400" dirty="0"/>
                  <a:t>P</a:t>
                </a:r>
                <a14:m>
                  <m:oMath xmlns:m="http://schemas.openxmlformats.org/officeDocument/2006/math">
                    <m:r>
                      <a:rPr lang="vi-VN" sz="2400" b="0" i="0" smtClean="0">
                        <a:latin typeface="Cambria Math" panose="02040503050406030204" pitchFamily="18" charset="0"/>
                      </a:rPr>
                      <m:t> </m:t>
                    </m:r>
                    <m:r>
                      <a:rPr lang="vi-VN" sz="2400" i="1" smtClean="0">
                        <a:latin typeface="Cambria Math" panose="02040503050406030204" pitchFamily="18" charset="0"/>
                      </a:rPr>
                      <m:t>=</m:t>
                    </m:r>
                    <m:sSup>
                      <m:sSupPr>
                        <m:ctrlPr>
                          <a:rPr lang="vi-VN" sz="2400" b="0" i="1" smtClean="0">
                            <a:latin typeface="Cambria Math" panose="02040503050406030204" pitchFamily="18" charset="0"/>
                          </a:rPr>
                        </m:ctrlPr>
                      </m:sSupPr>
                      <m:e>
                        <m:r>
                          <a:rPr lang="vi-VN" sz="2400" i="1">
                            <a:latin typeface="Cambria Math" panose="02040503050406030204" pitchFamily="18" charset="0"/>
                          </a:rPr>
                          <m:t>2022 </m:t>
                        </m:r>
                        <m:r>
                          <a:rPr lang="vi-VN" sz="2400" i="1">
                            <a:latin typeface="Cambria Math" panose="02040503050406030204" pitchFamily="18" charset="0"/>
                          </a:rPr>
                          <m:t>𝑥</m:t>
                        </m:r>
                      </m:e>
                      <m:sup>
                        <m:r>
                          <a:rPr lang="vi-VN" sz="2400" b="0" i="1" smtClean="0">
                            <a:latin typeface="Cambria Math" panose="02040503050406030204" pitchFamily="18" charset="0"/>
                          </a:rPr>
                          <m:t>𝑛</m:t>
                        </m:r>
                      </m:sup>
                    </m:sSup>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1</m:t>
                        </m:r>
                      </m:num>
                      <m:den>
                        <m:r>
                          <a:rPr lang="vi-VN" sz="2400" b="0" i="1" smtClean="0">
                            <a:latin typeface="Cambria Math" panose="02040503050406030204" pitchFamily="18" charset="0"/>
                          </a:rPr>
                          <m:t>𝑥</m:t>
                        </m:r>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2</m:t>
                        </m:r>
                      </m:num>
                      <m:den>
                        <m:sSup>
                          <m:sSupPr>
                            <m:ctrlPr>
                              <a:rPr lang="vi-VN" sz="2400" b="0" i="1" smtClean="0">
                                <a:latin typeface="Cambria Math" panose="02040503050406030204" pitchFamily="18" charset="0"/>
                              </a:rPr>
                            </m:ctrlPr>
                          </m:sSupPr>
                          <m:e>
                            <m:r>
                              <a:rPr lang="vi-VN" sz="2400" b="0" i="1" smtClean="0">
                                <a:latin typeface="Cambria Math" panose="02040503050406030204" pitchFamily="18" charset="0"/>
                              </a:rPr>
                              <m:t>𝑥</m:t>
                            </m:r>
                          </m:e>
                          <m:sup>
                            <m:r>
                              <a:rPr lang="vi-VN" sz="2400" b="0" i="1" smtClean="0">
                                <a:latin typeface="Cambria Math" panose="02040503050406030204" pitchFamily="18" charset="0"/>
                              </a:rPr>
                              <m:t>2</m:t>
                            </m:r>
                          </m:sup>
                        </m:sSup>
                      </m:den>
                    </m:f>
                    <m:r>
                      <a:rPr lang="vi-VN" sz="2400" b="0" i="1" smtClean="0">
                        <a:latin typeface="Cambria Math" panose="02040503050406030204" pitchFamily="18" charset="0"/>
                      </a:rPr>
                      <m:t>+…+</m:t>
                    </m:r>
                    <m:f>
                      <m:fPr>
                        <m:ctrlPr>
                          <a:rPr lang="vi-VN" sz="2400" i="1">
                            <a:latin typeface="Cambria Math" panose="02040503050406030204" pitchFamily="18" charset="0"/>
                          </a:rPr>
                        </m:ctrlPr>
                      </m:fPr>
                      <m:num>
                        <m:r>
                          <a:rPr lang="vi-VN" sz="2400" b="0" i="1" smtClean="0">
                            <a:latin typeface="Cambria Math" panose="02040503050406030204" pitchFamily="18" charset="0"/>
                          </a:rPr>
                          <m:t>𝑛</m:t>
                        </m:r>
                      </m:num>
                      <m:den>
                        <m:sSup>
                          <m:sSupPr>
                            <m:ctrlPr>
                              <a:rPr lang="vi-VN" sz="2400" i="1">
                                <a:latin typeface="Cambria Math" panose="02040503050406030204" pitchFamily="18" charset="0"/>
                              </a:rPr>
                            </m:ctrlPr>
                          </m:sSupPr>
                          <m:e>
                            <m:r>
                              <a:rPr lang="vi-VN" sz="2400" i="1">
                                <a:latin typeface="Cambria Math" panose="02040503050406030204" pitchFamily="18" charset="0"/>
                              </a:rPr>
                              <m:t>𝑥</m:t>
                            </m:r>
                          </m:e>
                          <m:sup>
                            <m:r>
                              <a:rPr lang="vi-VN" sz="2400" b="0" i="1" smtClean="0">
                                <a:latin typeface="Cambria Math" panose="02040503050406030204" pitchFamily="18" charset="0"/>
                              </a:rPr>
                              <m:t>𝑛</m:t>
                            </m:r>
                          </m:sup>
                        </m:sSup>
                      </m:den>
                    </m:f>
                  </m:oMath>
                </a14:m>
                <a:endParaRPr lang="vi-VN"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649033" y="3951204"/>
                <a:ext cx="5291767" cy="524311"/>
              </a:xfrm>
              <a:prstGeom prst="rect">
                <a:avLst/>
              </a:prstGeom>
              <a:blipFill>
                <a:blip r:embed="rId3"/>
                <a:stretch>
                  <a:fillRect l="-3571" t="-3488" b="-19767"/>
                </a:stretch>
              </a:blipFill>
            </p:spPr>
            <p:txBody>
              <a:bodyPr/>
              <a:lstStyle/>
              <a:p>
                <a:r>
                  <a:rPr lang="vi-VN">
                    <a:noFill/>
                  </a:rPr>
                  <a:t> </a:t>
                </a:r>
              </a:p>
            </p:txBody>
          </p:sp>
        </mc:Fallback>
      </mc:AlternateContent>
      <p:sp>
        <p:nvSpPr>
          <p:cNvPr id="20" name="Rectangle 19"/>
          <p:cNvSpPr/>
          <p:nvPr/>
        </p:nvSpPr>
        <p:spPr>
          <a:xfrm>
            <a:off x="1049482" y="1992124"/>
            <a:ext cx="10020300" cy="537391"/>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Giải</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phương</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trình</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bậc</a:t>
            </a:r>
            <a:r>
              <a:rPr lang="en-US" sz="2200" dirty="0">
                <a:solidFill>
                  <a:srgbClr val="0070C0"/>
                </a:solidFill>
                <a:latin typeface="Arial" panose="020B0604020202020204" pitchFamily="34" charset="0"/>
                <a:cs typeface="Arial" panose="020B0604020202020204" pitchFamily="34" charset="0"/>
              </a:rPr>
              <a:t> 2</a:t>
            </a:r>
          </a:p>
        </p:txBody>
      </p:sp>
      <p:sp>
        <p:nvSpPr>
          <p:cNvPr id="19" name="Rectangle 18"/>
          <p:cNvSpPr/>
          <p:nvPr/>
        </p:nvSpPr>
        <p:spPr>
          <a:xfrm>
            <a:off x="3280062" y="117090"/>
            <a:ext cx="8766465" cy="609398"/>
          </a:xfrm>
          <a:prstGeom prst="rect">
            <a:avLst/>
          </a:prstGeom>
        </p:spPr>
        <p:txBody>
          <a:bodyPr wrap="square">
            <a:spAutoFit/>
          </a:bodyPr>
          <a:lstStyle/>
          <a:p>
            <a:pPr algn="r">
              <a:lnSpc>
                <a:spcPct val="120000"/>
              </a:lnSpc>
              <a:spcBef>
                <a:spcPts val="400"/>
              </a:spcBef>
            </a:pPr>
            <a:r>
              <a:rPr lang="en-GB" sz="2800" b="1" dirty="0" smtClean="0">
                <a:solidFill>
                  <a:schemeClr val="bg1"/>
                </a:solidFill>
                <a:latin typeface="Book Antiqua" panose="02040602050305030304" pitchFamily="18" charset="0"/>
              </a:rPr>
              <a:t>4</a:t>
            </a:r>
            <a:r>
              <a:rPr lang="vi-VN" sz="2800" b="1" dirty="0" smtClean="0">
                <a:solidFill>
                  <a:schemeClr val="bg1"/>
                </a:solidFill>
                <a:latin typeface="Book Antiqua" panose="02040602050305030304" pitchFamily="18" charset="0"/>
              </a:rPr>
              <a:t>. </a:t>
            </a:r>
            <a:r>
              <a:rPr lang="vi-VN" sz="2800" b="1" dirty="0">
                <a:solidFill>
                  <a:schemeClr val="bg1"/>
                </a:solidFill>
                <a:latin typeface="Book Antiqua" panose="02040602050305030304" pitchFamily="18" charset="0"/>
              </a:rPr>
              <a:t>Python Control Structures – Cấu trúc điều khiển</a:t>
            </a:r>
          </a:p>
        </p:txBody>
      </p:sp>
      <p:sp>
        <p:nvSpPr>
          <p:cNvPr id="18" name="Rectangle 17"/>
          <p:cNvSpPr/>
          <p:nvPr/>
        </p:nvSpPr>
        <p:spPr>
          <a:xfrm>
            <a:off x="964810" y="4730846"/>
            <a:ext cx="10020300" cy="1045223"/>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rPr>
              <a:t>Nhập</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vào</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một</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số</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nguyên</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dương</a:t>
            </a:r>
            <a:r>
              <a:rPr lang="en-US" sz="2200" dirty="0">
                <a:solidFill>
                  <a:srgbClr val="0070C0"/>
                </a:solidFill>
                <a:latin typeface="Arial" panose="020B0604020202020204" pitchFamily="34" charset="0"/>
                <a:cs typeface="Arial" panose="020B0604020202020204" pitchFamily="34" charset="0"/>
              </a:rPr>
              <a:t> n. </a:t>
            </a:r>
            <a:r>
              <a:rPr lang="en-US" sz="2200" dirty="0" err="1">
                <a:solidFill>
                  <a:srgbClr val="0070C0"/>
                </a:solidFill>
                <a:latin typeface="Arial" panose="020B0604020202020204" pitchFamily="34" charset="0"/>
                <a:cs typeface="Arial" panose="020B0604020202020204" pitchFamily="34" charset="0"/>
              </a:rPr>
              <a:t>kiểm</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tra</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xem</a:t>
            </a:r>
            <a:r>
              <a:rPr lang="en-US" sz="2200" dirty="0">
                <a:solidFill>
                  <a:srgbClr val="0070C0"/>
                </a:solidFill>
                <a:latin typeface="Arial" panose="020B0604020202020204" pitchFamily="34" charset="0"/>
                <a:cs typeface="Arial" panose="020B0604020202020204" pitchFamily="34" charset="0"/>
              </a:rPr>
              <a:t> n </a:t>
            </a:r>
            <a:r>
              <a:rPr lang="en-US" sz="2200" dirty="0" err="1">
                <a:solidFill>
                  <a:srgbClr val="0070C0"/>
                </a:solidFill>
                <a:latin typeface="Arial" panose="020B0604020202020204" pitchFamily="34" charset="0"/>
                <a:cs typeface="Arial" panose="020B0604020202020204" pitchFamily="34" charset="0"/>
              </a:rPr>
              <a:t>có</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phải</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là</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số</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nguyên</a:t>
            </a:r>
            <a:r>
              <a:rPr lang="en-US" sz="2200" dirty="0">
                <a:solidFill>
                  <a:srgbClr val="0070C0"/>
                </a:solidFill>
                <a:latin typeface="Arial" panose="020B0604020202020204" pitchFamily="34" charset="0"/>
                <a:cs typeface="Arial" panose="020B0604020202020204" pitchFamily="34" charset="0"/>
              </a:rPr>
              <a:t> </a:t>
            </a:r>
            <a:r>
              <a:rPr lang="en-US" sz="2200" dirty="0" err="1">
                <a:solidFill>
                  <a:srgbClr val="0070C0"/>
                </a:solidFill>
                <a:latin typeface="Arial" panose="020B0604020202020204" pitchFamily="34" charset="0"/>
                <a:cs typeface="Arial" panose="020B0604020202020204" pitchFamily="34" charset="0"/>
              </a:rPr>
              <a:t>tố</a:t>
            </a:r>
            <a:r>
              <a:rPr lang="en-US" sz="2200" dirty="0">
                <a:solidFill>
                  <a:srgbClr val="0070C0"/>
                </a:solidFill>
                <a:latin typeface="Arial" panose="020B0604020202020204" pitchFamily="34" charset="0"/>
                <a:cs typeface="Arial" panose="020B0604020202020204" pitchFamily="34" charset="0"/>
              </a:rPr>
              <a:t> hay </a:t>
            </a:r>
            <a:r>
              <a:rPr lang="en-US" sz="2200" dirty="0" err="1">
                <a:solidFill>
                  <a:srgbClr val="0070C0"/>
                </a:solidFill>
                <a:latin typeface="Arial" panose="020B0604020202020204" pitchFamily="34" charset="0"/>
                <a:cs typeface="Arial" panose="020B0604020202020204" pitchFamily="34" charset="0"/>
              </a:rPr>
              <a:t>không</a:t>
            </a:r>
            <a:r>
              <a:rPr lang="en-US" sz="2200" dirty="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6313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22</a:t>
            </a:fld>
            <a:endParaRPr lang="ru-RU" b="1" dirty="0">
              <a:solidFill>
                <a:schemeClr val="bg1"/>
              </a:solidFill>
            </a:endParaRPr>
          </a:p>
        </p:txBody>
      </p:sp>
      <p:sp>
        <p:nvSpPr>
          <p:cNvPr id="2" name="Rectangle 1"/>
          <p:cNvSpPr/>
          <p:nvPr/>
        </p:nvSpPr>
        <p:spPr>
          <a:xfrm>
            <a:off x="840119" y="2274525"/>
            <a:ext cx="10534463" cy="2064155"/>
          </a:xfrm>
          <a:prstGeom prst="rect">
            <a:avLst/>
          </a:prstGeom>
        </p:spPr>
        <p:txBody>
          <a:bodyPr wrap="square">
            <a:spAutoFit/>
          </a:bodyPr>
          <a:lstStyle/>
          <a:p>
            <a:pPr algn="ctr">
              <a:lnSpc>
                <a:spcPct val="120000"/>
              </a:lnSpc>
              <a:spcBef>
                <a:spcPts val="400"/>
              </a:spcBef>
              <a:spcAft>
                <a:spcPts val="0"/>
              </a:spcAft>
            </a:pPr>
            <a:r>
              <a:rPr lang="nl-NL" sz="5000" b="1" dirty="0">
                <a:solidFill>
                  <a:srgbClr val="005064"/>
                </a:solidFill>
                <a:latin typeface="Book Antiqua" panose="02040602050305030304" pitchFamily="18" charset="0"/>
              </a:rPr>
              <a:t>B</a:t>
            </a:r>
            <a:r>
              <a:rPr lang="vi-VN" sz="5000" b="1" dirty="0">
                <a:solidFill>
                  <a:srgbClr val="005064"/>
                </a:solidFill>
                <a:latin typeface="Book Antiqua" panose="02040602050305030304" pitchFamily="18" charset="0"/>
              </a:rPr>
              <a:t>ÀI</a:t>
            </a:r>
            <a:r>
              <a:rPr lang="nl-NL" sz="5000" b="1" dirty="0">
                <a:solidFill>
                  <a:srgbClr val="005064"/>
                </a:solidFill>
                <a:latin typeface="Book Antiqua" panose="02040602050305030304" pitchFamily="18" charset="0"/>
              </a:rPr>
              <a:t> </a:t>
            </a:r>
            <a:r>
              <a:rPr lang="vi-VN" sz="5000" b="1" dirty="0">
                <a:solidFill>
                  <a:srgbClr val="005064"/>
                </a:solidFill>
                <a:latin typeface="Book Antiqua" panose="02040602050305030304" pitchFamily="18" charset="0"/>
              </a:rPr>
              <a:t>2</a:t>
            </a:r>
          </a:p>
          <a:p>
            <a:pPr algn="ctr">
              <a:lnSpc>
                <a:spcPct val="120000"/>
              </a:lnSpc>
              <a:spcBef>
                <a:spcPts val="400"/>
              </a:spcBef>
              <a:spcAft>
                <a:spcPts val="0"/>
              </a:spcAft>
            </a:pPr>
            <a:r>
              <a:rPr lang="nl-NL" sz="5400" b="1" dirty="0">
                <a:solidFill>
                  <a:srgbClr val="005064"/>
                </a:solidFill>
                <a:latin typeface="Book Antiqua" panose="02040602050305030304" pitchFamily="18" charset="0"/>
              </a:rPr>
              <a:t>F</a:t>
            </a:r>
            <a:r>
              <a:rPr lang="vi-VN" sz="5400" b="1" dirty="0">
                <a:solidFill>
                  <a:srgbClr val="005064"/>
                </a:solidFill>
                <a:latin typeface="Book Antiqua" panose="02040602050305030304" pitchFamily="18" charset="0"/>
              </a:rPr>
              <a:t>UNCTIONS</a:t>
            </a:r>
            <a:r>
              <a:rPr lang="nl-NL" sz="5400" b="1" dirty="0">
                <a:solidFill>
                  <a:srgbClr val="005064"/>
                </a:solidFill>
                <a:latin typeface="Book Antiqua" panose="02040602050305030304" pitchFamily="18" charset="0"/>
              </a:rPr>
              <a:t> &amp; </a:t>
            </a:r>
            <a:r>
              <a:rPr lang="vi-VN" sz="5400" b="1" dirty="0">
                <a:solidFill>
                  <a:srgbClr val="005064"/>
                </a:solidFill>
                <a:latin typeface="Book Antiqua" panose="02040602050305030304" pitchFamily="18" charset="0"/>
              </a:rPr>
              <a:t>MODULES</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851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23</a:t>
            </a:fld>
            <a:endParaRPr lang="ru-RU" b="1" dirty="0">
              <a:solidFill>
                <a:schemeClr val="bg1"/>
              </a:solidFill>
            </a:endParaRPr>
          </a:p>
        </p:txBody>
      </p:sp>
      <p:sp>
        <p:nvSpPr>
          <p:cNvPr id="17" name="Rectangle 16"/>
          <p:cNvSpPr/>
          <p:nvPr/>
        </p:nvSpPr>
        <p:spPr>
          <a:xfrm>
            <a:off x="1292027" y="1237007"/>
            <a:ext cx="10241973" cy="535531"/>
          </a:xfrm>
          <a:prstGeom prst="rect">
            <a:avLst/>
          </a:prstGeom>
        </p:spPr>
        <p:txBody>
          <a:bodyPr wrap="square">
            <a:spAutoFit/>
          </a:bodyPr>
          <a:lstStyle/>
          <a:p>
            <a:pPr algn="just">
              <a:lnSpc>
                <a:spcPct val="120000"/>
              </a:lnSpc>
              <a:spcBef>
                <a:spcPts val="400"/>
              </a:spcBef>
            </a:pPr>
            <a:r>
              <a:rPr lang="vi-VN" sz="2400" b="1" dirty="0">
                <a:solidFill>
                  <a:schemeClr val="accent2">
                    <a:lumMod val="75000"/>
                  </a:schemeClr>
                </a:solidFill>
                <a:ea typeface="Times New Roman" panose="02020603050405020304" pitchFamily="18" charset="0"/>
                <a:sym typeface="Wingdings" panose="05000000000000000000" pitchFamily="2" charset="2"/>
              </a:rPr>
              <a:t>BÀI 2: FUNCTIONS &amp; MODULES</a:t>
            </a:r>
            <a:endParaRPr lang="vi-VN" sz="2400" b="1" dirty="0">
              <a:solidFill>
                <a:schemeClr val="accent2">
                  <a:lumMod val="75000"/>
                </a:schemeClr>
              </a:solidFill>
              <a:ea typeface="Times New Roman" panose="02020603050405020304" pitchFamily="18" charset="0"/>
            </a:endParaRPr>
          </a:p>
        </p:txBody>
      </p:sp>
      <p:sp>
        <p:nvSpPr>
          <p:cNvPr id="20" name="Rectangle 19"/>
          <p:cNvSpPr/>
          <p:nvPr/>
        </p:nvSpPr>
        <p:spPr>
          <a:xfrm>
            <a:off x="1292028" y="2106405"/>
            <a:ext cx="10020300" cy="3785652"/>
          </a:xfrm>
          <a:prstGeom prst="rect">
            <a:avLst/>
          </a:prstGeom>
        </p:spPr>
        <p:txBody>
          <a:bodyPr wrap="square">
            <a:spAutoFit/>
          </a:bodyPr>
          <a:lstStyle/>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Python functions</a:t>
            </a:r>
          </a:p>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Arguments</a:t>
            </a:r>
          </a:p>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Global variables</a:t>
            </a:r>
          </a:p>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Python modules</a:t>
            </a:r>
          </a:p>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Python package</a:t>
            </a:r>
          </a:p>
        </p:txBody>
      </p:sp>
    </p:spTree>
    <p:extLst>
      <p:ext uri="{BB962C8B-B14F-4D97-AF65-F5344CB8AC3E}">
        <p14:creationId xmlns:p14="http://schemas.microsoft.com/office/powerpoint/2010/main" val="411559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a:solidFill>
                  <a:schemeClr val="bg1"/>
                </a:solidFill>
                <a:latin typeface="Bahnschrift SemiBold" panose="020B0502040204020203" pitchFamily="34" charset="0"/>
                <a:cs typeface="Arial" panose="020B0604020202020204" pitchFamily="34" charset="0"/>
              </a:rPr>
              <a:t>Python functions – </a:t>
            </a:r>
            <a:r>
              <a:rPr lang="en-US" sz="2800" b="1" dirty="0" err="1">
                <a:solidFill>
                  <a:schemeClr val="bg1"/>
                </a:solidFill>
                <a:latin typeface="Bahnschrift SemiBold" panose="020B0502040204020203" pitchFamily="34" charset="0"/>
                <a:cs typeface="Arial" panose="020B0604020202020204" pitchFamily="34" charset="0"/>
              </a:rPr>
              <a:t>Hàm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trong</a:t>
            </a:r>
            <a:r>
              <a:rPr lang="en-US" sz="2800" b="1" dirty="0">
                <a:solidFill>
                  <a:schemeClr val="bg1"/>
                </a:solidFill>
                <a:latin typeface="Bahnschrift SemiBold" panose="020B0502040204020203" pitchFamily="34" charset="0"/>
                <a:cs typeface="Arial" panose="020B0604020202020204" pitchFamily="34" charset="0"/>
              </a:rPr>
              <a:t> Python</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609398"/>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a:solidFill>
                  <a:srgbClr val="005064"/>
                </a:solidFill>
                <a:latin typeface="Bahnschrift SemiBold" panose="020B0502040204020203" pitchFamily="34" charset="0"/>
                <a:cs typeface="Arial" panose="020B0604020202020204" pitchFamily="34" charset="0"/>
              </a:rPr>
              <a:t>Định</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nghĩa</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một</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hàm</a:t>
            </a:r>
            <a:endParaRPr lang="en-US" sz="2800" b="1" dirty="0">
              <a:solidFill>
                <a:srgbClr val="005064"/>
              </a:solidFill>
              <a:latin typeface="Bahnschrift SemiBold" panose="020B0502040204020203" pitchFamily="34" charset="0"/>
              <a:cs typeface="Arial" panose="020B0604020202020204" pitchFamily="34" charset="0"/>
            </a:endParaRPr>
          </a:p>
        </p:txBody>
      </p:sp>
      <p:sp>
        <p:nvSpPr>
          <p:cNvPr id="19" name="Rectangle 18"/>
          <p:cNvSpPr/>
          <p:nvPr/>
        </p:nvSpPr>
        <p:spPr>
          <a:xfrm>
            <a:off x="2557941" y="1459967"/>
            <a:ext cx="8747367" cy="1107996"/>
          </a:xfrm>
          <a:prstGeom prst="rect">
            <a:avLst/>
          </a:prstGeom>
          <a:ln>
            <a:noFill/>
          </a:ln>
        </p:spPr>
        <p:txBody>
          <a:bodyPr wrap="square">
            <a:spAutoFit/>
          </a:bodyPr>
          <a:lstStyle/>
          <a:p>
            <a:pPr marL="457200" indent="-457200">
              <a:lnSpc>
                <a:spcPct val="150000"/>
              </a:lnSpc>
              <a:buFont typeface="Courier New" panose="02070309020205020404" pitchFamily="49" charset="0"/>
              <a:buChar char="o"/>
            </a:pPr>
            <a:r>
              <a:rPr lang="en-US" sz="2200" b="1" dirty="0" err="1">
                <a:solidFill>
                  <a:srgbClr val="0070C0"/>
                </a:solidFill>
                <a:latin typeface="Arial" panose="020B0604020202020204" pitchFamily="34" charset="0"/>
                <a:cs typeface="Arial" panose="020B0604020202020204" pitchFamily="34" charset="0"/>
                <a:sym typeface="Symbol" panose="05050102010706020507" pitchFamily="18" charset="2"/>
              </a:rPr>
              <a:t>Ví</a:t>
            </a:r>
            <a:r>
              <a:rPr lang="en-US" sz="2200" b="1"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b="1" dirty="0" err="1">
                <a:solidFill>
                  <a:srgbClr val="0070C0"/>
                </a:solidFill>
                <a:latin typeface="Arial" panose="020B0604020202020204" pitchFamily="34" charset="0"/>
                <a:cs typeface="Arial" panose="020B0604020202020204" pitchFamily="34" charset="0"/>
                <a:sym typeface="Symbol" panose="05050102010706020507" pitchFamily="18" charset="2"/>
              </a:rPr>
              <a:t>dụ</a:t>
            </a:r>
            <a:r>
              <a:rPr lang="en-US" sz="2200" b="1" dirty="0">
                <a:solidFill>
                  <a:srgbClr val="0070C0"/>
                </a:solidFill>
                <a:latin typeface="Arial" panose="020B0604020202020204" pitchFamily="34" charset="0"/>
                <a:cs typeface="Arial" panose="020B0604020202020204" pitchFamily="34" charset="0"/>
                <a:sym typeface="Symbol" panose="05050102010706020507" pitchFamily="18" charset="2"/>
              </a:rPr>
              <a:t> 2.1: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Viết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n!.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đó</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để</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a:p>
            <a:pPr algn="ctr">
              <a:lnSpc>
                <a:spcPct val="150000"/>
              </a:lnSpc>
            </a:pPr>
            <a:r>
              <a:rPr lang="en-US" sz="2200" b="1" dirty="0">
                <a:solidFill>
                  <a:srgbClr val="0070C0"/>
                </a:solidFill>
                <a:latin typeface="Arial" panose="020B0604020202020204" pitchFamily="34" charset="0"/>
                <a:cs typeface="Arial" panose="020B0604020202020204" pitchFamily="34" charset="0"/>
                <a:sym typeface="Symbol" panose="05050102010706020507" pitchFamily="18" charset="2"/>
              </a:rPr>
              <a:t>P = (n+1) ! + (2n) ! </a:t>
            </a:r>
            <a:endParaRPr lang="en-US" sz="2200" b="1" dirty="0">
              <a:solidFill>
                <a:srgbClr val="0070C0"/>
              </a:solidFill>
              <a:latin typeface="Arial" panose="020B0604020202020204" pitchFamily="34" charset="0"/>
              <a:cs typeface="Arial" panose="020B0604020202020204" pitchFamily="34" charset="0"/>
            </a:endParaRPr>
          </a:p>
        </p:txBody>
      </p:sp>
      <p:sp>
        <p:nvSpPr>
          <p:cNvPr id="21" name="Rectangle 20"/>
          <p:cNvSpPr/>
          <p:nvPr/>
        </p:nvSpPr>
        <p:spPr>
          <a:xfrm>
            <a:off x="2782929" y="2946471"/>
            <a:ext cx="8522379" cy="3139321"/>
          </a:xfrm>
          <a:prstGeom prst="rect">
            <a:avLst/>
          </a:prstGeom>
          <a:ln>
            <a:solidFill>
              <a:schemeClr val="bg2">
                <a:lumMod val="75000"/>
              </a:schemeClr>
            </a:solidFill>
          </a:ln>
        </p:spPr>
        <p:txBody>
          <a:bodyPr wrap="square">
            <a:spAutoFit/>
          </a:bodyPr>
          <a:lstStyle/>
          <a:p>
            <a:r>
              <a:rPr lang="en-US" sz="2200" b="1" dirty="0" err="1">
                <a:solidFill>
                  <a:srgbClr val="00B050"/>
                </a:solidFill>
                <a:latin typeface="Courier New" panose="02070309020205020404" pitchFamily="49" charset="0"/>
                <a:cs typeface="Courier New" panose="02070309020205020404" pitchFamily="49" charset="0"/>
              </a:rPr>
              <a:t>def</a:t>
            </a:r>
            <a:r>
              <a:rPr lang="en-US" sz="2200" dirty="0">
                <a:solidFill>
                  <a:srgbClr val="00B050"/>
                </a:solidFill>
                <a:latin typeface="Courier New" panose="02070309020205020404" pitchFamily="49" charset="0"/>
                <a:cs typeface="Courier New" panose="02070309020205020404" pitchFamily="49" charset="0"/>
              </a:rPr>
              <a:t> </a:t>
            </a:r>
            <a:r>
              <a:rPr lang="en-US" sz="2200" b="1" dirty="0" err="1">
                <a:solidFill>
                  <a:srgbClr val="005064"/>
                </a:solidFill>
                <a:latin typeface="Courier New" panose="02070309020205020404" pitchFamily="49" charset="0"/>
                <a:cs typeface="Courier New" panose="02070309020205020404" pitchFamily="49" charset="0"/>
              </a:rPr>
              <a:t>fuctorial</a:t>
            </a:r>
            <a:r>
              <a:rPr lang="en-US" sz="2200" b="1" dirty="0">
                <a:solidFill>
                  <a:srgbClr val="00B050"/>
                </a:solidFill>
                <a:latin typeface="Courier New" panose="02070309020205020404" pitchFamily="49" charset="0"/>
                <a:cs typeface="Courier New" panose="02070309020205020404" pitchFamily="49" charset="0"/>
              </a:rPr>
              <a:t>(n</a:t>
            </a:r>
            <a:r>
              <a:rPr lang="en-US" sz="2200" dirty="0">
                <a:solidFill>
                  <a:srgbClr val="00B050"/>
                </a:solidFill>
                <a:latin typeface="Courier New" panose="02070309020205020404" pitchFamily="49" charset="0"/>
                <a:cs typeface="Courier New" panose="02070309020205020404" pitchFamily="49" charset="0"/>
              </a:rPr>
              <a:t>):    </a:t>
            </a:r>
          </a:p>
          <a:p>
            <a:r>
              <a:rPr lang="en-US" sz="2200" dirty="0">
                <a:solidFill>
                  <a:srgbClr val="00B050"/>
                </a:solidFill>
                <a:latin typeface="Courier New" panose="02070309020205020404" pitchFamily="49" charset="0"/>
                <a:cs typeface="Courier New" panose="02070309020205020404" pitchFamily="49" charset="0"/>
              </a:rPr>
              <a:t>	g = 1    </a:t>
            </a:r>
          </a:p>
          <a:p>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for</a:t>
            </a:r>
            <a:r>
              <a:rPr lang="en-US" sz="2200" dirty="0">
                <a:solidFill>
                  <a:srgbClr val="00B050"/>
                </a:solidFill>
                <a:latin typeface="Courier New" panose="02070309020205020404" pitchFamily="49" charset="0"/>
                <a:cs typeface="Courier New" panose="02070309020205020404" pitchFamily="49" charset="0"/>
              </a:rPr>
              <a:t> </a:t>
            </a:r>
            <a:r>
              <a:rPr lang="en-US" sz="2200" dirty="0" err="1">
                <a:solidFill>
                  <a:srgbClr val="00B050"/>
                </a:solidFill>
                <a:latin typeface="Courier New" panose="02070309020205020404" pitchFamily="49" charset="0"/>
                <a:cs typeface="Courier New" panose="02070309020205020404" pitchFamily="49" charset="0"/>
              </a:rPr>
              <a:t>i</a:t>
            </a:r>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in</a:t>
            </a:r>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range(1</a:t>
            </a:r>
            <a:r>
              <a:rPr lang="en-US" sz="2200" dirty="0">
                <a:solidFill>
                  <a:srgbClr val="00B050"/>
                </a:solidFill>
                <a:latin typeface="Courier New" panose="02070309020205020404" pitchFamily="49" charset="0"/>
                <a:cs typeface="Courier New" panose="02070309020205020404" pitchFamily="49" charset="0"/>
              </a:rPr>
              <a:t>, n + 1):        </a:t>
            </a:r>
          </a:p>
          <a:p>
            <a:r>
              <a:rPr lang="en-US" sz="2200" dirty="0">
                <a:solidFill>
                  <a:srgbClr val="00B050"/>
                </a:solidFill>
                <a:latin typeface="Courier New" panose="02070309020205020404" pitchFamily="49" charset="0"/>
                <a:cs typeface="Courier New" panose="02070309020205020404" pitchFamily="49" charset="0"/>
              </a:rPr>
              <a:t>		g = g * </a:t>
            </a:r>
            <a:r>
              <a:rPr lang="en-US" sz="2200" dirty="0" err="1">
                <a:solidFill>
                  <a:srgbClr val="00B050"/>
                </a:solidFill>
                <a:latin typeface="Courier New" panose="02070309020205020404" pitchFamily="49" charset="0"/>
                <a:cs typeface="Courier New" panose="02070309020205020404" pitchFamily="49" charset="0"/>
              </a:rPr>
              <a:t>i</a:t>
            </a:r>
            <a:r>
              <a:rPr lang="en-US" sz="2200" dirty="0">
                <a:solidFill>
                  <a:srgbClr val="00B050"/>
                </a:solidFill>
                <a:latin typeface="Courier New" panose="02070309020205020404" pitchFamily="49" charset="0"/>
                <a:cs typeface="Courier New" panose="02070309020205020404" pitchFamily="49" charset="0"/>
              </a:rPr>
              <a:t>    </a:t>
            </a:r>
          </a:p>
          <a:p>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return</a:t>
            </a:r>
            <a:r>
              <a:rPr lang="en-US" sz="2200" dirty="0">
                <a:solidFill>
                  <a:srgbClr val="00B050"/>
                </a:solidFill>
                <a:latin typeface="Courier New" panose="02070309020205020404" pitchFamily="49" charset="0"/>
                <a:cs typeface="Courier New" panose="02070309020205020404" pitchFamily="49" charset="0"/>
              </a:rPr>
              <a:t> g</a:t>
            </a:r>
          </a:p>
          <a:p>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n = </a:t>
            </a:r>
            <a:r>
              <a:rPr lang="en-US" sz="2200" b="1" dirty="0" err="1">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(input</a:t>
            </a:r>
            <a:r>
              <a:rPr lang="en-US" sz="2200" dirty="0">
                <a:latin typeface="Courier New" panose="02070309020205020404" pitchFamily="49" charset="0"/>
                <a:cs typeface="Courier New" panose="02070309020205020404" pitchFamily="49" charset="0"/>
              </a:rPr>
              <a:t>("n = "))</a:t>
            </a:r>
          </a:p>
          <a:p>
            <a:r>
              <a:rPr lang="en-US" sz="2200" dirty="0">
                <a:latin typeface="Courier New" panose="02070309020205020404" pitchFamily="49" charset="0"/>
                <a:cs typeface="Courier New" panose="02070309020205020404" pitchFamily="49" charset="0"/>
              </a:rPr>
              <a:t>P = </a:t>
            </a:r>
            <a:r>
              <a:rPr lang="en-US" sz="2200" b="1" dirty="0" err="1">
                <a:latin typeface="Courier New" panose="02070309020205020404" pitchFamily="49" charset="0"/>
                <a:cs typeface="Courier New" panose="02070309020205020404" pitchFamily="49" charset="0"/>
              </a:rPr>
              <a:t>fuctorial</a:t>
            </a:r>
            <a:r>
              <a:rPr lang="en-US" sz="2200" dirty="0">
                <a:latin typeface="Courier New" panose="02070309020205020404" pitchFamily="49" charset="0"/>
                <a:cs typeface="Courier New" panose="02070309020205020404" pitchFamily="49" charset="0"/>
              </a:rPr>
              <a:t>(n+1) + </a:t>
            </a:r>
            <a:r>
              <a:rPr lang="en-US" sz="2200" b="1" dirty="0" err="1">
                <a:latin typeface="Courier New" panose="02070309020205020404" pitchFamily="49" charset="0"/>
                <a:cs typeface="Courier New" panose="02070309020205020404" pitchFamily="49" charset="0"/>
              </a:rPr>
              <a:t>fuctorial</a:t>
            </a:r>
            <a:r>
              <a:rPr lang="en-US" sz="2200" dirty="0">
                <a:latin typeface="Courier New" panose="02070309020205020404" pitchFamily="49" charset="0"/>
                <a:cs typeface="Courier New" panose="02070309020205020404" pitchFamily="49" charset="0"/>
              </a:rPr>
              <a:t>(2*n)</a:t>
            </a:r>
          </a:p>
          <a:p>
            <a:r>
              <a:rPr lang="en-US" sz="2200" b="1" dirty="0">
                <a:latin typeface="Courier New" panose="02070309020205020404" pitchFamily="49" charset="0"/>
                <a:cs typeface="Courier New" panose="02070309020205020404" pitchFamily="49" charset="0"/>
              </a:rPr>
              <a:t>print</a:t>
            </a:r>
            <a:r>
              <a:rPr lang="en-US" sz="2200" dirty="0">
                <a:latin typeface="Courier New" panose="02070309020205020404" pitchFamily="49" charset="0"/>
                <a:cs typeface="Courier New" panose="02070309020205020404" pitchFamily="49" charset="0"/>
              </a:rPr>
              <a:t>("Result: P= ", P)</a:t>
            </a:r>
            <a:endParaRPr lang="vi-VN"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154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a:solidFill>
                  <a:schemeClr val="bg1"/>
                </a:solidFill>
                <a:latin typeface="Bahnschrift SemiBold" panose="020B0502040204020203" pitchFamily="34" charset="0"/>
                <a:cs typeface="Arial" panose="020B0604020202020204" pitchFamily="34" charset="0"/>
              </a:rPr>
              <a:t>Python functions – </a:t>
            </a:r>
            <a:r>
              <a:rPr lang="en-US" sz="2800" b="1" dirty="0" err="1">
                <a:solidFill>
                  <a:schemeClr val="bg1"/>
                </a:solidFill>
                <a:latin typeface="Bahnschrift SemiBold" panose="020B0502040204020203" pitchFamily="34" charset="0"/>
                <a:cs typeface="Arial" panose="020B0604020202020204" pitchFamily="34" charset="0"/>
              </a:rPr>
              <a:t>Hàm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trong</a:t>
            </a:r>
            <a:r>
              <a:rPr lang="en-US" sz="2800" b="1" dirty="0">
                <a:solidFill>
                  <a:schemeClr val="bg1"/>
                </a:solidFill>
                <a:latin typeface="Bahnschrift SemiBold" panose="020B0502040204020203" pitchFamily="34" charset="0"/>
                <a:cs typeface="Arial" panose="020B0604020202020204" pitchFamily="34" charset="0"/>
              </a:rPr>
              <a:t> Python</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609398"/>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a:solidFill>
                  <a:srgbClr val="005064"/>
                </a:solidFill>
                <a:latin typeface="Bahnschrift SemiBold" panose="020B0502040204020203" pitchFamily="34" charset="0"/>
                <a:cs typeface="Arial" panose="020B0604020202020204" pitchFamily="34" charset="0"/>
              </a:rPr>
              <a:t>Định</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nghĩa</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một</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hàm</a:t>
            </a:r>
            <a:endParaRPr lang="en-US" sz="2800" b="1" dirty="0">
              <a:solidFill>
                <a:srgbClr val="005064"/>
              </a:solidFill>
              <a:latin typeface="Bahnschrift SemiBold" panose="020B0502040204020203" pitchFamily="34" charset="0"/>
              <a:cs typeface="Arial" panose="020B0604020202020204" pitchFamily="34" charset="0"/>
            </a:endParaRPr>
          </a:p>
        </p:txBody>
      </p:sp>
      <p:sp>
        <p:nvSpPr>
          <p:cNvPr id="16" name="Rectangle 15"/>
          <p:cNvSpPr/>
          <p:nvPr/>
        </p:nvSpPr>
        <p:spPr>
          <a:xfrm>
            <a:off x="7219707" y="1082338"/>
            <a:ext cx="4743404" cy="2160591"/>
          </a:xfrm>
          <a:prstGeom prst="rect">
            <a:avLst/>
          </a:prstGeom>
          <a:ln>
            <a:solidFill>
              <a:schemeClr val="bg2">
                <a:lumMod val="50000"/>
              </a:schemeClr>
            </a:solidFill>
          </a:ln>
        </p:spPr>
        <p:txBody>
          <a:bodyPr wrap="square">
            <a:spAutoFit/>
          </a:bodyPr>
          <a:lstStyle/>
          <a:p>
            <a:pPr>
              <a:lnSpc>
                <a:spcPct val="120000"/>
              </a:lnSpc>
            </a:pPr>
            <a:r>
              <a:rPr lang="en-US" sz="2800" b="1" dirty="0">
                <a:solidFill>
                  <a:srgbClr val="005064"/>
                </a:solidFill>
                <a:latin typeface="Bahnschrift SemiBold" panose="020B0502040204020203" pitchFamily="34" charset="0"/>
                <a:cs typeface="Arial" panose="020B0604020202020204" pitchFamily="34" charset="0"/>
              </a:rPr>
              <a:t>def   </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8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tên_hàm</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8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đối</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số</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800" b="1" dirty="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p>
          <a:p>
            <a:pPr>
              <a:lnSpc>
                <a:spcPct val="120000"/>
              </a:lnSpc>
            </a:pPr>
            <a:r>
              <a:rPr lang="en-US" sz="2800" b="1" dirty="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lệnh</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1</a:t>
            </a:r>
          </a:p>
          <a:p>
            <a:pPr>
              <a:lnSpc>
                <a:spcPct val="120000"/>
              </a:lnSpc>
            </a:pPr>
            <a:r>
              <a:rPr lang="en-US" sz="2800" b="1" dirty="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lệnh</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2</a:t>
            </a:r>
            <a:endParaRPr lang="en-US" sz="2800" b="1" dirty="0">
              <a:solidFill>
                <a:srgbClr val="005064"/>
              </a:solidFill>
              <a:latin typeface="Bahnschrift SemiBold" panose="020B0502040204020203" pitchFamily="34" charset="0"/>
              <a:cs typeface="Arial" panose="020B0604020202020204" pitchFamily="34" charset="0"/>
            </a:endParaRPr>
          </a:p>
          <a:p>
            <a:pPr>
              <a:lnSpc>
                <a:spcPct val="120000"/>
              </a:lnSpc>
            </a:pPr>
            <a:r>
              <a:rPr lang="en-US" sz="2800" b="1" dirty="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endParaRPr lang="en-US" sz="2800" b="1" dirty="0">
              <a:solidFill>
                <a:srgbClr val="005064"/>
              </a:solidFill>
              <a:latin typeface="Bahnschrift SemiBold" panose="020B0502040204020203" pitchFamily="34" charset="0"/>
              <a:cs typeface="Arial" panose="020B0604020202020204" pitchFamily="34" charset="0"/>
            </a:endParaRPr>
          </a:p>
        </p:txBody>
      </p:sp>
      <p:sp>
        <p:nvSpPr>
          <p:cNvPr id="19" name="Rectangle 18"/>
          <p:cNvSpPr/>
          <p:nvPr/>
        </p:nvSpPr>
        <p:spPr>
          <a:xfrm>
            <a:off x="2713658" y="2729956"/>
            <a:ext cx="7469434" cy="2123658"/>
          </a:xfrm>
          <a:prstGeom prst="rect">
            <a:avLst/>
          </a:prstGeom>
          <a:ln>
            <a:noFill/>
          </a:ln>
        </p:spPr>
        <p:txBody>
          <a:bodyPr wrap="square">
            <a:spAutoFit/>
          </a:bodyPr>
          <a:lstStyle/>
          <a:p>
            <a:pPr marL="457200" indent="-457200">
              <a:lnSpc>
                <a:spcPct val="150000"/>
              </a:lnSpc>
              <a:buFont typeface="Courier New" panose="02070309020205020404" pitchFamily="49" charset="0"/>
              <a:buChar char="o"/>
            </a:pP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2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tên_hàm</a:t>
            </a: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Đặt</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theo</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quy</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tắc</a:t>
            </a:r>
            <a:endPar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endParaRPr>
          </a:p>
          <a:p>
            <a:pPr marL="457200" indent="-457200">
              <a:lnSpc>
                <a:spcPct val="150000"/>
              </a:lnSpc>
              <a:buFont typeface="Courier New" panose="02070309020205020404" pitchFamily="49" charset="0"/>
              <a:buChar char="o"/>
            </a:pP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2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đối</a:t>
            </a: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số</a:t>
            </a: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 </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Thông qua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nó</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ta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truyền</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các</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giá</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trị</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vào</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hàm</a:t>
            </a:r>
            <a:endPar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endParaRPr>
          </a:p>
          <a:p>
            <a:pPr marL="457200" indent="-457200">
              <a:lnSpc>
                <a:spcPct val="150000"/>
              </a:lnSpc>
              <a:buFont typeface="Courier New" panose="02070309020205020404" pitchFamily="49" charset="0"/>
              <a:buChar char="o"/>
            </a:pP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2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lệnh</a:t>
            </a: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1, </a:t>
            </a:r>
            <a:r>
              <a:rPr lang="en-US" sz="22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lệnh</a:t>
            </a: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2,... :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Các</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câu</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lệnh</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trong</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thân</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hàm</a:t>
            </a:r>
            <a:endPar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endParaRPr>
          </a:p>
          <a:p>
            <a:pPr marL="457200" indent="-457200">
              <a:lnSpc>
                <a:spcPct val="150000"/>
              </a:lnSpc>
              <a:buFont typeface="Courier New" panose="02070309020205020404" pitchFamily="49" charset="0"/>
              <a:buChar char="o"/>
            </a:pP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Lệnh</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return</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có</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thể</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được</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sử</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dụng</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để</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trả</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về</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các</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giá</a:t>
            </a:r>
            <a:r>
              <a:rPr lang="en-US" sz="2200" b="1" dirty="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a:solidFill>
                  <a:srgbClr val="0070C0"/>
                </a:solidFill>
                <a:latin typeface="Bahnschrift SemiBold" panose="020B0502040204020203" pitchFamily="34" charset="0"/>
                <a:cs typeface="Arial" panose="020B0604020202020204" pitchFamily="34" charset="0"/>
                <a:sym typeface="Symbol" panose="05050102010706020507" pitchFamily="18" charset="2"/>
              </a:rPr>
              <a:t>trị</a:t>
            </a:r>
            <a:endParaRPr lang="en-US" sz="2200" b="1" dirty="0">
              <a:solidFill>
                <a:srgbClr val="0070C0"/>
              </a:solidFill>
              <a:latin typeface="Bahnschrift SemiBold" panose="020B0502040204020203" pitchFamily="34" charset="0"/>
              <a:cs typeface="Arial" panose="020B0604020202020204" pitchFamily="34" charset="0"/>
            </a:endParaRPr>
          </a:p>
        </p:txBody>
      </p:sp>
      <p:sp>
        <p:nvSpPr>
          <p:cNvPr id="18" name="Rectangle 17"/>
          <p:cNvSpPr/>
          <p:nvPr/>
        </p:nvSpPr>
        <p:spPr>
          <a:xfrm>
            <a:off x="4492228" y="5033687"/>
            <a:ext cx="5234125" cy="738664"/>
          </a:xfrm>
          <a:prstGeom prst="rect">
            <a:avLst/>
          </a:prstGeom>
          <a:ln>
            <a:solidFill>
              <a:schemeClr val="bg2">
                <a:lumMod val="75000"/>
              </a:schemeClr>
            </a:solidFill>
          </a:ln>
        </p:spPr>
        <p:txBody>
          <a:bodyPr wrap="none">
            <a:spAutoFit/>
          </a:bodyPr>
          <a:lstStyle/>
          <a:p>
            <a:pPr>
              <a:lnSpc>
                <a:spcPct val="150000"/>
              </a:lnSpc>
            </a:pPr>
            <a:r>
              <a:rPr lang="en-US" sz="2800" b="1" dirty="0">
                <a:solidFill>
                  <a:srgbClr val="005064"/>
                </a:solidFill>
                <a:latin typeface="Bahnschrift SemiBold" panose="020B0502040204020203" pitchFamily="34" charset="0"/>
                <a:cs typeface="Arial" panose="020B0604020202020204" pitchFamily="34" charset="0"/>
                <a:sym typeface="Symbol" panose="05050102010706020507" pitchFamily="18" charset="2"/>
              </a:rPr>
              <a:t>return</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giá_trị_1, giá_trị_2, ...   </a:t>
            </a:r>
            <a:endParaRPr lang="en-US" sz="2800" b="1" dirty="0">
              <a:solidFill>
                <a:srgbClr val="0070C0"/>
              </a:solidFill>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val="210147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a:solidFill>
                  <a:schemeClr val="bg1"/>
                </a:solidFill>
                <a:latin typeface="Bahnschrift SemiBold" panose="020B0502040204020203" pitchFamily="34" charset="0"/>
                <a:cs typeface="Arial" panose="020B0604020202020204" pitchFamily="34" charset="0"/>
              </a:rPr>
              <a:t>Python functions – </a:t>
            </a:r>
            <a:r>
              <a:rPr lang="en-US" sz="2800" b="1" dirty="0" err="1">
                <a:solidFill>
                  <a:schemeClr val="bg1"/>
                </a:solidFill>
                <a:latin typeface="Bahnschrift SemiBold" panose="020B0502040204020203" pitchFamily="34" charset="0"/>
                <a:cs typeface="Arial" panose="020B0604020202020204" pitchFamily="34" charset="0"/>
              </a:rPr>
              <a:t>Hàm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trong</a:t>
            </a:r>
            <a:r>
              <a:rPr lang="en-US" sz="2800" b="1" dirty="0">
                <a:solidFill>
                  <a:schemeClr val="bg1"/>
                </a:solidFill>
                <a:latin typeface="Bahnschrift SemiBold" panose="020B0502040204020203" pitchFamily="34" charset="0"/>
                <a:cs typeface="Arial" panose="020B0604020202020204" pitchFamily="34" charset="0"/>
              </a:rPr>
              <a:t> Python</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609398"/>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a:solidFill>
                  <a:srgbClr val="005064"/>
                </a:solidFill>
                <a:latin typeface="Bahnschrift SemiBold" panose="020B0502040204020203" pitchFamily="34" charset="0"/>
                <a:cs typeface="Arial" panose="020B0604020202020204" pitchFamily="34" charset="0"/>
              </a:rPr>
              <a:t>Định</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nghĩa</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một</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hàm</a:t>
            </a:r>
            <a:endParaRPr lang="en-US" sz="2800" b="1" dirty="0">
              <a:solidFill>
                <a:srgbClr val="005064"/>
              </a:solidFill>
              <a:latin typeface="Bahnschrift SemiBold" panose="020B0502040204020203" pitchFamily="34" charset="0"/>
              <a:cs typeface="Arial" panose="020B0604020202020204" pitchFamily="34" charset="0"/>
            </a:endParaRPr>
          </a:p>
        </p:txBody>
      </p:sp>
      <p:sp>
        <p:nvSpPr>
          <p:cNvPr id="19" name="Rectangle 18"/>
          <p:cNvSpPr/>
          <p:nvPr/>
        </p:nvSpPr>
        <p:spPr>
          <a:xfrm>
            <a:off x="2533805" y="1715364"/>
            <a:ext cx="3337167" cy="3139321"/>
          </a:xfrm>
          <a:prstGeom prst="rect">
            <a:avLst/>
          </a:prstGeom>
          <a:ln>
            <a:noFill/>
          </a:ln>
        </p:spPr>
        <p:txBody>
          <a:bodyPr wrap="square">
            <a:spAutoFit/>
          </a:bodyPr>
          <a:lstStyle/>
          <a:p>
            <a:pPr marL="457200" indent="-457200" algn="just">
              <a:lnSpc>
                <a:spcPct val="150000"/>
              </a:lnSpc>
              <a:buFont typeface="Courier New" panose="02070309020205020404" pitchFamily="49" charset="0"/>
              <a:buChar char="o"/>
            </a:pPr>
            <a:r>
              <a:rPr lang="en-US" sz="2200" b="1" dirty="0" err="1">
                <a:solidFill>
                  <a:srgbClr val="0070C0"/>
                </a:solidFill>
                <a:latin typeface="Arial" panose="020B0604020202020204" pitchFamily="34" charset="0"/>
                <a:cs typeface="Arial" panose="020B0604020202020204" pitchFamily="34" charset="0"/>
                <a:sym typeface="Symbol" panose="05050102010706020507" pitchFamily="18" charset="2"/>
              </a:rPr>
              <a:t>Ví</a:t>
            </a:r>
            <a:r>
              <a:rPr lang="en-US" sz="2200" b="1"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b="1" dirty="0" err="1">
                <a:solidFill>
                  <a:srgbClr val="0070C0"/>
                </a:solidFill>
                <a:latin typeface="Arial" panose="020B0604020202020204" pitchFamily="34" charset="0"/>
                <a:cs typeface="Arial" panose="020B0604020202020204" pitchFamily="34" charset="0"/>
                <a:sym typeface="Symbol" panose="05050102010706020507" pitchFamily="18" charset="2"/>
              </a:rPr>
              <a:t>dụ</a:t>
            </a:r>
            <a:r>
              <a:rPr lang="en-US" sz="2200" b="1" dirty="0">
                <a:solidFill>
                  <a:srgbClr val="0070C0"/>
                </a:solidFill>
                <a:latin typeface="Arial" panose="020B0604020202020204" pitchFamily="34" charset="0"/>
                <a:cs typeface="Arial" panose="020B0604020202020204" pitchFamily="34" charset="0"/>
                <a:sym typeface="Symbol" panose="05050102010706020507" pitchFamily="18" charset="2"/>
              </a:rPr>
              <a:t> 2.2: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Viết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tìm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lớn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nhất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trong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ba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nguyên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 b, c.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đó</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để</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tìm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lớn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nhất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trong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5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x, y, z, t, q.</a:t>
            </a:r>
          </a:p>
        </p:txBody>
      </p:sp>
      <p:sp>
        <p:nvSpPr>
          <p:cNvPr id="21" name="Rectangle 20"/>
          <p:cNvSpPr/>
          <p:nvPr/>
        </p:nvSpPr>
        <p:spPr>
          <a:xfrm>
            <a:off x="6522893" y="1090133"/>
            <a:ext cx="5440218" cy="5170646"/>
          </a:xfrm>
          <a:prstGeom prst="rect">
            <a:avLst/>
          </a:prstGeom>
          <a:ln>
            <a:solidFill>
              <a:schemeClr val="bg2">
                <a:lumMod val="75000"/>
              </a:schemeClr>
            </a:solidFill>
          </a:ln>
        </p:spPr>
        <p:txBody>
          <a:bodyPr wrap="square">
            <a:spAutoFit/>
          </a:bodyPr>
          <a:lstStyle/>
          <a:p>
            <a:r>
              <a:rPr lang="en-US" sz="2200" b="1" dirty="0" err="1">
                <a:solidFill>
                  <a:srgbClr val="005064"/>
                </a:solidFill>
                <a:latin typeface="Courier New" panose="02070309020205020404" pitchFamily="49" charset="0"/>
                <a:cs typeface="Courier New" panose="02070309020205020404" pitchFamily="49" charset="0"/>
              </a:rPr>
              <a:t>def</a:t>
            </a:r>
            <a:r>
              <a:rPr lang="en-US" sz="2200" b="1" dirty="0">
                <a:solidFill>
                  <a:srgbClr val="005064"/>
                </a:solidFill>
                <a:latin typeface="Courier New" panose="02070309020205020404" pitchFamily="49" charset="0"/>
                <a:cs typeface="Courier New" panose="02070309020205020404" pitchFamily="49" charset="0"/>
              </a:rPr>
              <a:t> max(a, b, c):    </a:t>
            </a:r>
          </a:p>
          <a:p>
            <a:r>
              <a:rPr lang="en-US" sz="2200" dirty="0">
                <a:solidFill>
                  <a:srgbClr val="00B050"/>
                </a:solidFill>
                <a:latin typeface="Courier New" panose="02070309020205020404" pitchFamily="49" charset="0"/>
                <a:cs typeface="Courier New" panose="02070309020205020404" pitchFamily="49" charset="0"/>
              </a:rPr>
              <a:t>	m = a    </a:t>
            </a:r>
          </a:p>
          <a:p>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if</a:t>
            </a:r>
            <a:r>
              <a:rPr lang="en-US" sz="2200" dirty="0">
                <a:solidFill>
                  <a:srgbClr val="00B050"/>
                </a:solidFill>
                <a:latin typeface="Courier New" panose="02070309020205020404" pitchFamily="49" charset="0"/>
                <a:cs typeface="Courier New" panose="02070309020205020404" pitchFamily="49" charset="0"/>
              </a:rPr>
              <a:t> b &gt; m:        </a:t>
            </a:r>
          </a:p>
          <a:p>
            <a:r>
              <a:rPr lang="en-US" sz="2200" dirty="0">
                <a:solidFill>
                  <a:srgbClr val="00B050"/>
                </a:solidFill>
                <a:latin typeface="Courier New" panose="02070309020205020404" pitchFamily="49" charset="0"/>
                <a:cs typeface="Courier New" panose="02070309020205020404" pitchFamily="49" charset="0"/>
              </a:rPr>
              <a:t>		m = b    </a:t>
            </a:r>
          </a:p>
          <a:p>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if</a:t>
            </a:r>
            <a:r>
              <a:rPr lang="en-US" sz="2200" dirty="0">
                <a:solidFill>
                  <a:srgbClr val="00B050"/>
                </a:solidFill>
                <a:latin typeface="Courier New" panose="02070309020205020404" pitchFamily="49" charset="0"/>
                <a:cs typeface="Courier New" panose="02070309020205020404" pitchFamily="49" charset="0"/>
              </a:rPr>
              <a:t> c &gt; m:        </a:t>
            </a:r>
          </a:p>
          <a:p>
            <a:r>
              <a:rPr lang="en-US" sz="2200" dirty="0">
                <a:solidFill>
                  <a:srgbClr val="00B050"/>
                </a:solidFill>
                <a:latin typeface="Courier New" panose="02070309020205020404" pitchFamily="49" charset="0"/>
                <a:cs typeface="Courier New" panose="02070309020205020404" pitchFamily="49" charset="0"/>
              </a:rPr>
              <a:t>		m = c    </a:t>
            </a:r>
          </a:p>
          <a:p>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return</a:t>
            </a:r>
            <a:r>
              <a:rPr lang="en-US" sz="2200" dirty="0">
                <a:solidFill>
                  <a:srgbClr val="00B050"/>
                </a:solidFill>
                <a:latin typeface="Courier New" panose="02070309020205020404" pitchFamily="49" charset="0"/>
                <a:cs typeface="Courier New" panose="02070309020205020404" pitchFamily="49" charset="0"/>
              </a:rPr>
              <a:t> m</a:t>
            </a:r>
          </a:p>
          <a:p>
            <a:r>
              <a:rPr lang="en-US" sz="2200" dirty="0">
                <a:solidFill>
                  <a:srgbClr val="00B050"/>
                </a:solidFill>
                <a:latin typeface="Courier New" panose="02070309020205020404" pitchFamily="49" charset="0"/>
                <a:cs typeface="Courier New" panose="02070309020205020404" pitchFamily="49" charset="0"/>
              </a:rPr>
              <a:t>x =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input</a:t>
            </a:r>
            <a:r>
              <a:rPr lang="en-US" sz="2200" dirty="0">
                <a:solidFill>
                  <a:srgbClr val="00B050"/>
                </a:solidFill>
                <a:latin typeface="Courier New" panose="02070309020205020404" pitchFamily="49" charset="0"/>
                <a:cs typeface="Courier New" panose="02070309020205020404" pitchFamily="49" charset="0"/>
              </a:rPr>
              <a:t>("x = "))</a:t>
            </a:r>
          </a:p>
          <a:p>
            <a:r>
              <a:rPr lang="en-US" sz="2200" dirty="0">
                <a:solidFill>
                  <a:srgbClr val="00B050"/>
                </a:solidFill>
                <a:latin typeface="Courier New" panose="02070309020205020404" pitchFamily="49" charset="0"/>
                <a:cs typeface="Courier New" panose="02070309020205020404" pitchFamily="49" charset="0"/>
              </a:rPr>
              <a:t>y =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input</a:t>
            </a:r>
            <a:r>
              <a:rPr lang="en-US" sz="2200" dirty="0">
                <a:solidFill>
                  <a:srgbClr val="00B050"/>
                </a:solidFill>
                <a:latin typeface="Courier New" panose="02070309020205020404" pitchFamily="49" charset="0"/>
                <a:cs typeface="Courier New" panose="02070309020205020404" pitchFamily="49" charset="0"/>
              </a:rPr>
              <a:t>("y = "))</a:t>
            </a:r>
          </a:p>
          <a:p>
            <a:r>
              <a:rPr lang="en-US" sz="2200" dirty="0">
                <a:solidFill>
                  <a:srgbClr val="00B050"/>
                </a:solidFill>
                <a:latin typeface="Courier New" panose="02070309020205020404" pitchFamily="49" charset="0"/>
                <a:cs typeface="Courier New" panose="02070309020205020404" pitchFamily="49" charset="0"/>
              </a:rPr>
              <a:t>z =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input</a:t>
            </a:r>
            <a:r>
              <a:rPr lang="en-US" sz="2200" dirty="0">
                <a:solidFill>
                  <a:srgbClr val="00B050"/>
                </a:solidFill>
                <a:latin typeface="Courier New" panose="02070309020205020404" pitchFamily="49" charset="0"/>
                <a:cs typeface="Courier New" panose="02070309020205020404" pitchFamily="49" charset="0"/>
              </a:rPr>
              <a:t>("z = "))</a:t>
            </a:r>
          </a:p>
          <a:p>
            <a:r>
              <a:rPr lang="en-US" sz="2200" dirty="0">
                <a:solidFill>
                  <a:srgbClr val="00B050"/>
                </a:solidFill>
                <a:latin typeface="Courier New" panose="02070309020205020404" pitchFamily="49" charset="0"/>
                <a:cs typeface="Courier New" panose="02070309020205020404" pitchFamily="49" charset="0"/>
              </a:rPr>
              <a:t>t =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input</a:t>
            </a:r>
            <a:r>
              <a:rPr lang="en-US" sz="2200" dirty="0">
                <a:solidFill>
                  <a:srgbClr val="00B050"/>
                </a:solidFill>
                <a:latin typeface="Courier New" panose="02070309020205020404" pitchFamily="49" charset="0"/>
                <a:cs typeface="Courier New" panose="02070309020205020404" pitchFamily="49" charset="0"/>
              </a:rPr>
              <a:t>("t = "))</a:t>
            </a:r>
          </a:p>
          <a:p>
            <a:r>
              <a:rPr lang="en-US" sz="2200" dirty="0">
                <a:solidFill>
                  <a:srgbClr val="00B050"/>
                </a:solidFill>
                <a:latin typeface="Courier New" panose="02070309020205020404" pitchFamily="49" charset="0"/>
                <a:cs typeface="Courier New" panose="02070309020205020404" pitchFamily="49" charset="0"/>
              </a:rPr>
              <a:t>q =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a:t>
            </a:r>
            <a:r>
              <a:rPr lang="en-US" sz="2200" dirty="0">
                <a:solidFill>
                  <a:srgbClr val="00B050"/>
                </a:solidFill>
                <a:latin typeface="Courier New" panose="02070309020205020404" pitchFamily="49" charset="0"/>
                <a:cs typeface="Courier New" panose="02070309020205020404" pitchFamily="49" charset="0"/>
              </a:rPr>
              <a:t>t("q = "))</a:t>
            </a:r>
          </a:p>
          <a:p>
            <a:r>
              <a:rPr lang="en-US" sz="2200" dirty="0">
                <a:solidFill>
                  <a:srgbClr val="00B050"/>
                </a:solidFill>
                <a:latin typeface="Courier New" panose="02070309020205020404" pitchFamily="49" charset="0"/>
                <a:cs typeface="Courier New" panose="02070309020205020404" pitchFamily="49" charset="0"/>
              </a:rPr>
              <a:t>F = </a:t>
            </a:r>
            <a:r>
              <a:rPr lang="en-US" sz="2200" b="1" dirty="0">
                <a:solidFill>
                  <a:srgbClr val="00B050"/>
                </a:solidFill>
                <a:latin typeface="Courier New" panose="02070309020205020404" pitchFamily="49" charset="0"/>
                <a:cs typeface="Courier New" panose="02070309020205020404" pitchFamily="49" charset="0"/>
              </a:rPr>
              <a:t>max</a:t>
            </a:r>
            <a:r>
              <a:rPr lang="en-US" sz="2200" dirty="0">
                <a:solidFill>
                  <a:srgbClr val="00B050"/>
                </a:solidFill>
                <a:latin typeface="Courier New" panose="02070309020205020404" pitchFamily="49" charset="0"/>
                <a:cs typeface="Courier New" panose="02070309020205020404" pitchFamily="49" charset="0"/>
              </a:rPr>
              <a:t>(x, y, z)</a:t>
            </a:r>
          </a:p>
          <a:p>
            <a:r>
              <a:rPr lang="en-US" sz="2200" dirty="0">
                <a:solidFill>
                  <a:srgbClr val="00B050"/>
                </a:solidFill>
                <a:latin typeface="Courier New" panose="02070309020205020404" pitchFamily="49" charset="0"/>
                <a:cs typeface="Courier New" panose="02070309020205020404" pitchFamily="49" charset="0"/>
              </a:rPr>
              <a:t>S = </a:t>
            </a:r>
            <a:r>
              <a:rPr lang="en-US" sz="2200" b="1" dirty="0">
                <a:solidFill>
                  <a:srgbClr val="00B050"/>
                </a:solidFill>
                <a:latin typeface="Courier New" panose="02070309020205020404" pitchFamily="49" charset="0"/>
                <a:cs typeface="Courier New" panose="02070309020205020404" pitchFamily="49" charset="0"/>
              </a:rPr>
              <a:t>max</a:t>
            </a:r>
            <a:r>
              <a:rPr lang="en-US" sz="2200" dirty="0">
                <a:solidFill>
                  <a:srgbClr val="00B050"/>
                </a:solidFill>
                <a:latin typeface="Courier New" panose="02070309020205020404" pitchFamily="49" charset="0"/>
                <a:cs typeface="Courier New" panose="02070309020205020404" pitchFamily="49" charset="0"/>
              </a:rPr>
              <a:t>(F, t, q)</a:t>
            </a:r>
          </a:p>
          <a:p>
            <a:r>
              <a:rPr lang="en-US" sz="2200" b="1" dirty="0">
                <a:solidFill>
                  <a:srgbClr val="00B050"/>
                </a:solidFill>
                <a:latin typeface="Courier New" panose="02070309020205020404" pitchFamily="49" charset="0"/>
                <a:cs typeface="Courier New" panose="02070309020205020404" pitchFamily="49" charset="0"/>
              </a:rPr>
              <a:t>print</a:t>
            </a:r>
            <a:r>
              <a:rPr lang="en-US" sz="2200" dirty="0">
                <a:solidFill>
                  <a:srgbClr val="00B050"/>
                </a:solidFill>
                <a:latin typeface="Courier New" panose="02070309020205020404" pitchFamily="49" charset="0"/>
                <a:cs typeface="Courier New" panose="02070309020205020404" pitchFamily="49" charset="0"/>
              </a:rPr>
              <a:t>("Max of 5 numbers: ", S)</a:t>
            </a:r>
            <a:endParaRPr lang="vi-VN"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12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a:solidFill>
                  <a:schemeClr val="bg1"/>
                </a:solidFill>
                <a:latin typeface="Bahnschrift SemiBold" panose="020B0502040204020203" pitchFamily="34" charset="0"/>
                <a:cs typeface="Arial" panose="020B0604020202020204" pitchFamily="34" charset="0"/>
              </a:rPr>
              <a:t>Python functions – </a:t>
            </a:r>
            <a:r>
              <a:rPr lang="en-US" sz="2800" b="1" dirty="0" err="1">
                <a:solidFill>
                  <a:schemeClr val="bg1"/>
                </a:solidFill>
                <a:latin typeface="Bahnschrift SemiBold" panose="020B0502040204020203" pitchFamily="34" charset="0"/>
                <a:cs typeface="Arial" panose="020B0604020202020204" pitchFamily="34" charset="0"/>
              </a:rPr>
              <a:t>Hàm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trong</a:t>
            </a:r>
            <a:r>
              <a:rPr lang="en-US" sz="2800" b="1" dirty="0">
                <a:solidFill>
                  <a:schemeClr val="bg1"/>
                </a:solidFill>
                <a:latin typeface="Bahnschrift SemiBold" panose="020B0502040204020203" pitchFamily="34" charset="0"/>
                <a:cs typeface="Arial" panose="020B0604020202020204" pitchFamily="34" charset="0"/>
              </a:rPr>
              <a:t> Python</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570541"/>
          </a:xfrm>
          <a:prstGeom prst="rect">
            <a:avLst/>
          </a:prstGeom>
        </p:spPr>
        <p:txBody>
          <a:bodyPr wrap="square">
            <a:spAutoFit/>
          </a:bodyPr>
          <a:lstStyle/>
          <a:p>
            <a:pPr>
              <a:lnSpc>
                <a:spcPct val="120000"/>
              </a:lnSpc>
            </a:pPr>
            <a:r>
              <a:rPr lang="en-US" sz="2800" b="1" dirty="0">
                <a:solidFill>
                  <a:srgbClr val="C00000"/>
                </a:solidFill>
                <a:latin typeface="Bahnschrift SemiBold" panose="020B0502040204020203" pitchFamily="34" charset="0"/>
                <a:cs typeface="Arial" panose="020B0604020202020204" pitchFamily="34" charset="0"/>
                <a:sym typeface="Wingdings" panose="05000000000000000000" pitchFamily="2" charset="2"/>
              </a:rPr>
              <a:t>  </a:t>
            </a:r>
            <a:r>
              <a:rPr lang="en-US" sz="2800" b="1" dirty="0">
                <a:solidFill>
                  <a:srgbClr val="C00000"/>
                </a:solidFill>
                <a:latin typeface="Bahnschrift SemiBold" panose="020B0502040204020203" pitchFamily="34" charset="0"/>
                <a:cs typeface="Arial" panose="020B0604020202020204" pitchFamily="34" charset="0"/>
              </a:rPr>
              <a:t>BÀI TẬP 2.1</a:t>
            </a:r>
          </a:p>
        </p:txBody>
      </p:sp>
      <p:sp>
        <p:nvSpPr>
          <p:cNvPr id="19" name="Rectangle 18"/>
          <p:cNvSpPr/>
          <p:nvPr/>
        </p:nvSpPr>
        <p:spPr>
          <a:xfrm>
            <a:off x="2533805" y="1715364"/>
            <a:ext cx="8799213" cy="4662815"/>
          </a:xfrm>
          <a:prstGeom prst="rect">
            <a:avLst/>
          </a:prstGeom>
          <a:ln>
            <a:noFill/>
          </a:ln>
        </p:spPr>
        <p:txBody>
          <a:bodyPr wrap="square">
            <a:spAutoFit/>
          </a:bodyPr>
          <a:lstStyle/>
          <a:p>
            <a:pPr marL="457200" indent="-457200" algn="just">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Viết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khoảng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cách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Euclidean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giữa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hai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điểm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A(x1, y1)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và</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B(x2, y2). </a:t>
            </a:r>
          </a:p>
          <a:p>
            <a:pPr marL="457200" indent="-457200" algn="just">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Viết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kiểm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xem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hai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điểm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 B,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điểm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nào</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gần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tâm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O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hơn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a:p>
            <a:pPr marL="457200" indent="-457200" algn="just">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Chương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trình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chính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Nhập</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vào</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tọa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độ</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của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hai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điểm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 B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như</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trên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trên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để</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và</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in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ra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a:p>
            <a:pPr marL="800100" lvl="1" indent="-342900" algn="just">
              <a:lnSpc>
                <a:spcPct val="150000"/>
              </a:lnSpc>
              <a:buFontTx/>
              <a:buChar char="-"/>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Khoảng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cách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 B</a:t>
            </a:r>
          </a:p>
          <a:p>
            <a:pPr marL="800100" lvl="1" indent="-342900" algn="just">
              <a:lnSpc>
                <a:spcPct val="150000"/>
              </a:lnSpc>
              <a:buFontTx/>
              <a:buChar char="-"/>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Chu vi tam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giác</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OAB</a:t>
            </a:r>
          </a:p>
          <a:p>
            <a:pPr marL="800100" lvl="1" indent="-342900" algn="just">
              <a:lnSpc>
                <a:spcPct val="150000"/>
              </a:lnSpc>
              <a:buFontTx/>
              <a:buChar char="-"/>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Cho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biết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 hay B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gần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tâm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O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hơn</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a:p>
            <a:pPr algn="just">
              <a:lnSpc>
                <a:spcPct val="150000"/>
              </a:lnSpc>
            </a:pP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565757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70541"/>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a:solidFill>
                  <a:schemeClr val="bg1"/>
                </a:solidFill>
                <a:latin typeface="Bahnschrift SemiBold" panose="020B0502040204020203" pitchFamily="34" charset="0"/>
                <a:cs typeface="Arial" panose="020B0604020202020204" pitchFamily="34" charset="0"/>
              </a:rPr>
              <a:t>Arguments – </a:t>
            </a:r>
            <a:r>
              <a:rPr lang="en-US" sz="2800" b="1" dirty="0" err="1">
                <a:solidFill>
                  <a:schemeClr val="bg1"/>
                </a:solidFill>
                <a:latin typeface="Bahnschrift SemiBold" panose="020B0502040204020203" pitchFamily="34" charset="0"/>
                <a:cs typeface="Arial" panose="020B0604020202020204" pitchFamily="34" charset="0"/>
              </a:rPr>
              <a:t>Tham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số</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a:solidFill>
                  <a:srgbClr val="005064"/>
                </a:solidFill>
                <a:latin typeface="Bahnschrift SemiBold" panose="020B0502040204020203" pitchFamily="34" charset="0"/>
                <a:cs typeface="Arial" panose="020B0604020202020204" pitchFamily="34" charset="0"/>
              </a:rPr>
              <a:t>Truyền</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tham</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số</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cho</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hàm</a:t>
            </a:r>
            <a:endParaRPr lang="en-US" sz="2800" b="1" dirty="0">
              <a:solidFill>
                <a:srgbClr val="005064"/>
              </a:solidFill>
              <a:latin typeface="Bahnschrift SemiBold" panose="020B0502040204020203" pitchFamily="34" charset="0"/>
              <a:cs typeface="Arial" panose="020B0604020202020204" pitchFamily="34" charset="0"/>
            </a:endParaRPr>
          </a:p>
        </p:txBody>
      </p:sp>
      <p:sp>
        <p:nvSpPr>
          <p:cNvPr id="14" name="Rectangle 2"/>
          <p:cNvSpPr>
            <a:spLocks noChangeArrowheads="1"/>
          </p:cNvSpPr>
          <p:nvPr/>
        </p:nvSpPr>
        <p:spPr bwMode="auto">
          <a:xfrm>
            <a:off x="3986208" y="1580044"/>
            <a:ext cx="6539345" cy="2215991"/>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i="0" u="none" strike="noStrike" cap="none" normalizeH="0" baseline="0" dirty="0">
                <a:ln>
                  <a:noFill/>
                </a:ln>
                <a:solidFill>
                  <a:srgbClr val="C678DD"/>
                </a:solidFill>
                <a:effectLst/>
                <a:latin typeface="Bahnschrift Light" panose="020B0502040204020203" pitchFamily="34" charset="0"/>
              </a:rPr>
              <a:t>def</a:t>
            </a:r>
            <a:r>
              <a:rPr kumimoji="0" lang="vi-VN" altLang="vi-VN" sz="2400" i="0" u="none" strike="noStrike" cap="none" normalizeH="0" baseline="0" dirty="0">
                <a:ln>
                  <a:noFill/>
                </a:ln>
                <a:solidFill>
                  <a:srgbClr val="D3D3D3"/>
                </a:solidFill>
                <a:effectLst/>
                <a:latin typeface="Bahnschrift Light" panose="020B0502040204020203" pitchFamily="34" charset="0"/>
              </a:rPr>
              <a:t>  </a:t>
            </a:r>
            <a:r>
              <a:rPr kumimoji="0" lang="vi-VN" altLang="vi-VN" sz="2400" i="0" u="none" strike="noStrike" cap="none" normalizeH="0" baseline="0" dirty="0">
                <a:ln>
                  <a:noFill/>
                </a:ln>
                <a:solidFill>
                  <a:srgbClr val="61AEEE"/>
                </a:solidFill>
                <a:effectLst/>
                <a:latin typeface="Bahnschrift Light" panose="020B0502040204020203" pitchFamily="34" charset="0"/>
              </a:rPr>
              <a:t>greet</a:t>
            </a:r>
            <a:r>
              <a:rPr kumimoji="0" lang="vi-VN" altLang="vi-VN" sz="2400" i="0" u="none" strike="noStrike" cap="none" normalizeH="0" baseline="0" dirty="0">
                <a:ln>
                  <a:noFill/>
                </a:ln>
                <a:solidFill>
                  <a:srgbClr val="D3D3D3"/>
                </a:solidFill>
                <a:effectLst/>
                <a:latin typeface="Bahnschrift Light" panose="020B0502040204020203" pitchFamily="34" charset="0"/>
              </a:rPr>
              <a:t>(name,  msg): </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D3D3D3"/>
                </a:solidFill>
                <a:latin typeface="Bahnschrift Light" panose="020B0502040204020203" pitchFamily="34" charset="0"/>
              </a:rPr>
              <a:t>	</a:t>
            </a:r>
            <a:r>
              <a:rPr kumimoji="0" lang="vi-VN" altLang="vi-VN" sz="2400" i="0" u="none" strike="noStrike" cap="none" normalizeH="0" baseline="0" dirty="0">
                <a:ln>
                  <a:noFill/>
                </a:ln>
                <a:solidFill>
                  <a:srgbClr val="C678DD"/>
                </a:solidFill>
                <a:effectLst/>
                <a:latin typeface="Bahnschrift Light" panose="020B0502040204020203" pitchFamily="34" charset="0"/>
              </a:rPr>
              <a:t>print</a:t>
            </a:r>
            <a:r>
              <a:rPr kumimoji="0" lang="vi-VN" altLang="vi-VN" sz="2400" i="0" u="none" strike="noStrike" cap="none" normalizeH="0" baseline="0" dirty="0">
                <a:ln>
                  <a:noFill/>
                </a:ln>
                <a:solidFill>
                  <a:srgbClr val="D3D3D3"/>
                </a:solidFill>
                <a:effectLst/>
                <a:latin typeface="Bahnschrift Light" panose="020B0502040204020203" pitchFamily="34" charset="0"/>
              </a:rPr>
              <a:t>(</a:t>
            </a:r>
            <a:r>
              <a:rPr kumimoji="0" lang="vi-VN" altLang="vi-VN" sz="2400" i="0" u="none" strike="noStrike" cap="none" normalizeH="0" baseline="0" dirty="0">
                <a:ln>
                  <a:noFill/>
                </a:ln>
                <a:solidFill>
                  <a:srgbClr val="98C379"/>
                </a:solidFill>
                <a:effectLst/>
                <a:latin typeface="Bahnschrift Light" panose="020B0502040204020203" pitchFamily="34" charset="0"/>
              </a:rPr>
              <a:t>"Hello"</a:t>
            </a:r>
            <a:r>
              <a:rPr kumimoji="0" lang="vi-VN" altLang="vi-VN" sz="2400" i="0" u="none" strike="noStrike" cap="none" normalizeH="0" baseline="0" dirty="0">
                <a:ln>
                  <a:noFill/>
                </a:ln>
                <a:solidFill>
                  <a:srgbClr val="D3D3D3"/>
                </a:solidFill>
                <a:effectLst/>
                <a:latin typeface="Bahnschrift Light" panose="020B0502040204020203" pitchFamily="34" charset="0"/>
              </a:rPr>
              <a:t>, name + </a:t>
            </a:r>
            <a:r>
              <a:rPr kumimoji="0" lang="vi-VN" altLang="vi-VN" sz="2400" i="0" u="none" strike="noStrike" cap="none" normalizeH="0" baseline="0" dirty="0">
                <a:ln>
                  <a:noFill/>
                </a:ln>
                <a:solidFill>
                  <a:srgbClr val="98C379"/>
                </a:solidFill>
                <a:effectLst/>
                <a:latin typeface="Bahnschrift Light" panose="020B0502040204020203" pitchFamily="34" charset="0"/>
              </a:rPr>
              <a:t>', '</a:t>
            </a:r>
            <a:r>
              <a:rPr kumimoji="0" lang="vi-VN" altLang="vi-VN" sz="2400" i="0" u="none" strike="noStrike" cap="none" normalizeH="0" baseline="0" dirty="0">
                <a:ln>
                  <a:noFill/>
                </a:ln>
                <a:solidFill>
                  <a:srgbClr val="D3D3D3"/>
                </a:solidFill>
                <a:effectLst/>
                <a:latin typeface="Bahnschrift Light" panose="020B0502040204020203" pitchFamily="34" charset="0"/>
              </a:rPr>
              <a:t> + msg)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sz="2400" i="0" u="none" strike="noStrike" cap="none" normalizeH="0" baseline="0" dirty="0">
              <a:ln>
                <a:noFill/>
              </a:ln>
              <a:solidFill>
                <a:srgbClr val="D3D3D3"/>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i="0" u="none" strike="noStrike" cap="none" normalizeH="0" baseline="0" dirty="0">
                <a:ln>
                  <a:noFill/>
                </a:ln>
                <a:solidFill>
                  <a:srgbClr val="D3D3D3"/>
                </a:solidFill>
                <a:effectLst/>
                <a:latin typeface="Bahnschrift Light" panose="020B0502040204020203" pitchFamily="34" charset="0"/>
              </a:rPr>
              <a:t>greet(</a:t>
            </a:r>
            <a:r>
              <a:rPr kumimoji="0" lang="vi-VN" altLang="vi-VN" sz="2400" i="0" u="none" strike="noStrike" cap="none" normalizeH="0" baseline="0" dirty="0">
                <a:ln>
                  <a:noFill/>
                </a:ln>
                <a:solidFill>
                  <a:srgbClr val="98C379"/>
                </a:solidFill>
                <a:effectLst/>
                <a:latin typeface="Bahnschrift Light" panose="020B0502040204020203" pitchFamily="34" charset="0"/>
              </a:rPr>
              <a:t>"Monica"</a:t>
            </a:r>
            <a:r>
              <a:rPr kumimoji="0" lang="vi-VN" altLang="vi-VN" sz="2400" i="0" u="none" strike="noStrike" cap="none" normalizeH="0" baseline="0" dirty="0">
                <a:ln>
                  <a:noFill/>
                </a:ln>
                <a:solidFill>
                  <a:srgbClr val="D3D3D3"/>
                </a:solidFill>
                <a:effectLst/>
                <a:latin typeface="Bahnschrift Light" panose="020B0502040204020203" pitchFamily="34" charset="0"/>
              </a:rPr>
              <a:t>, </a:t>
            </a:r>
            <a:r>
              <a:rPr kumimoji="0" lang="vi-VN" altLang="vi-VN" sz="2400" i="0" u="none" strike="noStrike" cap="none" normalizeH="0" baseline="0" dirty="0">
                <a:ln>
                  <a:noFill/>
                </a:ln>
                <a:solidFill>
                  <a:srgbClr val="98C379"/>
                </a:solidFill>
                <a:effectLst/>
                <a:latin typeface="Bahnschrift Light" panose="020B0502040204020203" pitchFamily="34" charset="0"/>
              </a:rPr>
              <a:t>"Good morning!"</a:t>
            </a:r>
            <a:r>
              <a:rPr kumimoji="0" lang="vi-VN" altLang="vi-VN" sz="2400" i="0" u="none" strike="noStrike" cap="none" normalizeH="0" baseline="0" dirty="0">
                <a:ln>
                  <a:noFill/>
                </a:ln>
                <a:solidFill>
                  <a:srgbClr val="D3D3D3"/>
                </a:solidFill>
                <a:effectLst/>
                <a:latin typeface="Bahnschrift Light" panose="020B0502040204020203" pitchFamily="34" charset="0"/>
              </a:rPr>
              <a:t>)</a:t>
            </a:r>
            <a:r>
              <a:rPr kumimoji="0" lang="vi-VN" altLang="vi-VN" sz="2400" i="0" u="none" strike="noStrike" cap="none" normalizeH="0" baseline="0" dirty="0">
                <a:ln>
                  <a:noFill/>
                </a:ln>
                <a:solidFill>
                  <a:schemeClr val="tx1"/>
                </a:solidFill>
                <a:effectLst/>
                <a:latin typeface="Bahnschrift Light" panose="020B0502040204020203" pitchFamily="34" charset="0"/>
              </a:rPr>
              <a:t> </a:t>
            </a:r>
          </a:p>
        </p:txBody>
      </p:sp>
      <p:sp>
        <p:nvSpPr>
          <p:cNvPr id="22" name="Rectangle 21"/>
          <p:cNvSpPr/>
          <p:nvPr/>
        </p:nvSpPr>
        <p:spPr>
          <a:xfrm>
            <a:off x="2652409" y="3946793"/>
            <a:ext cx="8799213" cy="2568717"/>
          </a:xfrm>
          <a:prstGeom prst="rect">
            <a:avLst/>
          </a:prstGeom>
          <a:ln>
            <a:noFill/>
          </a:ln>
        </p:spPr>
        <p:txBody>
          <a:bodyPr wrap="square">
            <a:spAutoFit/>
          </a:bodyPr>
          <a:lstStyle/>
          <a:p>
            <a:pPr marL="342900" indent="-342900" algn="just">
              <a:lnSpc>
                <a:spcPct val="15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Nếu</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có</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(argument),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gọi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ta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cần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giá</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trị</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cho</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paramenter</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a:p>
            <a:pPr marL="342900" indent="-342900" algn="just">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Thông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thường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cần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a:p>
            <a:pPr algn="just">
              <a:lnSpc>
                <a:spcPct val="150000"/>
              </a:lnSpc>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Đủ</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về</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lượng</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a:p>
            <a:pPr algn="just">
              <a:lnSpc>
                <a:spcPct val="150000"/>
              </a:lnSpc>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Đúng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thứ</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tự</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574000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70541"/>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a:solidFill>
                  <a:schemeClr val="bg1"/>
                </a:solidFill>
                <a:latin typeface="Bahnschrift SemiBold" panose="020B0502040204020203" pitchFamily="34" charset="0"/>
                <a:cs typeface="Arial" panose="020B0604020202020204" pitchFamily="34" charset="0"/>
              </a:rPr>
              <a:t>Arguments – </a:t>
            </a:r>
            <a:r>
              <a:rPr lang="en-US" sz="2800" b="1" dirty="0" err="1">
                <a:solidFill>
                  <a:schemeClr val="bg1"/>
                </a:solidFill>
                <a:latin typeface="Bahnschrift SemiBold" panose="020B0502040204020203" pitchFamily="34" charset="0"/>
                <a:cs typeface="Arial" panose="020B0604020202020204" pitchFamily="34" charset="0"/>
              </a:rPr>
              <a:t>Tham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số</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a:solidFill>
                  <a:srgbClr val="005064"/>
                </a:solidFill>
                <a:latin typeface="Bahnschrift SemiBold" panose="020B0502040204020203" pitchFamily="34" charset="0"/>
                <a:cs typeface="Arial" panose="020B0604020202020204" pitchFamily="34" charset="0"/>
              </a:rPr>
              <a:t>Đối</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số</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có</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giá</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trị</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mặc</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định</a:t>
            </a:r>
            <a:r>
              <a:rPr lang="en-US" sz="2800" b="1" dirty="0">
                <a:solidFill>
                  <a:srgbClr val="005064"/>
                </a:solidFill>
                <a:latin typeface="Bahnschrift SemiBold" panose="020B0502040204020203" pitchFamily="34" charset="0"/>
                <a:cs typeface="Arial" panose="020B0604020202020204" pitchFamily="34" charset="0"/>
              </a:rPr>
              <a:t> – Default  arguments</a:t>
            </a:r>
          </a:p>
        </p:txBody>
      </p:sp>
      <p:sp>
        <p:nvSpPr>
          <p:cNvPr id="14" name="Rectangle 2"/>
          <p:cNvSpPr>
            <a:spLocks noChangeArrowheads="1"/>
          </p:cNvSpPr>
          <p:nvPr/>
        </p:nvSpPr>
        <p:spPr bwMode="auto">
          <a:xfrm>
            <a:off x="3948545" y="1618286"/>
            <a:ext cx="6539345" cy="2215991"/>
          </a:xfrm>
          <a:prstGeom prst="rect">
            <a:avLst/>
          </a:prstGeom>
          <a:solidFill>
            <a:schemeClr val="bg2"/>
          </a:solidFill>
          <a:ln>
            <a:solidFill>
              <a:schemeClr val="bg2">
                <a:lumMod val="75000"/>
              </a:schemeClr>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1" i="0" u="none" strike="noStrike" cap="none" normalizeH="0" baseline="0" dirty="0">
                <a:ln>
                  <a:noFill/>
                </a:ln>
                <a:solidFill>
                  <a:srgbClr val="005064"/>
                </a:solidFill>
                <a:effectLst/>
                <a:latin typeface="Bahnschrift Light" panose="020B0502040204020203" pitchFamily="34" charset="0"/>
              </a:rPr>
              <a:t>def  greet</a:t>
            </a:r>
            <a:r>
              <a:rPr kumimoji="0" lang="vi-VN" altLang="vi-VN" sz="2400" i="0" u="none" strike="noStrike" cap="none" normalizeH="0" baseline="0" dirty="0">
                <a:ln>
                  <a:noFill/>
                </a:ln>
                <a:solidFill>
                  <a:srgbClr val="00B050"/>
                </a:solidFill>
                <a:effectLst/>
                <a:latin typeface="Bahnschrift Light" panose="020B0502040204020203" pitchFamily="34" charset="0"/>
              </a:rPr>
              <a:t>(name,  msg = “How</a:t>
            </a:r>
            <a:r>
              <a:rPr kumimoji="0" lang="vi-VN" altLang="vi-VN" sz="2400" i="0" u="none" strike="noStrike" cap="none" normalizeH="0" dirty="0">
                <a:ln>
                  <a:noFill/>
                </a:ln>
                <a:solidFill>
                  <a:srgbClr val="00B050"/>
                </a:solidFill>
                <a:effectLst/>
                <a:latin typeface="Bahnschrift Light" panose="020B0502040204020203" pitchFamily="34" charset="0"/>
              </a:rPr>
              <a:t> are you ?”</a:t>
            </a:r>
            <a:r>
              <a:rPr kumimoji="0" lang="vi-VN" altLang="vi-VN" sz="2400" i="0" u="none" strike="noStrike" cap="none" normalizeH="0" baseline="0" dirty="0">
                <a:ln>
                  <a:noFill/>
                </a:ln>
                <a:solidFill>
                  <a:srgbClr val="00B050"/>
                </a:solidFill>
                <a:effectLst/>
                <a:latin typeface="Bahnschrift Light" panose="020B0502040204020203"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00B050"/>
                </a:solidFill>
                <a:latin typeface="Bahnschrift Light" panose="020B0502040204020203" pitchFamily="34" charset="0"/>
              </a:rPr>
              <a:t>	</a:t>
            </a:r>
            <a:r>
              <a:rPr kumimoji="0" lang="vi-VN" altLang="vi-VN" sz="2400" i="0" u="none" strike="noStrike" cap="none" normalizeH="0" baseline="0" dirty="0">
                <a:ln>
                  <a:noFill/>
                </a:ln>
                <a:solidFill>
                  <a:srgbClr val="00B050"/>
                </a:solidFill>
                <a:effectLst/>
                <a:latin typeface="Bahnschrift Light" panose="020B0502040204020203" pitchFamily="34" charset="0"/>
              </a:rPr>
              <a:t>print("Hello", name + ', ' + msg)</a:t>
            </a:r>
          </a:p>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i="0" u="none" strike="noStrike" cap="none" normalizeH="0" baseline="0" dirty="0">
                <a:ln>
                  <a:noFill/>
                </a:ln>
                <a:solidFill>
                  <a:srgbClr val="005064"/>
                </a:solidFill>
                <a:effectLst/>
                <a:latin typeface="Bahnschrift Light" panose="020B0502040204020203" pitchFamily="34" charset="0"/>
              </a:rPr>
              <a:t>greet("Monica") </a:t>
            </a:r>
          </a:p>
          <a:p>
            <a:pPr eaLnBrk="0" fontAlgn="base" hangingPunct="0">
              <a:lnSpc>
                <a:spcPct val="150000"/>
              </a:lnSpc>
              <a:spcBef>
                <a:spcPct val="0"/>
              </a:spcBef>
              <a:spcAft>
                <a:spcPct val="0"/>
              </a:spcAft>
            </a:pPr>
            <a:r>
              <a:rPr lang="vi-VN" altLang="vi-VN" sz="2400" dirty="0">
                <a:solidFill>
                  <a:srgbClr val="005064"/>
                </a:solidFill>
                <a:latin typeface="Bahnschrift Light" panose="020B0502040204020203" pitchFamily="34" charset="0"/>
              </a:rPr>
              <a:t>greet("Monica“, “My name is Ricky”) </a:t>
            </a:r>
          </a:p>
        </p:txBody>
      </p:sp>
      <p:sp>
        <p:nvSpPr>
          <p:cNvPr id="22" name="Rectangle 21"/>
          <p:cNvSpPr/>
          <p:nvPr/>
        </p:nvSpPr>
        <p:spPr>
          <a:xfrm>
            <a:off x="2557941" y="4097881"/>
            <a:ext cx="8799213" cy="2123658"/>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Nếu</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có</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giá</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trị</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mặc</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định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gọi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ta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có</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hai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lựa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chọn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a:p>
            <a:pPr algn="just">
              <a:lnSpc>
                <a:spcPct val="120000"/>
              </a:lnSpc>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Không</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truyền</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tham</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cho</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đối</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đó</a:t>
            </a:r>
            <a:endParaRPr lang="en-US" sz="2200" dirty="0">
              <a:solidFill>
                <a:srgbClr val="005064"/>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Truyền</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tham</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như</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bình</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5064"/>
                </a:solidFill>
                <a:latin typeface="Arial" panose="020B0604020202020204" pitchFamily="34" charset="0"/>
                <a:cs typeface="Arial" panose="020B0604020202020204" pitchFamily="34" charset="0"/>
                <a:sym typeface="Symbol" panose="05050102010706020507" pitchFamily="18" charset="2"/>
              </a:rPr>
              <a:t>thường</a:t>
            </a: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a:t>
            </a:r>
          </a:p>
          <a:p>
            <a:pPr marL="342900" indent="-342900" algn="just">
              <a:lnSpc>
                <a:spcPct val="12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Không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được</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định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nghĩa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một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không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mặc</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định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theo</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sau</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một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mặc</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định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89581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a:t>
            </a:fld>
            <a:endParaRPr lang="ru-RU" b="1" dirty="0">
              <a:solidFill>
                <a:schemeClr val="bg1"/>
              </a:solidFill>
            </a:endParaRPr>
          </a:p>
        </p:txBody>
      </p:sp>
      <p:sp>
        <p:nvSpPr>
          <p:cNvPr id="2" name="TextBox 1"/>
          <p:cNvSpPr txBox="1"/>
          <p:nvPr/>
        </p:nvSpPr>
        <p:spPr>
          <a:xfrm>
            <a:off x="736600" y="1108789"/>
            <a:ext cx="10896600" cy="126188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b="1" dirty="0">
                <a:solidFill>
                  <a:srgbClr val="005064"/>
                </a:solidFill>
                <a:latin typeface="Arial" panose="020B0604020202020204" pitchFamily="34" charset="0"/>
                <a:cs typeface="Arial" panose="020B0604020202020204" pitchFamily="34" charset="0"/>
              </a:rPr>
              <a:t>MỤC TIÊU:</a:t>
            </a:r>
          </a:p>
          <a:p>
            <a:pPr marL="285750" indent="-285750">
              <a:spcBef>
                <a:spcPts val="600"/>
              </a:spcBef>
              <a:buFontTx/>
              <a:buChar char="-"/>
            </a:pPr>
            <a:r>
              <a:rPr lang="en-US" sz="2200" dirty="0">
                <a:solidFill>
                  <a:srgbClr val="005064"/>
                </a:solidFill>
                <a:latin typeface="Arial" panose="020B0604020202020204" pitchFamily="34" charset="0"/>
                <a:cs typeface="Arial" panose="020B0604020202020204" pitchFamily="34" charset="0"/>
              </a:rPr>
              <a:t>Thành </a:t>
            </a:r>
            <a:r>
              <a:rPr lang="en-US" sz="2200" dirty="0" err="1">
                <a:solidFill>
                  <a:srgbClr val="005064"/>
                </a:solidFill>
                <a:latin typeface="Arial" panose="020B0604020202020204" pitchFamily="34" charset="0"/>
                <a:cs typeface="Arial" panose="020B0604020202020204" pitchFamily="34" charset="0"/>
              </a:rPr>
              <a:t>thạo</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một</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ngôn</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ngữ</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lập</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trình</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dành</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cho</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các</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tính</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toán</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khoa</a:t>
            </a:r>
            <a:r>
              <a:rPr lang="en-US" sz="2200" dirty="0">
                <a:solidFill>
                  <a:srgbClr val="005064"/>
                </a:solidFill>
                <a:latin typeface="Arial" panose="020B0604020202020204" pitchFamily="34" charset="0"/>
                <a:cs typeface="Arial" panose="020B0604020202020204" pitchFamily="34" charset="0"/>
              </a:rPr>
              <a:t> học</a:t>
            </a:r>
          </a:p>
          <a:p>
            <a:pPr marL="285750" indent="-285750">
              <a:spcBef>
                <a:spcPts val="600"/>
              </a:spcBef>
              <a:buFontTx/>
              <a:buChar char="-"/>
            </a:pPr>
            <a:r>
              <a:rPr lang="en-US" sz="2200" dirty="0" err="1">
                <a:solidFill>
                  <a:srgbClr val="005064"/>
                </a:solidFill>
                <a:latin typeface="Arial" panose="020B0604020202020204" pitchFamily="34" charset="0"/>
                <a:cs typeface="Arial" panose="020B0604020202020204" pitchFamily="34" charset="0"/>
              </a:rPr>
              <a:t>Sử</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dụng</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để</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giải</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quyết</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được</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một</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số</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bài</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toán</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tính</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toán</a:t>
            </a:r>
            <a:endParaRPr lang="vi-VN" sz="2200" dirty="0">
              <a:solidFill>
                <a:srgbClr val="005064"/>
              </a:solidFill>
              <a:latin typeface="Arial" panose="020B0604020202020204" pitchFamily="34" charset="0"/>
              <a:cs typeface="Arial" panose="020B0604020202020204" pitchFamily="34" charset="0"/>
            </a:endParaRPr>
          </a:p>
        </p:txBody>
      </p:sp>
      <p:sp>
        <p:nvSpPr>
          <p:cNvPr id="13" name="TextBox 12"/>
          <p:cNvSpPr txBox="1"/>
          <p:nvPr/>
        </p:nvSpPr>
        <p:spPr>
          <a:xfrm>
            <a:off x="736600" y="3103702"/>
            <a:ext cx="10896600" cy="3439724"/>
          </a:xfrm>
          <a:prstGeom prst="rect">
            <a:avLst/>
          </a:prstGeom>
          <a:noFill/>
        </p:spPr>
        <p:txBody>
          <a:bodyPr wrap="square" rtlCol="0">
            <a:spAutoFit/>
          </a:bodyPr>
          <a:lstStyle/>
          <a:p>
            <a:pPr marL="342900" indent="-342900">
              <a:lnSpc>
                <a:spcPct val="110000"/>
              </a:lnSpc>
              <a:spcBef>
                <a:spcPts val="600"/>
              </a:spcBef>
              <a:spcAft>
                <a:spcPts val="600"/>
              </a:spcAft>
              <a:buFont typeface="Arial" panose="020B0604020202020204" pitchFamily="34" charset="0"/>
              <a:buChar char="•"/>
            </a:pPr>
            <a:r>
              <a:rPr lang="en-US" sz="2200" b="1" dirty="0">
                <a:solidFill>
                  <a:srgbClr val="005064"/>
                </a:solidFill>
                <a:latin typeface="Arial" panose="020B0604020202020204" pitchFamily="34" charset="0"/>
                <a:cs typeface="Arial" panose="020B0604020202020204" pitchFamily="34" charset="0"/>
              </a:rPr>
              <a:t>TẠI SAO LÀ PYTHON ?</a:t>
            </a:r>
          </a:p>
          <a:p>
            <a:pPr marL="285750" indent="-285750">
              <a:lnSpc>
                <a:spcPct val="110000"/>
              </a:lnSpc>
              <a:spcBef>
                <a:spcPts val="600"/>
              </a:spcBef>
              <a:spcAft>
                <a:spcPts val="600"/>
              </a:spcAft>
              <a:buFontTx/>
              <a:buChar char="-"/>
            </a:pPr>
            <a:r>
              <a:rPr lang="en-US" sz="2200" dirty="0" err="1">
                <a:solidFill>
                  <a:srgbClr val="005064"/>
                </a:solidFill>
                <a:latin typeface="Arial" panose="020B0604020202020204" pitchFamily="34" charset="0"/>
                <a:cs typeface="Arial" panose="020B0604020202020204" pitchFamily="34" charset="0"/>
              </a:rPr>
              <a:t>Ngôn</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ngữ</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đơn</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giản</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dễ</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tiếp</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cận</a:t>
            </a:r>
            <a:endParaRPr lang="en-US" sz="2200" dirty="0">
              <a:solidFill>
                <a:srgbClr val="005064"/>
              </a:solidFill>
              <a:latin typeface="Arial" panose="020B0604020202020204" pitchFamily="34" charset="0"/>
              <a:cs typeface="Arial" panose="020B0604020202020204" pitchFamily="34" charset="0"/>
            </a:endParaRPr>
          </a:p>
          <a:p>
            <a:pPr marL="285750" indent="-285750">
              <a:lnSpc>
                <a:spcPct val="110000"/>
              </a:lnSpc>
              <a:spcBef>
                <a:spcPts val="600"/>
              </a:spcBef>
              <a:spcAft>
                <a:spcPts val="600"/>
              </a:spcAft>
              <a:buFontTx/>
              <a:buChar char="-"/>
            </a:pPr>
            <a:r>
              <a:rPr lang="en-US" sz="2200" dirty="0" err="1">
                <a:solidFill>
                  <a:srgbClr val="005064"/>
                </a:solidFill>
                <a:latin typeface="Arial" panose="020B0604020202020204" pitchFamily="34" charset="0"/>
                <a:cs typeface="Arial" panose="020B0604020202020204" pitchFamily="34" charset="0"/>
              </a:rPr>
              <a:t>Ngôn</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ngữ</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phổ</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biến</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hàng</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đầu</a:t>
            </a:r>
            <a:endParaRPr lang="en-US" sz="2200" dirty="0">
              <a:solidFill>
                <a:srgbClr val="005064"/>
              </a:solidFill>
              <a:latin typeface="Arial" panose="020B0604020202020204" pitchFamily="34" charset="0"/>
              <a:cs typeface="Arial" panose="020B0604020202020204" pitchFamily="34" charset="0"/>
            </a:endParaRPr>
          </a:p>
          <a:p>
            <a:pPr marL="285750" indent="-285750">
              <a:lnSpc>
                <a:spcPct val="110000"/>
              </a:lnSpc>
              <a:spcBef>
                <a:spcPts val="600"/>
              </a:spcBef>
              <a:spcAft>
                <a:spcPts val="600"/>
              </a:spcAft>
              <a:buFontTx/>
              <a:buChar char="-"/>
            </a:pPr>
            <a:r>
              <a:rPr lang="en-US" sz="2200" dirty="0" err="1">
                <a:solidFill>
                  <a:srgbClr val="005064"/>
                </a:solidFill>
                <a:latin typeface="Arial" panose="020B0604020202020204" pitchFamily="34" charset="0"/>
                <a:cs typeface="Arial" panose="020B0604020202020204" pitchFamily="34" charset="0"/>
              </a:rPr>
              <a:t>Làm</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được</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nhiều</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việc</a:t>
            </a:r>
            <a:r>
              <a:rPr lang="en-US" sz="2200" dirty="0">
                <a:solidFill>
                  <a:srgbClr val="005064"/>
                </a:solidFill>
                <a:latin typeface="Arial" panose="020B0604020202020204" pitchFamily="34" charset="0"/>
                <a:cs typeface="Arial" panose="020B0604020202020204" pitchFamily="34" charset="0"/>
              </a:rPr>
              <a:t>: Machine Learning, Web development, Data analysis, Scientific research, Automation,...</a:t>
            </a:r>
          </a:p>
          <a:p>
            <a:pPr marL="285750" indent="-285750">
              <a:lnSpc>
                <a:spcPct val="110000"/>
              </a:lnSpc>
              <a:spcBef>
                <a:spcPts val="600"/>
              </a:spcBef>
              <a:spcAft>
                <a:spcPts val="600"/>
              </a:spcAft>
              <a:buFontTx/>
              <a:buChar char="-"/>
            </a:pPr>
            <a:r>
              <a:rPr lang="en-US" sz="2200" dirty="0" err="1">
                <a:solidFill>
                  <a:srgbClr val="005064"/>
                </a:solidFill>
                <a:latin typeface="Arial" panose="020B0604020202020204" pitchFamily="34" charset="0"/>
                <a:cs typeface="Arial" panose="020B0604020202020204" pitchFamily="34" charset="0"/>
              </a:rPr>
              <a:t>Sử</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dụng</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trong</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nhiều</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công</a:t>
            </a:r>
            <a:r>
              <a:rPr lang="en-US" sz="2200" dirty="0">
                <a:solidFill>
                  <a:srgbClr val="005064"/>
                </a:solidFill>
                <a:latin typeface="Arial" panose="020B0604020202020204" pitchFamily="34" charset="0"/>
                <a:cs typeface="Arial" panose="020B0604020202020204" pitchFamily="34" charset="0"/>
              </a:rPr>
              <a:t> ty </a:t>
            </a:r>
            <a:r>
              <a:rPr lang="en-US" sz="2200" dirty="0" err="1">
                <a:solidFill>
                  <a:srgbClr val="005064"/>
                </a:solidFill>
                <a:latin typeface="Arial" panose="020B0604020202020204" pitchFamily="34" charset="0"/>
                <a:cs typeface="Arial" panose="020B0604020202020204" pitchFamily="34" charset="0"/>
              </a:rPr>
              <a:t>nổi</a:t>
            </a:r>
            <a:r>
              <a:rPr lang="en-US" sz="2200" dirty="0">
                <a:solidFill>
                  <a:srgbClr val="005064"/>
                </a:solidFill>
                <a:latin typeface="Arial" panose="020B0604020202020204" pitchFamily="34" charset="0"/>
                <a:cs typeface="Arial" panose="020B0604020202020204" pitchFamily="34" charset="0"/>
              </a:rPr>
              <a:t> </a:t>
            </a:r>
            <a:r>
              <a:rPr lang="en-US" sz="2200" dirty="0" err="1">
                <a:solidFill>
                  <a:srgbClr val="005064"/>
                </a:solidFill>
                <a:latin typeface="Arial" panose="020B0604020202020204" pitchFamily="34" charset="0"/>
                <a:cs typeface="Arial" panose="020B0604020202020204" pitchFamily="34" charset="0"/>
              </a:rPr>
              <a:t>tiếng</a:t>
            </a:r>
            <a:r>
              <a:rPr lang="en-US" sz="2200" dirty="0">
                <a:solidFill>
                  <a:srgbClr val="005064"/>
                </a:solidFill>
                <a:latin typeface="Arial" panose="020B0604020202020204" pitchFamily="34" charset="0"/>
                <a:cs typeface="Arial" panose="020B0604020202020204" pitchFamily="34" charset="0"/>
              </a:rPr>
              <a:t>: Google, Meta, Netflix,...</a:t>
            </a:r>
          </a:p>
          <a:p>
            <a:pPr marL="285750" indent="-285750">
              <a:lnSpc>
                <a:spcPct val="110000"/>
              </a:lnSpc>
              <a:spcBef>
                <a:spcPts val="600"/>
              </a:spcBef>
              <a:spcAft>
                <a:spcPts val="600"/>
              </a:spcAft>
              <a:buFontTx/>
              <a:buChar char="-"/>
            </a:pPr>
            <a:endParaRPr lang="vi-VN" sz="2200" dirty="0">
              <a:solidFill>
                <a:srgbClr val="005064"/>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564" y="2370673"/>
            <a:ext cx="846471" cy="812154"/>
          </a:xfrm>
          <a:prstGeom prst="rect">
            <a:avLst/>
          </a:prstGeom>
        </p:spPr>
      </p:pic>
      <p:sp>
        <p:nvSpPr>
          <p:cNvPr id="16" name="TextBox 15"/>
          <p:cNvSpPr txBox="1"/>
          <p:nvPr/>
        </p:nvSpPr>
        <p:spPr>
          <a:xfrm>
            <a:off x="736600" y="2502833"/>
            <a:ext cx="6642100" cy="430887"/>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b="1" dirty="0">
                <a:solidFill>
                  <a:srgbClr val="005064"/>
                </a:solidFill>
                <a:latin typeface="Arial" panose="020B0604020202020204" pitchFamily="34" charset="0"/>
                <a:cs typeface="Arial" panose="020B0604020202020204" pitchFamily="34" charset="0"/>
              </a:rPr>
              <a:t>NGÔN NGỮ SỬ DỤNG TRONG KHÓA HỌC:</a:t>
            </a:r>
            <a:endParaRPr lang="vi-VN" sz="2200" dirty="0">
              <a:solidFill>
                <a:srgbClr val="005064"/>
              </a:solidFill>
              <a:latin typeface="Arial" panose="020B0604020202020204" pitchFamily="34" charset="0"/>
              <a:cs typeface="Arial" panose="020B0604020202020204" pitchFamily="34" charset="0"/>
            </a:endParaRPr>
          </a:p>
        </p:txBody>
      </p:sp>
      <p:sp>
        <p:nvSpPr>
          <p:cNvPr id="17" name="TextBox 16"/>
          <p:cNvSpPr txBox="1"/>
          <p:nvPr/>
        </p:nvSpPr>
        <p:spPr>
          <a:xfrm>
            <a:off x="9433385" y="2592066"/>
            <a:ext cx="1493210" cy="430887"/>
          </a:xfrm>
          <a:prstGeom prst="rect">
            <a:avLst/>
          </a:prstGeom>
          <a:noFill/>
        </p:spPr>
        <p:txBody>
          <a:bodyPr wrap="square" rtlCol="0">
            <a:spAutoFit/>
          </a:bodyPr>
          <a:lstStyle/>
          <a:p>
            <a:pPr>
              <a:spcBef>
                <a:spcPts val="600"/>
              </a:spcBef>
            </a:pPr>
            <a:r>
              <a:rPr lang="en-US" sz="2200" b="1" dirty="0">
                <a:solidFill>
                  <a:srgbClr val="005064"/>
                </a:solidFill>
                <a:latin typeface="Arial" panose="020B0604020202020204" pitchFamily="34" charset="0"/>
                <a:cs typeface="Arial" panose="020B0604020202020204" pitchFamily="34" charset="0"/>
              </a:rPr>
              <a:t>PYTHON</a:t>
            </a:r>
            <a:endParaRPr lang="vi-VN" sz="2200" b="1" dirty="0">
              <a:solidFill>
                <a:srgbClr val="005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70541"/>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a:solidFill>
                  <a:schemeClr val="bg1"/>
                </a:solidFill>
                <a:latin typeface="Bahnschrift SemiBold" panose="020B0502040204020203" pitchFamily="34" charset="0"/>
                <a:cs typeface="Arial" panose="020B0604020202020204" pitchFamily="34" charset="0"/>
              </a:rPr>
              <a:t>Arguments – </a:t>
            </a:r>
            <a:r>
              <a:rPr lang="en-US" sz="2800" b="1" dirty="0" err="1">
                <a:solidFill>
                  <a:schemeClr val="bg1"/>
                </a:solidFill>
                <a:latin typeface="Bahnschrift SemiBold" panose="020B0502040204020203" pitchFamily="34" charset="0"/>
                <a:cs typeface="Arial" panose="020B0604020202020204" pitchFamily="34" charset="0"/>
              </a:rPr>
              <a:t>Tham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số</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a:solidFill>
                  <a:srgbClr val="005064"/>
                </a:solidFill>
                <a:latin typeface="Bahnschrift SemiBold" panose="020B0502040204020203" pitchFamily="34" charset="0"/>
                <a:cs typeface="Arial" panose="020B0604020202020204" pitchFamily="34" charset="0"/>
              </a:rPr>
              <a:t>Truyền</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tham</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số</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theo</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từ</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khóa</a:t>
            </a:r>
            <a:endParaRPr lang="en-US" sz="2800" b="1" dirty="0">
              <a:solidFill>
                <a:srgbClr val="005064"/>
              </a:solidFill>
              <a:latin typeface="Bahnschrift SemiBold" panose="020B0502040204020203" pitchFamily="34" charset="0"/>
              <a:cs typeface="Arial" panose="020B0604020202020204" pitchFamily="34" charset="0"/>
            </a:endParaRPr>
          </a:p>
        </p:txBody>
      </p:sp>
      <p:sp>
        <p:nvSpPr>
          <p:cNvPr id="14" name="Rectangle 2"/>
          <p:cNvSpPr>
            <a:spLocks noChangeArrowheads="1"/>
          </p:cNvSpPr>
          <p:nvPr/>
        </p:nvSpPr>
        <p:spPr bwMode="auto">
          <a:xfrm>
            <a:off x="3865417" y="1614256"/>
            <a:ext cx="6539345" cy="2769989"/>
          </a:xfrm>
          <a:prstGeom prst="rect">
            <a:avLst/>
          </a:prstGeom>
          <a:solidFill>
            <a:schemeClr val="bg2"/>
          </a:solidFill>
          <a:ln>
            <a:solidFill>
              <a:schemeClr val="bg2">
                <a:lumMod val="75000"/>
              </a:schemeClr>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1" i="0" u="none" strike="noStrike" cap="none" normalizeH="0" baseline="0" dirty="0">
                <a:ln>
                  <a:noFill/>
                </a:ln>
                <a:solidFill>
                  <a:srgbClr val="005064"/>
                </a:solidFill>
                <a:effectLst/>
                <a:latin typeface="Bahnschrift Light" panose="020B0502040204020203" pitchFamily="34" charset="0"/>
              </a:rPr>
              <a:t>def  greet</a:t>
            </a:r>
            <a:r>
              <a:rPr kumimoji="0" lang="vi-VN" altLang="vi-VN" sz="2400" i="0" u="none" strike="noStrike" cap="none" normalizeH="0" baseline="0" dirty="0">
                <a:ln>
                  <a:noFill/>
                </a:ln>
                <a:solidFill>
                  <a:srgbClr val="00B050"/>
                </a:solidFill>
                <a:effectLst/>
                <a:latin typeface="Bahnschrift Light" panose="020B0502040204020203" pitchFamily="34" charset="0"/>
              </a:rPr>
              <a:t>(name,  msg): </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00B050"/>
                </a:solidFill>
                <a:latin typeface="Bahnschrift Light" panose="020B0502040204020203" pitchFamily="34" charset="0"/>
              </a:rPr>
              <a:t>	</a:t>
            </a:r>
            <a:r>
              <a:rPr kumimoji="0" lang="vi-VN" altLang="vi-VN" sz="2400" i="0" u="none" strike="noStrike" cap="none" normalizeH="0" baseline="0" dirty="0">
                <a:ln>
                  <a:noFill/>
                </a:ln>
                <a:solidFill>
                  <a:srgbClr val="00B050"/>
                </a:solidFill>
                <a:effectLst/>
                <a:latin typeface="Bahnschrift Light" panose="020B0502040204020203" pitchFamily="34" charset="0"/>
              </a:rPr>
              <a:t>print("Hello", name + ', ' + msg)</a:t>
            </a:r>
          </a:p>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i="0" u="none" strike="noStrike" cap="none" normalizeH="0" baseline="0" dirty="0">
                <a:ln>
                  <a:noFill/>
                </a:ln>
                <a:solidFill>
                  <a:srgbClr val="005064"/>
                </a:solidFill>
                <a:effectLst/>
                <a:latin typeface="Bahnschrift Light" panose="020B0502040204020203" pitchFamily="34" charset="0"/>
              </a:rPr>
              <a:t>greet(name = "Monica“, msg = “How</a:t>
            </a:r>
            <a:r>
              <a:rPr kumimoji="0" lang="vi-VN" altLang="vi-VN" sz="2400" i="0" u="none" strike="noStrike" cap="none" normalizeH="0" dirty="0">
                <a:ln>
                  <a:noFill/>
                </a:ln>
                <a:solidFill>
                  <a:srgbClr val="005064"/>
                </a:solidFill>
                <a:effectLst/>
                <a:latin typeface="Bahnschrift Light" panose="020B0502040204020203" pitchFamily="34" charset="0"/>
              </a:rPr>
              <a:t> are you?”</a:t>
            </a:r>
            <a:r>
              <a:rPr kumimoji="0" lang="vi-VN" altLang="vi-VN" sz="2400" i="0" u="none" strike="noStrike" cap="none" normalizeH="0" baseline="0" dirty="0">
                <a:ln>
                  <a:noFill/>
                </a:ln>
                <a:solidFill>
                  <a:srgbClr val="005064"/>
                </a:solidFill>
                <a:effectLst/>
                <a:latin typeface="Bahnschrift Light" panose="020B0502040204020203" pitchFamily="34" charset="0"/>
              </a:rPr>
              <a:t>) </a:t>
            </a:r>
          </a:p>
          <a:p>
            <a:pPr lvl="0" eaLnBrk="0" fontAlgn="base" hangingPunct="0">
              <a:lnSpc>
                <a:spcPct val="150000"/>
              </a:lnSpc>
              <a:spcBef>
                <a:spcPct val="0"/>
              </a:spcBef>
              <a:spcAft>
                <a:spcPct val="0"/>
              </a:spcAft>
            </a:pPr>
            <a:r>
              <a:rPr lang="vi-VN" altLang="vi-VN" sz="2400" dirty="0">
                <a:solidFill>
                  <a:srgbClr val="005064"/>
                </a:solidFill>
                <a:latin typeface="Bahnschrift Light" panose="020B0502040204020203" pitchFamily="34" charset="0"/>
              </a:rPr>
              <a:t>greet(msg = “How are you?”, name = "Monica“) </a:t>
            </a:r>
          </a:p>
          <a:p>
            <a:pPr eaLnBrk="0" fontAlgn="base" hangingPunct="0">
              <a:lnSpc>
                <a:spcPct val="150000"/>
              </a:lnSpc>
              <a:spcBef>
                <a:spcPct val="0"/>
              </a:spcBef>
              <a:spcAft>
                <a:spcPct val="0"/>
              </a:spcAft>
            </a:pPr>
            <a:r>
              <a:rPr lang="vi-VN" altLang="vi-VN" sz="2400" dirty="0">
                <a:solidFill>
                  <a:srgbClr val="005064"/>
                </a:solidFill>
                <a:latin typeface="Bahnschrift Light" panose="020B0502040204020203" pitchFamily="34" charset="0"/>
              </a:rPr>
              <a:t>greet("Monica“, msg = “How are you?”) </a:t>
            </a:r>
          </a:p>
        </p:txBody>
      </p:sp>
      <p:sp>
        <p:nvSpPr>
          <p:cNvPr id="22" name="Rectangle 21"/>
          <p:cNvSpPr/>
          <p:nvPr/>
        </p:nvSpPr>
        <p:spPr>
          <a:xfrm>
            <a:off x="2584081" y="4462077"/>
            <a:ext cx="8799213" cy="498598"/>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từ</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khóa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là</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tên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để</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p:txBody>
      </p:sp>
      <p:sp>
        <p:nvSpPr>
          <p:cNvPr id="17" name="Rectangle 16"/>
          <p:cNvSpPr/>
          <p:nvPr/>
        </p:nvSpPr>
        <p:spPr>
          <a:xfrm>
            <a:off x="5146277" y="4932925"/>
            <a:ext cx="3674819" cy="498598"/>
          </a:xfrm>
          <a:prstGeom prst="rect">
            <a:avLst/>
          </a:prstGeom>
          <a:ln>
            <a:noFill/>
          </a:ln>
        </p:spPr>
        <p:txBody>
          <a:bodyPr wrap="square">
            <a:spAutoFit/>
          </a:bodyPr>
          <a:lstStyle/>
          <a:p>
            <a:pPr algn="just">
              <a:lnSpc>
                <a:spcPct val="120000"/>
              </a:lnSpc>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Tên_đối_số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Giá_trị</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p:txBody>
      </p:sp>
      <p:sp>
        <p:nvSpPr>
          <p:cNvPr id="18" name="Rectangle 17"/>
          <p:cNvSpPr/>
          <p:nvPr/>
        </p:nvSpPr>
        <p:spPr>
          <a:xfrm>
            <a:off x="2587436" y="5509355"/>
            <a:ext cx="8799213" cy="904863"/>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Không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được</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theo</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từ</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khóa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theo</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sau</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đó</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là</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1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không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theo</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từ</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khóa</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304794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70541"/>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a:solidFill>
                  <a:schemeClr val="bg1"/>
                </a:solidFill>
                <a:latin typeface="Bahnschrift SemiBold" panose="020B0502040204020203" pitchFamily="34" charset="0"/>
                <a:cs typeface="Arial" panose="020B0604020202020204" pitchFamily="34" charset="0"/>
              </a:rPr>
              <a:t>Arguments – </a:t>
            </a:r>
            <a:r>
              <a:rPr lang="en-US" sz="2800" b="1" dirty="0" err="1">
                <a:solidFill>
                  <a:schemeClr val="bg1"/>
                </a:solidFill>
                <a:latin typeface="Bahnschrift SemiBold" panose="020B0502040204020203" pitchFamily="34" charset="0"/>
                <a:cs typeface="Arial" panose="020B0604020202020204" pitchFamily="34" charset="0"/>
              </a:rPr>
              <a:t>Tham</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số</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609398"/>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a:solidFill>
                  <a:srgbClr val="005064"/>
                </a:solidFill>
                <a:latin typeface="Bahnschrift SemiBold" panose="020B0502040204020203" pitchFamily="34" charset="0"/>
                <a:cs typeface="Arial" panose="020B0604020202020204" pitchFamily="34" charset="0"/>
              </a:rPr>
              <a:t>Đối</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số</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là</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một</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tập</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hợp</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các</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bộ</a:t>
            </a:r>
            <a:r>
              <a:rPr lang="en-US" sz="2800" b="1" dirty="0">
                <a:solidFill>
                  <a:srgbClr val="005064"/>
                </a:solidFill>
                <a:latin typeface="Bahnschrift SemiBold" panose="020B0502040204020203" pitchFamily="34" charset="0"/>
                <a:cs typeface="Arial" panose="020B0604020202020204" pitchFamily="34" charset="0"/>
              </a:rPr>
              <a:t> - tuple) </a:t>
            </a:r>
          </a:p>
        </p:txBody>
      </p:sp>
      <p:sp>
        <p:nvSpPr>
          <p:cNvPr id="14" name="Rectangle 2"/>
          <p:cNvSpPr>
            <a:spLocks noChangeArrowheads="1"/>
          </p:cNvSpPr>
          <p:nvPr/>
        </p:nvSpPr>
        <p:spPr bwMode="auto">
          <a:xfrm>
            <a:off x="3837708" y="2048271"/>
            <a:ext cx="6539345" cy="1661993"/>
          </a:xfrm>
          <a:prstGeom prst="rect">
            <a:avLst/>
          </a:prstGeom>
          <a:solidFill>
            <a:schemeClr val="bg2"/>
          </a:solidFill>
          <a:ln>
            <a:solidFill>
              <a:schemeClr val="bg2">
                <a:lumMod val="75000"/>
              </a:schemeClr>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1" i="0" u="none" strike="noStrike" cap="none" normalizeH="0" baseline="0" dirty="0">
                <a:ln>
                  <a:noFill/>
                </a:ln>
                <a:solidFill>
                  <a:srgbClr val="005064"/>
                </a:solidFill>
                <a:effectLst/>
                <a:latin typeface="Bahnschrift Light" panose="020B0502040204020203" pitchFamily="34" charset="0"/>
              </a:rPr>
              <a:t>def  greet</a:t>
            </a:r>
            <a:r>
              <a:rPr kumimoji="0" lang="vi-VN" altLang="vi-VN" sz="2400" b="1" i="0" u="none" strike="noStrike" cap="none" normalizeH="0" baseline="0" dirty="0">
                <a:ln>
                  <a:noFill/>
                </a:ln>
                <a:solidFill>
                  <a:srgbClr val="00B050"/>
                </a:solidFill>
                <a:effectLst/>
                <a:latin typeface="Bahnschrift Light" panose="020B0502040204020203" pitchFamily="34" charset="0"/>
              </a:rPr>
              <a:t>(</a:t>
            </a:r>
            <a:r>
              <a:rPr kumimoji="0" lang="vi-VN" altLang="vi-VN" sz="2400" b="1" i="0" u="none" strike="noStrike" cap="none" normalizeH="0" baseline="0" dirty="0">
                <a:ln>
                  <a:noFill/>
                </a:ln>
                <a:solidFill>
                  <a:srgbClr val="FF0000"/>
                </a:solidFill>
                <a:effectLst/>
                <a:latin typeface="Bahnschrift Light" panose="020B0502040204020203" pitchFamily="34" charset="0"/>
              </a:rPr>
              <a:t>*</a:t>
            </a:r>
            <a:r>
              <a:rPr kumimoji="0" lang="vi-VN" altLang="vi-VN" sz="2400" b="1" i="0" u="none" strike="noStrike" cap="none" normalizeH="0" baseline="0" dirty="0">
                <a:ln>
                  <a:noFill/>
                </a:ln>
                <a:solidFill>
                  <a:srgbClr val="00B050"/>
                </a:solidFill>
                <a:effectLst/>
                <a:latin typeface="Bahnschrift Light" panose="020B0502040204020203" pitchFamily="34" charset="0"/>
              </a:rPr>
              <a:t>names): </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00B050"/>
                </a:solidFill>
                <a:latin typeface="Bahnschrift Light" panose="020B0502040204020203" pitchFamily="34" charset="0"/>
              </a:rPr>
              <a:t>	</a:t>
            </a:r>
            <a:r>
              <a:rPr kumimoji="0" lang="vi-VN" altLang="vi-VN" sz="2400" i="0" u="none" strike="noStrike" cap="none" normalizeH="0" baseline="0" dirty="0">
                <a:ln>
                  <a:noFill/>
                </a:ln>
                <a:solidFill>
                  <a:srgbClr val="00B050"/>
                </a:solidFill>
                <a:effectLst/>
                <a:latin typeface="Bahnschrift Light" panose="020B0502040204020203" pitchFamily="34" charset="0"/>
              </a:rPr>
              <a:t>print("Hello", names)</a:t>
            </a:r>
          </a:p>
          <a:p>
            <a:pPr lvl="0" eaLnBrk="0" fontAlgn="base" hangingPunct="0">
              <a:lnSpc>
                <a:spcPct val="150000"/>
              </a:lnSpc>
              <a:spcBef>
                <a:spcPct val="0"/>
              </a:spcBef>
              <a:spcAft>
                <a:spcPct val="0"/>
              </a:spcAft>
            </a:pPr>
            <a:r>
              <a:rPr lang="en-US" altLang="vi-VN" sz="2400" dirty="0">
                <a:solidFill>
                  <a:srgbClr val="005064"/>
                </a:solidFill>
                <a:latin typeface="Bahnschrift Light" panose="020B0502040204020203" pitchFamily="34" charset="0"/>
              </a:rPr>
              <a:t>greet("Monica", "Luke", "Steve", "John")</a:t>
            </a:r>
            <a:endParaRPr lang="vi-VN" altLang="vi-VN" sz="2400" dirty="0">
              <a:solidFill>
                <a:srgbClr val="005064"/>
              </a:solidFill>
              <a:latin typeface="Bahnschrift Light" panose="020B0502040204020203" pitchFamily="34" charset="0"/>
            </a:endParaRPr>
          </a:p>
        </p:txBody>
      </p:sp>
      <p:sp>
        <p:nvSpPr>
          <p:cNvPr id="22" name="Rectangle 21"/>
          <p:cNvSpPr/>
          <p:nvPr/>
        </p:nvSpPr>
        <p:spPr>
          <a:xfrm>
            <a:off x="2584081" y="4462077"/>
            <a:ext cx="8799213" cy="498598"/>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là</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một</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tuple:</a:t>
            </a:r>
          </a:p>
        </p:txBody>
      </p:sp>
      <p:sp>
        <p:nvSpPr>
          <p:cNvPr id="17" name="Rectangle 16"/>
          <p:cNvSpPr/>
          <p:nvPr/>
        </p:nvSpPr>
        <p:spPr>
          <a:xfrm>
            <a:off x="3060021" y="5066485"/>
            <a:ext cx="7813963" cy="904863"/>
          </a:xfrm>
          <a:prstGeom prst="rect">
            <a:avLst/>
          </a:prstGeom>
          <a:ln>
            <a:noFill/>
          </a:ln>
        </p:spPr>
        <p:txBody>
          <a:bodyPr wrap="square">
            <a:spAutoFit/>
          </a:bodyPr>
          <a:lstStyle/>
          <a:p>
            <a:pPr marL="342900" indent="-342900" algn="just">
              <a:lnSpc>
                <a:spcPct val="120000"/>
              </a:lnSpc>
              <a:buFont typeface="Arial" panose="020B0604020202020204" pitchFamily="34" charset="0"/>
              <a:buChar char="‒"/>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tên_đối</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a:t>
            </a:r>
          </a:p>
          <a:p>
            <a:pPr marL="342900" indent="-342900" algn="just">
              <a:lnSpc>
                <a:spcPct val="120000"/>
              </a:lnSpc>
              <a:buFont typeface="Arial" panose="020B0604020202020204" pitchFamily="34" charset="0"/>
              <a:buChar char="‒"/>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lượng</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vào</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là</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linh</a:t>
            </a: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a:solidFill>
                  <a:srgbClr val="0070C0"/>
                </a:solidFill>
                <a:latin typeface="Arial" panose="020B0604020202020204" pitchFamily="34" charset="0"/>
                <a:cs typeface="Arial" panose="020B0604020202020204" pitchFamily="34" charset="0"/>
                <a:sym typeface="Symbol" panose="05050102010706020507" pitchFamily="18" charset="2"/>
              </a:rPr>
              <a:t>động</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384870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609398"/>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a:solidFill>
                  <a:schemeClr val="bg1"/>
                </a:solidFill>
                <a:latin typeface="Bahnschrift SemiBold" panose="020B0502040204020203" pitchFamily="34" charset="0"/>
                <a:cs typeface="Arial" panose="020B0604020202020204" pitchFamily="34" charset="0"/>
              </a:rPr>
              <a:t>Global Variables – </a:t>
            </a:r>
            <a:r>
              <a:rPr lang="en-US" sz="2800" b="1" dirty="0" err="1">
                <a:solidFill>
                  <a:schemeClr val="bg1"/>
                </a:solidFill>
                <a:latin typeface="Bahnschrift SemiBold" panose="020B0502040204020203" pitchFamily="34" charset="0"/>
                <a:cs typeface="Arial" panose="020B0604020202020204" pitchFamily="34" charset="0"/>
              </a:rPr>
              <a:t>Biến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toàn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cục</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a:solidFill>
                  <a:srgbClr val="005064"/>
                </a:solidFill>
                <a:latin typeface="Bahnschrift SemiBold" panose="020B0502040204020203" pitchFamily="34" charset="0"/>
                <a:cs typeface="Arial" panose="020B0604020202020204" pitchFamily="34" charset="0"/>
              </a:rPr>
              <a:t>Sử</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dụng</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biến</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toàn</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cục</a:t>
            </a:r>
            <a:endParaRPr lang="en-US" sz="2800" b="1" dirty="0">
              <a:solidFill>
                <a:srgbClr val="005064"/>
              </a:solidFill>
              <a:latin typeface="Bahnschrift SemiBold" panose="020B0502040204020203" pitchFamily="34" charset="0"/>
              <a:cs typeface="Arial" panose="020B0604020202020204" pitchFamily="34" charset="0"/>
            </a:endParaRPr>
          </a:p>
        </p:txBody>
      </p:sp>
      <p:sp>
        <p:nvSpPr>
          <p:cNvPr id="22" name="Rectangle 21"/>
          <p:cNvSpPr/>
          <p:nvPr/>
        </p:nvSpPr>
        <p:spPr>
          <a:xfrm>
            <a:off x="2557941" y="1734619"/>
            <a:ext cx="3801295" cy="2936188"/>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Biến được khai báo bên ngoài hàm</a:t>
            </a:r>
          </a:p>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Có thể được truy cập bên trong hoặc bên ngoài hàm</a:t>
            </a:r>
          </a:p>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Trong hàm, muốn sử dụng biến toàn cục, cần khai báo:</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7" name="Rectangle 16"/>
          <p:cNvSpPr/>
          <p:nvPr/>
        </p:nvSpPr>
        <p:spPr>
          <a:xfrm>
            <a:off x="6768472" y="1163270"/>
            <a:ext cx="5278055" cy="4893647"/>
          </a:xfrm>
          <a:prstGeom prst="rect">
            <a:avLst/>
          </a:prstGeom>
          <a:ln>
            <a:solidFill>
              <a:schemeClr val="bg2">
                <a:lumMod val="75000"/>
              </a:schemeClr>
            </a:solidFill>
          </a:ln>
        </p:spPr>
        <p:txBody>
          <a:bodyPr wrap="square">
            <a:spAutoFit/>
          </a:bodyPr>
          <a:lstStyle/>
          <a:p>
            <a:pPr algn="just">
              <a:lnSpc>
                <a:spcPct val="120000"/>
              </a:lnSpc>
            </a:pPr>
            <a:r>
              <a:rPr lang="en-US" sz="2000" b="1" dirty="0">
                <a:solidFill>
                  <a:srgbClr val="005064"/>
                </a:solidFill>
                <a:latin typeface="Arial" panose="020B0604020202020204" pitchFamily="34" charset="0"/>
                <a:cs typeface="Arial" panose="020B0604020202020204" pitchFamily="34" charset="0"/>
                <a:sym typeface="Symbol" panose="05050102010706020507" pitchFamily="18" charset="2"/>
              </a:rPr>
              <a:t>k</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 0 		    </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Biến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k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là</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biến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toàn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cục</a:t>
            </a:r>
            <a:endPar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endPar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000" b="1" dirty="0" err="1">
                <a:solidFill>
                  <a:srgbClr val="005064"/>
                </a:solidFill>
                <a:latin typeface="Arial" panose="020B0604020202020204" pitchFamily="34" charset="0"/>
                <a:cs typeface="Arial" panose="020B0604020202020204" pitchFamily="34" charset="0"/>
                <a:sym typeface="Symbol" panose="05050102010706020507" pitchFamily="18" charset="2"/>
              </a:rPr>
              <a:t>def</a:t>
            </a:r>
            <a:r>
              <a:rPr lang="en-US" sz="2000" b="1" dirty="0">
                <a:solidFill>
                  <a:srgbClr val="005064"/>
                </a:solidFill>
                <a:latin typeface="Arial" panose="020B0604020202020204" pitchFamily="34" charset="0"/>
                <a:cs typeface="Arial" panose="020B0604020202020204" pitchFamily="34" charset="0"/>
                <a:sym typeface="Symbol" panose="05050102010706020507" pitchFamily="18" charset="2"/>
              </a:rPr>
              <a:t> Func1</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p>
          <a:p>
            <a:pPr algn="just">
              <a:lnSpc>
                <a:spcPct val="120000"/>
              </a:lnSpc>
            </a:pP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k = 3   </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biến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k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là</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cục</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bộ</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p>
          <a:p>
            <a:pPr algn="just">
              <a:lnSpc>
                <a:spcPct val="120000"/>
              </a:lnSpc>
            </a:pP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b="1" dirty="0">
                <a:solidFill>
                  <a:srgbClr val="00B050"/>
                </a:solidFill>
                <a:latin typeface="Arial" panose="020B0604020202020204" pitchFamily="34" charset="0"/>
                <a:cs typeface="Arial" panose="020B0604020202020204" pitchFamily="34" charset="0"/>
                <a:sym typeface="Symbol" panose="05050102010706020507" pitchFamily="18" charset="2"/>
              </a:rPr>
              <a:t>print</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("K inside Func1= ", k)</a:t>
            </a:r>
          </a:p>
          <a:p>
            <a:pPr algn="just">
              <a:lnSpc>
                <a:spcPct val="120000"/>
              </a:lnSpc>
            </a:pPr>
            <a:r>
              <a:rPr lang="en-US" sz="2000" b="1" dirty="0" err="1">
                <a:solidFill>
                  <a:srgbClr val="005064"/>
                </a:solidFill>
                <a:latin typeface="Arial" panose="020B0604020202020204" pitchFamily="34" charset="0"/>
                <a:cs typeface="Arial" panose="020B0604020202020204" pitchFamily="34" charset="0"/>
                <a:sym typeface="Symbol" panose="05050102010706020507" pitchFamily="18" charset="2"/>
              </a:rPr>
              <a:t>def</a:t>
            </a:r>
            <a:r>
              <a:rPr lang="en-US" sz="2000" b="1" dirty="0">
                <a:solidFill>
                  <a:srgbClr val="005064"/>
                </a:solidFill>
                <a:latin typeface="Arial" panose="020B0604020202020204" pitchFamily="34" charset="0"/>
                <a:cs typeface="Arial" panose="020B0604020202020204" pitchFamily="34" charset="0"/>
                <a:sym typeface="Symbol" panose="05050102010706020507" pitchFamily="18" charset="2"/>
              </a:rPr>
              <a:t> Func2</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p>
          <a:p>
            <a:pPr algn="just">
              <a:lnSpc>
                <a:spcPct val="120000"/>
              </a:lnSpc>
            </a:pP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global k</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Chỉ</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định</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k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là</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biến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toàn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cục</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p>
          <a:p>
            <a:pPr algn="just">
              <a:lnSpc>
                <a:spcPct val="120000"/>
              </a:lnSpc>
            </a:pP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k = 5</a:t>
            </a:r>
          </a:p>
          <a:p>
            <a:pPr algn="just">
              <a:lnSpc>
                <a:spcPct val="120000"/>
              </a:lnSpc>
            </a:pP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b="1" dirty="0">
                <a:solidFill>
                  <a:srgbClr val="00B050"/>
                </a:solidFill>
                <a:latin typeface="Arial" panose="020B0604020202020204" pitchFamily="34" charset="0"/>
                <a:cs typeface="Arial" panose="020B0604020202020204" pitchFamily="34" charset="0"/>
                <a:sym typeface="Symbol" panose="05050102010706020507" pitchFamily="18" charset="2"/>
              </a:rPr>
              <a:t>print</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("K inside Func2= ", k)</a:t>
            </a:r>
          </a:p>
          <a:p>
            <a:pPr algn="just">
              <a:lnSpc>
                <a:spcPct val="120000"/>
              </a:lnSpc>
            </a:pPr>
            <a:endParaRPr lang="en-US" sz="2000" dirty="0">
              <a:solidFill>
                <a:srgbClr val="00B050"/>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000" b="1" dirty="0">
                <a:solidFill>
                  <a:srgbClr val="005064"/>
                </a:solidFill>
                <a:latin typeface="Arial" panose="020B0604020202020204" pitchFamily="34" charset="0"/>
                <a:cs typeface="Arial" panose="020B0604020202020204" pitchFamily="34" charset="0"/>
                <a:sym typeface="Symbol" panose="05050102010706020507" pitchFamily="18" charset="2"/>
              </a:rPr>
              <a:t>Func1</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a:t>
            </a:r>
          </a:p>
          <a:p>
            <a:pPr algn="just">
              <a:lnSpc>
                <a:spcPct val="120000"/>
              </a:lnSpc>
            </a:pPr>
            <a:r>
              <a:rPr lang="en-US" sz="2000" b="1" dirty="0">
                <a:solidFill>
                  <a:srgbClr val="005064"/>
                </a:solidFill>
                <a:latin typeface="Arial" panose="020B0604020202020204" pitchFamily="34" charset="0"/>
                <a:cs typeface="Arial" panose="020B0604020202020204" pitchFamily="34" charset="0"/>
                <a:sym typeface="Symbol" panose="05050102010706020507" pitchFamily="18" charset="2"/>
              </a:rPr>
              <a:t>print</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("K outside: ", k)</a:t>
            </a:r>
          </a:p>
          <a:p>
            <a:pPr algn="just">
              <a:lnSpc>
                <a:spcPct val="120000"/>
              </a:lnSpc>
            </a:pPr>
            <a:r>
              <a:rPr lang="en-US" sz="2000" b="1" dirty="0">
                <a:solidFill>
                  <a:srgbClr val="005064"/>
                </a:solidFill>
                <a:latin typeface="Arial" panose="020B0604020202020204" pitchFamily="34" charset="0"/>
                <a:cs typeface="Arial" panose="020B0604020202020204" pitchFamily="34" charset="0"/>
                <a:sym typeface="Symbol" panose="05050102010706020507" pitchFamily="18" charset="2"/>
              </a:rPr>
              <a:t>Func2</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a:t>
            </a:r>
          </a:p>
        </p:txBody>
      </p:sp>
      <p:sp>
        <p:nvSpPr>
          <p:cNvPr id="18" name="Rectangle 17"/>
          <p:cNvSpPr/>
          <p:nvPr/>
        </p:nvSpPr>
        <p:spPr>
          <a:xfrm>
            <a:off x="2588850" y="4819656"/>
            <a:ext cx="3975004" cy="498598"/>
          </a:xfrm>
          <a:prstGeom prst="rect">
            <a:avLst/>
          </a:prstGeom>
          <a:ln>
            <a:noFill/>
          </a:ln>
        </p:spPr>
        <p:txBody>
          <a:bodyPr wrap="square">
            <a:spAutoFit/>
          </a:bodyPr>
          <a:lstStyle/>
          <a:p>
            <a:pPr algn="ctr">
              <a:lnSpc>
                <a:spcPct val="120000"/>
              </a:lnSpc>
            </a:pPr>
            <a:r>
              <a:rPr lang="vi-VN" sz="2200" b="1" dirty="0">
                <a:solidFill>
                  <a:srgbClr val="005064"/>
                </a:solidFill>
                <a:latin typeface="Arial" panose="020B0604020202020204" pitchFamily="34" charset="0"/>
                <a:cs typeface="Arial" panose="020B0604020202020204" pitchFamily="34" charset="0"/>
                <a:sym typeface="Symbol" panose="05050102010706020507" pitchFamily="18" charset="2"/>
              </a:rPr>
              <a:t>global tên_biến_toàn_cục </a:t>
            </a:r>
            <a:endPar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73179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a:solidFill>
                  <a:srgbClr val="005064"/>
                </a:solidFill>
                <a:latin typeface="Bahnschrift SemiBold" panose="020B0502040204020203" pitchFamily="34" charset="0"/>
                <a:cs typeface="Arial" panose="020B0604020202020204" pitchFamily="34" charset="0"/>
              </a:rPr>
              <a:t>Lập</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trình</a:t>
            </a:r>
            <a:r>
              <a:rPr lang="en-US" sz="2800" b="1" dirty="0">
                <a:solidFill>
                  <a:srgbClr val="005064"/>
                </a:solidFill>
                <a:latin typeface="Bahnschrift SemiBold" panose="020B0502040204020203" pitchFamily="34" charset="0"/>
                <a:cs typeface="Arial" panose="020B0604020202020204" pitchFamily="34" charset="0"/>
              </a:rPr>
              <a:t> </a:t>
            </a:r>
            <a:r>
              <a:rPr lang="en-US" sz="2800" b="1" dirty="0" err="1">
                <a:solidFill>
                  <a:srgbClr val="005064"/>
                </a:solidFill>
                <a:latin typeface="Bahnschrift SemiBold" panose="020B0502040204020203" pitchFamily="34" charset="0"/>
                <a:cs typeface="Arial" panose="020B0604020202020204" pitchFamily="34" charset="0"/>
              </a:rPr>
              <a:t>theo</a:t>
            </a:r>
            <a:r>
              <a:rPr lang="en-US" sz="2800" b="1" dirty="0">
                <a:solidFill>
                  <a:srgbClr val="005064"/>
                </a:solidFill>
                <a:latin typeface="Bahnschrift SemiBold" panose="020B0502040204020203" pitchFamily="34" charset="0"/>
                <a:cs typeface="Arial" panose="020B0604020202020204" pitchFamily="34" charset="0"/>
              </a:rPr>
              <a:t> modules</a:t>
            </a:r>
          </a:p>
        </p:txBody>
      </p:sp>
      <p:sp>
        <p:nvSpPr>
          <p:cNvPr id="22" name="Rectangle 21"/>
          <p:cNvSpPr/>
          <p:nvPr/>
        </p:nvSpPr>
        <p:spPr>
          <a:xfrm>
            <a:off x="2557941" y="1734619"/>
            <a:ext cx="9107586" cy="867482"/>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Module: một tệp chứa các câu lệnh và định nghĩa Python. Mỗi file .py có thể coi là một module, tên module chính là tên file</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8" name="Rectangle 17"/>
          <p:cNvSpPr/>
          <p:nvPr/>
        </p:nvSpPr>
        <p:spPr>
          <a:xfrm>
            <a:off x="2450568" y="5276303"/>
            <a:ext cx="9107586" cy="867930"/>
          </a:xfrm>
          <a:prstGeom prst="rect">
            <a:avLst/>
          </a:prstGeom>
          <a:ln>
            <a:noFill/>
          </a:ln>
        </p:spPr>
        <p:txBody>
          <a:bodyPr wrap="square">
            <a:spAutoFit/>
          </a:bodyPr>
          <a:lstStyle/>
          <a:p>
            <a:pPr marL="342900" indent="-342900" algn="just">
              <a:lnSpc>
                <a:spcPct val="120000"/>
              </a:lnSpc>
              <a:buFont typeface="Wingdings" panose="05000000000000000000" pitchFamily="2" charset="2"/>
              <a:buChar char="?"/>
            </a:pPr>
            <a:r>
              <a:rPr lang="vi-VN" sz="2200" dirty="0">
                <a:solidFill>
                  <a:srgbClr val="0070C0"/>
                </a:solidFill>
                <a:cs typeface="Arial" panose="020B0604020202020204" pitchFamily="34" charset="0"/>
                <a:sym typeface="Wingdings" panose="05000000000000000000" pitchFamily="2" charset="2"/>
              </a:rPr>
              <a:t>Trong trường hợp không tìm ra module, chương trình sẽ báo lỗi.  </a:t>
            </a:r>
          </a:p>
          <a:p>
            <a:pPr algn="just">
              <a:lnSpc>
                <a:spcPct val="150000"/>
              </a:lnSpc>
            </a:pPr>
            <a:r>
              <a:rPr lang="vi-VN" sz="1600" dirty="0">
                <a:solidFill>
                  <a:srgbClr val="00B050"/>
                </a:solidFill>
                <a:latin typeface="Arial" panose="020B0604020202020204" pitchFamily="34" charset="0"/>
                <a:cs typeface="Arial" panose="020B0604020202020204" pitchFamily="34" charset="0"/>
                <a:sym typeface="Wingdings" panose="05000000000000000000" pitchFamily="2" charset="2"/>
              </a:rPr>
              <a:t>      (Đặt đường dẫn tới thư mục chứa module: xem trực tiếp trên Pycharm.)</a:t>
            </a:r>
            <a:endParaRPr lang="en-US" sz="16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557941" y="2702119"/>
            <a:ext cx="9107586" cy="867482"/>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Một chương trình được tạo nên từ nhiều module. Một module có thể được sử dụng trong nhiều chương trình</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5" name="Rectangle 24"/>
          <p:cNvSpPr/>
          <p:nvPr/>
        </p:nvSpPr>
        <p:spPr>
          <a:xfrm>
            <a:off x="2450568" y="3788952"/>
            <a:ext cx="9107586" cy="1175706"/>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Để sử dụng một module</a:t>
            </a:r>
            <a:r>
              <a:rPr lang="vi-VN" sz="2200" b="1" dirty="0">
                <a:solidFill>
                  <a:srgbClr val="005064"/>
                </a:solidFill>
                <a:cs typeface="Arial" panose="020B0604020202020204" pitchFamily="34" charset="0"/>
                <a:sym typeface="Symbol" panose="05050102010706020507" pitchFamily="18" charset="2"/>
              </a:rPr>
              <a:t>:  import toàn module  </a:t>
            </a:r>
          </a:p>
          <a:p>
            <a:pPr algn="ctr">
              <a:lnSpc>
                <a:spcPct val="200000"/>
              </a:lnSpc>
            </a:pPr>
            <a:r>
              <a:rPr lang="vi-VN" sz="2200" b="1" dirty="0">
                <a:solidFill>
                  <a:srgbClr val="005064"/>
                </a:solidFill>
                <a:cs typeface="Arial" panose="020B0604020202020204" pitchFamily="34" charset="0"/>
                <a:sym typeface="Symbol" panose="05050102010706020507" pitchFamily="18" charset="2"/>
              </a:rPr>
              <a:t>import </a:t>
            </a:r>
            <a:r>
              <a:rPr lang="vi-VN" sz="2200" b="1" dirty="0">
                <a:solidFill>
                  <a:srgbClr val="00B050"/>
                </a:solidFill>
                <a:cs typeface="Arial" panose="020B0604020202020204" pitchFamily="34" charset="0"/>
                <a:sym typeface="Symbol" panose="05050102010706020507" pitchFamily="18" charset="2"/>
              </a:rPr>
              <a:t>tên_module   </a:t>
            </a:r>
            <a:r>
              <a:rPr lang="vi-VN" sz="2200" b="1" dirty="0">
                <a:solidFill>
                  <a:srgbClr val="005064"/>
                </a:solidFill>
                <a:cs typeface="Arial" panose="020B0604020202020204" pitchFamily="34" charset="0"/>
                <a:sym typeface="Symbol" panose="05050102010706020507" pitchFamily="18" charset="2"/>
              </a:rPr>
              <a:t>[as   </a:t>
            </a:r>
            <a:r>
              <a:rPr lang="vi-VN" sz="2200" b="1" dirty="0">
                <a:solidFill>
                  <a:srgbClr val="00B050"/>
                </a:solidFill>
                <a:cs typeface="Arial" panose="020B0604020202020204" pitchFamily="34" charset="0"/>
                <a:sym typeface="Symbol" panose="05050102010706020507" pitchFamily="18" charset="2"/>
              </a:rPr>
              <a:t>bí_danh</a:t>
            </a:r>
            <a:r>
              <a:rPr lang="vi-VN" sz="2200" b="1" dirty="0">
                <a:solidFill>
                  <a:srgbClr val="005064"/>
                </a:solidFill>
                <a:cs typeface="Arial" panose="020B0604020202020204" pitchFamily="34" charset="0"/>
                <a:sym typeface="Symbol" panose="05050102010706020507" pitchFamily="18" charset="2"/>
              </a:rPr>
              <a:t>]</a:t>
            </a:r>
            <a:endPar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20634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import</a:t>
            </a:r>
          </a:p>
        </p:txBody>
      </p:sp>
      <p:sp>
        <p:nvSpPr>
          <p:cNvPr id="22" name="Rectangle 21"/>
          <p:cNvSpPr/>
          <p:nvPr/>
        </p:nvSpPr>
        <p:spPr>
          <a:xfrm>
            <a:off x="2571004" y="1570666"/>
            <a:ext cx="3803670" cy="498598"/>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mymodule.py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8" name="Rectangle 17"/>
          <p:cNvSpPr/>
          <p:nvPr/>
        </p:nvSpPr>
        <p:spPr>
          <a:xfrm>
            <a:off x="6669177" y="1596792"/>
            <a:ext cx="4996349"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myprogram.py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2"/>
          <p:cNvSpPr>
            <a:spLocks noChangeArrowheads="1"/>
          </p:cNvSpPr>
          <p:nvPr/>
        </p:nvSpPr>
        <p:spPr bwMode="auto">
          <a:xfrm>
            <a:off x="2568444" y="2062008"/>
            <a:ext cx="3805438"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a:ln>
                  <a:noFill/>
                </a:ln>
                <a:solidFill>
                  <a:srgbClr val="00B050"/>
                </a:solidFill>
                <a:effectLst/>
                <a:latin typeface="Bahnschrift Light" panose="020B0502040204020203" pitchFamily="34" charset="0"/>
              </a:rPr>
              <a:t>PI</a:t>
            </a:r>
            <a:r>
              <a:rPr kumimoji="0" lang="vi-VN" altLang="vi-VN" sz="2200" b="0" i="0" u="none" strike="noStrike" cap="none" normalizeH="0" baseline="0" dirty="0">
                <a:ln>
                  <a:noFill/>
                </a:ln>
                <a:solidFill>
                  <a:srgbClr val="00B050"/>
                </a:solidFill>
                <a:effectLst/>
                <a:latin typeface="Bahnschrift Light" panose="020B0502040204020203" pitchFamily="34" charset="0"/>
              </a:rPr>
              <a:t> = 3.14</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0" i="0" u="none" strike="noStrike" cap="none" normalizeH="0" baseline="0" dirty="0">
                <a:ln>
                  <a:noFill/>
                </a:ln>
                <a:solidFill>
                  <a:srgbClr val="00B050"/>
                </a:solidFill>
                <a:effectLst/>
                <a:latin typeface="Bahnschrift Light" panose="020B0502040204020203" pitchFamily="34" charset="0"/>
              </a:rPr>
              <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0" i="0" u="none" strike="noStrike" cap="none" normalizeH="0" baseline="0" dirty="0">
                <a:ln>
                  <a:noFill/>
                </a:ln>
                <a:solidFill>
                  <a:srgbClr val="00B050"/>
                </a:solidFill>
                <a:effectLst/>
                <a:latin typeface="Bahnschrift Light" panose="020B0502040204020203" pitchFamily="34" charset="0"/>
              </a:rPr>
              <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1" i="0" u="none" strike="noStrike" cap="none" normalizeH="0" baseline="0" dirty="0">
                <a:ln>
                  <a:noFill/>
                </a:ln>
                <a:solidFill>
                  <a:srgbClr val="00B050"/>
                </a:solidFill>
                <a:effectLst/>
                <a:latin typeface="Bahnschrift Light" panose="020B0502040204020203" pitchFamily="34" charset="0"/>
              </a:rPr>
              <a:t>def add</a:t>
            </a:r>
            <a:r>
              <a:rPr kumimoji="0" lang="vi-VN" altLang="vi-VN" sz="2200" b="0" i="0" u="none" strike="noStrike" cap="none" normalizeH="0" baseline="0" dirty="0">
                <a:ln>
                  <a:noFill/>
                </a:ln>
                <a:solidFill>
                  <a:srgbClr val="00B050"/>
                </a:solidFill>
                <a:effectLst/>
                <a:latin typeface="Bahnschrift Light" panose="020B0502040204020203" pitchFamily="34" charset="0"/>
              </a:rPr>
              <a:t>(a, b):</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0" i="0" u="none" strike="noStrike" cap="none" normalizeH="0" baseline="0" dirty="0">
                <a:ln>
                  <a:noFill/>
                </a:ln>
                <a:solidFill>
                  <a:srgbClr val="00B050"/>
                </a:solidFill>
                <a:effectLst/>
                <a:latin typeface="Bahnschrift Light" panose="020B0502040204020203" pitchFamily="34" charset="0"/>
              </a:rPr>
              <a:t>    return a + b</a:t>
            </a:r>
          </a:p>
        </p:txBody>
      </p:sp>
      <p:sp>
        <p:nvSpPr>
          <p:cNvPr id="16" name="Rectangle 3"/>
          <p:cNvSpPr>
            <a:spLocks noChangeArrowheads="1"/>
          </p:cNvSpPr>
          <p:nvPr/>
        </p:nvSpPr>
        <p:spPr bwMode="auto">
          <a:xfrm>
            <a:off x="6669176" y="2062008"/>
            <a:ext cx="4996349"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a:ln>
                  <a:noFill/>
                </a:ln>
                <a:solidFill>
                  <a:srgbClr val="CC7832"/>
                </a:solidFill>
                <a:effectLst/>
                <a:latin typeface="Bahnschrift Light" panose="020B0502040204020203" pitchFamily="34" charset="0"/>
              </a:rPr>
              <a:t>import </a:t>
            </a:r>
            <a:r>
              <a:rPr kumimoji="0" lang="vi-VN" altLang="vi-VN" sz="2200" b="1" i="0" u="none" strike="noStrike" cap="none" normalizeH="0" baseline="0" dirty="0">
                <a:ln>
                  <a:noFill/>
                </a:ln>
                <a:solidFill>
                  <a:srgbClr val="00B050"/>
                </a:solidFill>
                <a:effectLst/>
                <a:latin typeface="Bahnschrift Light" panose="020B0502040204020203" pitchFamily="34" charset="0"/>
              </a:rPr>
              <a:t>mymodule</a:t>
            </a:r>
            <a:r>
              <a:rPr kumimoji="0" lang="vi-VN" altLang="vi-VN" sz="2200" b="1" i="0" u="none" strike="noStrike" cap="none" normalizeH="0" baseline="0" dirty="0">
                <a:ln>
                  <a:noFill/>
                </a:ln>
                <a:solidFill>
                  <a:srgbClr val="A9B7C6"/>
                </a:solidFill>
                <a:effectLst/>
                <a:latin typeface="Bahnschrift Light" panose="020B0502040204020203" pitchFamily="34" charset="0"/>
              </a:rPr>
              <a:t/>
            </a:r>
            <a:br>
              <a:rPr kumimoji="0" lang="vi-VN" altLang="vi-VN" sz="2200" b="1" i="0" u="none" strike="noStrike" cap="none" normalizeH="0" baseline="0" dirty="0">
                <a:ln>
                  <a:noFill/>
                </a:ln>
                <a:solidFill>
                  <a:srgbClr val="A9B7C6"/>
                </a:solidFill>
                <a:effectLst/>
                <a:latin typeface="Bahnschrift Light" panose="020B0502040204020203" pitchFamily="34" charset="0"/>
              </a:rPr>
            </a:br>
            <a:r>
              <a:rPr kumimoji="0" lang="vi-VN" altLang="vi-VN" sz="2200" b="0" i="0" u="none" strike="noStrike" cap="none" normalizeH="0" baseline="0" dirty="0">
                <a:ln>
                  <a:noFill/>
                </a:ln>
                <a:solidFill>
                  <a:srgbClr val="005064"/>
                </a:solidFill>
                <a:effectLst/>
                <a:latin typeface="Bahnschrift Light" panose="020B0502040204020203" pitchFamily="34" charset="0"/>
              </a:rPr>
              <a:t>a = 3</a:t>
            </a:r>
            <a:br>
              <a:rPr kumimoji="0" lang="vi-VN" altLang="vi-VN" sz="2200" b="0" i="0" u="none" strike="noStrike" cap="none" normalizeH="0" baseline="0" dirty="0">
                <a:ln>
                  <a:noFill/>
                </a:ln>
                <a:solidFill>
                  <a:srgbClr val="005064"/>
                </a:solidFill>
                <a:effectLst/>
                <a:latin typeface="Bahnschrift Light" panose="020B0502040204020203" pitchFamily="34" charset="0"/>
              </a:rPr>
            </a:br>
            <a:r>
              <a:rPr kumimoji="0" lang="vi-VN" altLang="vi-VN" sz="2200" b="0" i="0" u="none" strike="noStrike" cap="none" normalizeH="0" baseline="0" dirty="0">
                <a:ln>
                  <a:noFill/>
                </a:ln>
                <a:solidFill>
                  <a:srgbClr val="005064"/>
                </a:solidFill>
                <a:effectLst/>
                <a:latin typeface="Bahnschrift Light" panose="020B0502040204020203" pitchFamily="34" charset="0"/>
              </a:rPr>
              <a:t>b = 5</a:t>
            </a:r>
            <a:br>
              <a:rPr kumimoji="0" lang="vi-VN" altLang="vi-VN" sz="2200" b="0" i="0" u="none" strike="noStrike" cap="none" normalizeH="0" baseline="0" dirty="0">
                <a:ln>
                  <a:noFill/>
                </a:ln>
                <a:solidFill>
                  <a:srgbClr val="005064"/>
                </a:solidFill>
                <a:effectLst/>
                <a:latin typeface="Bahnschrift Light" panose="020B0502040204020203" pitchFamily="34" charset="0"/>
              </a:rPr>
            </a:br>
            <a:r>
              <a:rPr kumimoji="0" lang="vi-VN" altLang="vi-VN" sz="2200" b="0" i="0" u="none" strike="noStrike" cap="none" normalizeH="0" baseline="0" dirty="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r>
              <a:rPr kumimoji="0" lang="vi-VN" altLang="vi-VN" sz="2200" b="0" i="0" u="none" strike="noStrike" cap="none" normalizeH="0" baseline="0" dirty="0">
                <a:ln>
                  <a:noFill/>
                </a:ln>
                <a:solidFill>
                  <a:srgbClr val="6A8759"/>
                </a:solidFill>
                <a:effectLst/>
                <a:latin typeface="Bahnschrift Light" panose="020B0502040204020203" pitchFamily="34" charset="0"/>
              </a:rPr>
              <a:t>"Tong = “</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1" i="0" u="none" strike="noStrike" cap="none" normalizeH="0" baseline="0" dirty="0">
                <a:ln>
                  <a:noFill/>
                </a:ln>
                <a:solidFill>
                  <a:srgbClr val="00B050"/>
                </a:solidFill>
                <a:effectLst/>
                <a:latin typeface="Bahnschrift Light" panose="020B0502040204020203" pitchFamily="34" charset="0"/>
              </a:rPr>
              <a:t>mymodule.add</a:t>
            </a:r>
            <a:r>
              <a:rPr kumimoji="0" lang="vi-VN" altLang="vi-VN" sz="2200" b="0" i="0" u="none" strike="noStrike" cap="none" normalizeH="0" baseline="0" dirty="0">
                <a:ln>
                  <a:noFill/>
                </a:ln>
                <a:solidFill>
                  <a:srgbClr val="A9B7C6"/>
                </a:solidFill>
                <a:effectLst/>
                <a:latin typeface="Bahnschrift Light" panose="020B0502040204020203" pitchFamily="34" charset="0"/>
              </a:rPr>
              <a:t>(a</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0" i="0" u="none" strike="noStrike" cap="none" normalizeH="0" baseline="0" dirty="0">
                <a:ln>
                  <a:noFill/>
                </a:ln>
                <a:solidFill>
                  <a:srgbClr val="A9B7C6"/>
                </a:solidFill>
                <a:effectLst/>
                <a:latin typeface="Bahnschrift Light" panose="020B0502040204020203" pitchFamily="34" charset="0"/>
              </a:rPr>
              <a:t>b))</a:t>
            </a:r>
            <a:br>
              <a:rPr kumimoji="0" lang="vi-VN" altLang="vi-VN" sz="2200" b="0" i="0" u="none" strike="noStrike" cap="none" normalizeH="0" baseline="0" dirty="0">
                <a:ln>
                  <a:noFill/>
                </a:ln>
                <a:solidFill>
                  <a:srgbClr val="A9B7C6"/>
                </a:solidFill>
                <a:effectLst/>
                <a:latin typeface="Bahnschrift Light" panose="020B0502040204020203" pitchFamily="34" charset="0"/>
              </a:rPr>
            </a:br>
            <a:r>
              <a:rPr kumimoji="0" lang="vi-VN" altLang="vi-VN" sz="2200" b="0" i="0" u="none" strike="noStrike" cap="none" normalizeH="0" baseline="0" dirty="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r>
              <a:rPr kumimoji="0" lang="vi-VN" altLang="vi-VN" sz="2200" b="0" i="0" u="none" strike="noStrike" cap="none" normalizeH="0" baseline="0" dirty="0">
                <a:ln>
                  <a:noFill/>
                </a:ln>
                <a:solidFill>
                  <a:srgbClr val="6A8759"/>
                </a:solidFill>
                <a:effectLst/>
                <a:latin typeface="Bahnschrift Light" panose="020B0502040204020203" pitchFamily="34" charset="0"/>
              </a:rPr>
              <a:t>"PI   = "</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1" i="0" u="none" strike="noStrike" cap="none" normalizeH="0" baseline="0" dirty="0">
                <a:ln>
                  <a:noFill/>
                </a:ln>
                <a:solidFill>
                  <a:srgbClr val="00B050"/>
                </a:solidFill>
                <a:effectLst/>
                <a:latin typeface="Bahnschrift Light" panose="020B0502040204020203" pitchFamily="34" charset="0"/>
              </a:rPr>
              <a:t>mymodule.PI</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endParaRPr kumimoji="0" lang="vi-VN" altLang="vi-VN" sz="2200" b="0" i="0" u="none" strike="noStrike" cap="none" normalizeH="0" baseline="0" dirty="0">
              <a:ln>
                <a:noFill/>
              </a:ln>
              <a:solidFill>
                <a:schemeClr val="tx1"/>
              </a:solidFill>
              <a:effectLst/>
              <a:latin typeface="Bahnschrift Light" panose="020B0502040204020203" pitchFamily="34" charset="0"/>
            </a:endParaRPr>
          </a:p>
        </p:txBody>
      </p:sp>
      <p:sp>
        <p:nvSpPr>
          <p:cNvPr id="21" name="Rectangle 20"/>
          <p:cNvSpPr/>
          <p:nvPr/>
        </p:nvSpPr>
        <p:spPr>
          <a:xfrm>
            <a:off x="6669176" y="4000798"/>
            <a:ext cx="4996349"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myprogram.py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4" name="Rectangle 3"/>
          <p:cNvSpPr>
            <a:spLocks noChangeArrowheads="1"/>
          </p:cNvSpPr>
          <p:nvPr/>
        </p:nvSpPr>
        <p:spPr bwMode="auto">
          <a:xfrm>
            <a:off x="6669175" y="4466014"/>
            <a:ext cx="4996349"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a:ln>
                  <a:noFill/>
                </a:ln>
                <a:solidFill>
                  <a:srgbClr val="CC7832"/>
                </a:solidFill>
                <a:effectLst/>
                <a:latin typeface="Bahnschrift Light" panose="020B0502040204020203" pitchFamily="34" charset="0"/>
              </a:rPr>
              <a:t>import </a:t>
            </a:r>
            <a:r>
              <a:rPr kumimoji="0" lang="vi-VN" altLang="vi-VN" sz="2200" b="1" i="0" u="none" strike="noStrike" cap="none" normalizeH="0" baseline="0" dirty="0">
                <a:ln>
                  <a:noFill/>
                </a:ln>
                <a:solidFill>
                  <a:srgbClr val="00B050"/>
                </a:solidFill>
                <a:effectLst/>
                <a:latin typeface="Bahnschrift Light" panose="020B0502040204020203" pitchFamily="34" charset="0"/>
              </a:rPr>
              <a:t>mymodule as</a:t>
            </a:r>
            <a:r>
              <a:rPr kumimoji="0" lang="vi-VN" altLang="vi-VN" sz="2200" b="1" i="0" u="none" strike="noStrike" cap="none" normalizeH="0" dirty="0">
                <a:ln>
                  <a:noFill/>
                </a:ln>
                <a:solidFill>
                  <a:srgbClr val="00B050"/>
                </a:solidFill>
                <a:effectLst/>
                <a:latin typeface="Bahnschrift Light" panose="020B0502040204020203" pitchFamily="34" charset="0"/>
              </a:rPr>
              <a:t> </a:t>
            </a:r>
            <a:r>
              <a:rPr kumimoji="0" lang="vi-VN" altLang="vi-VN" sz="2200" b="1" i="0" u="none" strike="noStrike" cap="none" normalizeH="0" dirty="0">
                <a:ln>
                  <a:noFill/>
                </a:ln>
                <a:solidFill>
                  <a:srgbClr val="FF0000"/>
                </a:solidFill>
                <a:effectLst/>
                <a:latin typeface="Bahnschrift Light" panose="020B0502040204020203" pitchFamily="34" charset="0"/>
              </a:rPr>
              <a:t>m</a:t>
            </a:r>
            <a:r>
              <a:rPr kumimoji="0" lang="vi-VN" altLang="vi-VN" sz="2200" b="1" i="0" u="none" strike="noStrike" cap="none" normalizeH="0" baseline="0" dirty="0">
                <a:ln>
                  <a:noFill/>
                </a:ln>
                <a:solidFill>
                  <a:srgbClr val="A9B7C6"/>
                </a:solidFill>
                <a:effectLst/>
                <a:latin typeface="Bahnschrift Light" panose="020B0502040204020203" pitchFamily="34" charset="0"/>
              </a:rPr>
              <a:t/>
            </a:r>
            <a:br>
              <a:rPr kumimoji="0" lang="vi-VN" altLang="vi-VN" sz="2200" b="1" i="0" u="none" strike="noStrike" cap="none" normalizeH="0" baseline="0" dirty="0">
                <a:ln>
                  <a:noFill/>
                </a:ln>
                <a:solidFill>
                  <a:srgbClr val="A9B7C6"/>
                </a:solidFill>
                <a:effectLst/>
                <a:latin typeface="Bahnschrift Light" panose="020B0502040204020203" pitchFamily="34" charset="0"/>
              </a:rPr>
            </a:br>
            <a:r>
              <a:rPr kumimoji="0" lang="vi-VN" altLang="vi-VN" sz="2200" b="0" i="0" u="none" strike="noStrike" cap="none" normalizeH="0" baseline="0" dirty="0">
                <a:ln>
                  <a:noFill/>
                </a:ln>
                <a:solidFill>
                  <a:srgbClr val="005064"/>
                </a:solidFill>
                <a:effectLst/>
                <a:latin typeface="Bahnschrift Light" panose="020B0502040204020203" pitchFamily="34" charset="0"/>
              </a:rPr>
              <a:t>a = 3</a:t>
            </a:r>
            <a:br>
              <a:rPr kumimoji="0" lang="vi-VN" altLang="vi-VN" sz="2200" b="0" i="0" u="none" strike="noStrike" cap="none" normalizeH="0" baseline="0" dirty="0">
                <a:ln>
                  <a:noFill/>
                </a:ln>
                <a:solidFill>
                  <a:srgbClr val="005064"/>
                </a:solidFill>
                <a:effectLst/>
                <a:latin typeface="Bahnschrift Light" panose="020B0502040204020203" pitchFamily="34" charset="0"/>
              </a:rPr>
            </a:br>
            <a:r>
              <a:rPr kumimoji="0" lang="vi-VN" altLang="vi-VN" sz="2200" b="0" i="0" u="none" strike="noStrike" cap="none" normalizeH="0" baseline="0" dirty="0">
                <a:ln>
                  <a:noFill/>
                </a:ln>
                <a:solidFill>
                  <a:srgbClr val="005064"/>
                </a:solidFill>
                <a:effectLst/>
                <a:latin typeface="Bahnschrift Light" panose="020B0502040204020203" pitchFamily="34" charset="0"/>
              </a:rPr>
              <a:t>b = 5</a:t>
            </a:r>
            <a:br>
              <a:rPr kumimoji="0" lang="vi-VN" altLang="vi-VN" sz="2200" b="0" i="0" u="none" strike="noStrike" cap="none" normalizeH="0" baseline="0" dirty="0">
                <a:ln>
                  <a:noFill/>
                </a:ln>
                <a:solidFill>
                  <a:srgbClr val="005064"/>
                </a:solidFill>
                <a:effectLst/>
                <a:latin typeface="Bahnschrift Light" panose="020B0502040204020203" pitchFamily="34" charset="0"/>
              </a:rPr>
            </a:br>
            <a:r>
              <a:rPr kumimoji="0" lang="vi-VN" altLang="vi-VN" sz="2200" b="0" i="0" u="none" strike="noStrike" cap="none" normalizeH="0" baseline="0" dirty="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r>
              <a:rPr kumimoji="0" lang="vi-VN" altLang="vi-VN" sz="2200" b="0" i="0" u="none" strike="noStrike" cap="none" normalizeH="0" baseline="0" dirty="0">
                <a:ln>
                  <a:noFill/>
                </a:ln>
                <a:solidFill>
                  <a:srgbClr val="6A8759"/>
                </a:solidFill>
                <a:effectLst/>
                <a:latin typeface="Bahnschrift Light" panose="020B0502040204020203" pitchFamily="34" charset="0"/>
              </a:rPr>
              <a:t>"Tong = “</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1" i="0" u="none" strike="noStrike" cap="none" normalizeH="0" baseline="0" dirty="0">
                <a:ln>
                  <a:noFill/>
                </a:ln>
                <a:solidFill>
                  <a:srgbClr val="FF0000"/>
                </a:solidFill>
                <a:effectLst/>
                <a:latin typeface="Bahnschrift Light" panose="020B0502040204020203" pitchFamily="34" charset="0"/>
              </a:rPr>
              <a:t>m</a:t>
            </a:r>
            <a:r>
              <a:rPr kumimoji="0" lang="vi-VN" altLang="vi-VN" sz="2200" b="1" i="0" u="none" strike="noStrike" cap="none" normalizeH="0" baseline="0" dirty="0">
                <a:ln>
                  <a:noFill/>
                </a:ln>
                <a:solidFill>
                  <a:srgbClr val="00B050"/>
                </a:solidFill>
                <a:effectLst/>
                <a:latin typeface="Bahnschrift Light" panose="020B0502040204020203" pitchFamily="34" charset="0"/>
              </a:rPr>
              <a:t>.add</a:t>
            </a:r>
            <a:r>
              <a:rPr kumimoji="0" lang="vi-VN" altLang="vi-VN" sz="2200" b="0" i="0" u="none" strike="noStrike" cap="none" normalizeH="0" baseline="0" dirty="0">
                <a:ln>
                  <a:noFill/>
                </a:ln>
                <a:solidFill>
                  <a:srgbClr val="A9B7C6"/>
                </a:solidFill>
                <a:effectLst/>
                <a:latin typeface="Bahnschrift Light" panose="020B0502040204020203" pitchFamily="34" charset="0"/>
              </a:rPr>
              <a:t>(a</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0" i="0" u="none" strike="noStrike" cap="none" normalizeH="0" baseline="0" dirty="0">
                <a:ln>
                  <a:noFill/>
                </a:ln>
                <a:solidFill>
                  <a:srgbClr val="A9B7C6"/>
                </a:solidFill>
                <a:effectLst/>
                <a:latin typeface="Bahnschrift Light" panose="020B0502040204020203" pitchFamily="34" charset="0"/>
              </a:rPr>
              <a:t>b))</a:t>
            </a:r>
            <a:br>
              <a:rPr kumimoji="0" lang="vi-VN" altLang="vi-VN" sz="2200" b="0" i="0" u="none" strike="noStrike" cap="none" normalizeH="0" baseline="0" dirty="0">
                <a:ln>
                  <a:noFill/>
                </a:ln>
                <a:solidFill>
                  <a:srgbClr val="A9B7C6"/>
                </a:solidFill>
                <a:effectLst/>
                <a:latin typeface="Bahnschrift Light" panose="020B0502040204020203" pitchFamily="34" charset="0"/>
              </a:rPr>
            </a:br>
            <a:r>
              <a:rPr kumimoji="0" lang="vi-VN" altLang="vi-VN" sz="2200" b="0" i="0" u="none" strike="noStrike" cap="none" normalizeH="0" baseline="0" dirty="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r>
              <a:rPr kumimoji="0" lang="vi-VN" altLang="vi-VN" sz="2200" b="0" i="0" u="none" strike="noStrike" cap="none" normalizeH="0" baseline="0" dirty="0">
                <a:ln>
                  <a:noFill/>
                </a:ln>
                <a:solidFill>
                  <a:srgbClr val="6A8759"/>
                </a:solidFill>
                <a:effectLst/>
                <a:latin typeface="Bahnschrift Light" panose="020B0502040204020203" pitchFamily="34" charset="0"/>
              </a:rPr>
              <a:t>"PI   = "</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1" i="0" u="none" strike="noStrike" cap="none" normalizeH="0" baseline="0" dirty="0">
                <a:ln>
                  <a:noFill/>
                </a:ln>
                <a:solidFill>
                  <a:srgbClr val="FF0000"/>
                </a:solidFill>
                <a:effectLst/>
                <a:latin typeface="Bahnschrift Light" panose="020B0502040204020203" pitchFamily="34" charset="0"/>
              </a:rPr>
              <a:t>m</a:t>
            </a:r>
            <a:r>
              <a:rPr kumimoji="0" lang="vi-VN" altLang="vi-VN" sz="2200" b="1" i="0" u="none" strike="noStrike" cap="none" normalizeH="0" baseline="0" dirty="0">
                <a:ln>
                  <a:noFill/>
                </a:ln>
                <a:solidFill>
                  <a:srgbClr val="00B050"/>
                </a:solidFill>
                <a:effectLst/>
                <a:latin typeface="Bahnschrift Light" panose="020B0502040204020203" pitchFamily="34" charset="0"/>
              </a:rPr>
              <a:t>.PI</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endParaRPr kumimoji="0" lang="vi-VN" altLang="vi-VN" sz="2200" b="0" i="0" u="none" strike="noStrike" cap="none" normalizeH="0" baseline="0" dirty="0">
              <a:ln>
                <a:noFill/>
              </a:ln>
              <a:solidFill>
                <a:schemeClr val="tx1"/>
              </a:solidFill>
              <a:effectLst/>
              <a:latin typeface="Bahnschrift Light" panose="020B0502040204020203" pitchFamily="34" charset="0"/>
            </a:endParaRPr>
          </a:p>
        </p:txBody>
      </p:sp>
      <p:sp>
        <p:nvSpPr>
          <p:cNvPr id="25" name="Rectangle 24"/>
          <p:cNvSpPr/>
          <p:nvPr/>
        </p:nvSpPr>
        <p:spPr>
          <a:xfrm>
            <a:off x="2359882" y="4369088"/>
            <a:ext cx="4014000" cy="904863"/>
          </a:xfrm>
          <a:prstGeom prst="rect">
            <a:avLst/>
          </a:prstGeom>
          <a:ln>
            <a:noFill/>
          </a:ln>
        </p:spPr>
        <p:txBody>
          <a:bodyPr wrap="square">
            <a:spAutoFit/>
          </a:bodyPr>
          <a:lstStyle/>
          <a:p>
            <a:pPr marL="342900" indent="-342900" algn="just">
              <a:lnSpc>
                <a:spcPct val="120000"/>
              </a:lnSpc>
              <a:buFont typeface="Wingdings" panose="05000000000000000000" pitchFamily="2" charset="2"/>
              <a:buChar char="?"/>
            </a:pPr>
            <a:r>
              <a:rPr lang="vi-VN" sz="2200" dirty="0">
                <a:solidFill>
                  <a:srgbClr val="005064"/>
                </a:solidFill>
                <a:latin typeface="Arial" panose="020B0604020202020204" pitchFamily="34" charset="0"/>
                <a:cs typeface="Arial" panose="020B0604020202020204" pitchFamily="34" charset="0"/>
                <a:sym typeface="Symbol" panose="05050102010706020507" pitchFamily="18" charset="2"/>
              </a:rPr>
              <a:t>Để xem trong module có chứa những gì, ta dùng </a:t>
            </a:r>
            <a:r>
              <a:rPr lang="vi-VN" sz="2200" b="1" dirty="0">
                <a:solidFill>
                  <a:srgbClr val="005064"/>
                </a:solidFill>
                <a:latin typeface="Arial" panose="020B0604020202020204" pitchFamily="34" charset="0"/>
                <a:cs typeface="Arial" panose="020B0604020202020204" pitchFamily="34" charset="0"/>
                <a:sym typeface="Symbol" panose="05050102010706020507" pitchFamily="18" charset="2"/>
              </a:rPr>
              <a:t>dir</a:t>
            </a:r>
            <a:r>
              <a:rPr lang="vi-VN" sz="2200" dirty="0">
                <a:solidFill>
                  <a:srgbClr val="005064"/>
                </a:solidFill>
                <a:latin typeface="Arial" panose="020B0604020202020204" pitchFamily="34" charset="0"/>
                <a:cs typeface="Arial" panose="020B0604020202020204" pitchFamily="34" charset="0"/>
                <a:sym typeface="Symbol" panose="05050102010706020507" pitchFamily="18" charset="2"/>
              </a:rPr>
              <a:t>:</a:t>
            </a:r>
            <a:endParaRPr lang="en-US" sz="2200"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6" name="Rectangle 25"/>
          <p:cNvSpPr/>
          <p:nvPr/>
        </p:nvSpPr>
        <p:spPr>
          <a:xfrm>
            <a:off x="2681392" y="5337869"/>
            <a:ext cx="3692490" cy="904863"/>
          </a:xfrm>
          <a:prstGeom prst="rect">
            <a:avLst/>
          </a:prstGeom>
          <a:ln>
            <a:noFill/>
          </a:ln>
        </p:spPr>
        <p:txBody>
          <a:bodyPr wrap="square">
            <a:spAutoFit/>
          </a:bodyPr>
          <a:lstStyle/>
          <a:p>
            <a:pPr algn="just">
              <a:lnSpc>
                <a:spcPct val="120000"/>
              </a:lnSpc>
            </a:pPr>
            <a:r>
              <a:rPr lang="vi-VN" sz="2200" b="1" dirty="0">
                <a:solidFill>
                  <a:srgbClr val="005064"/>
                </a:solidFill>
                <a:latin typeface="Arial" panose="020B0604020202020204" pitchFamily="34" charset="0"/>
                <a:cs typeface="Arial" panose="020B0604020202020204" pitchFamily="34" charset="0"/>
                <a:sym typeface="Symbol" panose="05050102010706020507" pitchFamily="18" charset="2"/>
              </a:rPr>
              <a:t>import</a:t>
            </a:r>
            <a:r>
              <a:rPr lang="vi-VN" sz="2200" dirty="0">
                <a:solidFill>
                  <a:srgbClr val="005064"/>
                </a:solidFill>
                <a:latin typeface="Arial" panose="020B0604020202020204" pitchFamily="34" charset="0"/>
                <a:cs typeface="Arial" panose="020B0604020202020204" pitchFamily="34" charset="0"/>
                <a:sym typeface="Symbol" panose="05050102010706020507" pitchFamily="18" charset="2"/>
              </a:rPr>
              <a:t> mymodule as m</a:t>
            </a:r>
          </a:p>
          <a:p>
            <a:pPr algn="just">
              <a:lnSpc>
                <a:spcPct val="120000"/>
              </a:lnSpc>
            </a:pPr>
            <a:r>
              <a:rPr lang="vi-VN" sz="2200" b="1" dirty="0">
                <a:solidFill>
                  <a:srgbClr val="005064"/>
                </a:solidFill>
                <a:latin typeface="Arial" panose="020B0604020202020204" pitchFamily="34" charset="0"/>
                <a:cs typeface="Arial" panose="020B0604020202020204" pitchFamily="34" charset="0"/>
                <a:sym typeface="Symbol" panose="05050102010706020507" pitchFamily="18" charset="2"/>
              </a:rPr>
              <a:t>print</a:t>
            </a:r>
            <a:r>
              <a:rPr lang="vi-VN" sz="2200" dirty="0">
                <a:solidFill>
                  <a:srgbClr val="005064"/>
                </a:solidFill>
                <a:latin typeface="Arial" panose="020B0604020202020204" pitchFamily="34" charset="0"/>
                <a:cs typeface="Arial" panose="020B0604020202020204" pitchFamily="34" charset="0"/>
                <a:sym typeface="Symbol" panose="05050102010706020507" pitchFamily="18" charset="2"/>
              </a:rPr>
              <a:t>(</a:t>
            </a:r>
            <a:r>
              <a:rPr lang="vi-VN" sz="2200" b="1" dirty="0">
                <a:solidFill>
                  <a:srgbClr val="00B050"/>
                </a:solidFill>
                <a:latin typeface="Arial" panose="020B0604020202020204" pitchFamily="34" charset="0"/>
                <a:cs typeface="Arial" panose="020B0604020202020204" pitchFamily="34" charset="0"/>
                <a:sym typeface="Symbol" panose="05050102010706020507" pitchFamily="18" charset="2"/>
              </a:rPr>
              <a:t>dir</a:t>
            </a:r>
            <a:r>
              <a:rPr lang="vi-VN" sz="2200" dirty="0">
                <a:solidFill>
                  <a:srgbClr val="005064"/>
                </a:solidFill>
                <a:latin typeface="Arial" panose="020B0604020202020204" pitchFamily="34" charset="0"/>
                <a:cs typeface="Arial" panose="020B0604020202020204" pitchFamily="34" charset="0"/>
                <a:sym typeface="Symbol" panose="05050102010706020507" pitchFamily="18" charset="2"/>
              </a:rPr>
              <a:t>(m))</a:t>
            </a:r>
            <a:endParaRPr lang="en-US" sz="2200"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2676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21" grpId="0" animBg="1"/>
      <p:bldP spid="24" grpId="0" animBg="1"/>
      <p:bldP spid="25"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54126"/>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from/ import</a:t>
            </a:r>
          </a:p>
        </p:txBody>
      </p:sp>
      <p:sp>
        <p:nvSpPr>
          <p:cNvPr id="22" name="Rectangle 21"/>
          <p:cNvSpPr/>
          <p:nvPr/>
        </p:nvSpPr>
        <p:spPr>
          <a:xfrm>
            <a:off x="2547438" y="1846001"/>
            <a:ext cx="3829004"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mymodule.py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8" name="Rectangle 17"/>
          <p:cNvSpPr/>
          <p:nvPr/>
        </p:nvSpPr>
        <p:spPr>
          <a:xfrm>
            <a:off x="6658674" y="1846001"/>
            <a:ext cx="4996349"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myprogram.py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2"/>
          <p:cNvSpPr>
            <a:spLocks noChangeArrowheads="1"/>
          </p:cNvSpPr>
          <p:nvPr/>
        </p:nvSpPr>
        <p:spPr bwMode="auto">
          <a:xfrm>
            <a:off x="2557941" y="2337343"/>
            <a:ext cx="3805438"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a:ln>
                  <a:noFill/>
                </a:ln>
                <a:solidFill>
                  <a:srgbClr val="00B050"/>
                </a:solidFill>
                <a:effectLst/>
                <a:latin typeface="Bahnschrift Light" panose="020B0502040204020203" pitchFamily="34" charset="0"/>
              </a:rPr>
              <a:t>PI</a:t>
            </a:r>
            <a:r>
              <a:rPr kumimoji="0" lang="vi-VN" altLang="vi-VN" sz="2200" b="0" i="0" u="none" strike="noStrike" cap="none" normalizeH="0" baseline="0" dirty="0">
                <a:ln>
                  <a:noFill/>
                </a:ln>
                <a:solidFill>
                  <a:srgbClr val="00B050"/>
                </a:solidFill>
                <a:effectLst/>
                <a:latin typeface="Bahnschrift Light" panose="020B0502040204020203" pitchFamily="34" charset="0"/>
              </a:rPr>
              <a:t> = 3.14</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0" i="0" u="none" strike="noStrike" cap="none" normalizeH="0" baseline="0" dirty="0">
                <a:ln>
                  <a:noFill/>
                </a:ln>
                <a:solidFill>
                  <a:srgbClr val="00B050"/>
                </a:solidFill>
                <a:effectLst/>
                <a:latin typeface="Bahnschrift Light" panose="020B0502040204020203" pitchFamily="34" charset="0"/>
              </a:rPr>
              <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0" i="0" u="none" strike="noStrike" cap="none" normalizeH="0" baseline="0" dirty="0">
                <a:ln>
                  <a:noFill/>
                </a:ln>
                <a:solidFill>
                  <a:srgbClr val="00B050"/>
                </a:solidFill>
                <a:effectLst/>
                <a:latin typeface="Bahnschrift Light" panose="020B0502040204020203" pitchFamily="34" charset="0"/>
              </a:rPr>
              <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1" i="0" u="none" strike="noStrike" cap="none" normalizeH="0" baseline="0" dirty="0">
                <a:ln>
                  <a:noFill/>
                </a:ln>
                <a:solidFill>
                  <a:srgbClr val="00B050"/>
                </a:solidFill>
                <a:effectLst/>
                <a:latin typeface="Bahnschrift Light" panose="020B0502040204020203" pitchFamily="34" charset="0"/>
              </a:rPr>
              <a:t>def add</a:t>
            </a:r>
            <a:r>
              <a:rPr kumimoji="0" lang="vi-VN" altLang="vi-VN" sz="2200" b="0" i="0" u="none" strike="noStrike" cap="none" normalizeH="0" baseline="0" dirty="0">
                <a:ln>
                  <a:noFill/>
                </a:ln>
                <a:solidFill>
                  <a:srgbClr val="00B050"/>
                </a:solidFill>
                <a:effectLst/>
                <a:latin typeface="Bahnschrift Light" panose="020B0502040204020203" pitchFamily="34" charset="0"/>
              </a:rPr>
              <a:t>(a, b):</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0" i="0" u="none" strike="noStrike" cap="none" normalizeH="0" baseline="0" dirty="0">
                <a:ln>
                  <a:noFill/>
                </a:ln>
                <a:solidFill>
                  <a:srgbClr val="00B050"/>
                </a:solidFill>
                <a:effectLst/>
                <a:latin typeface="Bahnschrift Light" panose="020B0502040204020203" pitchFamily="34" charset="0"/>
              </a:rPr>
              <a:t>    return a + b</a:t>
            </a:r>
          </a:p>
        </p:txBody>
      </p:sp>
      <p:sp>
        <p:nvSpPr>
          <p:cNvPr id="16" name="Rectangle 3"/>
          <p:cNvSpPr>
            <a:spLocks noChangeArrowheads="1"/>
          </p:cNvSpPr>
          <p:nvPr/>
        </p:nvSpPr>
        <p:spPr bwMode="auto">
          <a:xfrm>
            <a:off x="6658673" y="2337343"/>
            <a:ext cx="4996349" cy="2123658"/>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a:ln>
                  <a:noFill/>
                </a:ln>
                <a:solidFill>
                  <a:srgbClr val="CC7832"/>
                </a:solidFill>
                <a:effectLst/>
                <a:latin typeface="Bahnschrift Light" panose="020B0502040204020203" pitchFamily="34" charset="0"/>
              </a:rPr>
              <a:t>from </a:t>
            </a:r>
            <a:r>
              <a:rPr kumimoji="0" lang="vi-VN" altLang="vi-VN" sz="2200" b="1" i="0" u="none" strike="noStrike" cap="none" normalizeH="0" baseline="0" dirty="0">
                <a:ln>
                  <a:noFill/>
                </a:ln>
                <a:solidFill>
                  <a:srgbClr val="00B050"/>
                </a:solidFill>
                <a:effectLst/>
                <a:latin typeface="Bahnschrift Light" panose="020B0502040204020203" pitchFamily="34" charset="0"/>
              </a:rPr>
              <a:t>mymodule import</a:t>
            </a:r>
            <a:r>
              <a:rPr kumimoji="0" lang="vi-VN" altLang="vi-VN" sz="2200" b="1" i="0" u="none" strike="noStrike" cap="none" normalizeH="0" dirty="0">
                <a:ln>
                  <a:noFill/>
                </a:ln>
                <a:solidFill>
                  <a:srgbClr val="00B050"/>
                </a:solidFill>
                <a:effectLst/>
                <a:latin typeface="Bahnschrift Light" panose="020B0502040204020203" pitchFamily="34" charset="0"/>
              </a:rPr>
              <a:t> add</a:t>
            </a:r>
          </a:p>
          <a:p>
            <a:pPr eaLnBrk="0" fontAlgn="base" hangingPunct="0">
              <a:spcBef>
                <a:spcPct val="0"/>
              </a:spcBef>
              <a:spcAft>
                <a:spcPct val="0"/>
              </a:spcAft>
            </a:pPr>
            <a:r>
              <a:rPr lang="vi-VN" altLang="vi-VN" sz="2200" b="1" dirty="0">
                <a:solidFill>
                  <a:srgbClr val="CC7832"/>
                </a:solidFill>
                <a:latin typeface="Bahnschrift Light" panose="020B0502040204020203" pitchFamily="34" charset="0"/>
              </a:rPr>
              <a:t>from </a:t>
            </a:r>
            <a:r>
              <a:rPr lang="vi-VN" altLang="vi-VN" sz="2200" b="1" dirty="0">
                <a:solidFill>
                  <a:srgbClr val="00B050"/>
                </a:solidFill>
                <a:latin typeface="Bahnschrift Light" panose="020B0502040204020203" pitchFamily="34" charset="0"/>
              </a:rPr>
              <a:t>mymodule import PI as P</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0" i="0" u="none" strike="noStrike" cap="none" normalizeH="0" baseline="0" dirty="0">
                <a:ln>
                  <a:noFill/>
                </a:ln>
                <a:solidFill>
                  <a:srgbClr val="005064"/>
                </a:solidFill>
                <a:effectLst/>
                <a:latin typeface="Bahnschrift Light" panose="020B0502040204020203" pitchFamily="34" charset="0"/>
              </a:rPr>
              <a:t>a = 3</a:t>
            </a:r>
            <a:br>
              <a:rPr kumimoji="0" lang="vi-VN" altLang="vi-VN" sz="2200" b="0" i="0" u="none" strike="noStrike" cap="none" normalizeH="0" baseline="0" dirty="0">
                <a:ln>
                  <a:noFill/>
                </a:ln>
                <a:solidFill>
                  <a:srgbClr val="005064"/>
                </a:solidFill>
                <a:effectLst/>
                <a:latin typeface="Bahnschrift Light" panose="020B0502040204020203" pitchFamily="34" charset="0"/>
              </a:rPr>
            </a:br>
            <a:r>
              <a:rPr kumimoji="0" lang="vi-VN" altLang="vi-VN" sz="2200" b="0" i="0" u="none" strike="noStrike" cap="none" normalizeH="0" baseline="0" dirty="0">
                <a:ln>
                  <a:noFill/>
                </a:ln>
                <a:solidFill>
                  <a:srgbClr val="005064"/>
                </a:solidFill>
                <a:effectLst/>
                <a:latin typeface="Bahnschrift Light" panose="020B0502040204020203" pitchFamily="34" charset="0"/>
              </a:rPr>
              <a:t>b = 5</a:t>
            </a:r>
            <a:br>
              <a:rPr kumimoji="0" lang="vi-VN" altLang="vi-VN" sz="2200" b="0" i="0" u="none" strike="noStrike" cap="none" normalizeH="0" baseline="0" dirty="0">
                <a:ln>
                  <a:noFill/>
                </a:ln>
                <a:solidFill>
                  <a:srgbClr val="005064"/>
                </a:solidFill>
                <a:effectLst/>
                <a:latin typeface="Bahnschrift Light" panose="020B0502040204020203" pitchFamily="34" charset="0"/>
              </a:rPr>
            </a:br>
            <a:r>
              <a:rPr kumimoji="0" lang="vi-VN" altLang="vi-VN" sz="2200" b="0" i="0" u="none" strike="noStrike" cap="none" normalizeH="0" baseline="0" dirty="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r>
              <a:rPr kumimoji="0" lang="vi-VN" altLang="vi-VN" sz="2200" b="0" i="0" u="none" strike="noStrike" cap="none" normalizeH="0" baseline="0" dirty="0">
                <a:ln>
                  <a:noFill/>
                </a:ln>
                <a:solidFill>
                  <a:srgbClr val="6A8759"/>
                </a:solidFill>
                <a:effectLst/>
                <a:latin typeface="Bahnschrift Light" panose="020B0502040204020203" pitchFamily="34" charset="0"/>
              </a:rPr>
              <a:t>"Tong = “</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1" i="0" u="none" strike="noStrike" cap="none" normalizeH="0" baseline="0" dirty="0">
                <a:ln>
                  <a:noFill/>
                </a:ln>
                <a:solidFill>
                  <a:srgbClr val="00B050"/>
                </a:solidFill>
                <a:effectLst/>
                <a:latin typeface="Bahnschrift Light" panose="020B0502040204020203" pitchFamily="34" charset="0"/>
              </a:rPr>
              <a:t>add</a:t>
            </a:r>
            <a:r>
              <a:rPr kumimoji="0" lang="vi-VN" altLang="vi-VN" sz="2200" b="0" i="0" u="none" strike="noStrike" cap="none" normalizeH="0" baseline="0" dirty="0">
                <a:ln>
                  <a:noFill/>
                </a:ln>
                <a:solidFill>
                  <a:srgbClr val="A9B7C6"/>
                </a:solidFill>
                <a:effectLst/>
                <a:latin typeface="Bahnschrift Light" panose="020B0502040204020203" pitchFamily="34" charset="0"/>
              </a:rPr>
              <a:t>(a</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0" i="0" u="none" strike="noStrike" cap="none" normalizeH="0" baseline="0" dirty="0">
                <a:ln>
                  <a:noFill/>
                </a:ln>
                <a:solidFill>
                  <a:srgbClr val="A9B7C6"/>
                </a:solidFill>
                <a:effectLst/>
                <a:latin typeface="Bahnschrift Light" panose="020B0502040204020203" pitchFamily="34" charset="0"/>
              </a:rPr>
              <a:t>b))</a:t>
            </a:r>
            <a:br>
              <a:rPr kumimoji="0" lang="vi-VN" altLang="vi-VN" sz="2200" b="0" i="0" u="none" strike="noStrike" cap="none" normalizeH="0" baseline="0" dirty="0">
                <a:ln>
                  <a:noFill/>
                </a:ln>
                <a:solidFill>
                  <a:srgbClr val="A9B7C6"/>
                </a:solidFill>
                <a:effectLst/>
                <a:latin typeface="Bahnschrift Light" panose="020B0502040204020203" pitchFamily="34" charset="0"/>
              </a:rPr>
            </a:br>
            <a:r>
              <a:rPr kumimoji="0" lang="vi-VN" altLang="vi-VN" sz="2200" b="0" i="0" u="none" strike="noStrike" cap="none" normalizeH="0" baseline="0" dirty="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r>
              <a:rPr kumimoji="0" lang="vi-VN" altLang="vi-VN" sz="2200" b="0" i="0" u="none" strike="noStrike" cap="none" normalizeH="0" baseline="0" dirty="0">
                <a:ln>
                  <a:noFill/>
                </a:ln>
                <a:solidFill>
                  <a:srgbClr val="6A8759"/>
                </a:solidFill>
                <a:effectLst/>
                <a:latin typeface="Bahnschrift Light" panose="020B0502040204020203" pitchFamily="34" charset="0"/>
              </a:rPr>
              <a:t>"PI   = "</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1" i="0" u="none" strike="noStrike" cap="none" normalizeH="0" baseline="0" dirty="0">
                <a:ln>
                  <a:noFill/>
                </a:ln>
                <a:solidFill>
                  <a:srgbClr val="00B050"/>
                </a:solidFill>
                <a:effectLst/>
                <a:latin typeface="Bahnschrift Light" panose="020B0502040204020203" pitchFamily="34" charset="0"/>
              </a:rPr>
              <a:t>P</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endParaRPr kumimoji="0" lang="vi-VN" altLang="vi-VN" sz="2200" b="0" i="0" u="none" strike="noStrike" cap="none" normalizeH="0" baseline="0" dirty="0">
              <a:ln>
                <a:noFill/>
              </a:ln>
              <a:solidFill>
                <a:schemeClr val="tx1"/>
              </a:solidFill>
              <a:effectLst/>
              <a:latin typeface="Bahnschrift Light" panose="020B0502040204020203" pitchFamily="34" charset="0"/>
            </a:endParaRPr>
          </a:p>
        </p:txBody>
      </p:sp>
      <p:sp>
        <p:nvSpPr>
          <p:cNvPr id="11" name="Rectangle 10"/>
          <p:cNvSpPr/>
          <p:nvPr/>
        </p:nvSpPr>
        <p:spPr>
          <a:xfrm>
            <a:off x="3935812" y="5319946"/>
            <a:ext cx="5445722" cy="424732"/>
          </a:xfrm>
          <a:prstGeom prst="rect">
            <a:avLst/>
          </a:prstGeom>
        </p:spPr>
        <p:txBody>
          <a:bodyPr wrap="none">
            <a:spAutoFit/>
          </a:bodyPr>
          <a:lstStyle/>
          <a:p>
            <a:pPr algn="ctr">
              <a:lnSpc>
                <a:spcPct val="120000"/>
              </a:lnSpc>
            </a:pPr>
            <a:r>
              <a:rPr lang="vi-VN" b="1" dirty="0">
                <a:solidFill>
                  <a:srgbClr val="005064"/>
                </a:solidFill>
                <a:cs typeface="Arial" panose="020B0604020202020204" pitchFamily="34" charset="0"/>
                <a:sym typeface="Symbol" panose="05050102010706020507" pitchFamily="18" charset="2"/>
              </a:rPr>
              <a:t>from  </a:t>
            </a:r>
            <a:r>
              <a:rPr lang="vi-VN" b="1" dirty="0">
                <a:solidFill>
                  <a:srgbClr val="00B050"/>
                </a:solidFill>
                <a:cs typeface="Arial" panose="020B0604020202020204" pitchFamily="34" charset="0"/>
                <a:sym typeface="Symbol" panose="05050102010706020507" pitchFamily="18" charset="2"/>
              </a:rPr>
              <a:t>tên_module  </a:t>
            </a:r>
            <a:r>
              <a:rPr lang="vi-VN" b="1" dirty="0">
                <a:solidFill>
                  <a:srgbClr val="005064"/>
                </a:solidFill>
                <a:cs typeface="Arial" panose="020B0604020202020204" pitchFamily="34" charset="0"/>
                <a:sym typeface="Symbol" panose="05050102010706020507" pitchFamily="18" charset="2"/>
              </a:rPr>
              <a:t>import </a:t>
            </a:r>
            <a:r>
              <a:rPr lang="vi-VN" b="1" dirty="0">
                <a:solidFill>
                  <a:srgbClr val="00B050"/>
                </a:solidFill>
                <a:cs typeface="Arial" panose="020B0604020202020204" pitchFamily="34" charset="0"/>
                <a:sym typeface="Symbol" panose="05050102010706020507" pitchFamily="18" charset="2"/>
              </a:rPr>
              <a:t>tên  </a:t>
            </a:r>
            <a:r>
              <a:rPr lang="vi-VN" b="1" dirty="0">
                <a:solidFill>
                  <a:srgbClr val="005064"/>
                </a:solidFill>
                <a:cs typeface="Arial" panose="020B0604020202020204" pitchFamily="34" charset="0"/>
                <a:sym typeface="Symbol" panose="05050102010706020507" pitchFamily="18" charset="2"/>
              </a:rPr>
              <a:t>[as   </a:t>
            </a:r>
            <a:r>
              <a:rPr lang="vi-VN" b="1" dirty="0">
                <a:solidFill>
                  <a:srgbClr val="00B050"/>
                </a:solidFill>
                <a:cs typeface="Arial" panose="020B0604020202020204" pitchFamily="34" charset="0"/>
                <a:sym typeface="Symbol" panose="05050102010706020507" pitchFamily="18" charset="2"/>
              </a:rPr>
              <a:t>bí_danh</a:t>
            </a:r>
            <a:r>
              <a:rPr lang="vi-VN" b="1" dirty="0">
                <a:solidFill>
                  <a:srgbClr val="005064"/>
                </a:solidFill>
                <a:cs typeface="Arial" panose="020B0604020202020204" pitchFamily="34" charset="0"/>
                <a:sym typeface="Symbol" panose="05050102010706020507" pitchFamily="18" charset="2"/>
              </a:rPr>
              <a:t>]</a:t>
            </a:r>
            <a:endParaRPr lang="en-US"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422973" y="4888802"/>
            <a:ext cx="4564070" cy="394210"/>
          </a:xfrm>
          <a:prstGeom prst="rect">
            <a:avLst/>
          </a:prstGeom>
        </p:spPr>
        <p:txBody>
          <a:bodyPr wrap="none">
            <a:spAutoFit/>
          </a:bodyPr>
          <a:lstStyle/>
          <a:p>
            <a:pPr marL="285750" indent="-285750" algn="ctr">
              <a:lnSpc>
                <a:spcPct val="120000"/>
              </a:lnSpc>
              <a:buFont typeface="Courier New" panose="02070309020205020404" pitchFamily="49" charset="0"/>
              <a:buChar char="o"/>
            </a:pPr>
            <a:r>
              <a:rPr lang="vi-VN" b="1" dirty="0">
                <a:solidFill>
                  <a:srgbClr val="0070C0"/>
                </a:solidFill>
                <a:latin typeface="Arial" panose="020B0604020202020204" pitchFamily="34" charset="0"/>
                <a:cs typeface="Arial" panose="020B0604020202020204" pitchFamily="34" charset="0"/>
                <a:sym typeface="Symbol" panose="05050102010706020507" pitchFamily="18" charset="2"/>
              </a:rPr>
              <a:t>Chỉ import một vài thứ trong module:</a:t>
            </a:r>
            <a:endParaRPr lang="en-US" b="1"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8983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11"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import * from</a:t>
            </a:r>
          </a:p>
        </p:txBody>
      </p:sp>
      <p:sp>
        <p:nvSpPr>
          <p:cNvPr id="22" name="Rectangle 21"/>
          <p:cNvSpPr/>
          <p:nvPr/>
        </p:nvSpPr>
        <p:spPr>
          <a:xfrm>
            <a:off x="2547438" y="1846001"/>
            <a:ext cx="3829004"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mymodule.py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8" name="Rectangle 17"/>
          <p:cNvSpPr/>
          <p:nvPr/>
        </p:nvSpPr>
        <p:spPr>
          <a:xfrm>
            <a:off x="6658674" y="1846001"/>
            <a:ext cx="4996349"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myprogram.py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2"/>
          <p:cNvSpPr>
            <a:spLocks noChangeArrowheads="1"/>
          </p:cNvSpPr>
          <p:nvPr/>
        </p:nvSpPr>
        <p:spPr bwMode="auto">
          <a:xfrm>
            <a:off x="2544878" y="2324280"/>
            <a:ext cx="3829796"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a:ln>
                  <a:noFill/>
                </a:ln>
                <a:solidFill>
                  <a:srgbClr val="00B050"/>
                </a:solidFill>
                <a:effectLst/>
                <a:latin typeface="Bahnschrift Light" panose="020B0502040204020203" pitchFamily="34" charset="0"/>
              </a:rPr>
              <a:t>PI</a:t>
            </a:r>
            <a:r>
              <a:rPr kumimoji="0" lang="vi-VN" altLang="vi-VN" sz="2200" b="0" i="0" u="none" strike="noStrike" cap="none" normalizeH="0" baseline="0" dirty="0">
                <a:ln>
                  <a:noFill/>
                </a:ln>
                <a:solidFill>
                  <a:srgbClr val="00B050"/>
                </a:solidFill>
                <a:effectLst/>
                <a:latin typeface="Bahnschrift Light" panose="020B0502040204020203" pitchFamily="34" charset="0"/>
              </a:rPr>
              <a:t> = 3.14</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0" i="0" u="none" strike="noStrike" cap="none" normalizeH="0" baseline="0" dirty="0">
                <a:ln>
                  <a:noFill/>
                </a:ln>
                <a:solidFill>
                  <a:srgbClr val="00B050"/>
                </a:solidFill>
                <a:effectLst/>
                <a:latin typeface="Bahnschrift Light" panose="020B0502040204020203" pitchFamily="34" charset="0"/>
              </a:rPr>
              <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0" i="0" u="none" strike="noStrike" cap="none" normalizeH="0" baseline="0" dirty="0">
                <a:ln>
                  <a:noFill/>
                </a:ln>
                <a:solidFill>
                  <a:srgbClr val="00B050"/>
                </a:solidFill>
                <a:effectLst/>
                <a:latin typeface="Bahnschrift Light" panose="020B0502040204020203" pitchFamily="34" charset="0"/>
              </a:rPr>
              <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1" i="0" u="none" strike="noStrike" cap="none" normalizeH="0" baseline="0" dirty="0">
                <a:ln>
                  <a:noFill/>
                </a:ln>
                <a:solidFill>
                  <a:srgbClr val="00B050"/>
                </a:solidFill>
                <a:effectLst/>
                <a:latin typeface="Bahnschrift Light" panose="020B0502040204020203" pitchFamily="34" charset="0"/>
              </a:rPr>
              <a:t>def add</a:t>
            </a:r>
            <a:r>
              <a:rPr kumimoji="0" lang="vi-VN" altLang="vi-VN" sz="2200" b="0" i="0" u="none" strike="noStrike" cap="none" normalizeH="0" baseline="0" dirty="0">
                <a:ln>
                  <a:noFill/>
                </a:ln>
                <a:solidFill>
                  <a:srgbClr val="00B050"/>
                </a:solidFill>
                <a:effectLst/>
                <a:latin typeface="Bahnschrift Light" panose="020B0502040204020203" pitchFamily="34" charset="0"/>
              </a:rPr>
              <a:t>(a, b):</a:t>
            </a:r>
            <a:br>
              <a:rPr kumimoji="0" lang="vi-VN" altLang="vi-VN" sz="2200" b="0" i="0" u="none" strike="noStrike" cap="none" normalizeH="0" baseline="0" dirty="0">
                <a:ln>
                  <a:noFill/>
                </a:ln>
                <a:solidFill>
                  <a:srgbClr val="00B050"/>
                </a:solidFill>
                <a:effectLst/>
                <a:latin typeface="Bahnschrift Light" panose="020B0502040204020203" pitchFamily="34" charset="0"/>
              </a:rPr>
            </a:br>
            <a:r>
              <a:rPr kumimoji="0" lang="vi-VN" altLang="vi-VN" sz="2200" b="0" i="0" u="none" strike="noStrike" cap="none" normalizeH="0" baseline="0" dirty="0">
                <a:ln>
                  <a:noFill/>
                </a:ln>
                <a:solidFill>
                  <a:srgbClr val="00B050"/>
                </a:solidFill>
                <a:effectLst/>
                <a:latin typeface="Bahnschrift Light" panose="020B0502040204020203" pitchFamily="34" charset="0"/>
              </a:rPr>
              <a:t>    return a + b</a:t>
            </a:r>
          </a:p>
        </p:txBody>
      </p:sp>
      <p:sp>
        <p:nvSpPr>
          <p:cNvPr id="16" name="Rectangle 3"/>
          <p:cNvSpPr>
            <a:spLocks noChangeArrowheads="1"/>
          </p:cNvSpPr>
          <p:nvPr/>
        </p:nvSpPr>
        <p:spPr bwMode="auto">
          <a:xfrm>
            <a:off x="6658673" y="2311426"/>
            <a:ext cx="4996349"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a:ln>
                  <a:noFill/>
                </a:ln>
                <a:solidFill>
                  <a:srgbClr val="CC7832"/>
                </a:solidFill>
                <a:effectLst/>
                <a:latin typeface="Bahnschrift Light" panose="020B0502040204020203" pitchFamily="34" charset="0"/>
              </a:rPr>
              <a:t>from </a:t>
            </a:r>
            <a:r>
              <a:rPr kumimoji="0" lang="vi-VN" altLang="vi-VN" sz="2200" b="1" i="0" u="none" strike="noStrike" cap="none" normalizeH="0" baseline="0" dirty="0">
                <a:ln>
                  <a:noFill/>
                </a:ln>
                <a:solidFill>
                  <a:srgbClr val="00B050"/>
                </a:solidFill>
                <a:effectLst/>
                <a:latin typeface="Bahnschrift Light" panose="020B0502040204020203" pitchFamily="34" charset="0"/>
              </a:rPr>
              <a:t>mymodule import</a:t>
            </a:r>
            <a:r>
              <a:rPr kumimoji="0" lang="vi-VN" altLang="vi-VN" sz="2200" b="1" i="0" u="none" strike="noStrike" cap="none" normalizeH="0" dirty="0">
                <a:ln>
                  <a:noFill/>
                </a:ln>
                <a:solidFill>
                  <a:srgbClr val="00B050"/>
                </a:solidFill>
                <a:effectLst/>
                <a:latin typeface="Bahnschrift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0" i="0" u="none" strike="noStrike" cap="none" normalizeH="0" baseline="0" dirty="0">
                <a:ln>
                  <a:noFill/>
                </a:ln>
                <a:solidFill>
                  <a:srgbClr val="005064"/>
                </a:solidFill>
                <a:effectLst/>
                <a:latin typeface="Bahnschrift Light" panose="020B0502040204020203" pitchFamily="34" charset="0"/>
              </a:rPr>
              <a:t>a = 3</a:t>
            </a:r>
            <a:br>
              <a:rPr kumimoji="0" lang="vi-VN" altLang="vi-VN" sz="2200" b="0" i="0" u="none" strike="noStrike" cap="none" normalizeH="0" baseline="0" dirty="0">
                <a:ln>
                  <a:noFill/>
                </a:ln>
                <a:solidFill>
                  <a:srgbClr val="005064"/>
                </a:solidFill>
                <a:effectLst/>
                <a:latin typeface="Bahnschrift Light" panose="020B0502040204020203" pitchFamily="34" charset="0"/>
              </a:rPr>
            </a:br>
            <a:r>
              <a:rPr kumimoji="0" lang="vi-VN" altLang="vi-VN" sz="2200" b="0" i="0" u="none" strike="noStrike" cap="none" normalizeH="0" baseline="0" dirty="0">
                <a:ln>
                  <a:noFill/>
                </a:ln>
                <a:solidFill>
                  <a:srgbClr val="005064"/>
                </a:solidFill>
                <a:effectLst/>
                <a:latin typeface="Bahnschrift Light" panose="020B0502040204020203" pitchFamily="34" charset="0"/>
              </a:rPr>
              <a:t>b = 5</a:t>
            </a:r>
            <a:br>
              <a:rPr kumimoji="0" lang="vi-VN" altLang="vi-VN" sz="2200" b="0" i="0" u="none" strike="noStrike" cap="none" normalizeH="0" baseline="0" dirty="0">
                <a:ln>
                  <a:noFill/>
                </a:ln>
                <a:solidFill>
                  <a:srgbClr val="005064"/>
                </a:solidFill>
                <a:effectLst/>
                <a:latin typeface="Bahnschrift Light" panose="020B0502040204020203" pitchFamily="34" charset="0"/>
              </a:rPr>
            </a:br>
            <a:r>
              <a:rPr kumimoji="0" lang="vi-VN" altLang="vi-VN" sz="2200" b="0" i="0" u="none" strike="noStrike" cap="none" normalizeH="0" baseline="0" dirty="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r>
              <a:rPr kumimoji="0" lang="vi-VN" altLang="vi-VN" sz="2200" b="0" i="0" u="none" strike="noStrike" cap="none" normalizeH="0" baseline="0" dirty="0">
                <a:ln>
                  <a:noFill/>
                </a:ln>
                <a:solidFill>
                  <a:srgbClr val="6A8759"/>
                </a:solidFill>
                <a:effectLst/>
                <a:latin typeface="Bahnschrift Light" panose="020B0502040204020203" pitchFamily="34" charset="0"/>
              </a:rPr>
              <a:t>"Tong = “</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1" i="0" u="none" strike="noStrike" cap="none" normalizeH="0" baseline="0" dirty="0">
                <a:ln>
                  <a:noFill/>
                </a:ln>
                <a:solidFill>
                  <a:srgbClr val="00B050"/>
                </a:solidFill>
                <a:effectLst/>
                <a:latin typeface="Bahnschrift Light" panose="020B0502040204020203" pitchFamily="34" charset="0"/>
              </a:rPr>
              <a:t>add</a:t>
            </a:r>
            <a:r>
              <a:rPr kumimoji="0" lang="vi-VN" altLang="vi-VN" sz="2200" b="0" i="0" u="none" strike="noStrike" cap="none" normalizeH="0" baseline="0" dirty="0">
                <a:ln>
                  <a:noFill/>
                </a:ln>
                <a:solidFill>
                  <a:srgbClr val="A9B7C6"/>
                </a:solidFill>
                <a:effectLst/>
                <a:latin typeface="Bahnschrift Light" panose="020B0502040204020203" pitchFamily="34" charset="0"/>
              </a:rPr>
              <a:t>(a</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0" i="0" u="none" strike="noStrike" cap="none" normalizeH="0" baseline="0" dirty="0">
                <a:ln>
                  <a:noFill/>
                </a:ln>
                <a:solidFill>
                  <a:srgbClr val="A9B7C6"/>
                </a:solidFill>
                <a:effectLst/>
                <a:latin typeface="Bahnschrift Light" panose="020B0502040204020203" pitchFamily="34" charset="0"/>
              </a:rPr>
              <a:t>b))</a:t>
            </a:r>
            <a:br>
              <a:rPr kumimoji="0" lang="vi-VN" altLang="vi-VN" sz="2200" b="0" i="0" u="none" strike="noStrike" cap="none" normalizeH="0" baseline="0" dirty="0">
                <a:ln>
                  <a:noFill/>
                </a:ln>
                <a:solidFill>
                  <a:srgbClr val="A9B7C6"/>
                </a:solidFill>
                <a:effectLst/>
                <a:latin typeface="Bahnschrift Light" panose="020B0502040204020203" pitchFamily="34" charset="0"/>
              </a:rPr>
            </a:br>
            <a:r>
              <a:rPr kumimoji="0" lang="vi-VN" altLang="vi-VN" sz="2200" b="0" i="0" u="none" strike="noStrike" cap="none" normalizeH="0" baseline="0" dirty="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r>
              <a:rPr kumimoji="0" lang="vi-VN" altLang="vi-VN" sz="2200" b="0" i="0" u="none" strike="noStrike" cap="none" normalizeH="0" baseline="0" dirty="0">
                <a:ln>
                  <a:noFill/>
                </a:ln>
                <a:solidFill>
                  <a:srgbClr val="6A8759"/>
                </a:solidFill>
                <a:effectLst/>
                <a:latin typeface="Bahnschrift Light" panose="020B0502040204020203" pitchFamily="34" charset="0"/>
              </a:rPr>
              <a:t>"PI   = "</a:t>
            </a:r>
            <a:r>
              <a:rPr kumimoji="0" lang="vi-VN" altLang="vi-VN" sz="2200" b="0" i="0" u="none" strike="noStrike" cap="none" normalizeH="0" baseline="0" dirty="0">
                <a:ln>
                  <a:noFill/>
                </a:ln>
                <a:solidFill>
                  <a:srgbClr val="CC7832"/>
                </a:solidFill>
                <a:effectLst/>
                <a:latin typeface="Bahnschrift Light" panose="020B0502040204020203" pitchFamily="34" charset="0"/>
              </a:rPr>
              <a:t>, </a:t>
            </a:r>
            <a:r>
              <a:rPr kumimoji="0" lang="vi-VN" altLang="vi-VN" sz="2200" b="1" i="0" u="none" strike="noStrike" cap="none" normalizeH="0" baseline="0" dirty="0">
                <a:ln>
                  <a:noFill/>
                </a:ln>
                <a:solidFill>
                  <a:srgbClr val="00B050"/>
                </a:solidFill>
                <a:effectLst/>
                <a:latin typeface="Bahnschrift Light" panose="020B0502040204020203" pitchFamily="34" charset="0"/>
              </a:rPr>
              <a:t>PI</a:t>
            </a:r>
            <a:r>
              <a:rPr kumimoji="0" lang="vi-VN" altLang="vi-VN" sz="2200" b="0" i="0" u="none" strike="noStrike" cap="none" normalizeH="0" baseline="0" dirty="0">
                <a:ln>
                  <a:noFill/>
                </a:ln>
                <a:solidFill>
                  <a:srgbClr val="A9B7C6"/>
                </a:solidFill>
                <a:effectLst/>
                <a:latin typeface="Bahnschrift Light" panose="020B0502040204020203" pitchFamily="34" charset="0"/>
              </a:rPr>
              <a:t>)</a:t>
            </a:r>
            <a:endParaRPr kumimoji="0" lang="vi-VN" altLang="vi-VN" sz="2200" b="0" i="0" u="none" strike="noStrike" cap="none" normalizeH="0" baseline="0" dirty="0">
              <a:ln>
                <a:noFill/>
              </a:ln>
              <a:solidFill>
                <a:schemeClr val="tx1"/>
              </a:solidFill>
              <a:effectLst/>
              <a:latin typeface="Bahnschrift Light" panose="020B0502040204020203" pitchFamily="34" charset="0"/>
            </a:endParaRPr>
          </a:p>
        </p:txBody>
      </p:sp>
      <p:sp>
        <p:nvSpPr>
          <p:cNvPr id="11" name="Rectangle 10"/>
          <p:cNvSpPr/>
          <p:nvPr/>
        </p:nvSpPr>
        <p:spPr>
          <a:xfrm>
            <a:off x="5022648" y="5159804"/>
            <a:ext cx="3272050" cy="393698"/>
          </a:xfrm>
          <a:prstGeom prst="rect">
            <a:avLst/>
          </a:prstGeom>
        </p:spPr>
        <p:txBody>
          <a:bodyPr wrap="none">
            <a:spAutoFit/>
          </a:bodyPr>
          <a:lstStyle/>
          <a:p>
            <a:pPr algn="ctr">
              <a:lnSpc>
                <a:spcPct val="120000"/>
              </a:lnSpc>
            </a:pPr>
            <a:r>
              <a:rPr lang="vi-VN" b="1" dirty="0">
                <a:solidFill>
                  <a:srgbClr val="005064"/>
                </a:solidFill>
                <a:cs typeface="Arial" panose="020B0604020202020204" pitchFamily="34" charset="0"/>
                <a:sym typeface="Symbol" panose="05050102010706020507" pitchFamily="18" charset="2"/>
              </a:rPr>
              <a:t>from  </a:t>
            </a:r>
            <a:r>
              <a:rPr lang="vi-VN" b="1" dirty="0">
                <a:solidFill>
                  <a:srgbClr val="00B050"/>
                </a:solidFill>
                <a:cs typeface="Arial" panose="020B0604020202020204" pitchFamily="34" charset="0"/>
                <a:sym typeface="Symbol" panose="05050102010706020507" pitchFamily="18" charset="2"/>
              </a:rPr>
              <a:t>tên_module  </a:t>
            </a:r>
            <a:r>
              <a:rPr lang="vi-VN" b="1" dirty="0">
                <a:solidFill>
                  <a:srgbClr val="005064"/>
                </a:solidFill>
                <a:cs typeface="Arial" panose="020B0604020202020204" pitchFamily="34" charset="0"/>
                <a:sym typeface="Symbol" panose="05050102010706020507" pitchFamily="18" charset="2"/>
              </a:rPr>
              <a:t>import </a:t>
            </a:r>
            <a:r>
              <a:rPr lang="vi-VN" b="1" dirty="0">
                <a:solidFill>
                  <a:srgbClr val="00B050"/>
                </a:solidFill>
                <a:cs typeface="Arial" panose="020B0604020202020204" pitchFamily="34" charset="0"/>
                <a:sym typeface="Symbol" panose="05050102010706020507" pitchFamily="18" charset="2"/>
              </a:rPr>
              <a:t>*</a:t>
            </a:r>
            <a:endParaRPr lang="en-US" b="1"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544878" y="4698138"/>
            <a:ext cx="4820550" cy="424732"/>
          </a:xfrm>
          <a:prstGeom prst="rect">
            <a:avLst/>
          </a:prstGeom>
        </p:spPr>
        <p:txBody>
          <a:bodyPr wrap="none">
            <a:spAutoFit/>
          </a:bodyPr>
          <a:lstStyle/>
          <a:p>
            <a:pPr marL="285750" indent="-285750" algn="ctr">
              <a:lnSpc>
                <a:spcPct val="120000"/>
              </a:lnSpc>
              <a:buFont typeface="Courier New" panose="02070309020205020404" pitchFamily="49" charset="0"/>
              <a:buChar char="o"/>
            </a:pPr>
            <a:r>
              <a:rPr lang="vi-VN" b="1" dirty="0">
                <a:solidFill>
                  <a:srgbClr val="0070C0"/>
                </a:solidFill>
                <a:latin typeface="Arial" panose="020B0604020202020204" pitchFamily="34" charset="0"/>
                <a:cs typeface="Arial" panose="020B0604020202020204" pitchFamily="34" charset="0"/>
                <a:sym typeface="Symbol" panose="05050102010706020507" pitchFamily="18" charset="2"/>
              </a:rPr>
              <a:t>import tất cả các tên trong một module:</a:t>
            </a:r>
            <a:endParaRPr lang="en-US" b="1"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86562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a:lnSpc>
                <a:spcPct val="120000"/>
              </a:lnSpc>
            </a:pPr>
            <a:r>
              <a:rPr lang="en-US" sz="2800" b="1" dirty="0">
                <a:solidFill>
                  <a:srgbClr val="C00000"/>
                </a:solidFill>
                <a:latin typeface="Bahnschrift SemiBold" panose="020B0502040204020203" pitchFamily="34" charset="0"/>
                <a:cs typeface="Arial" panose="020B0604020202020204" pitchFamily="34" charset="0"/>
                <a:sym typeface="Wingdings" panose="05000000000000000000" pitchFamily="2" charset="2"/>
              </a:rPr>
              <a:t>   </a:t>
            </a:r>
            <a:r>
              <a:rPr lang="en-US" sz="2800" b="1" dirty="0">
                <a:solidFill>
                  <a:srgbClr val="C00000"/>
                </a:solidFill>
                <a:latin typeface="Bahnschrift SemiBold" panose="020B0502040204020203" pitchFamily="34" charset="0"/>
                <a:cs typeface="Arial" panose="020B0604020202020204" pitchFamily="34" charset="0"/>
              </a:rPr>
              <a:t>BÀI TẬP 2.2</a:t>
            </a:r>
          </a:p>
        </p:txBody>
      </p:sp>
      <p:sp>
        <p:nvSpPr>
          <p:cNvPr id="11" name="Rectangle 10"/>
          <p:cNvSpPr/>
          <p:nvPr/>
        </p:nvSpPr>
        <p:spPr>
          <a:xfrm>
            <a:off x="3128610" y="2445859"/>
            <a:ext cx="6660798" cy="757130"/>
          </a:xfrm>
          <a:prstGeom prst="rect">
            <a:avLst/>
          </a:prstGeom>
        </p:spPr>
        <p:txBody>
          <a:bodyPr wrap="none">
            <a:spAutoFit/>
          </a:bodyPr>
          <a:lstStyle/>
          <a:p>
            <a:pPr>
              <a:lnSpc>
                <a:spcPct val="120000"/>
              </a:lnSpc>
            </a:pPr>
            <a:r>
              <a:rPr lang="vi-VN" b="1" dirty="0">
                <a:solidFill>
                  <a:srgbClr val="005064"/>
                </a:solidFill>
                <a:cs typeface="Arial" panose="020B0604020202020204" pitchFamily="34" charset="0"/>
                <a:sym typeface="Symbol" panose="05050102010706020507" pitchFamily="18" charset="2"/>
              </a:rPr>
              <a:t>Module 1: </a:t>
            </a:r>
          </a:p>
          <a:p>
            <a:pPr marL="285750" indent="-285750">
              <a:lnSpc>
                <a:spcPct val="120000"/>
              </a:lnSpc>
              <a:buFontTx/>
              <a:buChar char="-"/>
            </a:pPr>
            <a:r>
              <a:rPr lang="vi-VN" b="1" dirty="0">
                <a:solidFill>
                  <a:srgbClr val="005064"/>
                </a:solidFill>
                <a:cs typeface="Arial" panose="020B0604020202020204" pitchFamily="34" charset="0"/>
                <a:sym typeface="Symbol" panose="05050102010706020507" pitchFamily="18" charset="2"/>
              </a:rPr>
              <a:t>Định nghĩa tỷ giá: USD = 23000, EUR = 26000, RUB = 170</a:t>
            </a:r>
          </a:p>
        </p:txBody>
      </p:sp>
      <p:sp>
        <p:nvSpPr>
          <p:cNvPr id="23" name="Rectangle 22"/>
          <p:cNvSpPr/>
          <p:nvPr/>
        </p:nvSpPr>
        <p:spPr>
          <a:xfrm>
            <a:off x="2509814" y="1813595"/>
            <a:ext cx="5009705" cy="394210"/>
          </a:xfrm>
          <a:prstGeom prst="rect">
            <a:avLst/>
          </a:prstGeom>
        </p:spPr>
        <p:txBody>
          <a:bodyPr wrap="none">
            <a:spAutoFit/>
          </a:bodyPr>
          <a:lstStyle/>
          <a:p>
            <a:pPr marL="285750" indent="-285750">
              <a:lnSpc>
                <a:spcPct val="120000"/>
              </a:lnSpc>
              <a:buFont typeface="Courier New" panose="02070309020205020404" pitchFamily="49" charset="0"/>
              <a:buChar char="o"/>
            </a:pPr>
            <a:r>
              <a:rPr lang="vi-VN" b="1" dirty="0">
                <a:solidFill>
                  <a:srgbClr val="0070C0"/>
                </a:solidFill>
                <a:latin typeface="Arial" panose="020B0604020202020204" pitchFamily="34" charset="0"/>
                <a:cs typeface="Arial" panose="020B0604020202020204" pitchFamily="34" charset="0"/>
                <a:sym typeface="Symbol" panose="05050102010706020507" pitchFamily="18" charset="2"/>
              </a:rPr>
              <a:t>Tổ chức chương trình thành các module:</a:t>
            </a:r>
            <a:endParaRPr lang="en-US" b="1"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1" name="Rectangle 20"/>
          <p:cNvSpPr/>
          <p:nvPr/>
        </p:nvSpPr>
        <p:spPr>
          <a:xfrm>
            <a:off x="3128610" y="3393725"/>
            <a:ext cx="6500497" cy="1089529"/>
          </a:xfrm>
          <a:prstGeom prst="rect">
            <a:avLst/>
          </a:prstGeom>
        </p:spPr>
        <p:txBody>
          <a:bodyPr wrap="none">
            <a:spAutoFit/>
          </a:bodyPr>
          <a:lstStyle/>
          <a:p>
            <a:pPr>
              <a:lnSpc>
                <a:spcPct val="120000"/>
              </a:lnSpc>
            </a:pPr>
            <a:r>
              <a:rPr lang="vi-VN" b="1" dirty="0">
                <a:solidFill>
                  <a:srgbClr val="005064"/>
                </a:solidFill>
                <a:cs typeface="Arial" panose="020B0604020202020204" pitchFamily="34" charset="0"/>
                <a:sym typeface="Symbol" panose="05050102010706020507" pitchFamily="18" charset="2"/>
              </a:rPr>
              <a:t>Module 2: </a:t>
            </a:r>
          </a:p>
          <a:p>
            <a:pPr marL="285750" indent="-285750">
              <a:lnSpc>
                <a:spcPct val="120000"/>
              </a:lnSpc>
              <a:buFontTx/>
              <a:buChar char="-"/>
            </a:pPr>
            <a:r>
              <a:rPr lang="vi-VN" b="1" dirty="0">
                <a:solidFill>
                  <a:srgbClr val="005064"/>
                </a:solidFill>
                <a:cs typeface="Arial" panose="020B0604020202020204" pitchFamily="34" charset="0"/>
                <a:sym typeface="Symbol" panose="05050102010706020507" pitchFamily="18" charset="2"/>
              </a:rPr>
              <a:t>Các hàm quy đổi n USD/ EUR/ RUB ra VND (ba hàm)</a:t>
            </a:r>
            <a:endParaRPr lang="en-US" b="1" dirty="0">
              <a:solidFill>
                <a:srgbClr val="00B050"/>
              </a:solidFill>
              <a:latin typeface="Arial" panose="020B0604020202020204" pitchFamily="34" charset="0"/>
              <a:cs typeface="Arial" panose="020B0604020202020204" pitchFamily="34" charset="0"/>
              <a:sym typeface="Symbol" panose="05050102010706020507" pitchFamily="18" charset="2"/>
            </a:endParaRPr>
          </a:p>
          <a:p>
            <a:pPr marL="285750" indent="-285750">
              <a:lnSpc>
                <a:spcPct val="120000"/>
              </a:lnSpc>
              <a:buFontTx/>
              <a:buChar char="-"/>
            </a:pPr>
            <a:r>
              <a:rPr lang="vi-VN" b="1" dirty="0">
                <a:solidFill>
                  <a:srgbClr val="005064"/>
                </a:solidFill>
                <a:cs typeface="Arial" panose="020B0604020202020204" pitchFamily="34" charset="0"/>
                <a:sym typeface="Symbol" panose="05050102010706020507" pitchFamily="18" charset="2"/>
              </a:rPr>
              <a:t>Định nghĩa các hàm cộng ba số thực, cộng hai số thực</a:t>
            </a:r>
            <a:endParaRPr lang="en-US" b="1"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4" name="Rectangle 23"/>
          <p:cNvSpPr/>
          <p:nvPr/>
        </p:nvSpPr>
        <p:spPr>
          <a:xfrm>
            <a:off x="3128611" y="4673990"/>
            <a:ext cx="8510396" cy="1089529"/>
          </a:xfrm>
          <a:prstGeom prst="rect">
            <a:avLst/>
          </a:prstGeom>
        </p:spPr>
        <p:txBody>
          <a:bodyPr wrap="square">
            <a:spAutoFit/>
          </a:bodyPr>
          <a:lstStyle/>
          <a:p>
            <a:pPr>
              <a:lnSpc>
                <a:spcPct val="120000"/>
              </a:lnSpc>
            </a:pPr>
            <a:r>
              <a:rPr lang="vi-VN" b="1" dirty="0">
                <a:solidFill>
                  <a:srgbClr val="005064"/>
                </a:solidFill>
                <a:cs typeface="Arial" panose="020B0604020202020204" pitchFamily="34" charset="0"/>
                <a:sym typeface="Symbol" panose="05050102010706020507" pitchFamily="18" charset="2"/>
              </a:rPr>
              <a:t>Chương trình chính: </a:t>
            </a:r>
          </a:p>
          <a:p>
            <a:pPr marL="285750" indent="-285750">
              <a:lnSpc>
                <a:spcPct val="120000"/>
              </a:lnSpc>
              <a:buFontTx/>
              <a:buChar char="-"/>
            </a:pPr>
            <a:r>
              <a:rPr lang="vi-VN" b="1" dirty="0">
                <a:solidFill>
                  <a:srgbClr val="005064"/>
                </a:solidFill>
                <a:cs typeface="Arial" panose="020B0604020202020204" pitchFamily="34" charset="0"/>
                <a:sym typeface="Symbol" panose="05050102010706020507" pitchFamily="18" charset="2"/>
              </a:rPr>
              <a:t>Sử dụng các hàm trong hai module để: Nhập vào số tiền USD, EUR, RUB hiện có; In ra tổng số tiền VND sau quy đổi.</a:t>
            </a:r>
            <a:endParaRPr lang="en-US" b="1"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099373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package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410237" y="987791"/>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Package</a:t>
            </a:r>
          </a:p>
        </p:txBody>
      </p:sp>
      <p:sp>
        <p:nvSpPr>
          <p:cNvPr id="24" name="Rectangle 23"/>
          <p:cNvSpPr/>
          <p:nvPr/>
        </p:nvSpPr>
        <p:spPr>
          <a:xfrm>
            <a:off x="2344924" y="1891409"/>
            <a:ext cx="8923517" cy="498598"/>
          </a:xfrm>
          <a:prstGeom prst="rect">
            <a:avLst/>
          </a:prstGeom>
        </p:spPr>
        <p:txBody>
          <a:bodyPr wrap="square">
            <a:spAutoFit/>
          </a:bodyPr>
          <a:lstStyle/>
          <a:p>
            <a:pPr marL="285750" indent="-285750" algn="ctr">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Package: là gói chứa các gói con (sub-package) hoặc các module</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5" name="Rectangle 24"/>
          <p:cNvSpPr/>
          <p:nvPr/>
        </p:nvSpPr>
        <p:spPr>
          <a:xfrm>
            <a:off x="2410238" y="2452130"/>
            <a:ext cx="6921469" cy="498598"/>
          </a:xfrm>
          <a:prstGeom prst="rect">
            <a:avLst/>
          </a:prstGeom>
        </p:spPr>
        <p:txBody>
          <a:bodyPr wrap="square">
            <a:spAutoFit/>
          </a:bodyPr>
          <a:lstStyle/>
          <a:p>
            <a:pPr marL="285750" indent="-28575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Trong một package/ sub-package có chứa:</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6" name="Rectangle 25"/>
          <p:cNvSpPr/>
          <p:nvPr/>
        </p:nvSpPr>
        <p:spPr>
          <a:xfrm>
            <a:off x="2923178" y="3238153"/>
            <a:ext cx="8650514" cy="1311128"/>
          </a:xfrm>
          <a:prstGeom prst="rect">
            <a:avLst/>
          </a:prstGeom>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 File chỉ dấu:            </a:t>
            </a:r>
            <a:r>
              <a:rPr lang="vi-VN" sz="2200" dirty="0">
                <a:solidFill>
                  <a:srgbClr val="C00000"/>
                </a:solidFill>
                <a:latin typeface="Arial" panose="020B0604020202020204" pitchFamily="34" charset="0"/>
                <a:cs typeface="Arial" panose="020B0604020202020204" pitchFamily="34" charset="0"/>
                <a:sym typeface="Symbol" panose="05050102010706020507" pitchFamily="18" charset="2"/>
              </a:rPr>
              <a:t>__init__.py    </a:t>
            </a: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(bắt buộc)</a:t>
            </a:r>
          </a:p>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 Các file module.</a:t>
            </a:r>
          </a:p>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 Subpackages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165585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package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410237" y="987791"/>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Package</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162" y="1517084"/>
            <a:ext cx="6407916" cy="4759278"/>
          </a:xfrm>
          <a:prstGeom prst="rect">
            <a:avLst/>
          </a:prstGeom>
        </p:spPr>
      </p:pic>
      <p:sp>
        <p:nvSpPr>
          <p:cNvPr id="24" name="Rectangle 23"/>
          <p:cNvSpPr/>
          <p:nvPr/>
        </p:nvSpPr>
        <p:spPr>
          <a:xfrm>
            <a:off x="2410237" y="1607060"/>
            <a:ext cx="6921469" cy="461217"/>
          </a:xfrm>
          <a:prstGeom prst="rect">
            <a:avLst/>
          </a:prstGeom>
        </p:spPr>
        <p:txBody>
          <a:bodyPr wrap="square">
            <a:spAutoFit/>
          </a:bodyPr>
          <a:lstStyle/>
          <a:p>
            <a:pPr marL="285750" indent="-28575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Cấu trúc của một package (ví dụ)</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43933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a:t>
            </a:fld>
            <a:endParaRPr lang="ru-RU" b="1" dirty="0">
              <a:solidFill>
                <a:schemeClr val="bg1"/>
              </a:solidFill>
            </a:endParaRPr>
          </a:p>
        </p:txBody>
      </p:sp>
      <p:sp>
        <p:nvSpPr>
          <p:cNvPr id="15" name="TextBox 14"/>
          <p:cNvSpPr txBox="1"/>
          <p:nvPr/>
        </p:nvSpPr>
        <p:spPr>
          <a:xfrm>
            <a:off x="173182" y="1252114"/>
            <a:ext cx="10896600" cy="707886"/>
          </a:xfrm>
          <a:prstGeom prst="rect">
            <a:avLst/>
          </a:prstGeom>
          <a:noFill/>
        </p:spPr>
        <p:txBody>
          <a:bodyPr wrap="square" rtlCol="0">
            <a:spAutoFit/>
          </a:bodyPr>
          <a:lstStyle/>
          <a:p>
            <a:pPr algn="ctr">
              <a:spcBef>
                <a:spcPts val="600"/>
              </a:spcBef>
            </a:pPr>
            <a:r>
              <a:rPr lang="en-US" sz="4000" b="1" dirty="0" smtClean="0">
                <a:solidFill>
                  <a:srgbClr val="005064"/>
                </a:solidFill>
                <a:latin typeface="Arial" panose="020B0604020202020204" pitchFamily="34" charset="0"/>
                <a:cs typeface="Arial" panose="020B0604020202020204" pitchFamily="34" charset="0"/>
              </a:rPr>
              <a:t>TEST</a:t>
            </a:r>
            <a:endParaRPr lang="vi-VN" sz="4000" dirty="0">
              <a:solidFill>
                <a:srgbClr val="005064"/>
              </a:solidFill>
              <a:latin typeface="Arial" panose="020B0604020202020204" pitchFamily="34" charset="0"/>
              <a:cs typeface="Arial" panose="020B0604020202020204" pitchFamily="34" charset="0"/>
            </a:endParaRPr>
          </a:p>
        </p:txBody>
      </p:sp>
      <p:sp>
        <p:nvSpPr>
          <p:cNvPr id="16" name="TextBox 15"/>
          <p:cNvSpPr txBox="1"/>
          <p:nvPr/>
        </p:nvSpPr>
        <p:spPr>
          <a:xfrm>
            <a:off x="913640" y="2400904"/>
            <a:ext cx="10896600" cy="2400657"/>
          </a:xfrm>
          <a:prstGeom prst="rect">
            <a:avLst/>
          </a:prstGeom>
          <a:noFill/>
        </p:spPr>
        <p:txBody>
          <a:bodyPr wrap="square" rtlCol="0">
            <a:spAutoFit/>
          </a:bodyPr>
          <a:lstStyle/>
          <a:p>
            <a:pPr>
              <a:spcBef>
                <a:spcPts val="600"/>
              </a:spcBef>
            </a:pPr>
            <a:r>
              <a:rPr lang="en-GB" sz="2800" dirty="0" smtClean="0">
                <a:solidFill>
                  <a:srgbClr val="005064"/>
                </a:solidFill>
                <a:latin typeface="Arial" panose="020B0604020202020204" pitchFamily="34" charset="0"/>
                <a:cs typeface="Arial" panose="020B0604020202020204" pitchFamily="34" charset="0"/>
              </a:rPr>
              <a:t>Viết chương trình đơn giản sau bằng Python:</a:t>
            </a:r>
          </a:p>
          <a:p>
            <a:pPr>
              <a:spcBef>
                <a:spcPts val="600"/>
              </a:spcBef>
            </a:pPr>
            <a:endParaRPr lang="en-GB" sz="2800" dirty="0" smtClean="0">
              <a:solidFill>
                <a:srgbClr val="005064"/>
              </a:solidFill>
              <a:latin typeface="Arial" panose="020B0604020202020204" pitchFamily="34" charset="0"/>
              <a:cs typeface="Arial" panose="020B0604020202020204" pitchFamily="34" charset="0"/>
            </a:endParaRPr>
          </a:p>
          <a:p>
            <a:pPr algn="just">
              <a:spcBef>
                <a:spcPts val="600"/>
              </a:spcBef>
            </a:pPr>
            <a:r>
              <a:rPr lang="en-GB" sz="2800" dirty="0" smtClean="0">
                <a:solidFill>
                  <a:srgbClr val="FF0000"/>
                </a:solidFill>
                <a:latin typeface="Arial" panose="020B0604020202020204" pitchFamily="34" charset="0"/>
                <a:cs typeface="Arial" panose="020B0604020202020204" pitchFamily="34" charset="0"/>
              </a:rPr>
              <a:t>Nhập vào một chuỗi ký tự từ bàn phím. Cho biết chuỗi đó có bao nhiêu từ (từ được định nghĩa là chuỗi các ký tự liên tiếp dài nhất mà không chứa dấu cách.</a:t>
            </a:r>
            <a:endParaRPr lang="vi-VN" sz="2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5375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package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functions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Arguments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410237" y="987791"/>
            <a:ext cx="8858204" cy="570541"/>
          </a:xfrm>
          <a:prstGeom prst="rect">
            <a:avLst/>
          </a:prstGeom>
        </p:spPr>
        <p:txBody>
          <a:bodyPr wrap="square">
            <a:spAutoFit/>
          </a:bodyPr>
          <a:lstStyle/>
          <a:p>
            <a:pPr>
              <a:lnSpc>
                <a:spcPct val="120000"/>
              </a:lnSpc>
            </a:pPr>
            <a:r>
              <a:rPr lang="en-US" sz="2800" b="1" dirty="0">
                <a:solidFill>
                  <a:srgbClr val="C00000"/>
                </a:solidFill>
                <a:latin typeface="Bahnschrift SemiBold" panose="020B0502040204020203" pitchFamily="34" charset="0"/>
                <a:cs typeface="Arial" panose="020B0604020202020204" pitchFamily="34" charset="0"/>
                <a:sym typeface="Wingdings" panose="05000000000000000000" pitchFamily="2" charset="2"/>
              </a:rPr>
              <a:t> </a:t>
            </a:r>
            <a:r>
              <a:rPr lang="en-US" sz="2800" b="1" dirty="0">
                <a:solidFill>
                  <a:srgbClr val="C00000"/>
                </a:solidFill>
                <a:latin typeface="Bahnschrift SemiBold" panose="020B0502040204020203" pitchFamily="34" charset="0"/>
                <a:cs typeface="Arial" panose="020B0604020202020204" pitchFamily="34" charset="0"/>
              </a:rPr>
              <a:t>BÀI TẬP 2.3</a:t>
            </a:r>
          </a:p>
        </p:txBody>
      </p:sp>
      <p:sp>
        <p:nvSpPr>
          <p:cNvPr id="24" name="Rectangle 23"/>
          <p:cNvSpPr/>
          <p:nvPr/>
        </p:nvSpPr>
        <p:spPr>
          <a:xfrm>
            <a:off x="2410237" y="1607060"/>
            <a:ext cx="6921469" cy="461217"/>
          </a:xfrm>
          <a:prstGeom prst="rect">
            <a:avLst/>
          </a:prstGeom>
        </p:spPr>
        <p:txBody>
          <a:bodyPr wrap="square">
            <a:spAutoFit/>
          </a:bodyPr>
          <a:lstStyle/>
          <a:p>
            <a:pPr marL="285750" indent="-28575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Tạo một package theo cấu trúc sau</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grpSp>
        <p:nvGrpSpPr>
          <p:cNvPr id="41" name="Group 40"/>
          <p:cNvGrpSpPr/>
          <p:nvPr/>
        </p:nvGrpSpPr>
        <p:grpSpPr>
          <a:xfrm>
            <a:off x="5820572" y="1667510"/>
            <a:ext cx="5737582" cy="2852906"/>
            <a:chOff x="4153931" y="2386896"/>
            <a:chExt cx="5737582" cy="2852906"/>
          </a:xfrm>
        </p:grpSpPr>
        <p:sp>
          <p:nvSpPr>
            <p:cNvPr id="11" name="Rectangle 10"/>
            <p:cNvSpPr/>
            <p:nvPr/>
          </p:nvSpPr>
          <p:spPr>
            <a:xfrm>
              <a:off x="5870971" y="2386896"/>
              <a:ext cx="1535668"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MYPACK</a:t>
              </a:r>
            </a:p>
          </p:txBody>
        </p:sp>
        <p:sp>
          <p:nvSpPr>
            <p:cNvPr id="18" name="Rectangle 17"/>
            <p:cNvSpPr/>
            <p:nvPr/>
          </p:nvSpPr>
          <p:spPr>
            <a:xfrm>
              <a:off x="4153931" y="3602964"/>
              <a:ext cx="1535668"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SUBPACK1</a:t>
              </a:r>
            </a:p>
          </p:txBody>
        </p:sp>
        <p:sp>
          <p:nvSpPr>
            <p:cNvPr id="19" name="Rectangle 18"/>
            <p:cNvSpPr/>
            <p:nvPr/>
          </p:nvSpPr>
          <p:spPr>
            <a:xfrm>
              <a:off x="7406639" y="3602964"/>
              <a:ext cx="1535668"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SUBPACK2</a:t>
              </a:r>
            </a:p>
          </p:txBody>
        </p:sp>
        <p:cxnSp>
          <p:nvCxnSpPr>
            <p:cNvPr id="16" name="Straight Connector 15"/>
            <p:cNvCxnSpPr>
              <a:stCxn id="11" idx="2"/>
            </p:cNvCxnSpPr>
            <p:nvPr/>
          </p:nvCxnSpPr>
          <p:spPr>
            <a:xfrm>
              <a:off x="6638805" y="2961662"/>
              <a:ext cx="0" cy="304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921765" y="3265714"/>
              <a:ext cx="32527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8" idx="0"/>
            </p:cNvCxnSpPr>
            <p:nvPr/>
          </p:nvCxnSpPr>
          <p:spPr>
            <a:xfrm>
              <a:off x="4921765" y="3265714"/>
              <a:ext cx="0" cy="33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0"/>
            </p:cNvCxnSpPr>
            <p:nvPr/>
          </p:nvCxnSpPr>
          <p:spPr>
            <a:xfrm flipV="1">
              <a:off x="8174473" y="3265714"/>
              <a:ext cx="0" cy="3372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03137" y="4665036"/>
              <a:ext cx="1535668" cy="57476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rgbClr val="005064"/>
                  </a:solidFill>
                </a:rPr>
                <a:t>module1.py</a:t>
              </a:r>
            </a:p>
          </p:txBody>
        </p:sp>
        <p:sp>
          <p:nvSpPr>
            <p:cNvPr id="31" name="Rectangle 30"/>
            <p:cNvSpPr/>
            <p:nvPr/>
          </p:nvSpPr>
          <p:spPr>
            <a:xfrm>
              <a:off x="8355845" y="4521344"/>
              <a:ext cx="1535668" cy="57476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rgbClr val="005064"/>
                  </a:solidFill>
                </a:rPr>
                <a:t>module2.py</a:t>
              </a:r>
            </a:p>
          </p:txBody>
        </p:sp>
        <p:cxnSp>
          <p:nvCxnSpPr>
            <p:cNvPr id="33" name="Straight Connector 32"/>
            <p:cNvCxnSpPr>
              <a:stCxn id="18" idx="2"/>
            </p:cNvCxnSpPr>
            <p:nvPr/>
          </p:nvCxnSpPr>
          <p:spPr>
            <a:xfrm>
              <a:off x="4921765" y="4177730"/>
              <a:ext cx="0" cy="774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1"/>
            </p:cNvCxnSpPr>
            <p:nvPr/>
          </p:nvCxnSpPr>
          <p:spPr>
            <a:xfrm flipH="1">
              <a:off x="4921765" y="4952419"/>
              <a:ext cx="18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181338" y="4034038"/>
              <a:ext cx="0" cy="774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8174473" y="4808727"/>
              <a:ext cx="18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2844800" y="4995780"/>
            <a:ext cx="7962900" cy="424732"/>
          </a:xfrm>
          <a:prstGeom prst="rect">
            <a:avLst/>
          </a:prstGeom>
        </p:spPr>
        <p:txBody>
          <a:bodyPr wrap="square">
            <a:spAutoFit/>
          </a:bodyPr>
          <a:lstStyle/>
          <a:p>
            <a:pPr algn="just">
              <a:lnSpc>
                <a:spcPct val="120000"/>
              </a:lnSpc>
            </a:pPr>
            <a:r>
              <a:rPr lang="vi-VN" dirty="0">
                <a:solidFill>
                  <a:srgbClr val="00B050"/>
                </a:solidFill>
                <a:latin typeface="Arial" panose="020B0604020202020204" pitchFamily="34" charset="0"/>
                <a:cs typeface="Arial" panose="020B0604020202020204" pitchFamily="34" charset="0"/>
                <a:sym typeface="Symbol" panose="05050102010706020507" pitchFamily="18" charset="2"/>
              </a:rPr>
              <a:t>Với module1.py và module2.py là hai module đã tạo ra ở BÀI TẬP 2.2</a:t>
            </a:r>
          </a:p>
        </p:txBody>
      </p:sp>
      <p:sp>
        <p:nvSpPr>
          <p:cNvPr id="42" name="Rectangle 41"/>
          <p:cNvSpPr/>
          <p:nvPr/>
        </p:nvSpPr>
        <p:spPr>
          <a:xfrm>
            <a:off x="2443253" y="5581060"/>
            <a:ext cx="8999447" cy="498598"/>
          </a:xfrm>
          <a:prstGeom prst="rect">
            <a:avLst/>
          </a:prstGeom>
        </p:spPr>
        <p:txBody>
          <a:bodyPr wrap="square">
            <a:spAutoFit/>
          </a:bodyPr>
          <a:lstStyle/>
          <a:p>
            <a:pPr marL="285750" indent="-28575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Viết chương trình như trong BÀI TẬP 2.2 để sử dụng package</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340020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41</a:t>
            </a:fld>
            <a:endParaRPr lang="ru-RU" b="1" dirty="0">
              <a:solidFill>
                <a:schemeClr val="bg1"/>
              </a:solidFill>
            </a:endParaRPr>
          </a:p>
        </p:txBody>
      </p:sp>
      <p:sp>
        <p:nvSpPr>
          <p:cNvPr id="2" name="Rectangle 1"/>
          <p:cNvSpPr/>
          <p:nvPr/>
        </p:nvSpPr>
        <p:spPr>
          <a:xfrm>
            <a:off x="840119" y="2274525"/>
            <a:ext cx="10534463" cy="2064155"/>
          </a:xfrm>
          <a:prstGeom prst="rect">
            <a:avLst/>
          </a:prstGeom>
        </p:spPr>
        <p:txBody>
          <a:bodyPr wrap="square">
            <a:spAutoFit/>
          </a:bodyPr>
          <a:lstStyle/>
          <a:p>
            <a:pPr algn="ctr">
              <a:lnSpc>
                <a:spcPct val="120000"/>
              </a:lnSpc>
              <a:spcBef>
                <a:spcPts val="400"/>
              </a:spcBef>
              <a:spcAft>
                <a:spcPts val="0"/>
              </a:spcAft>
            </a:pPr>
            <a:r>
              <a:rPr lang="nl-NL" sz="5000" b="1" dirty="0">
                <a:solidFill>
                  <a:srgbClr val="005064"/>
                </a:solidFill>
                <a:latin typeface="Book Antiqua" panose="02040602050305030304" pitchFamily="18" charset="0"/>
              </a:rPr>
              <a:t>B</a:t>
            </a:r>
            <a:r>
              <a:rPr lang="vi-VN" sz="5000" b="1" dirty="0">
                <a:solidFill>
                  <a:srgbClr val="005064"/>
                </a:solidFill>
                <a:latin typeface="Book Antiqua" panose="02040602050305030304" pitchFamily="18" charset="0"/>
              </a:rPr>
              <a:t>ÀI</a:t>
            </a:r>
            <a:r>
              <a:rPr lang="nl-NL" sz="5000" b="1" dirty="0">
                <a:solidFill>
                  <a:srgbClr val="005064"/>
                </a:solidFill>
                <a:latin typeface="Book Antiqua" panose="02040602050305030304" pitchFamily="18" charset="0"/>
              </a:rPr>
              <a:t> </a:t>
            </a:r>
            <a:r>
              <a:rPr lang="vi-VN" sz="5000" b="1" dirty="0">
                <a:solidFill>
                  <a:srgbClr val="005064"/>
                </a:solidFill>
                <a:latin typeface="Book Antiqua" panose="02040602050305030304" pitchFamily="18" charset="0"/>
              </a:rPr>
              <a:t>3</a:t>
            </a:r>
          </a:p>
          <a:p>
            <a:pPr algn="ctr">
              <a:lnSpc>
                <a:spcPct val="120000"/>
              </a:lnSpc>
              <a:spcBef>
                <a:spcPts val="400"/>
              </a:spcBef>
              <a:spcAft>
                <a:spcPts val="0"/>
              </a:spcAft>
            </a:pPr>
            <a:r>
              <a:rPr lang="vi-VN" sz="5400" b="1" dirty="0">
                <a:solidFill>
                  <a:srgbClr val="005064"/>
                </a:solidFill>
                <a:latin typeface="Times New Roman" panose="02020603050405020304" pitchFamily="18" charset="0"/>
              </a:rPr>
              <a:t>DATA STRUCTURES</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8373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42</a:t>
            </a:fld>
            <a:endParaRPr lang="ru-RU" b="1" dirty="0">
              <a:solidFill>
                <a:schemeClr val="bg1"/>
              </a:solidFill>
            </a:endParaRPr>
          </a:p>
        </p:txBody>
      </p:sp>
      <p:sp>
        <p:nvSpPr>
          <p:cNvPr id="17" name="Rectangle 16"/>
          <p:cNvSpPr/>
          <p:nvPr/>
        </p:nvSpPr>
        <p:spPr>
          <a:xfrm>
            <a:off x="1279327" y="1237007"/>
            <a:ext cx="10254673" cy="535531"/>
          </a:xfrm>
          <a:prstGeom prst="rect">
            <a:avLst/>
          </a:prstGeom>
        </p:spPr>
        <p:txBody>
          <a:bodyPr wrap="square">
            <a:spAutoFit/>
          </a:bodyPr>
          <a:lstStyle/>
          <a:p>
            <a:pPr algn="just">
              <a:lnSpc>
                <a:spcPct val="120000"/>
              </a:lnSpc>
              <a:spcBef>
                <a:spcPts val="400"/>
              </a:spcBef>
            </a:pPr>
            <a:r>
              <a:rPr lang="vi-VN" sz="2400" b="1" dirty="0">
                <a:solidFill>
                  <a:schemeClr val="accent2">
                    <a:lumMod val="75000"/>
                  </a:schemeClr>
                </a:solidFill>
                <a:ea typeface="Times New Roman" panose="02020603050405020304" pitchFamily="18" charset="0"/>
                <a:sym typeface="Wingdings" panose="05000000000000000000" pitchFamily="2" charset="2"/>
              </a:rPr>
              <a:t>BÀI 3: DATA STRUCTURES</a:t>
            </a:r>
            <a:endParaRPr lang="vi-VN" sz="2400" b="1" dirty="0">
              <a:solidFill>
                <a:schemeClr val="accent2">
                  <a:lumMod val="75000"/>
                </a:schemeClr>
              </a:solidFill>
              <a:ea typeface="Times New Roman" panose="02020603050405020304" pitchFamily="18" charset="0"/>
            </a:endParaRPr>
          </a:p>
        </p:txBody>
      </p:sp>
      <p:sp>
        <p:nvSpPr>
          <p:cNvPr id="20" name="Rectangle 19"/>
          <p:cNvSpPr/>
          <p:nvPr/>
        </p:nvSpPr>
        <p:spPr>
          <a:xfrm>
            <a:off x="1279328" y="2147962"/>
            <a:ext cx="10020300" cy="3785652"/>
          </a:xfrm>
          <a:prstGeom prst="rect">
            <a:avLst/>
          </a:prstGeom>
        </p:spPr>
        <p:txBody>
          <a:bodyPr wrap="square">
            <a:spAutoFit/>
          </a:bodyPr>
          <a:lstStyle/>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Python list</a:t>
            </a:r>
          </a:p>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Python tuple</a:t>
            </a:r>
          </a:p>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Python set</a:t>
            </a:r>
          </a:p>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Python dictionary</a:t>
            </a:r>
          </a:p>
          <a:p>
            <a:pPr marL="342900" indent="-342900">
              <a:lnSpc>
                <a:spcPct val="120000"/>
              </a:lnSpc>
              <a:buFont typeface="Arial" panose="020B0604020202020204" pitchFamily="34" charset="0"/>
              <a:buChar char="•"/>
            </a:pPr>
            <a:r>
              <a:rPr lang="en-US" sz="4000" b="1" dirty="0">
                <a:solidFill>
                  <a:srgbClr val="005064"/>
                </a:solidFill>
                <a:latin typeface="Bahnschrift SemiBold" panose="020B0502040204020203" pitchFamily="34" charset="0"/>
                <a:cs typeface="Arial" panose="020B0604020202020204" pitchFamily="34" charset="0"/>
              </a:rPr>
              <a:t>Python string</a:t>
            </a:r>
          </a:p>
        </p:txBody>
      </p:sp>
    </p:spTree>
    <p:extLst>
      <p:ext uri="{BB962C8B-B14F-4D97-AF65-F5344CB8AC3E}">
        <p14:creationId xmlns:p14="http://schemas.microsoft.com/office/powerpoint/2010/main" val="709894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43</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543436"/>
            <a:ext cx="9615095" cy="1411669"/>
          </a:xfrm>
          <a:prstGeom prst="rect">
            <a:avLst/>
          </a:prstGeom>
        </p:spPr>
        <p:txBody>
          <a:bodyPr wrap="square">
            <a:spAutoFit/>
          </a:bodyPr>
          <a:lstStyle/>
          <a:p>
            <a:pPr algn="ctr">
              <a:lnSpc>
                <a:spcPct val="120000"/>
              </a:lnSpc>
            </a:pPr>
            <a:r>
              <a:rPr lang="en-US" sz="8000" b="1" dirty="0">
                <a:solidFill>
                  <a:srgbClr val="005064"/>
                </a:solidFill>
                <a:latin typeface="Bahnschrift SemiBold" panose="020B0502040204020203" pitchFamily="34" charset="0"/>
                <a:cs typeface="Arial" panose="020B0604020202020204" pitchFamily="34" charset="0"/>
              </a:rPr>
              <a:t>Python list</a:t>
            </a:r>
          </a:p>
        </p:txBody>
      </p:sp>
    </p:spTree>
    <p:extLst>
      <p:ext uri="{BB962C8B-B14F-4D97-AF65-F5344CB8AC3E}">
        <p14:creationId xmlns:p14="http://schemas.microsoft.com/office/powerpoint/2010/main" val="2524448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List (danh sách)</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list </a:t>
            </a:r>
          </a:p>
        </p:txBody>
      </p:sp>
      <p:sp>
        <p:nvSpPr>
          <p:cNvPr id="34" name="Rectangle 33"/>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35" name="Rectangle 34"/>
          <p:cNvSpPr/>
          <p:nvPr/>
        </p:nvSpPr>
        <p:spPr>
          <a:xfrm>
            <a:off x="2228864" y="1615746"/>
            <a:ext cx="6921469"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Cấu trúc để lưu trữ một dãy các phần tử</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7" name="Rectangle 36"/>
          <p:cNvSpPr/>
          <p:nvPr/>
        </p:nvSpPr>
        <p:spPr>
          <a:xfrm>
            <a:off x="2228864" y="2304767"/>
            <a:ext cx="6921469"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Khởi tạo một list: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3" name="Rectangle 42"/>
          <p:cNvSpPr/>
          <p:nvPr/>
        </p:nvSpPr>
        <p:spPr>
          <a:xfrm>
            <a:off x="5156183" y="2287681"/>
            <a:ext cx="5384817" cy="867482"/>
          </a:xfrm>
          <a:prstGeom prst="rect">
            <a:avLst/>
          </a:prstGeom>
        </p:spPr>
        <p:txBody>
          <a:bodyPr wrap="square">
            <a:spAutoFit/>
          </a:bodyPr>
          <a:lstStyle/>
          <a:p>
            <a:pPr algn="just">
              <a:lnSpc>
                <a:spcPct val="120000"/>
              </a:lnSpc>
            </a:pP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a = [1, 3, 2, 4, 5]</a:t>
            </a:r>
          </a:p>
          <a:p>
            <a:pPr algn="just">
              <a:lnSpc>
                <a:spcPct val="120000"/>
              </a:lnSpc>
            </a:pP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b = [“Hoa”, “Hải”, “Hồng”, “Hoàng”]</a:t>
            </a:r>
          </a:p>
        </p:txBody>
      </p:sp>
      <p:sp>
        <p:nvSpPr>
          <p:cNvPr id="44" name="Rectangle 43"/>
          <p:cNvSpPr/>
          <p:nvPr/>
        </p:nvSpPr>
        <p:spPr>
          <a:xfrm>
            <a:off x="2254247" y="3929103"/>
            <a:ext cx="8545354"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Các phần tử trong một list không nhất thiết phải cùng kiểu:</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4288867" y="4449636"/>
            <a:ext cx="5109091" cy="461217"/>
          </a:xfrm>
          <a:prstGeom prst="rect">
            <a:avLst/>
          </a:prstGeom>
        </p:spPr>
        <p:txBody>
          <a:bodyPr wrap="none">
            <a:spAutoFit/>
          </a:bodyPr>
          <a:lstStyle/>
          <a:p>
            <a:pPr>
              <a:lnSpc>
                <a:spcPct val="120000"/>
              </a:lnSpc>
            </a:pP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c = [1,   2,   “Hoa”,   3.1,   “Hồng”,   5]</a:t>
            </a:r>
          </a:p>
        </p:txBody>
      </p:sp>
      <p:sp>
        <p:nvSpPr>
          <p:cNvPr id="45" name="Rectangle 44"/>
          <p:cNvSpPr/>
          <p:nvPr/>
        </p:nvSpPr>
        <p:spPr>
          <a:xfrm>
            <a:off x="4295328" y="4850343"/>
            <a:ext cx="3214974" cy="461217"/>
          </a:xfrm>
          <a:prstGeom prst="rect">
            <a:avLst/>
          </a:prstGeom>
        </p:spPr>
        <p:txBody>
          <a:bodyPr wrap="square">
            <a:spAutoFit/>
          </a:bodyPr>
          <a:lstStyle/>
          <a:p>
            <a:pPr algn="just">
              <a:lnSpc>
                <a:spcPct val="120000"/>
              </a:lnSpc>
            </a:pP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d = [ ]</a:t>
            </a:r>
          </a:p>
        </p:txBody>
      </p:sp>
      <p:sp>
        <p:nvSpPr>
          <p:cNvPr id="46" name="Rectangle 45"/>
          <p:cNvSpPr/>
          <p:nvPr/>
        </p:nvSpPr>
        <p:spPr>
          <a:xfrm>
            <a:off x="2254247" y="5293761"/>
            <a:ext cx="8545354"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Các phần tử lại có thể là một list (</a:t>
            </a:r>
            <a:r>
              <a:rPr lang="vi-VN" sz="2200" b="1" dirty="0">
                <a:solidFill>
                  <a:srgbClr val="FF6600"/>
                </a:solidFill>
                <a:latin typeface="Arial" panose="020B0604020202020204" pitchFamily="34" charset="0"/>
                <a:cs typeface="Arial" panose="020B0604020202020204" pitchFamily="34" charset="0"/>
                <a:sym typeface="Symbol" panose="05050102010706020507" pitchFamily="18" charset="2"/>
              </a:rPr>
              <a:t>nested list</a:t>
            </a: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7" name="Rectangle 46"/>
          <p:cNvSpPr/>
          <p:nvPr/>
        </p:nvSpPr>
        <p:spPr>
          <a:xfrm>
            <a:off x="4288867" y="5891835"/>
            <a:ext cx="4613815" cy="535531"/>
          </a:xfrm>
          <a:prstGeom prst="rect">
            <a:avLst/>
          </a:prstGeom>
        </p:spPr>
        <p:txBody>
          <a:bodyPr wrap="square">
            <a:spAutoFit/>
          </a:bodyPr>
          <a:lstStyle/>
          <a:p>
            <a:pPr algn="just">
              <a:lnSpc>
                <a:spcPct val="120000"/>
              </a:lnSpc>
            </a:pPr>
            <a:r>
              <a:rPr lang="en-US" sz="2400" b="1" dirty="0">
                <a:solidFill>
                  <a:srgbClr val="FF6600"/>
                </a:solidFill>
                <a:latin typeface="Arial" panose="020B0604020202020204" pitchFamily="34" charset="0"/>
                <a:cs typeface="Arial" panose="020B0604020202020204" pitchFamily="34" charset="0"/>
                <a:sym typeface="Symbol" panose="05050102010706020507" pitchFamily="18" charset="2"/>
              </a:rPr>
              <a:t>e = [ 1,  2, </a:t>
            </a:r>
            <a:r>
              <a:rPr lang="en-US" sz="2400" b="1" dirty="0">
                <a:solidFill>
                  <a:srgbClr val="FF0000"/>
                </a:solidFill>
                <a:latin typeface="Arial" panose="020B0604020202020204" pitchFamily="34" charset="0"/>
                <a:cs typeface="Arial" panose="020B0604020202020204" pitchFamily="34" charset="0"/>
                <a:sym typeface="Symbol" panose="05050102010706020507" pitchFamily="18" charset="2"/>
              </a:rPr>
              <a:t>[4,  5, 6]</a:t>
            </a:r>
            <a:r>
              <a:rPr lang="en-US" sz="2400" b="1" dirty="0">
                <a:solidFill>
                  <a:srgbClr val="FF6600"/>
                </a:solidFill>
                <a:latin typeface="Arial" panose="020B0604020202020204" pitchFamily="34" charset="0"/>
                <a:cs typeface="Arial" panose="020B0604020202020204" pitchFamily="34" charset="0"/>
                <a:sym typeface="Symbol" panose="05050102010706020507" pitchFamily="18" charset="2"/>
              </a:rPr>
              <a:t>, 9, 8]</a:t>
            </a:r>
          </a:p>
        </p:txBody>
      </p:sp>
      <p:sp>
        <p:nvSpPr>
          <p:cNvPr id="48" name="Rectangle 47"/>
          <p:cNvSpPr/>
          <p:nvPr/>
        </p:nvSpPr>
        <p:spPr>
          <a:xfrm>
            <a:off x="2623315" y="3267533"/>
            <a:ext cx="8446467" cy="461345"/>
          </a:xfrm>
          <a:prstGeom prst="rect">
            <a:avLst/>
          </a:prstGeom>
        </p:spPr>
        <p:txBody>
          <a:bodyPr wrap="square">
            <a:spAutoFit/>
          </a:bodyPr>
          <a:lstStyle/>
          <a:p>
            <a:pPr algn="just">
              <a:lnSpc>
                <a:spcPct val="120000"/>
              </a:lnSpc>
            </a:pPr>
            <a:r>
              <a:rPr lang="en-US" sz="2200" dirty="0">
                <a:solidFill>
                  <a:srgbClr val="00B050"/>
                </a:solidFill>
                <a:latin typeface="Arial" panose="020B0604020202020204" pitchFamily="34" charset="0"/>
                <a:cs typeface="Arial" panose="020B0604020202020204" pitchFamily="34" charset="0"/>
                <a:sym typeface="Symbol" panose="05050102010706020507" pitchFamily="18" charset="2"/>
              </a:rPr>
              <a:t>k = [</a:t>
            </a:r>
            <a:r>
              <a:rPr lang="en-US" sz="2200" dirty="0">
                <a:solidFill>
                  <a:srgbClr val="FF0000"/>
                </a:solidFill>
                <a:latin typeface="Arial" panose="020B0604020202020204" pitchFamily="34" charset="0"/>
                <a:cs typeface="Arial" panose="020B0604020202020204" pitchFamily="34" charset="0"/>
                <a:sym typeface="Symbol" panose="05050102010706020507" pitchFamily="18" charset="2"/>
              </a:rPr>
              <a:t>2*</a:t>
            </a:r>
            <a:r>
              <a:rPr lang="en-US" sz="2200" dirty="0" err="1">
                <a:solidFill>
                  <a:srgbClr val="FF0000"/>
                </a:solidFill>
                <a:latin typeface="Arial" panose="020B0604020202020204" pitchFamily="34" charset="0"/>
                <a:cs typeface="Arial" panose="020B0604020202020204" pitchFamily="34" charset="0"/>
                <a:sym typeface="Symbol" panose="05050102010706020507" pitchFamily="18" charset="2"/>
              </a:rPr>
              <a:t>i</a:t>
            </a:r>
            <a:r>
              <a:rPr lang="en-US" sz="2200" dirty="0">
                <a:solidFill>
                  <a:srgbClr val="00B050"/>
                </a:solidFill>
                <a:latin typeface="Arial" panose="020B0604020202020204" pitchFamily="34" charset="0"/>
                <a:cs typeface="Arial" panose="020B0604020202020204" pitchFamily="34" charset="0"/>
                <a:sym typeface="Symbol" panose="05050102010706020507" pitchFamily="18" charset="2"/>
              </a:rPr>
              <a:t> </a:t>
            </a:r>
            <a:r>
              <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rPr>
              <a:t>for </a:t>
            </a:r>
            <a:r>
              <a:rPr lang="en-US" sz="2200" b="1" dirty="0" err="1">
                <a:solidFill>
                  <a:srgbClr val="005064"/>
                </a:solidFill>
                <a:latin typeface="Arial" panose="020B0604020202020204" pitchFamily="34" charset="0"/>
                <a:cs typeface="Arial" panose="020B0604020202020204" pitchFamily="34" charset="0"/>
                <a:sym typeface="Symbol" panose="05050102010706020507" pitchFamily="18" charset="2"/>
              </a:rPr>
              <a:t>i</a:t>
            </a:r>
            <a:r>
              <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rPr>
              <a:t> in range (1, 10)</a:t>
            </a:r>
            <a:r>
              <a:rPr lang="en-US" sz="2200" dirty="0">
                <a:solidFill>
                  <a:srgbClr val="00B050"/>
                </a:solidFill>
                <a:latin typeface="Arial" panose="020B0604020202020204" pitchFamily="34" charset="0"/>
                <a:cs typeface="Arial" panose="020B0604020202020204" pitchFamily="34" charset="0"/>
                <a:sym typeface="Symbol" panose="05050102010706020507" pitchFamily="18" charset="2"/>
              </a:rPr>
              <a:t>]   </a:t>
            </a:r>
            <a:r>
              <a:rPr lang="en-US" sz="2200" dirty="0">
                <a:solidFill>
                  <a:srgbClr val="00B050"/>
                </a:solidFill>
                <a:latin typeface="Arial" panose="020B0604020202020204" pitchFamily="34" charset="0"/>
                <a:cs typeface="Arial" panose="020B0604020202020204" pitchFamily="34" charset="0"/>
                <a:sym typeface="Wingdings" panose="05000000000000000000" pitchFamily="2" charset="2"/>
              </a:rPr>
              <a:t>     [2, 4, 6, 8, 10, 12, 14, 16, 18]</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60119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3" grpId="0"/>
      <p:bldP spid="44" grpId="0"/>
      <p:bldP spid="14" grpId="0"/>
      <p:bldP spid="45" grpId="0"/>
      <p:bldP spid="46" grpId="0"/>
      <p:bldP spid="47" grpId="0"/>
      <p:bldP spid="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List index (chỉ số)</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28864" y="1615746"/>
            <a:ext cx="6921469"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Chỉ số được tính từ 0</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7" name="Rectangle 36"/>
          <p:cNvSpPr/>
          <p:nvPr/>
        </p:nvSpPr>
        <p:spPr>
          <a:xfrm>
            <a:off x="2228864" y="2113425"/>
            <a:ext cx="6921469"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Chỉ số của nested list: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4" name="Rectangle 43"/>
          <p:cNvSpPr/>
          <p:nvPr/>
        </p:nvSpPr>
        <p:spPr>
          <a:xfrm>
            <a:off x="2228864" y="3474131"/>
            <a:ext cx="8545354"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Chỉ số âm:</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4269944" y="2523860"/>
            <a:ext cx="3241593" cy="461217"/>
          </a:xfrm>
          <a:prstGeom prst="rect">
            <a:avLst/>
          </a:prstGeom>
        </p:spPr>
        <p:txBody>
          <a:bodyPr wrap="none">
            <a:spAutoFit/>
          </a:bodyPr>
          <a:lstStyle/>
          <a:p>
            <a:pPr>
              <a:lnSpc>
                <a:spcPct val="120000"/>
              </a:lnSpc>
            </a:pP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c = [1,   2,   [</a:t>
            </a:r>
            <a:r>
              <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rPr>
              <a:t>3</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4, 5],   6]</a:t>
            </a:r>
          </a:p>
        </p:txBody>
      </p:sp>
      <p:sp>
        <p:nvSpPr>
          <p:cNvPr id="45" name="Rectangle 44"/>
          <p:cNvSpPr/>
          <p:nvPr/>
        </p:nvSpPr>
        <p:spPr>
          <a:xfrm>
            <a:off x="4317201" y="4090357"/>
            <a:ext cx="7287056" cy="498598"/>
          </a:xfrm>
          <a:prstGeom prst="rect">
            <a:avLst/>
          </a:prstGeom>
        </p:spPr>
        <p:txBody>
          <a:bodyPr wrap="square">
            <a:spAutoFit/>
          </a:bodyPr>
          <a:lstStyle/>
          <a:p>
            <a:pPr algn="just">
              <a:lnSpc>
                <a:spcPct val="120000"/>
              </a:lnSpc>
            </a:pPr>
            <a:r>
              <a:rPr lang="en-US" sz="2200" b="1" dirty="0">
                <a:solidFill>
                  <a:srgbClr val="00B050"/>
                </a:solidFill>
                <a:latin typeface="Arial" panose="020B0604020202020204" pitchFamily="34" charset="0"/>
                <a:cs typeface="Arial" panose="020B0604020202020204" pitchFamily="34" charset="0"/>
                <a:sym typeface="Symbol" panose="05050102010706020507" pitchFamily="18" charset="2"/>
              </a:rPr>
              <a:t>c[-1] = 6,    c[-2] = [3, 4, 5],        c[-2][2] = c[-2][-1] = 5</a:t>
            </a:r>
          </a:p>
        </p:txBody>
      </p:sp>
      <p:sp>
        <p:nvSpPr>
          <p:cNvPr id="26" name="Rectangle 25"/>
          <p:cNvSpPr/>
          <p:nvPr/>
        </p:nvSpPr>
        <p:spPr>
          <a:xfrm>
            <a:off x="4279101" y="3511512"/>
            <a:ext cx="3241593" cy="461217"/>
          </a:xfrm>
          <a:prstGeom prst="rect">
            <a:avLst/>
          </a:prstGeom>
        </p:spPr>
        <p:txBody>
          <a:bodyPr wrap="none">
            <a:spAutoFit/>
          </a:bodyPr>
          <a:lstStyle/>
          <a:p>
            <a:pPr>
              <a:lnSpc>
                <a:spcPct val="120000"/>
              </a:lnSpc>
            </a:pP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c = [1,   2,   [</a:t>
            </a:r>
            <a:r>
              <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rPr>
              <a:t>3</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4, 5],   6]</a:t>
            </a:r>
          </a:p>
        </p:txBody>
      </p:sp>
      <p:sp>
        <p:nvSpPr>
          <p:cNvPr id="27" name="Rectangle 26"/>
          <p:cNvSpPr/>
          <p:nvPr/>
        </p:nvSpPr>
        <p:spPr>
          <a:xfrm>
            <a:off x="4279101" y="2990979"/>
            <a:ext cx="7287056" cy="498598"/>
          </a:xfrm>
          <a:prstGeom prst="rect">
            <a:avLst/>
          </a:prstGeom>
        </p:spPr>
        <p:txBody>
          <a:bodyPr wrap="square">
            <a:spAutoFit/>
          </a:bodyPr>
          <a:lstStyle/>
          <a:p>
            <a:pPr algn="just">
              <a:lnSpc>
                <a:spcPct val="120000"/>
              </a:lnSpc>
            </a:pPr>
            <a:r>
              <a:rPr lang="en-US" sz="2200" b="1" dirty="0">
                <a:solidFill>
                  <a:srgbClr val="00B050"/>
                </a:solidFill>
                <a:latin typeface="Arial" panose="020B0604020202020204" pitchFamily="34" charset="0"/>
                <a:cs typeface="Arial" panose="020B0604020202020204" pitchFamily="34" charset="0"/>
                <a:sym typeface="Symbol" panose="05050102010706020507" pitchFamily="18" charset="2"/>
              </a:rPr>
              <a:t>c[1] = 2,      c[2] = [3, 4, 5],        c[2][1] = 4</a:t>
            </a:r>
          </a:p>
        </p:txBody>
      </p:sp>
      <p:pic>
        <p:nvPicPr>
          <p:cNvPr id="2" name="Picture 1"/>
          <p:cNvPicPr>
            <a:picLocks noChangeAspect="1"/>
          </p:cNvPicPr>
          <p:nvPr/>
        </p:nvPicPr>
        <p:blipFill>
          <a:blip r:embed="rId3"/>
          <a:stretch>
            <a:fillRect/>
          </a:stretch>
        </p:blipFill>
        <p:spPr>
          <a:xfrm>
            <a:off x="3060021" y="4556596"/>
            <a:ext cx="4391866" cy="1778984"/>
          </a:xfrm>
          <a:prstGeom prst="rect">
            <a:avLst/>
          </a:prstGeom>
        </p:spPr>
      </p:pic>
      <p:sp>
        <p:nvSpPr>
          <p:cNvPr id="23" name="Rectangle 22"/>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414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44" grpId="0"/>
      <p:bldP spid="14" grpId="0"/>
      <p:bldP spid="45" grpId="0"/>
      <p:bldP spid="26" grpId="0"/>
      <p:bldP spid="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a:solidFill>
                  <a:srgbClr val="C00000"/>
                </a:solidFill>
                <a:latin typeface="Arial" panose="020B0604020202020204" pitchFamily="34" charset="0"/>
                <a:cs typeface="Arial" panose="020B0604020202020204" pitchFamily="34" charset="0"/>
                <a:sym typeface="Symbol" panose="05050102010706020507" pitchFamily="18" charset="2"/>
              </a:rPr>
              <a:t>BÀI TẬP 3.1</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28864" y="1615746"/>
            <a:ext cx="9057445"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Khởi tạo một list a với bộ 5 giá trị bất kỳ, in ra màn hình</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7" name="Rectangle 36"/>
          <p:cNvSpPr/>
          <p:nvPr/>
        </p:nvSpPr>
        <p:spPr>
          <a:xfrm>
            <a:off x="2228864" y="2113425"/>
            <a:ext cx="9337293"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Khởi tạo và in một list b với 100 số nguyên chẵn đầu tiên [2, 4, 6,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4" name="Rectangle 43"/>
          <p:cNvSpPr/>
          <p:nvPr/>
        </p:nvSpPr>
        <p:spPr>
          <a:xfrm>
            <a:off x="2228864" y="2648485"/>
            <a:ext cx="8545354" cy="904863"/>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Sử dụng list để nhập vào từ bàn phím một mảng c gồm n phần tử nguyên. Tính tổng các phần tử trong mảng.</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228864" y="3715694"/>
            <a:ext cx="8840918" cy="904863"/>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Sử dụng list để nhập vào từ bàn phím một mảng hai chiều </a:t>
            </a:r>
          </a:p>
          <a:p>
            <a:pPr algn="just">
              <a:lnSpc>
                <a:spcPct val="120000"/>
              </a:lnSpc>
            </a:pPr>
            <a:r>
              <a:rPr lang="vi-VN" sz="2200">
                <a:solidFill>
                  <a:srgbClr val="0070C0"/>
                </a:solidFill>
                <a:latin typeface="Arial" panose="020B0604020202020204" pitchFamily="34" charset="0"/>
                <a:cs typeface="Arial" panose="020B0604020202020204" pitchFamily="34" charset="0"/>
                <a:sym typeface="Symbol" panose="05050102010706020507" pitchFamily="18" charset="2"/>
              </a:rPr>
              <a:t>     d(n </a:t>
            </a: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x m) các số thực. Hiển thị mảng d lên màn hình.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72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44"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List slicing (chia cắt list)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28864" y="1740707"/>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List slicing: Truy cập vào các phần tử liên tiếp trong list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2831133" y="2933853"/>
            <a:ext cx="3241593" cy="461217"/>
          </a:xfrm>
          <a:prstGeom prst="rect">
            <a:avLst/>
          </a:prstGeom>
        </p:spPr>
        <p:txBody>
          <a:bodyPr wrap="none">
            <a:spAutoFit/>
          </a:bodyPr>
          <a:lstStyle/>
          <a:p>
            <a:pPr>
              <a:lnSpc>
                <a:spcPct val="120000"/>
              </a:lnSpc>
            </a:pP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c = [1,   2,   [</a:t>
            </a:r>
            <a:r>
              <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rPr>
              <a:t>3</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4, 5],   6]</a:t>
            </a:r>
          </a:p>
        </p:txBody>
      </p:sp>
      <p:sp>
        <p:nvSpPr>
          <p:cNvPr id="27" name="Rectangle 26"/>
          <p:cNvSpPr/>
          <p:nvPr/>
        </p:nvSpPr>
        <p:spPr>
          <a:xfrm>
            <a:off x="2831133" y="3410950"/>
            <a:ext cx="7287056" cy="1311128"/>
          </a:xfrm>
          <a:prstGeom prst="rect">
            <a:avLst/>
          </a:prstGeom>
        </p:spPr>
        <p:txBody>
          <a:bodyPr wrap="square">
            <a:spAutoFit/>
          </a:bodyPr>
          <a:lstStyle/>
          <a:p>
            <a:pPr algn="just">
              <a:lnSpc>
                <a:spcPct val="120000"/>
              </a:lnSpc>
            </a:pPr>
            <a:r>
              <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rPr>
              <a:t>c[1 : 3] </a:t>
            </a:r>
            <a:r>
              <a:rPr lang="en-US" sz="2200" b="1" dirty="0">
                <a:solidFill>
                  <a:srgbClr val="00B050"/>
                </a:solidFill>
                <a:latin typeface="Arial" panose="020B0604020202020204" pitchFamily="34" charset="0"/>
                <a:cs typeface="Arial" panose="020B0604020202020204" pitchFamily="34" charset="0"/>
                <a:sym typeface="Symbol" panose="05050102010706020507" pitchFamily="18" charset="2"/>
              </a:rPr>
              <a:t>= c[1], c[2]</a:t>
            </a:r>
          </a:p>
          <a:p>
            <a:pPr algn="just">
              <a:lnSpc>
                <a:spcPct val="120000"/>
              </a:lnSpc>
            </a:pPr>
            <a:r>
              <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rPr>
              <a:t>c[1 : ]   </a:t>
            </a:r>
            <a:r>
              <a:rPr lang="en-US" sz="2200" b="1" dirty="0">
                <a:solidFill>
                  <a:srgbClr val="00B050"/>
                </a:solidFill>
                <a:latin typeface="Arial" panose="020B0604020202020204" pitchFamily="34" charset="0"/>
                <a:cs typeface="Arial" panose="020B0604020202020204" pitchFamily="34" charset="0"/>
                <a:sym typeface="Symbol" panose="05050102010706020507" pitchFamily="18" charset="2"/>
              </a:rPr>
              <a:t>= c[1], c[2], c[3]</a:t>
            </a:r>
          </a:p>
          <a:p>
            <a:pPr algn="just">
              <a:lnSpc>
                <a:spcPct val="120000"/>
              </a:lnSpc>
            </a:pPr>
            <a:r>
              <a:rPr lang="en-US" sz="2200" b="1" dirty="0">
                <a:solidFill>
                  <a:srgbClr val="005064"/>
                </a:solidFill>
                <a:latin typeface="Arial" panose="020B0604020202020204" pitchFamily="34" charset="0"/>
                <a:cs typeface="Arial" panose="020B0604020202020204" pitchFamily="34" charset="0"/>
                <a:sym typeface="Symbol" panose="05050102010706020507" pitchFamily="18" charset="2"/>
              </a:rPr>
              <a:t>c[:]       </a:t>
            </a:r>
            <a:r>
              <a:rPr lang="en-US" sz="2200" b="1" dirty="0">
                <a:solidFill>
                  <a:srgbClr val="00B050"/>
                </a:solidFill>
                <a:latin typeface="Arial" panose="020B0604020202020204" pitchFamily="34" charset="0"/>
                <a:cs typeface="Arial" panose="020B0604020202020204" pitchFamily="34" charset="0"/>
                <a:sym typeface="Symbol" panose="05050102010706020507" pitchFamily="18" charset="2"/>
              </a:rPr>
              <a:t>= c</a:t>
            </a:r>
          </a:p>
        </p:txBody>
      </p:sp>
      <p:sp>
        <p:nvSpPr>
          <p:cNvPr id="23" name="Rectangle 22"/>
          <p:cNvSpPr/>
          <p:nvPr/>
        </p:nvSpPr>
        <p:spPr>
          <a:xfrm>
            <a:off x="7247989" y="2933574"/>
            <a:ext cx="3314700" cy="1311128"/>
          </a:xfrm>
          <a:prstGeom prst="rect">
            <a:avLst/>
          </a:prstGeom>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List slicing: không tính phần tử ở đầu mút bên phải</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92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P spid="27" grpId="0"/>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Thao tác cơ bản trên list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42243" y="2144874"/>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Thêm 1 phần tử vào cuối: 		append()</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2242243" y="3118194"/>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Thêm nhiều phần tử: 		extend()</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2" name="Rectangle 21"/>
          <p:cNvSpPr/>
          <p:nvPr/>
        </p:nvSpPr>
        <p:spPr>
          <a:xfrm>
            <a:off x="2228864" y="262943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Chèn 1 phần tử : 			insert()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6" name="Rectangle 25"/>
          <p:cNvSpPr/>
          <p:nvPr/>
        </p:nvSpPr>
        <p:spPr>
          <a:xfrm>
            <a:off x="2242243" y="4289040"/>
            <a:ext cx="8159736"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sym typeface="Symbol" panose="05050102010706020507" pitchFamily="18" charset="2"/>
              </a:rPr>
              <a:t>Xóa phần tử: 			del</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2242243" y="4823575"/>
            <a:ext cx="8159736"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sym typeface="Symbol" panose="05050102010706020507" pitchFamily="18" charset="2"/>
              </a:rPr>
              <a:t>Xóa phần tử theo giá trị: 		remove()</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9" name="Rectangle 28"/>
          <p:cNvSpPr/>
          <p:nvPr/>
        </p:nvSpPr>
        <p:spPr>
          <a:xfrm>
            <a:off x="2242243" y="5344067"/>
            <a:ext cx="8159736"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sym typeface="Symbol" panose="05050102010706020507" pitchFamily="18" charset="2"/>
              </a:rPr>
              <a:t>Xóa phần tử theo chỉ số: 		pop ()</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1" name="Rectangle 20"/>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3" name="Rectangle 22"/>
          <p:cNvSpPr/>
          <p:nvPr/>
        </p:nvSpPr>
        <p:spPr>
          <a:xfrm>
            <a:off x="2228864" y="1628454"/>
            <a:ext cx="1598237" cy="461217"/>
          </a:xfrm>
          <a:prstGeom prst="rect">
            <a:avLst/>
          </a:prstGeom>
        </p:spPr>
        <p:txBody>
          <a:bodyPr wrap="square">
            <a:spAutoFit/>
          </a:bodyPr>
          <a:lstStyle/>
          <a:p>
            <a:pPr algn="just">
              <a:lnSpc>
                <a:spcPct val="120000"/>
              </a:lnSpc>
            </a:pPr>
            <a:r>
              <a:rPr lang="vi-VN" sz="2200" dirty="0">
                <a:solidFill>
                  <a:srgbClr val="C00000"/>
                </a:solidFill>
                <a:latin typeface="Arial" panose="020B0604020202020204" pitchFamily="34" charset="0"/>
                <a:cs typeface="Arial" panose="020B0604020202020204" pitchFamily="34" charset="0"/>
                <a:sym typeface="Symbol" panose="05050102010706020507" pitchFamily="18" charset="2"/>
              </a:rPr>
              <a:t>BỔ SUNG</a:t>
            </a:r>
            <a:endParaRPr lang="en-US" sz="2200"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27" name="Rectangle 26"/>
          <p:cNvSpPr/>
          <p:nvPr/>
        </p:nvSpPr>
        <p:spPr>
          <a:xfrm>
            <a:off x="2228864" y="3665683"/>
            <a:ext cx="1598237" cy="461217"/>
          </a:xfrm>
          <a:prstGeom prst="rect">
            <a:avLst/>
          </a:prstGeom>
        </p:spPr>
        <p:txBody>
          <a:bodyPr wrap="square">
            <a:spAutoFit/>
          </a:bodyPr>
          <a:lstStyle/>
          <a:p>
            <a:pPr algn="just">
              <a:lnSpc>
                <a:spcPct val="120000"/>
              </a:lnSpc>
            </a:pPr>
            <a:r>
              <a:rPr lang="vi-VN" sz="2200" dirty="0">
                <a:solidFill>
                  <a:srgbClr val="C00000"/>
                </a:solidFill>
                <a:latin typeface="Arial" panose="020B0604020202020204" pitchFamily="34" charset="0"/>
                <a:cs typeface="Arial" panose="020B0604020202020204" pitchFamily="34" charset="0"/>
                <a:sym typeface="Symbol" panose="05050102010706020507" pitchFamily="18" charset="2"/>
              </a:rPr>
              <a:t>XÓA</a:t>
            </a:r>
            <a:endParaRPr lang="en-US" sz="2200"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13777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2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Thao tác cơ bản trên list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list </a:t>
            </a:r>
          </a:p>
        </p:txBody>
      </p:sp>
      <p:sp>
        <p:nvSpPr>
          <p:cNvPr id="19" name="Rectangle 18"/>
          <p:cNvSpPr/>
          <p:nvPr/>
        </p:nvSpPr>
        <p:spPr>
          <a:xfrm>
            <a:off x="2242243" y="2741904"/>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Đếm số lần xuất hiện của 1 giá trị: 	count()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2" name="Rectangle 21"/>
          <p:cNvSpPr/>
          <p:nvPr/>
        </p:nvSpPr>
        <p:spPr>
          <a:xfrm>
            <a:off x="2228864" y="225314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Lấy chỉ số đầu tiên theo giá trị: 		index()</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6" name="Rectangle 25"/>
          <p:cNvSpPr/>
          <p:nvPr/>
        </p:nvSpPr>
        <p:spPr>
          <a:xfrm>
            <a:off x="2242243" y="3690455"/>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sym typeface="Symbol" panose="05050102010706020507" pitchFamily="18" charset="2"/>
              </a:rPr>
              <a:t>Sắp xếp list: 				sort()</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2242243" y="422499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sym typeface="Symbol" panose="05050102010706020507" pitchFamily="18" charset="2"/>
              </a:rPr>
              <a:t>Đảo ngược list: 				reverse()</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9" name="Rectangle 28"/>
          <p:cNvSpPr/>
          <p:nvPr/>
        </p:nvSpPr>
        <p:spPr>
          <a:xfrm>
            <a:off x="2242243" y="4745482"/>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sym typeface="Symbol" panose="05050102010706020507" pitchFamily="18" charset="2"/>
              </a:rPr>
              <a:t>Sao chép một list: 				copy()</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228864" y="540163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Ghép hai lits: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7" name="Rectangle 26"/>
          <p:cNvSpPr/>
          <p:nvPr/>
        </p:nvSpPr>
        <p:spPr>
          <a:xfrm>
            <a:off x="2215485" y="585445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Nhân bản list: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0" name="Rectangle 29"/>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31" name="Rectangle 30"/>
          <p:cNvSpPr/>
          <p:nvPr/>
        </p:nvSpPr>
        <p:spPr>
          <a:xfrm>
            <a:off x="2228864" y="1628454"/>
            <a:ext cx="1598237" cy="461217"/>
          </a:xfrm>
          <a:prstGeom prst="rect">
            <a:avLst/>
          </a:prstGeom>
        </p:spPr>
        <p:txBody>
          <a:bodyPr wrap="square">
            <a:spAutoFit/>
          </a:bodyPr>
          <a:lstStyle/>
          <a:p>
            <a:pPr algn="just">
              <a:lnSpc>
                <a:spcPct val="120000"/>
              </a:lnSpc>
            </a:pPr>
            <a:r>
              <a:rPr lang="vi-VN" sz="2200" dirty="0">
                <a:solidFill>
                  <a:srgbClr val="C00000"/>
                </a:solidFill>
                <a:latin typeface="Arial" panose="020B0604020202020204" pitchFamily="34" charset="0"/>
                <a:cs typeface="Arial" panose="020B0604020202020204" pitchFamily="34" charset="0"/>
                <a:sym typeface="Symbol" panose="05050102010706020507" pitchFamily="18" charset="2"/>
              </a:rPr>
              <a:t>TÌM KIẾM</a:t>
            </a:r>
            <a:endParaRPr lang="en-US" sz="2200"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3" name="Rectangle 32"/>
          <p:cNvSpPr/>
          <p:nvPr/>
        </p:nvSpPr>
        <p:spPr>
          <a:xfrm>
            <a:off x="2215485" y="3221625"/>
            <a:ext cx="1598237" cy="461217"/>
          </a:xfrm>
          <a:prstGeom prst="rect">
            <a:avLst/>
          </a:prstGeom>
        </p:spPr>
        <p:txBody>
          <a:bodyPr wrap="square">
            <a:spAutoFit/>
          </a:bodyPr>
          <a:lstStyle/>
          <a:p>
            <a:pPr algn="just">
              <a:lnSpc>
                <a:spcPct val="120000"/>
              </a:lnSpc>
            </a:pPr>
            <a:r>
              <a:rPr lang="vi-VN" sz="2200" dirty="0">
                <a:solidFill>
                  <a:srgbClr val="C00000"/>
                </a:solidFill>
                <a:latin typeface="Arial" panose="020B0604020202020204" pitchFamily="34" charset="0"/>
                <a:cs typeface="Arial" panose="020B0604020202020204" pitchFamily="34" charset="0"/>
                <a:sym typeface="Symbol" panose="05050102010706020507" pitchFamily="18" charset="2"/>
              </a:rPr>
              <a:t>SẮP XẾP</a:t>
            </a:r>
            <a:endParaRPr lang="en-US" sz="2200"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10792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23" grpId="0"/>
      <p:bldP spid="27"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3613372" y="2169648"/>
            <a:ext cx="4152456" cy="408500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r>
              <a:rPr lang="en-GB" dirty="0" smtClean="0"/>
              <a:t>Tự học trên mạng</a:t>
            </a:r>
          </a:p>
          <a:p>
            <a:pPr algn="ctr"/>
            <a:r>
              <a:rPr lang="en-GB" dirty="0" smtClean="0"/>
              <a:t>(programmiz/ w3schools)</a:t>
            </a:r>
            <a:endParaRPr lang="en-GB" dirty="0"/>
          </a:p>
        </p:txBody>
      </p:sp>
      <p:sp>
        <p:nvSpPr>
          <p:cNvPr id="13" name="Oval 12"/>
          <p:cNvSpPr/>
          <p:nvPr/>
        </p:nvSpPr>
        <p:spPr>
          <a:xfrm>
            <a:off x="4910300" y="2169648"/>
            <a:ext cx="1558600" cy="1477813"/>
          </a:xfrm>
          <a:prstGeom prst="ellipse">
            <a:avLst/>
          </a:pr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smtClean="0">
              <a:solidFill>
                <a:srgbClr val="FF0000"/>
              </a:solidFill>
            </a:endParaRPr>
          </a:p>
          <a:p>
            <a:pPr algn="ctr"/>
            <a:endParaRPr lang="en-GB" dirty="0">
              <a:solidFill>
                <a:srgbClr val="FF0000"/>
              </a:solidFill>
            </a:endParaRPr>
          </a:p>
          <a:p>
            <a:pPr algn="ctr"/>
            <a:endParaRPr lang="en-GB" dirty="0" smtClean="0">
              <a:solidFill>
                <a:srgbClr val="FF0000"/>
              </a:solidFill>
            </a:endParaRPr>
          </a:p>
          <a:p>
            <a:pPr algn="ctr"/>
            <a:r>
              <a:rPr lang="en-GB" dirty="0" smtClean="0">
                <a:solidFill>
                  <a:srgbClr val="FF0000"/>
                </a:solidFill>
              </a:rPr>
              <a:t>Online</a:t>
            </a:r>
          </a:p>
        </p:txBody>
      </p:sp>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a:t>
            </a:fld>
            <a:endParaRPr lang="ru-RU" b="1" dirty="0">
              <a:solidFill>
                <a:schemeClr val="bg1"/>
              </a:solidFill>
            </a:endParaRPr>
          </a:p>
        </p:txBody>
      </p:sp>
      <p:sp>
        <p:nvSpPr>
          <p:cNvPr id="2" name="Oval 1"/>
          <p:cNvSpPr/>
          <p:nvPr/>
        </p:nvSpPr>
        <p:spPr>
          <a:xfrm>
            <a:off x="5181076" y="2174336"/>
            <a:ext cx="1017048" cy="9509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Offline</a:t>
            </a:r>
            <a:endParaRPr lang="en-GB" sz="1400" b="1" dirty="0"/>
          </a:p>
        </p:txBody>
      </p:sp>
      <p:sp>
        <p:nvSpPr>
          <p:cNvPr id="15" name="TextBox 14"/>
          <p:cNvSpPr txBox="1"/>
          <p:nvPr/>
        </p:nvSpPr>
        <p:spPr>
          <a:xfrm>
            <a:off x="173182" y="1252114"/>
            <a:ext cx="10896600" cy="707886"/>
          </a:xfrm>
          <a:prstGeom prst="rect">
            <a:avLst/>
          </a:prstGeom>
          <a:noFill/>
        </p:spPr>
        <p:txBody>
          <a:bodyPr wrap="square" rtlCol="0">
            <a:spAutoFit/>
          </a:bodyPr>
          <a:lstStyle/>
          <a:p>
            <a:pPr algn="ctr">
              <a:spcBef>
                <a:spcPts val="600"/>
              </a:spcBef>
            </a:pPr>
            <a:r>
              <a:rPr lang="en-US" sz="4000" b="1" dirty="0" smtClean="0">
                <a:solidFill>
                  <a:srgbClr val="005064"/>
                </a:solidFill>
                <a:latin typeface="Arial" panose="020B0604020202020204" pitchFamily="34" charset="0"/>
                <a:cs typeface="Arial" panose="020B0604020202020204" pitchFamily="34" charset="0"/>
              </a:rPr>
              <a:t>TỰ HỌC</a:t>
            </a:r>
            <a:endParaRPr lang="vi-VN" sz="4000" dirty="0">
              <a:solidFill>
                <a:srgbClr val="005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838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a:solidFill>
                  <a:srgbClr val="C00000"/>
                </a:solidFill>
                <a:latin typeface="Arial" panose="020B0604020202020204" pitchFamily="34" charset="0"/>
                <a:cs typeface="Arial" panose="020B0604020202020204" pitchFamily="34" charset="0"/>
                <a:sym typeface="Symbol" panose="05050102010706020507" pitchFamily="18" charset="2"/>
              </a:rPr>
              <a:t>BÀI TẬP 3.2</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28864" y="1615746"/>
            <a:ext cx="8545354" cy="867482"/>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Nhập vào từ bàn phím một mảng a gồm n số nguyên. </a:t>
            </a:r>
            <a:r>
              <a:rPr lang="vi-VN" sz="2200" dirty="0">
                <a:solidFill>
                  <a:srgbClr val="0070C0"/>
                </a:solidFill>
                <a:cs typeface="Arial" panose="020B0604020202020204" pitchFamily="34" charset="0"/>
                <a:sym typeface="Symbol" panose="05050102010706020507" pitchFamily="18" charset="2"/>
              </a:rPr>
              <a:t>Sắp a tăng dần và in ra màn hình</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4" name="Rectangle 43"/>
          <p:cNvSpPr/>
          <p:nvPr/>
        </p:nvSpPr>
        <p:spPr>
          <a:xfrm>
            <a:off x="2228864" y="2648485"/>
            <a:ext cx="8545354" cy="904863"/>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Tìm max, tìm min, tìm vị trí của phần tử chẵn đầu tiên trong a, cho biết trong mảng có chứa số 3 hay không.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2228864" y="3665683"/>
            <a:ext cx="8545354" cy="867482"/>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Chèn một phần tử vào vị trí k; xóa toàn bộ các phần tử chẵn trong mảng.</a:t>
            </a:r>
          </a:p>
        </p:txBody>
      </p:sp>
      <p:sp>
        <p:nvSpPr>
          <p:cNvPr id="20" name="Rectangle 19"/>
          <p:cNvSpPr/>
          <p:nvPr/>
        </p:nvSpPr>
        <p:spPr>
          <a:xfrm>
            <a:off x="2228864" y="4634451"/>
            <a:ext cx="8545354" cy="131112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Nhập thêm mảng b gồm m phần tử nguyên từ bàn phím. Nhân bản b lên gấp đôi, đảo ngược b sau đó ghép a với b để thu được mảng c.</a:t>
            </a:r>
          </a:p>
        </p:txBody>
      </p:sp>
      <p:sp>
        <p:nvSpPr>
          <p:cNvPr id="21" name="Rectangle 20"/>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a:solidFill>
                  <a:srgbClr val="002060"/>
                </a:solidFill>
                <a:latin typeface="Arial" panose="020B0604020202020204" pitchFamily="34" charset="0"/>
                <a:cs typeface="Arial" panose="020B0604020202020204" pitchFamily="34" charset="0"/>
              </a:rPr>
              <a:t> </a:t>
            </a:r>
            <a:r>
              <a:rPr lang="en-US" sz="2400" b="1" dirty="0">
                <a:solidFill>
                  <a:srgbClr val="002060"/>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49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51</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412807"/>
            <a:ext cx="9615095" cy="1411669"/>
          </a:xfrm>
          <a:prstGeom prst="rect">
            <a:avLst/>
          </a:prstGeom>
        </p:spPr>
        <p:txBody>
          <a:bodyPr wrap="square">
            <a:spAutoFit/>
          </a:bodyPr>
          <a:lstStyle/>
          <a:p>
            <a:pPr algn="ctr">
              <a:lnSpc>
                <a:spcPct val="120000"/>
              </a:lnSpc>
            </a:pPr>
            <a:r>
              <a:rPr lang="en-US" sz="8000" b="1" dirty="0">
                <a:solidFill>
                  <a:srgbClr val="005064"/>
                </a:solidFill>
                <a:latin typeface="Bahnschrift SemiBold" panose="020B0502040204020203" pitchFamily="34" charset="0"/>
                <a:cs typeface="Arial" panose="020B0604020202020204" pitchFamily="34" charset="0"/>
              </a:rPr>
              <a:t>Python tuple</a:t>
            </a:r>
          </a:p>
        </p:txBody>
      </p:sp>
    </p:spTree>
    <p:extLst>
      <p:ext uri="{BB962C8B-B14F-4D97-AF65-F5344CB8AC3E}">
        <p14:creationId xmlns:p14="http://schemas.microsoft.com/office/powerpoint/2010/main" val="2737724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Python tuple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tuple </a:t>
            </a:r>
          </a:p>
        </p:txBody>
      </p:sp>
      <p:sp>
        <p:nvSpPr>
          <p:cNvPr id="35" name="Rectangle 34"/>
          <p:cNvSpPr/>
          <p:nvPr/>
        </p:nvSpPr>
        <p:spPr>
          <a:xfrm>
            <a:off x="2242243" y="1768584"/>
            <a:ext cx="8159736"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Gần tương tự như list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2" name="Rectangle 21"/>
          <p:cNvSpPr/>
          <p:nvPr/>
        </p:nvSpPr>
        <p:spPr>
          <a:xfrm>
            <a:off x="2228864" y="4237969"/>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Khởi tạo tuple: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0" name="Rectangle 29"/>
          <p:cNvSpPr/>
          <p:nvPr/>
        </p:nvSpPr>
        <p:spPr>
          <a:xfrm>
            <a:off x="5017162" y="4214630"/>
            <a:ext cx="5384817" cy="904863"/>
          </a:xfrm>
          <a:prstGeom prst="rect">
            <a:avLst/>
          </a:prstGeom>
        </p:spPr>
        <p:txBody>
          <a:bodyPr wrap="square">
            <a:spAutoFit/>
          </a:bodyPr>
          <a:lstStyle/>
          <a:p>
            <a:pPr algn="just">
              <a:lnSpc>
                <a:spcPct val="120000"/>
              </a:lnSpc>
            </a:pP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a = (1, 3, 2, 4, 5)</a:t>
            </a:r>
          </a:p>
          <a:p>
            <a:pPr algn="just">
              <a:lnSpc>
                <a:spcPct val="120000"/>
              </a:lnSpc>
            </a:pP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b = (“Hoa”, </a:t>
            </a:r>
            <a:r>
              <a:rPr lang="en-US" sz="2200" b="1" dirty="0">
                <a:solidFill>
                  <a:srgbClr val="FF0000"/>
                </a:solidFill>
                <a:latin typeface="Arial" panose="020B0604020202020204" pitchFamily="34" charset="0"/>
                <a:cs typeface="Arial" panose="020B0604020202020204" pitchFamily="34" charset="0"/>
                <a:sym typeface="Symbol" panose="05050102010706020507" pitchFamily="18" charset="2"/>
              </a:rPr>
              <a:t>[1, 2, 3]</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“Hồng”, </a:t>
            </a:r>
            <a:r>
              <a:rPr lang="en-US" sz="2200" b="1" dirty="0">
                <a:solidFill>
                  <a:srgbClr val="00B050"/>
                </a:solidFill>
                <a:latin typeface="Arial" panose="020B0604020202020204" pitchFamily="34" charset="0"/>
                <a:cs typeface="Arial" panose="020B0604020202020204" pitchFamily="34" charset="0"/>
                <a:sym typeface="Symbol" panose="05050102010706020507" pitchFamily="18" charset="2"/>
              </a:rPr>
              <a:t>(2, 2)</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a:t>
            </a:r>
          </a:p>
        </p:txBody>
      </p:sp>
      <p:sp>
        <p:nvSpPr>
          <p:cNvPr id="31" name="Rectangle 30"/>
          <p:cNvSpPr/>
          <p:nvPr/>
        </p:nvSpPr>
        <p:spPr>
          <a:xfrm>
            <a:off x="2242243" y="2413219"/>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Không giống như list, bộ giá trị của tuple là bất biến.</a:t>
            </a: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3" name="Rectangle 32"/>
          <p:cNvSpPr/>
          <p:nvPr/>
        </p:nvSpPr>
        <p:spPr>
          <a:xfrm>
            <a:off x="2242243" y="2961338"/>
            <a:ext cx="9086836" cy="131112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Tuy nhiên, nếu bản thân phần tử là một kiểu dữ liệu có thể thay đổi (vd list), thì các giá trị bên trong phần tử đó có thể được thay đổi. </a:t>
            </a: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0" name="Rectangle 19"/>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005064"/>
                </a:solidFill>
                <a:latin typeface="Bahnschrift Light" panose="020B0502040204020203" pitchFamily="34" charset="0"/>
                <a:cs typeface="Arial" panose="020B0604020202020204" pitchFamily="34" charset="0"/>
              </a:rPr>
              <a:t>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65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Python list vs. tuple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tuple </a:t>
            </a:r>
          </a:p>
        </p:txBody>
      </p:sp>
      <p:sp>
        <p:nvSpPr>
          <p:cNvPr id="2" name="Rectangle 1"/>
          <p:cNvSpPr/>
          <p:nvPr/>
        </p:nvSpPr>
        <p:spPr>
          <a:xfrm>
            <a:off x="2603498" y="1980925"/>
            <a:ext cx="8246812" cy="3477875"/>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rPr>
              <a:t>tuple</a:t>
            </a:r>
            <a:r>
              <a:rPr lang="vi-VN" sz="2200" dirty="0">
                <a:solidFill>
                  <a:srgbClr val="0070C0"/>
                </a:solidFill>
                <a:latin typeface="Arial" panose="020B0604020202020204" pitchFamily="34" charset="0"/>
                <a:cs typeface="Arial" panose="020B0604020202020204" pitchFamily="34" charset="0"/>
              </a:rPr>
              <a:t> thường dùng để lưu tập giá trị mà các phần tử khác kiểu; </a:t>
            </a:r>
            <a:r>
              <a:rPr lang="vi-VN" sz="2200" dirty="0">
                <a:solidFill>
                  <a:srgbClr val="00B050"/>
                </a:solidFill>
                <a:latin typeface="Arial" panose="020B0604020202020204" pitchFamily="34" charset="0"/>
                <a:cs typeface="Arial" panose="020B0604020202020204" pitchFamily="34" charset="0"/>
              </a:rPr>
              <a:t>list</a:t>
            </a:r>
            <a:r>
              <a:rPr lang="vi-VN" sz="2200" dirty="0">
                <a:solidFill>
                  <a:srgbClr val="0070C0"/>
                </a:solidFill>
                <a:latin typeface="Arial" panose="020B0604020202020204" pitchFamily="34" charset="0"/>
                <a:cs typeface="Arial" panose="020B0604020202020204" pitchFamily="34" charset="0"/>
              </a:rPr>
              <a:t> thường dùng để lưu tập giá trị cùng kiểu.</a:t>
            </a:r>
          </a:p>
          <a:p>
            <a:pPr marL="342900" indent="-342900">
              <a:buFont typeface="Courier New" panose="02070309020205020404" pitchFamily="49" charset="0"/>
              <a:buChar char="o"/>
            </a:pPr>
            <a:endParaRPr lang="vi-VN" sz="2200" dirty="0">
              <a:solidFill>
                <a:srgbClr val="0070C0"/>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Các phần tử của </a:t>
            </a:r>
            <a:r>
              <a:rPr lang="vi-VN" sz="2200" dirty="0">
                <a:solidFill>
                  <a:srgbClr val="00B050"/>
                </a:solidFill>
                <a:latin typeface="Arial" panose="020B0604020202020204" pitchFamily="34" charset="0"/>
                <a:cs typeface="Arial" panose="020B0604020202020204" pitchFamily="34" charset="0"/>
              </a:rPr>
              <a:t>tuple</a:t>
            </a:r>
            <a:r>
              <a:rPr lang="vi-VN" sz="2200" dirty="0">
                <a:solidFill>
                  <a:srgbClr val="0070C0"/>
                </a:solidFill>
                <a:latin typeface="Arial" panose="020B0604020202020204" pitchFamily="34" charset="0"/>
                <a:cs typeface="Arial" panose="020B0604020202020204" pitchFamily="34" charset="0"/>
              </a:rPr>
              <a:t> là bất biến; các phần tử của </a:t>
            </a:r>
            <a:r>
              <a:rPr lang="vi-VN" sz="2200" dirty="0">
                <a:solidFill>
                  <a:srgbClr val="00B050"/>
                </a:solidFill>
                <a:latin typeface="Arial" panose="020B0604020202020204" pitchFamily="34" charset="0"/>
                <a:cs typeface="Arial" panose="020B0604020202020204" pitchFamily="34" charset="0"/>
              </a:rPr>
              <a:t>list</a:t>
            </a:r>
            <a:r>
              <a:rPr lang="vi-VN" sz="2200" dirty="0">
                <a:solidFill>
                  <a:srgbClr val="0070C0"/>
                </a:solidFill>
                <a:latin typeface="Arial" panose="020B0604020202020204" pitchFamily="34" charset="0"/>
                <a:cs typeface="Arial" panose="020B0604020202020204" pitchFamily="34" charset="0"/>
              </a:rPr>
              <a:t> là có thể thay đổi.</a:t>
            </a:r>
          </a:p>
          <a:p>
            <a:pPr marL="342900" indent="-342900">
              <a:buFont typeface="Courier New" panose="02070309020205020404" pitchFamily="49" charset="0"/>
              <a:buChar char="o"/>
            </a:pPr>
            <a:endParaRPr lang="vi-VN" sz="2200" dirty="0">
              <a:solidFill>
                <a:srgbClr val="0070C0"/>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Duyệt trên </a:t>
            </a:r>
            <a:r>
              <a:rPr lang="vi-VN" sz="2200" dirty="0">
                <a:solidFill>
                  <a:srgbClr val="00B050"/>
                </a:solidFill>
                <a:latin typeface="Arial" panose="020B0604020202020204" pitchFamily="34" charset="0"/>
                <a:cs typeface="Arial" panose="020B0604020202020204" pitchFamily="34" charset="0"/>
              </a:rPr>
              <a:t>tuple</a:t>
            </a:r>
            <a:r>
              <a:rPr lang="vi-VN" sz="2200" dirty="0">
                <a:solidFill>
                  <a:srgbClr val="0070C0"/>
                </a:solidFill>
                <a:latin typeface="Arial" panose="020B0604020202020204" pitchFamily="34" charset="0"/>
                <a:cs typeface="Arial" panose="020B0604020202020204" pitchFamily="34" charset="0"/>
              </a:rPr>
              <a:t> nhanh hơn một chút so với duyệt </a:t>
            </a:r>
            <a:r>
              <a:rPr lang="vi-VN" sz="2200" dirty="0">
                <a:solidFill>
                  <a:srgbClr val="00B050"/>
                </a:solidFill>
                <a:latin typeface="Arial" panose="020B0604020202020204" pitchFamily="34" charset="0"/>
                <a:cs typeface="Arial" panose="020B0604020202020204" pitchFamily="34" charset="0"/>
              </a:rPr>
              <a:t>list</a:t>
            </a:r>
            <a:r>
              <a:rPr lang="vi-VN" sz="2200" dirty="0">
                <a:solidFill>
                  <a:srgbClr val="0070C0"/>
                </a:solidFill>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endParaRPr lang="vi-VN" sz="2200" dirty="0">
              <a:solidFill>
                <a:srgbClr val="0070C0"/>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Nếu dữ liệu là một tập các phần tử không thay đổi, sử dụng </a:t>
            </a:r>
            <a:r>
              <a:rPr lang="vi-VN" sz="2200" dirty="0">
                <a:solidFill>
                  <a:srgbClr val="00B050"/>
                </a:solidFill>
                <a:latin typeface="Arial" panose="020B0604020202020204" pitchFamily="34" charset="0"/>
                <a:cs typeface="Arial" panose="020B0604020202020204" pitchFamily="34" charset="0"/>
              </a:rPr>
              <a:t>tuple</a:t>
            </a:r>
            <a:r>
              <a:rPr lang="vi-VN" sz="2200" dirty="0">
                <a:solidFill>
                  <a:srgbClr val="0070C0"/>
                </a:solidFill>
                <a:latin typeface="Arial" panose="020B0604020202020204" pitchFamily="34" charset="0"/>
                <a:cs typeface="Arial" panose="020B0604020202020204" pitchFamily="34" charset="0"/>
              </a:rPr>
              <a:t> để lưu trữ.</a:t>
            </a:r>
          </a:p>
        </p:txBody>
      </p:sp>
      <p:sp>
        <p:nvSpPr>
          <p:cNvPr id="16" name="Rectangle 15"/>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005064"/>
                </a:solidFill>
                <a:latin typeface="Bahnschrift Light" panose="020B0502040204020203" pitchFamily="34" charset="0"/>
                <a:cs typeface="Arial" panose="020B0604020202020204" pitchFamily="34" charset="0"/>
              </a:rPr>
              <a:t>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159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a:solidFill>
                  <a:srgbClr val="C00000"/>
                </a:solidFill>
                <a:latin typeface="Arial" panose="020B0604020202020204" pitchFamily="34" charset="0"/>
                <a:cs typeface="Arial" panose="020B0604020202020204" pitchFamily="34" charset="0"/>
                <a:sym typeface="Symbol" panose="05050102010706020507" pitchFamily="18" charset="2"/>
              </a:rPr>
              <a:t>BÀI TẬP 3.3</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tuple </a:t>
            </a:r>
          </a:p>
        </p:txBody>
      </p:sp>
      <p:sp>
        <p:nvSpPr>
          <p:cNvPr id="35" name="Rectangle 34"/>
          <p:cNvSpPr/>
          <p:nvPr/>
        </p:nvSpPr>
        <p:spPr>
          <a:xfrm>
            <a:off x="2228864" y="2046702"/>
            <a:ext cx="8545354" cy="904863"/>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Khởi tạo một tuple c gồm 10 số nguyên bất kỳ. In c ra màn hình và cho biết số phần tử của c.</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4" name="Rectangle 43"/>
          <p:cNvSpPr/>
          <p:nvPr/>
        </p:nvSpPr>
        <p:spPr>
          <a:xfrm>
            <a:off x="2228864" y="3079441"/>
            <a:ext cx="8545354" cy="867482"/>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Cho biết c có bao nhiêu phần tử chẵn; Nhập vào một giá trị x từ bàn phím và cho biết c có chứa x hay không.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7" name="Rectangle 16"/>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005064"/>
                </a:solidFill>
                <a:latin typeface="Bahnschrift Light" panose="020B0502040204020203" pitchFamily="34" charset="0"/>
                <a:cs typeface="Arial" panose="020B0604020202020204" pitchFamily="34" charset="0"/>
              </a:rPr>
              <a:t>Tuple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9" name="Rectangle 18"/>
          <p:cNvSpPr/>
          <p:nvPr/>
        </p:nvSpPr>
        <p:spPr>
          <a:xfrm>
            <a:off x="2228864" y="4274192"/>
            <a:ext cx="8545354" cy="131112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Khởi tạo một tuple chứa các số thực là tập các trọng lượng của các bình gas. Cho biết trọng lượng lớn nhất, nhỏ nhất, số bình gas có trọng lượng 12 (kg) có trong tuple.</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67068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55</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504247"/>
            <a:ext cx="9615095" cy="1411669"/>
          </a:xfrm>
          <a:prstGeom prst="rect">
            <a:avLst/>
          </a:prstGeom>
        </p:spPr>
        <p:txBody>
          <a:bodyPr wrap="square">
            <a:spAutoFit/>
          </a:bodyPr>
          <a:lstStyle/>
          <a:p>
            <a:pPr algn="ctr">
              <a:lnSpc>
                <a:spcPct val="120000"/>
              </a:lnSpc>
            </a:pPr>
            <a:r>
              <a:rPr lang="en-US" sz="8000" b="1" dirty="0">
                <a:solidFill>
                  <a:srgbClr val="005064"/>
                </a:solidFill>
                <a:latin typeface="Bahnschrift SemiBold" panose="020B0502040204020203" pitchFamily="34" charset="0"/>
                <a:cs typeface="Arial" panose="020B0604020202020204" pitchFamily="34" charset="0"/>
              </a:rPr>
              <a:t>Python set</a:t>
            </a:r>
          </a:p>
        </p:txBody>
      </p:sp>
    </p:spTree>
    <p:extLst>
      <p:ext uri="{BB962C8B-B14F-4D97-AF65-F5344CB8AC3E}">
        <p14:creationId xmlns:p14="http://schemas.microsoft.com/office/powerpoint/2010/main" val="1829608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Python set: tập hợp không có chỉ số</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603498" y="1980925"/>
            <a:ext cx="8246812" cy="769441"/>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rPr>
              <a:t>set</a:t>
            </a:r>
            <a:r>
              <a:rPr lang="vi-VN" sz="2200" dirty="0">
                <a:solidFill>
                  <a:srgbClr val="0070C0"/>
                </a:solidFill>
                <a:cs typeface="Arial" panose="020B0604020202020204" pitchFamily="34" charset="0"/>
              </a:rPr>
              <a:t> là một tập các mục không có chỉ số, mọi phần tử tập hợp là duy nhất (đơn trị) và bất biến.</a:t>
            </a:r>
            <a:endParaRPr lang="vi-VN" sz="2200" dirty="0">
              <a:solidFill>
                <a:srgbClr val="0070C0"/>
              </a:solidFill>
              <a:latin typeface="Arial" panose="020B0604020202020204" pitchFamily="34" charset="0"/>
              <a:cs typeface="Arial" panose="020B0604020202020204" pitchFamily="34" charset="0"/>
            </a:endParaRPr>
          </a:p>
        </p:txBody>
      </p:sp>
      <p:sp>
        <p:nvSpPr>
          <p:cNvPr id="16" name="Rectangle 15"/>
          <p:cNvSpPr/>
          <p:nvPr/>
        </p:nvSpPr>
        <p:spPr>
          <a:xfrm>
            <a:off x="2603498" y="3747138"/>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Ta có thể thêm phần tử vào hoặc xóa phần tử từ một set</a:t>
            </a:r>
            <a:r>
              <a:rPr lang="vi-VN" sz="2200" dirty="0">
                <a:solidFill>
                  <a:srgbClr val="0070C0"/>
                </a:solidFill>
                <a:cs typeface="Arial" panose="020B0604020202020204" pitchFamily="34" charset="0"/>
              </a:rPr>
              <a:t>.</a:t>
            </a:r>
            <a:endParaRPr lang="vi-VN" sz="2200" dirty="0">
              <a:solidFill>
                <a:srgbClr val="0070C0"/>
              </a:solidFill>
              <a:latin typeface="Arial" panose="020B0604020202020204" pitchFamily="34" charset="0"/>
              <a:cs typeface="Arial" panose="020B0604020202020204" pitchFamily="34" charset="0"/>
            </a:endParaRPr>
          </a:p>
        </p:txBody>
      </p:sp>
      <p:sp>
        <p:nvSpPr>
          <p:cNvPr id="17" name="Rectangle 16"/>
          <p:cNvSpPr/>
          <p:nvPr/>
        </p:nvSpPr>
        <p:spPr>
          <a:xfrm>
            <a:off x="2603498" y="4592547"/>
            <a:ext cx="8246812" cy="769441"/>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70C0"/>
                </a:solidFill>
                <a:cs typeface="Arial" panose="020B0604020202020204" pitchFamily="34" charset="0"/>
              </a:rPr>
              <a:t>Thường được sử dụng để thực hiện các phép toán tập hợp như: Hợp, Giao, Trừ, ...</a:t>
            </a:r>
            <a:endParaRPr lang="vi-VN" sz="2200" dirty="0">
              <a:solidFill>
                <a:srgbClr val="0070C0"/>
              </a:solidFill>
              <a:latin typeface="Arial" panose="020B0604020202020204" pitchFamily="34" charset="0"/>
              <a:cs typeface="Arial" panose="020B0604020202020204" pitchFamily="34" charset="0"/>
            </a:endParaRPr>
          </a:p>
        </p:txBody>
      </p:sp>
      <p:sp>
        <p:nvSpPr>
          <p:cNvPr id="18" name="Rectangle 17"/>
          <p:cNvSpPr/>
          <p:nvPr/>
        </p:nvSpPr>
        <p:spPr>
          <a:xfrm>
            <a:off x="2603498" y="2961367"/>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Các phần tử trong một set có thể khác kiểu</a:t>
            </a:r>
            <a:r>
              <a:rPr lang="vi-VN" sz="2200" dirty="0">
                <a:solidFill>
                  <a:srgbClr val="0070C0"/>
                </a:solidFill>
                <a:cs typeface="Arial" panose="020B0604020202020204" pitchFamily="34" charset="0"/>
              </a:rPr>
              <a:t>.</a:t>
            </a:r>
            <a:endParaRPr lang="vi-VN" sz="2200" dirty="0">
              <a:solidFill>
                <a:srgbClr val="0070C0"/>
              </a:solidFill>
              <a:latin typeface="Arial" panose="020B0604020202020204" pitchFamily="34" charset="0"/>
              <a:cs typeface="Arial" panose="020B0604020202020204" pitchFamily="34" charset="0"/>
            </a:endParaRPr>
          </a:p>
        </p:txBody>
      </p:sp>
      <p:sp>
        <p:nvSpPr>
          <p:cNvPr id="19" name="Rectangle 18"/>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30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Các thao tác cơ bản trên set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4" y="1814258"/>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rPr>
              <a:t>Khởi tạo set</a:t>
            </a:r>
            <a:endParaRPr lang="vi-VN" sz="2200" dirty="0">
              <a:solidFill>
                <a:srgbClr val="0070C0"/>
              </a:solidFill>
              <a:latin typeface="Arial" panose="020B0604020202020204" pitchFamily="34" charset="0"/>
              <a:cs typeface="Arial" panose="020B0604020202020204" pitchFamily="34" charset="0"/>
            </a:endParaRPr>
          </a:p>
        </p:txBody>
      </p:sp>
      <p:sp>
        <p:nvSpPr>
          <p:cNvPr id="19" name="Rectangle 18"/>
          <p:cNvSpPr/>
          <p:nvPr/>
        </p:nvSpPr>
        <p:spPr>
          <a:xfrm>
            <a:off x="2228864" y="2446051"/>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Thêm một phần tử: 			add()</a:t>
            </a:r>
          </a:p>
        </p:txBody>
      </p:sp>
      <p:sp>
        <p:nvSpPr>
          <p:cNvPr id="20" name="Rectangle 19"/>
          <p:cNvSpPr/>
          <p:nvPr/>
        </p:nvSpPr>
        <p:spPr>
          <a:xfrm>
            <a:off x="2228864" y="3037048"/>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Thêm nhiều phần tử: 			update()</a:t>
            </a:r>
          </a:p>
        </p:txBody>
      </p:sp>
      <p:sp>
        <p:nvSpPr>
          <p:cNvPr id="21" name="Rectangle 20"/>
          <p:cNvSpPr/>
          <p:nvPr/>
        </p:nvSpPr>
        <p:spPr>
          <a:xfrm>
            <a:off x="2228864" y="3708392"/>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7030A0"/>
                </a:solidFill>
                <a:latin typeface="Arial" panose="020B0604020202020204" pitchFamily="34" charset="0"/>
                <a:cs typeface="Arial" panose="020B0604020202020204" pitchFamily="34" charset="0"/>
              </a:rPr>
              <a:t>Xóa một phần tử đang </a:t>
            </a:r>
            <a:r>
              <a:rPr lang="vi-VN" sz="2200">
                <a:solidFill>
                  <a:srgbClr val="7030A0"/>
                </a:solidFill>
                <a:latin typeface="Arial" panose="020B0604020202020204" pitchFamily="34" charset="0"/>
                <a:cs typeface="Arial" panose="020B0604020202020204" pitchFamily="34" charset="0"/>
              </a:rPr>
              <a:t>tồn tại</a:t>
            </a:r>
            <a:r>
              <a:rPr lang="vi-VN" sz="2200" dirty="0">
                <a:solidFill>
                  <a:srgbClr val="7030A0"/>
                </a:solidFill>
                <a:latin typeface="Arial" panose="020B0604020202020204" pitchFamily="34" charset="0"/>
                <a:cs typeface="Arial" panose="020B0604020202020204" pitchFamily="34" charset="0"/>
              </a:rPr>
              <a:t>: 		remove()</a:t>
            </a:r>
          </a:p>
        </p:txBody>
      </p:sp>
      <p:sp>
        <p:nvSpPr>
          <p:cNvPr id="22" name="Rectangle 21"/>
          <p:cNvSpPr/>
          <p:nvPr/>
        </p:nvSpPr>
        <p:spPr>
          <a:xfrm>
            <a:off x="2228864" y="4379736"/>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7030A0"/>
                </a:solidFill>
                <a:latin typeface="Arial" panose="020B0604020202020204" pitchFamily="34" charset="0"/>
                <a:cs typeface="Arial" panose="020B0604020202020204" pitchFamily="34" charset="0"/>
              </a:rPr>
              <a:t>Xóa một phần tử nếu tồn tại: 		discard()</a:t>
            </a:r>
          </a:p>
        </p:txBody>
      </p:sp>
      <p:sp>
        <p:nvSpPr>
          <p:cNvPr id="23" name="Rectangle 22"/>
          <p:cNvSpPr/>
          <p:nvPr/>
        </p:nvSpPr>
        <p:spPr>
          <a:xfrm>
            <a:off x="2228864" y="4991131"/>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7030A0"/>
                </a:solidFill>
                <a:latin typeface="Arial" panose="020B0604020202020204" pitchFamily="34" charset="0"/>
                <a:cs typeface="Arial" panose="020B0604020202020204" pitchFamily="34" charset="0"/>
              </a:rPr>
              <a:t>Xóa tất cả: 					clear()</a:t>
            </a:r>
          </a:p>
        </p:txBody>
      </p:sp>
      <p:sp>
        <p:nvSpPr>
          <p:cNvPr id="26" name="Rectangle 25"/>
          <p:cNvSpPr/>
          <p:nvPr/>
        </p:nvSpPr>
        <p:spPr>
          <a:xfrm>
            <a:off x="2228864" y="5637461"/>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Lấy ra một phần tử ngẫu nhiên: 		pop()</a:t>
            </a:r>
          </a:p>
        </p:txBody>
      </p:sp>
      <p:sp>
        <p:nvSpPr>
          <p:cNvPr id="27" name="Rectangle 26"/>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5425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Các thao tác không thể thực hiện trên set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5" y="2130957"/>
            <a:ext cx="955383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rPr>
              <a:t>Khởi tạo một set rỗng: 				ví dụ a = { }</a:t>
            </a:r>
            <a:endParaRPr lang="vi-VN" sz="2200" dirty="0">
              <a:solidFill>
                <a:srgbClr val="0070C0"/>
              </a:solidFill>
              <a:latin typeface="Arial" panose="020B0604020202020204" pitchFamily="34" charset="0"/>
              <a:cs typeface="Arial" panose="020B0604020202020204" pitchFamily="34" charset="0"/>
            </a:endParaRPr>
          </a:p>
        </p:txBody>
      </p:sp>
      <p:sp>
        <p:nvSpPr>
          <p:cNvPr id="19" name="Rectangle 18"/>
          <p:cNvSpPr/>
          <p:nvPr/>
        </p:nvSpPr>
        <p:spPr>
          <a:xfrm>
            <a:off x="2228865" y="2762750"/>
            <a:ext cx="9734246"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70C0"/>
                </a:solidFill>
                <a:cs typeface="Arial" panose="020B0604020202020204" pitchFamily="34" charset="0"/>
              </a:rPr>
              <a:t>Khởi tạo phần tử trùng nhau: 			ví dụ a = {1, 2, 1, 3, 1}</a:t>
            </a:r>
          </a:p>
        </p:txBody>
      </p:sp>
      <p:sp>
        <p:nvSpPr>
          <p:cNvPr id="20" name="Rectangle 19"/>
          <p:cNvSpPr/>
          <p:nvPr/>
        </p:nvSpPr>
        <p:spPr>
          <a:xfrm>
            <a:off x="2228864" y="3353747"/>
            <a:ext cx="9734247"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70C0"/>
                </a:solidFill>
                <a:cs typeface="Arial" panose="020B0604020202020204" pitchFamily="34" charset="0"/>
              </a:rPr>
              <a:t>Khởi tạo 1 phần tử của set là một </a:t>
            </a:r>
            <a:r>
              <a:rPr lang="en-GB" sz="2200" dirty="0">
                <a:solidFill>
                  <a:srgbClr val="0070C0"/>
                </a:solidFill>
                <a:cs typeface="Arial" panose="020B0604020202020204" pitchFamily="34" charset="0"/>
              </a:rPr>
              <a:t>list</a:t>
            </a:r>
            <a:r>
              <a:rPr lang="vi-VN" sz="2200" dirty="0">
                <a:solidFill>
                  <a:srgbClr val="0070C0"/>
                </a:solidFill>
                <a:cs typeface="Arial" panose="020B0604020202020204" pitchFamily="34" charset="0"/>
              </a:rPr>
              <a:t>: 		ví dụ a = {1, </a:t>
            </a:r>
            <a:r>
              <a:rPr lang="en-GB" sz="2200" dirty="0">
                <a:solidFill>
                  <a:srgbClr val="FF0000"/>
                </a:solidFill>
                <a:cs typeface="Arial" panose="020B0604020202020204" pitchFamily="34" charset="0"/>
              </a:rPr>
              <a:t>[</a:t>
            </a:r>
            <a:r>
              <a:rPr lang="vi-VN" sz="2200" dirty="0">
                <a:solidFill>
                  <a:srgbClr val="FF0000"/>
                </a:solidFill>
                <a:cs typeface="Arial" panose="020B0604020202020204" pitchFamily="34" charset="0"/>
              </a:rPr>
              <a:t>2, 3</a:t>
            </a:r>
            <a:r>
              <a:rPr lang="en-GB" sz="2200" dirty="0">
                <a:solidFill>
                  <a:srgbClr val="FF0000"/>
                </a:solidFill>
                <a:cs typeface="Arial" panose="020B0604020202020204" pitchFamily="34" charset="0"/>
              </a:rPr>
              <a:t>]</a:t>
            </a:r>
            <a:r>
              <a:rPr lang="vi-VN" sz="2200" dirty="0">
                <a:solidFill>
                  <a:srgbClr val="0070C0"/>
                </a:solidFill>
                <a:cs typeface="Arial" panose="020B0604020202020204" pitchFamily="34" charset="0"/>
              </a:rPr>
              <a:t>, 4}</a:t>
            </a:r>
          </a:p>
        </p:txBody>
      </p:sp>
      <p:sp>
        <p:nvSpPr>
          <p:cNvPr id="21" name="Rectangle 20"/>
          <p:cNvSpPr/>
          <p:nvPr/>
        </p:nvSpPr>
        <p:spPr>
          <a:xfrm>
            <a:off x="2228865" y="4025091"/>
            <a:ext cx="955383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Truy cập vào phần tử thông qua chỉ số: 		ví dụ a[1], a[2],...</a:t>
            </a:r>
            <a:endParaRPr lang="vi-VN" sz="2200" dirty="0">
              <a:solidFill>
                <a:srgbClr val="0070C0"/>
              </a:solidFill>
              <a:cs typeface="Arial" panose="020B0604020202020204" pitchFamily="34" charset="0"/>
            </a:endParaRPr>
          </a:p>
        </p:txBody>
      </p:sp>
      <p:sp>
        <p:nvSpPr>
          <p:cNvPr id="27" name="Rectangle 26"/>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238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Các phép toán tập hợp trên set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179925" y="1832221"/>
            <a:ext cx="9963135"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rPr>
              <a:t>Phép hợp: 	</a:t>
            </a:r>
            <a:r>
              <a:rPr lang="vi-VN" sz="2200" dirty="0">
                <a:solidFill>
                  <a:srgbClr val="FF0000"/>
                </a:solidFill>
                <a:latin typeface="Arial" panose="020B0604020202020204" pitchFamily="34" charset="0"/>
                <a:cs typeface="Arial" panose="020B0604020202020204" pitchFamily="34" charset="0"/>
              </a:rPr>
              <a:t>| </a:t>
            </a:r>
            <a:r>
              <a:rPr lang="vi-VN" sz="2200" dirty="0">
                <a:solidFill>
                  <a:srgbClr val="00B050"/>
                </a:solidFill>
                <a:latin typeface="Arial" panose="020B0604020202020204" pitchFamily="34" charset="0"/>
                <a:cs typeface="Arial" panose="020B0604020202020204" pitchFamily="34" charset="0"/>
              </a:rPr>
              <a:t> hoặc </a:t>
            </a:r>
            <a:r>
              <a:rPr lang="vi-VN" sz="2200" dirty="0">
                <a:solidFill>
                  <a:srgbClr val="FF0000"/>
                </a:solidFill>
                <a:latin typeface="Arial" panose="020B0604020202020204" pitchFamily="34" charset="0"/>
                <a:cs typeface="Arial" panose="020B0604020202020204" pitchFamily="34" charset="0"/>
              </a:rPr>
              <a:t>union()	</a:t>
            </a:r>
            <a:r>
              <a:rPr lang="vi-VN" sz="2200" dirty="0">
                <a:solidFill>
                  <a:srgbClr val="00B050"/>
                </a:solidFill>
                <a:latin typeface="Arial" panose="020B0604020202020204" pitchFamily="34" charset="0"/>
                <a:cs typeface="Arial" panose="020B0604020202020204" pitchFamily="34" charset="0"/>
              </a:rPr>
              <a:t>	vd:  </a:t>
            </a:r>
            <a:r>
              <a:rPr lang="vi-VN" sz="2200" dirty="0">
                <a:solidFill>
                  <a:srgbClr val="FF0000"/>
                </a:solidFill>
                <a:latin typeface="Arial" panose="020B0604020202020204" pitchFamily="34" charset="0"/>
                <a:cs typeface="Arial" panose="020B0604020202020204" pitchFamily="34" charset="0"/>
              </a:rPr>
              <a:t>a = b | c,      a = b.union(c)</a:t>
            </a:r>
          </a:p>
        </p:txBody>
      </p:sp>
      <p:sp>
        <p:nvSpPr>
          <p:cNvPr id="19" name="Rectangle 18"/>
          <p:cNvSpPr/>
          <p:nvPr/>
        </p:nvSpPr>
        <p:spPr>
          <a:xfrm>
            <a:off x="2179926" y="2464014"/>
            <a:ext cx="9734246"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Phép giao: 	</a:t>
            </a:r>
            <a:r>
              <a:rPr lang="vi-VN" sz="2200" dirty="0">
                <a:solidFill>
                  <a:srgbClr val="FF0000"/>
                </a:solidFill>
                <a:cs typeface="Arial" panose="020B0604020202020204" pitchFamily="34" charset="0"/>
              </a:rPr>
              <a:t>&amp; </a:t>
            </a:r>
            <a:r>
              <a:rPr lang="vi-VN" sz="2200" dirty="0">
                <a:solidFill>
                  <a:srgbClr val="00B050"/>
                </a:solidFill>
                <a:cs typeface="Arial" panose="020B0604020202020204" pitchFamily="34" charset="0"/>
              </a:rPr>
              <a:t> hoặc </a:t>
            </a:r>
            <a:r>
              <a:rPr lang="vi-VN" sz="2200" dirty="0">
                <a:solidFill>
                  <a:srgbClr val="FF0000"/>
                </a:solidFill>
                <a:cs typeface="Arial" panose="020B0604020202020204" pitchFamily="34" charset="0"/>
              </a:rPr>
              <a:t>intersection()	</a:t>
            </a:r>
            <a:r>
              <a:rPr lang="vi-VN" sz="2200" dirty="0">
                <a:solidFill>
                  <a:srgbClr val="00B050"/>
                </a:solidFill>
                <a:cs typeface="Arial" panose="020B0604020202020204" pitchFamily="34" charset="0"/>
              </a:rPr>
              <a:t>vd:  </a:t>
            </a:r>
            <a:r>
              <a:rPr lang="vi-VN" sz="2200" dirty="0">
                <a:solidFill>
                  <a:srgbClr val="FF0000"/>
                </a:solidFill>
                <a:cs typeface="Arial" panose="020B0604020202020204" pitchFamily="34" charset="0"/>
              </a:rPr>
              <a:t>a = b &amp; c,     a = b.intersection(c)</a:t>
            </a:r>
          </a:p>
        </p:txBody>
      </p:sp>
      <p:sp>
        <p:nvSpPr>
          <p:cNvPr id="20" name="Rectangle 19"/>
          <p:cNvSpPr/>
          <p:nvPr/>
        </p:nvSpPr>
        <p:spPr>
          <a:xfrm>
            <a:off x="2179925" y="3055011"/>
            <a:ext cx="9734247"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Phép trừ: 	</a:t>
            </a:r>
            <a:r>
              <a:rPr lang="vi-VN" sz="2200" dirty="0">
                <a:solidFill>
                  <a:srgbClr val="FF0000"/>
                </a:solidFill>
                <a:cs typeface="Arial" panose="020B0604020202020204" pitchFamily="34" charset="0"/>
              </a:rPr>
              <a:t>- </a:t>
            </a:r>
            <a:r>
              <a:rPr lang="vi-VN" sz="2200" dirty="0">
                <a:solidFill>
                  <a:srgbClr val="00B050"/>
                </a:solidFill>
                <a:cs typeface="Arial" panose="020B0604020202020204" pitchFamily="34" charset="0"/>
              </a:rPr>
              <a:t> hoặc </a:t>
            </a:r>
            <a:r>
              <a:rPr lang="vi-VN" sz="2200" dirty="0">
                <a:solidFill>
                  <a:srgbClr val="FF0000"/>
                </a:solidFill>
                <a:cs typeface="Arial" panose="020B0604020202020204" pitchFamily="34" charset="0"/>
              </a:rPr>
              <a:t>difference()	</a:t>
            </a:r>
            <a:r>
              <a:rPr lang="vi-VN" sz="2200" dirty="0">
                <a:solidFill>
                  <a:srgbClr val="00B050"/>
                </a:solidFill>
                <a:cs typeface="Arial" panose="020B0604020202020204" pitchFamily="34" charset="0"/>
              </a:rPr>
              <a:t>vd:  </a:t>
            </a:r>
            <a:r>
              <a:rPr lang="vi-VN" sz="2200" dirty="0">
                <a:solidFill>
                  <a:srgbClr val="FF0000"/>
                </a:solidFill>
                <a:cs typeface="Arial" panose="020B0604020202020204" pitchFamily="34" charset="0"/>
              </a:rPr>
              <a:t>a = b - c,      a = b.difference(c)</a:t>
            </a:r>
          </a:p>
        </p:txBody>
      </p:sp>
      <p:sp>
        <p:nvSpPr>
          <p:cNvPr id="22" name="Rectangle 21"/>
          <p:cNvSpPr/>
          <p:nvPr/>
        </p:nvSpPr>
        <p:spPr>
          <a:xfrm>
            <a:off x="2228864" y="373897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Các phép kiểm tra trên set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228865" y="4474431"/>
            <a:ext cx="9963135"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rPr>
              <a:t>Kiểm tra xem hai tập hợp có rời nhau: 			isdisjoint()</a:t>
            </a:r>
            <a:endParaRPr lang="vi-VN" sz="2200" dirty="0">
              <a:solidFill>
                <a:srgbClr val="FF0000"/>
              </a:solidFill>
              <a:latin typeface="Arial" panose="020B0604020202020204" pitchFamily="34" charset="0"/>
              <a:cs typeface="Arial" panose="020B0604020202020204" pitchFamily="34" charset="0"/>
            </a:endParaRPr>
          </a:p>
        </p:txBody>
      </p:sp>
      <p:sp>
        <p:nvSpPr>
          <p:cNvPr id="26" name="Rectangle 25"/>
          <p:cNvSpPr/>
          <p:nvPr/>
        </p:nvSpPr>
        <p:spPr>
          <a:xfrm>
            <a:off x="2228866" y="5106224"/>
            <a:ext cx="9734246"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Kiểm tra xem một tập có là tập con của tập khác:	issubset()</a:t>
            </a:r>
            <a:endParaRPr lang="vi-VN" sz="2200" dirty="0">
              <a:solidFill>
                <a:srgbClr val="FF0000"/>
              </a:solidFill>
              <a:cs typeface="Arial" panose="020B0604020202020204" pitchFamily="34" charset="0"/>
            </a:endParaRPr>
          </a:p>
        </p:txBody>
      </p:sp>
      <p:sp>
        <p:nvSpPr>
          <p:cNvPr id="27" name="Rectangle 26"/>
          <p:cNvSpPr/>
          <p:nvPr/>
        </p:nvSpPr>
        <p:spPr>
          <a:xfrm>
            <a:off x="2228865" y="5697221"/>
            <a:ext cx="9734247"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Kiểm tra xem một tập có là tập mẹ của tập khác: 	issuperset()</a:t>
            </a:r>
            <a:endParaRPr lang="vi-VN" sz="2200" dirty="0">
              <a:solidFill>
                <a:srgbClr val="FF0000"/>
              </a:solidFill>
              <a:cs typeface="Arial" panose="020B0604020202020204" pitchFamily="34" charset="0"/>
            </a:endParaRP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3705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a:t>
            </a:fld>
            <a:endParaRPr lang="ru-RU" b="1" dirty="0">
              <a:solidFill>
                <a:schemeClr val="bg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513624265"/>
              </p:ext>
            </p:extLst>
          </p:nvPr>
        </p:nvGraphicFramePr>
        <p:xfrm>
          <a:off x="1108364" y="1390232"/>
          <a:ext cx="9393381" cy="4622640"/>
        </p:xfrm>
        <a:graphic>
          <a:graphicData uri="http://schemas.openxmlformats.org/drawingml/2006/table">
            <a:tbl>
              <a:tblPr bandRow="1">
                <a:tableStyleId>{5C22544A-7EE6-4342-B048-85BDC9FD1C3A}</a:tableStyleId>
              </a:tblPr>
              <a:tblGrid>
                <a:gridCol w="9393381">
                  <a:extLst>
                    <a:ext uri="{9D8B030D-6E8A-4147-A177-3AD203B41FA5}">
                      <a16:colId xmlns:a16="http://schemas.microsoft.com/office/drawing/2014/main" val="2704339229"/>
                    </a:ext>
                  </a:extLst>
                </a:gridCol>
              </a:tblGrid>
              <a:tr h="770440">
                <a:tc>
                  <a:txBody>
                    <a:bodyPr/>
                    <a:lstStyle/>
                    <a:p>
                      <a:pPr algn="just">
                        <a:lnSpc>
                          <a:spcPct val="120000"/>
                        </a:lnSpc>
                        <a:spcBef>
                          <a:spcPts val="400"/>
                        </a:spcBef>
                        <a:spcAft>
                          <a:spcPts val="0"/>
                        </a:spcAft>
                      </a:pPr>
                      <a:r>
                        <a:rPr lang="nl-NL" sz="2800" b="1" dirty="0">
                          <a:solidFill>
                            <a:srgbClr val="005064"/>
                          </a:solidFill>
                          <a:effectLst/>
                          <a:latin typeface="Bahnschrift SemiBold" panose="020B0502040204020203" pitchFamily="34" charset="0"/>
                        </a:rPr>
                        <a:t>Bài</a:t>
                      </a:r>
                      <a:r>
                        <a:rPr lang="nl-NL" sz="2800" b="1" baseline="0" dirty="0">
                          <a:solidFill>
                            <a:srgbClr val="005064"/>
                          </a:solidFill>
                          <a:effectLst/>
                          <a:latin typeface="Bahnschrift SemiBold" panose="020B0502040204020203" pitchFamily="34" charset="0"/>
                        </a:rPr>
                        <a:t> 1. </a:t>
                      </a:r>
                      <a:r>
                        <a:rPr lang="vi-VN" sz="2800" b="1" dirty="0">
                          <a:solidFill>
                            <a:srgbClr val="005064"/>
                          </a:solidFill>
                          <a:effectLst/>
                          <a:latin typeface="Bahnschrift SemiBold" panose="020B0502040204020203" pitchFamily="34" charset="0"/>
                        </a:rPr>
                        <a:t>Tổng</a:t>
                      </a:r>
                      <a:r>
                        <a:rPr lang="vi-VN" sz="2800" b="1" baseline="0" dirty="0">
                          <a:solidFill>
                            <a:srgbClr val="005064"/>
                          </a:solidFill>
                          <a:effectLst/>
                          <a:latin typeface="Bahnschrift SemiBold" panose="020B0502040204020203" pitchFamily="34" charset="0"/>
                        </a:rPr>
                        <a:t> quan Python (3)</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942710602"/>
                  </a:ext>
                </a:extLst>
              </a:tr>
              <a:tr h="770440">
                <a:tc>
                  <a:txBody>
                    <a:bodyPr/>
                    <a:lstStyle/>
                    <a:p>
                      <a:pPr algn="just">
                        <a:lnSpc>
                          <a:spcPct val="120000"/>
                        </a:lnSpc>
                        <a:spcBef>
                          <a:spcPts val="400"/>
                        </a:spcBef>
                        <a:spcAft>
                          <a:spcPts val="0"/>
                        </a:spcAft>
                      </a:pPr>
                      <a:r>
                        <a:rPr lang="nl-NL" sz="2800" b="1" dirty="0">
                          <a:solidFill>
                            <a:srgbClr val="005064"/>
                          </a:solidFill>
                          <a:effectLst/>
                          <a:latin typeface="Bahnschrift SemiBold" panose="020B0502040204020203" pitchFamily="34" charset="0"/>
                        </a:rPr>
                        <a:t>Bài</a:t>
                      </a:r>
                      <a:r>
                        <a:rPr lang="nl-NL" sz="2800" b="1" baseline="0" dirty="0">
                          <a:solidFill>
                            <a:srgbClr val="005064"/>
                          </a:solidFill>
                          <a:effectLst/>
                          <a:latin typeface="Bahnschrift SemiBold" panose="020B0502040204020203" pitchFamily="34" charset="0"/>
                        </a:rPr>
                        <a:t> 2: </a:t>
                      </a:r>
                      <a:r>
                        <a:rPr lang="nl-NL" sz="2800" b="1" dirty="0">
                          <a:solidFill>
                            <a:srgbClr val="005064"/>
                          </a:solidFill>
                          <a:effectLst/>
                          <a:latin typeface="Bahnschrift SemiBold" panose="020B0502040204020203" pitchFamily="34" charset="0"/>
                        </a:rPr>
                        <a:t>Functions &amp; Modules</a:t>
                      </a:r>
                      <a:r>
                        <a:rPr lang="vi-VN" sz="2800" b="1" dirty="0">
                          <a:solidFill>
                            <a:srgbClr val="005064"/>
                          </a:solidFill>
                          <a:effectLst/>
                          <a:latin typeface="Bahnschrift SemiBold" panose="020B0502040204020203" pitchFamily="34" charset="0"/>
                        </a:rPr>
                        <a:t> (3)</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539490728"/>
                  </a:ext>
                </a:extLst>
              </a:tr>
              <a:tr h="770440">
                <a:tc>
                  <a:txBody>
                    <a:bodyPr/>
                    <a:lstStyle/>
                    <a:p>
                      <a:pPr algn="just">
                        <a:lnSpc>
                          <a:spcPct val="120000"/>
                        </a:lnSpc>
                        <a:spcBef>
                          <a:spcPts val="400"/>
                        </a:spcBef>
                        <a:spcAft>
                          <a:spcPts val="0"/>
                        </a:spcAft>
                      </a:pPr>
                      <a:r>
                        <a:rPr lang="nl-NL" sz="2800" b="1" dirty="0">
                          <a:solidFill>
                            <a:srgbClr val="005064"/>
                          </a:solidFill>
                          <a:effectLst/>
                          <a:latin typeface="Bahnschrift SemiBold" panose="020B0502040204020203" pitchFamily="34" charset="0"/>
                        </a:rPr>
                        <a:t>Bài</a:t>
                      </a:r>
                      <a:r>
                        <a:rPr lang="nl-NL" sz="2800" b="1" baseline="0" dirty="0">
                          <a:solidFill>
                            <a:srgbClr val="005064"/>
                          </a:solidFill>
                          <a:effectLst/>
                          <a:latin typeface="Bahnschrift SemiBold" panose="020B0502040204020203" pitchFamily="34" charset="0"/>
                        </a:rPr>
                        <a:t> 3: </a:t>
                      </a:r>
                      <a:r>
                        <a:rPr lang="nl-NL" sz="2800" b="1" dirty="0">
                          <a:solidFill>
                            <a:srgbClr val="005064"/>
                          </a:solidFill>
                          <a:effectLst/>
                          <a:latin typeface="Bahnschrift SemiBold" panose="020B0502040204020203" pitchFamily="34" charset="0"/>
                        </a:rPr>
                        <a:t>Data</a:t>
                      </a:r>
                      <a:r>
                        <a:rPr lang="nl-NL" sz="2800" b="1" baseline="0" dirty="0">
                          <a:solidFill>
                            <a:srgbClr val="005064"/>
                          </a:solidFill>
                          <a:effectLst/>
                          <a:latin typeface="Bahnschrift SemiBold" panose="020B0502040204020203" pitchFamily="34" charset="0"/>
                        </a:rPr>
                        <a:t> Structures</a:t>
                      </a:r>
                      <a:r>
                        <a:rPr lang="vi-VN" sz="2800" b="1" baseline="0" dirty="0">
                          <a:solidFill>
                            <a:srgbClr val="005064"/>
                          </a:solidFill>
                          <a:effectLst/>
                          <a:latin typeface="Bahnschrift SemiBold" panose="020B0502040204020203" pitchFamily="34" charset="0"/>
                        </a:rPr>
                        <a:t> (6)</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184043414"/>
                  </a:ext>
                </a:extLst>
              </a:tr>
              <a:tr h="770440">
                <a:tc>
                  <a:txBody>
                    <a:bodyPr/>
                    <a:lstStyle/>
                    <a:p>
                      <a:pPr algn="just">
                        <a:lnSpc>
                          <a:spcPct val="120000"/>
                        </a:lnSpc>
                        <a:spcBef>
                          <a:spcPts val="400"/>
                        </a:spcBef>
                        <a:spcAft>
                          <a:spcPts val="0"/>
                        </a:spcAft>
                      </a:pPr>
                      <a:r>
                        <a:rPr lang="nl-NL" sz="2800" b="1" dirty="0">
                          <a:solidFill>
                            <a:srgbClr val="005064"/>
                          </a:solidFill>
                          <a:effectLst/>
                          <a:latin typeface="Bahnschrift SemiBold" panose="020B0502040204020203" pitchFamily="34" charset="0"/>
                          <a:ea typeface="+mn-ea"/>
                        </a:rPr>
                        <a:t>Bài</a:t>
                      </a:r>
                      <a:r>
                        <a:rPr lang="nl-NL" sz="2800" b="1" baseline="0" dirty="0">
                          <a:solidFill>
                            <a:srgbClr val="005064"/>
                          </a:solidFill>
                          <a:effectLst/>
                          <a:latin typeface="Bahnschrift SemiBold" panose="020B0502040204020203" pitchFamily="34" charset="0"/>
                          <a:ea typeface="+mn-ea"/>
                        </a:rPr>
                        <a:t> 4: </a:t>
                      </a:r>
                      <a:r>
                        <a:rPr lang="vi-VN" sz="2800" b="1" baseline="0" dirty="0">
                          <a:solidFill>
                            <a:srgbClr val="005064"/>
                          </a:solidFill>
                          <a:effectLst/>
                          <a:latin typeface="Bahnschrift SemiBold" panose="020B0502040204020203" pitchFamily="34" charset="0"/>
                          <a:ea typeface="+mn-ea"/>
                        </a:rPr>
                        <a:t>File </a:t>
                      </a:r>
                      <a:r>
                        <a:rPr lang="nl-NL" sz="2800" b="1" dirty="0">
                          <a:solidFill>
                            <a:srgbClr val="005064"/>
                          </a:solidFill>
                          <a:effectLst/>
                          <a:latin typeface="Bahnschrift SemiBold" panose="020B0502040204020203" pitchFamily="34" charset="0"/>
                          <a:ea typeface="+mn-ea"/>
                        </a:rPr>
                        <a:t>Input/</a:t>
                      </a:r>
                      <a:r>
                        <a:rPr lang="nl-NL" sz="2800" b="1" baseline="0" dirty="0">
                          <a:solidFill>
                            <a:srgbClr val="005064"/>
                          </a:solidFill>
                          <a:effectLst/>
                          <a:latin typeface="Bahnschrift SemiBold" panose="020B0502040204020203" pitchFamily="34" charset="0"/>
                          <a:ea typeface="+mn-ea"/>
                        </a:rPr>
                        <a:t> Output</a:t>
                      </a:r>
                      <a:r>
                        <a:rPr lang="vi-VN" sz="2800" b="1" baseline="0" dirty="0">
                          <a:solidFill>
                            <a:srgbClr val="005064"/>
                          </a:solidFill>
                          <a:effectLst/>
                          <a:latin typeface="Bahnschrift SemiBold" panose="020B0502040204020203" pitchFamily="34" charset="0"/>
                          <a:ea typeface="+mn-ea"/>
                        </a:rPr>
                        <a:t> (6)</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33529984"/>
                  </a:ext>
                </a:extLst>
              </a:tr>
              <a:tr h="770440">
                <a:tc>
                  <a:txBody>
                    <a:bodyPr/>
                    <a:lstStyle/>
                    <a:p>
                      <a:pPr algn="just">
                        <a:lnSpc>
                          <a:spcPct val="120000"/>
                        </a:lnSpc>
                        <a:spcBef>
                          <a:spcPts val="400"/>
                        </a:spcBef>
                        <a:spcAft>
                          <a:spcPts val="0"/>
                        </a:spcAft>
                      </a:pPr>
                      <a:r>
                        <a:rPr lang="nl-NL" sz="2800" b="1" dirty="0">
                          <a:solidFill>
                            <a:srgbClr val="005064"/>
                          </a:solidFill>
                          <a:effectLst/>
                          <a:latin typeface="Bahnschrift SemiBold" panose="020B0502040204020203" pitchFamily="34" charset="0"/>
                        </a:rPr>
                        <a:t>Bài</a:t>
                      </a:r>
                      <a:r>
                        <a:rPr lang="nl-NL" sz="2800" b="1" baseline="0" dirty="0">
                          <a:solidFill>
                            <a:srgbClr val="005064"/>
                          </a:solidFill>
                          <a:effectLst/>
                          <a:latin typeface="Bahnschrift SemiBold" panose="020B0502040204020203" pitchFamily="34" charset="0"/>
                        </a:rPr>
                        <a:t> 5: </a:t>
                      </a:r>
                      <a:r>
                        <a:rPr lang="nl-NL" sz="2800" b="1" dirty="0">
                          <a:solidFill>
                            <a:srgbClr val="005064"/>
                          </a:solidFill>
                          <a:effectLst/>
                          <a:latin typeface="Bahnschrift SemiBold" panose="020B0502040204020203" pitchFamily="34" charset="0"/>
                        </a:rPr>
                        <a:t>Matrix</a:t>
                      </a:r>
                      <a:r>
                        <a:rPr lang="nl-NL" sz="2800" b="1" baseline="0" dirty="0">
                          <a:solidFill>
                            <a:srgbClr val="005064"/>
                          </a:solidFill>
                          <a:effectLst/>
                          <a:latin typeface="Bahnschrift SemiBold" panose="020B0502040204020203" pitchFamily="34" charset="0"/>
                        </a:rPr>
                        <a:t> &amp; Vector</a:t>
                      </a:r>
                      <a:r>
                        <a:rPr lang="vi-VN" sz="2800" b="1" baseline="0" dirty="0">
                          <a:solidFill>
                            <a:srgbClr val="005064"/>
                          </a:solidFill>
                          <a:effectLst/>
                          <a:latin typeface="Bahnschrift SemiBold" panose="020B0502040204020203" pitchFamily="34" charset="0"/>
                        </a:rPr>
                        <a:t> (6)</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54440357"/>
                  </a:ext>
                </a:extLst>
              </a:tr>
              <a:tr h="770440">
                <a:tc>
                  <a:txBody>
                    <a:bodyPr/>
                    <a:lstStyle/>
                    <a:p>
                      <a:pPr algn="just">
                        <a:lnSpc>
                          <a:spcPct val="120000"/>
                        </a:lnSpc>
                        <a:spcBef>
                          <a:spcPts val="400"/>
                        </a:spcBef>
                        <a:spcAft>
                          <a:spcPts val="0"/>
                        </a:spcAft>
                      </a:pPr>
                      <a:r>
                        <a:rPr lang="nl-NL" sz="2800" b="1" dirty="0">
                          <a:solidFill>
                            <a:srgbClr val="005064"/>
                          </a:solidFill>
                          <a:effectLst/>
                          <a:latin typeface="Bahnschrift SemiBold" panose="020B0502040204020203" pitchFamily="34" charset="0"/>
                        </a:rPr>
                        <a:t>Bài</a:t>
                      </a:r>
                      <a:r>
                        <a:rPr lang="nl-NL" sz="2800" b="1" baseline="0" dirty="0">
                          <a:solidFill>
                            <a:srgbClr val="005064"/>
                          </a:solidFill>
                          <a:effectLst/>
                          <a:latin typeface="Bahnschrift SemiBold" panose="020B0502040204020203" pitchFamily="34" charset="0"/>
                        </a:rPr>
                        <a:t> 6: </a:t>
                      </a:r>
                      <a:r>
                        <a:rPr lang="nl-NL" sz="2800" b="1" dirty="0">
                          <a:solidFill>
                            <a:srgbClr val="005064"/>
                          </a:solidFill>
                          <a:effectLst/>
                          <a:latin typeface="Bahnschrift SemiBold" panose="020B0502040204020203" pitchFamily="34" charset="0"/>
                        </a:rPr>
                        <a:t>Data</a:t>
                      </a:r>
                      <a:r>
                        <a:rPr lang="nl-NL" sz="2800" b="1" baseline="0" dirty="0">
                          <a:solidFill>
                            <a:srgbClr val="005064"/>
                          </a:solidFill>
                          <a:effectLst/>
                          <a:latin typeface="Bahnschrift SemiBold" panose="020B0502040204020203" pitchFamily="34" charset="0"/>
                        </a:rPr>
                        <a:t> Visualization</a:t>
                      </a:r>
                      <a:r>
                        <a:rPr lang="vi-VN" sz="2800" b="1" baseline="0" dirty="0">
                          <a:solidFill>
                            <a:srgbClr val="005064"/>
                          </a:solidFill>
                          <a:effectLst/>
                          <a:latin typeface="Bahnschrift SemiBold" panose="020B0502040204020203" pitchFamily="34" charset="0"/>
                        </a:rPr>
                        <a:t> (6)</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948944359"/>
                  </a:ext>
                </a:extLst>
              </a:tr>
            </a:tbl>
          </a:graphicData>
        </a:graphic>
      </p:graphicFrame>
    </p:spTree>
    <p:extLst>
      <p:ext uri="{BB962C8B-B14F-4D97-AF65-F5344CB8AC3E}">
        <p14:creationId xmlns:p14="http://schemas.microsoft.com/office/powerpoint/2010/main" val="36506435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Symbol" panose="05050102010706020507" pitchFamily="18" charset="2"/>
              </a:rPr>
              <a:t>Frozenset: Một set bị đóng băng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5" y="2487019"/>
            <a:ext cx="9963135"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latin typeface="Arial" panose="020B0604020202020204" pitchFamily="34" charset="0"/>
                <a:cs typeface="Arial" panose="020B0604020202020204" pitchFamily="34" charset="0"/>
              </a:rPr>
              <a:t>Cách tạo frozenset</a:t>
            </a:r>
            <a:endParaRPr lang="vi-VN" sz="2200" dirty="0">
              <a:solidFill>
                <a:srgbClr val="FF0000"/>
              </a:solidFill>
              <a:latin typeface="Arial" panose="020B0604020202020204" pitchFamily="34" charset="0"/>
              <a:cs typeface="Arial" panose="020B0604020202020204" pitchFamily="34" charset="0"/>
            </a:endParaRPr>
          </a:p>
        </p:txBody>
      </p:sp>
      <p:sp>
        <p:nvSpPr>
          <p:cNvPr id="19" name="Rectangle 18"/>
          <p:cNvSpPr/>
          <p:nvPr/>
        </p:nvSpPr>
        <p:spPr>
          <a:xfrm>
            <a:off x="2228866" y="3118812"/>
            <a:ext cx="9734246"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Tính chất của frozenset</a:t>
            </a:r>
            <a:endParaRPr lang="vi-VN" sz="2200" dirty="0">
              <a:solidFill>
                <a:srgbClr val="FF0000"/>
              </a:solidFill>
              <a:cs typeface="Arial" panose="020B0604020202020204" pitchFamily="34" charset="0"/>
            </a:endParaRPr>
          </a:p>
        </p:txBody>
      </p:sp>
      <p:sp>
        <p:nvSpPr>
          <p:cNvPr id="20" name="Rectangle 19"/>
          <p:cNvSpPr/>
          <p:nvPr/>
        </p:nvSpPr>
        <p:spPr>
          <a:xfrm>
            <a:off x="2228865" y="3709809"/>
            <a:ext cx="9734247"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Các thao tác cơ bản trên frozenset</a:t>
            </a:r>
            <a:endParaRPr lang="vi-VN" sz="2200" dirty="0">
              <a:solidFill>
                <a:srgbClr val="FF0000"/>
              </a:solidFill>
              <a:cs typeface="Arial" panose="020B0604020202020204" pitchFamily="34" charset="0"/>
            </a:endParaRP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1" name="Rectangle 10"/>
          <p:cNvSpPr/>
          <p:nvPr/>
        </p:nvSpPr>
        <p:spPr>
          <a:xfrm>
            <a:off x="5251530" y="1861560"/>
            <a:ext cx="2782127" cy="494751"/>
          </a:xfrm>
          <a:prstGeom prst="rect">
            <a:avLst/>
          </a:prstGeom>
        </p:spPr>
        <p:txBody>
          <a:bodyPr wrap="square">
            <a:spAutoFit/>
          </a:bodyPr>
          <a:lstStyle/>
          <a:p>
            <a:pPr algn="ctr">
              <a:lnSpc>
                <a:spcPct val="120000"/>
              </a:lnSpc>
            </a:pPr>
            <a:r>
              <a:rPr lang="vi-VN" sz="2400" b="1" dirty="0">
                <a:solidFill>
                  <a:schemeClr val="accent2"/>
                </a:solidFill>
                <a:cs typeface="Arial" panose="020B0604020202020204" pitchFamily="34" charset="0"/>
                <a:sym typeface="Symbol" panose="05050102010706020507" pitchFamily="18" charset="2"/>
              </a:rPr>
              <a:t>Bài đọc thêm</a:t>
            </a:r>
            <a:endParaRPr lang="en-US" sz="2400" b="1" dirty="0">
              <a:solidFill>
                <a:schemeClr val="accent2"/>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665409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a:solidFill>
                  <a:srgbClr val="C00000"/>
                </a:solidFill>
                <a:latin typeface="Arial" panose="020B0604020202020204" pitchFamily="34" charset="0"/>
                <a:cs typeface="Arial" panose="020B0604020202020204" pitchFamily="34" charset="0"/>
                <a:sym typeface="Symbol" panose="05050102010706020507" pitchFamily="18" charset="2"/>
              </a:rPr>
              <a:t>BÀI TẬP 3.4</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4" y="1855038"/>
            <a:ext cx="9615835" cy="415498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Khởi tạo một set với các giá trị hỗn hợp kiểu số và xâu ký tự. Thực hiện các thao tác sau:</a:t>
            </a:r>
          </a:p>
          <a:p>
            <a:pPr marL="800100" lvl="1" indent="-342900">
              <a:lnSpc>
                <a:spcPct val="150000"/>
              </a:lnSpc>
              <a:buFontTx/>
              <a:buChar char="-"/>
            </a:pPr>
            <a:r>
              <a:rPr lang="vi-VN" sz="2200" dirty="0">
                <a:solidFill>
                  <a:srgbClr val="0070C0"/>
                </a:solidFill>
                <a:latin typeface="Arial" panose="020B0604020202020204" pitchFamily="34" charset="0"/>
                <a:cs typeface="Arial" panose="020B0604020202020204" pitchFamily="34" charset="0"/>
              </a:rPr>
              <a:t>Bổ sung một phần tử vào set</a:t>
            </a:r>
          </a:p>
          <a:p>
            <a:pPr marL="800100" lvl="1" indent="-342900">
              <a:lnSpc>
                <a:spcPct val="150000"/>
              </a:lnSpc>
              <a:buFontTx/>
              <a:buChar char="-"/>
            </a:pPr>
            <a:r>
              <a:rPr lang="vi-VN" sz="2200" dirty="0">
                <a:solidFill>
                  <a:srgbClr val="0070C0"/>
                </a:solidFill>
                <a:latin typeface="Arial" panose="020B0604020202020204" pitchFamily="34" charset="0"/>
                <a:cs typeface="Arial" panose="020B0604020202020204" pitchFamily="34" charset="0"/>
              </a:rPr>
              <a:t>Bổ sung hai phần tử vào set</a:t>
            </a:r>
          </a:p>
          <a:p>
            <a:pPr marL="800100" lvl="1" indent="-342900">
              <a:lnSpc>
                <a:spcPct val="150000"/>
              </a:lnSpc>
              <a:buFontTx/>
              <a:buChar char="-"/>
            </a:pPr>
            <a:r>
              <a:rPr lang="vi-VN" sz="2200" dirty="0">
                <a:solidFill>
                  <a:srgbClr val="0070C0"/>
                </a:solidFill>
                <a:latin typeface="Arial" panose="020B0604020202020204" pitchFamily="34" charset="0"/>
                <a:cs typeface="Arial" panose="020B0604020202020204" pitchFamily="34" charset="0"/>
              </a:rPr>
              <a:t>Xóa một phần tử trong set</a:t>
            </a:r>
          </a:p>
          <a:p>
            <a:pPr marL="800100" lvl="1" indent="-342900">
              <a:lnSpc>
                <a:spcPct val="150000"/>
              </a:lnSpc>
              <a:buFontTx/>
              <a:buChar char="-"/>
            </a:pPr>
            <a:r>
              <a:rPr lang="vi-VN" sz="2200" dirty="0">
                <a:solidFill>
                  <a:srgbClr val="0070C0"/>
                </a:solidFill>
                <a:latin typeface="Arial" panose="020B0604020202020204" pitchFamily="34" charset="0"/>
                <a:cs typeface="Arial" panose="020B0604020202020204" pitchFamily="34" charset="0"/>
              </a:rPr>
              <a:t>Lấy ra một giá trị trong set</a:t>
            </a:r>
          </a:p>
          <a:p>
            <a:pPr marL="800100" lvl="1" indent="-342900">
              <a:lnSpc>
                <a:spcPct val="150000"/>
              </a:lnSpc>
              <a:buFontTx/>
              <a:buChar char="-"/>
            </a:pPr>
            <a:r>
              <a:rPr lang="vi-VN" sz="2200" dirty="0">
                <a:solidFill>
                  <a:srgbClr val="0070C0"/>
                </a:solidFill>
                <a:latin typeface="Arial" panose="020B0604020202020204" pitchFamily="34" charset="0"/>
                <a:cs typeface="Arial" panose="020B0604020202020204" pitchFamily="34" charset="0"/>
              </a:rPr>
              <a:t>Xóa toàn bộ set</a:t>
            </a:r>
          </a:p>
          <a:p>
            <a:pPr>
              <a:lnSpc>
                <a:spcPct val="150000"/>
              </a:lnSpc>
            </a:pPr>
            <a:r>
              <a:rPr lang="vi-VN" sz="2200" dirty="0">
                <a:solidFill>
                  <a:srgbClr val="0070C0"/>
                </a:solidFill>
                <a:latin typeface="Arial" panose="020B0604020202020204" pitchFamily="34" charset="0"/>
                <a:cs typeface="Arial" panose="020B0604020202020204" pitchFamily="34" charset="0"/>
              </a:rPr>
              <a:t>Ghi chú: Mỗi thao tác đều in kết quả ra màn hình.</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610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a:solidFill>
                  <a:srgbClr val="C00000"/>
                </a:solidFill>
                <a:latin typeface="Arial" panose="020B0604020202020204" pitchFamily="34" charset="0"/>
                <a:cs typeface="Arial" panose="020B0604020202020204" pitchFamily="34" charset="0"/>
                <a:sym typeface="Symbol" panose="05050102010706020507" pitchFamily="18" charset="2"/>
              </a:rPr>
              <a:t>BÀI TẬP 3.5</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4" y="1855038"/>
            <a:ext cx="9615835" cy="313932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Khởi tạo hai set a và b với các giá trị bất kỳ. Thực hiện các thao tác sau:</a:t>
            </a:r>
          </a:p>
          <a:p>
            <a:pPr marL="800100" lvl="1" indent="-342900">
              <a:lnSpc>
                <a:spcPct val="150000"/>
              </a:lnSpc>
              <a:buFontTx/>
              <a:buChar char="-"/>
            </a:pPr>
            <a:r>
              <a:rPr lang="vi-VN" sz="2200" dirty="0">
                <a:solidFill>
                  <a:srgbClr val="0070C0"/>
                </a:solidFill>
                <a:latin typeface="Arial" panose="020B0604020202020204" pitchFamily="34" charset="0"/>
                <a:cs typeface="Arial" panose="020B0604020202020204" pitchFamily="34" charset="0"/>
              </a:rPr>
              <a:t>In ra hợp, giao, hiệu của hai tập hợp</a:t>
            </a:r>
          </a:p>
          <a:p>
            <a:pPr marL="800100" lvl="1" indent="-342900">
              <a:lnSpc>
                <a:spcPct val="150000"/>
              </a:lnSpc>
              <a:buFontTx/>
              <a:buChar char="-"/>
            </a:pPr>
            <a:r>
              <a:rPr lang="vi-VN" sz="2200" dirty="0">
                <a:solidFill>
                  <a:srgbClr val="0070C0"/>
                </a:solidFill>
                <a:latin typeface="Arial" panose="020B0604020202020204" pitchFamily="34" charset="0"/>
                <a:cs typeface="Arial" panose="020B0604020202020204" pitchFamily="34" charset="0"/>
              </a:rPr>
              <a:t>Kiểm tra xem tập a có là tập con của b không</a:t>
            </a:r>
          </a:p>
          <a:p>
            <a:pPr marL="800100" lvl="1" indent="-342900">
              <a:lnSpc>
                <a:spcPct val="150000"/>
              </a:lnSpc>
              <a:buFontTx/>
              <a:buChar char="-"/>
            </a:pPr>
            <a:r>
              <a:rPr lang="vi-VN" sz="2200" dirty="0">
                <a:solidFill>
                  <a:srgbClr val="0070C0"/>
                </a:solidFill>
                <a:latin typeface="Arial" panose="020B0604020202020204" pitchFamily="34" charset="0"/>
                <a:cs typeface="Arial" panose="020B0604020202020204" pitchFamily="34" charset="0"/>
              </a:rPr>
              <a:t>Kiểm tra xem tập a có chứa tập b không</a:t>
            </a:r>
          </a:p>
          <a:p>
            <a:pPr marL="800100" lvl="1" indent="-342900">
              <a:lnSpc>
                <a:spcPct val="150000"/>
              </a:lnSpc>
              <a:buFontTx/>
              <a:buChar char="-"/>
            </a:pPr>
            <a:r>
              <a:rPr lang="vi-VN" sz="2200" dirty="0">
                <a:solidFill>
                  <a:srgbClr val="0070C0"/>
                </a:solidFill>
                <a:latin typeface="Arial" panose="020B0604020202020204" pitchFamily="34" charset="0"/>
                <a:cs typeface="Arial" panose="020B0604020202020204" pitchFamily="34" charset="0"/>
              </a:rPr>
              <a:t>Kiểm tra xem một giá trị nhập từ bàn phím có nằm trong set a hay set b không.</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Set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80258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63</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504247"/>
            <a:ext cx="9615095" cy="1458669"/>
          </a:xfrm>
          <a:prstGeom prst="rect">
            <a:avLst/>
          </a:prstGeom>
        </p:spPr>
        <p:txBody>
          <a:bodyPr wrap="square">
            <a:spAutoFit/>
          </a:bodyPr>
          <a:lstStyle/>
          <a:p>
            <a:pPr algn="ctr">
              <a:lnSpc>
                <a:spcPct val="120000"/>
              </a:lnSpc>
            </a:pPr>
            <a:r>
              <a:rPr lang="en-US" sz="8000" b="1" dirty="0">
                <a:solidFill>
                  <a:srgbClr val="005064"/>
                </a:solidFill>
                <a:latin typeface="Bahnschrift SemiBold" panose="020B0502040204020203" pitchFamily="34" charset="0"/>
                <a:cs typeface="Arial" panose="020B0604020202020204" pitchFamily="34" charset="0"/>
              </a:rPr>
              <a:t>Python dictionary</a:t>
            </a:r>
          </a:p>
        </p:txBody>
      </p:sp>
    </p:spTree>
    <p:extLst>
      <p:ext uri="{BB962C8B-B14F-4D97-AF65-F5344CB8AC3E}">
        <p14:creationId xmlns:p14="http://schemas.microsoft.com/office/powerpoint/2010/main" val="27718198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Python dictionary</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dictionary </a:t>
            </a:r>
          </a:p>
        </p:txBody>
      </p:sp>
      <p:sp>
        <p:nvSpPr>
          <p:cNvPr id="2" name="Rectangle 1"/>
          <p:cNvSpPr/>
          <p:nvPr/>
        </p:nvSpPr>
        <p:spPr>
          <a:xfrm>
            <a:off x="2228864" y="1855038"/>
            <a:ext cx="9615835"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5064"/>
                </a:solidFill>
                <a:latin typeface="Arial" panose="020B0604020202020204" pitchFamily="34" charset="0"/>
                <a:cs typeface="Arial" panose="020B0604020202020204" pitchFamily="34" charset="0"/>
              </a:rPr>
              <a:t>Dictionary: một cấu trúc dữ liệu mà mỗi mục (item) là một cặp:</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548695" y="2395974"/>
            <a:ext cx="1769798" cy="600164"/>
          </a:xfrm>
          <a:prstGeom prst="rect">
            <a:avLst/>
          </a:prstGeom>
        </p:spPr>
        <p:txBody>
          <a:bodyPr wrap="square">
            <a:spAutoFit/>
          </a:bodyPr>
          <a:lstStyle/>
          <a:p>
            <a:pPr>
              <a:lnSpc>
                <a:spcPct val="150000"/>
              </a:lnSpc>
            </a:pPr>
            <a:r>
              <a:rPr lang="vi-VN" sz="2200" b="1" dirty="0">
                <a:solidFill>
                  <a:srgbClr val="C00000"/>
                </a:solidFill>
                <a:latin typeface="Arial" panose="020B0604020202020204" pitchFamily="34" charset="0"/>
                <a:cs typeface="Arial" panose="020B0604020202020204" pitchFamily="34" charset="0"/>
              </a:rPr>
              <a:t>Key</a:t>
            </a:r>
            <a:r>
              <a:rPr lang="vi-VN" sz="2200" b="1" dirty="0">
                <a:solidFill>
                  <a:schemeClr val="accent2"/>
                </a:solidFill>
                <a:latin typeface="Arial" panose="020B0604020202020204" pitchFamily="34" charset="0"/>
                <a:cs typeface="Arial" panose="020B0604020202020204" pitchFamily="34" charset="0"/>
              </a:rPr>
              <a:t> </a:t>
            </a:r>
            <a:r>
              <a:rPr lang="vi-VN" sz="2200" b="1" dirty="0">
                <a:solidFill>
                  <a:srgbClr val="005064"/>
                </a:solidFill>
                <a:latin typeface="Arial" panose="020B0604020202020204" pitchFamily="34" charset="0"/>
                <a:cs typeface="Arial" panose="020B0604020202020204" pitchFamily="34" charset="0"/>
              </a:rPr>
              <a:t>:</a:t>
            </a:r>
            <a:r>
              <a:rPr lang="vi-VN" sz="2200" b="1" dirty="0">
                <a:solidFill>
                  <a:schemeClr val="accent2"/>
                </a:solidFill>
                <a:latin typeface="Arial" panose="020B0604020202020204" pitchFamily="34" charset="0"/>
                <a:cs typeface="Arial" panose="020B0604020202020204" pitchFamily="34" charset="0"/>
              </a:rPr>
              <a:t> </a:t>
            </a:r>
            <a:r>
              <a:rPr lang="vi-VN" sz="2200" b="1" dirty="0">
                <a:solidFill>
                  <a:srgbClr val="00B050"/>
                </a:solidFill>
                <a:latin typeface="Arial" panose="020B0604020202020204" pitchFamily="34" charset="0"/>
                <a:cs typeface="Arial" panose="020B0604020202020204" pitchFamily="34" charset="0"/>
              </a:rPr>
              <a:t>Value</a:t>
            </a:r>
          </a:p>
        </p:txBody>
      </p:sp>
      <p:sp>
        <p:nvSpPr>
          <p:cNvPr id="17" name="Rectangle 16"/>
          <p:cNvSpPr/>
          <p:nvPr/>
        </p:nvSpPr>
        <p:spPr>
          <a:xfrm>
            <a:off x="7511566" y="2655384"/>
            <a:ext cx="4205817" cy="2400657"/>
          </a:xfrm>
          <a:prstGeom prst="rect">
            <a:avLst/>
          </a:prstGeom>
          <a:ln>
            <a:solidFill>
              <a:schemeClr val="accent1"/>
            </a:solidFill>
          </a:ln>
        </p:spPr>
        <p:txBody>
          <a:bodyPr wrap="square">
            <a:spAutoFit/>
          </a:bodyPr>
          <a:lstStyle/>
          <a:p>
            <a:pPr>
              <a:lnSpc>
                <a:spcPct val="150000"/>
              </a:lnSpc>
            </a:pPr>
            <a:r>
              <a:rPr lang="vi-VN" sz="2000" b="1" dirty="0">
                <a:solidFill>
                  <a:srgbClr val="005064"/>
                </a:solidFill>
                <a:latin typeface="Arial" panose="020B0604020202020204" pitchFamily="34" charset="0"/>
                <a:cs typeface="Arial" panose="020B0604020202020204" pitchFamily="34" charset="0"/>
              </a:rPr>
              <a:t>{ </a:t>
            </a:r>
          </a:p>
          <a:p>
            <a:pPr>
              <a:lnSpc>
                <a:spcPct val="150000"/>
              </a:lnSpc>
            </a:pPr>
            <a:r>
              <a:rPr lang="vi-VN" sz="2000" b="1" dirty="0">
                <a:solidFill>
                  <a:srgbClr val="005064"/>
                </a:solidFill>
                <a:latin typeface="Arial" panose="020B0604020202020204" pitchFamily="34" charset="0"/>
                <a:cs typeface="Arial" panose="020B0604020202020204" pitchFamily="34" charset="0"/>
              </a:rPr>
              <a:t>  </a:t>
            </a:r>
            <a:r>
              <a:rPr lang="vi-VN" sz="2000" b="1" dirty="0">
                <a:solidFill>
                  <a:srgbClr val="C00000"/>
                </a:solidFill>
                <a:latin typeface="Arial" panose="020B0604020202020204" pitchFamily="34" charset="0"/>
                <a:cs typeface="Arial" panose="020B0604020202020204" pitchFamily="34" charset="0"/>
              </a:rPr>
              <a:t>2020601001</a:t>
            </a:r>
            <a:r>
              <a:rPr lang="vi-VN" sz="2000" b="1" dirty="0">
                <a:solidFill>
                  <a:srgbClr val="005064"/>
                </a:solidFill>
                <a:latin typeface="Arial" panose="020B0604020202020204" pitchFamily="34" charset="0"/>
                <a:cs typeface="Arial" panose="020B0604020202020204" pitchFamily="34" charset="0"/>
              </a:rPr>
              <a:t> : </a:t>
            </a:r>
            <a:r>
              <a:rPr lang="vi-VN" sz="2000" b="1" dirty="0">
                <a:solidFill>
                  <a:srgbClr val="00B050"/>
                </a:solidFill>
                <a:latin typeface="Arial" panose="020B0604020202020204" pitchFamily="34" charset="0"/>
                <a:cs typeface="Arial" panose="020B0604020202020204" pitchFamily="34" charset="0"/>
              </a:rPr>
              <a:t>“Nguyễn Văn A”</a:t>
            </a:r>
            <a:r>
              <a:rPr lang="vi-VN" sz="2000" b="1" dirty="0">
                <a:solidFill>
                  <a:srgbClr val="005064"/>
                </a:solidFill>
                <a:latin typeface="Arial" panose="020B0604020202020204" pitchFamily="34" charset="0"/>
                <a:cs typeface="Arial" panose="020B0604020202020204" pitchFamily="34" charset="0"/>
              </a:rPr>
              <a:t>,</a:t>
            </a:r>
          </a:p>
          <a:p>
            <a:pPr>
              <a:lnSpc>
                <a:spcPct val="150000"/>
              </a:lnSpc>
            </a:pPr>
            <a:r>
              <a:rPr lang="vi-VN" sz="2000" b="1" dirty="0">
                <a:solidFill>
                  <a:srgbClr val="005064"/>
                </a:solidFill>
                <a:latin typeface="Arial" panose="020B0604020202020204" pitchFamily="34" charset="0"/>
                <a:cs typeface="Arial" panose="020B0604020202020204" pitchFamily="34" charset="0"/>
              </a:rPr>
              <a:t>  </a:t>
            </a:r>
            <a:r>
              <a:rPr lang="vi-VN" sz="2000" b="1" dirty="0">
                <a:solidFill>
                  <a:srgbClr val="C00000"/>
                </a:solidFill>
                <a:latin typeface="Arial" panose="020B0604020202020204" pitchFamily="34" charset="0"/>
                <a:cs typeface="Arial" panose="020B0604020202020204" pitchFamily="34" charset="0"/>
              </a:rPr>
              <a:t>2020601002</a:t>
            </a:r>
            <a:r>
              <a:rPr lang="vi-VN" sz="2000" b="1" dirty="0">
                <a:solidFill>
                  <a:srgbClr val="005064"/>
                </a:solidFill>
                <a:latin typeface="Arial" panose="020B0604020202020204" pitchFamily="34" charset="0"/>
                <a:cs typeface="Arial" panose="020B0604020202020204" pitchFamily="34" charset="0"/>
              </a:rPr>
              <a:t> : </a:t>
            </a:r>
            <a:r>
              <a:rPr lang="vi-VN" sz="2000" b="1" dirty="0">
                <a:solidFill>
                  <a:srgbClr val="00B050"/>
                </a:solidFill>
                <a:latin typeface="Arial" panose="020B0604020202020204" pitchFamily="34" charset="0"/>
                <a:cs typeface="Arial" panose="020B0604020202020204" pitchFamily="34" charset="0"/>
              </a:rPr>
              <a:t>“Nguyễn Thị B”</a:t>
            </a:r>
            <a:r>
              <a:rPr lang="vi-VN" sz="2000" b="1" dirty="0">
                <a:solidFill>
                  <a:srgbClr val="005064"/>
                </a:solidFill>
                <a:latin typeface="Arial" panose="020B0604020202020204" pitchFamily="34" charset="0"/>
                <a:cs typeface="Arial" panose="020B0604020202020204" pitchFamily="34" charset="0"/>
              </a:rPr>
              <a:t>,</a:t>
            </a:r>
          </a:p>
          <a:p>
            <a:pPr>
              <a:lnSpc>
                <a:spcPct val="150000"/>
              </a:lnSpc>
            </a:pPr>
            <a:r>
              <a:rPr lang="vi-VN" sz="2000" b="1" dirty="0">
                <a:solidFill>
                  <a:srgbClr val="005064"/>
                </a:solidFill>
                <a:latin typeface="Arial" panose="020B0604020202020204" pitchFamily="34" charset="0"/>
                <a:cs typeface="Arial" panose="020B0604020202020204" pitchFamily="34" charset="0"/>
              </a:rPr>
              <a:t>  </a:t>
            </a:r>
            <a:r>
              <a:rPr lang="vi-VN" sz="2000" b="1" dirty="0">
                <a:solidFill>
                  <a:srgbClr val="C00000"/>
                </a:solidFill>
                <a:latin typeface="Arial" panose="020B0604020202020204" pitchFamily="34" charset="0"/>
                <a:cs typeface="Arial" panose="020B0604020202020204" pitchFamily="34" charset="0"/>
              </a:rPr>
              <a:t>2020601003</a:t>
            </a:r>
            <a:r>
              <a:rPr lang="vi-VN" sz="2000" b="1" dirty="0">
                <a:solidFill>
                  <a:srgbClr val="005064"/>
                </a:solidFill>
                <a:latin typeface="Arial" panose="020B0604020202020204" pitchFamily="34" charset="0"/>
                <a:cs typeface="Arial" panose="020B0604020202020204" pitchFamily="34" charset="0"/>
              </a:rPr>
              <a:t> : </a:t>
            </a:r>
            <a:r>
              <a:rPr lang="vi-VN" sz="2000" b="1" dirty="0">
                <a:solidFill>
                  <a:srgbClr val="00B050"/>
                </a:solidFill>
                <a:latin typeface="Arial" panose="020B0604020202020204" pitchFamily="34" charset="0"/>
                <a:cs typeface="Arial" panose="020B0604020202020204" pitchFamily="34" charset="0"/>
              </a:rPr>
              <a:t>“Trần Văn C”</a:t>
            </a:r>
          </a:p>
          <a:p>
            <a:pPr>
              <a:lnSpc>
                <a:spcPct val="150000"/>
              </a:lnSpc>
            </a:pPr>
            <a:r>
              <a:rPr lang="vi-VN" sz="2000" b="1" dirty="0">
                <a:solidFill>
                  <a:srgbClr val="005064"/>
                </a:solidFill>
                <a:latin typeface="Arial" panose="020B0604020202020204" pitchFamily="34" charset="0"/>
                <a:cs typeface="Arial" panose="020B0604020202020204" pitchFamily="34" charset="0"/>
              </a:rPr>
              <a:t>}</a:t>
            </a:r>
          </a:p>
        </p:txBody>
      </p:sp>
      <p:sp>
        <p:nvSpPr>
          <p:cNvPr id="21" name="Rectangle 20"/>
          <p:cNvSpPr/>
          <p:nvPr/>
        </p:nvSpPr>
        <p:spPr>
          <a:xfrm>
            <a:off x="8019361" y="5567056"/>
            <a:ext cx="979496" cy="600164"/>
          </a:xfrm>
          <a:prstGeom prst="rect">
            <a:avLst/>
          </a:prstGeom>
        </p:spPr>
        <p:txBody>
          <a:bodyPr wrap="square">
            <a:spAutoFit/>
          </a:bodyPr>
          <a:lstStyle/>
          <a:p>
            <a:pPr>
              <a:lnSpc>
                <a:spcPct val="150000"/>
              </a:lnSpc>
            </a:pPr>
            <a:r>
              <a:rPr lang="vi-VN" sz="2200" b="1" dirty="0">
                <a:solidFill>
                  <a:schemeClr val="accent2"/>
                </a:solidFill>
                <a:latin typeface="Arial" panose="020B0604020202020204" pitchFamily="34" charset="0"/>
                <a:cs typeface="Arial" panose="020B0604020202020204" pitchFamily="34" charset="0"/>
              </a:rPr>
              <a:t>Key</a:t>
            </a:r>
          </a:p>
        </p:txBody>
      </p:sp>
      <p:sp>
        <p:nvSpPr>
          <p:cNvPr id="25" name="Rectangle 24"/>
          <p:cNvSpPr/>
          <p:nvPr/>
        </p:nvSpPr>
        <p:spPr>
          <a:xfrm>
            <a:off x="9860893" y="5567056"/>
            <a:ext cx="979496" cy="537391"/>
          </a:xfrm>
          <a:prstGeom prst="rect">
            <a:avLst/>
          </a:prstGeom>
        </p:spPr>
        <p:txBody>
          <a:bodyPr wrap="square">
            <a:spAutoFit/>
          </a:bodyPr>
          <a:lstStyle/>
          <a:p>
            <a:pPr>
              <a:lnSpc>
                <a:spcPct val="150000"/>
              </a:lnSpc>
            </a:pPr>
            <a:r>
              <a:rPr lang="vi-VN" sz="2200" b="1" dirty="0">
                <a:solidFill>
                  <a:schemeClr val="accent2"/>
                </a:solidFill>
                <a:latin typeface="Arial" panose="020B0604020202020204" pitchFamily="34" charset="0"/>
                <a:cs typeface="Arial" panose="020B0604020202020204" pitchFamily="34" charset="0"/>
              </a:rPr>
              <a:t>Value</a:t>
            </a:r>
          </a:p>
        </p:txBody>
      </p:sp>
      <p:sp>
        <p:nvSpPr>
          <p:cNvPr id="23" name="Rectangle 22"/>
          <p:cNvSpPr/>
          <p:nvPr/>
        </p:nvSpPr>
        <p:spPr>
          <a:xfrm>
            <a:off x="2572472" y="3865125"/>
            <a:ext cx="4253113" cy="1631216"/>
          </a:xfrm>
          <a:prstGeom prst="rect">
            <a:avLst/>
          </a:prstGeom>
        </p:spPr>
        <p:txBody>
          <a:bodyPr wrap="square">
            <a:spAutoFit/>
          </a:bodyPr>
          <a:lstStyle/>
          <a:p>
            <a:r>
              <a:rPr lang="en-US" sz="2000" dirty="0">
                <a:solidFill>
                  <a:srgbClr val="0070C0"/>
                </a:solidFill>
                <a:latin typeface="Ebrima" panose="02000000000000000000" pitchFamily="2" charset="0"/>
                <a:ea typeface="Ebrima" panose="02000000000000000000" pitchFamily="2" charset="0"/>
                <a:cs typeface="Ebrima" panose="02000000000000000000" pitchFamily="2" charset="0"/>
              </a:rPr>
              <a:t>Created: 	    </a:t>
            </a:r>
            <a:r>
              <a:rPr lang="en-US" sz="2000" dirty="0" err="1">
                <a:solidFill>
                  <a:srgbClr val="0070C0"/>
                </a:solidFill>
                <a:latin typeface="Ebrima" panose="02000000000000000000" pitchFamily="2" charset="0"/>
                <a:ea typeface="Ebrima" panose="02000000000000000000" pitchFamily="2" charset="0"/>
                <a:cs typeface="Ebrima" panose="02000000000000000000" pitchFamily="2" charset="0"/>
              </a:rPr>
              <a:t>Tạo</a:t>
            </a:r>
            <a:endParaRPr lang="en-US" sz="2000" dirty="0">
              <a:solidFill>
                <a:srgbClr val="0070C0"/>
              </a:solidFill>
              <a:latin typeface="Ebrima" panose="02000000000000000000" pitchFamily="2" charset="0"/>
              <a:ea typeface="Ebrima" panose="02000000000000000000" pitchFamily="2" charset="0"/>
              <a:cs typeface="Ebrima" panose="02000000000000000000" pitchFamily="2" charset="0"/>
            </a:endParaRPr>
          </a:p>
          <a:p>
            <a:r>
              <a:rPr lang="en-US" sz="2000" dirty="0">
                <a:solidFill>
                  <a:srgbClr val="0070C0"/>
                </a:solidFill>
                <a:latin typeface="Ebrima" panose="02000000000000000000" pitchFamily="2" charset="0"/>
                <a:ea typeface="Ebrima" panose="02000000000000000000" pitchFamily="2" charset="0"/>
                <a:cs typeface="Ebrima" panose="02000000000000000000" pitchFamily="2" charset="0"/>
              </a:rPr>
              <a:t>Accessing: 	    </a:t>
            </a:r>
            <a:r>
              <a:rPr lang="en-US" sz="2000" dirty="0" err="1">
                <a:solidFill>
                  <a:srgbClr val="0070C0"/>
                </a:solidFill>
                <a:latin typeface="Ebrima" panose="02000000000000000000" pitchFamily="2" charset="0"/>
                <a:ea typeface="Ebrima" panose="02000000000000000000" pitchFamily="2" charset="0"/>
                <a:cs typeface="Ebrima" panose="02000000000000000000" pitchFamily="2" charset="0"/>
              </a:rPr>
              <a:t>Truy</a:t>
            </a:r>
            <a:r>
              <a:rPr lang="en-US" sz="2000" dirty="0">
                <a:solidFill>
                  <a:srgbClr val="0070C0"/>
                </a:solidFill>
                <a:latin typeface="Ebrima" panose="02000000000000000000" pitchFamily="2" charset="0"/>
                <a:ea typeface="Ebrima" panose="02000000000000000000" pitchFamily="2" charset="0"/>
                <a:cs typeface="Ebrima" panose="02000000000000000000" pitchFamily="2" charset="0"/>
              </a:rPr>
              <a:t> </a:t>
            </a:r>
            <a:r>
              <a:rPr lang="en-US" sz="2000" dirty="0" err="1">
                <a:solidFill>
                  <a:srgbClr val="0070C0"/>
                </a:solidFill>
                <a:latin typeface="Ebrima" panose="02000000000000000000" pitchFamily="2" charset="0"/>
                <a:ea typeface="Ebrima" panose="02000000000000000000" pitchFamily="2" charset="0"/>
                <a:cs typeface="Ebrima" panose="02000000000000000000" pitchFamily="2" charset="0"/>
              </a:rPr>
              <a:t>cập</a:t>
            </a:r>
            <a:endParaRPr lang="en-US" sz="2000" dirty="0">
              <a:solidFill>
                <a:srgbClr val="0070C0"/>
              </a:solidFill>
              <a:latin typeface="Ebrima" panose="02000000000000000000" pitchFamily="2" charset="0"/>
              <a:ea typeface="Ebrima" panose="02000000000000000000" pitchFamily="2" charset="0"/>
              <a:cs typeface="Ebrima" panose="02000000000000000000" pitchFamily="2" charset="0"/>
            </a:endParaRPr>
          </a:p>
          <a:p>
            <a:r>
              <a:rPr lang="en-US" sz="2000" dirty="0">
                <a:solidFill>
                  <a:srgbClr val="0070C0"/>
                </a:solidFill>
                <a:latin typeface="Ebrima" panose="02000000000000000000" pitchFamily="2" charset="0"/>
                <a:ea typeface="Ebrima" panose="02000000000000000000" pitchFamily="2" charset="0"/>
                <a:cs typeface="Ebrima" panose="02000000000000000000" pitchFamily="2" charset="0"/>
              </a:rPr>
              <a:t>Adding:		    </a:t>
            </a:r>
            <a:r>
              <a:rPr lang="en-US" sz="2000" dirty="0" err="1">
                <a:solidFill>
                  <a:srgbClr val="0070C0"/>
                </a:solidFill>
                <a:latin typeface="Ebrima" panose="02000000000000000000" pitchFamily="2" charset="0"/>
                <a:ea typeface="Ebrima" panose="02000000000000000000" pitchFamily="2" charset="0"/>
                <a:cs typeface="Ebrima" panose="02000000000000000000" pitchFamily="2" charset="0"/>
              </a:rPr>
              <a:t>Thêm</a:t>
            </a:r>
            <a:endParaRPr lang="en-US" sz="2000" dirty="0">
              <a:solidFill>
                <a:srgbClr val="0070C0"/>
              </a:solidFill>
              <a:latin typeface="Ebrima" panose="02000000000000000000" pitchFamily="2" charset="0"/>
              <a:ea typeface="Ebrima" panose="02000000000000000000" pitchFamily="2" charset="0"/>
              <a:cs typeface="Ebrima" panose="02000000000000000000" pitchFamily="2" charset="0"/>
            </a:endParaRPr>
          </a:p>
          <a:p>
            <a:r>
              <a:rPr lang="en-US" sz="2000" dirty="0">
                <a:solidFill>
                  <a:srgbClr val="0070C0"/>
                </a:solidFill>
                <a:latin typeface="Ebrima" panose="02000000000000000000" pitchFamily="2" charset="0"/>
                <a:ea typeface="Ebrima" panose="02000000000000000000" pitchFamily="2" charset="0"/>
                <a:cs typeface="Ebrima" panose="02000000000000000000" pitchFamily="2" charset="0"/>
              </a:rPr>
              <a:t>Removing:	    </a:t>
            </a:r>
            <a:r>
              <a:rPr lang="en-US" sz="2000" dirty="0" err="1">
                <a:solidFill>
                  <a:srgbClr val="0070C0"/>
                </a:solidFill>
                <a:latin typeface="Ebrima" panose="02000000000000000000" pitchFamily="2" charset="0"/>
                <a:ea typeface="Ebrima" panose="02000000000000000000" pitchFamily="2" charset="0"/>
                <a:cs typeface="Ebrima" panose="02000000000000000000" pitchFamily="2" charset="0"/>
              </a:rPr>
              <a:t>Xóa</a:t>
            </a:r>
            <a:endParaRPr lang="en-US" sz="2000" dirty="0">
              <a:solidFill>
                <a:srgbClr val="0070C0"/>
              </a:solidFill>
              <a:latin typeface="Ebrima" panose="02000000000000000000" pitchFamily="2" charset="0"/>
              <a:ea typeface="Ebrima" panose="02000000000000000000" pitchFamily="2" charset="0"/>
              <a:cs typeface="Ebrima" panose="02000000000000000000" pitchFamily="2" charset="0"/>
            </a:endParaRPr>
          </a:p>
          <a:p>
            <a:r>
              <a:rPr lang="en-US" sz="2000" dirty="0">
                <a:solidFill>
                  <a:srgbClr val="0070C0"/>
                </a:solidFill>
                <a:latin typeface="Ebrima" panose="02000000000000000000" pitchFamily="2" charset="0"/>
                <a:ea typeface="Ebrima" panose="02000000000000000000" pitchFamily="2" charset="0"/>
                <a:cs typeface="Ebrima" panose="02000000000000000000" pitchFamily="2" charset="0"/>
              </a:rPr>
              <a:t>built-in functions:  DS </a:t>
            </a:r>
            <a:r>
              <a:rPr lang="en-US" sz="2000" dirty="0" err="1">
                <a:solidFill>
                  <a:srgbClr val="0070C0"/>
                </a:solidFill>
                <a:latin typeface="Ebrima" panose="02000000000000000000" pitchFamily="2" charset="0"/>
                <a:ea typeface="Ebrima" panose="02000000000000000000" pitchFamily="2" charset="0"/>
                <a:cs typeface="Ebrima" panose="02000000000000000000" pitchFamily="2" charset="0"/>
              </a:rPr>
              <a:t>hàm</a:t>
            </a:r>
            <a:endParaRPr lang="vi-VN" sz="2000" dirty="0">
              <a:solidFill>
                <a:srgbClr val="0070C0"/>
              </a:solidFill>
              <a:ea typeface="Ebrima" panose="02000000000000000000" pitchFamily="2" charset="0"/>
              <a:cs typeface="Ebrima" panose="02000000000000000000" pitchFamily="2" charset="0"/>
            </a:endParaRPr>
          </a:p>
        </p:txBody>
      </p:sp>
      <p:sp>
        <p:nvSpPr>
          <p:cNvPr id="29" name="Rectangle 28"/>
          <p:cNvSpPr/>
          <p:nvPr/>
        </p:nvSpPr>
        <p:spPr>
          <a:xfrm>
            <a:off x="2228864" y="3204385"/>
            <a:ext cx="3642109"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5064"/>
                </a:solidFill>
                <a:latin typeface="Arial" panose="020B0604020202020204" pitchFamily="34" charset="0"/>
                <a:cs typeface="Arial" panose="020B0604020202020204" pitchFamily="34" charset="0"/>
              </a:rPr>
              <a:t>Học gì về dictionary ?</a:t>
            </a:r>
          </a:p>
        </p:txBody>
      </p:sp>
      <p:cxnSp>
        <p:nvCxnSpPr>
          <p:cNvPr id="18" name="Straight Arrow Connector 17"/>
          <p:cNvCxnSpPr/>
          <p:nvPr/>
        </p:nvCxnSpPr>
        <p:spPr>
          <a:xfrm flipV="1">
            <a:off x="8373291" y="3989281"/>
            <a:ext cx="0" cy="150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0350641" y="3989281"/>
            <a:ext cx="0" cy="150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81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5" grpId="0"/>
      <p:bldP spid="23" grpId="0"/>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Tạo dictionary</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dictionary </a:t>
            </a:r>
          </a:p>
        </p:txBody>
      </p:sp>
      <p:sp>
        <p:nvSpPr>
          <p:cNvPr id="2" name="Rectangle 1"/>
          <p:cNvSpPr/>
          <p:nvPr/>
        </p:nvSpPr>
        <p:spPr>
          <a:xfrm>
            <a:off x="4318493" y="1673450"/>
            <a:ext cx="4831840" cy="537391"/>
          </a:xfrm>
          <a:prstGeom prst="rect">
            <a:avLst/>
          </a:prstGeom>
        </p:spPr>
        <p:txBody>
          <a:bodyPr wrap="square">
            <a:spAutoFit/>
          </a:bodyPr>
          <a:lstStyle/>
          <a:p>
            <a:pPr>
              <a:lnSpc>
                <a:spcPct val="150000"/>
              </a:lnSpc>
            </a:pPr>
            <a:r>
              <a:rPr lang="vi-VN" sz="2200" b="1" dirty="0">
                <a:solidFill>
                  <a:srgbClr val="0000FF"/>
                </a:solidFill>
                <a:latin typeface="Arial" panose="020B0604020202020204" pitchFamily="34" charset="0"/>
                <a:cs typeface="Arial" panose="020B0604020202020204" pitchFamily="34" charset="0"/>
              </a:rPr>
              <a:t>a = { item1, item2, item3,...., itemn}</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380410" y="2337555"/>
            <a:ext cx="6098916" cy="600164"/>
          </a:xfrm>
          <a:prstGeom prst="rect">
            <a:avLst/>
          </a:prstGeom>
        </p:spPr>
        <p:txBody>
          <a:bodyPr wrap="square">
            <a:spAutoFit/>
          </a:bodyPr>
          <a:lstStyle/>
          <a:p>
            <a:pPr>
              <a:lnSpc>
                <a:spcPct val="150000"/>
              </a:lnSpc>
            </a:pPr>
            <a:r>
              <a:rPr lang="vi-VN" sz="2200" b="1" dirty="0">
                <a:solidFill>
                  <a:srgbClr val="005064"/>
                </a:solidFill>
                <a:latin typeface="Arial" panose="020B0604020202020204" pitchFamily="34" charset="0"/>
                <a:cs typeface="Arial" panose="020B0604020202020204" pitchFamily="34" charset="0"/>
              </a:rPr>
              <a:t>item có dạng:             </a:t>
            </a:r>
            <a:r>
              <a:rPr lang="vi-VN" sz="2200" b="1" dirty="0">
                <a:solidFill>
                  <a:srgbClr val="C00000"/>
                </a:solidFill>
                <a:latin typeface="Arial" panose="020B0604020202020204" pitchFamily="34" charset="0"/>
                <a:cs typeface="Arial" panose="020B0604020202020204" pitchFamily="34" charset="0"/>
                <a:sym typeface="Symbol" panose="05050102010706020507" pitchFamily="18" charset="2"/>
              </a:rPr>
              <a:t></a:t>
            </a:r>
            <a:r>
              <a:rPr lang="vi-VN" sz="2200" b="1" dirty="0">
                <a:solidFill>
                  <a:srgbClr val="C00000"/>
                </a:solidFill>
                <a:latin typeface="Arial" panose="020B0604020202020204" pitchFamily="34" charset="0"/>
                <a:cs typeface="Arial" panose="020B0604020202020204" pitchFamily="34" charset="0"/>
              </a:rPr>
              <a:t>Key</a:t>
            </a:r>
            <a:r>
              <a:rPr lang="vi-VN" sz="2200" b="1" dirty="0">
                <a:solidFill>
                  <a:srgbClr val="C00000"/>
                </a:solidFill>
                <a:latin typeface="Arial" panose="020B0604020202020204" pitchFamily="34" charset="0"/>
                <a:cs typeface="Arial" panose="020B0604020202020204" pitchFamily="34" charset="0"/>
                <a:sym typeface="Symbol" panose="05050102010706020507" pitchFamily="18" charset="2"/>
              </a:rPr>
              <a:t></a:t>
            </a:r>
            <a:r>
              <a:rPr lang="vi-VN" sz="2200" b="1" dirty="0">
                <a:solidFill>
                  <a:schemeClr val="accent2"/>
                </a:solidFill>
                <a:latin typeface="Arial" panose="020B0604020202020204" pitchFamily="34" charset="0"/>
                <a:cs typeface="Arial" panose="020B0604020202020204" pitchFamily="34" charset="0"/>
              </a:rPr>
              <a:t> </a:t>
            </a:r>
            <a:r>
              <a:rPr lang="vi-VN" sz="2200" b="1" dirty="0">
                <a:solidFill>
                  <a:srgbClr val="005064"/>
                </a:solidFill>
                <a:latin typeface="Arial" panose="020B0604020202020204" pitchFamily="34" charset="0"/>
                <a:cs typeface="Arial" panose="020B0604020202020204" pitchFamily="34" charset="0"/>
              </a:rPr>
              <a:t>:</a:t>
            </a:r>
            <a:r>
              <a:rPr lang="vi-VN" sz="2200" b="1" dirty="0">
                <a:solidFill>
                  <a:schemeClr val="accent2"/>
                </a:solidFill>
                <a:latin typeface="Arial" panose="020B0604020202020204" pitchFamily="34" charset="0"/>
                <a:cs typeface="Arial" panose="020B0604020202020204" pitchFamily="34" charset="0"/>
              </a:rPr>
              <a:t> </a:t>
            </a:r>
            <a:r>
              <a:rPr lang="vi-VN" sz="2200" b="1" dirty="0">
                <a:solidFill>
                  <a:srgbClr val="00B050"/>
                </a:solidFill>
                <a:latin typeface="Arial" panose="020B0604020202020204" pitchFamily="34" charset="0"/>
                <a:cs typeface="Arial" panose="020B0604020202020204" pitchFamily="34" charset="0"/>
                <a:sym typeface="Symbol" panose="05050102010706020507" pitchFamily="18" charset="2"/>
              </a:rPr>
              <a:t></a:t>
            </a:r>
            <a:r>
              <a:rPr lang="vi-VN" sz="2200" b="1" dirty="0">
                <a:solidFill>
                  <a:srgbClr val="00B050"/>
                </a:solidFill>
                <a:latin typeface="Arial" panose="020B0604020202020204" pitchFamily="34" charset="0"/>
                <a:cs typeface="Arial" panose="020B0604020202020204" pitchFamily="34" charset="0"/>
              </a:rPr>
              <a:t>Value</a:t>
            </a:r>
            <a:r>
              <a:rPr lang="vi-VN" sz="2200" b="1" dirty="0">
                <a:solidFill>
                  <a:srgbClr val="00B050"/>
                </a:solidFill>
                <a:latin typeface="Arial" panose="020B0604020202020204" pitchFamily="34" charset="0"/>
                <a:cs typeface="Arial" panose="020B0604020202020204" pitchFamily="34" charset="0"/>
                <a:sym typeface="Symbol" panose="05050102010706020507" pitchFamily="18" charset="2"/>
              </a:rPr>
              <a:t></a:t>
            </a:r>
            <a:endParaRPr lang="vi-VN" sz="2200" b="1" dirty="0">
              <a:solidFill>
                <a:srgbClr val="00B050"/>
              </a:solidFill>
              <a:latin typeface="Arial" panose="020B0604020202020204" pitchFamily="34" charset="0"/>
              <a:cs typeface="Arial" panose="020B0604020202020204" pitchFamily="34" charset="0"/>
            </a:endParaRPr>
          </a:p>
        </p:txBody>
      </p:sp>
      <p:sp>
        <p:nvSpPr>
          <p:cNvPr id="29" name="Rectangle 28"/>
          <p:cNvSpPr/>
          <p:nvPr/>
        </p:nvSpPr>
        <p:spPr>
          <a:xfrm>
            <a:off x="2380410" y="3002186"/>
            <a:ext cx="8669228" cy="1615827"/>
          </a:xfrm>
          <a:prstGeom prst="rect">
            <a:avLst/>
          </a:prstGeom>
        </p:spPr>
        <p:txBody>
          <a:bodyPr wrap="square">
            <a:spAutoFit/>
          </a:bodyPr>
          <a:lstStyle/>
          <a:p>
            <a:pPr>
              <a:lnSpc>
                <a:spcPct val="150000"/>
              </a:lnSpc>
            </a:pPr>
            <a:r>
              <a:rPr lang="vi-VN" sz="2200" b="1" dirty="0">
                <a:solidFill>
                  <a:srgbClr val="00B050"/>
                </a:solidFill>
                <a:cs typeface="Arial" panose="020B0604020202020204" pitchFamily="34" charset="0"/>
                <a:sym typeface="Symbol" panose="05050102010706020507" pitchFamily="18" charset="2"/>
              </a:rPr>
              <a:t></a:t>
            </a:r>
            <a:r>
              <a:rPr lang="vi-VN" sz="2200" b="1" dirty="0">
                <a:solidFill>
                  <a:srgbClr val="00B050"/>
                </a:solidFill>
                <a:cs typeface="Arial" panose="020B0604020202020204" pitchFamily="34" charset="0"/>
              </a:rPr>
              <a:t>Value</a:t>
            </a:r>
            <a:r>
              <a:rPr lang="vi-VN" sz="2200" b="1" dirty="0">
                <a:solidFill>
                  <a:srgbClr val="00B050"/>
                </a:solidFill>
                <a:cs typeface="Arial" panose="020B0604020202020204" pitchFamily="34" charset="0"/>
                <a:sym typeface="Symbol" panose="05050102010706020507" pitchFamily="18" charset="2"/>
              </a:rPr>
              <a:t>: </a:t>
            </a:r>
            <a:r>
              <a:rPr lang="vi-VN" sz="2200" b="1" dirty="0">
                <a:solidFill>
                  <a:srgbClr val="005064"/>
                </a:solidFill>
                <a:cs typeface="Arial" panose="020B0604020202020204" pitchFamily="34" charset="0"/>
                <a:sym typeface="Symbol" panose="05050102010706020507" pitchFamily="18" charset="2"/>
              </a:rPr>
              <a:t>có kiểu bất kỳ</a:t>
            </a:r>
          </a:p>
          <a:p>
            <a:pPr>
              <a:lnSpc>
                <a:spcPct val="150000"/>
              </a:lnSpc>
            </a:pPr>
            <a:r>
              <a:rPr lang="vi-VN" sz="2200" b="1" dirty="0">
                <a:solidFill>
                  <a:srgbClr val="C00000"/>
                </a:solidFill>
                <a:cs typeface="Arial" panose="020B0604020202020204" pitchFamily="34" charset="0"/>
                <a:sym typeface="Symbol" panose="05050102010706020507" pitchFamily="18" charset="2"/>
              </a:rPr>
              <a:t></a:t>
            </a:r>
            <a:r>
              <a:rPr lang="vi-VN" sz="2200" b="1" dirty="0">
                <a:solidFill>
                  <a:srgbClr val="C00000"/>
                </a:solidFill>
                <a:cs typeface="Arial" panose="020B0604020202020204" pitchFamily="34" charset="0"/>
              </a:rPr>
              <a:t>Key</a:t>
            </a:r>
            <a:r>
              <a:rPr lang="vi-VN" sz="2200" b="1" dirty="0">
                <a:solidFill>
                  <a:srgbClr val="C00000"/>
                </a:solidFill>
                <a:cs typeface="Arial" panose="020B0604020202020204" pitchFamily="34" charset="0"/>
                <a:sym typeface="Symbol" panose="05050102010706020507" pitchFamily="18" charset="2"/>
              </a:rPr>
              <a:t>: </a:t>
            </a:r>
            <a:r>
              <a:rPr lang="vi-VN" sz="2200" b="1" dirty="0">
                <a:solidFill>
                  <a:srgbClr val="005064"/>
                </a:solidFill>
                <a:cs typeface="Arial" panose="020B0604020202020204" pitchFamily="34" charset="0"/>
                <a:sym typeface="Symbol" panose="05050102010706020507" pitchFamily="18" charset="2"/>
              </a:rPr>
              <a:t>có kiểu số, xâu ký tự hoặc tuple; phải đơn trị. Các Key trong một dictionary không nhất thiết phải cùng kiểu.</a:t>
            </a:r>
          </a:p>
        </p:txBody>
      </p:sp>
      <p:sp>
        <p:nvSpPr>
          <p:cNvPr id="30" name="Rectangle 29"/>
          <p:cNvSpPr/>
          <p:nvPr/>
        </p:nvSpPr>
        <p:spPr>
          <a:xfrm>
            <a:off x="2400554" y="4780054"/>
            <a:ext cx="8669228" cy="1107996"/>
          </a:xfrm>
          <a:prstGeom prst="rect">
            <a:avLst/>
          </a:prstGeom>
        </p:spPr>
        <p:txBody>
          <a:bodyPr wrap="square">
            <a:spAutoFit/>
          </a:bodyPr>
          <a:lstStyle/>
          <a:p>
            <a:pPr>
              <a:lnSpc>
                <a:spcPct val="150000"/>
              </a:lnSpc>
            </a:pPr>
            <a:r>
              <a:rPr lang="vi-VN" sz="2200" b="1" dirty="0">
                <a:solidFill>
                  <a:srgbClr val="00B050"/>
                </a:solidFill>
                <a:cs typeface="Arial" panose="020B0604020202020204" pitchFamily="34" charset="0"/>
                <a:sym typeface="Symbol" panose="05050102010706020507" pitchFamily="18" charset="2"/>
              </a:rPr>
              <a:t>Khởi tạo một dictionary rỗng: </a:t>
            </a:r>
          </a:p>
          <a:p>
            <a:pPr>
              <a:lnSpc>
                <a:spcPct val="150000"/>
              </a:lnSpc>
            </a:pPr>
            <a:r>
              <a:rPr lang="vi-VN" sz="2200" b="1" dirty="0">
                <a:solidFill>
                  <a:srgbClr val="00B050"/>
                </a:solidFill>
                <a:latin typeface="Consolas" panose="020B0609020204030204" pitchFamily="49" charset="0"/>
                <a:cs typeface="Arial" panose="020B0604020202020204" pitchFamily="34" charset="0"/>
                <a:sym typeface="Symbol" panose="05050102010706020507" pitchFamily="18" charset="2"/>
              </a:rPr>
              <a:t>	</a:t>
            </a:r>
            <a:r>
              <a:rPr lang="vi-VN" sz="2200" dirty="0">
                <a:solidFill>
                  <a:srgbClr val="00B050"/>
                </a:solidFill>
                <a:latin typeface="Consolas" panose="020B0609020204030204" pitchFamily="49" charset="0"/>
                <a:cs typeface="Arial" panose="020B0604020202020204" pitchFamily="34" charset="0"/>
                <a:sym typeface="Symbol" panose="05050102010706020507" pitchFamily="18" charset="2"/>
              </a:rPr>
              <a:t>a = {} hoặc a = dict() hoặc a = dict({})</a:t>
            </a:r>
            <a:endParaRPr lang="vi-VN" sz="2200" dirty="0">
              <a:solidFill>
                <a:srgbClr val="005064"/>
              </a:solidFill>
              <a:latin typeface="Consolas" panose="020B0609020204030204" pitchFamily="49"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22780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Truy xuất các mục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692644"/>
            <a:ext cx="9135822" cy="1045223"/>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dictionary không được truy xuất qua chỉ số (index) mà thông qua khóa (Key).</a:t>
            </a:r>
          </a:p>
        </p:txBody>
      </p:sp>
      <p:sp>
        <p:nvSpPr>
          <p:cNvPr id="19" name="Rectangle 18"/>
          <p:cNvSpPr/>
          <p:nvPr/>
        </p:nvSpPr>
        <p:spPr>
          <a:xfrm>
            <a:off x="2228864" y="2871683"/>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Truy xuất bằng </a:t>
            </a:r>
            <a:r>
              <a:rPr lang="vi-VN" sz="2200" dirty="0">
                <a:solidFill>
                  <a:srgbClr val="C00000"/>
                </a:solidFill>
                <a:latin typeface="Arial" panose="020B0604020202020204" pitchFamily="34" charset="0"/>
                <a:cs typeface="Arial" panose="020B0604020202020204" pitchFamily="34" charset="0"/>
              </a:rPr>
              <a:t>[Key]</a:t>
            </a:r>
            <a:r>
              <a:rPr lang="vi-VN" sz="2200" dirty="0">
                <a:solidFill>
                  <a:srgbClr val="0070C0"/>
                </a:solidFill>
                <a:latin typeface="Arial" panose="020B0604020202020204" pitchFamily="34" charset="0"/>
                <a:cs typeface="Arial" panose="020B0604020202020204" pitchFamily="34" charset="0"/>
              </a:rPr>
              <a:t>:	 	 </a:t>
            </a:r>
            <a:r>
              <a:rPr lang="vi-VN" sz="2200" dirty="0">
                <a:solidFill>
                  <a:srgbClr val="00B050"/>
                </a:solidFill>
                <a:latin typeface="Arial" panose="020B0604020202020204" pitchFamily="34" charset="0"/>
                <a:cs typeface="Arial" panose="020B0604020202020204" pitchFamily="34" charset="0"/>
              </a:rPr>
              <a:t>a[2],      a[“name”], ... </a:t>
            </a:r>
          </a:p>
        </p:txBody>
      </p:sp>
      <p:sp>
        <p:nvSpPr>
          <p:cNvPr id="20" name="Rectangle 19"/>
          <p:cNvSpPr/>
          <p:nvPr/>
        </p:nvSpPr>
        <p:spPr>
          <a:xfrm>
            <a:off x="2228864" y="3582591"/>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Truy xuất bằng </a:t>
            </a:r>
            <a:r>
              <a:rPr lang="vi-VN" sz="2200" dirty="0">
                <a:solidFill>
                  <a:srgbClr val="C00000"/>
                </a:solidFill>
                <a:latin typeface="Arial" panose="020B0604020202020204" pitchFamily="34" charset="0"/>
                <a:cs typeface="Arial" panose="020B0604020202020204" pitchFamily="34" charset="0"/>
              </a:rPr>
              <a:t>get(Key)</a:t>
            </a:r>
            <a:r>
              <a:rPr lang="vi-VN" sz="2200" dirty="0">
                <a:solidFill>
                  <a:srgbClr val="0070C0"/>
                </a:solidFill>
                <a:latin typeface="Arial" panose="020B0604020202020204" pitchFamily="34" charset="0"/>
                <a:cs typeface="Arial" panose="020B0604020202020204" pitchFamily="34" charset="0"/>
              </a:rPr>
              <a:t>:		</a:t>
            </a:r>
            <a:r>
              <a:rPr lang="vi-VN" sz="2200" dirty="0">
                <a:solidFill>
                  <a:srgbClr val="00B050"/>
                </a:solidFill>
                <a:latin typeface="Arial" panose="020B0604020202020204" pitchFamily="34" charset="0"/>
                <a:cs typeface="Arial" panose="020B0604020202020204" pitchFamily="34" charset="0"/>
              </a:rPr>
              <a:t>a.get(2),  a.get(“name”) </a:t>
            </a:r>
          </a:p>
        </p:txBody>
      </p:sp>
      <p:sp>
        <p:nvSpPr>
          <p:cNvPr id="21" name="Rectangle 20"/>
          <p:cNvSpPr/>
          <p:nvPr/>
        </p:nvSpPr>
        <p:spPr>
          <a:xfrm>
            <a:off x="2228864" y="4524661"/>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Thêm/Sửa mục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1" name="Rectangle 1"/>
          <p:cNvSpPr>
            <a:spLocks noChangeArrowheads="1"/>
          </p:cNvSpPr>
          <p:nvPr/>
        </p:nvSpPr>
        <p:spPr bwMode="auto">
          <a:xfrm>
            <a:off x="3556171" y="5361458"/>
            <a:ext cx="5883664" cy="553998"/>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50000"/>
              </a:lnSpc>
              <a:spcBef>
                <a:spcPts val="600"/>
              </a:spcBef>
              <a:spcAft>
                <a:spcPts val="600"/>
              </a:spcAft>
              <a:buClrTx/>
              <a:buSzTx/>
              <a:buFontTx/>
              <a:buNone/>
              <a:tabLst/>
            </a:pPr>
            <a:r>
              <a:rPr kumimoji="0" lang="vi-VN" altLang="vi-VN" sz="2400" b="1" i="0" u="none" strike="noStrike" cap="none" normalizeH="0" baseline="0" dirty="0">
                <a:ln>
                  <a:noFill/>
                </a:ln>
                <a:solidFill>
                  <a:srgbClr val="D3D3D3"/>
                </a:solidFill>
                <a:effectLst/>
                <a:latin typeface="Bahnschrift Light" panose="020B0502040204020203" pitchFamily="34" charset="0"/>
                <a:sym typeface="Symbol" panose="05050102010706020507" pitchFamily="18" charset="2"/>
              </a:rPr>
              <a:t>tên_dict  </a:t>
            </a:r>
            <a:r>
              <a:rPr kumimoji="0" lang="vi-VN" altLang="vi-VN" sz="2400" b="1" i="0" u="none" strike="noStrike" cap="none" normalizeH="0" baseline="0" dirty="0">
                <a:ln>
                  <a:noFill/>
                </a:ln>
                <a:solidFill>
                  <a:srgbClr val="D3D3D3"/>
                </a:solidFill>
                <a:effectLst/>
                <a:latin typeface="Bahnschrift Light" panose="020B0502040204020203" pitchFamily="34" charset="0"/>
              </a:rPr>
              <a:t>[</a:t>
            </a:r>
            <a:r>
              <a:rPr kumimoji="0" lang="vi-VN" altLang="vi-VN" sz="2400" b="1" i="0" u="none" strike="noStrike" cap="none" normalizeH="0" baseline="0" dirty="0">
                <a:ln>
                  <a:noFill/>
                </a:ln>
                <a:solidFill>
                  <a:srgbClr val="98C379"/>
                </a:solidFill>
                <a:effectLst/>
                <a:latin typeface="Bahnschrift Light" panose="020B0502040204020203" pitchFamily="34" charset="0"/>
                <a:sym typeface="Symbol" panose="05050102010706020507" pitchFamily="18" charset="2"/>
              </a:rPr>
              <a:t>Key</a:t>
            </a:r>
            <a:r>
              <a:rPr kumimoji="0" lang="vi-VN" altLang="vi-VN" sz="2400" b="1" i="0" u="none" strike="noStrike" cap="none" normalizeH="0" baseline="0" dirty="0">
                <a:ln>
                  <a:noFill/>
                </a:ln>
                <a:solidFill>
                  <a:srgbClr val="D3D3D3"/>
                </a:solidFill>
                <a:effectLst/>
                <a:latin typeface="Bahnschrift Light" panose="020B0502040204020203" pitchFamily="34" charset="0"/>
              </a:rPr>
              <a:t>]    =    </a:t>
            </a:r>
            <a:r>
              <a:rPr kumimoji="0" lang="vi-VN" altLang="vi-VN" sz="2400" b="1" i="0" u="none" strike="noStrike" cap="none" normalizeH="0" baseline="0" dirty="0">
                <a:ln>
                  <a:noFill/>
                </a:ln>
                <a:solidFill>
                  <a:srgbClr val="98C379"/>
                </a:solidFill>
                <a:effectLst/>
                <a:latin typeface="Bahnschrift Light" panose="020B0502040204020203" pitchFamily="34" charset="0"/>
                <a:sym typeface="Symbol" panose="05050102010706020507" pitchFamily="18" charset="2"/>
              </a:rPr>
              <a:t>Value</a:t>
            </a:r>
            <a:endParaRPr kumimoji="0" lang="vi-VN" altLang="vi-VN" sz="2400" b="1" i="0" u="none" strike="noStrike" cap="none" normalizeH="0" baseline="0" dirty="0">
              <a:ln>
                <a:noFill/>
              </a:ln>
              <a:solidFill>
                <a:schemeClr val="tx1"/>
              </a:solidFill>
              <a:effectLst/>
              <a:latin typeface="Bahnschrift Light" panose="020B0502040204020203" pitchFamily="34" charset="0"/>
            </a:endParaRPr>
          </a:p>
        </p:txBody>
      </p:sp>
    </p:spTree>
    <p:extLst>
      <p:ext uri="{BB962C8B-B14F-4D97-AF65-F5344CB8AC3E}">
        <p14:creationId xmlns:p14="http://schemas.microsoft.com/office/powerpoint/2010/main" val="9937603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Xóa mục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3" y="1692644"/>
            <a:ext cx="9817663" cy="1107996"/>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Xóa mục theo Key:        	</a:t>
            </a:r>
            <a:r>
              <a:rPr lang="vi-VN" sz="2200" dirty="0">
                <a:solidFill>
                  <a:srgbClr val="FF6600"/>
                </a:solidFill>
                <a:cs typeface="Arial" panose="020B0604020202020204" pitchFamily="34" charset="0"/>
                <a:sym typeface="Symbol" panose="05050102010706020507" pitchFamily="18" charset="2"/>
              </a:rPr>
              <a:t>tên_dict</a:t>
            </a:r>
            <a:r>
              <a:rPr lang="vi-VN" sz="2200" dirty="0">
                <a:solidFill>
                  <a:srgbClr val="0070C0"/>
                </a:solidFill>
                <a:cs typeface="Arial" panose="020B0604020202020204" pitchFamily="34" charset="0"/>
                <a:sym typeface="Symbol" panose="05050102010706020507" pitchFamily="18" charset="2"/>
              </a:rPr>
              <a:t>.</a:t>
            </a:r>
            <a:r>
              <a:rPr lang="vi-VN" sz="2200" dirty="0">
                <a:solidFill>
                  <a:srgbClr val="0070C0"/>
                </a:solidFill>
                <a:latin typeface="Arial" panose="020B0604020202020204" pitchFamily="34" charset="0"/>
                <a:cs typeface="Arial" panose="020B0604020202020204" pitchFamily="34" charset="0"/>
              </a:rPr>
              <a:t>pop(</a:t>
            </a:r>
            <a:r>
              <a:rPr lang="vi-VN" sz="2200" dirty="0">
                <a:solidFill>
                  <a:srgbClr val="C00000"/>
                </a:solidFill>
                <a:latin typeface="Arial" panose="020B0604020202020204" pitchFamily="34" charset="0"/>
                <a:cs typeface="Arial" panose="020B0604020202020204" pitchFamily="34" charset="0"/>
                <a:sym typeface="Symbol" panose="05050102010706020507" pitchFamily="18" charset="2"/>
              </a:rPr>
              <a:t></a:t>
            </a:r>
            <a:r>
              <a:rPr lang="vi-VN" sz="2200" dirty="0">
                <a:solidFill>
                  <a:srgbClr val="C00000"/>
                </a:solidFill>
                <a:latin typeface="Arial" panose="020B0604020202020204" pitchFamily="34" charset="0"/>
                <a:cs typeface="Arial" panose="020B0604020202020204" pitchFamily="34" charset="0"/>
              </a:rPr>
              <a:t>Key</a:t>
            </a:r>
            <a:r>
              <a:rPr lang="vi-VN" sz="2200" dirty="0">
                <a:solidFill>
                  <a:srgbClr val="C00000"/>
                </a:solidFill>
                <a:latin typeface="Arial" panose="020B0604020202020204" pitchFamily="34" charset="0"/>
                <a:cs typeface="Arial" panose="020B0604020202020204" pitchFamily="34" charset="0"/>
                <a:sym typeface="Symbol" panose="05050102010706020507" pitchFamily="18" charset="2"/>
              </a:rPr>
              <a:t></a:t>
            </a:r>
            <a:r>
              <a:rPr lang="vi-VN" sz="2200" dirty="0">
                <a:solidFill>
                  <a:srgbClr val="0070C0"/>
                </a:solidFill>
                <a:latin typeface="Arial" panose="020B0604020202020204" pitchFamily="34" charset="0"/>
                <a:cs typeface="Arial" panose="020B0604020202020204" pitchFamily="34" charset="0"/>
              </a:rPr>
              <a:t>),    del </a:t>
            </a:r>
            <a:r>
              <a:rPr lang="vi-VN" sz="2200" dirty="0">
                <a:solidFill>
                  <a:srgbClr val="FF6600"/>
                </a:solidFill>
                <a:cs typeface="Arial" panose="020B0604020202020204" pitchFamily="34" charset="0"/>
                <a:sym typeface="Symbol" panose="05050102010706020507" pitchFamily="18" charset="2"/>
              </a:rPr>
              <a:t>tên_dict</a:t>
            </a:r>
            <a:r>
              <a:rPr lang="vi-VN" sz="2200" dirty="0">
                <a:solidFill>
                  <a:srgbClr val="0070C0"/>
                </a:solidFill>
                <a:cs typeface="Arial" panose="020B0604020202020204" pitchFamily="34" charset="0"/>
                <a:sym typeface="Symbol" panose="05050102010706020507" pitchFamily="18" charset="2"/>
              </a:rPr>
              <a:t>[</a:t>
            </a:r>
            <a:r>
              <a:rPr lang="vi-VN" sz="2200" dirty="0">
                <a:solidFill>
                  <a:srgbClr val="C00000"/>
                </a:solidFill>
                <a:cs typeface="Arial" panose="020B0604020202020204" pitchFamily="34" charset="0"/>
                <a:sym typeface="Symbol" panose="05050102010706020507" pitchFamily="18" charset="2"/>
              </a:rPr>
              <a:t></a:t>
            </a:r>
            <a:r>
              <a:rPr lang="vi-VN" sz="2200" dirty="0">
                <a:solidFill>
                  <a:srgbClr val="C00000"/>
                </a:solidFill>
                <a:cs typeface="Arial" panose="020B0604020202020204" pitchFamily="34" charset="0"/>
              </a:rPr>
              <a:t>Key</a:t>
            </a:r>
            <a:r>
              <a:rPr lang="vi-VN" sz="2200" dirty="0">
                <a:solidFill>
                  <a:srgbClr val="C00000"/>
                </a:solidFill>
                <a:cs typeface="Arial" panose="020B0604020202020204" pitchFamily="34" charset="0"/>
                <a:sym typeface="Symbol" panose="05050102010706020507" pitchFamily="18" charset="2"/>
              </a:rPr>
              <a:t></a:t>
            </a:r>
            <a:r>
              <a:rPr lang="vi-VN" sz="2200" dirty="0">
                <a:solidFill>
                  <a:srgbClr val="0070C0"/>
                </a:solidFill>
                <a:cs typeface="Arial" panose="020B0604020202020204" pitchFamily="34" charset="0"/>
                <a:sym typeface="Symbol" panose="05050102010706020507" pitchFamily="18" charset="2"/>
              </a:rPr>
              <a:t>]</a:t>
            </a:r>
            <a:endParaRPr lang="vi-VN" sz="2200" dirty="0">
              <a:solidFill>
                <a:srgbClr val="0070C0"/>
              </a:solidFill>
              <a:cs typeface="Arial" panose="020B0604020202020204" pitchFamily="34" charset="0"/>
            </a:endParaRPr>
          </a:p>
          <a:p>
            <a:pPr marL="342900" indent="-342900">
              <a:lnSpc>
                <a:spcPct val="150000"/>
              </a:lnSpc>
              <a:buFont typeface="Courier New" panose="02070309020205020404" pitchFamily="49" charset="0"/>
              <a:buChar char="o"/>
            </a:pPr>
            <a:endParaRPr lang="vi-VN" sz="2200" dirty="0">
              <a:solidFill>
                <a:srgbClr val="0070C0"/>
              </a:solidFill>
              <a:latin typeface="Arial" panose="020B0604020202020204" pitchFamily="34" charset="0"/>
              <a:cs typeface="Arial" panose="020B0604020202020204" pitchFamily="34" charset="0"/>
            </a:endParaRPr>
          </a:p>
        </p:txBody>
      </p:sp>
      <p:sp>
        <p:nvSpPr>
          <p:cNvPr id="22" name="Rectangle 21"/>
          <p:cNvSpPr/>
          <p:nvPr/>
        </p:nvSpPr>
        <p:spPr>
          <a:xfrm>
            <a:off x="2228864" y="2407842"/>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Xóa mục ngẫu nhiên:        	</a:t>
            </a:r>
            <a:r>
              <a:rPr lang="vi-VN" sz="2200" dirty="0">
                <a:solidFill>
                  <a:srgbClr val="0070C0"/>
                </a:solidFill>
                <a:cs typeface="Arial" panose="020B0604020202020204" pitchFamily="34" charset="0"/>
                <a:sym typeface="Symbol" panose="05050102010706020507" pitchFamily="18" charset="2"/>
              </a:rPr>
              <a:t> </a:t>
            </a:r>
            <a:r>
              <a:rPr lang="vi-VN" sz="2200" dirty="0">
                <a:solidFill>
                  <a:srgbClr val="FF6600"/>
                </a:solidFill>
                <a:cs typeface="Arial" panose="020B0604020202020204" pitchFamily="34" charset="0"/>
                <a:sym typeface="Symbol" panose="05050102010706020507" pitchFamily="18" charset="2"/>
              </a:rPr>
              <a:t>tên_dict</a:t>
            </a:r>
            <a:r>
              <a:rPr lang="vi-VN" sz="2200" dirty="0">
                <a:solidFill>
                  <a:srgbClr val="0070C0"/>
                </a:solidFill>
                <a:cs typeface="Arial" panose="020B0604020202020204" pitchFamily="34" charset="0"/>
                <a:sym typeface="Symbol" panose="05050102010706020507" pitchFamily="18" charset="2"/>
              </a:rPr>
              <a:t>.</a:t>
            </a:r>
            <a:r>
              <a:rPr lang="vi-VN" sz="2200" dirty="0">
                <a:solidFill>
                  <a:srgbClr val="0070C0"/>
                </a:solidFill>
                <a:latin typeface="Arial" panose="020B0604020202020204" pitchFamily="34" charset="0"/>
                <a:cs typeface="Arial" panose="020B0604020202020204" pitchFamily="34" charset="0"/>
              </a:rPr>
              <a:t>popitem()</a:t>
            </a:r>
          </a:p>
        </p:txBody>
      </p:sp>
      <p:sp>
        <p:nvSpPr>
          <p:cNvPr id="23" name="Rectangle 22"/>
          <p:cNvSpPr/>
          <p:nvPr/>
        </p:nvSpPr>
        <p:spPr>
          <a:xfrm>
            <a:off x="2228864" y="3145801"/>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Xóa toàn bộ các mục: 	</a:t>
            </a:r>
            <a:r>
              <a:rPr lang="vi-VN" sz="2200" dirty="0">
                <a:solidFill>
                  <a:srgbClr val="FF6600"/>
                </a:solidFill>
                <a:cs typeface="Arial" panose="020B0604020202020204" pitchFamily="34" charset="0"/>
                <a:sym typeface="Symbol" panose="05050102010706020507" pitchFamily="18" charset="2"/>
              </a:rPr>
              <a:t>tên_dict</a:t>
            </a:r>
            <a:r>
              <a:rPr lang="vi-VN" sz="2200" dirty="0">
                <a:solidFill>
                  <a:srgbClr val="0070C0"/>
                </a:solidFill>
                <a:cs typeface="Arial" panose="020B0604020202020204" pitchFamily="34" charset="0"/>
                <a:sym typeface="Symbol" panose="05050102010706020507" pitchFamily="18" charset="2"/>
              </a:rPr>
              <a:t>.</a:t>
            </a:r>
            <a:r>
              <a:rPr lang="vi-VN" sz="2200" dirty="0">
                <a:solidFill>
                  <a:srgbClr val="0070C0"/>
                </a:solidFill>
                <a:latin typeface="Arial" panose="020B0604020202020204" pitchFamily="34" charset="0"/>
                <a:cs typeface="Arial" panose="020B0604020202020204" pitchFamily="34" charset="0"/>
              </a:rPr>
              <a:t>clear()</a:t>
            </a:r>
          </a:p>
        </p:txBody>
      </p:sp>
      <p:sp>
        <p:nvSpPr>
          <p:cNvPr id="25" name="Rectangle 24"/>
          <p:cNvSpPr/>
          <p:nvPr/>
        </p:nvSpPr>
        <p:spPr>
          <a:xfrm>
            <a:off x="2228864" y="3923573"/>
            <a:ext cx="9135822" cy="536750"/>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Xóa toàn bộ dictionary: 	del </a:t>
            </a:r>
            <a:r>
              <a:rPr lang="vi-VN" sz="2200" dirty="0">
                <a:solidFill>
                  <a:srgbClr val="FF6600"/>
                </a:solidFill>
                <a:latin typeface="Arial" panose="020B0604020202020204" pitchFamily="34" charset="0"/>
                <a:cs typeface="Arial" panose="020B0604020202020204" pitchFamily="34" charset="0"/>
                <a:sym typeface="Symbol" panose="05050102010706020507" pitchFamily="18" charset="2"/>
              </a:rPr>
              <a:t>tên_dict</a:t>
            </a:r>
            <a:endParaRPr lang="vi-VN" sz="2200" dirty="0">
              <a:solidFill>
                <a:srgbClr val="FF6600"/>
              </a:solidFill>
              <a:latin typeface="Arial" panose="020B0604020202020204" pitchFamily="34" charset="0"/>
              <a:cs typeface="Arial" panose="020B0604020202020204" pitchFamily="34" charset="0"/>
            </a:endParaRPr>
          </a:p>
        </p:txBody>
      </p:sp>
      <p:sp>
        <p:nvSpPr>
          <p:cNvPr id="26" name="Rectangle 25"/>
          <p:cNvSpPr/>
          <p:nvPr/>
        </p:nvSpPr>
        <p:spPr>
          <a:xfrm>
            <a:off x="2228863" y="4720185"/>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Các phương thức khác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 name="Rectangle 1"/>
          <p:cNvSpPr/>
          <p:nvPr/>
        </p:nvSpPr>
        <p:spPr>
          <a:xfrm>
            <a:off x="3060021" y="5340393"/>
            <a:ext cx="2983509" cy="430887"/>
          </a:xfrm>
          <a:prstGeom prst="rect">
            <a:avLst/>
          </a:prstGeom>
          <a:solidFill>
            <a:schemeClr val="accent1">
              <a:lumMod val="75000"/>
            </a:schemeClr>
          </a:solidFill>
        </p:spPr>
        <p:txBody>
          <a:bodyPr wrap="none">
            <a:spAutoFit/>
          </a:bodyPr>
          <a:lstStyle/>
          <a:p>
            <a:r>
              <a:rPr lang="vi-VN" sz="2200" dirty="0">
                <a:solidFill>
                  <a:schemeClr val="bg1"/>
                </a:solidFill>
                <a:latin typeface="Consolas" panose="020B0609020204030204" pitchFamily="49" charset="0"/>
              </a:rPr>
              <a:t>fromkeys(seq[, v])</a:t>
            </a:r>
          </a:p>
        </p:txBody>
      </p:sp>
      <p:sp>
        <p:nvSpPr>
          <p:cNvPr id="14" name="Rectangle 13"/>
          <p:cNvSpPr/>
          <p:nvPr/>
        </p:nvSpPr>
        <p:spPr>
          <a:xfrm>
            <a:off x="6448631" y="5878961"/>
            <a:ext cx="1273105" cy="430887"/>
          </a:xfrm>
          <a:prstGeom prst="rect">
            <a:avLst/>
          </a:prstGeom>
          <a:solidFill>
            <a:schemeClr val="accent1">
              <a:lumMod val="75000"/>
            </a:schemeClr>
          </a:solidFill>
        </p:spPr>
        <p:txBody>
          <a:bodyPr wrap="none">
            <a:spAutoFit/>
          </a:bodyPr>
          <a:lstStyle/>
          <a:p>
            <a:r>
              <a:rPr lang="vi-VN" sz="2200" dirty="0">
                <a:solidFill>
                  <a:schemeClr val="bg1"/>
                </a:solidFill>
                <a:latin typeface="Consolas" panose="020B0609020204030204" pitchFamily="49" charset="0"/>
              </a:rPr>
              <a:t>items()</a:t>
            </a:r>
          </a:p>
        </p:txBody>
      </p:sp>
      <p:sp>
        <p:nvSpPr>
          <p:cNvPr id="15" name="Rectangle 14"/>
          <p:cNvSpPr/>
          <p:nvPr/>
        </p:nvSpPr>
        <p:spPr>
          <a:xfrm>
            <a:off x="10510975" y="5340392"/>
            <a:ext cx="1117614" cy="430887"/>
          </a:xfrm>
          <a:prstGeom prst="rect">
            <a:avLst/>
          </a:prstGeom>
          <a:solidFill>
            <a:schemeClr val="accent1">
              <a:lumMod val="75000"/>
            </a:schemeClr>
          </a:solidFill>
        </p:spPr>
        <p:txBody>
          <a:bodyPr wrap="none">
            <a:spAutoFit/>
          </a:bodyPr>
          <a:lstStyle/>
          <a:p>
            <a:r>
              <a:rPr lang="vi-VN" sz="2200" dirty="0">
                <a:solidFill>
                  <a:schemeClr val="bg1"/>
                </a:solidFill>
                <a:latin typeface="Consolas" panose="020B0609020204030204" pitchFamily="49" charset="0"/>
              </a:rPr>
              <a:t>keys()</a:t>
            </a:r>
          </a:p>
        </p:txBody>
      </p:sp>
      <p:sp>
        <p:nvSpPr>
          <p:cNvPr id="17" name="Rectangle 16"/>
          <p:cNvSpPr/>
          <p:nvPr/>
        </p:nvSpPr>
        <p:spPr>
          <a:xfrm>
            <a:off x="7721736" y="4995329"/>
            <a:ext cx="1428596" cy="430887"/>
          </a:xfrm>
          <a:prstGeom prst="rect">
            <a:avLst/>
          </a:prstGeom>
          <a:solidFill>
            <a:schemeClr val="accent1">
              <a:lumMod val="75000"/>
            </a:schemeClr>
          </a:solidFill>
        </p:spPr>
        <p:txBody>
          <a:bodyPr wrap="none">
            <a:spAutoFit/>
          </a:bodyPr>
          <a:lstStyle/>
          <a:p>
            <a:r>
              <a:rPr lang="vi-VN" sz="2200" dirty="0">
                <a:solidFill>
                  <a:schemeClr val="bg1"/>
                </a:solidFill>
                <a:latin typeface="Consolas" panose="020B0609020204030204" pitchFamily="49" charset="0"/>
              </a:rPr>
              <a:t>values()</a:t>
            </a:r>
          </a:p>
        </p:txBody>
      </p:sp>
    </p:spTree>
    <p:extLst>
      <p:ext uri="{BB962C8B-B14F-4D97-AF65-F5344CB8AC3E}">
        <p14:creationId xmlns:p14="http://schemas.microsoft.com/office/powerpoint/2010/main" val="40827426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Built-in functions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2107825"/>
            <a:ext cx="9817663"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Kiểm tra xem mọi key đều True:			</a:t>
            </a:r>
            <a:r>
              <a:rPr lang="vi-VN" sz="2200" dirty="0">
                <a:solidFill>
                  <a:srgbClr val="C00000"/>
                </a:solidFill>
                <a:latin typeface="Arial" panose="020B0604020202020204" pitchFamily="34" charset="0"/>
                <a:cs typeface="Arial" panose="020B0604020202020204" pitchFamily="34" charset="0"/>
              </a:rPr>
              <a:t>all()</a:t>
            </a:r>
          </a:p>
        </p:txBody>
      </p:sp>
      <p:sp>
        <p:nvSpPr>
          <p:cNvPr id="22" name="Rectangle 21"/>
          <p:cNvSpPr/>
          <p:nvPr/>
        </p:nvSpPr>
        <p:spPr>
          <a:xfrm>
            <a:off x="2228865" y="2823023"/>
            <a:ext cx="9135822"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Kiểm tra xem có </a:t>
            </a:r>
            <a:r>
              <a:rPr lang="en-GB" sz="2200" dirty="0" err="1">
                <a:solidFill>
                  <a:srgbClr val="0070C0"/>
                </a:solidFill>
                <a:latin typeface="Arial" panose="020B0604020202020204" pitchFamily="34" charset="0"/>
                <a:cs typeface="Arial" panose="020B0604020202020204" pitchFamily="34" charset="0"/>
              </a:rPr>
              <a:t>ít</a:t>
            </a:r>
            <a:r>
              <a:rPr lang="en-GB" sz="2200" dirty="0">
                <a:solidFill>
                  <a:srgbClr val="0070C0"/>
                </a:solidFill>
                <a:latin typeface="Arial" panose="020B0604020202020204" pitchFamily="34" charset="0"/>
                <a:cs typeface="Arial" panose="020B0604020202020204" pitchFamily="34" charset="0"/>
              </a:rPr>
              <a:t> </a:t>
            </a:r>
            <a:r>
              <a:rPr lang="en-GB" sz="2200" dirty="0" err="1">
                <a:solidFill>
                  <a:srgbClr val="0070C0"/>
                </a:solidFill>
                <a:latin typeface="Arial" panose="020B0604020202020204" pitchFamily="34" charset="0"/>
                <a:cs typeface="Arial" panose="020B0604020202020204" pitchFamily="34" charset="0"/>
              </a:rPr>
              <a:t>nhất</a:t>
            </a:r>
            <a:r>
              <a:rPr lang="en-GB" sz="2200" dirty="0">
                <a:solidFill>
                  <a:srgbClr val="0070C0"/>
                </a:solidFill>
                <a:latin typeface="Arial" panose="020B0604020202020204" pitchFamily="34" charset="0"/>
                <a:cs typeface="Arial" panose="020B0604020202020204" pitchFamily="34" charset="0"/>
              </a:rPr>
              <a:t> 1 </a:t>
            </a:r>
            <a:r>
              <a:rPr lang="vi-VN" sz="2200" dirty="0">
                <a:solidFill>
                  <a:srgbClr val="0070C0"/>
                </a:solidFill>
                <a:latin typeface="Arial" panose="020B0604020202020204" pitchFamily="34" charset="0"/>
                <a:cs typeface="Arial" panose="020B0604020202020204" pitchFamily="34" charset="0"/>
              </a:rPr>
              <a:t>key </a:t>
            </a:r>
            <a:r>
              <a:rPr lang="en-GB" sz="2200" dirty="0">
                <a:solidFill>
                  <a:srgbClr val="0070C0"/>
                </a:solidFill>
                <a:latin typeface="Arial" panose="020B0604020202020204" pitchFamily="34" charset="0"/>
                <a:cs typeface="Arial" panose="020B0604020202020204" pitchFamily="34" charset="0"/>
              </a:rPr>
              <a:t>True</a:t>
            </a:r>
            <a:r>
              <a:rPr lang="vi-VN" sz="2200" dirty="0">
                <a:solidFill>
                  <a:srgbClr val="0070C0"/>
                </a:solidFill>
                <a:latin typeface="Arial" panose="020B0604020202020204" pitchFamily="34" charset="0"/>
                <a:cs typeface="Arial" panose="020B0604020202020204" pitchFamily="34" charset="0"/>
              </a:rPr>
              <a:t>:		</a:t>
            </a:r>
            <a:r>
              <a:rPr lang="vi-VN" sz="2200" dirty="0">
                <a:solidFill>
                  <a:srgbClr val="C00000"/>
                </a:solidFill>
                <a:latin typeface="Arial" panose="020B0604020202020204" pitchFamily="34" charset="0"/>
                <a:cs typeface="Arial" panose="020B0604020202020204" pitchFamily="34" charset="0"/>
              </a:rPr>
              <a:t>any()</a:t>
            </a:r>
          </a:p>
        </p:txBody>
      </p:sp>
      <p:sp>
        <p:nvSpPr>
          <p:cNvPr id="23" name="Rectangle 22"/>
          <p:cNvSpPr/>
          <p:nvPr/>
        </p:nvSpPr>
        <p:spPr>
          <a:xfrm>
            <a:off x="2228865" y="3560982"/>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Lấy số phần tử trong dict:				</a:t>
            </a:r>
            <a:r>
              <a:rPr lang="vi-VN" sz="2200" dirty="0">
                <a:solidFill>
                  <a:srgbClr val="C00000"/>
                </a:solidFill>
                <a:latin typeface="Arial" panose="020B0604020202020204" pitchFamily="34" charset="0"/>
                <a:cs typeface="Arial" panose="020B0604020202020204" pitchFamily="34" charset="0"/>
              </a:rPr>
              <a:t>len()</a:t>
            </a:r>
          </a:p>
        </p:txBody>
      </p:sp>
      <p:sp>
        <p:nvSpPr>
          <p:cNvPr id="25" name="Rectangle 24"/>
          <p:cNvSpPr/>
          <p:nvPr/>
        </p:nvSpPr>
        <p:spPr>
          <a:xfrm>
            <a:off x="2228865" y="4338754"/>
            <a:ext cx="9135822"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Sắp xếp các key trong dict</a:t>
            </a:r>
            <a:r>
              <a:rPr lang="en-GB" sz="2200" dirty="0">
                <a:solidFill>
                  <a:srgbClr val="0070C0"/>
                </a:solidFill>
                <a:latin typeface="Arial" panose="020B0604020202020204" pitchFamily="34" charset="0"/>
                <a:cs typeface="Arial" panose="020B0604020202020204" pitchFamily="34" charset="0"/>
              </a:rPr>
              <a:t> (key </a:t>
            </a:r>
            <a:r>
              <a:rPr lang="en-GB" sz="2200" dirty="0" err="1">
                <a:solidFill>
                  <a:srgbClr val="0070C0"/>
                </a:solidFill>
                <a:latin typeface="Arial" panose="020B0604020202020204" pitchFamily="34" charset="0"/>
                <a:cs typeface="Arial" panose="020B0604020202020204" pitchFamily="34" charset="0"/>
              </a:rPr>
              <a:t>phải</a:t>
            </a:r>
            <a:r>
              <a:rPr lang="en-GB" sz="2200" dirty="0">
                <a:solidFill>
                  <a:srgbClr val="0070C0"/>
                </a:solidFill>
                <a:latin typeface="Arial" panose="020B0604020202020204" pitchFamily="34" charset="0"/>
                <a:cs typeface="Arial" panose="020B0604020202020204" pitchFamily="34" charset="0"/>
              </a:rPr>
              <a:t> </a:t>
            </a:r>
            <a:r>
              <a:rPr lang="en-GB" sz="2200" dirty="0" err="1">
                <a:solidFill>
                  <a:srgbClr val="0070C0"/>
                </a:solidFill>
                <a:latin typeface="Arial" panose="020B0604020202020204" pitchFamily="34" charset="0"/>
                <a:cs typeface="Arial" panose="020B0604020202020204" pitchFamily="34" charset="0"/>
              </a:rPr>
              <a:t>cùng</a:t>
            </a:r>
            <a:r>
              <a:rPr lang="en-GB" sz="2200" dirty="0">
                <a:solidFill>
                  <a:srgbClr val="0070C0"/>
                </a:solidFill>
                <a:latin typeface="Arial" panose="020B0604020202020204" pitchFamily="34" charset="0"/>
                <a:cs typeface="Arial" panose="020B0604020202020204" pitchFamily="34" charset="0"/>
              </a:rPr>
              <a:t> </a:t>
            </a:r>
            <a:r>
              <a:rPr lang="en-GB" sz="2200" dirty="0" err="1">
                <a:solidFill>
                  <a:srgbClr val="0070C0"/>
                </a:solidFill>
                <a:latin typeface="Arial" panose="020B0604020202020204" pitchFamily="34" charset="0"/>
                <a:cs typeface="Arial" panose="020B0604020202020204" pitchFamily="34" charset="0"/>
              </a:rPr>
              <a:t>kiểu</a:t>
            </a:r>
            <a:r>
              <a:rPr lang="en-GB" sz="2200" dirty="0">
                <a:solidFill>
                  <a:srgbClr val="0070C0"/>
                </a:solidFill>
                <a:latin typeface="Arial" panose="020B0604020202020204" pitchFamily="34" charset="0"/>
                <a:cs typeface="Arial" panose="020B0604020202020204" pitchFamily="34" charset="0"/>
              </a:rPr>
              <a:t>):</a:t>
            </a:r>
            <a:r>
              <a:rPr lang="vi-VN" sz="2200" dirty="0">
                <a:solidFill>
                  <a:srgbClr val="0070C0"/>
                </a:solidFill>
                <a:latin typeface="Arial" panose="020B0604020202020204" pitchFamily="34" charset="0"/>
                <a:cs typeface="Arial" panose="020B0604020202020204" pitchFamily="34" charset="0"/>
              </a:rPr>
              <a:t>	</a:t>
            </a:r>
            <a:r>
              <a:rPr lang="vi-VN" sz="2200" dirty="0">
                <a:solidFill>
                  <a:srgbClr val="C00000"/>
                </a:solidFill>
                <a:latin typeface="Arial" panose="020B0604020202020204" pitchFamily="34" charset="0"/>
                <a:cs typeface="Arial" panose="020B0604020202020204" pitchFamily="34" charset="0"/>
              </a:rPr>
              <a:t>sorted()</a:t>
            </a:r>
          </a:p>
        </p:txBody>
      </p:sp>
    </p:spTree>
    <p:extLst>
      <p:ext uri="{BB962C8B-B14F-4D97-AF65-F5344CB8AC3E}">
        <p14:creationId xmlns:p14="http://schemas.microsoft.com/office/powerpoint/2010/main" val="947378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BÀI TẬP 3.6</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2019398"/>
            <a:ext cx="9817663" cy="3647152"/>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Tạo một từ điển chứa tập các mục về ID, Họ và tên của các sinh viên trong một lớp học. In từ điển ra màn hình.</a:t>
            </a:r>
          </a:p>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Cho biết sinh viên có mã “2020601001” có trong từ điển hay không? Nếu có, hãy cho biết Họ và tên của sinh viên đó.</a:t>
            </a:r>
          </a:p>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Hãy sao chép các sinh viên có mã là số chẵn sang một từ điển mới. In kết quả ra màn hình.</a:t>
            </a:r>
          </a:p>
          <a:p>
            <a:pPr marL="342900" indent="-342900">
              <a:lnSpc>
                <a:spcPct val="150000"/>
              </a:lnSpc>
              <a:buFont typeface="Courier New" panose="02070309020205020404" pitchFamily="49" charset="0"/>
              <a:buChar char="o"/>
            </a:pPr>
            <a:endParaRPr lang="vi-VN" sz="2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08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a:t>
            </a:fld>
            <a:endParaRPr lang="ru-RU" b="1" dirty="0">
              <a:solidFill>
                <a:schemeClr val="bg1"/>
              </a:solidFill>
            </a:endParaRPr>
          </a:p>
        </p:txBody>
      </p:sp>
      <p:sp>
        <p:nvSpPr>
          <p:cNvPr id="13" name="Rectangle 12"/>
          <p:cNvSpPr/>
          <p:nvPr/>
        </p:nvSpPr>
        <p:spPr>
          <a:xfrm>
            <a:off x="4636009" y="1123293"/>
            <a:ext cx="3337559" cy="535531"/>
          </a:xfrm>
          <a:prstGeom prst="rect">
            <a:avLst/>
          </a:prstGeom>
        </p:spPr>
        <p:txBody>
          <a:bodyPr wrap="square">
            <a:spAutoFit/>
          </a:bodyPr>
          <a:lstStyle/>
          <a:p>
            <a:pPr>
              <a:lnSpc>
                <a:spcPct val="120000"/>
              </a:lnSpc>
              <a:spcBef>
                <a:spcPts val="400"/>
              </a:spcBef>
              <a:spcAft>
                <a:spcPts val="0"/>
              </a:spcAft>
            </a:pPr>
            <a:r>
              <a:rPr lang="en-GB" sz="2400" b="1" dirty="0" smtClean="0">
                <a:solidFill>
                  <a:srgbClr val="005064"/>
                </a:solidFill>
                <a:latin typeface="Book Antiqua" panose="02040602050305030304" pitchFamily="18" charset="0"/>
              </a:rPr>
              <a:t>TÀI LIỆU/ </a:t>
            </a:r>
            <a:r>
              <a:rPr lang="vi-VN" sz="2400" b="1" dirty="0" smtClean="0">
                <a:solidFill>
                  <a:srgbClr val="005064"/>
                </a:solidFill>
                <a:latin typeface="Book Antiqua" panose="02040602050305030304" pitchFamily="18" charset="0"/>
              </a:rPr>
              <a:t>CÔNG CỤ</a:t>
            </a:r>
            <a:endParaRPr lang="vi-VN" sz="2400" b="1" dirty="0">
              <a:solidFill>
                <a:srgbClr val="005064"/>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1993812" y="2011289"/>
            <a:ext cx="7028831" cy="3672800"/>
          </a:xfrm>
          <a:prstGeom prst="rect">
            <a:avLst/>
          </a:prstGeom>
        </p:spPr>
        <p:txBody>
          <a:bodyPr wrap="square">
            <a:spAutoFit/>
          </a:bodyPr>
          <a:lstStyle/>
          <a:p>
            <a:pPr marL="457200" indent="-457200">
              <a:lnSpc>
                <a:spcPct val="120000"/>
              </a:lnSpc>
              <a:spcBef>
                <a:spcPts val="400"/>
              </a:spcBef>
              <a:spcAft>
                <a:spcPts val="0"/>
              </a:spcAft>
              <a:buFont typeface="Arial" panose="020B0604020202020204" pitchFamily="34" charset="0"/>
              <a:buChar char="•"/>
            </a:pPr>
            <a:r>
              <a:rPr lang="vi-VN" sz="3000" b="1" dirty="0">
                <a:solidFill>
                  <a:srgbClr val="005064"/>
                </a:solidFill>
                <a:latin typeface="Bahnschrift SemiBold" panose="020B0502040204020203" pitchFamily="34" charset="0"/>
              </a:rPr>
              <a:t>W3schools</a:t>
            </a:r>
          </a:p>
          <a:p>
            <a:pPr marL="457200" indent="-457200">
              <a:lnSpc>
                <a:spcPct val="120000"/>
              </a:lnSpc>
              <a:spcBef>
                <a:spcPts val="400"/>
              </a:spcBef>
              <a:spcAft>
                <a:spcPts val="0"/>
              </a:spcAft>
              <a:buFont typeface="Arial" panose="020B0604020202020204" pitchFamily="34" charset="0"/>
              <a:buChar char="•"/>
            </a:pPr>
            <a:r>
              <a:rPr lang="vi-VN" sz="3000" b="1" dirty="0">
                <a:solidFill>
                  <a:srgbClr val="005064"/>
                </a:solidFill>
                <a:latin typeface="Bahnschrift SemiBold" panose="020B0502040204020203" pitchFamily="34" charset="0"/>
                <a:ea typeface="Times New Roman" panose="02020603050405020304" pitchFamily="18" charset="0"/>
              </a:rPr>
              <a:t>Programiz</a:t>
            </a:r>
          </a:p>
          <a:p>
            <a:pPr marL="457200" indent="-457200">
              <a:lnSpc>
                <a:spcPct val="120000"/>
              </a:lnSpc>
              <a:spcBef>
                <a:spcPts val="400"/>
              </a:spcBef>
              <a:spcAft>
                <a:spcPts val="0"/>
              </a:spcAft>
              <a:buFont typeface="Arial" panose="020B0604020202020204" pitchFamily="34" charset="0"/>
              <a:buChar char="•"/>
            </a:pPr>
            <a:r>
              <a:rPr lang="vi-VN" sz="3000" b="1" dirty="0">
                <a:solidFill>
                  <a:srgbClr val="005064"/>
                </a:solidFill>
                <a:latin typeface="Bahnschrift SemiBold" panose="020B0502040204020203" pitchFamily="34" charset="0"/>
                <a:ea typeface="Times New Roman" panose="02020603050405020304" pitchFamily="18" charset="0"/>
              </a:rPr>
              <a:t>Pycharm</a:t>
            </a:r>
          </a:p>
          <a:p>
            <a:pPr marL="457200" indent="-457200">
              <a:lnSpc>
                <a:spcPct val="120000"/>
              </a:lnSpc>
              <a:spcBef>
                <a:spcPts val="400"/>
              </a:spcBef>
              <a:spcAft>
                <a:spcPts val="0"/>
              </a:spcAft>
              <a:buFont typeface="Arial" panose="020B0604020202020204" pitchFamily="34" charset="0"/>
              <a:buChar char="•"/>
            </a:pPr>
            <a:r>
              <a:rPr lang="vi-VN" sz="3000" b="1" dirty="0">
                <a:solidFill>
                  <a:srgbClr val="005064"/>
                </a:solidFill>
                <a:latin typeface="Bahnschrift SemiBold" panose="020B0502040204020203" pitchFamily="34" charset="0"/>
                <a:ea typeface="Times New Roman" panose="02020603050405020304" pitchFamily="18" charset="0"/>
              </a:rPr>
              <a:t>Google Colab</a:t>
            </a:r>
          </a:p>
          <a:p>
            <a:pPr marL="457200" indent="-457200">
              <a:lnSpc>
                <a:spcPct val="120000"/>
              </a:lnSpc>
              <a:spcBef>
                <a:spcPts val="400"/>
              </a:spcBef>
              <a:spcAft>
                <a:spcPts val="0"/>
              </a:spcAft>
              <a:buFont typeface="Arial" panose="020B0604020202020204" pitchFamily="34" charset="0"/>
              <a:buChar char="•"/>
            </a:pPr>
            <a:r>
              <a:rPr lang="vi-VN" sz="3000" b="1" dirty="0">
                <a:solidFill>
                  <a:srgbClr val="005064"/>
                </a:solidFill>
                <a:latin typeface="Bahnschrift SemiBold" panose="020B0502040204020203" pitchFamily="34" charset="0"/>
                <a:ea typeface="Times New Roman" panose="02020603050405020304" pitchFamily="18" charset="0"/>
              </a:rPr>
              <a:t>Jupyter Notebook</a:t>
            </a:r>
          </a:p>
          <a:p>
            <a:pPr marL="457200" indent="-457200">
              <a:lnSpc>
                <a:spcPct val="120000"/>
              </a:lnSpc>
              <a:spcBef>
                <a:spcPts val="400"/>
              </a:spcBef>
              <a:spcAft>
                <a:spcPts val="0"/>
              </a:spcAft>
              <a:buFont typeface="Arial" panose="020B0604020202020204" pitchFamily="34" charset="0"/>
              <a:buChar char="•"/>
            </a:pPr>
            <a:r>
              <a:rPr lang="vi-VN" sz="3000" b="1" dirty="0">
                <a:solidFill>
                  <a:srgbClr val="005064"/>
                </a:solidFill>
                <a:latin typeface="Bahnschrift SemiBold" panose="020B0502040204020203" pitchFamily="34" charset="0"/>
                <a:ea typeface="Times New Roman" panose="02020603050405020304" pitchFamily="18" charset="0"/>
              </a:rPr>
              <a:t>...</a:t>
            </a:r>
          </a:p>
        </p:txBody>
      </p:sp>
    </p:spTree>
    <p:extLst>
      <p:ext uri="{BB962C8B-B14F-4D97-AF65-F5344CB8AC3E}">
        <p14:creationId xmlns:p14="http://schemas.microsoft.com/office/powerpoint/2010/main" val="24458784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BÀI TẬP 3.7</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689903"/>
            <a:ext cx="9817663"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Tạo một từ điển chứa nội dung của một file config như sau:</a:t>
            </a:r>
          </a:p>
        </p:txBody>
      </p:sp>
      <p:sp>
        <p:nvSpPr>
          <p:cNvPr id="17" name="Rectangle 16"/>
          <p:cNvSpPr/>
          <p:nvPr/>
        </p:nvSpPr>
        <p:spPr>
          <a:xfrm>
            <a:off x="7739938" y="2523237"/>
            <a:ext cx="3662484" cy="1785104"/>
          </a:xfrm>
          <a:prstGeom prst="rect">
            <a:avLst/>
          </a:prstGeom>
          <a:ln>
            <a:solidFill>
              <a:schemeClr val="accent1"/>
            </a:solidFill>
          </a:ln>
        </p:spPr>
        <p:txBody>
          <a:bodyPr wrap="square">
            <a:spAutoFit/>
          </a:bodyPr>
          <a:lstStyle/>
          <a:p>
            <a:r>
              <a:rPr lang="vi-VN" sz="2200" dirty="0">
                <a:solidFill>
                  <a:srgbClr val="0070C0"/>
                </a:solidFill>
                <a:latin typeface="Arial" panose="020B0604020202020204" pitchFamily="34" charset="0"/>
                <a:cs typeface="Arial" panose="020B0604020202020204" pitchFamily="34" charset="0"/>
              </a:rPr>
              <a:t>Date		15:03:22</a:t>
            </a:r>
          </a:p>
          <a:p>
            <a:r>
              <a:rPr lang="vi-VN" sz="2200" dirty="0">
                <a:solidFill>
                  <a:srgbClr val="0070C0"/>
                </a:solidFill>
                <a:latin typeface="Arial" panose="020B0604020202020204" pitchFamily="34" charset="0"/>
                <a:cs typeface="Arial" panose="020B0604020202020204" pitchFamily="34" charset="0"/>
              </a:rPr>
              <a:t>Time		09:24:05</a:t>
            </a:r>
          </a:p>
          <a:p>
            <a:r>
              <a:rPr lang="vi-VN" sz="2200" dirty="0">
                <a:solidFill>
                  <a:srgbClr val="0070C0"/>
                </a:solidFill>
                <a:latin typeface="Arial" panose="020B0604020202020204" pitchFamily="34" charset="0"/>
                <a:cs typeface="Arial" panose="020B0604020202020204" pitchFamily="34" charset="0"/>
              </a:rPr>
              <a:t>Server		HaUIJungle</a:t>
            </a:r>
          </a:p>
          <a:p>
            <a:r>
              <a:rPr lang="vi-VN" sz="2200" dirty="0">
                <a:solidFill>
                  <a:srgbClr val="0070C0"/>
                </a:solidFill>
                <a:latin typeface="Arial" panose="020B0604020202020204" pitchFamily="34" charset="0"/>
                <a:cs typeface="Arial" panose="020B0604020202020204" pitchFamily="34" charset="0"/>
              </a:rPr>
              <a:t>Name		Root</a:t>
            </a:r>
          </a:p>
          <a:p>
            <a:r>
              <a:rPr lang="vi-VN" sz="2200" dirty="0">
                <a:solidFill>
                  <a:srgbClr val="0070C0"/>
                </a:solidFill>
                <a:latin typeface="Arial" panose="020B0604020202020204" pitchFamily="34" charset="0"/>
                <a:cs typeface="Arial" panose="020B0604020202020204" pitchFamily="34" charset="0"/>
              </a:rPr>
              <a:t>Pass		****</a:t>
            </a:r>
          </a:p>
        </p:txBody>
      </p:sp>
      <p:sp>
        <p:nvSpPr>
          <p:cNvPr id="18" name="Rectangle 17"/>
          <p:cNvSpPr/>
          <p:nvPr/>
        </p:nvSpPr>
        <p:spPr>
          <a:xfrm>
            <a:off x="2228865" y="2353485"/>
            <a:ext cx="5060210" cy="61564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Bổ sung tham số: </a:t>
            </a:r>
            <a:r>
              <a:rPr lang="vi-VN" sz="2200" dirty="0">
                <a:solidFill>
                  <a:srgbClr val="C00000"/>
                </a:solidFill>
                <a:latin typeface="Arial" panose="020B0604020202020204" pitchFamily="34" charset="0"/>
                <a:cs typeface="Arial" panose="020B0604020202020204" pitchFamily="34" charset="0"/>
              </a:rPr>
              <a:t>Status: Active</a:t>
            </a:r>
          </a:p>
        </p:txBody>
      </p:sp>
      <p:sp>
        <p:nvSpPr>
          <p:cNvPr id="19" name="Rectangle 18"/>
          <p:cNvSpPr/>
          <p:nvPr/>
        </p:nvSpPr>
        <p:spPr>
          <a:xfrm>
            <a:off x="2228864" y="2944563"/>
            <a:ext cx="5060210"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Xóa thông tin về thời gian (</a:t>
            </a:r>
            <a:r>
              <a:rPr lang="vi-VN" sz="2200" dirty="0">
                <a:solidFill>
                  <a:srgbClr val="C00000"/>
                </a:solidFill>
                <a:latin typeface="Arial" panose="020B0604020202020204" pitchFamily="34" charset="0"/>
                <a:cs typeface="Arial" panose="020B0604020202020204" pitchFamily="34" charset="0"/>
              </a:rPr>
              <a:t>Time</a:t>
            </a:r>
            <a:r>
              <a:rPr lang="vi-VN" sz="2200" dirty="0">
                <a:solidFill>
                  <a:srgbClr val="0070C0"/>
                </a:solidFill>
                <a:latin typeface="Arial" panose="020B0604020202020204" pitchFamily="34" charset="0"/>
                <a:cs typeface="Arial" panose="020B0604020202020204" pitchFamily="34" charset="0"/>
              </a:rPr>
              <a:t>)</a:t>
            </a:r>
            <a:endParaRPr lang="vi-VN" sz="2200" dirty="0">
              <a:solidFill>
                <a:srgbClr val="C00000"/>
              </a:solidFill>
              <a:latin typeface="Arial" panose="020B0604020202020204" pitchFamily="34" charset="0"/>
              <a:cs typeface="Arial" panose="020B0604020202020204" pitchFamily="34" charset="0"/>
            </a:endParaRPr>
          </a:p>
        </p:txBody>
      </p:sp>
      <p:sp>
        <p:nvSpPr>
          <p:cNvPr id="20" name="Rectangle 19"/>
          <p:cNvSpPr/>
          <p:nvPr/>
        </p:nvSpPr>
        <p:spPr>
          <a:xfrm>
            <a:off x="2228864" y="3560204"/>
            <a:ext cx="5060210"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Sửa lại thông tin về Name = “Sa”</a:t>
            </a:r>
            <a:endParaRPr lang="vi-VN" sz="2200" dirty="0">
              <a:solidFill>
                <a:srgbClr val="C00000"/>
              </a:solidFill>
              <a:latin typeface="Arial" panose="020B0604020202020204" pitchFamily="34" charset="0"/>
              <a:cs typeface="Arial" panose="020B0604020202020204" pitchFamily="34" charset="0"/>
            </a:endParaRPr>
          </a:p>
        </p:txBody>
      </p:sp>
      <p:sp>
        <p:nvSpPr>
          <p:cNvPr id="21" name="Rectangle 20"/>
          <p:cNvSpPr/>
          <p:nvPr/>
        </p:nvSpPr>
        <p:spPr>
          <a:xfrm>
            <a:off x="2228864" y="4262535"/>
            <a:ext cx="5060210" cy="1107996"/>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Kiểm tra xem trong từ điển có chứa thông tin về “Server” hay chưa.</a:t>
            </a:r>
            <a:endParaRPr lang="vi-VN" sz="22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89319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71</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543436"/>
            <a:ext cx="9615095" cy="1411669"/>
          </a:xfrm>
          <a:prstGeom prst="rect">
            <a:avLst/>
          </a:prstGeom>
        </p:spPr>
        <p:txBody>
          <a:bodyPr wrap="square">
            <a:spAutoFit/>
          </a:bodyPr>
          <a:lstStyle/>
          <a:p>
            <a:pPr algn="ctr">
              <a:lnSpc>
                <a:spcPct val="120000"/>
              </a:lnSpc>
            </a:pPr>
            <a:r>
              <a:rPr lang="en-US" sz="8000" b="1" dirty="0">
                <a:solidFill>
                  <a:srgbClr val="005064"/>
                </a:solidFill>
                <a:latin typeface="Bahnschrift SemiBold" panose="020B0502040204020203" pitchFamily="34" charset="0"/>
                <a:cs typeface="Arial" panose="020B0604020202020204" pitchFamily="34" charset="0"/>
              </a:rPr>
              <a:t>Python string</a:t>
            </a:r>
          </a:p>
        </p:txBody>
      </p:sp>
    </p:spTree>
    <p:extLst>
      <p:ext uri="{BB962C8B-B14F-4D97-AF65-F5344CB8AC3E}">
        <p14:creationId xmlns:p14="http://schemas.microsoft.com/office/powerpoint/2010/main" val="7884110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Hằng xâu</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string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689903"/>
            <a:ext cx="9817663" cy="577850"/>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Các ký tự đặt giữa</a:t>
            </a:r>
            <a:r>
              <a:rPr lang="vi-VN" sz="2400" dirty="0">
                <a:solidFill>
                  <a:srgbClr val="0070C0"/>
                </a:solidFill>
                <a:cs typeface="Arial" panose="020B0604020202020204" pitchFamily="34" charset="0"/>
              </a:rPr>
              <a:t>:</a:t>
            </a:r>
            <a:r>
              <a:rPr lang="vi-VN" sz="2400" b="1" dirty="0">
                <a:solidFill>
                  <a:srgbClr val="0070C0"/>
                </a:solidFill>
                <a:cs typeface="Arial" panose="020B0604020202020204" pitchFamily="34" charset="0"/>
              </a:rPr>
              <a:t>      </a:t>
            </a:r>
            <a:r>
              <a:rPr lang="vi-VN" sz="2400" b="1" dirty="0">
                <a:solidFill>
                  <a:srgbClr val="C00000"/>
                </a:solidFill>
                <a:cs typeface="Arial" panose="020B0604020202020204" pitchFamily="34" charset="0"/>
              </a:rPr>
              <a:t>‘ ‘</a:t>
            </a:r>
            <a:r>
              <a:rPr lang="vi-VN" sz="2400" b="1" dirty="0">
                <a:solidFill>
                  <a:srgbClr val="0070C0"/>
                </a:solidFill>
                <a:cs typeface="Arial" panose="020B0604020202020204" pitchFamily="34" charset="0"/>
              </a:rPr>
              <a:t>,   </a:t>
            </a:r>
            <a:r>
              <a:rPr lang="vi-VN" sz="2400" b="1" dirty="0">
                <a:solidFill>
                  <a:srgbClr val="00B050"/>
                </a:solidFill>
                <a:cs typeface="Arial" panose="020B0604020202020204" pitchFamily="34" charset="0"/>
              </a:rPr>
              <a:t>“ ”</a:t>
            </a:r>
            <a:r>
              <a:rPr lang="vi-VN" sz="2400" b="1" dirty="0">
                <a:solidFill>
                  <a:srgbClr val="0070C0"/>
                </a:solidFill>
                <a:cs typeface="Arial" panose="020B0604020202020204" pitchFamily="34" charset="0"/>
              </a:rPr>
              <a:t>,  </a:t>
            </a:r>
            <a:r>
              <a:rPr lang="vi-VN" sz="2400" b="1" dirty="0">
                <a:solidFill>
                  <a:srgbClr val="C00000"/>
                </a:solidFill>
                <a:cs typeface="Arial" panose="020B0604020202020204" pitchFamily="34" charset="0"/>
              </a:rPr>
              <a:t>’’’    ’’’</a:t>
            </a:r>
            <a:r>
              <a:rPr lang="vi-VN" sz="2400" b="1" dirty="0">
                <a:solidFill>
                  <a:srgbClr val="0070C0"/>
                </a:solidFill>
                <a:cs typeface="Arial" panose="020B0604020202020204" pitchFamily="34" charset="0"/>
              </a:rPr>
              <a:t>,   </a:t>
            </a:r>
            <a:r>
              <a:rPr lang="vi-VN" sz="2400" b="1" dirty="0">
                <a:solidFill>
                  <a:srgbClr val="00B050"/>
                </a:solidFill>
                <a:cs typeface="Arial" panose="020B0604020202020204" pitchFamily="34" charset="0"/>
              </a:rPr>
              <a:t>”””  ”””</a:t>
            </a:r>
          </a:p>
        </p:txBody>
      </p:sp>
      <p:sp>
        <p:nvSpPr>
          <p:cNvPr id="22" name="Rectangle 21"/>
          <p:cNvSpPr/>
          <p:nvPr/>
        </p:nvSpPr>
        <p:spPr>
          <a:xfrm>
            <a:off x="2228864" y="2431597"/>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Truy xuất các ký tự trong xâu</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228864" y="2938671"/>
            <a:ext cx="9817663"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Sử dụng chỉ số (index): Chỉ số bắt đầu từ 0</a:t>
            </a:r>
            <a:endParaRPr lang="vi-VN" sz="2400" b="1" dirty="0">
              <a:solidFill>
                <a:srgbClr val="00B050"/>
              </a:solidFill>
              <a:cs typeface="Arial" panose="020B0604020202020204" pitchFamily="34" charset="0"/>
            </a:endParaRPr>
          </a:p>
        </p:txBody>
      </p:sp>
      <p:sp>
        <p:nvSpPr>
          <p:cNvPr id="25" name="Rectangle 24"/>
          <p:cNvSpPr/>
          <p:nvPr/>
        </p:nvSpPr>
        <p:spPr>
          <a:xfrm>
            <a:off x="2228864" y="3461341"/>
            <a:ext cx="9817663"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b="1" dirty="0">
                <a:solidFill>
                  <a:srgbClr val="C00000"/>
                </a:solidFill>
                <a:latin typeface="Arial" panose="020B0604020202020204" pitchFamily="34" charset="0"/>
                <a:cs typeface="Arial" panose="020B0604020202020204" pitchFamily="34" charset="0"/>
              </a:rPr>
              <a:t>Không thể thay đổi các ký tự trong xâu một khi nó được gán</a:t>
            </a:r>
            <a:endParaRPr lang="vi-VN" sz="2400" b="1" dirty="0">
              <a:solidFill>
                <a:srgbClr val="C00000"/>
              </a:solidFill>
              <a:cs typeface="Arial" panose="020B0604020202020204" pitchFamily="34" charset="0"/>
            </a:endParaRPr>
          </a:p>
        </p:txBody>
      </p:sp>
      <p:sp>
        <p:nvSpPr>
          <p:cNvPr id="26" name="Rectangle 25"/>
          <p:cNvSpPr/>
          <p:nvPr/>
        </p:nvSpPr>
        <p:spPr>
          <a:xfrm>
            <a:off x="2228864" y="4143966"/>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Duyệt xâu:</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 name="Rectangle 1"/>
          <p:cNvSpPr>
            <a:spLocks noChangeArrowheads="1"/>
          </p:cNvSpPr>
          <p:nvPr/>
        </p:nvSpPr>
        <p:spPr bwMode="auto">
          <a:xfrm>
            <a:off x="3499596" y="4864482"/>
            <a:ext cx="3373451" cy="1107996"/>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0" i="0" u="none" strike="noStrike" cap="none" normalizeH="0" baseline="0" dirty="0">
                <a:ln>
                  <a:noFill/>
                </a:ln>
                <a:solidFill>
                  <a:srgbClr val="C678DD"/>
                </a:solidFill>
                <a:effectLst/>
                <a:latin typeface="Bahnschrift Light" panose="020B0502040204020203" pitchFamily="34" charset="0"/>
              </a:rPr>
              <a:t>for</a:t>
            </a:r>
            <a:r>
              <a:rPr kumimoji="0" lang="vi-VN" altLang="vi-VN" sz="2400" b="0" i="0" u="none" strike="noStrike" cap="none" normalizeH="0" baseline="0" dirty="0">
                <a:ln>
                  <a:noFill/>
                </a:ln>
                <a:solidFill>
                  <a:srgbClr val="D3D3D3"/>
                </a:solidFill>
                <a:effectLst/>
                <a:latin typeface="Bahnschrift Light" panose="020B0502040204020203" pitchFamily="34" charset="0"/>
              </a:rPr>
              <a:t> letter </a:t>
            </a:r>
            <a:r>
              <a:rPr kumimoji="0" lang="vi-VN" altLang="vi-VN" sz="2400" b="0" i="0" u="none" strike="noStrike" cap="none" normalizeH="0" baseline="0" dirty="0">
                <a:ln>
                  <a:noFill/>
                </a:ln>
                <a:solidFill>
                  <a:srgbClr val="C678DD"/>
                </a:solidFill>
                <a:effectLst/>
                <a:latin typeface="Bahnschrift Light" panose="020B0502040204020203" pitchFamily="34" charset="0"/>
              </a:rPr>
              <a:t>in</a:t>
            </a:r>
            <a:r>
              <a:rPr kumimoji="0" lang="vi-VN" altLang="vi-VN" sz="2400" b="0" i="0" u="none" strike="noStrike" cap="none" normalizeH="0" baseline="0" dirty="0">
                <a:ln>
                  <a:noFill/>
                </a:ln>
                <a:solidFill>
                  <a:srgbClr val="D3D3D3"/>
                </a:solidFill>
                <a:effectLst/>
                <a:latin typeface="Bahnschrift Light" panose="020B0502040204020203" pitchFamily="34" charset="0"/>
              </a:rPr>
              <a:t> </a:t>
            </a:r>
            <a:r>
              <a:rPr kumimoji="0" lang="vi-VN" altLang="vi-VN" sz="2400" b="0" i="0" u="none" strike="noStrike" cap="none" normalizeH="0" baseline="0" dirty="0">
                <a:ln>
                  <a:noFill/>
                </a:ln>
                <a:solidFill>
                  <a:srgbClr val="98C379"/>
                </a:solidFill>
                <a:effectLst/>
                <a:latin typeface="Bahnschrift Light" panose="020B0502040204020203" pitchFamily="34" charset="0"/>
                <a:sym typeface="Symbol" panose="05050102010706020507" pitchFamily="18" charset="2"/>
              </a:rPr>
              <a:t>Xâu</a:t>
            </a:r>
            <a:r>
              <a:rPr kumimoji="0" lang="vi-VN" altLang="vi-VN" sz="2400" b="0" i="0" u="none" strike="noStrike" cap="none" normalizeH="0" baseline="0" dirty="0">
                <a:ln>
                  <a:noFill/>
                </a:ln>
                <a:solidFill>
                  <a:srgbClr val="D3D3D3"/>
                </a:solidFill>
                <a:effectLst/>
                <a:latin typeface="Bahnschrift Light" panose="020B0502040204020203"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D3D3D3"/>
                </a:solidFill>
                <a:latin typeface="Bahnschrift Light" panose="020B0502040204020203" pitchFamily="34" charset="0"/>
              </a:rPr>
              <a:t>	# truy xuất letter</a:t>
            </a:r>
            <a:r>
              <a:rPr kumimoji="0" lang="vi-VN" altLang="vi-VN" sz="2400" b="0" i="0" u="none" strike="noStrike" cap="none" normalizeH="0" baseline="0" dirty="0">
                <a:ln>
                  <a:noFill/>
                </a:ln>
                <a:solidFill>
                  <a:schemeClr val="tx1"/>
                </a:solidFill>
                <a:effectLst/>
                <a:latin typeface="Bahnschrift Light" panose="020B0502040204020203" pitchFamily="34" charset="0"/>
              </a:rPr>
              <a:t> </a:t>
            </a:r>
          </a:p>
        </p:txBody>
      </p:sp>
      <p:sp>
        <p:nvSpPr>
          <p:cNvPr id="27" name="Rectangle 26"/>
          <p:cNvSpPr>
            <a:spLocks noChangeArrowheads="1"/>
          </p:cNvSpPr>
          <p:nvPr/>
        </p:nvSpPr>
        <p:spPr bwMode="auto">
          <a:xfrm>
            <a:off x="7254074" y="4864482"/>
            <a:ext cx="3373451" cy="1107996"/>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0" i="0" u="none" strike="noStrike" cap="none" normalizeH="0" baseline="0" dirty="0">
                <a:ln>
                  <a:noFill/>
                </a:ln>
                <a:solidFill>
                  <a:srgbClr val="C678DD"/>
                </a:solidFill>
                <a:effectLst/>
                <a:latin typeface="Bahnschrift Light" panose="020B0502040204020203" pitchFamily="34" charset="0"/>
              </a:rPr>
              <a:t>for</a:t>
            </a:r>
            <a:r>
              <a:rPr kumimoji="0" lang="vi-VN" altLang="vi-VN" sz="2400" b="0" i="0" u="none" strike="noStrike" cap="none" normalizeH="0" baseline="0" dirty="0">
                <a:ln>
                  <a:noFill/>
                </a:ln>
                <a:solidFill>
                  <a:srgbClr val="D3D3D3"/>
                </a:solidFill>
                <a:effectLst/>
                <a:latin typeface="Bahnschrift Light" panose="020B0502040204020203" pitchFamily="34" charset="0"/>
              </a:rPr>
              <a:t> i </a:t>
            </a:r>
            <a:r>
              <a:rPr kumimoji="0" lang="vi-VN" altLang="vi-VN" sz="2400" b="0" i="0" u="none" strike="noStrike" cap="none" normalizeH="0" baseline="0" dirty="0">
                <a:ln>
                  <a:noFill/>
                </a:ln>
                <a:solidFill>
                  <a:srgbClr val="C678DD"/>
                </a:solidFill>
                <a:effectLst/>
                <a:latin typeface="Bahnschrift Light" panose="020B0502040204020203" pitchFamily="34" charset="0"/>
              </a:rPr>
              <a:t>in</a:t>
            </a:r>
            <a:r>
              <a:rPr kumimoji="0" lang="vi-VN" altLang="vi-VN" sz="2400" b="0" i="0" u="none" strike="noStrike" cap="none" normalizeH="0" baseline="0" dirty="0">
                <a:ln>
                  <a:noFill/>
                </a:ln>
                <a:solidFill>
                  <a:srgbClr val="D3D3D3"/>
                </a:solidFill>
                <a:effectLst/>
                <a:latin typeface="Bahnschrift Light" panose="020B0502040204020203" pitchFamily="34" charset="0"/>
              </a:rPr>
              <a:t> range(len(a)):</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D3D3D3"/>
                </a:solidFill>
                <a:latin typeface="Bahnschrift Light" panose="020B0502040204020203" pitchFamily="34" charset="0"/>
              </a:rPr>
              <a:t>	# truy xuất a[i]</a:t>
            </a:r>
            <a:r>
              <a:rPr kumimoji="0" lang="vi-VN" altLang="vi-VN" sz="2400" b="0" i="0" u="none" strike="noStrike" cap="none" normalizeH="0" baseline="0" dirty="0">
                <a:ln>
                  <a:noFill/>
                </a:ln>
                <a:solidFill>
                  <a:schemeClr val="tx1"/>
                </a:solidFill>
                <a:effectLst/>
                <a:latin typeface="Bahnschrift Light" panose="020B0502040204020203" pitchFamily="34" charset="0"/>
              </a:rPr>
              <a:t> </a:t>
            </a:r>
          </a:p>
        </p:txBody>
      </p:sp>
    </p:spTree>
    <p:extLst>
      <p:ext uri="{BB962C8B-B14F-4D97-AF65-F5344CB8AC3E}">
        <p14:creationId xmlns:p14="http://schemas.microsoft.com/office/powerpoint/2010/main" val="27319473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Ghép/nhân bản xâu</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string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689903"/>
            <a:ext cx="9817663"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Ghép hai xâu:	</a:t>
            </a:r>
            <a:r>
              <a:rPr lang="vi-VN" sz="2200" dirty="0">
                <a:solidFill>
                  <a:srgbClr val="C00000"/>
                </a:solidFill>
                <a:latin typeface="Arial" panose="020B0604020202020204" pitchFamily="34" charset="0"/>
                <a:cs typeface="Arial" panose="020B0604020202020204" pitchFamily="34" charset="0"/>
              </a:rPr>
              <a:t>+</a:t>
            </a:r>
            <a:r>
              <a:rPr lang="vi-VN" sz="2200" dirty="0">
                <a:solidFill>
                  <a:srgbClr val="0070C0"/>
                </a:solidFill>
                <a:latin typeface="Arial" panose="020B0604020202020204" pitchFamily="34" charset="0"/>
                <a:cs typeface="Arial" panose="020B0604020202020204" pitchFamily="34" charset="0"/>
              </a:rPr>
              <a:t>			a = </a:t>
            </a:r>
            <a:r>
              <a:rPr lang="vi-VN" sz="2200" dirty="0">
                <a:solidFill>
                  <a:srgbClr val="00B050"/>
                </a:solidFill>
                <a:latin typeface="Arial" panose="020B0604020202020204" pitchFamily="34" charset="0"/>
                <a:cs typeface="Arial" panose="020B0604020202020204" pitchFamily="34" charset="0"/>
              </a:rPr>
              <a:t>“Hello. ”</a:t>
            </a:r>
            <a:r>
              <a:rPr lang="vi-VN" sz="2200" dirty="0">
                <a:solidFill>
                  <a:srgbClr val="0070C0"/>
                </a:solidFill>
                <a:latin typeface="Arial" panose="020B0604020202020204" pitchFamily="34" charset="0"/>
                <a:cs typeface="Arial" panose="020B0604020202020204" pitchFamily="34" charset="0"/>
              </a:rPr>
              <a:t> + </a:t>
            </a:r>
            <a:r>
              <a:rPr lang="vi-VN" sz="2200" dirty="0">
                <a:solidFill>
                  <a:srgbClr val="00B050"/>
                </a:solidFill>
                <a:latin typeface="Arial" panose="020B0604020202020204" pitchFamily="34" charset="0"/>
                <a:cs typeface="Arial" panose="020B0604020202020204" pitchFamily="34" charset="0"/>
              </a:rPr>
              <a:t>“How are you”</a:t>
            </a:r>
            <a:endParaRPr lang="vi-VN" sz="2400" b="1" dirty="0">
              <a:solidFill>
                <a:srgbClr val="00B050"/>
              </a:solidFill>
              <a:cs typeface="Arial" panose="020B0604020202020204" pitchFamily="34" charset="0"/>
            </a:endParaRPr>
          </a:p>
        </p:txBody>
      </p:sp>
      <p:sp>
        <p:nvSpPr>
          <p:cNvPr id="29" name="Rectangle 28"/>
          <p:cNvSpPr/>
          <p:nvPr/>
        </p:nvSpPr>
        <p:spPr>
          <a:xfrm>
            <a:off x="2228863" y="2227294"/>
            <a:ext cx="9817663"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Nhân bản xâu:	</a:t>
            </a:r>
            <a:r>
              <a:rPr lang="vi-VN" sz="2200" dirty="0">
                <a:solidFill>
                  <a:srgbClr val="C00000"/>
                </a:solidFill>
                <a:latin typeface="Arial" panose="020B0604020202020204" pitchFamily="34" charset="0"/>
                <a:cs typeface="Arial" panose="020B0604020202020204" pitchFamily="34" charset="0"/>
              </a:rPr>
              <a:t>*</a:t>
            </a:r>
            <a:r>
              <a:rPr lang="vi-VN" sz="2200" dirty="0">
                <a:solidFill>
                  <a:srgbClr val="0070C0"/>
                </a:solidFill>
                <a:latin typeface="Arial" panose="020B0604020202020204" pitchFamily="34" charset="0"/>
                <a:cs typeface="Arial" panose="020B0604020202020204" pitchFamily="34" charset="0"/>
              </a:rPr>
              <a:t>			a = </a:t>
            </a:r>
            <a:r>
              <a:rPr lang="vi-VN" sz="2200" dirty="0">
                <a:solidFill>
                  <a:srgbClr val="00B050"/>
                </a:solidFill>
                <a:latin typeface="Arial" panose="020B0604020202020204" pitchFamily="34" charset="0"/>
                <a:cs typeface="Arial" panose="020B0604020202020204" pitchFamily="34" charset="0"/>
              </a:rPr>
              <a:t>a * 3</a:t>
            </a:r>
            <a:endParaRPr lang="vi-VN" sz="2400" b="1" dirty="0">
              <a:solidFill>
                <a:srgbClr val="00B050"/>
              </a:solidFill>
              <a:cs typeface="Arial" panose="020B0604020202020204" pitchFamily="34" charset="0"/>
            </a:endParaRPr>
          </a:p>
        </p:txBody>
      </p:sp>
      <p:sp>
        <p:nvSpPr>
          <p:cNvPr id="30" name="Rectangle 29"/>
          <p:cNvSpPr/>
          <p:nvPr/>
        </p:nvSpPr>
        <p:spPr>
          <a:xfrm>
            <a:off x="2228863" y="2989599"/>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Định dạng xâu: </a:t>
            </a:r>
            <a:r>
              <a:rPr lang="vi-VN" sz="2400" dirty="0">
                <a:solidFill>
                  <a:srgbClr val="005064"/>
                </a:solidFill>
                <a:latin typeface="Arial" panose="020B0604020202020204" pitchFamily="34" charset="0"/>
                <a:cs typeface="Arial" panose="020B0604020202020204" pitchFamily="34" charset="0"/>
                <a:sym typeface="Wingdings" panose="05000000000000000000" pitchFamily="2" charset="2"/>
              </a:rPr>
              <a:t>Dùng phương thức format</a:t>
            </a:r>
            <a:endParaRPr lang="en-US" sz="2400"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1" name="Rectangle 30"/>
          <p:cNvSpPr/>
          <p:nvPr/>
        </p:nvSpPr>
        <p:spPr>
          <a:xfrm>
            <a:off x="2228863" y="3508324"/>
            <a:ext cx="9817663"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cs typeface="Arial" panose="020B0604020202020204" pitchFamily="34" charset="0"/>
              </a:rPr>
              <a:t>Phần định dạng chứa dấu ngoặc nhọn {} dưới dạng giữ chỗ</a:t>
            </a:r>
            <a:endParaRPr lang="vi-VN" sz="2400" b="1" dirty="0">
              <a:solidFill>
                <a:srgbClr val="00B050"/>
              </a:solidFill>
              <a:cs typeface="Arial" panose="020B0604020202020204" pitchFamily="34" charset="0"/>
            </a:endParaRPr>
          </a:p>
        </p:txBody>
      </p:sp>
      <p:sp>
        <p:nvSpPr>
          <p:cNvPr id="33" name="Rectangle 32"/>
          <p:cNvSpPr/>
          <p:nvPr/>
        </p:nvSpPr>
        <p:spPr>
          <a:xfrm>
            <a:off x="4181033" y="4054018"/>
            <a:ext cx="4759767" cy="646331"/>
          </a:xfrm>
          <a:prstGeom prst="rect">
            <a:avLst/>
          </a:prstGeom>
        </p:spPr>
        <p:txBody>
          <a:bodyPr wrap="square">
            <a:spAutoFit/>
          </a:bodyPr>
          <a:lstStyle/>
          <a:p>
            <a:pPr>
              <a:lnSpc>
                <a:spcPct val="150000"/>
              </a:lnSpc>
            </a:pPr>
            <a:r>
              <a:rPr lang="vi-VN" sz="2400" b="1" dirty="0">
                <a:solidFill>
                  <a:srgbClr val="00B050"/>
                </a:solidFill>
                <a:cs typeface="Arial" panose="020B0604020202020204" pitchFamily="34" charset="0"/>
                <a:sym typeface="Symbol" panose="05050102010706020507" pitchFamily="18" charset="2"/>
              </a:rPr>
              <a:t>Xâu.format( </a:t>
            </a:r>
            <a:r>
              <a:rPr lang="vi-VN" sz="2400" b="1" dirty="0">
                <a:solidFill>
                  <a:srgbClr val="C00000"/>
                </a:solidFill>
                <a:cs typeface="Arial" panose="020B0604020202020204" pitchFamily="34" charset="0"/>
                <a:sym typeface="Symbol" panose="05050102010706020507" pitchFamily="18" charset="2"/>
              </a:rPr>
              <a:t>gt1</a:t>
            </a:r>
            <a:r>
              <a:rPr lang="vi-VN" sz="2400" b="1" dirty="0">
                <a:solidFill>
                  <a:srgbClr val="00B050"/>
                </a:solidFill>
                <a:cs typeface="Arial" panose="020B0604020202020204" pitchFamily="34" charset="0"/>
                <a:sym typeface="Symbol" panose="05050102010706020507" pitchFamily="18" charset="2"/>
              </a:rPr>
              <a:t>, </a:t>
            </a:r>
            <a:r>
              <a:rPr lang="vi-VN" sz="2400" b="1" dirty="0">
                <a:solidFill>
                  <a:srgbClr val="C00000"/>
                </a:solidFill>
                <a:cs typeface="Arial" panose="020B0604020202020204" pitchFamily="34" charset="0"/>
                <a:sym typeface="Symbol" panose="05050102010706020507" pitchFamily="18" charset="2"/>
              </a:rPr>
              <a:t>gt2</a:t>
            </a:r>
            <a:r>
              <a:rPr lang="vi-VN" sz="2400" b="1" dirty="0">
                <a:solidFill>
                  <a:srgbClr val="00B050"/>
                </a:solidFill>
                <a:cs typeface="Arial" panose="020B0604020202020204" pitchFamily="34" charset="0"/>
                <a:sym typeface="Symbol" panose="05050102010706020507" pitchFamily="18" charset="2"/>
              </a:rPr>
              <a:t>, ... )</a:t>
            </a:r>
            <a:endParaRPr lang="vi-VN" sz="2400" b="1" dirty="0">
              <a:solidFill>
                <a:srgbClr val="00B050"/>
              </a:solidFill>
              <a:cs typeface="Arial" panose="020B0604020202020204" pitchFamily="34" charset="0"/>
            </a:endParaRPr>
          </a:p>
        </p:txBody>
      </p:sp>
      <p:sp>
        <p:nvSpPr>
          <p:cNvPr id="34" name="Rectangle 33"/>
          <p:cNvSpPr/>
          <p:nvPr/>
        </p:nvSpPr>
        <p:spPr>
          <a:xfrm>
            <a:off x="2955346" y="4729639"/>
            <a:ext cx="8513844" cy="600164"/>
          </a:xfrm>
          <a:prstGeom prst="rect">
            <a:avLst/>
          </a:prstGeom>
        </p:spPr>
        <p:txBody>
          <a:bodyPr wrap="square">
            <a:spAutoFit/>
          </a:bodyPr>
          <a:lstStyle/>
          <a:p>
            <a:pPr>
              <a:lnSpc>
                <a:spcPct val="150000"/>
              </a:lnSpc>
            </a:pPr>
            <a:r>
              <a:rPr lang="vi-VN" sz="2200" dirty="0">
                <a:solidFill>
                  <a:srgbClr val="0070C0"/>
                </a:solidFill>
                <a:cs typeface="Arial" panose="020B0604020202020204" pitchFamily="34" charset="0"/>
              </a:rPr>
              <a:t>Giữ chỗ: 		</a:t>
            </a:r>
            <a:r>
              <a:rPr lang="vi-VN" sz="2200" dirty="0">
                <a:solidFill>
                  <a:srgbClr val="00B050"/>
                </a:solidFill>
                <a:latin typeface="Consolas" panose="020B0609020204030204" pitchFamily="49" charset="0"/>
                <a:cs typeface="Arial" panose="020B0604020202020204" pitchFamily="34" charset="0"/>
              </a:rPr>
              <a:t>{}, {0}, {1}, ...</a:t>
            </a:r>
          </a:p>
        </p:txBody>
      </p:sp>
      <p:sp>
        <p:nvSpPr>
          <p:cNvPr id="35" name="Rectangle 34"/>
          <p:cNvSpPr/>
          <p:nvPr/>
        </p:nvSpPr>
        <p:spPr>
          <a:xfrm>
            <a:off x="2955346" y="5242985"/>
            <a:ext cx="8513844" cy="543995"/>
          </a:xfrm>
          <a:prstGeom prst="rect">
            <a:avLst/>
          </a:prstGeom>
        </p:spPr>
        <p:txBody>
          <a:bodyPr wrap="square">
            <a:spAutoFit/>
          </a:bodyPr>
          <a:lstStyle/>
          <a:p>
            <a:pPr>
              <a:lnSpc>
                <a:spcPct val="150000"/>
              </a:lnSpc>
            </a:pPr>
            <a:r>
              <a:rPr lang="vi-VN" sz="2200" dirty="0">
                <a:solidFill>
                  <a:srgbClr val="0070C0"/>
                </a:solidFill>
                <a:cs typeface="Arial" panose="020B0604020202020204" pitchFamily="34" charset="0"/>
              </a:rPr>
              <a:t>Căn lề: 		</a:t>
            </a:r>
            <a:r>
              <a:rPr lang="vi-VN" sz="2200" dirty="0">
                <a:solidFill>
                  <a:srgbClr val="00B050"/>
                </a:solidFill>
                <a:latin typeface="Consolas" panose="020B0609020204030204" pitchFamily="49" charset="0"/>
                <a:cs typeface="Arial" panose="020B0604020202020204" pitchFamily="34" charset="0"/>
              </a:rPr>
              <a:t>{:&lt;10}, {:^10}, {:&gt;10} </a:t>
            </a:r>
          </a:p>
        </p:txBody>
      </p:sp>
      <p:sp>
        <p:nvSpPr>
          <p:cNvPr id="36" name="Rectangle 35"/>
          <p:cNvSpPr/>
          <p:nvPr/>
        </p:nvSpPr>
        <p:spPr>
          <a:xfrm>
            <a:off x="2955346" y="5714700"/>
            <a:ext cx="8513844" cy="543995"/>
          </a:xfrm>
          <a:prstGeom prst="rect">
            <a:avLst/>
          </a:prstGeom>
        </p:spPr>
        <p:txBody>
          <a:bodyPr wrap="square">
            <a:spAutoFit/>
          </a:bodyPr>
          <a:lstStyle/>
          <a:p>
            <a:pPr>
              <a:lnSpc>
                <a:spcPct val="150000"/>
              </a:lnSpc>
            </a:pPr>
            <a:r>
              <a:rPr lang="vi-VN" sz="2200" dirty="0">
                <a:solidFill>
                  <a:srgbClr val="0070C0"/>
                </a:solidFill>
                <a:cs typeface="Arial" panose="020B0604020202020204" pitchFamily="34" charset="0"/>
              </a:rPr>
              <a:t>Định dạng số: 		</a:t>
            </a:r>
            <a:r>
              <a:rPr lang="vi-VN" sz="2200" dirty="0">
                <a:solidFill>
                  <a:srgbClr val="00B050"/>
                </a:solidFill>
                <a:latin typeface="Consolas" panose="020B0609020204030204" pitchFamily="49" charset="0"/>
                <a:cs typeface="Arial" panose="020B0604020202020204" pitchFamily="34" charset="0"/>
              </a:rPr>
              <a:t>{0:b}, {0:e}, {0:o} {0:.3f} </a:t>
            </a:r>
          </a:p>
        </p:txBody>
      </p:sp>
    </p:spTree>
    <p:extLst>
      <p:ext uri="{BB962C8B-B14F-4D97-AF65-F5344CB8AC3E}">
        <p14:creationId xmlns:p14="http://schemas.microsoft.com/office/powerpoint/2010/main" val="29825660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String methods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string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19113" y="1999456"/>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Chuyển xâu về ký tự thường:			</a:t>
            </a:r>
            <a:r>
              <a:rPr lang="vi-VN" sz="2200" dirty="0">
                <a:solidFill>
                  <a:srgbClr val="C00000"/>
                </a:solidFill>
                <a:latin typeface="Consolas" panose="020B0609020204030204" pitchFamily="49" charset="0"/>
              </a:rPr>
              <a:t>lower()</a:t>
            </a:r>
            <a:endParaRPr lang="vi-VN" sz="2200" b="1" dirty="0">
              <a:solidFill>
                <a:srgbClr val="C00000"/>
              </a:solidFill>
              <a:latin typeface="Consolas" panose="020B0609020204030204" pitchFamily="49" charset="0"/>
              <a:cs typeface="Arial" panose="020B0604020202020204" pitchFamily="34" charset="0"/>
            </a:endParaRPr>
          </a:p>
        </p:txBody>
      </p:sp>
      <p:sp>
        <p:nvSpPr>
          <p:cNvPr id="29" name="Rectangle 28"/>
          <p:cNvSpPr/>
          <p:nvPr/>
        </p:nvSpPr>
        <p:spPr>
          <a:xfrm>
            <a:off x="2228864" y="2613142"/>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Chuyển xâu về ký tự hoa:				</a:t>
            </a:r>
            <a:r>
              <a:rPr lang="vi-VN" sz="2200" dirty="0">
                <a:solidFill>
                  <a:srgbClr val="C00000"/>
                </a:solidFill>
                <a:latin typeface="Consolas" panose="020B0609020204030204" pitchFamily="49" charset="0"/>
              </a:rPr>
              <a:t>upper()</a:t>
            </a:r>
            <a:endParaRPr lang="vi-VN" sz="2200" b="1" dirty="0">
              <a:solidFill>
                <a:srgbClr val="C00000"/>
              </a:solidFill>
              <a:latin typeface="Consolas" panose="020B0609020204030204" pitchFamily="49" charset="0"/>
              <a:cs typeface="Arial" panose="020B0604020202020204" pitchFamily="34" charset="0"/>
            </a:endParaRPr>
          </a:p>
        </p:txBody>
      </p:sp>
      <p:sp>
        <p:nvSpPr>
          <p:cNvPr id="23" name="Rectangle 22"/>
          <p:cNvSpPr/>
          <p:nvPr/>
        </p:nvSpPr>
        <p:spPr>
          <a:xfrm>
            <a:off x="2219114" y="3270034"/>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Chia tách một xâu thành các từ:			</a:t>
            </a:r>
            <a:r>
              <a:rPr lang="vi-VN" sz="2200" dirty="0">
                <a:solidFill>
                  <a:srgbClr val="C00000"/>
                </a:solidFill>
                <a:latin typeface="Consolas" panose="020B0609020204030204" pitchFamily="49" charset="0"/>
              </a:rPr>
              <a:t>split()</a:t>
            </a:r>
            <a:endParaRPr lang="vi-VN" sz="2200" b="1" dirty="0">
              <a:solidFill>
                <a:srgbClr val="C00000"/>
              </a:solidFill>
              <a:latin typeface="Consolas" panose="020B0609020204030204" pitchFamily="49" charset="0"/>
              <a:cs typeface="Arial" panose="020B0604020202020204" pitchFamily="34" charset="0"/>
            </a:endParaRPr>
          </a:p>
        </p:txBody>
      </p:sp>
      <p:sp>
        <p:nvSpPr>
          <p:cNvPr id="25" name="Rectangle 24"/>
          <p:cNvSpPr/>
          <p:nvPr/>
        </p:nvSpPr>
        <p:spPr>
          <a:xfrm>
            <a:off x="2219113" y="3925558"/>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Tìm kiếm xâu con:					</a:t>
            </a:r>
            <a:r>
              <a:rPr lang="vi-VN" sz="2200" dirty="0">
                <a:solidFill>
                  <a:srgbClr val="C00000"/>
                </a:solidFill>
                <a:latin typeface="Consolas" panose="020B0609020204030204" pitchFamily="49" charset="0"/>
              </a:rPr>
              <a:t>find()</a:t>
            </a:r>
            <a:endParaRPr lang="vi-VN" sz="2200" b="1" dirty="0">
              <a:solidFill>
                <a:srgbClr val="C00000"/>
              </a:solidFill>
              <a:latin typeface="Consolas" panose="020B0609020204030204" pitchFamily="49" charset="0"/>
              <a:cs typeface="Arial" panose="020B0604020202020204" pitchFamily="34" charset="0"/>
            </a:endParaRPr>
          </a:p>
        </p:txBody>
      </p:sp>
      <p:sp>
        <p:nvSpPr>
          <p:cNvPr id="26" name="Rectangle 25"/>
          <p:cNvSpPr/>
          <p:nvPr/>
        </p:nvSpPr>
        <p:spPr>
          <a:xfrm>
            <a:off x="2228864" y="4565020"/>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Thay thế cụm ký tự:				</a:t>
            </a:r>
            <a:r>
              <a:rPr lang="vi-VN" sz="2200" dirty="0">
                <a:solidFill>
                  <a:srgbClr val="C00000"/>
                </a:solidFill>
                <a:latin typeface="Consolas" panose="020B0609020204030204" pitchFamily="49" charset="0"/>
              </a:rPr>
              <a:t>replace()</a:t>
            </a:r>
            <a:endParaRPr lang="vi-VN" sz="2200" b="1" dirty="0">
              <a:solidFill>
                <a:srgbClr val="C0000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7449119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BÀI TẬP 3.8</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Python string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3</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List</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Tuple</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Set</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Dictionary</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0000FF"/>
                </a:solidFill>
                <a:latin typeface="Bahnschrift Light" panose="020B0502040204020203" pitchFamily="34" charset="0"/>
                <a:cs typeface="Arial" panose="020B0604020202020204" pitchFamily="34" charset="0"/>
              </a:rPr>
              <a:t>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814258"/>
            <a:ext cx="9331765" cy="1051826"/>
          </a:xfrm>
          <a:prstGeom prst="rect">
            <a:avLst/>
          </a:prstGeom>
        </p:spPr>
        <p:txBody>
          <a:bodyPr wrap="square">
            <a:spAutoFit/>
          </a:bodyPr>
          <a:lstStyle/>
          <a:p>
            <a:pPr marL="342900" indent="-342900" algn="just">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Nhập một xâu ký tự bất kỳ từ bàn phím. Cho biết xâu vừa nhập có bao nhiêu từ (giả sử từ là các cụm ký tự ngăn cách nhau bởi dấu cách).</a:t>
            </a:r>
            <a:endParaRPr lang="vi-VN" sz="2200" b="1" dirty="0">
              <a:solidFill>
                <a:srgbClr val="C00000"/>
              </a:solidFill>
              <a:latin typeface="Consolas" panose="020B0609020204030204" pitchFamily="49" charset="0"/>
              <a:cs typeface="Arial" panose="020B0604020202020204" pitchFamily="34" charset="0"/>
            </a:endParaRPr>
          </a:p>
        </p:txBody>
      </p:sp>
      <p:sp>
        <p:nvSpPr>
          <p:cNvPr id="20" name="Rectangle 19"/>
          <p:cNvSpPr/>
          <p:nvPr/>
        </p:nvSpPr>
        <p:spPr>
          <a:xfrm>
            <a:off x="2226389" y="3844192"/>
            <a:ext cx="9331765" cy="2123658"/>
          </a:xfrm>
          <a:prstGeom prst="rect">
            <a:avLst/>
          </a:prstGeom>
        </p:spPr>
        <p:txBody>
          <a:bodyPr wrap="square">
            <a:spAutoFit/>
          </a:bodyPr>
          <a:lstStyle/>
          <a:p>
            <a:pPr marL="342900" indent="-342900" algn="just">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Nhập vào một biểu thức toán học dưới dạng một xâu ký tự. Ví dụ: </a:t>
            </a:r>
          </a:p>
          <a:p>
            <a:pPr algn="ctr">
              <a:lnSpc>
                <a:spcPct val="150000"/>
              </a:lnSpc>
            </a:pPr>
            <a:r>
              <a:rPr lang="vi-VN" sz="2200" dirty="0">
                <a:solidFill>
                  <a:srgbClr val="0070C0"/>
                </a:solidFill>
                <a:latin typeface="Arial" panose="020B0604020202020204" pitchFamily="34" charset="0"/>
                <a:cs typeface="Arial" panose="020B0604020202020204" pitchFamily="34" charset="0"/>
              </a:rPr>
              <a:t>((a + b) * (c – d)) / (a + b)</a:t>
            </a:r>
          </a:p>
          <a:p>
            <a:pPr algn="just">
              <a:lnSpc>
                <a:spcPct val="150000"/>
              </a:lnSpc>
            </a:pPr>
            <a:r>
              <a:rPr lang="vi-VN" sz="2200" dirty="0">
                <a:solidFill>
                  <a:srgbClr val="0070C0"/>
                </a:solidFill>
                <a:latin typeface="Arial" panose="020B0604020202020204" pitchFamily="34" charset="0"/>
                <a:cs typeface="Arial" panose="020B0604020202020204" pitchFamily="34" charset="0"/>
              </a:rPr>
              <a:t>Biểu thức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được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gọi</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là</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hợp</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lệ</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nếu</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các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dấu</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mở</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đóng</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ngoặc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được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đặt</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phù</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hợp</a:t>
            </a:r>
            <a:r>
              <a:rPr lang="vi-VN" sz="2200" dirty="0">
                <a:solidFill>
                  <a:srgbClr val="0070C0"/>
                </a:solidFill>
                <a:latin typeface="Arial" panose="020B0604020202020204" pitchFamily="34" charset="0"/>
                <a:cs typeface="Arial" panose="020B0604020202020204" pitchFamily="34" charset="0"/>
              </a:rPr>
              <a:t>. Hãy cho biết biểu thức vừa nhập có hợp lệ không.</a:t>
            </a:r>
          </a:p>
        </p:txBody>
      </p:sp>
      <p:sp>
        <p:nvSpPr>
          <p:cNvPr id="21" name="Rectangle 20"/>
          <p:cNvSpPr/>
          <p:nvPr/>
        </p:nvSpPr>
        <p:spPr>
          <a:xfrm>
            <a:off x="2226388" y="3078759"/>
            <a:ext cx="9331765" cy="537391"/>
          </a:xfrm>
          <a:prstGeom prst="rect">
            <a:avLst/>
          </a:prstGeom>
        </p:spPr>
        <p:txBody>
          <a:bodyPr wrap="square">
            <a:spAutoFit/>
          </a:bodyPr>
          <a:lstStyle/>
          <a:p>
            <a:pPr marL="342900" indent="-342900" algn="just">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Hãy băm một xâu để thu được một từ điển các từ của xâu </a:t>
            </a:r>
          </a:p>
        </p:txBody>
      </p:sp>
    </p:spTree>
    <p:extLst>
      <p:ext uri="{BB962C8B-B14F-4D97-AF65-F5344CB8AC3E}">
        <p14:creationId xmlns:p14="http://schemas.microsoft.com/office/powerpoint/2010/main" val="26175367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76</a:t>
            </a:fld>
            <a:endParaRPr lang="ru-RU" b="1" dirty="0">
              <a:solidFill>
                <a:schemeClr val="bg1"/>
              </a:solidFill>
            </a:endParaRPr>
          </a:p>
        </p:txBody>
      </p:sp>
      <p:sp>
        <p:nvSpPr>
          <p:cNvPr id="2" name="Rectangle 1"/>
          <p:cNvSpPr/>
          <p:nvPr/>
        </p:nvSpPr>
        <p:spPr>
          <a:xfrm>
            <a:off x="1882096" y="2274525"/>
            <a:ext cx="8180880" cy="1990288"/>
          </a:xfrm>
          <a:prstGeom prst="rect">
            <a:avLst/>
          </a:prstGeom>
        </p:spPr>
        <p:txBody>
          <a:bodyPr wrap="square">
            <a:spAutoFit/>
          </a:bodyPr>
          <a:lstStyle/>
          <a:p>
            <a:pPr algn="ctr">
              <a:lnSpc>
                <a:spcPct val="120000"/>
              </a:lnSpc>
              <a:spcBef>
                <a:spcPts val="400"/>
              </a:spcBef>
              <a:spcAft>
                <a:spcPts val="0"/>
              </a:spcAft>
            </a:pPr>
            <a:r>
              <a:rPr lang="nl-NL" sz="5000" b="1" dirty="0">
                <a:solidFill>
                  <a:srgbClr val="005064"/>
                </a:solidFill>
                <a:latin typeface="Book Antiqua" panose="02040602050305030304" pitchFamily="18" charset="0"/>
              </a:rPr>
              <a:t>B</a:t>
            </a:r>
            <a:r>
              <a:rPr lang="vi-VN" sz="5000" b="1" dirty="0">
                <a:solidFill>
                  <a:srgbClr val="005064"/>
                </a:solidFill>
                <a:latin typeface="Book Antiqua" panose="02040602050305030304" pitchFamily="18" charset="0"/>
              </a:rPr>
              <a:t>ÀI</a:t>
            </a:r>
            <a:r>
              <a:rPr lang="nl-NL" sz="5000" b="1" dirty="0">
                <a:solidFill>
                  <a:srgbClr val="005064"/>
                </a:solidFill>
                <a:latin typeface="Book Antiqua" panose="02040602050305030304" pitchFamily="18" charset="0"/>
              </a:rPr>
              <a:t> </a:t>
            </a:r>
            <a:r>
              <a:rPr lang="vi-VN" sz="5000" b="1" dirty="0">
                <a:solidFill>
                  <a:srgbClr val="005064"/>
                </a:solidFill>
                <a:latin typeface="Book Antiqua" panose="02040602050305030304" pitchFamily="18" charset="0"/>
              </a:rPr>
              <a:t>4</a:t>
            </a:r>
          </a:p>
          <a:p>
            <a:pPr algn="ctr">
              <a:lnSpc>
                <a:spcPct val="120000"/>
              </a:lnSpc>
              <a:spcBef>
                <a:spcPts val="400"/>
              </a:spcBef>
              <a:spcAft>
                <a:spcPts val="0"/>
              </a:spcAft>
            </a:pPr>
            <a:r>
              <a:rPr lang="vi-VN" sz="5000" b="1" dirty="0">
                <a:solidFill>
                  <a:srgbClr val="005064"/>
                </a:solidFill>
                <a:latin typeface="Times New Roman" panose="02020603050405020304" pitchFamily="18" charset="0"/>
              </a:rPr>
              <a:t>FILE INPUT/ OUTPUT</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45564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77</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966384" y="1114570"/>
            <a:ext cx="6921469" cy="494751"/>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BÀI 4. FILE INPUT/ OUTPUT</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1681733" y="1974271"/>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File Open/ Close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5" name="Rectangle 14"/>
          <p:cNvSpPr/>
          <p:nvPr/>
        </p:nvSpPr>
        <p:spPr>
          <a:xfrm>
            <a:off x="1681733" y="2728799"/>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Write data to file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6" name="Rectangle 15"/>
          <p:cNvSpPr/>
          <p:nvPr/>
        </p:nvSpPr>
        <p:spPr>
          <a:xfrm>
            <a:off x="1681733" y="3424081"/>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Read data from file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7" name="Rectangle 16"/>
          <p:cNvSpPr/>
          <p:nvPr/>
        </p:nvSpPr>
        <p:spPr>
          <a:xfrm>
            <a:off x="1681733" y="4154789"/>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Directory</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40085224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78</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Mở một file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Write data</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Read data</a:t>
            </a:r>
          </a:p>
          <a:p>
            <a:pPr>
              <a:lnSpc>
                <a:spcPct val="150000"/>
              </a:lnSpc>
            </a:pPr>
            <a:r>
              <a:rPr lang="en-US" sz="2400" dirty="0">
                <a:solidFill>
                  <a:schemeClr val="tx1">
                    <a:lumMod val="50000"/>
                    <a:lumOff val="50000"/>
                  </a:schemeClr>
                </a:solidFill>
                <a:latin typeface="Bahnschrift Light" panose="020B0502040204020203" pitchFamily="34" charset="0"/>
                <a:cs typeface="Arial" panose="020B0604020202020204" pitchFamily="34" charset="0"/>
              </a:rPr>
              <a:t>Directory</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File Open/ Close</a:t>
            </a:r>
          </a:p>
        </p:txBody>
      </p:sp>
      <p:sp>
        <p:nvSpPr>
          <p:cNvPr id="2" name="Rectangle 1"/>
          <p:cNvSpPr>
            <a:spLocks noChangeArrowheads="1"/>
          </p:cNvSpPr>
          <p:nvPr/>
        </p:nvSpPr>
        <p:spPr bwMode="auto">
          <a:xfrm>
            <a:off x="3245458" y="1907065"/>
            <a:ext cx="7141953" cy="430887"/>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vi-VN" sz="2800" b="0" i="0" u="none" strike="noStrike" cap="none" normalizeH="0" baseline="0" dirty="0">
                <a:ln>
                  <a:noFill/>
                </a:ln>
                <a:solidFill>
                  <a:srgbClr val="D3D3D3"/>
                </a:solidFill>
                <a:effectLst/>
                <a:latin typeface="droid sans mono"/>
              </a:rPr>
              <a:t>f = open(</a:t>
            </a:r>
            <a:r>
              <a:rPr lang="vi-VN" altLang="vi-VN" sz="2800" dirty="0">
                <a:solidFill>
                  <a:srgbClr val="98C379"/>
                </a:solidFill>
                <a:latin typeface="droid sans mono"/>
                <a:sym typeface="Symbol" panose="05050102010706020507" pitchFamily="18" charset="2"/>
              </a:rPr>
              <a:t>filename</a:t>
            </a:r>
            <a:r>
              <a:rPr lang="vi-VN" altLang="vi-VN" sz="2800" dirty="0">
                <a:solidFill>
                  <a:srgbClr val="98C379"/>
                </a:solidFill>
                <a:latin typeface="droid sans mono"/>
              </a:rPr>
              <a:t>, [mode], [encoding]</a:t>
            </a:r>
            <a:r>
              <a:rPr kumimoji="0" lang="vi-VN" altLang="vi-VN" sz="2800" b="0" i="0" u="none" strike="noStrike" cap="none" normalizeH="0" baseline="0" dirty="0">
                <a:ln>
                  <a:noFill/>
                </a:ln>
                <a:solidFill>
                  <a:srgbClr val="D3D3D3"/>
                </a:solidFill>
                <a:effectLst/>
                <a:latin typeface="droid sans mono"/>
              </a:rPr>
              <a:t>)</a:t>
            </a:r>
            <a:r>
              <a:rPr kumimoji="0" lang="vi-VN" altLang="vi-VN" sz="2800" b="0" i="0" u="none" strike="noStrike" cap="none" normalizeH="0" baseline="0" dirty="0">
                <a:ln>
                  <a:noFill/>
                </a:ln>
                <a:solidFill>
                  <a:schemeClr val="tx1"/>
                </a:solidFill>
                <a:effectLst/>
              </a:rPr>
              <a:t> </a:t>
            </a:r>
            <a:endParaRPr kumimoji="0" lang="vi-VN" altLang="vi-VN" sz="2800" b="0" i="0" u="none" strike="noStrike" cap="none" normalizeH="0" baseline="0" dirty="0">
              <a:ln>
                <a:noFill/>
              </a:ln>
              <a:solidFill>
                <a:schemeClr val="tx1"/>
              </a:solidFill>
              <a:effectLst/>
              <a:latin typeface="Arial" panose="020B0604020202020204" pitchFamily="34" charset="0"/>
            </a:endParaRPr>
          </a:p>
        </p:txBody>
      </p:sp>
      <p:sp>
        <p:nvSpPr>
          <p:cNvPr id="16" name="Rectangle 15"/>
          <p:cNvSpPr>
            <a:spLocks noChangeArrowheads="1"/>
          </p:cNvSpPr>
          <p:nvPr/>
        </p:nvSpPr>
        <p:spPr bwMode="auto">
          <a:xfrm>
            <a:off x="2677224" y="2769767"/>
            <a:ext cx="8278422" cy="1292662"/>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vi-VN" altLang="vi-VN" sz="2800" b="1" dirty="0">
                <a:solidFill>
                  <a:srgbClr val="00B050"/>
                </a:solidFill>
                <a:latin typeface="Courier New" panose="02070309020205020404" pitchFamily="49" charset="0"/>
                <a:cs typeface="Courier New" panose="02070309020205020404" pitchFamily="49" charset="0"/>
                <a:sym typeface="Symbol" panose="05050102010706020507" pitchFamily="18" charset="2"/>
              </a:rPr>
              <a:t>filename </a:t>
            </a:r>
            <a:r>
              <a:rPr lang="vi-VN" altLang="vi-VN" sz="2800" dirty="0">
                <a:solidFill>
                  <a:srgbClr val="005064"/>
                </a:solidFill>
                <a:latin typeface="droid sans mono"/>
              </a:rPr>
              <a:t>	: 	Có thể chứa đường dẫn</a:t>
            </a:r>
          </a:p>
          <a:p>
            <a:pPr marL="0" marR="0" lvl="0" indent="0" algn="just" defTabSz="914400" rtl="0" eaLnBrk="0" fontAlgn="base" latinLnBrk="0" hangingPunct="0">
              <a:lnSpc>
                <a:spcPct val="100000"/>
              </a:lnSpc>
              <a:spcBef>
                <a:spcPct val="0"/>
              </a:spcBef>
              <a:spcAft>
                <a:spcPct val="0"/>
              </a:spcAft>
              <a:buClrTx/>
              <a:buSzTx/>
              <a:buFontTx/>
              <a:buNone/>
              <a:tabLst/>
            </a:pPr>
            <a:r>
              <a:rPr lang="vi-VN" altLang="vi-VN" sz="2800" b="1" dirty="0">
                <a:solidFill>
                  <a:srgbClr val="00B050"/>
                </a:solidFill>
                <a:latin typeface="Courier New" panose="02070309020205020404" pitchFamily="49" charset="0"/>
                <a:cs typeface="Courier New" panose="02070309020205020404" pitchFamily="49" charset="0"/>
              </a:rPr>
              <a:t>[mode]   </a:t>
            </a:r>
            <a:r>
              <a:rPr lang="vi-VN" altLang="vi-VN" sz="2800" dirty="0">
                <a:solidFill>
                  <a:srgbClr val="005064"/>
                </a:solidFill>
                <a:latin typeface="droid sans mono"/>
              </a:rPr>
              <a:t>	: 	r, w, a, mặc định là r</a:t>
            </a:r>
          </a:p>
          <a:p>
            <a:pPr marL="0" marR="0" lvl="0" indent="0" algn="just" defTabSz="914400" rtl="0" eaLnBrk="0" fontAlgn="base" latinLnBrk="0" hangingPunct="0">
              <a:lnSpc>
                <a:spcPct val="100000"/>
              </a:lnSpc>
              <a:spcBef>
                <a:spcPct val="0"/>
              </a:spcBef>
              <a:spcAft>
                <a:spcPct val="0"/>
              </a:spcAft>
              <a:buClrTx/>
              <a:buSzTx/>
              <a:buFontTx/>
              <a:buNone/>
              <a:tabLst/>
            </a:pPr>
            <a:r>
              <a:rPr lang="vi-VN" altLang="vi-VN" sz="2800" b="1" dirty="0">
                <a:solidFill>
                  <a:srgbClr val="00B050"/>
                </a:solidFill>
                <a:latin typeface="Courier New" panose="02070309020205020404" pitchFamily="49" charset="0"/>
                <a:cs typeface="Courier New" panose="02070309020205020404" pitchFamily="49" charset="0"/>
              </a:rPr>
              <a:t>[encoding] </a:t>
            </a:r>
            <a:r>
              <a:rPr lang="vi-VN" altLang="vi-VN" sz="2800" b="1" dirty="0">
                <a:solidFill>
                  <a:srgbClr val="005064"/>
                </a:solidFill>
                <a:latin typeface="Courier New" panose="02070309020205020404" pitchFamily="49" charset="0"/>
                <a:cs typeface="Courier New" panose="02070309020205020404" pitchFamily="49" charset="0"/>
              </a:rPr>
              <a:t>	</a:t>
            </a:r>
            <a:r>
              <a:rPr lang="vi-VN" altLang="vi-VN" sz="2800" dirty="0">
                <a:solidFill>
                  <a:srgbClr val="005064"/>
                </a:solidFill>
                <a:latin typeface="droid sans mono"/>
              </a:rPr>
              <a:t>:	‘utf-8’</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11" name="Rectangle 2"/>
          <p:cNvSpPr>
            <a:spLocks noChangeArrowheads="1"/>
          </p:cNvSpPr>
          <p:nvPr/>
        </p:nvSpPr>
        <p:spPr bwMode="auto">
          <a:xfrm>
            <a:off x="3027379" y="4441025"/>
            <a:ext cx="8187099"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800" b="0" i="0" u="none" strike="noStrike" cap="none" normalizeH="0" baseline="0" dirty="0">
                <a:ln>
                  <a:noFill/>
                </a:ln>
                <a:solidFill>
                  <a:srgbClr val="00B050"/>
                </a:solidFill>
                <a:effectLst/>
                <a:latin typeface="droid sans mono"/>
              </a:rPr>
              <a:t>f = open("test.txt", mode='r', encoding='utf-8')</a:t>
            </a:r>
            <a:r>
              <a:rPr kumimoji="0" lang="vi-VN" altLang="vi-VN" sz="2800" b="0" i="0" u="none" strike="noStrike" cap="none" normalizeH="0" baseline="0" dirty="0">
                <a:ln>
                  <a:noFill/>
                </a:ln>
                <a:solidFill>
                  <a:srgbClr val="00B050"/>
                </a:solidFill>
                <a:effectLst/>
              </a:rPr>
              <a:t> </a:t>
            </a:r>
            <a:endParaRPr kumimoji="0" lang="vi-VN" altLang="vi-VN" sz="2800" b="0" i="0" u="none" strike="noStrike" cap="none" normalizeH="0" baseline="0" dirty="0">
              <a:ln>
                <a:noFill/>
              </a:ln>
              <a:solidFill>
                <a:srgbClr val="00B050"/>
              </a:solidFill>
              <a:effectLst/>
              <a:latin typeface="Arial" panose="020B0604020202020204" pitchFamily="34" charset="0"/>
            </a:endParaRPr>
          </a:p>
        </p:txBody>
      </p:sp>
      <p:sp>
        <p:nvSpPr>
          <p:cNvPr id="18" name="Rectangle 17"/>
          <p:cNvSpPr/>
          <p:nvPr/>
        </p:nvSpPr>
        <p:spPr>
          <a:xfrm>
            <a:off x="2410237" y="5173433"/>
            <a:ext cx="6921469" cy="494751"/>
          </a:xfrm>
          <a:prstGeom prst="rect">
            <a:avLst/>
          </a:prstGeom>
        </p:spPr>
        <p:txBody>
          <a:bodyPr wrap="square">
            <a:spAutoFit/>
          </a:bodyPr>
          <a:lstStyle/>
          <a:p>
            <a:pPr algn="just">
              <a:lnSpc>
                <a:spcPct val="120000"/>
              </a:lnSpc>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Đóng file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a:spLocks noChangeArrowheads="1"/>
          </p:cNvSpPr>
          <p:nvPr/>
        </p:nvSpPr>
        <p:spPr bwMode="auto">
          <a:xfrm>
            <a:off x="5571165" y="5546152"/>
            <a:ext cx="2499917" cy="430887"/>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vi-VN" sz="2800" b="0" i="0" u="none" strike="noStrike" cap="none" normalizeH="0" baseline="0" dirty="0">
                <a:ln>
                  <a:noFill/>
                </a:ln>
                <a:solidFill>
                  <a:srgbClr val="D3D3D3"/>
                </a:solidFill>
                <a:effectLst/>
                <a:latin typeface="droid sans mono"/>
              </a:rPr>
              <a:t>f .close()</a:t>
            </a:r>
            <a:endParaRPr kumimoji="0" lang="vi-VN" altLang="vi-V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92052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79</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Ghi dữ liệu vào file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Write data</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Read data</a:t>
            </a:r>
          </a:p>
          <a:p>
            <a:pPr>
              <a:lnSpc>
                <a:spcPct val="150000"/>
              </a:lnSpc>
            </a:pPr>
            <a:r>
              <a:rPr lang="en-US" sz="2400" dirty="0">
                <a:solidFill>
                  <a:schemeClr val="tx1">
                    <a:lumMod val="50000"/>
                    <a:lumOff val="50000"/>
                  </a:schemeClr>
                </a:solidFill>
                <a:latin typeface="Bahnschrift Light" panose="020B0502040204020203" pitchFamily="34" charset="0"/>
                <a:cs typeface="Arial" panose="020B0604020202020204" pitchFamily="34" charset="0"/>
              </a:rPr>
              <a:t>Directory</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Write data to file</a:t>
            </a:r>
          </a:p>
        </p:txBody>
      </p:sp>
      <p:sp>
        <p:nvSpPr>
          <p:cNvPr id="16" name="Rectangle 15"/>
          <p:cNvSpPr>
            <a:spLocks noChangeArrowheads="1"/>
          </p:cNvSpPr>
          <p:nvPr/>
        </p:nvSpPr>
        <p:spPr bwMode="auto">
          <a:xfrm>
            <a:off x="2681912" y="1895332"/>
            <a:ext cx="8278422"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Mở file để ghi: </a:t>
            </a:r>
            <a:r>
              <a:rPr lang="vi-VN" altLang="vi-VN" sz="2800" b="1" dirty="0">
                <a:solidFill>
                  <a:srgbClr val="005064"/>
                </a:solidFill>
                <a:latin typeface="Courier New" panose="02070309020205020404" pitchFamily="49" charset="0"/>
                <a:cs typeface="Courier New" panose="02070309020205020404" pitchFamily="49" charset="0"/>
              </a:rPr>
              <a:t>[mode]=</a:t>
            </a:r>
            <a:r>
              <a:rPr lang="vi-VN" altLang="vi-VN" sz="2800" dirty="0">
                <a:solidFill>
                  <a:srgbClr val="005064"/>
                </a:solidFill>
                <a:latin typeface="droid sans mono"/>
              </a:rPr>
              <a:t> w hoặc  a</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15" name="Rectangle 1"/>
          <p:cNvSpPr>
            <a:spLocks noChangeArrowheads="1"/>
          </p:cNvSpPr>
          <p:nvPr/>
        </p:nvSpPr>
        <p:spPr bwMode="auto">
          <a:xfrm>
            <a:off x="3060021" y="5181527"/>
            <a:ext cx="616387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1" i="0" u="none" strike="noStrike" cap="none" normalizeH="0" baseline="0" dirty="0">
                <a:ln>
                  <a:noFill/>
                </a:ln>
                <a:solidFill>
                  <a:srgbClr val="005064"/>
                </a:solidFill>
                <a:effectLst/>
                <a:latin typeface="Bahnschrift Light" panose="020B0502040204020203" pitchFamily="34" charset="0"/>
              </a:rPr>
              <a:t>VD:     f.write("my first file\n") </a:t>
            </a:r>
          </a:p>
        </p:txBody>
      </p:sp>
      <p:sp>
        <p:nvSpPr>
          <p:cNvPr id="21" name="Rectangle 1"/>
          <p:cNvSpPr>
            <a:spLocks noChangeArrowheads="1"/>
          </p:cNvSpPr>
          <p:nvPr/>
        </p:nvSpPr>
        <p:spPr bwMode="auto">
          <a:xfrm>
            <a:off x="4158314" y="3534455"/>
            <a:ext cx="3875371" cy="430887"/>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vi-VN" altLang="vi-VN" sz="2800" b="1" dirty="0">
                <a:solidFill>
                  <a:srgbClr val="D3D3D3"/>
                </a:solidFill>
                <a:latin typeface="Bahnschrift Light" panose="020B0502040204020203" pitchFamily="34" charset="0"/>
                <a:sym typeface="Symbol" panose="05050102010706020507" pitchFamily="18" charset="2"/>
              </a:rPr>
              <a:t>f</a:t>
            </a:r>
            <a:r>
              <a:rPr kumimoji="0" lang="vi-VN" altLang="vi-VN" sz="2800" b="1" i="0" u="none" strike="noStrike" cap="none" normalizeH="0" baseline="0" dirty="0">
                <a:ln>
                  <a:noFill/>
                </a:ln>
                <a:solidFill>
                  <a:srgbClr val="D3D3D3"/>
                </a:solidFill>
                <a:effectLst/>
                <a:latin typeface="Bahnschrift Light" panose="020B0502040204020203" pitchFamily="34" charset="0"/>
              </a:rPr>
              <a:t>.write(</a:t>
            </a:r>
            <a:r>
              <a:rPr lang="vi-VN" altLang="vi-VN" sz="2800" b="1" dirty="0">
                <a:solidFill>
                  <a:srgbClr val="98C379"/>
                </a:solidFill>
                <a:latin typeface="Bahnschrift Light" panose="020B0502040204020203" pitchFamily="34" charset="0"/>
                <a:sym typeface="Symbol" panose="05050102010706020507" pitchFamily="18" charset="2"/>
              </a:rPr>
              <a:t>Dữ_Liệu</a:t>
            </a:r>
            <a:r>
              <a:rPr kumimoji="0" lang="vi-VN" altLang="vi-VN" sz="2800" b="1" i="0" u="none" strike="noStrike" cap="none" normalizeH="0" baseline="0" dirty="0">
                <a:ln>
                  <a:noFill/>
                </a:ln>
                <a:solidFill>
                  <a:srgbClr val="D3D3D3"/>
                </a:solidFill>
                <a:effectLst/>
                <a:latin typeface="Bahnschrift Light" panose="020B0502040204020203" pitchFamily="34" charset="0"/>
              </a:rPr>
              <a:t>)</a:t>
            </a:r>
            <a:r>
              <a:rPr kumimoji="0" lang="vi-VN" altLang="vi-VN" sz="2800" b="1" i="0" u="none" strike="noStrike" cap="none" normalizeH="0" baseline="0" dirty="0">
                <a:ln>
                  <a:noFill/>
                </a:ln>
                <a:solidFill>
                  <a:schemeClr val="tx1"/>
                </a:solidFill>
                <a:effectLst/>
                <a:latin typeface="Bahnschrift Light" panose="020B0502040204020203" pitchFamily="34" charset="0"/>
              </a:rPr>
              <a:t> </a:t>
            </a:r>
          </a:p>
        </p:txBody>
      </p:sp>
      <p:sp>
        <p:nvSpPr>
          <p:cNvPr id="22" name="Rectangle 21"/>
          <p:cNvSpPr>
            <a:spLocks noChangeArrowheads="1"/>
          </p:cNvSpPr>
          <p:nvPr/>
        </p:nvSpPr>
        <p:spPr bwMode="auto">
          <a:xfrm>
            <a:off x="2681912" y="2717053"/>
            <a:ext cx="8278422"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Ghi file:</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23" name="Rectangle 1"/>
          <p:cNvSpPr>
            <a:spLocks noChangeArrowheads="1"/>
          </p:cNvSpPr>
          <p:nvPr/>
        </p:nvSpPr>
        <p:spPr bwMode="auto">
          <a:xfrm>
            <a:off x="4158314" y="4388768"/>
            <a:ext cx="4502360"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vi-VN" altLang="vi-VN" sz="2400" b="1" dirty="0">
                <a:solidFill>
                  <a:srgbClr val="00B050"/>
                </a:solidFill>
                <a:latin typeface="Bahnschrift Light" panose="020B0502040204020203" pitchFamily="34" charset="0"/>
                <a:sym typeface="Symbol" panose="05050102010706020507" pitchFamily="18" charset="2"/>
              </a:rPr>
              <a:t>Dữ_Liệu: Cần có kiểu văn bản</a:t>
            </a:r>
            <a:endParaRPr kumimoji="0" lang="vi-VN" altLang="vi-VN" sz="2400" b="1" i="0" u="none" strike="noStrike" cap="none" normalizeH="0" baseline="0" dirty="0">
              <a:ln>
                <a:noFill/>
              </a:ln>
              <a:solidFill>
                <a:srgbClr val="00B050"/>
              </a:solidFill>
              <a:effectLst/>
              <a:latin typeface="Bahnschrift Light" panose="020B0502040204020203" pitchFamily="34" charset="0"/>
            </a:endParaRPr>
          </a:p>
        </p:txBody>
      </p:sp>
    </p:spTree>
    <p:extLst>
      <p:ext uri="{BB962C8B-B14F-4D97-AF65-F5344CB8AC3E}">
        <p14:creationId xmlns:p14="http://schemas.microsoft.com/office/powerpoint/2010/main" val="94266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a:t>
            </a:fld>
            <a:endParaRPr lang="ru-RU" b="1" dirty="0">
              <a:solidFill>
                <a:schemeClr val="bg1"/>
              </a:solidFill>
            </a:endParaRPr>
          </a:p>
        </p:txBody>
      </p:sp>
      <p:sp>
        <p:nvSpPr>
          <p:cNvPr id="15" name="TextBox 14"/>
          <p:cNvSpPr txBox="1"/>
          <p:nvPr/>
        </p:nvSpPr>
        <p:spPr>
          <a:xfrm>
            <a:off x="173182" y="1252114"/>
            <a:ext cx="10896600" cy="707886"/>
          </a:xfrm>
          <a:prstGeom prst="rect">
            <a:avLst/>
          </a:prstGeom>
          <a:noFill/>
        </p:spPr>
        <p:txBody>
          <a:bodyPr wrap="square" rtlCol="0">
            <a:spAutoFit/>
          </a:bodyPr>
          <a:lstStyle/>
          <a:p>
            <a:pPr algn="ctr">
              <a:spcBef>
                <a:spcPts val="600"/>
              </a:spcBef>
            </a:pPr>
            <a:r>
              <a:rPr lang="en-US" sz="4000" b="1" dirty="0" smtClean="0">
                <a:solidFill>
                  <a:srgbClr val="005064"/>
                </a:solidFill>
                <a:latin typeface="Arial" panose="020B0604020202020204" pitchFamily="34" charset="0"/>
                <a:cs typeface="Arial" panose="020B0604020202020204" pitchFamily="34" charset="0"/>
              </a:rPr>
              <a:t>THỰC HÀNH</a:t>
            </a:r>
            <a:endParaRPr lang="vi-VN" sz="4000" dirty="0">
              <a:solidFill>
                <a:srgbClr val="005064"/>
              </a:solidFill>
              <a:latin typeface="Arial" panose="020B0604020202020204" pitchFamily="34" charset="0"/>
              <a:cs typeface="Arial" panose="020B0604020202020204" pitchFamily="34" charset="0"/>
            </a:endParaRPr>
          </a:p>
        </p:txBody>
      </p:sp>
      <p:sp>
        <p:nvSpPr>
          <p:cNvPr id="16" name="TextBox 15"/>
          <p:cNvSpPr txBox="1"/>
          <p:nvPr/>
        </p:nvSpPr>
        <p:spPr>
          <a:xfrm>
            <a:off x="173182" y="2525856"/>
            <a:ext cx="10896600" cy="1400383"/>
          </a:xfrm>
          <a:prstGeom prst="rect">
            <a:avLst/>
          </a:prstGeom>
          <a:noFill/>
        </p:spPr>
        <p:txBody>
          <a:bodyPr wrap="square" rtlCol="0">
            <a:spAutoFit/>
          </a:bodyPr>
          <a:lstStyle/>
          <a:p>
            <a:pPr algn="ctr">
              <a:spcBef>
                <a:spcPts val="600"/>
              </a:spcBef>
            </a:pPr>
            <a:r>
              <a:rPr lang="en-US" sz="4000" b="1" dirty="0" smtClean="0">
                <a:solidFill>
                  <a:srgbClr val="FF0000"/>
                </a:solidFill>
                <a:latin typeface="Arial" panose="020B0604020202020204" pitchFamily="34" charset="0"/>
                <a:cs typeface="Arial" panose="020B0604020202020204" pitchFamily="34" charset="0"/>
              </a:rPr>
              <a:t>PyCharm </a:t>
            </a:r>
          </a:p>
          <a:p>
            <a:pPr algn="ctr">
              <a:spcBef>
                <a:spcPts val="600"/>
              </a:spcBef>
            </a:pPr>
            <a:r>
              <a:rPr lang="en-US" sz="4000" b="1" dirty="0" smtClean="0">
                <a:solidFill>
                  <a:srgbClr val="FF0000"/>
                </a:solidFill>
                <a:latin typeface="Arial" panose="020B0604020202020204" pitchFamily="34" charset="0"/>
                <a:cs typeface="Arial" panose="020B0604020202020204" pitchFamily="34" charset="0"/>
              </a:rPr>
              <a:t>Community version</a:t>
            </a:r>
            <a:endParaRPr lang="vi-VN" sz="4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7977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80</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BÀI TẬP 4.1</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Write data</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tx1">
                    <a:lumMod val="50000"/>
                    <a:lumOff val="50000"/>
                  </a:schemeClr>
                </a:solidFill>
                <a:latin typeface="Bahnschrift Light" panose="020B0502040204020203" pitchFamily="34" charset="0"/>
                <a:cs typeface="Arial" panose="020B0604020202020204" pitchFamily="34" charset="0"/>
              </a:rPr>
              <a:t>Read data</a:t>
            </a:r>
          </a:p>
          <a:p>
            <a:pPr>
              <a:lnSpc>
                <a:spcPct val="150000"/>
              </a:lnSpc>
            </a:pPr>
            <a:r>
              <a:rPr lang="en-US" sz="2400" dirty="0">
                <a:solidFill>
                  <a:schemeClr val="tx1">
                    <a:lumMod val="50000"/>
                    <a:lumOff val="50000"/>
                  </a:schemeClr>
                </a:solidFill>
                <a:latin typeface="Bahnschrift Light" panose="020B0502040204020203" pitchFamily="34" charset="0"/>
                <a:cs typeface="Arial" panose="020B0604020202020204" pitchFamily="34" charset="0"/>
              </a:rPr>
              <a:t>Directory</a:t>
            </a: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Write data to file</a:t>
            </a:r>
          </a:p>
        </p:txBody>
      </p:sp>
      <p:sp>
        <p:nvSpPr>
          <p:cNvPr id="16" name="Rectangle 15"/>
          <p:cNvSpPr>
            <a:spLocks noChangeArrowheads="1"/>
          </p:cNvSpPr>
          <p:nvPr/>
        </p:nvSpPr>
        <p:spPr bwMode="auto">
          <a:xfrm>
            <a:off x="2538221" y="2021131"/>
            <a:ext cx="8278422" cy="129266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Arial" panose="020B0604020202020204" pitchFamily="34" charset="0"/>
              <a:buChar char="•"/>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Nhập một mảng a gồm n phần tử nguyên từ bàn phím. Ghi dữ liệu của a vào tệp.</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18" name="Rectangle 17"/>
          <p:cNvSpPr>
            <a:spLocks noChangeArrowheads="1"/>
          </p:cNvSpPr>
          <p:nvPr/>
        </p:nvSpPr>
        <p:spPr bwMode="auto">
          <a:xfrm>
            <a:off x="2538221" y="3842014"/>
            <a:ext cx="8278422" cy="129266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Arial" panose="020B0604020202020204" pitchFamily="34" charset="0"/>
              <a:buChar char="•"/>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Nhập một ma trận b(nxm) gồm các phần tử thực từ bàn phím. Ghi dữ liệu của b vào tệp.</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Tree>
    <p:extLst>
      <p:ext uri="{BB962C8B-B14F-4D97-AF65-F5344CB8AC3E}">
        <p14:creationId xmlns:p14="http://schemas.microsoft.com/office/powerpoint/2010/main" val="1126383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81</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Đọc dữ liệu từ file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Write data</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Read data</a:t>
            </a:r>
          </a:p>
          <a:p>
            <a:pPr>
              <a:lnSpc>
                <a:spcPct val="150000"/>
              </a:lnSpc>
            </a:pPr>
            <a:r>
              <a:rPr lang="en-US" sz="2400" dirty="0">
                <a:solidFill>
                  <a:schemeClr val="tx1">
                    <a:lumMod val="50000"/>
                    <a:lumOff val="50000"/>
                  </a:schemeClr>
                </a:solidFill>
                <a:latin typeface="Bahnschrift Light" panose="020B0502040204020203" pitchFamily="34" charset="0"/>
                <a:cs typeface="Arial" panose="020B0604020202020204" pitchFamily="34" charset="0"/>
              </a:rPr>
              <a:t>Directory</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Read data from file</a:t>
            </a:r>
          </a:p>
        </p:txBody>
      </p:sp>
      <p:sp>
        <p:nvSpPr>
          <p:cNvPr id="20" name="Rectangle 19"/>
          <p:cNvSpPr>
            <a:spLocks noChangeArrowheads="1"/>
          </p:cNvSpPr>
          <p:nvPr/>
        </p:nvSpPr>
        <p:spPr bwMode="auto">
          <a:xfrm>
            <a:off x="2681912" y="1895332"/>
            <a:ext cx="8278422"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Mở file để đọc: </a:t>
            </a:r>
            <a:r>
              <a:rPr lang="vi-VN" altLang="vi-VN" sz="2800" b="1" dirty="0">
                <a:solidFill>
                  <a:srgbClr val="005064"/>
                </a:solidFill>
                <a:latin typeface="Courier New" panose="02070309020205020404" pitchFamily="49" charset="0"/>
                <a:cs typeface="Courier New" panose="02070309020205020404" pitchFamily="49" charset="0"/>
              </a:rPr>
              <a:t>[mode]=</a:t>
            </a:r>
            <a:r>
              <a:rPr lang="vi-VN" altLang="vi-VN" sz="2800" dirty="0">
                <a:solidFill>
                  <a:srgbClr val="005064"/>
                </a:solidFill>
                <a:latin typeface="droid sans mono"/>
              </a:rPr>
              <a:t> r hoặc mặc định</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21" name="Rectangle 20"/>
          <p:cNvSpPr>
            <a:spLocks noChangeArrowheads="1"/>
          </p:cNvSpPr>
          <p:nvPr/>
        </p:nvSpPr>
        <p:spPr bwMode="auto">
          <a:xfrm>
            <a:off x="2681909" y="2515135"/>
            <a:ext cx="8944031"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Con trỏ tệp: trỏ tới vị trí đang đọc</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22" name="Rectangle 21"/>
          <p:cNvSpPr>
            <a:spLocks noChangeArrowheads="1"/>
          </p:cNvSpPr>
          <p:nvPr/>
        </p:nvSpPr>
        <p:spPr bwMode="auto">
          <a:xfrm>
            <a:off x="2681909" y="3116875"/>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kumimoji="0" lang="vi-VN" altLang="vi-VN" sz="2400" b="0" i="0" u="none" strike="noStrike" cap="none" normalizeH="0" baseline="0" dirty="0">
                <a:ln>
                  <a:noFill/>
                </a:ln>
                <a:solidFill>
                  <a:srgbClr val="00B050"/>
                </a:solidFill>
                <a:effectLst/>
                <a:latin typeface="Arial" panose="020B0604020202020204" pitchFamily="34" charset="0"/>
              </a:rPr>
              <a:t>Kiểm</a:t>
            </a:r>
            <a:r>
              <a:rPr kumimoji="0" lang="vi-VN" altLang="vi-VN" sz="2400" b="0" i="0" u="none" strike="noStrike" cap="none" normalizeH="0" dirty="0">
                <a:ln>
                  <a:noFill/>
                </a:ln>
                <a:solidFill>
                  <a:srgbClr val="00B050"/>
                </a:solidFill>
                <a:effectLst/>
                <a:latin typeface="Arial" panose="020B0604020202020204" pitchFamily="34" charset="0"/>
              </a:rPr>
              <a:t> tra vị trí con trỏ tệp:			</a:t>
            </a:r>
            <a:r>
              <a:rPr kumimoji="0" lang="vi-VN" altLang="vi-VN" sz="2400" b="0" i="0" u="none" strike="noStrike" cap="none" normalizeH="0" baseline="0" dirty="0">
                <a:ln>
                  <a:noFill/>
                </a:ln>
                <a:solidFill>
                  <a:srgbClr val="00B050"/>
                </a:solidFill>
                <a:effectLst/>
                <a:latin typeface="Arial" panose="020B0604020202020204" pitchFamily="34" charset="0"/>
              </a:rPr>
              <a:t>f.tell()</a:t>
            </a:r>
          </a:p>
        </p:txBody>
      </p:sp>
      <p:sp>
        <p:nvSpPr>
          <p:cNvPr id="23" name="Rectangle 22"/>
          <p:cNvSpPr>
            <a:spLocks noChangeArrowheads="1"/>
          </p:cNvSpPr>
          <p:nvPr/>
        </p:nvSpPr>
        <p:spPr bwMode="auto">
          <a:xfrm>
            <a:off x="2681909" y="3713722"/>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kumimoji="0" lang="vi-VN" altLang="vi-VN" sz="2400" b="0" i="0" u="none" strike="noStrike" cap="none" normalizeH="0" baseline="0" dirty="0">
                <a:ln>
                  <a:noFill/>
                </a:ln>
                <a:solidFill>
                  <a:srgbClr val="00B050"/>
                </a:solidFill>
                <a:effectLst/>
                <a:latin typeface="Arial" panose="020B0604020202020204" pitchFamily="34" charset="0"/>
              </a:rPr>
              <a:t>Di chuyển</a:t>
            </a:r>
            <a:r>
              <a:rPr kumimoji="0" lang="vi-VN" altLang="vi-VN" sz="2400" b="0" i="0" u="none" strike="noStrike" cap="none" normalizeH="0" dirty="0">
                <a:ln>
                  <a:noFill/>
                </a:ln>
                <a:solidFill>
                  <a:srgbClr val="00B050"/>
                </a:solidFill>
                <a:effectLst/>
                <a:latin typeface="Arial" panose="020B0604020202020204" pitchFamily="34" charset="0"/>
              </a:rPr>
              <a:t> con trỏ tệp:			</a:t>
            </a:r>
            <a:r>
              <a:rPr kumimoji="0" lang="vi-VN" altLang="vi-VN" sz="2400" b="0" i="0" u="none" strike="noStrike" cap="none" normalizeH="0" baseline="0" dirty="0">
                <a:ln>
                  <a:noFill/>
                </a:ln>
                <a:solidFill>
                  <a:srgbClr val="00B050"/>
                </a:solidFill>
                <a:effectLst/>
                <a:latin typeface="Arial" panose="020B0604020202020204" pitchFamily="34" charset="0"/>
              </a:rPr>
              <a:t>f.seek(</a:t>
            </a:r>
            <a:r>
              <a:rPr kumimoji="0" lang="vi-VN" altLang="vi-VN" sz="2400" b="0" i="0" u="none" strike="noStrike" cap="none" normalizeH="0" baseline="0" dirty="0">
                <a:ln>
                  <a:noFill/>
                </a:ln>
                <a:solidFill>
                  <a:srgbClr val="00B050"/>
                </a:solidFill>
                <a:effectLst/>
                <a:latin typeface="Arial" panose="020B0604020202020204" pitchFamily="34" charset="0"/>
                <a:sym typeface="Symbol" panose="05050102010706020507" pitchFamily="18" charset="2"/>
              </a:rPr>
              <a:t>vị_trí</a:t>
            </a:r>
            <a:r>
              <a:rPr kumimoji="0" lang="vi-VN" altLang="vi-VN" sz="2400" b="0" i="0" u="none" strike="noStrike" cap="none" normalizeH="0" baseline="0" dirty="0">
                <a:ln>
                  <a:noFill/>
                </a:ln>
                <a:solidFill>
                  <a:srgbClr val="00B050"/>
                </a:solidFill>
                <a:effectLst/>
                <a:latin typeface="Arial" panose="020B0604020202020204" pitchFamily="34" charset="0"/>
              </a:rPr>
              <a:t>)</a:t>
            </a:r>
          </a:p>
        </p:txBody>
      </p:sp>
      <p:sp>
        <p:nvSpPr>
          <p:cNvPr id="25" name="Rectangle 24"/>
          <p:cNvSpPr>
            <a:spLocks noChangeArrowheads="1"/>
          </p:cNvSpPr>
          <p:nvPr/>
        </p:nvSpPr>
        <p:spPr bwMode="auto">
          <a:xfrm>
            <a:off x="2681909" y="4307038"/>
            <a:ext cx="8944031"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Phương thức read()</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26" name="Rectangle 25"/>
          <p:cNvSpPr>
            <a:spLocks noChangeArrowheads="1"/>
          </p:cNvSpPr>
          <p:nvPr/>
        </p:nvSpPr>
        <p:spPr bwMode="auto">
          <a:xfrm>
            <a:off x="2681908" y="4934980"/>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vi-VN" altLang="vi-VN" sz="2400" dirty="0">
                <a:solidFill>
                  <a:srgbClr val="00B050"/>
                </a:solidFill>
                <a:latin typeface="Arial" panose="020B0604020202020204" pitchFamily="34" charset="0"/>
              </a:rPr>
              <a:t>Đọc n ký tự</a:t>
            </a:r>
            <a:r>
              <a:rPr kumimoji="0" lang="vi-VN" altLang="vi-VN" sz="2400" b="0" i="0" u="none" strike="noStrike" cap="none" normalizeH="0" dirty="0">
                <a:ln>
                  <a:noFill/>
                </a:ln>
                <a:solidFill>
                  <a:srgbClr val="00B050"/>
                </a:solidFill>
                <a:effectLst/>
                <a:latin typeface="Arial" panose="020B0604020202020204" pitchFamily="34" charset="0"/>
              </a:rPr>
              <a:t>:					</a:t>
            </a:r>
            <a:r>
              <a:rPr kumimoji="0" lang="vi-VN" altLang="vi-VN" sz="2400" b="0" i="0" u="none" strike="noStrike" cap="none" normalizeH="0" baseline="0" dirty="0">
                <a:ln>
                  <a:noFill/>
                </a:ln>
                <a:solidFill>
                  <a:srgbClr val="00B050"/>
                </a:solidFill>
                <a:effectLst/>
                <a:latin typeface="Arial" panose="020B0604020202020204" pitchFamily="34" charset="0"/>
              </a:rPr>
              <a:t>f.read(</a:t>
            </a:r>
            <a:r>
              <a:rPr lang="vi-VN" altLang="vi-VN" sz="2400" dirty="0">
                <a:solidFill>
                  <a:srgbClr val="00B050"/>
                </a:solidFill>
                <a:latin typeface="Arial" panose="020B0604020202020204" pitchFamily="34" charset="0"/>
                <a:sym typeface="Symbol" panose="05050102010706020507" pitchFamily="18" charset="2"/>
              </a:rPr>
              <a:t>n</a:t>
            </a:r>
            <a:r>
              <a:rPr kumimoji="0" lang="vi-VN" altLang="vi-VN" sz="2400" b="0" i="0" u="none" strike="noStrike" cap="none" normalizeH="0" baseline="0" dirty="0">
                <a:ln>
                  <a:noFill/>
                </a:ln>
                <a:solidFill>
                  <a:srgbClr val="00B050"/>
                </a:solidFill>
                <a:effectLst/>
                <a:latin typeface="Arial" panose="020B0604020202020204" pitchFamily="34" charset="0"/>
              </a:rPr>
              <a:t>)</a:t>
            </a:r>
          </a:p>
        </p:txBody>
      </p:sp>
      <p:sp>
        <p:nvSpPr>
          <p:cNvPr id="27" name="Rectangle 26"/>
          <p:cNvSpPr>
            <a:spLocks noChangeArrowheads="1"/>
          </p:cNvSpPr>
          <p:nvPr/>
        </p:nvSpPr>
        <p:spPr bwMode="auto">
          <a:xfrm>
            <a:off x="2681908" y="5470731"/>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vi-VN" altLang="vi-VN" sz="2400" dirty="0">
                <a:solidFill>
                  <a:srgbClr val="00B050"/>
                </a:solidFill>
                <a:latin typeface="Arial" panose="020B0604020202020204" pitchFamily="34" charset="0"/>
              </a:rPr>
              <a:t>Đọc toàn bộ phần còn lại của tệp</a:t>
            </a:r>
            <a:r>
              <a:rPr kumimoji="0" lang="vi-VN" altLang="vi-VN" sz="2400" b="0" i="0" u="none" strike="noStrike" cap="none" normalizeH="0" dirty="0">
                <a:ln>
                  <a:noFill/>
                </a:ln>
                <a:solidFill>
                  <a:srgbClr val="00B050"/>
                </a:solidFill>
                <a:effectLst/>
                <a:latin typeface="Arial" panose="020B0604020202020204" pitchFamily="34" charset="0"/>
              </a:rPr>
              <a:t>:		</a:t>
            </a:r>
            <a:r>
              <a:rPr kumimoji="0" lang="vi-VN" altLang="vi-VN" sz="2400" b="0" i="0" u="none" strike="noStrike" cap="none" normalizeH="0" baseline="0" dirty="0">
                <a:ln>
                  <a:noFill/>
                </a:ln>
                <a:solidFill>
                  <a:srgbClr val="00B050"/>
                </a:solidFill>
                <a:effectLst/>
                <a:latin typeface="Arial" panose="020B0604020202020204" pitchFamily="34" charset="0"/>
              </a:rPr>
              <a:t>f.read()</a:t>
            </a:r>
          </a:p>
        </p:txBody>
      </p:sp>
    </p:spTree>
    <p:extLst>
      <p:ext uri="{BB962C8B-B14F-4D97-AF65-F5344CB8AC3E}">
        <p14:creationId xmlns:p14="http://schemas.microsoft.com/office/powerpoint/2010/main" val="23001613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82</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Đọc dữ liệu từ file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Write data</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Read data</a:t>
            </a:r>
          </a:p>
          <a:p>
            <a:pPr>
              <a:lnSpc>
                <a:spcPct val="150000"/>
              </a:lnSpc>
            </a:pPr>
            <a:r>
              <a:rPr lang="en-US" sz="2400" dirty="0">
                <a:solidFill>
                  <a:schemeClr val="tx1">
                    <a:lumMod val="50000"/>
                    <a:lumOff val="50000"/>
                  </a:schemeClr>
                </a:solidFill>
                <a:latin typeface="Bahnschrift Light" panose="020B0502040204020203" pitchFamily="34" charset="0"/>
                <a:cs typeface="Arial" panose="020B0604020202020204" pitchFamily="34" charset="0"/>
              </a:rPr>
              <a:t>Directory</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Read data from file</a:t>
            </a:r>
          </a:p>
        </p:txBody>
      </p:sp>
      <p:sp>
        <p:nvSpPr>
          <p:cNvPr id="25" name="Rectangle 24"/>
          <p:cNvSpPr>
            <a:spLocks noChangeArrowheads="1"/>
          </p:cNvSpPr>
          <p:nvPr/>
        </p:nvSpPr>
        <p:spPr bwMode="auto">
          <a:xfrm>
            <a:off x="2629658" y="1814258"/>
            <a:ext cx="8944031"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Phương thức readline()</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26" name="Rectangle 25"/>
          <p:cNvSpPr>
            <a:spLocks noChangeArrowheads="1"/>
          </p:cNvSpPr>
          <p:nvPr/>
        </p:nvSpPr>
        <p:spPr bwMode="auto">
          <a:xfrm>
            <a:off x="2629657" y="2442200"/>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vi-VN" altLang="vi-VN" sz="2400" dirty="0">
                <a:solidFill>
                  <a:srgbClr val="00B050"/>
                </a:solidFill>
                <a:latin typeface="Arial" panose="020B0604020202020204" pitchFamily="34" charset="0"/>
              </a:rPr>
              <a:t>Đọc 1 dòng (cả dấu xuống dòng)</a:t>
            </a:r>
            <a:r>
              <a:rPr kumimoji="0" lang="vi-VN" altLang="vi-VN" sz="2400" b="0" i="0" u="none" strike="noStrike" cap="none" normalizeH="0" dirty="0">
                <a:ln>
                  <a:noFill/>
                </a:ln>
                <a:solidFill>
                  <a:srgbClr val="00B050"/>
                </a:solidFill>
                <a:effectLst/>
                <a:latin typeface="Arial" panose="020B0604020202020204" pitchFamily="34" charset="0"/>
              </a:rPr>
              <a:t>:			</a:t>
            </a:r>
            <a:r>
              <a:rPr kumimoji="0" lang="vi-VN" altLang="vi-VN" sz="2400" b="0" i="0" u="none" strike="noStrike" cap="none" normalizeH="0" baseline="0" dirty="0">
                <a:ln>
                  <a:noFill/>
                </a:ln>
                <a:solidFill>
                  <a:srgbClr val="00B050"/>
                </a:solidFill>
                <a:effectLst/>
                <a:latin typeface="Arial" panose="020B0604020202020204" pitchFamily="34" charset="0"/>
              </a:rPr>
              <a:t>f.readline()</a:t>
            </a:r>
          </a:p>
        </p:txBody>
      </p:sp>
      <p:sp>
        <p:nvSpPr>
          <p:cNvPr id="29" name="Rectangle 28"/>
          <p:cNvSpPr>
            <a:spLocks noChangeArrowheads="1"/>
          </p:cNvSpPr>
          <p:nvPr/>
        </p:nvSpPr>
        <p:spPr bwMode="auto">
          <a:xfrm>
            <a:off x="2629658" y="3359923"/>
            <a:ext cx="8944031" cy="43088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Phương thức readlines()</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30" name="Rectangle 29"/>
          <p:cNvSpPr>
            <a:spLocks noChangeArrowheads="1"/>
          </p:cNvSpPr>
          <p:nvPr/>
        </p:nvSpPr>
        <p:spPr bwMode="auto">
          <a:xfrm>
            <a:off x="2629657" y="3987865"/>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vi-VN" altLang="vi-VN" sz="2400" dirty="0">
                <a:solidFill>
                  <a:srgbClr val="00B050"/>
                </a:solidFill>
                <a:latin typeface="Arial" panose="020B0604020202020204" pitchFamily="34" charset="0"/>
              </a:rPr>
              <a:t>Đọc toàn bộ các dòng (từ vị trí con trỏ)</a:t>
            </a:r>
            <a:r>
              <a:rPr kumimoji="0" lang="vi-VN" altLang="vi-VN" sz="2400" b="0" i="0" u="none" strike="noStrike" cap="none" normalizeH="0" dirty="0">
                <a:ln>
                  <a:noFill/>
                </a:ln>
                <a:solidFill>
                  <a:srgbClr val="00B050"/>
                </a:solidFill>
                <a:effectLst/>
                <a:latin typeface="Arial" panose="020B0604020202020204" pitchFamily="34" charset="0"/>
              </a:rPr>
              <a:t>:		</a:t>
            </a:r>
            <a:r>
              <a:rPr kumimoji="0" lang="vi-VN" altLang="vi-VN" sz="2400" b="0" i="0" u="none" strike="noStrike" cap="none" normalizeH="0" baseline="0" dirty="0">
                <a:ln>
                  <a:noFill/>
                </a:ln>
                <a:solidFill>
                  <a:srgbClr val="00B050"/>
                </a:solidFill>
                <a:effectLst/>
                <a:latin typeface="Arial" panose="020B0604020202020204" pitchFamily="34" charset="0"/>
              </a:rPr>
              <a:t>f.readlines()</a:t>
            </a:r>
          </a:p>
        </p:txBody>
      </p:sp>
      <p:sp>
        <p:nvSpPr>
          <p:cNvPr id="31" name="Rectangle 30"/>
          <p:cNvSpPr>
            <a:spLocks noChangeArrowheads="1"/>
          </p:cNvSpPr>
          <p:nvPr/>
        </p:nvSpPr>
        <p:spPr bwMode="auto">
          <a:xfrm>
            <a:off x="3247971" y="4645884"/>
            <a:ext cx="7698704"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vi-VN" altLang="vi-VN" sz="2400" dirty="0">
                <a:solidFill>
                  <a:srgbClr val="005064"/>
                </a:solidFill>
                <a:latin typeface="Arial" panose="020B0604020202020204" pitchFamily="34" charset="0"/>
              </a:rPr>
              <a:t>Dữ liệu trả về một list, mỗi phần tử là 1 dòng</a:t>
            </a:r>
            <a:endParaRPr kumimoji="0" lang="vi-VN" altLang="vi-VN" sz="2400" b="0" i="0" u="none" strike="noStrike" cap="none" normalizeH="0" baseline="0" dirty="0">
              <a:ln>
                <a:noFill/>
              </a:ln>
              <a:solidFill>
                <a:srgbClr val="005064"/>
              </a:solidFill>
              <a:effectLst/>
              <a:latin typeface="Arial" panose="020B0604020202020204" pitchFamily="34" charset="0"/>
            </a:endParaRPr>
          </a:p>
        </p:txBody>
      </p:sp>
    </p:spTree>
    <p:extLst>
      <p:ext uri="{BB962C8B-B14F-4D97-AF65-F5344CB8AC3E}">
        <p14:creationId xmlns:p14="http://schemas.microsoft.com/office/powerpoint/2010/main" val="23330486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83</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BÀI TẬP 4.2</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Write data</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Read data</a:t>
            </a:r>
          </a:p>
          <a:p>
            <a:pPr>
              <a:lnSpc>
                <a:spcPct val="150000"/>
              </a:lnSpc>
            </a:pPr>
            <a:r>
              <a:rPr lang="en-US" sz="2400" dirty="0">
                <a:solidFill>
                  <a:schemeClr val="tx1">
                    <a:lumMod val="50000"/>
                    <a:lumOff val="50000"/>
                  </a:schemeClr>
                </a:solidFill>
                <a:latin typeface="Bahnschrift Light" panose="020B0502040204020203" pitchFamily="34" charset="0"/>
                <a:cs typeface="Arial" panose="020B0604020202020204" pitchFamily="34" charset="0"/>
              </a:rPr>
              <a:t>Directory</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Read data from file</a:t>
            </a:r>
          </a:p>
        </p:txBody>
      </p:sp>
      <p:sp>
        <p:nvSpPr>
          <p:cNvPr id="25" name="Rectangle 24"/>
          <p:cNvSpPr>
            <a:spLocks noChangeArrowheads="1"/>
          </p:cNvSpPr>
          <p:nvPr/>
        </p:nvSpPr>
        <p:spPr bwMode="auto">
          <a:xfrm>
            <a:off x="2614123" y="1726691"/>
            <a:ext cx="8944031" cy="2154436"/>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Tạo một ma trận a(nxm) số thực và lưu trữ trong một tệp như dưới đây.</a:t>
            </a:r>
          </a:p>
          <a:p>
            <a:pPr lvl="0" algn="just" eaLnBrk="0" fontAlgn="base" hangingPunct="0">
              <a:spcBef>
                <a:spcPct val="0"/>
              </a:spcBef>
              <a:spcAft>
                <a:spcPct val="0"/>
              </a:spcAft>
            </a:pPr>
            <a:endPar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endParaRPr>
          </a:p>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Đọc dữ liệu từ tệp lên các biến n, m , b(nxm)</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
        <p:nvSpPr>
          <p:cNvPr id="20" name="Rectangle 19"/>
          <p:cNvSpPr>
            <a:spLocks noChangeArrowheads="1"/>
          </p:cNvSpPr>
          <p:nvPr/>
        </p:nvSpPr>
        <p:spPr bwMode="auto">
          <a:xfrm>
            <a:off x="5689597" y="4025425"/>
            <a:ext cx="2095865" cy="1723549"/>
          </a:xfrm>
          <a:prstGeom prst="rect">
            <a:avLst/>
          </a:prstGeom>
          <a:noFill/>
          <a:ln>
            <a:solidFill>
              <a:schemeClr val="accent1"/>
            </a:solid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kumimoji="0" lang="vi-VN" altLang="vi-VN" sz="2800" b="0" i="0" u="none" strike="noStrike" cap="none" normalizeH="0" baseline="0" dirty="0">
                <a:ln>
                  <a:noFill/>
                </a:ln>
                <a:solidFill>
                  <a:srgbClr val="005064"/>
                </a:solidFill>
                <a:effectLst/>
                <a:latin typeface="Arial" panose="020B0604020202020204" pitchFamily="34" charset="0"/>
              </a:rPr>
              <a:t> 3</a:t>
            </a:r>
            <a:r>
              <a:rPr kumimoji="0" lang="vi-VN" altLang="vi-VN" sz="2800" b="0" i="0" u="none" strike="noStrike" cap="none" normalizeH="0" dirty="0">
                <a:ln>
                  <a:noFill/>
                </a:ln>
                <a:solidFill>
                  <a:srgbClr val="005064"/>
                </a:solidFill>
                <a:effectLst/>
                <a:latin typeface="Arial" panose="020B0604020202020204" pitchFamily="34" charset="0"/>
              </a:rPr>
              <a:t>  5</a:t>
            </a:r>
          </a:p>
          <a:p>
            <a:pPr lvl="0" algn="just" eaLnBrk="0" fontAlgn="base" hangingPunct="0">
              <a:spcBef>
                <a:spcPct val="0"/>
              </a:spcBef>
              <a:spcAft>
                <a:spcPct val="0"/>
              </a:spcAft>
            </a:pPr>
            <a:r>
              <a:rPr lang="vi-VN" altLang="vi-VN" sz="2800" baseline="0" dirty="0">
                <a:solidFill>
                  <a:srgbClr val="005064"/>
                </a:solidFill>
                <a:latin typeface="Arial" panose="020B0604020202020204" pitchFamily="34" charset="0"/>
              </a:rPr>
              <a:t> 1</a:t>
            </a:r>
            <a:r>
              <a:rPr lang="vi-VN" altLang="vi-VN" sz="2800" dirty="0">
                <a:solidFill>
                  <a:srgbClr val="005064"/>
                </a:solidFill>
                <a:latin typeface="Arial" panose="020B0604020202020204" pitchFamily="34" charset="0"/>
              </a:rPr>
              <a:t>  3  2  5  4</a:t>
            </a:r>
          </a:p>
          <a:p>
            <a:pPr lvl="0" algn="just" eaLnBrk="0" fontAlgn="base" hangingPunct="0">
              <a:spcBef>
                <a:spcPct val="0"/>
              </a:spcBef>
              <a:spcAft>
                <a:spcPct val="0"/>
              </a:spcAft>
            </a:pPr>
            <a:r>
              <a:rPr kumimoji="0" lang="vi-VN" altLang="vi-VN" sz="2800" b="0" i="0" u="none" strike="noStrike" cap="none" normalizeH="0" baseline="0" dirty="0">
                <a:ln>
                  <a:noFill/>
                </a:ln>
                <a:solidFill>
                  <a:srgbClr val="005064"/>
                </a:solidFill>
                <a:effectLst/>
                <a:latin typeface="Arial" panose="020B0604020202020204" pitchFamily="34" charset="0"/>
              </a:rPr>
              <a:t> 3</a:t>
            </a:r>
            <a:r>
              <a:rPr kumimoji="0" lang="vi-VN" altLang="vi-VN" sz="2800" b="0" i="0" u="none" strike="noStrike" cap="none" normalizeH="0" dirty="0">
                <a:ln>
                  <a:noFill/>
                </a:ln>
                <a:solidFill>
                  <a:srgbClr val="005064"/>
                </a:solidFill>
                <a:effectLst/>
                <a:latin typeface="Arial" panose="020B0604020202020204" pitchFamily="34" charset="0"/>
              </a:rPr>
              <a:t>  2  5  3  6</a:t>
            </a:r>
          </a:p>
          <a:p>
            <a:pPr lvl="0" algn="just" eaLnBrk="0" fontAlgn="base" hangingPunct="0">
              <a:spcBef>
                <a:spcPct val="0"/>
              </a:spcBef>
              <a:spcAft>
                <a:spcPct val="0"/>
              </a:spcAft>
            </a:pPr>
            <a:r>
              <a:rPr lang="vi-VN" altLang="vi-VN" sz="2800" baseline="0" dirty="0">
                <a:solidFill>
                  <a:srgbClr val="005064"/>
                </a:solidFill>
                <a:latin typeface="Arial" panose="020B0604020202020204" pitchFamily="34" charset="0"/>
              </a:rPr>
              <a:t> 2 </a:t>
            </a:r>
            <a:r>
              <a:rPr lang="vi-VN" altLang="vi-VN" sz="2800" dirty="0">
                <a:solidFill>
                  <a:srgbClr val="005064"/>
                </a:solidFill>
                <a:latin typeface="Arial" panose="020B0604020202020204" pitchFamily="34" charset="0"/>
              </a:rPr>
              <a:t> 3  5  4  7</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Tree>
    <p:extLst>
      <p:ext uri="{BB962C8B-B14F-4D97-AF65-F5344CB8AC3E}">
        <p14:creationId xmlns:p14="http://schemas.microsoft.com/office/powerpoint/2010/main" val="27548811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84</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BÀI TẬP 4.3</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Write data</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Read data</a:t>
            </a:r>
          </a:p>
          <a:p>
            <a:pPr>
              <a:lnSpc>
                <a:spcPct val="150000"/>
              </a:lnSpc>
            </a:pPr>
            <a:r>
              <a:rPr lang="en-US" sz="2400" dirty="0">
                <a:solidFill>
                  <a:schemeClr val="tx1">
                    <a:lumMod val="50000"/>
                    <a:lumOff val="50000"/>
                  </a:schemeClr>
                </a:solidFill>
                <a:latin typeface="Bahnschrift Light" panose="020B0502040204020203" pitchFamily="34" charset="0"/>
                <a:cs typeface="Arial" panose="020B0604020202020204" pitchFamily="34" charset="0"/>
              </a:rPr>
              <a:t>Directory</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Read data from file</a:t>
            </a:r>
          </a:p>
        </p:txBody>
      </p:sp>
      <p:sp>
        <p:nvSpPr>
          <p:cNvPr id="25" name="Rectangle 24"/>
          <p:cNvSpPr>
            <a:spLocks noChangeArrowheads="1"/>
          </p:cNvSpPr>
          <p:nvPr/>
        </p:nvSpPr>
        <p:spPr bwMode="auto">
          <a:xfrm>
            <a:off x="2614123" y="2445989"/>
            <a:ext cx="8944031" cy="2154436"/>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Cho bộ dữ liệu theo </a:t>
            </a: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hlinkClick r:id="rId3"/>
              </a:rPr>
              <a:t>đường link sau </a:t>
            </a: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(sinh viên tải bộ dữ liệu về máy tính).</a:t>
            </a:r>
          </a:p>
          <a:p>
            <a:pPr lvl="0" algn="just" eaLnBrk="0" fontAlgn="base" hangingPunct="0">
              <a:spcBef>
                <a:spcPct val="0"/>
              </a:spcBef>
              <a:spcAft>
                <a:spcPct val="0"/>
              </a:spcAft>
            </a:pPr>
            <a:endPar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endParaRPr>
          </a:p>
          <a:p>
            <a:pPr marL="457200" lvl="0" indent="-457200" algn="just" eaLnBrk="0" fontAlgn="base" hangingPunct="0">
              <a:spcBef>
                <a:spcPct val="0"/>
              </a:spcBef>
              <a:spcAft>
                <a:spcPct val="0"/>
              </a:spcAft>
              <a:buFont typeface="Courier New" panose="02070309020205020404" pitchFamily="49" charset="0"/>
              <a:buChar char="o"/>
            </a:pPr>
            <a:r>
              <a:rPr lang="vi-VN" altLang="vi-VN" sz="28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Đọc dữ liệu từ bộ dữ liệu lưu vào các biến tương ứng</a:t>
            </a:r>
            <a:endParaRPr kumimoji="0" lang="vi-VN" altLang="vi-VN" sz="2800" b="0" i="0" u="none" strike="noStrike" cap="none" normalizeH="0" baseline="0" dirty="0">
              <a:ln>
                <a:noFill/>
              </a:ln>
              <a:solidFill>
                <a:srgbClr val="005064"/>
              </a:solidFill>
              <a:effectLst/>
              <a:latin typeface="Arial" panose="020B0604020202020204" pitchFamily="34" charset="0"/>
            </a:endParaRPr>
          </a:p>
        </p:txBody>
      </p:sp>
    </p:spTree>
    <p:extLst>
      <p:ext uri="{BB962C8B-B14F-4D97-AF65-F5344CB8AC3E}">
        <p14:creationId xmlns:p14="http://schemas.microsoft.com/office/powerpoint/2010/main" val="40245125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85</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Các thao tác với thư mục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Write data</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Read data</a:t>
            </a:r>
          </a:p>
          <a:p>
            <a:pPr>
              <a:lnSpc>
                <a:spcPct val="150000"/>
              </a:lnSpc>
            </a:pPr>
            <a:r>
              <a:rPr lang="en-US" sz="2400" b="1" dirty="0">
                <a:solidFill>
                  <a:srgbClr val="FF0000"/>
                </a:solidFill>
                <a:latin typeface="Bahnschrift Light" panose="020B0502040204020203" pitchFamily="34" charset="0"/>
                <a:cs typeface="Arial" panose="020B0604020202020204" pitchFamily="34" charset="0"/>
              </a:rPr>
              <a:t>Directory</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Directory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thư</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mục</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5" name="Rectangle 24"/>
          <p:cNvSpPr>
            <a:spLocks noChangeArrowheads="1"/>
          </p:cNvSpPr>
          <p:nvPr/>
        </p:nvSpPr>
        <p:spPr bwMode="auto">
          <a:xfrm>
            <a:off x="2629658" y="1845035"/>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import os</a:t>
            </a:r>
            <a:endParaRPr kumimoji="0" lang="vi-VN" altLang="vi-VN" sz="2400" b="0" i="0" u="none" strike="noStrike" cap="none" normalizeH="0" baseline="0" dirty="0">
              <a:ln>
                <a:noFill/>
              </a:ln>
              <a:solidFill>
                <a:srgbClr val="005064"/>
              </a:solidFill>
              <a:effectLst/>
              <a:latin typeface="Arial" panose="020B0604020202020204" pitchFamily="34" charset="0"/>
            </a:endParaRPr>
          </a:p>
        </p:txBody>
      </p:sp>
      <p:sp>
        <p:nvSpPr>
          <p:cNvPr id="20" name="Rectangle 19"/>
          <p:cNvSpPr>
            <a:spLocks noChangeArrowheads="1"/>
          </p:cNvSpPr>
          <p:nvPr/>
        </p:nvSpPr>
        <p:spPr bwMode="auto">
          <a:xfrm>
            <a:off x="2629658" y="2375567"/>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Lấy thư mục hiện tại:		os.getcwd()</a:t>
            </a:r>
            <a:endParaRPr kumimoji="0" lang="vi-VN" altLang="vi-VN" sz="2400" i="0" u="none" strike="noStrike" cap="none" normalizeH="0" baseline="0" dirty="0">
              <a:ln>
                <a:noFill/>
              </a:ln>
              <a:solidFill>
                <a:srgbClr val="005064"/>
              </a:solidFill>
              <a:effectLst/>
              <a:latin typeface="Arial" panose="020B0604020202020204" pitchFamily="34" charset="0"/>
              <a:cs typeface="Arial" panose="020B0604020202020204" pitchFamily="34" charset="0"/>
            </a:endParaRPr>
          </a:p>
        </p:txBody>
      </p:sp>
      <p:sp>
        <p:nvSpPr>
          <p:cNvPr id="22" name="Rectangle 21"/>
          <p:cNvSpPr>
            <a:spLocks noChangeArrowheads="1"/>
          </p:cNvSpPr>
          <p:nvPr/>
        </p:nvSpPr>
        <p:spPr bwMode="auto">
          <a:xfrm>
            <a:off x="2629658" y="2899513"/>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Chuyển tới một thư mục:	os.chdir(“Tên_Mới”)</a:t>
            </a:r>
            <a:endParaRPr kumimoji="0" lang="vi-VN" altLang="vi-VN" sz="2400" i="0" u="none" strike="noStrike" cap="none" normalizeH="0" baseline="0" dirty="0">
              <a:ln>
                <a:noFill/>
              </a:ln>
              <a:solidFill>
                <a:srgbClr val="005064"/>
              </a:solidFill>
              <a:effectLst/>
              <a:latin typeface="Arial" panose="020B0604020202020204" pitchFamily="34" charset="0"/>
              <a:cs typeface="Arial" panose="020B0604020202020204" pitchFamily="34" charset="0"/>
            </a:endParaRPr>
          </a:p>
        </p:txBody>
      </p:sp>
      <p:sp>
        <p:nvSpPr>
          <p:cNvPr id="23" name="Rectangle 22"/>
          <p:cNvSpPr>
            <a:spLocks noChangeArrowheads="1"/>
          </p:cNvSpPr>
          <p:nvPr/>
        </p:nvSpPr>
        <p:spPr bwMode="auto">
          <a:xfrm>
            <a:off x="2629658" y="3442762"/>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Hiển thị nội dung thư mục:	os.listdir([“Tên”])</a:t>
            </a:r>
            <a:endParaRPr kumimoji="0" lang="vi-VN" altLang="vi-VN" sz="2400" i="0" u="none" strike="noStrike" cap="none" normalizeH="0" baseline="0" dirty="0">
              <a:ln>
                <a:noFill/>
              </a:ln>
              <a:solidFill>
                <a:srgbClr val="005064"/>
              </a:solidFill>
              <a:effectLst/>
              <a:latin typeface="Arial" panose="020B0604020202020204" pitchFamily="34" charset="0"/>
              <a:cs typeface="Arial" panose="020B0604020202020204" pitchFamily="34" charset="0"/>
            </a:endParaRPr>
          </a:p>
        </p:txBody>
      </p:sp>
      <p:sp>
        <p:nvSpPr>
          <p:cNvPr id="27" name="Rectangle 26"/>
          <p:cNvSpPr>
            <a:spLocks noChangeArrowheads="1"/>
          </p:cNvSpPr>
          <p:nvPr/>
        </p:nvSpPr>
        <p:spPr bwMode="auto">
          <a:xfrm>
            <a:off x="2629658" y="3986011"/>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Tạo thư mục:			os.mkdir([“Tên”])</a:t>
            </a:r>
            <a:endParaRPr kumimoji="0" lang="vi-VN" altLang="vi-VN" sz="2400" i="0" u="none" strike="noStrike" cap="none" normalizeH="0" baseline="0" dirty="0">
              <a:ln>
                <a:noFill/>
              </a:ln>
              <a:solidFill>
                <a:srgbClr val="005064"/>
              </a:solidFill>
              <a:effectLst/>
              <a:latin typeface="Arial" panose="020B0604020202020204" pitchFamily="34" charset="0"/>
              <a:cs typeface="Arial" panose="020B0604020202020204" pitchFamily="34" charset="0"/>
            </a:endParaRPr>
          </a:p>
        </p:txBody>
      </p:sp>
      <p:sp>
        <p:nvSpPr>
          <p:cNvPr id="32" name="Rectangle 31"/>
          <p:cNvSpPr>
            <a:spLocks noChangeArrowheads="1"/>
          </p:cNvSpPr>
          <p:nvPr/>
        </p:nvSpPr>
        <p:spPr bwMode="auto">
          <a:xfrm>
            <a:off x="2614123" y="4572108"/>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Đổi tên thư mục/file:		os.rename(“Tên”, “Tên_mới”)</a:t>
            </a:r>
            <a:endParaRPr kumimoji="0" lang="vi-VN" altLang="vi-VN" sz="2400" i="0" u="none" strike="noStrike" cap="none" normalizeH="0" baseline="0" dirty="0">
              <a:ln>
                <a:noFill/>
              </a:ln>
              <a:solidFill>
                <a:srgbClr val="005064"/>
              </a:solidFill>
              <a:effectLst/>
              <a:latin typeface="Arial" panose="020B0604020202020204" pitchFamily="34" charset="0"/>
              <a:cs typeface="Arial" panose="020B0604020202020204" pitchFamily="34" charset="0"/>
            </a:endParaRPr>
          </a:p>
        </p:txBody>
      </p:sp>
      <p:sp>
        <p:nvSpPr>
          <p:cNvPr id="33" name="Rectangle 32"/>
          <p:cNvSpPr>
            <a:spLocks noChangeArrowheads="1"/>
          </p:cNvSpPr>
          <p:nvPr/>
        </p:nvSpPr>
        <p:spPr bwMode="auto">
          <a:xfrm>
            <a:off x="2614123" y="5148872"/>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Xóa thư mục rỗng/file:		os.rmdir()/ os.remove(“Tên”)</a:t>
            </a:r>
            <a:endParaRPr kumimoji="0" lang="vi-VN" altLang="vi-VN" sz="2400" i="0" u="none" strike="noStrike" cap="none" normalizeH="0" baseline="0" dirty="0">
              <a:ln>
                <a:noFill/>
              </a:ln>
              <a:solidFill>
                <a:srgbClr val="00506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9385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86</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Các thao tác với thư mục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Write data</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Read data</a:t>
            </a:r>
          </a:p>
          <a:p>
            <a:pPr>
              <a:lnSpc>
                <a:spcPct val="150000"/>
              </a:lnSpc>
            </a:pPr>
            <a:r>
              <a:rPr lang="en-US" sz="2400" b="1" dirty="0">
                <a:solidFill>
                  <a:srgbClr val="FF0000"/>
                </a:solidFill>
                <a:latin typeface="Bahnschrift Light" panose="020B0502040204020203" pitchFamily="34" charset="0"/>
                <a:cs typeface="Arial" panose="020B0604020202020204" pitchFamily="34" charset="0"/>
              </a:rPr>
              <a:t>Directory</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Directory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thư</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mục</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5" name="Rectangle 24"/>
          <p:cNvSpPr>
            <a:spLocks noChangeArrowheads="1"/>
          </p:cNvSpPr>
          <p:nvPr/>
        </p:nvSpPr>
        <p:spPr bwMode="auto">
          <a:xfrm>
            <a:off x="2629658" y="1845035"/>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b="1" dirty="0">
                <a:solidFill>
                  <a:srgbClr val="005064"/>
                </a:solidFill>
                <a:latin typeface="Courier New" panose="02070309020205020404" pitchFamily="49" charset="0"/>
                <a:cs typeface="Courier New" panose="02070309020205020404" pitchFamily="49" charset="0"/>
                <a:sym typeface="Symbol" panose="05050102010706020507" pitchFamily="18" charset="2"/>
              </a:rPr>
              <a:t>import shutil</a:t>
            </a:r>
            <a:endParaRPr kumimoji="0" lang="vi-VN" altLang="vi-VN" sz="2400" b="0" i="0" u="none" strike="noStrike" cap="none" normalizeH="0" baseline="0" dirty="0">
              <a:ln>
                <a:noFill/>
              </a:ln>
              <a:solidFill>
                <a:srgbClr val="005064"/>
              </a:solidFill>
              <a:effectLst/>
              <a:latin typeface="Arial" panose="020B0604020202020204" pitchFamily="34" charset="0"/>
            </a:endParaRPr>
          </a:p>
        </p:txBody>
      </p:sp>
      <p:sp>
        <p:nvSpPr>
          <p:cNvPr id="34" name="Rectangle 33"/>
          <p:cNvSpPr>
            <a:spLocks noChangeArrowheads="1"/>
          </p:cNvSpPr>
          <p:nvPr/>
        </p:nvSpPr>
        <p:spPr bwMode="auto">
          <a:xfrm>
            <a:off x="2629658" y="2375567"/>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Xóa thư mục không rỗng:        </a:t>
            </a:r>
            <a:r>
              <a:rPr lang="vi-VN" sz="2400" dirty="0">
                <a:solidFill>
                  <a:srgbClr val="005064"/>
                </a:solidFill>
                <a:latin typeface="Arial" panose="020B0604020202020204" pitchFamily="34" charset="0"/>
                <a:cs typeface="Arial" panose="020B0604020202020204" pitchFamily="34" charset="0"/>
              </a:rPr>
              <a:t>shutil</a:t>
            </a: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a:t>
            </a:r>
            <a:r>
              <a:rPr lang="vi-VN" sz="2400" dirty="0">
                <a:solidFill>
                  <a:srgbClr val="005064"/>
                </a:solidFill>
                <a:latin typeface="Arial" panose="020B0604020202020204" pitchFamily="34" charset="0"/>
                <a:cs typeface="Arial" panose="020B0604020202020204" pitchFamily="34" charset="0"/>
              </a:rPr>
              <a:t> rmtree(</a:t>
            </a: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“Tên”)</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6" name="Rectangle 25"/>
          <p:cNvSpPr>
            <a:spLocks noChangeArrowheads="1"/>
          </p:cNvSpPr>
          <p:nvPr/>
        </p:nvSpPr>
        <p:spPr bwMode="auto">
          <a:xfrm>
            <a:off x="2638423" y="294452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Copy một file:			</a:t>
            </a:r>
            <a:r>
              <a:rPr lang="vi-VN" sz="2400" dirty="0">
                <a:solidFill>
                  <a:srgbClr val="005064"/>
                </a:solidFill>
                <a:latin typeface="Arial" panose="020B0604020202020204" pitchFamily="34" charset="0"/>
                <a:cs typeface="Arial" panose="020B0604020202020204" pitchFamily="34" charset="0"/>
              </a:rPr>
              <a:t>shutil</a:t>
            </a: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a:t>
            </a:r>
            <a:r>
              <a:rPr lang="vi-VN" sz="2400" dirty="0">
                <a:solidFill>
                  <a:srgbClr val="005064"/>
                </a:solidFill>
                <a:latin typeface="Arial" panose="020B0604020202020204" pitchFamily="34" charset="0"/>
                <a:cs typeface="Arial" panose="020B0604020202020204" pitchFamily="34" charset="0"/>
              </a:rPr>
              <a:t> copy(src, des</a:t>
            </a: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9" name="Rectangle 28"/>
          <p:cNvSpPr>
            <a:spLocks noChangeArrowheads="1"/>
          </p:cNvSpPr>
          <p:nvPr/>
        </p:nvSpPr>
        <p:spPr bwMode="auto">
          <a:xfrm>
            <a:off x="2638423" y="3599703"/>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Copy một file:			</a:t>
            </a:r>
            <a:r>
              <a:rPr lang="vi-VN" sz="2400" dirty="0">
                <a:solidFill>
                  <a:srgbClr val="005064"/>
                </a:solidFill>
                <a:latin typeface="Arial" panose="020B0604020202020204" pitchFamily="34" charset="0"/>
                <a:cs typeface="Arial" panose="020B0604020202020204" pitchFamily="34" charset="0"/>
              </a:rPr>
              <a:t>shutil</a:t>
            </a: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a:t>
            </a:r>
            <a:r>
              <a:rPr lang="vi-VN" sz="2400" dirty="0">
                <a:solidFill>
                  <a:srgbClr val="005064"/>
                </a:solidFill>
                <a:latin typeface="Arial" panose="020B0604020202020204" pitchFamily="34" charset="0"/>
                <a:cs typeface="Arial" panose="020B0604020202020204" pitchFamily="34" charset="0"/>
              </a:rPr>
              <a:t> copyfile(src, des</a:t>
            </a: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a:t>
            </a:r>
            <a:endParaRPr lang="vi-VN" altLang="vi-VN" sz="2400" dirty="0">
              <a:solidFill>
                <a:srgbClr val="005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09378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87</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4: File input/output</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algn="just">
              <a:lnSpc>
                <a:spcPct val="120000"/>
              </a:lnSpc>
            </a:pPr>
            <a:r>
              <a:rPr lang="vi-VN" sz="2400" b="1" dirty="0">
                <a:solidFill>
                  <a:srgbClr val="C00000"/>
                </a:solidFill>
                <a:latin typeface="Arial" panose="020B0604020202020204" pitchFamily="34" charset="0"/>
                <a:cs typeface="Arial" panose="020B0604020202020204" pitchFamily="34" charset="0"/>
                <a:sym typeface="Wingdings" panose="05000000000000000000" pitchFamily="2" charset="2"/>
              </a:rPr>
              <a:t>  BÀI TẬP 4.4</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4</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Open/ close</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Write data</a:t>
            </a:r>
          </a:p>
          <a:p>
            <a:pPr>
              <a:lnSpc>
                <a:spcPct val="150000"/>
              </a:lnSpc>
            </a:pPr>
            <a:r>
              <a:rPr lang="en-US" sz="2400" b="1" dirty="0">
                <a:solidFill>
                  <a:srgbClr val="0000FF"/>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Read data</a:t>
            </a:r>
          </a:p>
          <a:p>
            <a:pPr>
              <a:lnSpc>
                <a:spcPct val="150000"/>
              </a:lnSpc>
            </a:pPr>
            <a:r>
              <a:rPr lang="en-US" sz="2400" b="1" dirty="0">
                <a:solidFill>
                  <a:srgbClr val="FF0000"/>
                </a:solidFill>
                <a:latin typeface="Bahnschrift Light" panose="020B0502040204020203" pitchFamily="34" charset="0"/>
                <a:cs typeface="Arial" panose="020B0604020202020204" pitchFamily="34" charset="0"/>
              </a:rPr>
              <a:t>Directory</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5" name="Rectangle 24"/>
          <p:cNvSpPr>
            <a:spLocks noChangeArrowheads="1"/>
          </p:cNvSpPr>
          <p:nvPr/>
        </p:nvSpPr>
        <p:spPr bwMode="auto">
          <a:xfrm>
            <a:off x="2405117" y="1951367"/>
            <a:ext cx="8944031" cy="3428631"/>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lnSpc>
                <a:spcPct val="120000"/>
              </a:lnSpc>
              <a:spcBef>
                <a:spcPts val="600"/>
              </a:spcBef>
              <a:spcAft>
                <a:spcPts val="60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Tạo một thư mục trong ổ đĩa với tên bất kỳ</a:t>
            </a:r>
          </a:p>
          <a:p>
            <a:pPr marL="457200" lvl="0" indent="-457200" algn="just" eaLnBrk="0" fontAlgn="base" hangingPunct="0">
              <a:lnSpc>
                <a:spcPct val="120000"/>
              </a:lnSpc>
              <a:spcBef>
                <a:spcPts val="600"/>
              </a:spcBef>
              <a:spcAft>
                <a:spcPts val="60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Di chuyển file dữ liệu vào thư mục vừa tạo</a:t>
            </a:r>
          </a:p>
          <a:p>
            <a:pPr marL="457200" lvl="0" indent="-457200" algn="just" eaLnBrk="0" fontAlgn="base" hangingPunct="0">
              <a:lnSpc>
                <a:spcPct val="120000"/>
              </a:lnSpc>
              <a:spcBef>
                <a:spcPts val="600"/>
              </a:spcBef>
              <a:spcAft>
                <a:spcPts val="600"/>
              </a:spcAft>
              <a:buFont typeface="Courier New" panose="02070309020205020404" pitchFamily="49" charset="0"/>
              <a:buChar char="o"/>
            </a:pPr>
            <a:r>
              <a:rPr kumimoji="0" lang="vi-VN" altLang="vi-VN" sz="2400" i="0" u="none" strike="noStrike" cap="none" normalizeH="0" baseline="0" dirty="0">
                <a:ln>
                  <a:noFill/>
                </a:ln>
                <a:solidFill>
                  <a:srgbClr val="005064"/>
                </a:solidFill>
                <a:effectLst/>
                <a:latin typeface="Arial" panose="020B0604020202020204" pitchFamily="34" charset="0"/>
                <a:cs typeface="Arial" panose="020B0604020202020204" pitchFamily="34" charset="0"/>
              </a:rPr>
              <a:t>Hiển</a:t>
            </a:r>
            <a:r>
              <a:rPr kumimoji="0" lang="vi-VN" altLang="vi-VN" sz="2400" i="0" u="none" strike="noStrike" cap="none" normalizeH="0" dirty="0">
                <a:ln>
                  <a:noFill/>
                </a:ln>
                <a:solidFill>
                  <a:srgbClr val="005064"/>
                </a:solidFill>
                <a:effectLst/>
                <a:latin typeface="Arial" panose="020B0604020202020204" pitchFamily="34" charset="0"/>
                <a:cs typeface="Arial" panose="020B0604020202020204" pitchFamily="34" charset="0"/>
              </a:rPr>
              <a:t> thị nội dung thư mục</a:t>
            </a:r>
          </a:p>
          <a:p>
            <a:pPr marL="457200" lvl="0" indent="-457200" algn="just" eaLnBrk="0" fontAlgn="base" hangingPunct="0">
              <a:lnSpc>
                <a:spcPct val="120000"/>
              </a:lnSpc>
              <a:spcBef>
                <a:spcPts val="600"/>
              </a:spcBef>
              <a:spcAft>
                <a:spcPts val="60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rPr>
              <a:t>Đổi tên thư mục</a:t>
            </a:r>
          </a:p>
          <a:p>
            <a:pPr marL="457200" lvl="0" indent="-457200" algn="just" eaLnBrk="0" fontAlgn="base" hangingPunct="0">
              <a:lnSpc>
                <a:spcPct val="120000"/>
              </a:lnSpc>
              <a:spcBef>
                <a:spcPts val="600"/>
              </a:spcBef>
              <a:spcAft>
                <a:spcPts val="600"/>
              </a:spcAft>
              <a:buFont typeface="Courier New" panose="02070309020205020404" pitchFamily="49" charset="0"/>
              <a:buChar char="o"/>
            </a:pPr>
            <a:r>
              <a:rPr kumimoji="0" lang="vi-VN" altLang="vi-VN" sz="2400" i="0" u="none" strike="noStrike" cap="none" normalizeH="0" baseline="0" dirty="0">
                <a:ln>
                  <a:noFill/>
                </a:ln>
                <a:solidFill>
                  <a:srgbClr val="005064"/>
                </a:solidFill>
                <a:effectLst/>
                <a:latin typeface="Arial" panose="020B0604020202020204" pitchFamily="34" charset="0"/>
                <a:cs typeface="Arial" panose="020B0604020202020204" pitchFamily="34" charset="0"/>
              </a:rPr>
              <a:t>Xóa</a:t>
            </a:r>
            <a:r>
              <a:rPr kumimoji="0" lang="vi-VN" altLang="vi-VN" sz="2400" i="0" u="none" strike="noStrike" cap="none" normalizeH="0" dirty="0">
                <a:ln>
                  <a:noFill/>
                </a:ln>
                <a:solidFill>
                  <a:srgbClr val="005064"/>
                </a:solidFill>
                <a:effectLst/>
                <a:latin typeface="Arial" panose="020B0604020202020204" pitchFamily="34" charset="0"/>
                <a:cs typeface="Arial" panose="020B0604020202020204" pitchFamily="34" charset="0"/>
              </a:rPr>
              <a:t> file</a:t>
            </a:r>
          </a:p>
          <a:p>
            <a:pPr marL="457200" lvl="0" indent="-457200" algn="just" eaLnBrk="0" fontAlgn="base" hangingPunct="0">
              <a:lnSpc>
                <a:spcPct val="120000"/>
              </a:lnSpc>
              <a:spcBef>
                <a:spcPts val="600"/>
              </a:spcBef>
              <a:spcAft>
                <a:spcPts val="600"/>
              </a:spcAft>
              <a:buFont typeface="Courier New" panose="02070309020205020404" pitchFamily="49" charset="0"/>
              <a:buChar char="o"/>
            </a:pPr>
            <a:r>
              <a:rPr lang="vi-VN" altLang="vi-VN" sz="2400" baseline="0" dirty="0">
                <a:solidFill>
                  <a:srgbClr val="005064"/>
                </a:solidFill>
                <a:latin typeface="Arial" panose="020B0604020202020204" pitchFamily="34" charset="0"/>
                <a:cs typeface="Arial" panose="020B0604020202020204" pitchFamily="34" charset="0"/>
              </a:rPr>
              <a:t>Xóa</a:t>
            </a:r>
            <a:r>
              <a:rPr lang="vi-VN" altLang="vi-VN" sz="2400" dirty="0">
                <a:solidFill>
                  <a:srgbClr val="005064"/>
                </a:solidFill>
                <a:latin typeface="Arial" panose="020B0604020202020204" pitchFamily="34" charset="0"/>
                <a:cs typeface="Arial" panose="020B0604020202020204" pitchFamily="34" charset="0"/>
              </a:rPr>
              <a:t> thư mục</a:t>
            </a:r>
            <a:endParaRPr kumimoji="0" lang="vi-VN" altLang="vi-VN" sz="2400" i="0" u="none" strike="noStrike" cap="none" normalizeH="0" baseline="0" dirty="0">
              <a:ln>
                <a:noFill/>
              </a:ln>
              <a:solidFill>
                <a:srgbClr val="005064"/>
              </a:solidFill>
              <a:effectLst/>
              <a:latin typeface="Arial" panose="020B0604020202020204" pitchFamily="34" charset="0"/>
              <a:cs typeface="Arial" panose="020B0604020202020204" pitchFamily="34" charset="0"/>
            </a:endParaRPr>
          </a:p>
        </p:txBody>
      </p:sp>
      <p:sp>
        <p:nvSpPr>
          <p:cNvPr id="16" name="Rectangle 15"/>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Directory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thư</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mục</a:t>
            </a:r>
            <a:endParaRPr lang="en-US" sz="2800" b="1" dirty="0">
              <a:solidFill>
                <a:schemeClr val="bg1"/>
              </a:solidFill>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val="5352473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88</a:t>
            </a:fld>
            <a:endParaRPr lang="ru-RU" b="1" dirty="0">
              <a:solidFill>
                <a:schemeClr val="bg1"/>
              </a:solidFill>
            </a:endParaRPr>
          </a:p>
        </p:txBody>
      </p:sp>
      <p:sp>
        <p:nvSpPr>
          <p:cNvPr id="2" name="Rectangle 1"/>
          <p:cNvSpPr/>
          <p:nvPr/>
        </p:nvSpPr>
        <p:spPr>
          <a:xfrm>
            <a:off x="1882096" y="2274525"/>
            <a:ext cx="8180880" cy="1990288"/>
          </a:xfrm>
          <a:prstGeom prst="rect">
            <a:avLst/>
          </a:prstGeom>
        </p:spPr>
        <p:txBody>
          <a:bodyPr wrap="square">
            <a:spAutoFit/>
          </a:bodyPr>
          <a:lstStyle/>
          <a:p>
            <a:pPr algn="ctr">
              <a:lnSpc>
                <a:spcPct val="120000"/>
              </a:lnSpc>
              <a:spcBef>
                <a:spcPts val="400"/>
              </a:spcBef>
              <a:spcAft>
                <a:spcPts val="0"/>
              </a:spcAft>
            </a:pPr>
            <a:r>
              <a:rPr lang="nl-NL" sz="5000" b="1" dirty="0">
                <a:solidFill>
                  <a:srgbClr val="005064"/>
                </a:solidFill>
                <a:latin typeface="Book Antiqua" panose="02040602050305030304" pitchFamily="18" charset="0"/>
              </a:rPr>
              <a:t>B</a:t>
            </a:r>
            <a:r>
              <a:rPr lang="vi-VN" sz="5000" b="1" dirty="0">
                <a:solidFill>
                  <a:srgbClr val="005064"/>
                </a:solidFill>
                <a:latin typeface="Book Antiqua" panose="02040602050305030304" pitchFamily="18" charset="0"/>
              </a:rPr>
              <a:t>ÀI</a:t>
            </a:r>
            <a:r>
              <a:rPr lang="nl-NL" sz="5000" b="1" dirty="0">
                <a:solidFill>
                  <a:srgbClr val="005064"/>
                </a:solidFill>
                <a:latin typeface="Book Antiqua" panose="02040602050305030304" pitchFamily="18" charset="0"/>
              </a:rPr>
              <a:t> </a:t>
            </a:r>
            <a:r>
              <a:rPr lang="vi-VN" sz="5000" b="1" dirty="0">
                <a:solidFill>
                  <a:srgbClr val="005064"/>
                </a:solidFill>
                <a:latin typeface="Book Antiqua" panose="02040602050305030304" pitchFamily="18" charset="0"/>
              </a:rPr>
              <a:t>5</a:t>
            </a:r>
          </a:p>
          <a:p>
            <a:pPr algn="ctr">
              <a:lnSpc>
                <a:spcPct val="120000"/>
              </a:lnSpc>
              <a:spcBef>
                <a:spcPts val="400"/>
              </a:spcBef>
              <a:spcAft>
                <a:spcPts val="0"/>
              </a:spcAft>
            </a:pPr>
            <a:r>
              <a:rPr lang="vi-VN" sz="5000" b="1" dirty="0">
                <a:solidFill>
                  <a:srgbClr val="005064"/>
                </a:solidFill>
                <a:latin typeface="Times New Roman" panose="02020603050405020304" pitchFamily="18" charset="0"/>
              </a:rPr>
              <a:t>MATRIX &amp; VECTOR</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65877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BÀI 5. MATRIX &amp; VECTOR</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Indexing   </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5" name="Rectangle 24"/>
          <p:cNvSpPr>
            <a:spLocks noChangeArrowheads="1"/>
          </p:cNvSpPr>
          <p:nvPr/>
        </p:nvSpPr>
        <p:spPr bwMode="auto">
          <a:xfrm>
            <a:off x="2352865" y="1814386"/>
            <a:ext cx="8944031" cy="3043910"/>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lnSpc>
                <a:spcPct val="120000"/>
              </a:lnSpc>
              <a:spcBef>
                <a:spcPts val="300"/>
              </a:spcBef>
              <a:spcAft>
                <a:spcPts val="300"/>
              </a:spcAft>
              <a:buFont typeface="Arial" panose="020B0604020202020204" pitchFamily="34" charset="0"/>
              <a:buChar char="•"/>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hlinkClick r:id="rId3"/>
              </a:rPr>
              <a:t>Numpy</a:t>
            </a:r>
            <a:endPar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endParaRPr>
          </a:p>
          <a:p>
            <a:pPr marL="914400" lvl="1" indent="-457200" algn="just" eaLnBrk="0" fontAlgn="base" hangingPunct="0">
              <a:lnSpc>
                <a:spcPct val="120000"/>
              </a:lnSpc>
              <a:spcBef>
                <a:spcPts val="300"/>
              </a:spcBef>
              <a:spcAft>
                <a:spcPts val="30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Array creating</a:t>
            </a:r>
          </a:p>
          <a:p>
            <a:pPr marL="914400" lvl="1" indent="-457200" algn="just" eaLnBrk="0" fontAlgn="base" hangingPunct="0">
              <a:lnSpc>
                <a:spcPct val="120000"/>
              </a:lnSpc>
              <a:spcBef>
                <a:spcPts val="300"/>
              </a:spcBef>
              <a:spcAft>
                <a:spcPts val="30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Array indexing</a:t>
            </a:r>
          </a:p>
          <a:p>
            <a:pPr marL="914400" lvl="1" indent="-457200" algn="just" eaLnBrk="0" fontAlgn="base" hangingPunct="0">
              <a:lnSpc>
                <a:spcPct val="120000"/>
              </a:lnSpc>
              <a:spcBef>
                <a:spcPts val="300"/>
              </a:spcBef>
              <a:spcAft>
                <a:spcPts val="30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Array operation</a:t>
            </a:r>
          </a:p>
          <a:p>
            <a:pPr marL="457200" lvl="0" indent="-457200" algn="just" eaLnBrk="0" fontAlgn="base" hangingPunct="0">
              <a:lnSpc>
                <a:spcPct val="120000"/>
              </a:lnSpc>
              <a:spcBef>
                <a:spcPts val="300"/>
              </a:spcBef>
              <a:spcAft>
                <a:spcPts val="300"/>
              </a:spcAft>
              <a:buFont typeface="Arial" panose="020B0604020202020204" pitchFamily="34" charset="0"/>
              <a:buChar char="•"/>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hlinkClick r:id="rId3"/>
              </a:rPr>
              <a:t>Scipy: </a:t>
            </a:r>
            <a:r>
              <a:rPr lang="vi-VN" sz="2400" dirty="0">
                <a:solidFill>
                  <a:srgbClr val="005064"/>
                </a:solidFill>
                <a:latin typeface="Arial" panose="020B0604020202020204" pitchFamily="34" charset="0"/>
                <a:cs typeface="Arial" panose="020B0604020202020204" pitchFamily="34" charset="0"/>
                <a:hlinkClick r:id="rId3"/>
              </a:rPr>
              <a:t>high-level scientific computing</a:t>
            </a:r>
            <a:endParaRPr lang="vi-VN" sz="2400" dirty="0">
              <a:solidFill>
                <a:srgbClr val="005064"/>
              </a:solidFill>
              <a:latin typeface="Arial" panose="020B0604020202020204" pitchFamily="34" charset="0"/>
              <a:cs typeface="Arial" panose="020B0604020202020204" pitchFamily="34" charset="0"/>
            </a:endParaRPr>
          </a:p>
          <a:p>
            <a:pPr lvl="1" algn="just" eaLnBrk="0" fontAlgn="base" hangingPunct="0">
              <a:lnSpc>
                <a:spcPct val="120000"/>
              </a:lnSpc>
              <a:spcBef>
                <a:spcPts val="300"/>
              </a:spcBef>
              <a:spcAft>
                <a:spcPts val="300"/>
              </a:spcAft>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(Đọc thêm)</a:t>
            </a:r>
          </a:p>
        </p:txBody>
      </p:sp>
    </p:spTree>
    <p:extLst>
      <p:ext uri="{BB962C8B-B14F-4D97-AF65-F5344CB8AC3E}">
        <p14:creationId xmlns:p14="http://schemas.microsoft.com/office/powerpoint/2010/main" val="336023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a:t>
            </a:fld>
            <a:endParaRPr lang="ru-RU" b="1" dirty="0">
              <a:solidFill>
                <a:schemeClr val="bg1"/>
              </a:solidFill>
            </a:endParaRPr>
          </a:p>
        </p:txBody>
      </p:sp>
      <p:sp>
        <p:nvSpPr>
          <p:cNvPr id="2" name="Rectangle 1"/>
          <p:cNvSpPr/>
          <p:nvPr/>
        </p:nvSpPr>
        <p:spPr>
          <a:xfrm>
            <a:off x="1882096" y="2274525"/>
            <a:ext cx="8180880" cy="1990288"/>
          </a:xfrm>
          <a:prstGeom prst="rect">
            <a:avLst/>
          </a:prstGeom>
        </p:spPr>
        <p:txBody>
          <a:bodyPr wrap="square">
            <a:spAutoFit/>
          </a:bodyPr>
          <a:lstStyle/>
          <a:p>
            <a:pPr algn="ctr">
              <a:lnSpc>
                <a:spcPct val="120000"/>
              </a:lnSpc>
              <a:spcBef>
                <a:spcPts val="400"/>
              </a:spcBef>
              <a:spcAft>
                <a:spcPts val="0"/>
              </a:spcAft>
            </a:pPr>
            <a:r>
              <a:rPr lang="nl-NL" sz="5000" b="1" dirty="0">
                <a:solidFill>
                  <a:srgbClr val="005064"/>
                </a:solidFill>
                <a:latin typeface="Book Antiqua" panose="02040602050305030304" pitchFamily="18" charset="0"/>
              </a:rPr>
              <a:t>B</a:t>
            </a:r>
            <a:r>
              <a:rPr lang="vi-VN" sz="5000" b="1" dirty="0">
                <a:solidFill>
                  <a:srgbClr val="005064"/>
                </a:solidFill>
                <a:latin typeface="Book Antiqua" panose="02040602050305030304" pitchFamily="18" charset="0"/>
              </a:rPr>
              <a:t>ÀI</a:t>
            </a:r>
            <a:r>
              <a:rPr lang="nl-NL" sz="5000" b="1" dirty="0">
                <a:solidFill>
                  <a:srgbClr val="005064"/>
                </a:solidFill>
                <a:latin typeface="Book Antiqua" panose="02040602050305030304" pitchFamily="18" charset="0"/>
              </a:rPr>
              <a:t> 1</a:t>
            </a:r>
            <a:endParaRPr lang="vi-VN" sz="5000" b="1" dirty="0">
              <a:solidFill>
                <a:srgbClr val="005064"/>
              </a:solidFill>
              <a:latin typeface="Book Antiqua" panose="02040602050305030304" pitchFamily="18" charset="0"/>
            </a:endParaRPr>
          </a:p>
          <a:p>
            <a:pPr algn="ctr">
              <a:lnSpc>
                <a:spcPct val="120000"/>
              </a:lnSpc>
              <a:spcBef>
                <a:spcPts val="400"/>
              </a:spcBef>
              <a:spcAft>
                <a:spcPts val="0"/>
              </a:spcAft>
            </a:pPr>
            <a:r>
              <a:rPr lang="vi-VN" sz="5000" b="1" dirty="0">
                <a:solidFill>
                  <a:srgbClr val="005064"/>
                </a:solidFill>
                <a:latin typeface="Times New Roman" panose="02020603050405020304" pitchFamily="18" charset="0"/>
              </a:rPr>
              <a:t>TỔNG QUAN PYTHON</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14018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90</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latin typeface="Arial" panose="020B0604020202020204" pitchFamily="34" charset="0"/>
                <a:cs typeface="Arial" panose="020B0604020202020204" pitchFamily="34" charset="0"/>
                <a:sym typeface="Wingdings" panose="05000000000000000000" pitchFamily="2" charset="2"/>
              </a:rPr>
              <a:t>Tạo mảng với Numpy</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Create array – </a:t>
            </a:r>
            <a:r>
              <a:rPr lang="en-US" sz="2800" b="1" dirty="0" err="1">
                <a:solidFill>
                  <a:schemeClr val="bg1"/>
                </a:solidFill>
                <a:latin typeface="Bahnschrift SemiBold" panose="020B0502040204020203" pitchFamily="34" charset="0"/>
                <a:cs typeface="Arial" panose="020B0604020202020204" pitchFamily="34" charset="0"/>
              </a:rPr>
              <a:t>Tạo</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5" name="Rectangle 24"/>
          <p:cNvSpPr>
            <a:spLocks noChangeArrowheads="1"/>
          </p:cNvSpPr>
          <p:nvPr/>
        </p:nvSpPr>
        <p:spPr bwMode="auto">
          <a:xfrm>
            <a:off x="2629658" y="1845035"/>
            <a:ext cx="894403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b="1" dirty="0">
                <a:solidFill>
                  <a:srgbClr val="005064"/>
                </a:solidFill>
                <a:latin typeface="Consolas" panose="020B0609020204030204" pitchFamily="49" charset="0"/>
                <a:cs typeface="Courier New" panose="02070309020205020404" pitchFamily="49" charset="0"/>
                <a:sym typeface="Symbol" panose="05050102010706020507" pitchFamily="18" charset="2"/>
              </a:rPr>
              <a:t>import numpy as np</a:t>
            </a:r>
            <a:endParaRPr kumimoji="0" lang="vi-VN" altLang="vi-VN" sz="2400" b="0" i="0" u="none" strike="noStrike" cap="none" normalizeH="0" baseline="0" dirty="0">
              <a:ln>
                <a:noFill/>
              </a:ln>
              <a:solidFill>
                <a:srgbClr val="005064"/>
              </a:solidFill>
              <a:effectLst/>
              <a:latin typeface="Consolas" panose="020B0609020204030204" pitchFamily="49" charset="0"/>
            </a:endParaRPr>
          </a:p>
        </p:txBody>
      </p:sp>
      <p:sp>
        <p:nvSpPr>
          <p:cNvPr id="34" name="Rectangle 33"/>
          <p:cNvSpPr>
            <a:spLocks noChangeArrowheads="1"/>
          </p:cNvSpPr>
          <p:nvPr/>
        </p:nvSpPr>
        <p:spPr bwMode="auto">
          <a:xfrm>
            <a:off x="2629658" y="2375567"/>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Khởi tạo mảng một chiều (vector):</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Indexing </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0" name="Rectangle 19"/>
          <p:cNvSpPr>
            <a:spLocks noChangeArrowheads="1"/>
          </p:cNvSpPr>
          <p:nvPr/>
        </p:nvSpPr>
        <p:spPr bwMode="auto">
          <a:xfrm>
            <a:off x="2629658" y="3659723"/>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Khởi tạo mảng hai chiều (matrix):</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6" name="Rectangle 25"/>
          <p:cNvSpPr>
            <a:spLocks noChangeArrowheads="1"/>
          </p:cNvSpPr>
          <p:nvPr/>
        </p:nvSpPr>
        <p:spPr bwMode="auto">
          <a:xfrm>
            <a:off x="3306916" y="3011512"/>
            <a:ext cx="5342709" cy="338554"/>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vi-VN" altLang="vi-VN" sz="2200" dirty="0">
                <a:solidFill>
                  <a:srgbClr val="00B0F0"/>
                </a:solidFill>
                <a:latin typeface="Consolas" panose="020B0609020204030204" pitchFamily="49" charset="0"/>
                <a:cs typeface="Arial" panose="020B0604020202020204" pitchFamily="34" charset="0"/>
                <a:sym typeface="Symbol" panose="05050102010706020507" pitchFamily="18" charset="2"/>
              </a:rPr>
              <a:t>A = np.array([1, 2, 3, 4, 5])</a:t>
            </a:r>
            <a:endParaRPr lang="vi-VN" altLang="vi-VN" sz="2200" dirty="0">
              <a:solidFill>
                <a:srgbClr val="00B0F0"/>
              </a:solidFill>
              <a:latin typeface="Consolas" panose="020B0609020204030204" pitchFamily="49" charset="0"/>
              <a:cs typeface="Arial" panose="020B0604020202020204" pitchFamily="34" charset="0"/>
            </a:endParaRPr>
          </a:p>
        </p:txBody>
      </p:sp>
      <p:sp>
        <p:nvSpPr>
          <p:cNvPr id="28" name="Rectangle 27"/>
          <p:cNvSpPr>
            <a:spLocks noChangeArrowheads="1"/>
          </p:cNvSpPr>
          <p:nvPr/>
        </p:nvSpPr>
        <p:spPr bwMode="auto">
          <a:xfrm>
            <a:off x="3306916" y="4428088"/>
            <a:ext cx="8656195" cy="338554"/>
          </a:xfrm>
          <a:prstGeom prst="rect">
            <a:avLst/>
          </a:prstGeom>
          <a:noFill/>
          <a:ln>
            <a:noFill/>
          </a:ln>
          <a:effectLst/>
        </p:spPr>
        <p:txBody>
          <a:bodyPr vert="horz" wrap="square" lIns="0" tIns="0" rIns="0" bIns="0" numCol="1" anchor="ctr" anchorCtr="0" compatLnSpc="1">
            <a:prstTxWarp prst="textNoShape">
              <a:avLst/>
            </a:prstTxWarp>
            <a:spAutoFit/>
          </a:bodyPr>
          <a:lstStyle/>
          <a:p>
            <a:pPr lvl="0" algn="just" eaLnBrk="0" fontAlgn="base" hangingPunct="0">
              <a:spcBef>
                <a:spcPct val="0"/>
              </a:spcBef>
              <a:spcAft>
                <a:spcPct val="0"/>
              </a:spcAft>
            </a:pPr>
            <a:r>
              <a:rPr lang="vi-VN" altLang="vi-VN" sz="2200" b="1" dirty="0">
                <a:solidFill>
                  <a:srgbClr val="00B0F0"/>
                </a:solidFill>
                <a:latin typeface="Consolas" panose="020B0609020204030204" pitchFamily="49" charset="0"/>
                <a:cs typeface="Arial" panose="020B0604020202020204" pitchFamily="34" charset="0"/>
                <a:sym typeface="Symbol" panose="05050102010706020507" pitchFamily="18" charset="2"/>
              </a:rPr>
              <a:t>B </a:t>
            </a:r>
            <a:r>
              <a:rPr lang="vi-VN" altLang="vi-VN" sz="2200" b="1">
                <a:solidFill>
                  <a:srgbClr val="00B0F0"/>
                </a:solidFill>
                <a:latin typeface="Consolas" panose="020B0609020204030204" pitchFamily="49" charset="0"/>
                <a:cs typeface="Arial" panose="020B0604020202020204" pitchFamily="34" charset="0"/>
                <a:sym typeface="Symbol" panose="05050102010706020507" pitchFamily="18" charset="2"/>
              </a:rPr>
              <a:t>= np.array([[1</a:t>
            </a:r>
            <a:r>
              <a:rPr lang="vi-VN" altLang="vi-VN" sz="2200" b="1" dirty="0">
                <a:solidFill>
                  <a:srgbClr val="00B0F0"/>
                </a:solidFill>
                <a:latin typeface="Consolas" panose="020B0609020204030204" pitchFamily="49" charset="0"/>
                <a:cs typeface="Arial" panose="020B0604020202020204" pitchFamily="34" charset="0"/>
                <a:sym typeface="Symbol" panose="05050102010706020507" pitchFamily="18" charset="2"/>
              </a:rPr>
              <a:t>, 2, 3, 4], [5, 6, 7, 8], [9, 8, 7</a:t>
            </a:r>
            <a:r>
              <a:rPr lang="vi-VN" altLang="vi-VN" sz="2200" b="1">
                <a:solidFill>
                  <a:srgbClr val="00B0F0"/>
                </a:solidFill>
                <a:latin typeface="Consolas" panose="020B0609020204030204" pitchFamily="49" charset="0"/>
                <a:cs typeface="Arial" panose="020B0604020202020204" pitchFamily="34" charset="0"/>
                <a:sym typeface="Symbol" panose="05050102010706020507" pitchFamily="18" charset="2"/>
              </a:rPr>
              <a:t>, 6]])</a:t>
            </a:r>
            <a:endParaRPr lang="vi-VN" altLang="vi-VN" sz="2200" b="1" dirty="0">
              <a:solidFill>
                <a:srgbClr val="00B0F0"/>
              </a:solidFill>
              <a:latin typeface="Consolas" panose="020B0609020204030204" pitchFamily="49" charset="0"/>
              <a:cs typeface="Arial" panose="020B0604020202020204" pitchFamily="34" charset="0"/>
            </a:endParaRPr>
          </a:p>
        </p:txBody>
      </p:sp>
      <p:sp>
        <p:nvSpPr>
          <p:cNvPr id="29" name="Rectangle 28"/>
          <p:cNvSpPr>
            <a:spLocks noChangeArrowheads="1"/>
          </p:cNvSpPr>
          <p:nvPr/>
        </p:nvSpPr>
        <p:spPr bwMode="auto">
          <a:xfrm>
            <a:off x="2697539" y="5180144"/>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Các thông số: </a:t>
            </a:r>
          </a:p>
        </p:txBody>
      </p:sp>
      <p:sp>
        <p:nvSpPr>
          <p:cNvPr id="2" name="Rectangle 1"/>
          <p:cNvSpPr/>
          <p:nvPr/>
        </p:nvSpPr>
        <p:spPr>
          <a:xfrm>
            <a:off x="3220968" y="5718324"/>
            <a:ext cx="8581195" cy="430887"/>
          </a:xfrm>
          <a:prstGeom prst="rect">
            <a:avLst/>
          </a:prstGeom>
        </p:spPr>
        <p:txBody>
          <a:bodyPr wrap="none">
            <a:spAutoFit/>
          </a:bodyPr>
          <a:lstStyle/>
          <a:p>
            <a:pPr lvl="0" algn="just" eaLnBrk="0" fontAlgn="base" hangingPunct="0">
              <a:spcBef>
                <a:spcPct val="0"/>
              </a:spcBef>
              <a:spcAft>
                <a:spcPct val="0"/>
              </a:spcAft>
            </a:pPr>
            <a:r>
              <a:rPr lang="vi-VN" altLang="vi-VN" sz="2200" dirty="0">
                <a:solidFill>
                  <a:srgbClr val="FF6600"/>
                </a:solidFill>
                <a:latin typeface="Consolas" panose="020B0609020204030204" pitchFamily="49" charset="0"/>
                <a:cs typeface="Arial" panose="020B0604020202020204" pitchFamily="34" charset="0"/>
                <a:sym typeface="Symbol" panose="05050102010706020507" pitchFamily="18" charset="2"/>
              </a:rPr>
              <a:t>A.ndim, A.shape, len(A), A.itemsize, A.dtype, A.size</a:t>
            </a:r>
            <a:endParaRPr lang="vi-VN" altLang="vi-VN" sz="2200" dirty="0">
              <a:solidFill>
                <a:srgbClr val="FF660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884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8" grpId="0"/>
      <p:bldP spid="29" grpId="0"/>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91</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Tạo mảng với Numpy</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Create array – </a:t>
            </a:r>
            <a:r>
              <a:rPr lang="en-US" sz="2800" b="1" dirty="0" err="1">
                <a:solidFill>
                  <a:schemeClr val="bg1"/>
                </a:solidFill>
                <a:latin typeface="Bahnschrift SemiBold" panose="020B0502040204020203" pitchFamily="34" charset="0"/>
                <a:cs typeface="Arial" panose="020B0604020202020204" pitchFamily="34" charset="0"/>
              </a:rPr>
              <a:t>Tạo</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Indexing </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42888"/>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Hàm khởi tạo mảng</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2" name="Rectangle 21"/>
          <p:cNvSpPr>
            <a:spLocks noChangeArrowheads="1"/>
          </p:cNvSpPr>
          <p:nvPr/>
        </p:nvSpPr>
        <p:spPr bwMode="auto">
          <a:xfrm>
            <a:off x="2344747" y="2349701"/>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914400" lvl="1" indent="-457200" algn="just" eaLnBrk="0" fontAlgn="base" hangingPunct="0">
              <a:spcBef>
                <a:spcPct val="0"/>
              </a:spcBef>
              <a:spcAft>
                <a:spcPct val="0"/>
              </a:spcAft>
              <a:buFont typeface="Wingdings" panose="05000000000000000000" pitchFamily="2" charset="2"/>
              <a:buChar char="§"/>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np.arange()</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3" name="Rectangle 22"/>
          <p:cNvSpPr>
            <a:spLocks noChangeArrowheads="1"/>
          </p:cNvSpPr>
          <p:nvPr/>
        </p:nvSpPr>
        <p:spPr bwMode="auto">
          <a:xfrm>
            <a:off x="2344747" y="4078228"/>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914400" lvl="1" indent="-457200" algn="just" eaLnBrk="0" fontAlgn="base" hangingPunct="0">
              <a:spcBef>
                <a:spcPct val="0"/>
              </a:spcBef>
              <a:spcAft>
                <a:spcPct val="0"/>
              </a:spcAft>
              <a:buFont typeface="Wingdings" panose="05000000000000000000" pitchFamily="2" charset="2"/>
              <a:buChar char="§"/>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np.linspace()</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6" name="Rectangle 25"/>
          <p:cNvSpPr>
            <a:spLocks noChangeArrowheads="1"/>
          </p:cNvSpPr>
          <p:nvPr/>
        </p:nvSpPr>
        <p:spPr bwMode="auto">
          <a:xfrm>
            <a:off x="2831133" y="2869767"/>
            <a:ext cx="8082596" cy="815608"/>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np.arange(</a:t>
            </a:r>
            <a:r>
              <a:rPr lang="vi-VN" altLang="vi-VN" sz="2400" dirty="0">
                <a:solidFill>
                  <a:srgbClr val="FF6600"/>
                </a:solidFill>
                <a:latin typeface="Consolas" panose="020B0609020204030204" pitchFamily="49" charset="0"/>
                <a:cs typeface="Arial" panose="020B0604020202020204" pitchFamily="34" charset="0"/>
              </a:rPr>
              <a:t>n</a:t>
            </a:r>
            <a:r>
              <a:rPr lang="vi-VN" altLang="vi-VN" sz="2400" dirty="0">
                <a:solidFill>
                  <a:srgbClr val="00B0F0"/>
                </a:solidFill>
                <a:latin typeface="Consolas" panose="020B0609020204030204" pitchFamily="49" charset="0"/>
                <a:cs typeface="Arial" panose="020B0604020202020204" pitchFamily="34" charset="0"/>
              </a:rPr>
              <a:t>), </a:t>
            </a:r>
          </a:p>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np.arange(</a:t>
            </a:r>
            <a:r>
              <a:rPr lang="vi-VN" altLang="vi-VN" sz="2400" dirty="0">
                <a:solidFill>
                  <a:srgbClr val="FF6600"/>
                </a:solidFill>
                <a:latin typeface="Consolas" panose="020B0609020204030204" pitchFamily="49" charset="0"/>
                <a:cs typeface="Arial" panose="020B0604020202020204" pitchFamily="34" charset="0"/>
              </a:rPr>
              <a:t>start</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FF6600"/>
                </a:solidFill>
                <a:latin typeface="Consolas" panose="020B0609020204030204" pitchFamily="49" charset="0"/>
                <a:cs typeface="Arial" panose="020B0604020202020204" pitchFamily="34" charset="0"/>
              </a:rPr>
              <a:t>end</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FF6600"/>
                </a:solidFill>
                <a:latin typeface="Consolas" panose="020B0609020204030204" pitchFamily="49" charset="0"/>
                <a:cs typeface="Arial" panose="020B0604020202020204" pitchFamily="34" charset="0"/>
              </a:rPr>
              <a:t>step</a:t>
            </a:r>
            <a:r>
              <a:rPr lang="vi-VN" altLang="vi-VN" sz="2400" dirty="0">
                <a:solidFill>
                  <a:srgbClr val="00B0F0"/>
                </a:solidFill>
                <a:latin typeface="Consolas" panose="020B0609020204030204" pitchFamily="49" charset="0"/>
                <a:cs typeface="Arial" panose="020B0604020202020204" pitchFamily="34" charset="0"/>
              </a:rPr>
              <a:t>), </a:t>
            </a:r>
            <a:r>
              <a:rPr lang="vi-VN" altLang="vi-VN" sz="1200" i="1" dirty="0">
                <a:solidFill>
                  <a:srgbClr val="00B0F0"/>
                </a:solidFill>
                <a:latin typeface="Consolas" panose="020B0609020204030204" pitchFamily="49" charset="0"/>
                <a:cs typeface="Arial" panose="020B0604020202020204" pitchFamily="34" charset="0"/>
              </a:rPr>
              <a:t>end exclusive </a:t>
            </a:r>
          </a:p>
        </p:txBody>
      </p:sp>
      <p:sp>
        <p:nvSpPr>
          <p:cNvPr id="28" name="Rectangle 27"/>
          <p:cNvSpPr>
            <a:spLocks noChangeArrowheads="1"/>
          </p:cNvSpPr>
          <p:nvPr/>
        </p:nvSpPr>
        <p:spPr bwMode="auto">
          <a:xfrm>
            <a:off x="2831132" y="4631968"/>
            <a:ext cx="6237550"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np.linspace(</a:t>
            </a:r>
            <a:r>
              <a:rPr lang="vi-VN" altLang="vi-VN" sz="2400" dirty="0">
                <a:solidFill>
                  <a:srgbClr val="FF6600"/>
                </a:solidFill>
                <a:latin typeface="Consolas" panose="020B0609020204030204" pitchFamily="49" charset="0"/>
                <a:cs typeface="Arial" panose="020B0604020202020204" pitchFamily="34" charset="0"/>
              </a:rPr>
              <a:t>start</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FF6600"/>
                </a:solidFill>
                <a:latin typeface="Consolas" panose="020B0609020204030204" pitchFamily="49" charset="0"/>
                <a:cs typeface="Arial" panose="020B0604020202020204" pitchFamily="34" charset="0"/>
              </a:rPr>
              <a:t>end</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FF6600"/>
                </a:solidFill>
                <a:latin typeface="Consolas" panose="020B0609020204030204" pitchFamily="49" charset="0"/>
                <a:cs typeface="Arial" panose="020B0604020202020204" pitchFamily="34" charset="0"/>
              </a:rPr>
              <a:t>numpoints</a:t>
            </a:r>
            <a:r>
              <a:rPr lang="vi-VN" altLang="vi-VN" sz="2400" dirty="0">
                <a:solidFill>
                  <a:srgbClr val="00B0F0"/>
                </a:solidFill>
                <a:latin typeface="Consolas" panose="020B0609020204030204" pitchFamily="49" charset="0"/>
                <a:cs typeface="Arial" panose="020B0604020202020204" pitchFamily="34" charset="0"/>
              </a:rPr>
              <a:t>)</a:t>
            </a:r>
            <a:r>
              <a:rPr lang="vi-VN" altLang="vi-VN" sz="1200" i="1" dirty="0">
                <a:solidFill>
                  <a:srgbClr val="00B0F0"/>
                </a:solidFill>
                <a:latin typeface="Consolas" panose="020B0609020204030204" pitchFamily="49" charset="0"/>
                <a:cs typeface="Arial" panose="020B0604020202020204" pitchFamily="34" charset="0"/>
              </a:rPr>
              <a:t> </a:t>
            </a:r>
          </a:p>
        </p:txBody>
      </p:sp>
      <p:sp>
        <p:nvSpPr>
          <p:cNvPr id="29" name="Rectangle 28"/>
          <p:cNvSpPr>
            <a:spLocks noChangeArrowheads="1"/>
          </p:cNvSpPr>
          <p:nvPr/>
        </p:nvSpPr>
        <p:spPr bwMode="auto">
          <a:xfrm>
            <a:off x="2831132" y="5112552"/>
            <a:ext cx="9131979"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np.linspace(</a:t>
            </a:r>
            <a:r>
              <a:rPr lang="vi-VN" altLang="vi-VN" sz="2400" dirty="0">
                <a:solidFill>
                  <a:srgbClr val="FF6600"/>
                </a:solidFill>
                <a:latin typeface="Consolas" panose="020B0609020204030204" pitchFamily="49" charset="0"/>
                <a:cs typeface="Arial" panose="020B0604020202020204" pitchFamily="34" charset="0"/>
              </a:rPr>
              <a:t>start</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FF6600"/>
                </a:solidFill>
                <a:latin typeface="Consolas" panose="020B0609020204030204" pitchFamily="49" charset="0"/>
                <a:cs typeface="Arial" panose="020B0604020202020204" pitchFamily="34" charset="0"/>
              </a:rPr>
              <a:t>end</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FF6600"/>
                </a:solidFill>
                <a:latin typeface="Consolas" panose="020B0609020204030204" pitchFamily="49" charset="0"/>
                <a:cs typeface="Arial" panose="020B0604020202020204" pitchFamily="34" charset="0"/>
              </a:rPr>
              <a:t>numpoints</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00B050"/>
                </a:solidFill>
                <a:latin typeface="Consolas" panose="020B0609020204030204" pitchFamily="49" charset="0"/>
                <a:cs typeface="Arial" panose="020B0604020202020204" pitchFamily="34" charset="0"/>
              </a:rPr>
              <a:t>endpoint=False</a:t>
            </a:r>
            <a:r>
              <a:rPr lang="vi-VN" altLang="vi-VN" sz="2400" dirty="0">
                <a:solidFill>
                  <a:srgbClr val="00B0F0"/>
                </a:solidFill>
                <a:latin typeface="Consolas" panose="020B0609020204030204" pitchFamily="49" charset="0"/>
                <a:cs typeface="Arial" panose="020B0604020202020204" pitchFamily="34" charset="0"/>
              </a:rPr>
              <a:t>)</a:t>
            </a:r>
            <a:r>
              <a:rPr lang="vi-VN" altLang="vi-VN" sz="1200" i="1" dirty="0">
                <a:solidFill>
                  <a:srgbClr val="00B0F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30779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2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92</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Tạo mảng với Numpy</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Create array – </a:t>
            </a:r>
            <a:r>
              <a:rPr lang="en-US" sz="2800" b="1" dirty="0" err="1">
                <a:solidFill>
                  <a:schemeClr val="bg1"/>
                </a:solidFill>
                <a:latin typeface="Bahnschrift SemiBold" panose="020B0502040204020203" pitchFamily="34" charset="0"/>
                <a:cs typeface="Arial" panose="020B0604020202020204" pitchFamily="34" charset="0"/>
              </a:rPr>
              <a:t>Tạo</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Indexing </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344747" y="1742888"/>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Hàm khởi tạo mảng</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2" name="Rectangle 21"/>
          <p:cNvSpPr>
            <a:spLocks noChangeArrowheads="1"/>
          </p:cNvSpPr>
          <p:nvPr/>
        </p:nvSpPr>
        <p:spPr bwMode="auto">
          <a:xfrm>
            <a:off x="2344747" y="2273069"/>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914400" lvl="1" indent="-457200" algn="just" eaLnBrk="0" fontAlgn="base" hangingPunct="0">
              <a:spcBef>
                <a:spcPct val="0"/>
              </a:spcBef>
              <a:spcAft>
                <a:spcPct val="0"/>
              </a:spcAft>
              <a:buFont typeface="Wingdings" panose="05000000000000000000" pitchFamily="2" charset="2"/>
              <a:buChar char="§"/>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np.ones(),  np.zeros(), np.eye(),  np.diag()</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6" name="Rectangle 25"/>
          <p:cNvSpPr>
            <a:spLocks noChangeArrowheads="1"/>
          </p:cNvSpPr>
          <p:nvPr/>
        </p:nvSpPr>
        <p:spPr bwMode="auto">
          <a:xfrm>
            <a:off x="2917368" y="2735239"/>
            <a:ext cx="8421191" cy="1708160"/>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np.ones(</a:t>
            </a:r>
            <a:r>
              <a:rPr lang="vi-VN" altLang="vi-VN" sz="2400" dirty="0">
                <a:solidFill>
                  <a:srgbClr val="FF6600"/>
                </a:solidFill>
                <a:latin typeface="Consolas" panose="020B0609020204030204" pitchFamily="49" charset="0"/>
                <a:cs typeface="Arial" panose="020B0604020202020204" pitchFamily="34" charset="0"/>
              </a:rPr>
              <a:t>n</a:t>
            </a:r>
            <a:r>
              <a:rPr lang="vi-VN" altLang="vi-VN" sz="2400" dirty="0">
                <a:solidFill>
                  <a:srgbClr val="00B0F0"/>
                </a:solidFill>
                <a:latin typeface="Consolas" panose="020B0609020204030204" pitchFamily="49" charset="0"/>
                <a:cs typeface="Arial" panose="020B0604020202020204" pitchFamily="34" charset="0"/>
              </a:rPr>
              <a:t>), 	np.ones((</a:t>
            </a:r>
            <a:r>
              <a:rPr lang="vi-VN" altLang="vi-VN" sz="2400" dirty="0">
                <a:solidFill>
                  <a:srgbClr val="FF0000"/>
                </a:solidFill>
                <a:latin typeface="Consolas" panose="020B0609020204030204" pitchFamily="49" charset="0"/>
                <a:cs typeface="Arial" panose="020B0604020202020204" pitchFamily="34" charset="0"/>
              </a:rPr>
              <a:t>3</a:t>
            </a:r>
            <a:r>
              <a:rPr lang="vi-VN" altLang="vi-VN" sz="2400" dirty="0">
                <a:solidFill>
                  <a:srgbClr val="00B0F0"/>
                </a:solidFill>
                <a:latin typeface="Consolas" panose="020B0609020204030204" pitchFamily="49" charset="0"/>
                <a:cs typeface="Arial" panose="020B0604020202020204" pitchFamily="34" charset="0"/>
              </a:rPr>
              <a:t>,</a:t>
            </a:r>
            <a:r>
              <a:rPr lang="vi-VN" altLang="vi-VN" sz="2400" dirty="0">
                <a:solidFill>
                  <a:srgbClr val="FF0000"/>
                </a:solidFill>
                <a:latin typeface="Consolas" panose="020B0609020204030204" pitchFamily="49" charset="0"/>
                <a:cs typeface="Arial" panose="020B0604020202020204" pitchFamily="34" charset="0"/>
              </a:rPr>
              <a:t>3</a:t>
            </a:r>
            <a:r>
              <a:rPr lang="vi-VN" altLang="vi-VN" sz="2400" dirty="0">
                <a:solidFill>
                  <a:srgbClr val="00B0F0"/>
                </a:solidFill>
                <a:latin typeface="Consolas" panose="020B0609020204030204" pitchFamily="49" charset="0"/>
                <a:cs typeface="Arial" panose="020B0604020202020204" pitchFamily="34" charset="0"/>
              </a:rPr>
              <a:t>))</a:t>
            </a:r>
          </a:p>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np.zeros(</a:t>
            </a:r>
            <a:r>
              <a:rPr lang="vi-VN" altLang="vi-VN" sz="2400" dirty="0">
                <a:solidFill>
                  <a:srgbClr val="FF6600"/>
                </a:solidFill>
                <a:latin typeface="Consolas" panose="020B0609020204030204" pitchFamily="49" charset="0"/>
                <a:cs typeface="Arial" panose="020B0604020202020204" pitchFamily="34" charset="0"/>
              </a:rPr>
              <a:t>n</a:t>
            </a:r>
            <a:r>
              <a:rPr lang="vi-VN" altLang="vi-VN" sz="2400" dirty="0">
                <a:solidFill>
                  <a:srgbClr val="00B0F0"/>
                </a:solidFill>
                <a:latin typeface="Consolas" panose="020B0609020204030204" pitchFamily="49" charset="0"/>
                <a:cs typeface="Arial" panose="020B0604020202020204" pitchFamily="34" charset="0"/>
              </a:rPr>
              <a:t>), 	np.zeros((</a:t>
            </a:r>
            <a:r>
              <a:rPr lang="vi-VN" altLang="vi-VN" sz="2400" dirty="0">
                <a:solidFill>
                  <a:srgbClr val="FF0000"/>
                </a:solidFill>
                <a:latin typeface="Consolas" panose="020B0609020204030204" pitchFamily="49" charset="0"/>
                <a:cs typeface="Arial" panose="020B0604020202020204" pitchFamily="34" charset="0"/>
              </a:rPr>
              <a:t>3</a:t>
            </a:r>
            <a:r>
              <a:rPr lang="vi-VN" altLang="vi-VN" sz="2400" dirty="0">
                <a:solidFill>
                  <a:srgbClr val="00B0F0"/>
                </a:solidFill>
                <a:latin typeface="Consolas" panose="020B0609020204030204" pitchFamily="49" charset="0"/>
                <a:cs typeface="Arial" panose="020B0604020202020204" pitchFamily="34" charset="0"/>
              </a:rPr>
              <a:t>,</a:t>
            </a:r>
            <a:r>
              <a:rPr lang="vi-VN" altLang="vi-VN" sz="2400" dirty="0">
                <a:solidFill>
                  <a:srgbClr val="FF0000"/>
                </a:solidFill>
                <a:latin typeface="Consolas" panose="020B0609020204030204" pitchFamily="49" charset="0"/>
                <a:cs typeface="Arial" panose="020B0604020202020204" pitchFamily="34" charset="0"/>
              </a:rPr>
              <a:t>3</a:t>
            </a:r>
            <a:r>
              <a:rPr lang="vi-VN" altLang="vi-VN" sz="2400" dirty="0">
                <a:solidFill>
                  <a:srgbClr val="00B0F0"/>
                </a:solidFill>
                <a:latin typeface="Consolas" panose="020B0609020204030204" pitchFamily="49" charset="0"/>
                <a:cs typeface="Arial" panose="020B0604020202020204" pitchFamily="34" charset="0"/>
              </a:rPr>
              <a:t>))</a:t>
            </a:r>
          </a:p>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np.eye(</a:t>
            </a:r>
            <a:r>
              <a:rPr lang="vi-VN" altLang="vi-VN" sz="2400" dirty="0">
                <a:solidFill>
                  <a:srgbClr val="FF6600"/>
                </a:solidFill>
                <a:latin typeface="Consolas" panose="020B0609020204030204" pitchFamily="49" charset="0"/>
                <a:cs typeface="Arial" panose="020B0604020202020204" pitchFamily="34" charset="0"/>
              </a:rPr>
              <a:t>n</a:t>
            </a:r>
            <a:r>
              <a:rPr lang="vi-VN" altLang="vi-VN" sz="2400" dirty="0">
                <a:solidFill>
                  <a:srgbClr val="00B0F0"/>
                </a:solidFill>
                <a:latin typeface="Consolas" panose="020B0609020204030204" pitchFamily="49" charset="0"/>
                <a:cs typeface="Arial" panose="020B0604020202020204" pitchFamily="34" charset="0"/>
              </a:rPr>
              <a:t>)				</a:t>
            </a:r>
            <a:r>
              <a:rPr lang="vi-VN" altLang="vi-VN" sz="1400" i="1" dirty="0">
                <a:solidFill>
                  <a:srgbClr val="00B0F0"/>
                </a:solidFill>
                <a:latin typeface="Consolas" panose="020B0609020204030204" pitchFamily="49" charset="0"/>
                <a:cs typeface="Arial" panose="020B0604020202020204" pitchFamily="34" charset="0"/>
              </a:rPr>
              <a:t>ma trận đơn vị size n</a:t>
            </a:r>
          </a:p>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np.diag([</a:t>
            </a:r>
            <a:r>
              <a:rPr lang="vi-VN" altLang="vi-VN" sz="2400" dirty="0">
                <a:solidFill>
                  <a:srgbClr val="FF0000"/>
                </a:solidFill>
                <a:latin typeface="Consolas" panose="020B0609020204030204" pitchFamily="49" charset="0"/>
                <a:cs typeface="Arial" panose="020B0604020202020204" pitchFamily="34" charset="0"/>
              </a:rPr>
              <a:t>1</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FF0000"/>
                </a:solidFill>
                <a:latin typeface="Consolas" panose="020B0609020204030204" pitchFamily="49" charset="0"/>
                <a:cs typeface="Arial" panose="020B0604020202020204" pitchFamily="34" charset="0"/>
              </a:rPr>
              <a:t>2</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FF0000"/>
                </a:solidFill>
                <a:latin typeface="Consolas" panose="020B0609020204030204" pitchFamily="49" charset="0"/>
                <a:cs typeface="Arial" panose="020B0604020202020204" pitchFamily="34" charset="0"/>
              </a:rPr>
              <a:t>3</a:t>
            </a:r>
            <a:r>
              <a:rPr lang="vi-VN" altLang="vi-VN" sz="2400" dirty="0">
                <a:solidFill>
                  <a:srgbClr val="00B0F0"/>
                </a:solidFill>
                <a:latin typeface="Consolas" panose="020B0609020204030204" pitchFamily="49" charset="0"/>
                <a:cs typeface="Arial" panose="020B0604020202020204" pitchFamily="34" charset="0"/>
              </a:rPr>
              <a:t>, </a:t>
            </a:r>
            <a:r>
              <a:rPr lang="vi-VN" altLang="vi-VN" sz="2400" dirty="0">
                <a:solidFill>
                  <a:srgbClr val="FF0000"/>
                </a:solidFill>
                <a:latin typeface="Consolas" panose="020B0609020204030204" pitchFamily="49" charset="0"/>
                <a:cs typeface="Arial" panose="020B0604020202020204" pitchFamily="34" charset="0"/>
              </a:rPr>
              <a:t>4</a:t>
            </a:r>
            <a:r>
              <a:rPr lang="vi-VN" altLang="vi-VN" sz="2400" dirty="0">
                <a:solidFill>
                  <a:srgbClr val="00B0F0"/>
                </a:solidFill>
                <a:latin typeface="Consolas" panose="020B0609020204030204" pitchFamily="49" charset="0"/>
                <a:cs typeface="Arial" panose="020B0604020202020204" pitchFamily="34" charset="0"/>
              </a:rPr>
              <a:t>])		</a:t>
            </a:r>
            <a:r>
              <a:rPr lang="vi-VN" altLang="vi-VN" sz="1400" i="1" dirty="0">
                <a:solidFill>
                  <a:srgbClr val="00B0F0"/>
                </a:solidFill>
                <a:latin typeface="Consolas" panose="020B0609020204030204" pitchFamily="49" charset="0"/>
                <a:cs typeface="Arial" panose="020B0604020202020204" pitchFamily="34" charset="0"/>
              </a:rPr>
              <a:t>ma trận đường chéo</a:t>
            </a:r>
            <a:endParaRPr lang="vi-VN" altLang="vi-VN" sz="2400" i="1" dirty="0">
              <a:solidFill>
                <a:srgbClr val="00B0F0"/>
              </a:solidFill>
              <a:latin typeface="Consolas" panose="020B0609020204030204" pitchFamily="49" charset="0"/>
              <a:cs typeface="Arial" panose="020B0604020202020204" pitchFamily="34" charset="0"/>
            </a:endParaRPr>
          </a:p>
        </p:txBody>
      </p:sp>
      <p:sp>
        <p:nvSpPr>
          <p:cNvPr id="27" name="Rectangle 26"/>
          <p:cNvSpPr>
            <a:spLocks noChangeArrowheads="1"/>
          </p:cNvSpPr>
          <p:nvPr/>
        </p:nvSpPr>
        <p:spPr bwMode="auto">
          <a:xfrm>
            <a:off x="2344747" y="4586142"/>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914400" lvl="1" indent="-457200" algn="just" eaLnBrk="0" fontAlgn="base" hangingPunct="0">
              <a:spcBef>
                <a:spcPct val="0"/>
              </a:spcBef>
              <a:spcAft>
                <a:spcPct val="0"/>
              </a:spcAft>
              <a:buFont typeface="Wingdings" panose="05000000000000000000" pitchFamily="2" charset="2"/>
              <a:buChar char="§"/>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np.random		Khởi tạo ngẫu nhiên</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30" name="Rectangle 29"/>
          <p:cNvSpPr>
            <a:spLocks noChangeArrowheads="1"/>
          </p:cNvSpPr>
          <p:nvPr/>
        </p:nvSpPr>
        <p:spPr bwMode="auto">
          <a:xfrm>
            <a:off x="2917366" y="5098217"/>
            <a:ext cx="842119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np.random.rand(</a:t>
            </a:r>
            <a:r>
              <a:rPr lang="vi-VN" altLang="vi-VN" sz="2400" dirty="0">
                <a:solidFill>
                  <a:srgbClr val="FF6600"/>
                </a:solidFill>
                <a:latin typeface="Consolas" panose="020B0609020204030204" pitchFamily="49" charset="0"/>
                <a:cs typeface="Arial" panose="020B0604020202020204" pitchFamily="34" charset="0"/>
              </a:rPr>
              <a:t>n</a:t>
            </a:r>
            <a:r>
              <a:rPr lang="vi-VN" altLang="vi-VN" sz="2400" dirty="0">
                <a:solidFill>
                  <a:srgbClr val="00B0F0"/>
                </a:solidFill>
                <a:latin typeface="Consolas" panose="020B0609020204030204" pitchFamily="49" charset="0"/>
                <a:cs typeface="Arial" panose="020B0604020202020204" pitchFamily="34" charset="0"/>
              </a:rPr>
              <a:t>)		</a:t>
            </a:r>
            <a:r>
              <a:rPr lang="vi-VN" altLang="vi-VN" sz="1400" i="1" dirty="0">
                <a:solidFill>
                  <a:srgbClr val="00B0F0"/>
                </a:solidFill>
                <a:latin typeface="Consolas" panose="020B0609020204030204" pitchFamily="49" charset="0"/>
                <a:cs typeface="Arial" panose="020B0604020202020204" pitchFamily="34" charset="0"/>
              </a:rPr>
              <a:t>Ngẫu nhiên n phần tử trong [0, 1]</a:t>
            </a:r>
          </a:p>
        </p:txBody>
      </p:sp>
      <p:sp>
        <p:nvSpPr>
          <p:cNvPr id="31" name="Rectangle 30"/>
          <p:cNvSpPr>
            <a:spLocks noChangeArrowheads="1"/>
          </p:cNvSpPr>
          <p:nvPr/>
        </p:nvSpPr>
        <p:spPr bwMode="auto">
          <a:xfrm>
            <a:off x="2917366" y="5564787"/>
            <a:ext cx="842119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np.random.randn(</a:t>
            </a:r>
            <a:r>
              <a:rPr lang="vi-VN" altLang="vi-VN" sz="2400" dirty="0">
                <a:solidFill>
                  <a:srgbClr val="FF6600"/>
                </a:solidFill>
                <a:latin typeface="Consolas" panose="020B0609020204030204" pitchFamily="49" charset="0"/>
                <a:cs typeface="Arial" panose="020B0604020202020204" pitchFamily="34" charset="0"/>
              </a:rPr>
              <a:t>n</a:t>
            </a:r>
            <a:r>
              <a:rPr lang="vi-VN" altLang="vi-VN" sz="2400" dirty="0">
                <a:solidFill>
                  <a:srgbClr val="00B0F0"/>
                </a:solidFill>
                <a:latin typeface="Consolas" panose="020B0609020204030204" pitchFamily="49" charset="0"/>
                <a:cs typeface="Arial" panose="020B0604020202020204" pitchFamily="34" charset="0"/>
              </a:rPr>
              <a:t>)		</a:t>
            </a:r>
            <a:r>
              <a:rPr lang="vi-VN" altLang="vi-VN" sz="1400" i="1" dirty="0">
                <a:solidFill>
                  <a:srgbClr val="00B0F0"/>
                </a:solidFill>
                <a:latin typeface="Consolas" panose="020B0609020204030204" pitchFamily="49" charset="0"/>
                <a:cs typeface="Arial" panose="020B0604020202020204" pitchFamily="34" charset="0"/>
              </a:rPr>
              <a:t>Ngẫu nhiên n phần tử theo phân bố </a:t>
            </a:r>
            <a:r>
              <a:rPr lang="en-GB" altLang="vi-VN" sz="1400" i="1" dirty="0" err="1">
                <a:solidFill>
                  <a:srgbClr val="00B0F0"/>
                </a:solidFill>
                <a:latin typeface="Consolas" panose="020B0609020204030204" pitchFamily="49" charset="0"/>
                <a:cs typeface="Arial" panose="020B0604020202020204" pitchFamily="34" charset="0"/>
              </a:rPr>
              <a:t>chuẩn</a:t>
            </a:r>
            <a:endParaRPr lang="vi-VN" altLang="vi-VN" sz="1400" i="1" dirty="0">
              <a:solidFill>
                <a:srgbClr val="00B0F0"/>
              </a:solidFill>
              <a:latin typeface="Consolas" panose="020B0609020204030204" pitchFamily="49" charset="0"/>
              <a:cs typeface="Arial" panose="020B0604020202020204" pitchFamily="34" charset="0"/>
            </a:endParaRPr>
          </a:p>
        </p:txBody>
      </p:sp>
      <p:sp>
        <p:nvSpPr>
          <p:cNvPr id="32" name="Rectangle 31"/>
          <p:cNvSpPr>
            <a:spLocks noChangeArrowheads="1"/>
          </p:cNvSpPr>
          <p:nvPr/>
        </p:nvSpPr>
        <p:spPr bwMode="auto">
          <a:xfrm>
            <a:off x="2917366" y="5997730"/>
            <a:ext cx="8421191"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np.random.seed(</a:t>
            </a:r>
            <a:r>
              <a:rPr lang="vi-VN" altLang="vi-VN" sz="2400" dirty="0">
                <a:solidFill>
                  <a:srgbClr val="FF6600"/>
                </a:solidFill>
                <a:latin typeface="Consolas" panose="020B0609020204030204" pitchFamily="49" charset="0"/>
                <a:cs typeface="Arial" panose="020B0604020202020204" pitchFamily="34" charset="0"/>
              </a:rPr>
              <a:t>n</a:t>
            </a:r>
            <a:r>
              <a:rPr lang="vi-VN" altLang="vi-VN" sz="2400" dirty="0">
                <a:solidFill>
                  <a:srgbClr val="00B0F0"/>
                </a:solidFill>
                <a:latin typeface="Consolas" panose="020B0609020204030204" pitchFamily="49" charset="0"/>
                <a:cs typeface="Arial" panose="020B0604020202020204" pitchFamily="34" charset="0"/>
              </a:rPr>
              <a:t>)		</a:t>
            </a:r>
            <a:r>
              <a:rPr lang="vi-VN" altLang="vi-VN" sz="1400" i="1" dirty="0">
                <a:solidFill>
                  <a:srgbClr val="00B0F0"/>
                </a:solidFill>
                <a:latin typeface="Consolas" panose="020B0609020204030204" pitchFamily="49" charset="0"/>
                <a:cs typeface="Arial" panose="020B0604020202020204" pitchFamily="34" charset="0"/>
              </a:rPr>
              <a:t>Bật chế đố seed cho các hàm random</a:t>
            </a:r>
          </a:p>
        </p:txBody>
      </p:sp>
    </p:spTree>
    <p:extLst>
      <p:ext uri="{BB962C8B-B14F-4D97-AF65-F5344CB8AC3E}">
        <p14:creationId xmlns:p14="http://schemas.microsoft.com/office/powerpoint/2010/main" val="163911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31" grpId="0"/>
      <p:bldP spid="3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93</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a:solidFill>
                  <a:srgbClr val="C00000"/>
                </a:solidFill>
                <a:cs typeface="Arial" panose="020B0604020202020204" pitchFamily="34" charset="0"/>
                <a:sym typeface="Wingdings" panose="05000000000000000000" pitchFamily="2" charset="2"/>
              </a:rPr>
              <a:t> BÀI TẬP 5.1</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Create array – </a:t>
            </a:r>
            <a:r>
              <a:rPr lang="en-US" sz="2800" b="1" dirty="0" err="1">
                <a:solidFill>
                  <a:schemeClr val="bg1"/>
                </a:solidFill>
                <a:latin typeface="Bahnschrift SemiBold" panose="020B0502040204020203" pitchFamily="34" charset="0"/>
                <a:cs typeface="Arial" panose="020B0604020202020204" pitchFamily="34" charset="0"/>
              </a:rPr>
              <a:t>Tạo</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Indexing </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209166" y="1776585"/>
            <a:ext cx="9348988" cy="4387676"/>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lnSpc>
                <a:spcPct val="110000"/>
              </a:lnSpc>
              <a:spcBef>
                <a:spcPts val="1200"/>
              </a:spcBef>
              <a:spcAft>
                <a:spcPts val="600"/>
              </a:spcAft>
              <a:buFont typeface="Courier New" panose="02070309020205020404" pitchFamily="49" charset="0"/>
              <a:buChar char="o"/>
            </a:pPr>
            <a:r>
              <a:rPr lang="vi-VN" altLang="vi-VN" sz="2200" dirty="0">
                <a:solidFill>
                  <a:srgbClr val="005064"/>
                </a:solidFill>
                <a:latin typeface="Arial" panose="020B0604020202020204" pitchFamily="34" charset="0"/>
                <a:cs typeface="Arial" panose="020B0604020202020204" pitchFamily="34" charset="0"/>
                <a:sym typeface="Symbol" panose="05050102010706020507" pitchFamily="18" charset="2"/>
              </a:rPr>
              <a:t>Tạo một mảng numpy a(5) với các phần tử nguyên. In mảng ra màn hình;  Tạo một mảng b với n phần tử, các phần tử nằm trong đoạn [1, 10]. </a:t>
            </a:r>
            <a:r>
              <a:rPr lang="vi-VN" altLang="vi-VN" sz="2200" dirty="0">
                <a:solidFill>
                  <a:srgbClr val="005064"/>
                </a:solidFill>
                <a:cs typeface="Arial" panose="020B0604020202020204" pitchFamily="34" charset="0"/>
                <a:sym typeface="Symbol" panose="05050102010706020507" pitchFamily="18" charset="2"/>
              </a:rPr>
              <a:t>In mảng ra màn hình.</a:t>
            </a:r>
            <a:endParaRPr lang="vi-VN" altLang="vi-VN" sz="2200" dirty="0">
              <a:solidFill>
                <a:srgbClr val="005064"/>
              </a:solidFill>
              <a:latin typeface="Arial" panose="020B0604020202020204" pitchFamily="34" charset="0"/>
              <a:cs typeface="Arial" panose="020B0604020202020204" pitchFamily="34" charset="0"/>
              <a:sym typeface="Symbol" panose="05050102010706020507" pitchFamily="18" charset="2"/>
            </a:endParaRPr>
          </a:p>
          <a:p>
            <a:pPr marL="457200" lvl="0" indent="-457200" algn="just" eaLnBrk="0" fontAlgn="base" hangingPunct="0">
              <a:lnSpc>
                <a:spcPct val="110000"/>
              </a:lnSpc>
              <a:spcBef>
                <a:spcPts val="1200"/>
              </a:spcBef>
              <a:spcAft>
                <a:spcPts val="600"/>
              </a:spcAft>
              <a:buFont typeface="Courier New" panose="02070309020205020404" pitchFamily="49" charset="0"/>
              <a:buChar char="o"/>
            </a:pPr>
            <a:r>
              <a:rPr lang="vi-VN" altLang="vi-VN" sz="2200" dirty="0">
                <a:solidFill>
                  <a:srgbClr val="005064"/>
                </a:solidFill>
                <a:latin typeface="Arial" panose="020B0604020202020204" pitchFamily="34" charset="0"/>
                <a:cs typeface="Arial" panose="020B0604020202020204" pitchFamily="34" charset="0"/>
                <a:sym typeface="Symbol" panose="05050102010706020507" pitchFamily="18" charset="2"/>
              </a:rPr>
              <a:t>Tạo một ma trận c(3 x 5) các số nguyên bất kỳ. Cho biết: số chiều, kích thước mỗi chiều, kiểu của các phần tử trong mảng.</a:t>
            </a:r>
          </a:p>
          <a:p>
            <a:pPr marL="457200" lvl="0" indent="-457200" algn="just" eaLnBrk="0" fontAlgn="base" hangingPunct="0">
              <a:lnSpc>
                <a:spcPct val="110000"/>
              </a:lnSpc>
              <a:spcBef>
                <a:spcPts val="1200"/>
              </a:spcBef>
              <a:spcAft>
                <a:spcPts val="600"/>
              </a:spcAft>
              <a:buFont typeface="Courier New" panose="02070309020205020404" pitchFamily="49" charset="0"/>
              <a:buChar char="o"/>
            </a:pPr>
            <a:r>
              <a:rPr lang="vi-VN" altLang="vi-VN" sz="2200" dirty="0">
                <a:solidFill>
                  <a:srgbClr val="005064"/>
                </a:solidFill>
                <a:latin typeface="Arial" panose="020B0604020202020204" pitchFamily="34" charset="0"/>
                <a:cs typeface="Arial" panose="020B0604020202020204" pitchFamily="34" charset="0"/>
                <a:sym typeface="Symbol" panose="05050102010706020507" pitchFamily="18" charset="2"/>
              </a:rPr>
              <a:t>Tạo một ma trận đơn vị d(nxn). In ma trận ra màn hình; Tạo một ma trận đường chéo e(nxn) với các giá trị trên đường chéo lấy từ một mảng một </a:t>
            </a:r>
            <a:r>
              <a:rPr lang="vi-VN" altLang="vi-VN" sz="2200" dirty="0">
                <a:solidFill>
                  <a:srgbClr val="005064"/>
                </a:solidFill>
                <a:cs typeface="Arial" panose="020B0604020202020204" pitchFamily="34" charset="0"/>
                <a:sym typeface="Symbol" panose="05050102010706020507" pitchFamily="18" charset="2"/>
              </a:rPr>
              <a:t>chiều. In mảng ra màn hình.</a:t>
            </a:r>
            <a:endParaRPr lang="vi-VN" altLang="vi-VN" sz="2200" dirty="0">
              <a:solidFill>
                <a:srgbClr val="005064"/>
              </a:solidFill>
              <a:latin typeface="Arial" panose="020B0604020202020204" pitchFamily="34" charset="0"/>
              <a:cs typeface="Arial" panose="020B0604020202020204" pitchFamily="34" charset="0"/>
              <a:sym typeface="Symbol" panose="05050102010706020507" pitchFamily="18" charset="2"/>
            </a:endParaRPr>
          </a:p>
          <a:p>
            <a:pPr marL="457200" lvl="0" indent="-457200" algn="just" eaLnBrk="0" fontAlgn="base" hangingPunct="0">
              <a:lnSpc>
                <a:spcPct val="110000"/>
              </a:lnSpc>
              <a:spcBef>
                <a:spcPts val="1200"/>
              </a:spcBef>
              <a:spcAft>
                <a:spcPts val="600"/>
              </a:spcAft>
              <a:buFont typeface="Courier New" panose="02070309020205020404" pitchFamily="49" charset="0"/>
              <a:buChar char="o"/>
            </a:pPr>
            <a:r>
              <a:rPr lang="vi-VN" altLang="vi-VN" sz="2200" dirty="0">
                <a:solidFill>
                  <a:srgbClr val="005064"/>
                </a:solidFill>
                <a:latin typeface="Arial" panose="020B0604020202020204" pitchFamily="34" charset="0"/>
                <a:cs typeface="Arial" panose="020B0604020202020204" pitchFamily="34" charset="0"/>
                <a:sym typeface="Symbol" panose="05050102010706020507" pitchFamily="18" charset="2"/>
              </a:rPr>
              <a:t>Tạo một mảng một chiều f(n) với các giá trị tuân theo phân bố chuẩn (Gauss). In mảng ra màn hình.</a:t>
            </a:r>
            <a:endParaRPr lang="vi-VN" altLang="vi-VN" sz="2200" dirty="0">
              <a:solidFill>
                <a:srgbClr val="005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05900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94</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Truy cập mảng theo chỉ số</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index– </a:t>
            </a:r>
            <a:r>
              <a:rPr lang="en-US" sz="2800" b="1" dirty="0" err="1">
                <a:solidFill>
                  <a:schemeClr val="bg1"/>
                </a:solidFill>
                <a:latin typeface="Bahnschrift SemiBold" panose="020B0502040204020203" pitchFamily="34" charset="0"/>
                <a:cs typeface="Arial" panose="020B0604020202020204" pitchFamily="34" charset="0"/>
              </a:rPr>
              <a:t>Chỉ</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số</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của</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462313" y="2059128"/>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Mảng 1-D</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0" name="Rectangle 19"/>
          <p:cNvSpPr>
            <a:spLocks noChangeArrowheads="1"/>
          </p:cNvSpPr>
          <p:nvPr/>
        </p:nvSpPr>
        <p:spPr bwMode="auto">
          <a:xfrm>
            <a:off x="2462313" y="2592360"/>
            <a:ext cx="8831253" cy="307777"/>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000" b="1" dirty="0">
                <a:solidFill>
                  <a:srgbClr val="00B0F0"/>
                </a:solidFill>
                <a:latin typeface="Consolas" panose="020B0609020204030204" pitchFamily="49" charset="0"/>
                <a:cs typeface="Arial" panose="020B0604020202020204" pitchFamily="34" charset="0"/>
              </a:rPr>
              <a:t>a = np.array(</a:t>
            </a:r>
            <a:r>
              <a:rPr lang="vi-VN" altLang="vi-VN" sz="2000" b="1" dirty="0">
                <a:solidFill>
                  <a:srgbClr val="FF6600"/>
                </a:solidFill>
                <a:latin typeface="Consolas" panose="020B0609020204030204" pitchFamily="49" charset="0"/>
                <a:cs typeface="Arial" panose="020B0604020202020204" pitchFamily="34" charset="0"/>
              </a:rPr>
              <a:t>[1, 2, 3, 4, 5])  </a:t>
            </a:r>
            <a:r>
              <a:rPr lang="vi-VN" altLang="vi-VN" sz="2000" b="1" dirty="0">
                <a:solidFill>
                  <a:srgbClr val="00B0F0"/>
                </a:solidFill>
                <a:latin typeface="Consolas" panose="020B0609020204030204" pitchFamily="49" charset="0"/>
                <a:cs typeface="Arial" panose="020B0604020202020204" pitchFamily="34" charset="0"/>
              </a:rPr>
              <a:t>Index:  i = 0, n-1</a:t>
            </a:r>
          </a:p>
        </p:txBody>
      </p:sp>
      <p:sp>
        <p:nvSpPr>
          <p:cNvPr id="34" name="Rectangle 33"/>
          <p:cNvSpPr>
            <a:spLocks noChangeArrowheads="1"/>
          </p:cNvSpPr>
          <p:nvPr/>
        </p:nvSpPr>
        <p:spPr bwMode="auto">
          <a:xfrm>
            <a:off x="2462313" y="3210176"/>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Mảng 2-D</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2" name="Rectangle 21"/>
          <p:cNvSpPr>
            <a:spLocks noChangeArrowheads="1"/>
          </p:cNvSpPr>
          <p:nvPr/>
        </p:nvSpPr>
        <p:spPr bwMode="auto">
          <a:xfrm>
            <a:off x="2462313" y="4577592"/>
            <a:ext cx="8831253" cy="307777"/>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000" b="1" dirty="0">
                <a:solidFill>
                  <a:srgbClr val="00B0F0"/>
                </a:solidFill>
                <a:latin typeface="Consolas" panose="020B0609020204030204" pitchFamily="49" charset="0"/>
                <a:cs typeface="Arial" panose="020B0604020202020204" pitchFamily="34" charset="0"/>
              </a:rPr>
              <a:t>b[0, 0] = 1,   b[0, 1] = 2,    b[1, 2] = 7, ....     </a:t>
            </a:r>
          </a:p>
        </p:txBody>
      </p:sp>
      <p:sp>
        <p:nvSpPr>
          <p:cNvPr id="27" name="Rectangle 26"/>
          <p:cNvSpPr>
            <a:spLocks noChangeArrowheads="1"/>
          </p:cNvSpPr>
          <p:nvPr/>
        </p:nvSpPr>
        <p:spPr bwMode="auto">
          <a:xfrm>
            <a:off x="2462313" y="5142478"/>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342900" lvl="0" indent="-342900" algn="just" eaLnBrk="0" fontAlgn="base" hangingPunct="0">
              <a:spcBef>
                <a:spcPct val="0"/>
              </a:spcBef>
              <a:spcAft>
                <a:spcPct val="0"/>
              </a:spcAft>
              <a:buFont typeface="Arial" panose="020B0604020202020204" pitchFamily="34" charset="0"/>
              <a:buChar char="•"/>
            </a:pPr>
            <a:r>
              <a:rPr lang="vi-VN" altLang="vi-VN" sz="2400" i="1" dirty="0">
                <a:solidFill>
                  <a:srgbClr val="005064"/>
                </a:solidFill>
                <a:latin typeface="Arial" panose="020B0604020202020204" pitchFamily="34" charset="0"/>
                <a:cs typeface="Arial" panose="020B0604020202020204" pitchFamily="34" charset="0"/>
                <a:sym typeface="Symbol" panose="05050102010706020507" pitchFamily="18" charset="2"/>
              </a:rPr>
              <a:t>Mảng 0-D hay Scalar: là các phần tử trong một mảng</a:t>
            </a:r>
            <a:endParaRPr lang="vi-VN" altLang="vi-VN" sz="2400" i="1" dirty="0">
              <a:solidFill>
                <a:srgbClr val="005064"/>
              </a:solidFill>
              <a:latin typeface="Arial" panose="020B0604020202020204" pitchFamily="34" charset="0"/>
              <a:cs typeface="Arial" panose="020B0604020202020204" pitchFamily="34" charset="0"/>
            </a:endParaRPr>
          </a:p>
        </p:txBody>
      </p:sp>
      <p:sp>
        <p:nvSpPr>
          <p:cNvPr id="28" name="Rectangle 27"/>
          <p:cNvSpPr>
            <a:spLocks noChangeArrowheads="1"/>
          </p:cNvSpPr>
          <p:nvPr/>
        </p:nvSpPr>
        <p:spPr bwMode="auto">
          <a:xfrm>
            <a:off x="2844466" y="5803389"/>
            <a:ext cx="8831253"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Consolas" panose="020B0609020204030204" pitchFamily="49" charset="0"/>
                <a:cs typeface="Arial" panose="020B0604020202020204" pitchFamily="34" charset="0"/>
              </a:rPr>
              <a:t>a = </a:t>
            </a:r>
            <a:r>
              <a:rPr lang="vi-VN" altLang="vi-VN" sz="2400" dirty="0">
                <a:solidFill>
                  <a:srgbClr val="FF6600"/>
                </a:solidFill>
                <a:latin typeface="Consolas" panose="020B0609020204030204" pitchFamily="49" charset="0"/>
                <a:cs typeface="Arial" panose="020B0604020202020204" pitchFamily="34" charset="0"/>
              </a:rPr>
              <a:t>42</a:t>
            </a:r>
            <a:endParaRPr lang="vi-VN" altLang="vi-VN" sz="2400" dirty="0">
              <a:solidFill>
                <a:srgbClr val="00B0F0"/>
              </a:solidFill>
              <a:latin typeface="Consolas" panose="020B0609020204030204" pitchFamily="49" charset="0"/>
              <a:cs typeface="Arial" panose="020B0604020202020204" pitchFamily="34" charset="0"/>
            </a:endParaRPr>
          </a:p>
        </p:txBody>
      </p:sp>
      <p:sp>
        <p:nvSpPr>
          <p:cNvPr id="2" name="Rectangle 1"/>
          <p:cNvSpPr>
            <a:spLocks noChangeArrowheads="1"/>
          </p:cNvSpPr>
          <p:nvPr/>
        </p:nvSpPr>
        <p:spPr bwMode="auto">
          <a:xfrm>
            <a:off x="2864785" y="3929336"/>
            <a:ext cx="9098326" cy="40011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000" b="1" i="0" u="none" strike="noStrike" cap="none" normalizeH="0" baseline="0" dirty="0">
                <a:ln>
                  <a:noFill/>
                </a:ln>
                <a:solidFill>
                  <a:srgbClr val="FF6600"/>
                </a:solidFill>
                <a:effectLst/>
                <a:latin typeface="Consolas" panose="020B0609020204030204" pitchFamily="49" charset="0"/>
              </a:rPr>
              <a:t>b = np.array([[1, 2, 3, 4], [5, 6, 7, 8], [9, 10, 11, 12]])</a:t>
            </a:r>
          </a:p>
        </p:txBody>
      </p:sp>
    </p:spTree>
    <p:extLst>
      <p:ext uri="{BB962C8B-B14F-4D97-AF65-F5344CB8AC3E}">
        <p14:creationId xmlns:p14="http://schemas.microsoft.com/office/powerpoint/2010/main" val="373761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2" grpId="0"/>
      <p:bldP spid="27" grpId="0"/>
      <p:bldP spid="28" grpId="0"/>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95</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Truy cập mảng theo chỉ số</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index– </a:t>
            </a:r>
            <a:r>
              <a:rPr lang="en-US" sz="2800" b="1" dirty="0" err="1">
                <a:solidFill>
                  <a:schemeClr val="bg1"/>
                </a:solidFill>
                <a:latin typeface="Bahnschrift SemiBold" panose="020B0502040204020203" pitchFamily="34" charset="0"/>
                <a:cs typeface="Arial" panose="020B0604020202020204" pitchFamily="34" charset="0"/>
              </a:rPr>
              <a:t>Chỉ</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số</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của</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3" name="Rectangle 22"/>
          <p:cNvSpPr>
            <a:spLocks noChangeArrowheads="1"/>
          </p:cNvSpPr>
          <p:nvPr/>
        </p:nvSpPr>
        <p:spPr bwMode="auto">
          <a:xfrm>
            <a:off x="2344747" y="1814258"/>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Slicing: sử dụng dấu ‘:’ như list</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5" name="Rectangle 24"/>
          <p:cNvSpPr>
            <a:spLocks noChangeArrowheads="1"/>
          </p:cNvSpPr>
          <p:nvPr/>
        </p:nvSpPr>
        <p:spPr bwMode="auto">
          <a:xfrm>
            <a:off x="2228864" y="2312492"/>
            <a:ext cx="5739479" cy="2339102"/>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lnSpc>
                <a:spcPct val="110000"/>
              </a:lnSpc>
              <a:spcBef>
                <a:spcPts val="600"/>
              </a:spcBef>
              <a:spcAft>
                <a:spcPct val="0"/>
              </a:spcAft>
            </a:pPr>
            <a:r>
              <a:rPr lang="vi-VN" altLang="vi-VN" sz="2400" b="1" dirty="0">
                <a:solidFill>
                  <a:srgbClr val="00B0F0"/>
                </a:solidFill>
                <a:latin typeface="Consolas" panose="020B0609020204030204" pitchFamily="49" charset="0"/>
                <a:cs typeface="Arial" panose="020B0604020202020204" pitchFamily="34" charset="0"/>
              </a:rPr>
              <a:t>a = </a:t>
            </a:r>
            <a:r>
              <a:rPr lang="vi-VN" altLang="vi-VN" sz="2400" b="1" dirty="0">
                <a:solidFill>
                  <a:srgbClr val="FF6600"/>
                </a:solidFill>
                <a:latin typeface="Consolas" panose="020B0609020204030204" pitchFamily="49" charset="0"/>
                <a:cs typeface="Arial" panose="020B0604020202020204" pitchFamily="34" charset="0"/>
              </a:rPr>
              <a:t>[1 2 3 4 5]</a:t>
            </a:r>
            <a:r>
              <a:rPr lang="vi-VN" altLang="vi-VN" sz="2400" b="1" dirty="0">
                <a:solidFill>
                  <a:srgbClr val="00B0F0"/>
                </a:solidFill>
                <a:latin typeface="Consolas" panose="020B0609020204030204" pitchFamily="49" charset="0"/>
                <a:cs typeface="Arial" panose="020B0604020202020204" pitchFamily="34" charset="0"/>
              </a:rPr>
              <a:t>     </a:t>
            </a:r>
          </a:p>
          <a:p>
            <a:pPr marL="800100" lvl="1" indent="-342900" algn="just" eaLnBrk="0" fontAlgn="base" hangingPunct="0">
              <a:lnSpc>
                <a:spcPct val="110000"/>
              </a:lnSpc>
              <a:spcBef>
                <a:spcPts val="600"/>
              </a:spcBef>
              <a:spcAft>
                <a:spcPct val="0"/>
              </a:spcAft>
              <a:buFont typeface="Arial" panose="020B0604020202020204" pitchFamily="34" charset="0"/>
              <a:buChar char="•"/>
            </a:pPr>
            <a:r>
              <a:rPr lang="vi-VN" altLang="vi-VN" sz="2400" b="1" dirty="0">
                <a:solidFill>
                  <a:srgbClr val="00B0F0"/>
                </a:solidFill>
                <a:latin typeface="Consolas" panose="020B0609020204030204" pitchFamily="49" charset="0"/>
                <a:cs typeface="Arial" panose="020B0604020202020204" pitchFamily="34" charset="0"/>
              </a:rPr>
              <a:t>a[1:3] 	</a:t>
            </a:r>
            <a:r>
              <a:rPr lang="vi-VN" altLang="vi-VN" sz="2400" b="1" dirty="0">
                <a:solidFill>
                  <a:srgbClr val="00B0F0"/>
                </a:solidFill>
                <a:latin typeface="Consolas" panose="020B0609020204030204" pitchFamily="49" charset="0"/>
                <a:cs typeface="Arial" panose="020B0604020202020204" pitchFamily="34" charset="0"/>
                <a:sym typeface="Wingdings" panose="05000000000000000000" pitchFamily="2" charset="2"/>
              </a:rPr>
              <a:t></a:t>
            </a:r>
            <a:r>
              <a:rPr lang="vi-VN" altLang="vi-VN" sz="2400" b="1" dirty="0">
                <a:solidFill>
                  <a:srgbClr val="00B0F0"/>
                </a:solidFill>
                <a:latin typeface="Consolas" panose="020B0609020204030204" pitchFamily="49" charset="0"/>
                <a:cs typeface="Arial" panose="020B0604020202020204" pitchFamily="34" charset="0"/>
              </a:rPr>
              <a:t>	[2 3], </a:t>
            </a:r>
          </a:p>
          <a:p>
            <a:pPr marL="800100" lvl="1" indent="-342900" algn="just" eaLnBrk="0" fontAlgn="base" hangingPunct="0">
              <a:lnSpc>
                <a:spcPct val="110000"/>
              </a:lnSpc>
              <a:spcBef>
                <a:spcPts val="600"/>
              </a:spcBef>
              <a:spcAft>
                <a:spcPct val="0"/>
              </a:spcAft>
              <a:buFont typeface="Arial" panose="020B0604020202020204" pitchFamily="34" charset="0"/>
              <a:buChar char="•"/>
            </a:pPr>
            <a:r>
              <a:rPr lang="vi-VN" altLang="vi-VN" sz="2400" b="1" dirty="0">
                <a:solidFill>
                  <a:srgbClr val="00B0F0"/>
                </a:solidFill>
                <a:latin typeface="Consolas" panose="020B0609020204030204" pitchFamily="49" charset="0"/>
                <a:cs typeface="Arial" panose="020B0604020202020204" pitchFamily="34" charset="0"/>
              </a:rPr>
              <a:t>a[:] 		</a:t>
            </a:r>
            <a:r>
              <a:rPr lang="vi-VN" altLang="vi-VN" sz="2400" b="1" dirty="0">
                <a:solidFill>
                  <a:srgbClr val="00B0F0"/>
                </a:solidFill>
                <a:latin typeface="Consolas" panose="020B0609020204030204" pitchFamily="49" charset="0"/>
                <a:cs typeface="Arial" panose="020B0604020202020204" pitchFamily="34" charset="0"/>
                <a:sym typeface="Wingdings" panose="05000000000000000000" pitchFamily="2" charset="2"/>
              </a:rPr>
              <a:t></a:t>
            </a:r>
            <a:r>
              <a:rPr lang="vi-VN" altLang="vi-VN" sz="2400" b="1" dirty="0">
                <a:solidFill>
                  <a:srgbClr val="00B0F0"/>
                </a:solidFill>
                <a:latin typeface="Consolas" panose="020B0609020204030204" pitchFamily="49" charset="0"/>
                <a:cs typeface="Arial" panose="020B0604020202020204" pitchFamily="34" charset="0"/>
              </a:rPr>
              <a:t>	[1 2 3 4 5]</a:t>
            </a:r>
          </a:p>
          <a:p>
            <a:pPr marL="800100" lvl="1" indent="-342900" algn="just" eaLnBrk="0" fontAlgn="base" hangingPunct="0">
              <a:lnSpc>
                <a:spcPct val="110000"/>
              </a:lnSpc>
              <a:spcBef>
                <a:spcPts val="600"/>
              </a:spcBef>
              <a:spcAft>
                <a:spcPct val="0"/>
              </a:spcAft>
              <a:buFont typeface="Arial" panose="020B0604020202020204" pitchFamily="34" charset="0"/>
              <a:buChar char="•"/>
            </a:pPr>
            <a:r>
              <a:rPr lang="vi-VN" altLang="vi-VN" sz="2400" b="1" dirty="0">
                <a:solidFill>
                  <a:srgbClr val="00B0F0"/>
                </a:solidFill>
                <a:latin typeface="Consolas" panose="020B0609020204030204" pitchFamily="49" charset="0"/>
                <a:cs typeface="Arial" panose="020B0604020202020204" pitchFamily="34" charset="0"/>
              </a:rPr>
              <a:t>a[2:] 		</a:t>
            </a:r>
            <a:r>
              <a:rPr lang="vi-VN" altLang="vi-VN" sz="2400" b="1" dirty="0">
                <a:solidFill>
                  <a:srgbClr val="00B0F0"/>
                </a:solidFill>
                <a:latin typeface="Consolas" panose="020B0609020204030204" pitchFamily="49" charset="0"/>
                <a:cs typeface="Arial" panose="020B0604020202020204" pitchFamily="34" charset="0"/>
                <a:sym typeface="Wingdings" panose="05000000000000000000" pitchFamily="2" charset="2"/>
              </a:rPr>
              <a:t></a:t>
            </a:r>
            <a:r>
              <a:rPr lang="vi-VN" altLang="vi-VN" sz="2400" b="1" dirty="0">
                <a:solidFill>
                  <a:srgbClr val="00B0F0"/>
                </a:solidFill>
                <a:latin typeface="Consolas" panose="020B0609020204030204" pitchFamily="49" charset="0"/>
                <a:cs typeface="Arial" panose="020B0604020202020204" pitchFamily="34" charset="0"/>
              </a:rPr>
              <a:t>	[3 4 5]</a:t>
            </a:r>
          </a:p>
          <a:p>
            <a:pPr marL="800100" lvl="1" indent="-342900" algn="just" eaLnBrk="0" fontAlgn="base" hangingPunct="0">
              <a:lnSpc>
                <a:spcPct val="110000"/>
              </a:lnSpc>
              <a:spcBef>
                <a:spcPts val="600"/>
              </a:spcBef>
              <a:spcAft>
                <a:spcPct val="0"/>
              </a:spcAft>
              <a:buFont typeface="Arial" panose="020B0604020202020204" pitchFamily="34" charset="0"/>
              <a:buChar char="•"/>
            </a:pPr>
            <a:r>
              <a:rPr lang="vi-VN" altLang="vi-VN" sz="2400" b="1" dirty="0">
                <a:solidFill>
                  <a:srgbClr val="00B0F0"/>
                </a:solidFill>
                <a:latin typeface="Consolas" panose="020B0609020204030204" pitchFamily="49" charset="0"/>
                <a:cs typeface="Arial" panose="020B0604020202020204" pitchFamily="34" charset="0"/>
              </a:rPr>
              <a:t>a[:2] 		</a:t>
            </a:r>
            <a:r>
              <a:rPr lang="vi-VN" altLang="vi-VN" sz="2400" b="1" dirty="0">
                <a:solidFill>
                  <a:srgbClr val="00B0F0"/>
                </a:solidFill>
                <a:latin typeface="Consolas" panose="020B0609020204030204" pitchFamily="49" charset="0"/>
                <a:cs typeface="Arial" panose="020B0604020202020204" pitchFamily="34" charset="0"/>
                <a:sym typeface="Wingdings" panose="05000000000000000000" pitchFamily="2" charset="2"/>
              </a:rPr>
              <a:t></a:t>
            </a:r>
            <a:r>
              <a:rPr lang="vi-VN" altLang="vi-VN" sz="2400" b="1" dirty="0">
                <a:solidFill>
                  <a:srgbClr val="00B0F0"/>
                </a:solidFill>
                <a:latin typeface="Consolas" panose="020B0609020204030204" pitchFamily="49" charset="0"/>
                <a:cs typeface="Arial" panose="020B0604020202020204" pitchFamily="34" charset="0"/>
              </a:rPr>
              <a:t>	[1 2]</a:t>
            </a:r>
          </a:p>
        </p:txBody>
      </p:sp>
      <p:sp>
        <p:nvSpPr>
          <p:cNvPr id="27" name="Rectangle 26"/>
          <p:cNvSpPr>
            <a:spLocks noChangeArrowheads="1"/>
          </p:cNvSpPr>
          <p:nvPr/>
        </p:nvSpPr>
        <p:spPr bwMode="auto">
          <a:xfrm>
            <a:off x="2228865" y="5159323"/>
            <a:ext cx="5268686" cy="447815"/>
          </a:xfrm>
          <a:prstGeom prst="rect">
            <a:avLst/>
          </a:prstGeom>
          <a:noFill/>
          <a:ln>
            <a:noFill/>
          </a:ln>
          <a:effectLst/>
        </p:spPr>
        <p:txBody>
          <a:bodyPr vert="horz" wrap="square" lIns="0" tIns="0" rIns="0" bIns="0" numCol="1" anchor="ctr" anchorCtr="0" compatLnSpc="1">
            <a:prstTxWarp prst="textNoShape">
              <a:avLst/>
            </a:prstTxWarp>
            <a:spAutoFit/>
          </a:bodyPr>
          <a:lstStyle/>
          <a:p>
            <a:pPr marL="914400" lvl="1" indent="-457200" algn="just" eaLnBrk="0" fontAlgn="base" hangingPunct="0">
              <a:lnSpc>
                <a:spcPct val="110000"/>
              </a:lnSpc>
              <a:spcBef>
                <a:spcPts val="600"/>
              </a:spcBef>
              <a:spcAft>
                <a:spcPct val="0"/>
              </a:spcAft>
              <a:buFont typeface="Arial" panose="020B0604020202020204" pitchFamily="34" charset="0"/>
              <a:buChar char="•"/>
            </a:pPr>
            <a:r>
              <a:rPr lang="vi-VN" sz="2800" b="1" dirty="0">
                <a:solidFill>
                  <a:srgbClr val="FF0000"/>
                </a:solidFill>
                <a:latin typeface="Consolas" panose="020B0609020204030204" pitchFamily="49" charset="0"/>
              </a:rPr>
              <a:t>a[start : end]</a:t>
            </a:r>
            <a:endParaRPr lang="vi-VN" altLang="vi-VN" sz="2800" b="1" dirty="0">
              <a:solidFill>
                <a:srgbClr val="FF0000"/>
              </a:solidFill>
              <a:latin typeface="Consolas" panose="020B0609020204030204" pitchFamily="49" charset="0"/>
              <a:cs typeface="Arial" panose="020B0604020202020204" pitchFamily="34" charset="0"/>
            </a:endParaRPr>
          </a:p>
        </p:txBody>
      </p:sp>
      <p:sp>
        <p:nvSpPr>
          <p:cNvPr id="28" name="Rectangle 27"/>
          <p:cNvSpPr>
            <a:spLocks noChangeArrowheads="1"/>
          </p:cNvSpPr>
          <p:nvPr/>
        </p:nvSpPr>
        <p:spPr bwMode="auto">
          <a:xfrm>
            <a:off x="2228864" y="5669598"/>
            <a:ext cx="5268686" cy="473976"/>
          </a:xfrm>
          <a:prstGeom prst="rect">
            <a:avLst/>
          </a:prstGeom>
          <a:noFill/>
          <a:ln>
            <a:noFill/>
          </a:ln>
          <a:effectLst/>
        </p:spPr>
        <p:txBody>
          <a:bodyPr vert="horz" wrap="square" lIns="0" tIns="0" rIns="0" bIns="0" numCol="1" anchor="ctr" anchorCtr="0" compatLnSpc="1">
            <a:prstTxWarp prst="textNoShape">
              <a:avLst/>
            </a:prstTxWarp>
            <a:spAutoFit/>
          </a:bodyPr>
          <a:lstStyle/>
          <a:p>
            <a:pPr marL="914400" lvl="1" indent="-457200" algn="just" eaLnBrk="0" fontAlgn="base" hangingPunct="0">
              <a:lnSpc>
                <a:spcPct val="110000"/>
              </a:lnSpc>
              <a:spcBef>
                <a:spcPts val="600"/>
              </a:spcBef>
              <a:spcAft>
                <a:spcPct val="0"/>
              </a:spcAft>
              <a:buFont typeface="Arial" panose="020B0604020202020204" pitchFamily="34" charset="0"/>
              <a:buChar char="•"/>
            </a:pPr>
            <a:r>
              <a:rPr lang="vi-VN" sz="2800" b="1" dirty="0">
                <a:solidFill>
                  <a:srgbClr val="FF0000"/>
                </a:solidFill>
                <a:latin typeface="Consolas" panose="020B0609020204030204" pitchFamily="49" charset="0"/>
              </a:rPr>
              <a:t>a[start : end : step]</a:t>
            </a:r>
            <a:endParaRPr lang="vi-VN" altLang="vi-VN" sz="2800" b="1" dirty="0">
              <a:solidFill>
                <a:srgbClr val="FF000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8554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96</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Truy cập mảng theo chỉ số</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index– </a:t>
            </a:r>
            <a:r>
              <a:rPr lang="en-US" sz="2800" b="1" dirty="0" err="1">
                <a:solidFill>
                  <a:schemeClr val="bg1"/>
                </a:solidFill>
                <a:latin typeface="Bahnschrift SemiBold" panose="020B0502040204020203" pitchFamily="34" charset="0"/>
                <a:cs typeface="Arial" panose="020B0604020202020204" pitchFamily="34" charset="0"/>
              </a:rPr>
              <a:t>Chỉ</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số</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của</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3" name="Rectangle 22"/>
          <p:cNvSpPr>
            <a:spLocks noChangeArrowheads="1"/>
          </p:cNvSpPr>
          <p:nvPr/>
        </p:nvSpPr>
        <p:spPr bwMode="auto">
          <a:xfrm>
            <a:off x="2344747" y="1814258"/>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Slicing trên mảng hai chiều:</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 name="Rectangle 1"/>
          <p:cNvSpPr/>
          <p:nvPr/>
        </p:nvSpPr>
        <p:spPr>
          <a:xfrm>
            <a:off x="2344747" y="2425404"/>
            <a:ext cx="7598229" cy="96462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5</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6</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7</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8</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9</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10</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CD"/>
                </a:solidFill>
                <a:latin typeface="Consolas" panose="020B0609020204030204" pitchFamily="49" charset="0"/>
              </a:rPr>
              <a:t>print</a:t>
            </a:r>
            <a:r>
              <a:rPr lang="en-US" sz="2000" b="1" dirty="0">
                <a:solidFill>
                  <a:srgbClr val="000000"/>
                </a:solidFill>
                <a:latin typeface="Consolas" panose="020B0609020204030204" pitchFamily="49" charset="0"/>
              </a:rPr>
              <a:t>(a[</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7</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8</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9</a:t>
            </a:r>
            <a:r>
              <a:rPr lang="en-US" sz="2000" b="1" dirty="0">
                <a:solidFill>
                  <a:srgbClr val="000000"/>
                </a:solidFill>
                <a:latin typeface="Consolas" panose="020B0609020204030204" pitchFamily="49" charset="0"/>
              </a:rPr>
              <a:t>]</a:t>
            </a:r>
            <a:endParaRPr lang="vi-VN" sz="2000" b="1" dirty="0"/>
          </a:p>
        </p:txBody>
      </p:sp>
      <p:sp>
        <p:nvSpPr>
          <p:cNvPr id="11" name="Rectangle 10"/>
          <p:cNvSpPr/>
          <p:nvPr/>
        </p:nvSpPr>
        <p:spPr>
          <a:xfrm>
            <a:off x="2344747" y="3664407"/>
            <a:ext cx="8800012" cy="96462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a:solidFill>
                  <a:srgbClr val="000000"/>
                </a:solidFill>
                <a:latin typeface="Consolas" panose="020B0609020204030204" pitchFamily="49" charset="0"/>
              </a:rPr>
              <a:t>a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5</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6</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7</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8</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9</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10</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CD"/>
                </a:solidFill>
                <a:latin typeface="Consolas" panose="020B0609020204030204" pitchFamily="49" charset="0"/>
              </a:rPr>
              <a:t>print</a:t>
            </a:r>
            <a:r>
              <a:rPr lang="en-US" sz="2000" b="1" dirty="0">
                <a:solidFill>
                  <a:srgbClr val="000000"/>
                </a:solidFill>
                <a:latin typeface="Consolas" panose="020B0609020204030204" pitchFamily="49" charset="0"/>
              </a:rPr>
              <a:t>(a[</a:t>
            </a:r>
            <a:r>
              <a:rPr lang="en-US" sz="2000" b="1" dirty="0">
                <a:solidFill>
                  <a:srgbClr val="FF0000"/>
                </a:solidFill>
                <a:latin typeface="Consolas" panose="020B0609020204030204" pitchFamily="49" charset="0"/>
              </a:rPr>
              <a:t>0</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8</a:t>
            </a:r>
            <a:r>
              <a:rPr lang="en-US" sz="2000" b="1" dirty="0">
                <a:solidFill>
                  <a:srgbClr val="000000"/>
                </a:solidFill>
                <a:latin typeface="Consolas" panose="020B0609020204030204" pitchFamily="49" charset="0"/>
              </a:rPr>
              <a:t>]</a:t>
            </a:r>
            <a:endParaRPr lang="vi-VN" sz="2000" b="1" dirty="0"/>
          </a:p>
        </p:txBody>
      </p:sp>
      <p:sp>
        <p:nvSpPr>
          <p:cNvPr id="15" name="Rectangle 14"/>
          <p:cNvSpPr/>
          <p:nvPr/>
        </p:nvSpPr>
        <p:spPr>
          <a:xfrm>
            <a:off x="2344747" y="5006398"/>
            <a:ext cx="8800012" cy="96462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1" dirty="0" err="1">
                <a:solidFill>
                  <a:srgbClr val="000000"/>
                </a:solidFill>
                <a:latin typeface="Consolas" panose="020B0609020204030204" pitchFamily="49" charset="0"/>
              </a:rPr>
              <a:t>arr</a:t>
            </a:r>
            <a:r>
              <a:rPr lang="en-US" sz="2000" b="1" dirty="0">
                <a:solidFill>
                  <a:srgbClr val="000000"/>
                </a:solidFill>
                <a:latin typeface="Consolas" panose="020B0609020204030204" pitchFamily="49" charset="0"/>
              </a:rPr>
              <a:t> = </a:t>
            </a:r>
            <a:r>
              <a:rPr lang="en-US" sz="2000" b="1" dirty="0" err="1">
                <a:solidFill>
                  <a:srgbClr val="000000"/>
                </a:solidFill>
                <a:latin typeface="Consolas" panose="020B0609020204030204" pitchFamily="49" charset="0"/>
              </a:rPr>
              <a:t>np.array</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5</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6</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7</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8</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9</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10</a:t>
            </a:r>
            <a:r>
              <a:rPr lang="en-US" sz="2000" b="1" dirty="0">
                <a:solidFill>
                  <a:srgbClr val="000000"/>
                </a:solidFill>
                <a:latin typeface="Consolas" panose="020B0609020204030204" pitchFamily="49" charset="0"/>
              </a:rPr>
              <a:t>]])</a:t>
            </a:r>
            <a:r>
              <a:rPr lang="en-US" sz="2000" b="1" dirty="0"/>
              <a:t/>
            </a:r>
            <a:br>
              <a:rPr lang="en-US" sz="2000" b="1" dirty="0"/>
            </a:br>
            <a:r>
              <a:rPr lang="en-US" sz="2000" b="1" dirty="0">
                <a:solidFill>
                  <a:srgbClr val="0000CD"/>
                </a:solidFill>
                <a:latin typeface="Consolas" panose="020B0609020204030204" pitchFamily="49" charset="0"/>
              </a:rPr>
              <a:t>print</a:t>
            </a:r>
            <a:r>
              <a:rPr lang="en-US" sz="2000" b="1" dirty="0">
                <a:solidFill>
                  <a:srgbClr val="000000"/>
                </a:solidFill>
                <a:latin typeface="Consolas" panose="020B0609020204030204" pitchFamily="49" charset="0"/>
              </a:rPr>
              <a:t>(</a:t>
            </a:r>
            <a:r>
              <a:rPr lang="en-US" sz="2000" b="1" dirty="0" err="1">
                <a:solidFill>
                  <a:srgbClr val="000000"/>
                </a:solidFill>
                <a:latin typeface="Consolas" panose="020B0609020204030204" pitchFamily="49" charset="0"/>
              </a:rPr>
              <a:t>arr</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0</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1</a:t>
            </a:r>
            <a:r>
              <a:rPr lang="en-US" sz="2000" b="1" dirty="0">
                <a:solidFill>
                  <a:srgbClr val="000000"/>
                </a:solidFill>
                <a:latin typeface="Consolas" panose="020B0609020204030204" pitchFamily="49" charset="0"/>
              </a:rPr>
              <a:t>:</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sym typeface="Wingdings" panose="05000000000000000000" pitchFamily="2" charset="2"/>
              </a:rPr>
              <a:t> [[</a:t>
            </a:r>
            <a:r>
              <a:rPr lang="en-US" sz="2000" b="1" dirty="0">
                <a:solidFill>
                  <a:srgbClr val="FF0000"/>
                </a:solidFill>
                <a:latin typeface="Consolas" panose="020B0609020204030204" pitchFamily="49" charset="0"/>
              </a:rPr>
              <a:t>2</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3</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4</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7</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8</a:t>
            </a:r>
            <a:r>
              <a:rPr lang="en-US" sz="2000" b="1" dirty="0">
                <a:solidFill>
                  <a:srgbClr val="000000"/>
                </a:solidFill>
                <a:latin typeface="Consolas" panose="020B0609020204030204" pitchFamily="49" charset="0"/>
              </a:rPr>
              <a:t> </a:t>
            </a:r>
            <a:r>
              <a:rPr lang="en-US" sz="2000" b="1" dirty="0">
                <a:solidFill>
                  <a:srgbClr val="FF0000"/>
                </a:solidFill>
                <a:latin typeface="Consolas" panose="020B0609020204030204" pitchFamily="49" charset="0"/>
              </a:rPr>
              <a:t>9</a:t>
            </a:r>
            <a:r>
              <a:rPr lang="en-US" sz="2000" b="1" dirty="0">
                <a:solidFill>
                  <a:srgbClr val="000000"/>
                </a:solidFill>
                <a:latin typeface="Consolas" panose="020B0609020204030204" pitchFamily="49" charset="0"/>
              </a:rPr>
              <a:t>]]</a:t>
            </a:r>
            <a:endParaRPr lang="vi-VN" sz="2000" b="1" dirty="0"/>
          </a:p>
        </p:txBody>
      </p:sp>
    </p:spTree>
    <p:extLst>
      <p:ext uri="{BB962C8B-B14F-4D97-AF65-F5344CB8AC3E}">
        <p14:creationId xmlns:p14="http://schemas.microsoft.com/office/powerpoint/2010/main" val="358327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97</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a:solidFill>
                  <a:srgbClr val="C00000"/>
                </a:solidFill>
                <a:cs typeface="Arial" panose="020B0604020202020204" pitchFamily="34" charset="0"/>
                <a:sym typeface="Wingdings" panose="05000000000000000000" pitchFamily="2" charset="2"/>
              </a:rPr>
              <a:t> BÀI TẬP 5.2</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570541"/>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index– </a:t>
            </a:r>
            <a:r>
              <a:rPr lang="en-US" sz="2800" b="1" dirty="0" err="1">
                <a:solidFill>
                  <a:schemeClr val="bg1"/>
                </a:solidFill>
                <a:latin typeface="Bahnschrift SemiBold" panose="020B0502040204020203" pitchFamily="34" charset="0"/>
                <a:cs typeface="Arial" panose="020B0604020202020204" pitchFamily="34" charset="0"/>
              </a:rPr>
              <a:t>Chỉ</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số</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của</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3" name="Rectangle 22"/>
          <p:cNvSpPr>
            <a:spLocks noChangeArrowheads="1"/>
          </p:cNvSpPr>
          <p:nvPr/>
        </p:nvSpPr>
        <p:spPr bwMode="auto">
          <a:xfrm>
            <a:off x="2228864" y="2150998"/>
            <a:ext cx="9348988" cy="274536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lnSpc>
                <a:spcPct val="110000"/>
              </a:lnSpc>
              <a:spcBef>
                <a:spcPts val="600"/>
              </a:spcBef>
              <a:spcAft>
                <a:spcPts val="60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Nhậpmột ma trận a(nxm) phần tử nguyên từ bản phím. In mảng vừa nhập ra màn hình.</a:t>
            </a:r>
          </a:p>
          <a:p>
            <a:pPr marL="457200" lvl="0" indent="-457200" algn="just" eaLnBrk="0" fontAlgn="base" hangingPunct="0">
              <a:lnSpc>
                <a:spcPct val="110000"/>
              </a:lnSpc>
              <a:spcBef>
                <a:spcPts val="600"/>
              </a:spcBef>
              <a:spcAft>
                <a:spcPts val="60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rPr>
              <a:t>Tách cột thứ k của ma trận ra một mảng riêng, in cột tách được ra màn hình.</a:t>
            </a:r>
          </a:p>
          <a:p>
            <a:pPr marL="457200" lvl="0" indent="-457200" algn="just" eaLnBrk="0" fontAlgn="base" hangingPunct="0">
              <a:lnSpc>
                <a:spcPct val="110000"/>
              </a:lnSpc>
              <a:spcBef>
                <a:spcPts val="600"/>
              </a:spcBef>
              <a:spcAft>
                <a:spcPts val="60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rPr>
              <a:t>Lọc ra các phần tử có chỉ số lẻ của mảng (mảng tách được), in các phần tử lọc được ra màn hình.</a:t>
            </a:r>
          </a:p>
        </p:txBody>
      </p:sp>
    </p:spTree>
    <p:extLst>
      <p:ext uri="{BB962C8B-B14F-4D97-AF65-F5344CB8AC3E}">
        <p14:creationId xmlns:p14="http://schemas.microsoft.com/office/powerpoint/2010/main" val="1985725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98</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3" name="Rectangle 22"/>
          <p:cNvSpPr>
            <a:spLocks noChangeArrowheads="1"/>
          </p:cNvSpPr>
          <p:nvPr/>
        </p:nvSpPr>
        <p:spPr bwMode="auto">
          <a:xfrm>
            <a:off x="2932670" y="2039382"/>
            <a:ext cx="6603215"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Numerical operations</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0" name="Rectangle 19"/>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21" name="Rectangle 20"/>
          <p:cNvSpPr>
            <a:spLocks noChangeArrowheads="1"/>
          </p:cNvSpPr>
          <p:nvPr/>
        </p:nvSpPr>
        <p:spPr bwMode="auto">
          <a:xfrm>
            <a:off x="2932670" y="2578842"/>
            <a:ext cx="6603215"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Reshape</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2" name="Rectangle 21"/>
          <p:cNvSpPr>
            <a:spLocks noChangeArrowheads="1"/>
          </p:cNvSpPr>
          <p:nvPr/>
        </p:nvSpPr>
        <p:spPr bwMode="auto">
          <a:xfrm>
            <a:off x="2932670" y="3159693"/>
            <a:ext cx="6603215"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Iterating Arrays</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5" name="Rectangle 24"/>
          <p:cNvSpPr>
            <a:spLocks noChangeArrowheads="1"/>
          </p:cNvSpPr>
          <p:nvPr/>
        </p:nvSpPr>
        <p:spPr bwMode="auto">
          <a:xfrm>
            <a:off x="2932670" y="3779223"/>
            <a:ext cx="6603215"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Join &amp; Split</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6" name="Rectangle 25"/>
          <p:cNvSpPr>
            <a:spLocks noChangeArrowheads="1"/>
          </p:cNvSpPr>
          <p:nvPr/>
        </p:nvSpPr>
        <p:spPr bwMode="auto">
          <a:xfrm>
            <a:off x="2932670" y="4449467"/>
            <a:ext cx="6603215"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Searching</a:t>
            </a:r>
            <a:endParaRPr lang="vi-VN" altLang="vi-VN" sz="2400" dirty="0">
              <a:solidFill>
                <a:srgbClr val="005064"/>
              </a:solidFill>
              <a:latin typeface="Arial" panose="020B0604020202020204" pitchFamily="34" charset="0"/>
              <a:cs typeface="Arial" panose="020B0604020202020204" pitchFamily="34" charset="0"/>
            </a:endParaRPr>
          </a:p>
        </p:txBody>
      </p:sp>
      <p:sp>
        <p:nvSpPr>
          <p:cNvPr id="27" name="Rectangle 26"/>
          <p:cNvSpPr>
            <a:spLocks noChangeArrowheads="1"/>
          </p:cNvSpPr>
          <p:nvPr/>
        </p:nvSpPr>
        <p:spPr bwMode="auto">
          <a:xfrm>
            <a:off x="2932670" y="5190853"/>
            <a:ext cx="6603215"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sz="2400" dirty="0">
                <a:solidFill>
                  <a:srgbClr val="005064"/>
                </a:solidFill>
              </a:rPr>
              <a:t>Sorting</a:t>
            </a:r>
            <a:endParaRPr lang="vi-VN" altLang="vi-VN" sz="2400" dirty="0">
              <a:solidFill>
                <a:srgbClr val="005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73729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a:solidFill>
                  <a:schemeClr val="bg1"/>
                </a:solidFill>
                <a:latin typeface="Bahnschrift SemiLight" panose="020B0502040204020203" pitchFamily="34" charset="0"/>
              </a:rPr>
              <a:t>S</a:t>
            </a:r>
            <a:r>
              <a:rPr lang="vi-VN" sz="1400" dirty="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a:solidFill>
                  <a:schemeClr val="bg1"/>
                </a:solidFill>
                <a:latin typeface="Bahnschrift SemiLight" panose="020B0502040204020203" pitchFamily="34" charset="0"/>
              </a:rPr>
              <a:t>rogramming </a:t>
            </a:r>
          </a:p>
          <a:p>
            <a:r>
              <a:rPr lang="vi-VN" sz="1400" b="1" dirty="0">
                <a:solidFill>
                  <a:schemeClr val="bg1"/>
                </a:solidFill>
                <a:latin typeface="Bahnschrift SemiLight" panose="020B0502040204020203" pitchFamily="34" charset="0"/>
              </a:rPr>
              <a:t>L</a:t>
            </a:r>
            <a:r>
              <a:rPr lang="vi-VN" sz="1400" dirty="0">
                <a:solidFill>
                  <a:schemeClr val="bg1"/>
                </a:solidFill>
                <a:latin typeface="Bahnschrift SemiLight" panose="020B0502040204020203" pitchFamily="34" charset="0"/>
              </a:rPr>
              <a:t>anguage</a:t>
            </a: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99</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a:solidFill>
                  <a:schemeClr val="bg1"/>
                </a:solidFill>
                <a:latin typeface="Book Antiqua" panose="02040602050305030304" pitchFamily="18" charset="0"/>
              </a:rPr>
              <a:t>Bài 5: Matrix &amp; Vector</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a:solidFill>
                  <a:srgbClr val="005064"/>
                </a:solidFill>
                <a:cs typeface="Arial" panose="020B0604020202020204" pitchFamily="34" charset="0"/>
                <a:sym typeface="Wingdings" panose="05000000000000000000" pitchFamily="2" charset="2"/>
              </a:rPr>
              <a:t>Các thao tác cơ bản trên mảng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3060021" y="120966"/>
            <a:ext cx="8903090" cy="609398"/>
          </a:xfrm>
          <a:prstGeom prst="rect">
            <a:avLst/>
          </a:prstGeom>
        </p:spPr>
        <p:txBody>
          <a:bodyPr wrap="square">
            <a:spAutoFit/>
          </a:bodyPr>
          <a:lstStyle/>
          <a:p>
            <a:pPr algn="r">
              <a:lnSpc>
                <a:spcPct val="120000"/>
              </a:lnSpc>
            </a:pPr>
            <a:r>
              <a:rPr lang="en-US" sz="2800" b="1" dirty="0">
                <a:solidFill>
                  <a:schemeClr val="bg1"/>
                </a:solidFill>
                <a:latin typeface="Bahnschrift SemiBold" panose="020B0502040204020203" pitchFamily="34" charset="0"/>
                <a:cs typeface="Arial" panose="020B0604020202020204" pitchFamily="34" charset="0"/>
              </a:rPr>
              <a:t>Array operation – Thao </a:t>
            </a:r>
            <a:r>
              <a:rPr lang="en-US" sz="2800" b="1" dirty="0" err="1">
                <a:solidFill>
                  <a:schemeClr val="bg1"/>
                </a:solidFill>
                <a:latin typeface="Bahnschrift SemiBold" panose="020B0502040204020203" pitchFamily="34" charset="0"/>
                <a:cs typeface="Arial" panose="020B0604020202020204" pitchFamily="34" charset="0"/>
              </a:rPr>
              <a:t>tác</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trên</a:t>
            </a:r>
            <a:r>
              <a:rPr lang="en-US" sz="2800" b="1" dirty="0">
                <a:solidFill>
                  <a:schemeClr val="bg1"/>
                </a:solidFill>
                <a:latin typeface="Bahnschrift SemiBold" panose="020B0502040204020203" pitchFamily="34" charset="0"/>
                <a:cs typeface="Arial" panose="020B0604020202020204" pitchFamily="34" charset="0"/>
              </a:rPr>
              <a:t> </a:t>
            </a:r>
            <a:r>
              <a:rPr lang="en-US" sz="2800" b="1" dirty="0" err="1">
                <a:solidFill>
                  <a:schemeClr val="bg1"/>
                </a:solidFill>
                <a:latin typeface="Bahnschrift SemiBold" panose="020B0502040204020203" pitchFamily="34" charset="0"/>
                <a:cs typeface="Arial" panose="020B0604020202020204" pitchFamily="34" charset="0"/>
              </a:rPr>
              <a:t>mảng</a:t>
            </a:r>
            <a:endParaRPr lang="en-US" sz="2800" b="1" dirty="0">
              <a:solidFill>
                <a:schemeClr val="bg1"/>
              </a:solidFill>
              <a:latin typeface="Bahnschrift SemiBold" panose="020B0502040204020203" pitchFamily="34" charset="0"/>
              <a:cs typeface="Arial" panose="020B0604020202020204" pitchFamily="34" charset="0"/>
            </a:endParaRPr>
          </a:p>
        </p:txBody>
      </p:sp>
      <p:sp>
        <p:nvSpPr>
          <p:cNvPr id="19" name="Rectangle 18"/>
          <p:cNvSpPr/>
          <p:nvPr/>
        </p:nvSpPr>
        <p:spPr>
          <a:xfrm>
            <a:off x="-6352" y="889001"/>
            <a:ext cx="1939655"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chemeClr val="bg2">
                    <a:lumMod val="50000"/>
                  </a:schemeClr>
                </a:solidFill>
                <a:latin typeface="Arial" panose="020B0604020202020204" pitchFamily="34" charset="0"/>
                <a:cs typeface="Arial" panose="020B0604020202020204" pitchFamily="34" charset="0"/>
              </a:rPr>
              <a:t>BÀI 5</a:t>
            </a:r>
          </a:p>
          <a:p>
            <a:pPr algn="ctr"/>
            <a:r>
              <a:rPr lang="en-US" sz="2400" dirty="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a:solidFill>
                  <a:schemeClr val="bg1">
                    <a:lumMod val="50000"/>
                  </a:schemeClr>
                </a:solidFill>
                <a:latin typeface="Arial" panose="020B0604020202020204" pitchFamily="34" charset="0"/>
                <a:cs typeface="Arial" panose="020B0604020202020204" pitchFamily="34" charset="0"/>
              </a:rPr>
              <a:t> </a:t>
            </a:r>
            <a:r>
              <a:rPr lang="en-US" sz="2400" dirty="0">
                <a:solidFill>
                  <a:schemeClr val="bg1">
                    <a:lumMod val="50000"/>
                  </a:schemeClr>
                </a:solidFill>
                <a:latin typeface="Bahnschrift Light" panose="020B0502040204020203" pitchFamily="34" charset="0"/>
                <a:cs typeface="Arial" panose="020B0604020202020204" pitchFamily="34" charset="0"/>
              </a:rPr>
              <a:t>Creating</a:t>
            </a:r>
          </a:p>
          <a:p>
            <a:pPr>
              <a:lnSpc>
                <a:spcPct val="150000"/>
              </a:lnSpc>
            </a:pPr>
            <a:r>
              <a:rPr lang="en-US" sz="2400" dirty="0">
                <a:solidFill>
                  <a:schemeClr val="bg1">
                    <a:lumMod val="50000"/>
                  </a:schemeClr>
                </a:solidFill>
                <a:latin typeface="Bahnschrift Light" panose="020B0502040204020203" pitchFamily="34" charset="0"/>
                <a:cs typeface="Arial" panose="020B0604020202020204" pitchFamily="34" charset="0"/>
              </a:rPr>
              <a:t> Indexing</a:t>
            </a:r>
          </a:p>
          <a:p>
            <a:pPr>
              <a:lnSpc>
                <a:spcPct val="150000"/>
              </a:lnSpc>
            </a:pPr>
            <a:r>
              <a:rPr lang="en-US" sz="2400" dirty="0">
                <a:solidFill>
                  <a:schemeClr val="bg2">
                    <a:lumMod val="50000"/>
                  </a:schemeClr>
                </a:solidFill>
                <a:latin typeface="Bahnschrift Light" panose="020B0502040204020203" pitchFamily="34" charset="0"/>
                <a:cs typeface="Arial" panose="020B0604020202020204" pitchFamily="34" charset="0"/>
              </a:rPr>
              <a:t> </a:t>
            </a:r>
            <a:r>
              <a:rPr lang="en-US" sz="2400" b="1" dirty="0">
                <a:solidFill>
                  <a:srgbClr val="FF0000"/>
                </a:solidFill>
                <a:latin typeface="Bahnschrift Light" panose="020B0502040204020203" pitchFamily="34" charset="0"/>
                <a:cs typeface="Arial" panose="020B0604020202020204" pitchFamily="34" charset="0"/>
              </a:rPr>
              <a:t>Operation</a:t>
            </a:r>
          </a:p>
          <a:p>
            <a:pP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1" name="Rectangle 20"/>
          <p:cNvSpPr>
            <a:spLocks noChangeArrowheads="1"/>
          </p:cNvSpPr>
          <p:nvPr/>
        </p:nvSpPr>
        <p:spPr bwMode="auto">
          <a:xfrm>
            <a:off x="2831133" y="2358644"/>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Wingdings" panose="05000000000000000000" pitchFamily="2" charset="2"/>
              <a:buChar char="§"/>
            </a:pPr>
            <a:r>
              <a:rPr lang="vi-VN" altLang="vi-VN" sz="2000" dirty="0">
                <a:solidFill>
                  <a:srgbClr val="005064"/>
                </a:solidFill>
                <a:latin typeface="Arial" panose="020B0604020202020204" pitchFamily="34" charset="0"/>
                <a:cs typeface="Arial" panose="020B0604020202020204" pitchFamily="34" charset="0"/>
                <a:sym typeface="Symbol" panose="05050102010706020507" pitchFamily="18" charset="2"/>
              </a:rPr>
              <a:t>Thao tác trên tất cả các phần tử (Scalar)</a:t>
            </a:r>
            <a:endParaRPr lang="vi-VN" altLang="vi-VN" sz="2000" dirty="0">
              <a:solidFill>
                <a:srgbClr val="005064"/>
              </a:solidFill>
              <a:latin typeface="Arial" panose="020B0604020202020204" pitchFamily="34" charset="0"/>
              <a:cs typeface="Arial" panose="020B0604020202020204" pitchFamily="34" charset="0"/>
            </a:endParaRPr>
          </a:p>
        </p:txBody>
      </p:sp>
      <p:sp>
        <p:nvSpPr>
          <p:cNvPr id="20" name="Rectangle 19"/>
          <p:cNvSpPr>
            <a:spLocks noChangeArrowheads="1"/>
          </p:cNvSpPr>
          <p:nvPr/>
        </p:nvSpPr>
        <p:spPr bwMode="auto">
          <a:xfrm>
            <a:off x="2831133" y="2955959"/>
            <a:ext cx="913197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Arial" panose="020B0604020202020204" pitchFamily="34" charset="0"/>
                <a:cs typeface="Arial" panose="020B0604020202020204" pitchFamily="34" charset="0"/>
              </a:rPr>
              <a:t>a = a + 3		a = a-3	a = a*3	a = a/3     a = a**3</a:t>
            </a:r>
          </a:p>
        </p:txBody>
      </p:sp>
      <p:sp>
        <p:nvSpPr>
          <p:cNvPr id="33" name="Rectangle 32"/>
          <p:cNvSpPr>
            <a:spLocks noChangeArrowheads="1"/>
          </p:cNvSpPr>
          <p:nvPr/>
        </p:nvSpPr>
        <p:spPr bwMode="auto">
          <a:xfrm>
            <a:off x="2831133" y="3407485"/>
            <a:ext cx="9319626" cy="815608"/>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Arial" panose="020B0604020202020204" pitchFamily="34" charset="0"/>
                <a:cs typeface="Arial" panose="020B0604020202020204" pitchFamily="34" charset="0"/>
              </a:rPr>
              <a:t>a = a + b		a = a-b	a = a*b	a = a/b  	</a:t>
            </a:r>
          </a:p>
          <a:p>
            <a:pPr lvl="1" algn="just" eaLnBrk="0" fontAlgn="base" hangingPunct="0">
              <a:spcBef>
                <a:spcPts val="600"/>
              </a:spcBef>
              <a:spcAft>
                <a:spcPct val="0"/>
              </a:spcAft>
            </a:pPr>
            <a:r>
              <a:rPr lang="vi-VN" altLang="vi-VN" sz="2400" dirty="0">
                <a:solidFill>
                  <a:srgbClr val="00B0F0"/>
                </a:solidFill>
                <a:latin typeface="Arial" panose="020B0604020202020204" pitchFamily="34" charset="0"/>
                <a:cs typeface="Arial" panose="020B0604020202020204" pitchFamily="34" charset="0"/>
              </a:rPr>
              <a:t>a &gt; b		a == b</a:t>
            </a:r>
          </a:p>
        </p:txBody>
      </p:sp>
      <p:sp>
        <p:nvSpPr>
          <p:cNvPr id="34" name="Rectangle 33"/>
          <p:cNvSpPr>
            <a:spLocks noChangeArrowheads="1"/>
          </p:cNvSpPr>
          <p:nvPr/>
        </p:nvSpPr>
        <p:spPr bwMode="auto">
          <a:xfrm>
            <a:off x="2831133" y="4701964"/>
            <a:ext cx="9348988" cy="307777"/>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Wingdings" panose="05000000000000000000" pitchFamily="2" charset="2"/>
              <a:buChar char="§"/>
            </a:pPr>
            <a:r>
              <a:rPr lang="vi-VN" altLang="vi-VN" sz="2000" dirty="0">
                <a:solidFill>
                  <a:srgbClr val="005064"/>
                </a:solidFill>
                <a:latin typeface="Arial" panose="020B0604020202020204" pitchFamily="34" charset="0"/>
                <a:cs typeface="Arial" panose="020B0604020202020204" pitchFamily="34" charset="0"/>
                <a:sym typeface="Symbol" panose="05050102010706020507" pitchFamily="18" charset="2"/>
              </a:rPr>
              <a:t>Nhân hai ma trận</a:t>
            </a:r>
            <a:endParaRPr lang="vi-VN" altLang="vi-VN" sz="2000" dirty="0">
              <a:solidFill>
                <a:srgbClr val="005064"/>
              </a:solidFill>
              <a:latin typeface="Arial" panose="020B0604020202020204" pitchFamily="34" charset="0"/>
              <a:cs typeface="Arial" panose="020B0604020202020204" pitchFamily="34" charset="0"/>
            </a:endParaRPr>
          </a:p>
        </p:txBody>
      </p:sp>
      <p:sp>
        <p:nvSpPr>
          <p:cNvPr id="35" name="Rectangle 34"/>
          <p:cNvSpPr>
            <a:spLocks noChangeArrowheads="1"/>
          </p:cNvSpPr>
          <p:nvPr/>
        </p:nvSpPr>
        <p:spPr bwMode="auto">
          <a:xfrm>
            <a:off x="3213287" y="5208293"/>
            <a:ext cx="8831253" cy="369332"/>
          </a:xfrm>
          <a:prstGeom prst="rect">
            <a:avLst/>
          </a:prstGeom>
          <a:noFill/>
          <a:ln>
            <a:noFill/>
          </a:ln>
          <a:effectLst/>
        </p:spPr>
        <p:txBody>
          <a:bodyPr vert="horz" wrap="square" lIns="0" tIns="0" rIns="0" bIns="0" numCol="1" anchor="ctr" anchorCtr="0" compatLnSpc="1">
            <a:prstTxWarp prst="textNoShape">
              <a:avLst/>
            </a:prstTxWarp>
            <a:spAutoFit/>
          </a:bodyPr>
          <a:lstStyle/>
          <a:p>
            <a:pPr lvl="1" algn="just" eaLnBrk="0" fontAlgn="base" hangingPunct="0">
              <a:spcBef>
                <a:spcPts val="600"/>
              </a:spcBef>
              <a:spcAft>
                <a:spcPct val="0"/>
              </a:spcAft>
            </a:pPr>
            <a:r>
              <a:rPr lang="vi-VN" altLang="vi-VN" sz="2400" dirty="0">
                <a:solidFill>
                  <a:srgbClr val="00B0F0"/>
                </a:solidFill>
                <a:latin typeface="Arial" panose="020B0604020202020204" pitchFamily="34" charset="0"/>
                <a:cs typeface="Arial" panose="020B0604020202020204" pitchFamily="34" charset="0"/>
              </a:rPr>
              <a:t>c = a.dot(b)	</a:t>
            </a:r>
            <a:r>
              <a:rPr lang="vi-VN" altLang="vi-VN" sz="1400" i="1" dirty="0">
                <a:solidFill>
                  <a:srgbClr val="00B0F0"/>
                </a:solidFill>
                <a:latin typeface="Arial" panose="020B0604020202020204" pitchFamily="34" charset="0"/>
                <a:cs typeface="Arial" panose="020B0604020202020204" pitchFamily="34" charset="0"/>
              </a:rPr>
              <a:t>Số cột của a phải bằng số dòng của b</a:t>
            </a:r>
            <a:r>
              <a:rPr lang="vi-VN" altLang="vi-VN" sz="2400" dirty="0">
                <a:solidFill>
                  <a:srgbClr val="00B0F0"/>
                </a:solidFill>
                <a:latin typeface="Arial" panose="020B0604020202020204" pitchFamily="34" charset="0"/>
                <a:cs typeface="Arial" panose="020B0604020202020204" pitchFamily="34" charset="0"/>
              </a:rPr>
              <a:t>		</a:t>
            </a:r>
          </a:p>
        </p:txBody>
      </p:sp>
      <p:sp>
        <p:nvSpPr>
          <p:cNvPr id="36" name="Rectangle 35"/>
          <p:cNvSpPr>
            <a:spLocks noChangeArrowheads="1"/>
          </p:cNvSpPr>
          <p:nvPr/>
        </p:nvSpPr>
        <p:spPr bwMode="auto">
          <a:xfrm>
            <a:off x="2344747" y="4499315"/>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endParaRPr lang="vi-VN" altLang="vi-VN" sz="2400" dirty="0">
              <a:solidFill>
                <a:srgbClr val="005064"/>
              </a:solidFill>
              <a:latin typeface="Arial" panose="020B0604020202020204" pitchFamily="34" charset="0"/>
              <a:cs typeface="Arial" panose="020B0604020202020204" pitchFamily="34" charset="0"/>
            </a:endParaRPr>
          </a:p>
        </p:txBody>
      </p:sp>
      <p:sp>
        <p:nvSpPr>
          <p:cNvPr id="22" name="Rectangle 21"/>
          <p:cNvSpPr>
            <a:spLocks noChangeArrowheads="1"/>
          </p:cNvSpPr>
          <p:nvPr/>
        </p:nvSpPr>
        <p:spPr bwMode="auto">
          <a:xfrm>
            <a:off x="2344747" y="1727670"/>
            <a:ext cx="9348988" cy="369332"/>
          </a:xfrm>
          <a:prstGeom prst="rect">
            <a:avLst/>
          </a:prstGeom>
          <a:noFill/>
          <a:ln>
            <a:noFill/>
          </a:ln>
          <a:effectLst/>
        </p:spPr>
        <p:txBody>
          <a:bodyPr vert="horz" wrap="square" lIns="0" tIns="0" rIns="0" bIns="0" numCol="1" anchor="ctr" anchorCtr="0" compatLnSpc="1">
            <a:prstTxWarp prst="textNoShape">
              <a:avLst/>
            </a:prstTxWarp>
            <a:spAutoFit/>
          </a:bodyPr>
          <a:lstStyle/>
          <a:p>
            <a:pPr marL="457200" lvl="0" indent="-457200" algn="just" eaLnBrk="0" fontAlgn="base" hangingPunct="0">
              <a:spcBef>
                <a:spcPct val="0"/>
              </a:spcBef>
              <a:spcAft>
                <a:spcPct val="0"/>
              </a:spcAft>
              <a:buFont typeface="Courier New" panose="02070309020205020404" pitchFamily="49" charset="0"/>
              <a:buChar char="o"/>
            </a:pPr>
            <a:r>
              <a:rPr lang="vi-VN" altLang="vi-VN" sz="2400" dirty="0">
                <a:solidFill>
                  <a:srgbClr val="005064"/>
                </a:solidFill>
                <a:latin typeface="Arial" panose="020B0604020202020204" pitchFamily="34" charset="0"/>
                <a:cs typeface="Arial" panose="020B0604020202020204" pitchFamily="34" charset="0"/>
                <a:sym typeface="Symbol" panose="05050102010706020507" pitchFamily="18" charset="2"/>
              </a:rPr>
              <a:t>Numerical operations: Các thao tác số học</a:t>
            </a:r>
            <a:endParaRPr lang="vi-VN" altLang="vi-VN" sz="2400" dirty="0">
              <a:solidFill>
                <a:srgbClr val="005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437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20754</TotalTime>
  <Words>9280</Words>
  <Application>Microsoft Office PowerPoint</Application>
  <PresentationFormat>Widescreen</PresentationFormat>
  <Paragraphs>2380</Paragraphs>
  <Slides>132</Slides>
  <Notes>5</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132</vt:i4>
      </vt:variant>
    </vt:vector>
  </HeadingPairs>
  <TitlesOfParts>
    <vt:vector size="151" baseType="lpstr">
      <vt:lpstr>Arial</vt:lpstr>
      <vt:lpstr>Bahnschrift Light</vt:lpstr>
      <vt:lpstr>Bahnschrift SemiBold</vt:lpstr>
      <vt:lpstr>Bahnschrift SemiLight</vt:lpstr>
      <vt:lpstr>Book Antiqua</vt:lpstr>
      <vt:lpstr>Calibri</vt:lpstr>
      <vt:lpstr>Calibri Light</vt:lpstr>
      <vt:lpstr>Cambria</vt:lpstr>
      <vt:lpstr>Cambria Math</vt:lpstr>
      <vt:lpstr>Consolas</vt:lpstr>
      <vt:lpstr>Courier New</vt:lpstr>
      <vt:lpstr>droid sans mono</vt:lpstr>
      <vt:lpstr>Ebrima</vt:lpstr>
      <vt:lpstr>JetBrains Mono</vt:lpstr>
      <vt:lpstr>Roboto</vt:lpstr>
      <vt:lpstr>Symbol</vt:lpstr>
      <vt:lpstr>Times New Roman</vt:lpstr>
      <vt:lpstr>Wingdings</vt:lpstr>
      <vt:lpstr>Office Theme</vt:lpstr>
      <vt:lpstr>NGÔN NGỮ LẬP TRÌNH  KHOA HỌC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 Vu</dc:creator>
  <cp:lastModifiedBy>Ricky</cp:lastModifiedBy>
  <cp:revision>628</cp:revision>
  <dcterms:created xsi:type="dcterms:W3CDTF">2021-07-02T09:21:26Z</dcterms:created>
  <dcterms:modified xsi:type="dcterms:W3CDTF">2024-09-10T02:41:14Z</dcterms:modified>
</cp:coreProperties>
</file>