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Corbel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hdAab6OzmG0MryezUNy8xuSE4n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Corbel-bold.fntdata"/><Relationship Id="rId10" Type="http://schemas.openxmlformats.org/officeDocument/2006/relationships/slide" Target="slides/slide6.xml"/><Relationship Id="rId54" Type="http://schemas.openxmlformats.org/officeDocument/2006/relationships/font" Target="fonts/Corbel-regular.fntdata"/><Relationship Id="rId13" Type="http://schemas.openxmlformats.org/officeDocument/2006/relationships/slide" Target="slides/slide9.xml"/><Relationship Id="rId57" Type="http://schemas.openxmlformats.org/officeDocument/2006/relationships/font" Target="fonts/Corbel-boldItalic.fntdata"/><Relationship Id="rId12" Type="http://schemas.openxmlformats.org/officeDocument/2006/relationships/slide" Target="slides/slide8.xml"/><Relationship Id="rId56" Type="http://schemas.openxmlformats.org/officeDocument/2006/relationships/font" Target="fonts/Corbel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4ca04887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4ca0488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c9f35909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bc9f3590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c9f35909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bc9f3590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c9f35909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bc9f3590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3"/>
          <p:cNvSpPr txBox="1"/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" type="subTitle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" name="Google Shape;16;p43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" type="body"/>
          </p:nvPr>
        </p:nvSpPr>
        <p:spPr>
          <a:xfrm>
            <a:off x="1207008" y="2120054"/>
            <a:ext cx="612648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4" name="Google Shape;74;p52"/>
          <p:cNvSpPr txBox="1"/>
          <p:nvPr>
            <p:ph idx="2" type="body"/>
          </p:nvPr>
        </p:nvSpPr>
        <p:spPr>
          <a:xfrm>
            <a:off x="7789023" y="2147486"/>
            <a:ext cx="3200400" cy="343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3991839" y="-777240"/>
            <a:ext cx="4206240" cy="97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4"/>
          <p:cNvSpPr txBox="1"/>
          <p:nvPr>
            <p:ph type="title"/>
          </p:nvPr>
        </p:nvSpPr>
        <p:spPr>
          <a:xfrm rot="5400000">
            <a:off x="7413033" y="2022229"/>
            <a:ext cx="5897562" cy="2402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" type="body"/>
          </p:nvPr>
        </p:nvSpPr>
        <p:spPr>
          <a:xfrm rot="5400000">
            <a:off x="1876063" y="-763227"/>
            <a:ext cx="5897562" cy="7973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0" type="dt"/>
          </p:nvPr>
        </p:nvSpPr>
        <p:spPr>
          <a:xfrm>
            <a:off x="838200" y="6422854"/>
            <a:ext cx="27431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idx="11" type="ftr"/>
          </p:nvPr>
        </p:nvSpPr>
        <p:spPr>
          <a:xfrm>
            <a:off x="3776135" y="6422854"/>
            <a:ext cx="42796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4"/>
          <p:cNvSpPr txBox="1"/>
          <p:nvPr>
            <p:ph idx="12" type="sldNum"/>
          </p:nvPr>
        </p:nvSpPr>
        <p:spPr>
          <a:xfrm>
            <a:off x="8073048" y="6422854"/>
            <a:ext cx="879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4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0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44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/>
          <p:nvPr>
            <p:ph idx="2" type="pic"/>
          </p:nvPr>
        </p:nvSpPr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46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7"/>
          <p:cNvSpPr txBox="1"/>
          <p:nvPr>
            <p:ph idx="1" type="body"/>
          </p:nvPr>
        </p:nvSpPr>
        <p:spPr>
          <a:xfrm>
            <a:off x="1207008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7"/>
          <p:cNvSpPr txBox="1"/>
          <p:nvPr>
            <p:ph idx="2" type="body"/>
          </p:nvPr>
        </p:nvSpPr>
        <p:spPr>
          <a:xfrm>
            <a:off x="1207008" y="2656566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3" name="Google Shape;43;p47"/>
          <p:cNvSpPr txBox="1"/>
          <p:nvPr>
            <p:ph idx="3" type="body"/>
          </p:nvPr>
        </p:nvSpPr>
        <p:spPr>
          <a:xfrm>
            <a:off x="6231230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7"/>
          <p:cNvSpPr txBox="1"/>
          <p:nvPr>
            <p:ph idx="4" type="body"/>
          </p:nvPr>
        </p:nvSpPr>
        <p:spPr>
          <a:xfrm>
            <a:off x="6231230" y="2656564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47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Два объекта">
  <p:cSld name="1_Два объекта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48"/>
          <p:cNvSpPr/>
          <p:nvPr>
            <p:ph idx="2" type="pic"/>
          </p:nvPr>
        </p:nvSpPr>
        <p:spPr>
          <a:xfrm>
            <a:off x="1202265" y="2011680"/>
            <a:ext cx="4775201" cy="42062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" type="body"/>
          </p:nvPr>
        </p:nvSpPr>
        <p:spPr>
          <a:xfrm>
            <a:off x="1205344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8" name="Google Shape;58;p49"/>
          <p:cNvSpPr txBox="1"/>
          <p:nvPr>
            <p:ph idx="2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9" name="Google Shape;59;p49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9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gradFill>
            <a:gsLst>
              <a:gs pos="0">
                <a:srgbClr val="A9A9A9"/>
              </a:gs>
              <a:gs pos="50000">
                <a:srgbClr val="989898"/>
              </a:gs>
              <a:gs pos="100000">
                <a:srgbClr val="6C6C6C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rbel"/>
              <a:buNone/>
            </a:pPr>
            <a:r>
              <a:rPr lang="ru-RU"/>
              <a:t>Алгоритмы с ветвлением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Операторы условия, цикла, и т.д.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Основная схема</a:t>
            </a:r>
            <a:endParaRPr/>
          </a:p>
        </p:txBody>
      </p:sp>
      <p:pic>
        <p:nvPicPr>
          <p:cNvPr id="158" name="Google Shape;158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5009" l="0" r="0" t="-5011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Проверяется условие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Если оно выполнено (да), то выполняется синий блок.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Если не выполнено (нет), то красный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Далее программа выполняется как обычно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Условный оператор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С помощью условного оператора можно реализовать все остальные операторы которые связаны с ветвлением алгоритмов.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Особенности Python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На рисунке блоки кода показаны прямоугольниками.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Как отделить  ветки кода?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Python нашли оригинальное решение: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Блоки отделяются отступами (обычно по 4 пробела)</a:t>
            </a:r>
            <a:endParaRPr/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6418" y="3585373"/>
            <a:ext cx="4669784" cy="29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="0" baseline="-25000" lang="ru-RU"/>
              <a:t>Блок-схема программы с оператором if</a:t>
            </a:r>
            <a:br>
              <a:rPr b="0" baseline="-25000" lang="ru-RU"/>
            </a:br>
            <a:endParaRPr/>
          </a:p>
        </p:txBody>
      </p:sp>
      <p:pic>
        <p:nvPicPr>
          <p:cNvPr id="178" name="Google Shape;17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84598"/>
          <a:stretch/>
        </p:blipFill>
        <p:spPr>
          <a:xfrm>
            <a:off x="304000" y="4530056"/>
            <a:ext cx="6112790" cy="64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6085" y="1792936"/>
            <a:ext cx="3799274" cy="508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38211" l="0" r="0" t="0"/>
          <a:stretch/>
        </p:blipFill>
        <p:spPr>
          <a:xfrm>
            <a:off x="369116" y="1863389"/>
            <a:ext cx="5816804" cy="24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="0" baseline="-25000" lang="ru-RU"/>
              <a:t>Блок-схема программы с операторами if-else</a:t>
            </a:r>
            <a:br>
              <a:rPr b="0" baseline="-25000" lang="ru-RU"/>
            </a:br>
            <a:endParaRPr/>
          </a:p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3173" y="1894234"/>
            <a:ext cx="5185312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894" y="2131849"/>
            <a:ext cx="5439299" cy="374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Оператор условия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1207008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-RU"/>
              <a:t>По-русски</a:t>
            </a:r>
            <a:endParaRPr/>
          </a:p>
        </p:txBody>
      </p:sp>
      <p:sp>
        <p:nvSpPr>
          <p:cNvPr id="195" name="Google Shape;195;p12"/>
          <p:cNvSpPr txBox="1"/>
          <p:nvPr>
            <p:ph idx="2" type="body"/>
          </p:nvPr>
        </p:nvSpPr>
        <p:spPr>
          <a:xfrm>
            <a:off x="1207008" y="2656566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(условие)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То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Код, который выполняется при выполнении условия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Переход на первую строку за оператором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Иначе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Код, который выполняется при выполнении условия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Переход на первую строку за оператором</a:t>
            </a:r>
            <a:endParaRPr/>
          </a:p>
          <a:p>
            <a:pPr indent="-55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6" name="Google Shape;196;p12"/>
          <p:cNvSpPr txBox="1"/>
          <p:nvPr>
            <p:ph idx="3" type="body"/>
          </p:nvPr>
        </p:nvSpPr>
        <p:spPr>
          <a:xfrm>
            <a:off x="6231230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-RU"/>
              <a:t>Python</a:t>
            </a:r>
            <a:endParaRPr/>
          </a:p>
        </p:txBody>
      </p:sp>
      <p:pic>
        <p:nvPicPr>
          <p:cNvPr id="197" name="Google Shape;197;p12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9647" y="3229920"/>
            <a:ext cx="3257143" cy="24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Подробно</a:t>
            </a:r>
            <a:endParaRPr/>
          </a:p>
        </p:txBody>
      </p:sp>
      <p:pic>
        <p:nvPicPr>
          <p:cNvPr id="203" name="Google Shape;203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7861" r="-7860" t="0"/>
          <a:stretch/>
        </p:blipFill>
        <p:spPr>
          <a:xfrm>
            <a:off x="1361435" y="2150619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If – оператор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() – проверяемое условие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accent2"/>
                </a:solidFill>
              </a:rPr>
              <a:t>Что делать, если условие выполнено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ru-RU" sz="1600">
                <a:solidFill>
                  <a:srgbClr val="FF0000"/>
                </a:solidFill>
              </a:rPr>
              <a:t>Если условие НЕ выполнено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ru-RU" sz="1600">
                <a:solidFill>
                  <a:schemeClr val="accent5"/>
                </a:solidFill>
              </a:rPr>
              <a:t>Что дальше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536" y="4177454"/>
            <a:ext cx="4321096" cy="263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/>
        </p:nvSpPr>
        <p:spPr>
          <a:xfrm>
            <a:off x="2946425" y="3784625"/>
            <a:ext cx="770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хотите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Pass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Ключевое слово, чтобы покинуть блок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Необязательное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Я его ставлю, чтобы выделить последний блок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Проверка нескольких условий</a:t>
            </a: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Предположим, вам надо отнести респондента к одной из возрастных категорий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Для этого вам надо проверить, в какие границы попадает расчетный возраст респондента и сделать это несколько раз.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Проверка последующих условий происходит за словом ELIF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="0" baseline="-25000" lang="ru-RU"/>
              <a:t>Множественное ветвление. Операторы if-elif-else</a:t>
            </a:r>
            <a:br>
              <a:rPr b="0" baseline="-25000" lang="ru-RU"/>
            </a:b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0378" y="1827065"/>
            <a:ext cx="4501622" cy="477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618" y="2011680"/>
            <a:ext cx="2067150" cy="4956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/>
          <p:nvPr/>
        </p:nvSpPr>
        <p:spPr>
          <a:xfrm>
            <a:off x="3048000" y="3105835"/>
            <a:ext cx="5181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Подумайте в какой момент прекратиться выполнение if-elif-else. В каком случае «сработает» ветка else?</a:t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Порядок выполнения программы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Elif</a:t>
            </a:r>
            <a:endParaRPr/>
          </a:p>
        </p:txBody>
      </p:sp>
      <p:pic>
        <p:nvPicPr>
          <p:cNvPr id="233" name="Google Shape;233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5648" r="-5648" t="0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Сначала вводится год рождения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Это строка и ее преобразовывают в целое число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Возраст = 2015-Год рождения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Если возраст &lt; 30 – первая группа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Иначе если возраст&gt;60 – 2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Иначе - 3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4ca04887d_1_0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c4ca04887d_1_0"/>
          <p:cNvSpPr/>
          <p:nvPr>
            <p:ph idx="2" type="pic"/>
          </p:nvPr>
        </p:nvSpPr>
        <p:spPr>
          <a:xfrm>
            <a:off x="1280160" y="2211494"/>
            <a:ext cx="6126600" cy="3931800"/>
          </a:xfrm>
          <a:prstGeom prst="rect">
            <a:avLst/>
          </a:prstGeom>
        </p:spPr>
      </p:sp>
      <p:sp>
        <p:nvSpPr>
          <p:cNvPr id="241" name="Google Shape;241;g2c4ca04887d_1_0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Elif</a:t>
            </a:r>
            <a:endParaRPr/>
          </a:p>
        </p:txBody>
      </p:sp>
      <p:sp>
        <p:nvSpPr>
          <p:cNvPr id="247" name="Google Shape;247;p18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Посмотрите, как организован вывод: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вместо переменной части добавлен шаблон (например, %4g)</a:t>
            </a:r>
            <a:endParaRPr/>
          </a:p>
        </p:txBody>
      </p:sp>
      <p:pic>
        <p:nvPicPr>
          <p:cNvPr id="248" name="Google Shape;248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1539" l="0" r="0" t="-11541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Укороченный оператор условия</a:t>
            </a:r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 операторе может присутствовать только проверка условия и реакция на то, что проверка выполнена.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Например, мне нужны только положительные целые числа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Я проверяю знак, и если он меньше нуля, то меняю знак числа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А в противном случае ничего делать и не требуется</a:t>
            </a:r>
            <a:endParaRPr/>
          </a:p>
        </p:txBody>
      </p:sp>
      <p:pic>
        <p:nvPicPr>
          <p:cNvPr id="255" name="Google Shape;255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5120" l="0" r="0" t="-45120"/>
          <a:stretch/>
        </p:blipFill>
        <p:spPr>
          <a:xfrm>
            <a:off x="1202265" y="2011680"/>
            <a:ext cx="4775201" cy="42062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Укороченный оператор условия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Это тоже работает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условие выполнено, то работает блок ПЕРЕД if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НЕ выполнено – блок за else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Смысл конструкции – записать короткую проверку в одну строку</a:t>
            </a:r>
            <a:endParaRPr/>
          </a:p>
        </p:txBody>
      </p:sp>
      <p:pic>
        <p:nvPicPr>
          <p:cNvPr id="262" name="Google Shape;262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72715" l="0" r="0" t="-72717"/>
          <a:stretch/>
        </p:blipFill>
        <p:spPr>
          <a:xfrm>
            <a:off x="1202265" y="2011680"/>
            <a:ext cx="4775201" cy="42062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aseline="-25000" lang="ru-RU"/>
              <a:t>Практическая работа</a:t>
            </a:r>
            <a:br>
              <a:rPr baseline="-25000" lang="ru-RU"/>
            </a:br>
            <a:endParaRPr/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Скопируйте  один из списков или словарей, предыдущего задания. 	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Присвойте некоторой переменной одно из значений списка(словаря)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Напишите программный код, в котором в случае, если значение переменной (число учащихся в одной из групп) меньше  заданного, выводилось бы специальное сообщение (используйте команду print).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Один раз выполните программу при значении переменной меньше а, второй раз — больше заданного значения числа учащихся.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Усовершенствуйте предыдущий код с помощью альтернативной ветки else так, чтобы в зависимости от значения переменной, зачисление производилось или в одну или в другую группу.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Самостоятельно придумайте программу, в которой бы использовалась инструкция if (желательно с else). Вложенный код должен содержать не менее 3 выражений. (Изменяется список или словарь и реакция на это изменение: «зачислен » или «не зачислен»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ru-RU"/>
              <a:t>Выводите содержимое словаря(списка) на экран после каждого изменения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выполнения практического задания</a:t>
            </a:r>
            <a:endParaRPr/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1, 2, 3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4,5</a:t>
            </a:r>
            <a:endParaRPr/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577" y="1917304"/>
            <a:ext cx="61817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9577" y="3997616"/>
            <a:ext cx="6096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выполнения практического задания</a:t>
            </a:r>
            <a:endParaRPr/>
          </a:p>
        </p:txBody>
      </p:sp>
      <p:sp>
        <p:nvSpPr>
          <p:cNvPr id="282" name="Google Shape;282;p23"/>
          <p:cNvSpPr txBox="1"/>
          <p:nvPr>
            <p:ph idx="1" type="body"/>
          </p:nvPr>
        </p:nvSpPr>
        <p:spPr>
          <a:xfrm>
            <a:off x="1102251" y="2078792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5,6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259" y="1985187"/>
            <a:ext cx="6161905" cy="3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72826" y="-153374"/>
            <a:ext cx="12464827" cy="701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Операторы цикла</a:t>
            </a:r>
            <a:endParaRPr/>
          </a:p>
        </p:txBody>
      </p:sp>
      <p:sp>
        <p:nvSpPr>
          <p:cNvPr id="290" name="Google Shape;290;p24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Цикл – повторяющиеся команды или одна команда</a:t>
            </a:r>
            <a:endParaRPr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Цикл состоит из тела (повторяющихся команд)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И условия проверки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Условие может быть ДО тела цикла (цикл с ПРЕДусловием)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И после (цикл с ПОСТусловием)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Цикл с постусловием выполняется хотя бы 1 раз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Цикл с предусловием может не выполняться ни разу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Вместо логического условия может быть задан счетчик цикла, который каждое исполнение цикла меняет свое значение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 выполнении программы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Как правило, инструкции по выполнению программы исполняются сверху вниз, в порядке написания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Часто бывает нужно изменить этот порядок: выполнить один вариантов расчета, запустить один из фрагментов программы несколько раз,  отреагировать на ошибку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Все это привело к появлению в языках программирования специальных конструкций для ветвления программы.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Остановка цикла</a:t>
            </a:r>
            <a:endParaRPr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Continue – останавливает выполнение ТЕЛА цикла на текущей итерации и возвращает на проверку условия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Break – прерывает весь цикл, если циклов несколько и они «вложены» один в другой – то самый внутренний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While – цикл с предусловием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Работа цикла</a:t>
            </a:r>
            <a:endParaRPr/>
          </a:p>
        </p:txBody>
      </p:sp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Проверяется условие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оно истинно – выполняется тело цикла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По окончании – проверка условия повторяется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Break – прерывает цикл, continue – прерывает только итерацию</a:t>
            </a:r>
            <a:endParaRPr/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515" y="4055745"/>
            <a:ext cx="86391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1205" y="0"/>
            <a:ext cx="4790795" cy="333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цикла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Значение x обнуляется до единицы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Объясните, почему последний x равен 0?</a:t>
            </a:r>
            <a:endParaRPr/>
          </a:p>
        </p:txBody>
      </p:sp>
      <p:pic>
        <p:nvPicPr>
          <p:cNvPr descr="C:\Users\Alex\AppData\Local\Temp\SNAGHTML21491278.PNG" id="323" name="Google Shape;323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6013" l="0" r="0" t="-16013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aseline="-25000" lang="ru-RU"/>
              <a:t>Практическая работа</a:t>
            </a:r>
            <a:br>
              <a:rPr baseline="-25000" lang="ru-RU"/>
            </a:br>
            <a:endParaRPr/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Скопируйте  один из списков или словарей, предыдущего задания. 	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Присвойте некоторой переменной одно из значений списка(словаря)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Напишите программный код, в котором в случае, если значение переменной (число учащихся в одной из групп) меньше  заданного, выводилось бы специальное сообщение (используйте команду print).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Один раз выполните программу при значении переменной меньше а, второй раз — больше заданного значения числа учащихся.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Усовершенствуйте предыдущий код с помощью альтернативной ветки else так, чтобы в зависимости от значения переменной, зачисление производилось или в одну или в другую группу.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Самостоятельно придумайте программу, в которой бы использовалась инструкция if (желательно с else). Вложенный код должен содержать не менее 3 выражений. (Изменяется список или словарь и реакция на это изменение: «зачислен » или «не зачислен»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ru-RU"/>
              <a:t>Выводите содержимое словаря(списка) на экран после каждого изменения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выполнения практического задания</a:t>
            </a:r>
            <a:endParaRPr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159391" y="2011680"/>
            <a:ext cx="5444455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Скопируйте  один из списков или словарей, предыдущего задания. 	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Создайте новый элемент словаря (группу, который сам является списком).Присвойте переменной значение нового элемента списка(словаря)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Напишите программный код, в котором пока значение переменной меньше  заданного, добавлялся бы новый элемент в список группы (используйте команду print).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Один раз выполните программу при значении переменной меньше а, второй раз — больше заданного значения числа учащихся.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ru-RU"/>
              <a:t>Выводите содержимое словаря(списка) на экран после каждого изменения</a:t>
            </a:r>
            <a:endParaRPr/>
          </a:p>
          <a:p>
            <a:pPr indent="-64133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36" name="Google Shape;3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881" y="2321409"/>
            <a:ext cx="6805174" cy="389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выполнения практического задания</a:t>
            </a:r>
            <a:endParaRPr/>
          </a:p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952" y="2219476"/>
            <a:ext cx="7438095" cy="2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550" y="1608950"/>
            <a:ext cx="13998149" cy="74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For in</a:t>
            </a:r>
            <a:endParaRPr/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For … in …</a:t>
            </a:r>
            <a:endParaRPr/>
          </a:p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этом цикле за словом in должно идти что-то перечислимое, например – список.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За словом for следует локальная переменная (счетчик)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каждой итерации оператор in присваивает счетчику значение из списка, начиная с первого и пока список не закончится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Распечатка всех имен</a:t>
            </a:r>
            <a:endParaRPr/>
          </a:p>
        </p:txBody>
      </p:sp>
      <p:pic>
        <p:nvPicPr>
          <p:cNvPr id="362" name="Google Shape;362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7830" l="0" r="0" t="-27829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35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Посмотрите на вывод</a:t>
            </a:r>
            <a:endParaRPr/>
          </a:p>
        </p:txBody>
      </p:sp>
      <p:pic>
        <p:nvPicPr>
          <p:cNvPr id="364" name="Google Shape;36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9141" y="3667930"/>
            <a:ext cx="4663094" cy="1911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c9f359099_0_12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4" name="Google Shape;114;g2bc9f359099_0_12"/>
          <p:cNvSpPr txBox="1"/>
          <p:nvPr>
            <p:ph idx="1" type="body"/>
          </p:nvPr>
        </p:nvSpPr>
        <p:spPr>
          <a:xfrm>
            <a:off x="1202919" y="2011680"/>
            <a:ext cx="97842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5" name="Google Shape;115;g2bc9f35909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575" y="1510838"/>
            <a:ext cx="718185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bc9f359099_0_12"/>
          <p:cNvSpPr/>
          <p:nvPr/>
        </p:nvSpPr>
        <p:spPr>
          <a:xfrm>
            <a:off x="6179900" y="4518875"/>
            <a:ext cx="1104600" cy="629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отладка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Имена в обратном порядке</a:t>
            </a:r>
            <a:endParaRPr/>
          </a:p>
        </p:txBody>
      </p:sp>
      <p:pic>
        <p:nvPicPr>
          <p:cNvPr id="370" name="Google Shape;370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52130" l="0" r="0" t="-52130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2" name="Google Shape;3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2953" y="4075376"/>
            <a:ext cx="4551349" cy="197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range</a:t>
            </a:r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Range – создает массив от числа Start до числа Stop  с шагом Step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Этим можно воспользоваться для создания разнообразных номеров, шкал, кодов и т.п.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Следующий цикл печатает все числа от 0 до 100 с шагом 5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919" y="4114800"/>
            <a:ext cx="4698513" cy="153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0225" y="3129085"/>
            <a:ext cx="1916773" cy="35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Цикл for со словом else</a:t>
            </a:r>
            <a:endParaRPr/>
          </a:p>
        </p:txBody>
      </p:sp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При необходимости пройти по данным и сделать с ними что-то однотипное, а для исключений – нечто другое, можно использовать внутри цикла проверку и слово break.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этом случае, расчет «выкинет» (только если не сработает break и никак иначе) на дополнительную команду else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Алгоритм далее ищет простые числа путем их деления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Поиск простых чисел</a:t>
            </a:r>
            <a:endParaRPr/>
          </a:p>
        </p:txBody>
      </p:sp>
      <p:pic>
        <p:nvPicPr>
          <p:cNvPr id="392" name="Google Shape;392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9084" l="0" r="0" t="-29085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39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Два цикла.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Первый – перебор чисел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Второй – перебор делителей для текущего числа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% - остаток от деления нацело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Алгоритм</a:t>
            </a:r>
            <a:endParaRPr/>
          </a:p>
        </p:txBody>
      </p:sp>
      <p:sp>
        <p:nvSpPr>
          <p:cNvPr id="399" name="Google Shape;399;p40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Внешний цикл перебирает числа от 2 до большого числа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Текущее проверяемое число – 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Внутренний цикл пробует делить n на все числа от 2 до самой n (но не включая саму n) и проверяет остаток от деления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остаток n % x == 0 то найден делитель, который меньше n и число является составным, что и печатается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Цикл прерывается break и можно (во внешнем цикле) искать новую 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А если таковой остаток не  найден и мы добрались до n, то цикл прерывается на else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А это уже значит, что число простое, о чем и сообщается в ветке else</a:t>
            </a:r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652" y="603728"/>
            <a:ext cx="2542857" cy="21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Поиск простых чисел</a:t>
            </a:r>
            <a:endParaRPr/>
          </a:p>
        </p:txBody>
      </p:sp>
      <p:pic>
        <p:nvPicPr>
          <p:cNvPr id="406" name="Google Shape;406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9084" l="0" r="0" t="-29085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7" name="Google Shape;407;p41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9f359099_0_19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Где ошибка: ожидается и получается</a:t>
            </a:r>
            <a:endParaRPr/>
          </a:p>
        </p:txBody>
      </p:sp>
      <p:sp>
        <p:nvSpPr>
          <p:cNvPr id="122" name="Google Shape;122;g2bc9f359099_0_19"/>
          <p:cNvSpPr txBox="1"/>
          <p:nvPr>
            <p:ph idx="1" type="body"/>
          </p:nvPr>
        </p:nvSpPr>
        <p:spPr>
          <a:xfrm>
            <a:off x="1202919" y="2011680"/>
            <a:ext cx="97842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g2bc9f359099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513" y="1725638"/>
            <a:ext cx="5800725" cy="500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2bc9f359099_0_19"/>
          <p:cNvCxnSpPr/>
          <p:nvPr/>
        </p:nvCxnSpPr>
        <p:spPr>
          <a:xfrm flipH="1" rot="10800000">
            <a:off x="992700" y="5539650"/>
            <a:ext cx="2321100" cy="1118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5" name="Google Shape;125;g2bc9f359099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8650" y="1706599"/>
            <a:ext cx="6519401" cy="45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bc9f359099_0_19"/>
          <p:cNvSpPr/>
          <p:nvPr/>
        </p:nvSpPr>
        <p:spPr>
          <a:xfrm rot="516450">
            <a:off x="5243092" y="4854347"/>
            <a:ext cx="1705813" cy="16780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c9f359099_0_5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Отладочная печать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g2bc9f359099_0_5"/>
          <p:cNvSpPr txBox="1"/>
          <p:nvPr>
            <p:ph idx="1" type="body"/>
          </p:nvPr>
        </p:nvSpPr>
        <p:spPr>
          <a:xfrm>
            <a:off x="59949" y="2037850"/>
            <a:ext cx="39363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Хитрости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●"/>
            </a:pPr>
            <a:r>
              <a:rPr lang="ru-RU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Часто отладочную печать сложно заметить в объемном выводе тестов. </a:t>
            </a:r>
            <a:endParaRPr/>
          </a:p>
        </p:txBody>
      </p:sp>
      <p:pic>
        <p:nvPicPr>
          <p:cNvPr id="133" name="Google Shape;133;g2bc9f35909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150" y="1459200"/>
            <a:ext cx="7181850" cy="56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bc9f359099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829" y="3371575"/>
            <a:ext cx="3311100" cy="31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 выполнении программы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Во всех этих случаях программа как бы начинает выполняться с нового места и после выполнения этого куска возвращается назад (не всегда, впрочем)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Таким образом нужно решить: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Когда прерваться и при каком условии прерываться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Куда перейти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Как восстановить нормальное исполнение программы.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Как вернуться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GOTO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Оператор перехода, который передает управление на строку программы с заданным номером или меткой.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Считается, что этот оператор нарушает ряд принципов написания удобных программ и сейчас используется крайне редко.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Операторы условия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каймление">
  <a:themeElements>
    <a:clrScheme name="Синий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2015-11-26T21:51:18Z</dcterms:created>
  <dc:creator>Alex Samarkin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F2D31CA6-F681-4A7F-96BB-58774EC639A3</vt:lpwstr>
  </property>
  <property fmtid="{D5CDD505-2E9C-101B-9397-08002B2CF9AE}" pid="3" name="ArticulatePath">
    <vt:lpwstr>Презентация1</vt:lpwstr>
  </property>
</Properties>
</file>