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presentation.xml" ContentType="application/vnd.openxmlformats-officedocument.presentationml.presentation.main+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2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27.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97" autoAdjust="0"/>
    <p:restoredTop sz="92970" autoAdjust="0"/>
  </p:normalViewPr>
  <p:slideViewPr>
    <p:cSldViewPr snapToGrid="0">
      <p:cViewPr varScale="1">
        <p:scale>
          <a:sx n="129" d="100"/>
          <a:sy n="129" d="100"/>
        </p:scale>
        <p:origin x="232" y="30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4/2/20 4:18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Meiryo" panose="020B0604030504040204" pitchFamily="34" charset="-128"/>
                <a:ea typeface="Meiryo" panose="020B0604030504040204" pitchFamily="34" charset="-128"/>
                <a:cs typeface="Segoe UI Light" panose="020B0502040204020203" pitchFamily="34" charset="0"/>
              </a:rPr>
              <a:t>Step 2:</a:t>
            </a:r>
            <a:r>
              <a:rPr lang="ja-JP" altLang="en-US" sz="4400">
                <a:solidFill>
                  <a:schemeClr val="tx1"/>
                </a:solidFill>
                <a:latin typeface="Meiryo" panose="020B0604030504040204" pitchFamily="34" charset="-128"/>
                <a:ea typeface="Meiryo" panose="020B0604030504040204" pitchFamily="34" charset="-128"/>
                <a:cs typeface="Segoe UI Light" panose="020B0502040204020203" pitchFamily="34" charset="0"/>
              </a:rPr>
              <a:t>ソリューションを設計する</a:t>
            </a:r>
            <a:endParaRPr lang="en-US" sz="4400" dirty="0">
              <a:solidFill>
                <a:schemeClr val="tx1"/>
              </a:solidFill>
              <a:latin typeface="Meiryo" panose="020B0604030504040204" pitchFamily="34" charset="-128"/>
              <a:ea typeface="Meiryo" panose="020B0604030504040204" pitchFamily="34" charset="-128"/>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ja-JP" altLang="en-US" sz="3600">
                <a:latin typeface="Meiryo" panose="020B0604030504040204" pitchFamily="34" charset="-128"/>
                <a:ea typeface="Meiryo" panose="020B0604030504040204" pitchFamily="34" charset="-128"/>
              </a:rPr>
              <a:t>成果</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ja-JP" altLang="en-US" sz="2400">
                <a:latin typeface="Meiryo" panose="020B0604030504040204" pitchFamily="34" charset="-128"/>
                <a:ea typeface="Meiryo" panose="020B0604030504040204" pitchFamily="34" charset="-128"/>
                <a:cs typeface="Segoe UI Semilight" panose="020B0402040204020203" pitchFamily="34" charset="0"/>
              </a:rPr>
              <a:t>ソリューションを設計し、</a:t>
            </a:r>
            <a:r>
              <a:rPr lang="en-US" altLang="ja-JP" sz="2400" dirty="0">
                <a:latin typeface="Meiryo" panose="020B0604030504040204" pitchFamily="34" charset="-128"/>
                <a:ea typeface="Meiryo" panose="020B0604030504040204" pitchFamily="34" charset="-128"/>
                <a:cs typeface="Segoe UI Semilight" panose="020B0402040204020203" pitchFamily="34" charset="0"/>
              </a:rPr>
              <a:t>15</a:t>
            </a:r>
            <a:r>
              <a:rPr lang="ja-JP" altLang="en-US" sz="2400">
                <a:latin typeface="Meiryo" panose="020B0604030504040204" pitchFamily="34" charset="-128"/>
                <a:ea typeface="Meiryo" panose="020B0604030504040204" pitchFamily="34" charset="-128"/>
                <a:cs typeface="Segoe UI Semilight" panose="020B0402040204020203" pitchFamily="34" charset="0"/>
              </a:rPr>
              <a:t>分間のチョークトーク形式で対象の顧客にソリューションを提示する準備をします。</a:t>
            </a:r>
            <a:endParaRPr lang="en-US" altLang="ja-JP" sz="2400" dirty="0">
              <a:latin typeface="Meiryo" panose="020B0604030504040204" pitchFamily="34" charset="-128"/>
              <a:ea typeface="Meiryo" panose="020B0604030504040204" pitchFamily="34" charset="-128"/>
              <a:cs typeface="Segoe UI Semilight" panose="020B0402040204020203" pitchFamily="34" charset="0"/>
            </a:endParaRPr>
          </a:p>
          <a:p>
            <a:pPr>
              <a:lnSpc>
                <a:spcPct val="90000"/>
              </a:lnSpc>
              <a:spcAft>
                <a:spcPts val="600"/>
              </a:spcAft>
            </a:pPr>
            <a:endParaRPr lang="en-US" sz="2400" dirty="0">
              <a:latin typeface="Meiryo" panose="020B0604030504040204" pitchFamily="34" charset="-128"/>
              <a:ea typeface="Meiryo" panose="020B0604030504040204" pitchFamily="34" charset="-128"/>
            </a:endParaRPr>
          </a:p>
          <a:p>
            <a:pPr>
              <a:lnSpc>
                <a:spcPct val="90000"/>
              </a:lnSpc>
              <a:spcAft>
                <a:spcPts val="600"/>
              </a:spcAft>
            </a:pPr>
            <a:r>
              <a:rPr lang="ja-JP" altLang="en-US" sz="3600">
                <a:latin typeface="Meiryo" panose="020B0604030504040204" pitchFamily="34" charset="-128"/>
                <a:ea typeface="Meiryo" panose="020B0604030504040204" pitchFamily="34" charset="-128"/>
              </a:rPr>
              <a:t>時間</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en-US" sz="2400" dirty="0">
                <a:latin typeface="Meiryo" panose="020B0604030504040204" pitchFamily="34" charset="-128"/>
                <a:ea typeface="Meiryo" panose="020B0604030504040204" pitchFamily="34" charset="-128"/>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404218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Meiryo" panose="020B0604030504040204" pitchFamily="34" charset="-128"/>
                <a:ea typeface="Meiryo" panose="020B0604030504040204" pitchFamily="34" charset="-128"/>
                <a:cs typeface="Segoe UI Light" panose="020B0502040204020203" pitchFamily="34" charset="0"/>
              </a:rPr>
              <a:t>Step 3:</a:t>
            </a:r>
            <a:r>
              <a:rPr lang="ja-JP" altLang="en-US" sz="4400">
                <a:solidFill>
                  <a:schemeClr val="tx1"/>
                </a:solidFill>
                <a:latin typeface="Meiryo" panose="020B0604030504040204" pitchFamily="34" charset="-128"/>
                <a:ea typeface="Meiryo" panose="020B0604030504040204" pitchFamily="34" charset="-128"/>
                <a:cs typeface="Segoe UI Light" panose="020B0502040204020203" pitchFamily="34" charset="0"/>
              </a:rPr>
              <a:t>ソリューションを提示する</a:t>
            </a:r>
            <a:endParaRPr lang="en-US" sz="4400" dirty="0">
              <a:solidFill>
                <a:schemeClr val="tx1"/>
              </a:solidFill>
              <a:latin typeface="Meiryo" panose="020B0604030504040204" pitchFamily="34" charset="-128"/>
              <a:ea typeface="Meiryo" panose="020B0604030504040204" pitchFamily="34" charset="-128"/>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078829" cy="5506123"/>
          </a:xfrm>
          <a:prstGeom prst="rect">
            <a:avLst/>
          </a:prstGeom>
          <a:noFill/>
        </p:spPr>
        <p:txBody>
          <a:bodyPr wrap="square" lIns="182880" tIns="146304" rIns="182880" bIns="146304" rtlCol="0">
            <a:spAutoFit/>
          </a:bodyPr>
          <a:lstStyle/>
          <a:p>
            <a:pPr>
              <a:lnSpc>
                <a:spcPct val="90000"/>
              </a:lnSpc>
              <a:spcAft>
                <a:spcPts val="600"/>
              </a:spcAft>
            </a:pPr>
            <a:r>
              <a:rPr lang="ja-JP" altLang="en-US" sz="3600">
                <a:latin typeface="Meiryo" panose="020B0604030504040204" pitchFamily="34" charset="-128"/>
                <a:ea typeface="Meiryo" panose="020B0604030504040204" pitchFamily="34" charset="-128"/>
              </a:rPr>
              <a:t>成果</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en-US" altLang="ja-JP" sz="2400" dirty="0">
                <a:latin typeface="Meiryo" panose="020B0604030504040204" pitchFamily="34" charset="-128"/>
                <a:ea typeface="Meiryo" panose="020B0604030504040204" pitchFamily="34" charset="-128"/>
                <a:cs typeface="Segoe UI Semilight" panose="020B0402040204020203" pitchFamily="34" charset="0"/>
              </a:rPr>
              <a:t>15</a:t>
            </a:r>
            <a:r>
              <a:rPr lang="ja-JP" altLang="en-US" sz="2400">
                <a:latin typeface="Meiryo" panose="020B0604030504040204" pitchFamily="34" charset="-128"/>
                <a:ea typeface="Meiryo" panose="020B0604030504040204" pitchFamily="34" charset="-128"/>
                <a:cs typeface="Segoe UI Semilight" panose="020B0402040204020203" pitchFamily="34" charset="0"/>
              </a:rPr>
              <a:t>分のチョークトーク形式でソリューションをターゲット顧客に提示する</a:t>
            </a:r>
            <a:endParaRPr lang="en-US" altLang="ja-JP" sz="2400" dirty="0">
              <a:latin typeface="Meiryo" panose="020B0604030504040204" pitchFamily="34" charset="-128"/>
              <a:ea typeface="Meiryo" panose="020B0604030504040204" pitchFamily="34" charset="-128"/>
              <a:cs typeface="Segoe UI Semilight" panose="020B0402040204020203" pitchFamily="34" charset="0"/>
            </a:endParaRPr>
          </a:p>
          <a:p>
            <a:pPr>
              <a:lnSpc>
                <a:spcPct val="90000"/>
              </a:lnSpc>
              <a:spcAft>
                <a:spcPts val="600"/>
              </a:spcAft>
            </a:pPr>
            <a:endParaRPr lang="en-US" sz="2400" dirty="0">
              <a:latin typeface="Meiryo" panose="020B0604030504040204" pitchFamily="34" charset="-128"/>
              <a:ea typeface="Meiryo" panose="020B0604030504040204" pitchFamily="34" charset="-128"/>
            </a:endParaRPr>
          </a:p>
          <a:p>
            <a:pPr>
              <a:lnSpc>
                <a:spcPct val="90000"/>
              </a:lnSpc>
              <a:spcAft>
                <a:spcPts val="600"/>
              </a:spcAft>
            </a:pPr>
            <a:r>
              <a:rPr lang="ja-JP" altLang="en-US" sz="3600">
                <a:latin typeface="Meiryo" panose="020B0604030504040204" pitchFamily="34" charset="-128"/>
                <a:ea typeface="Meiryo" panose="020B0604030504040204" pitchFamily="34" charset="-128"/>
              </a:rPr>
              <a:t>時間</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en-US" sz="2400" dirty="0">
                <a:latin typeface="Meiryo" panose="020B0604030504040204" pitchFamily="34" charset="-128"/>
                <a:ea typeface="Meiryo" panose="020B0604030504040204" pitchFamily="34" charset="-128"/>
                <a:cs typeface="Segoe UI Semilight" panose="020B0402040204020203" pitchFamily="34" charset="0"/>
              </a:rPr>
              <a:t>30 minutes (</a:t>
            </a:r>
            <a:r>
              <a:rPr lang="ja-JP" altLang="en-US" sz="2400">
                <a:latin typeface="Meiryo" panose="020B0604030504040204" pitchFamily="34" charset="-128"/>
                <a:ea typeface="Meiryo" panose="020B0604030504040204" pitchFamily="34" charset="-128"/>
                <a:cs typeface="Segoe UI Semilight" panose="020B0402040204020203" pitchFamily="34" charset="0"/>
              </a:rPr>
              <a:t>各チームがフィードバックを提示して受け取るのに</a:t>
            </a:r>
            <a:r>
              <a:rPr lang="en-US" altLang="ja-JP" sz="2400" dirty="0">
                <a:latin typeface="Meiryo" panose="020B0604030504040204" pitchFamily="34" charset="-128"/>
                <a:ea typeface="Meiryo" panose="020B0604030504040204" pitchFamily="34" charset="-128"/>
                <a:cs typeface="Segoe UI Semilight" panose="020B0402040204020203" pitchFamily="34" charset="0"/>
              </a:rPr>
              <a:t>15</a:t>
            </a:r>
            <a:r>
              <a:rPr lang="ja-JP" altLang="en-US" sz="2400">
                <a:latin typeface="Meiryo" panose="020B0604030504040204" pitchFamily="34" charset="-128"/>
                <a:ea typeface="Meiryo" panose="020B0604030504040204" pitchFamily="34" charset="-128"/>
                <a:cs typeface="Segoe UI Semilight" panose="020B0402040204020203" pitchFamily="34" charset="0"/>
              </a:rPr>
              <a:t>分</a:t>
            </a:r>
            <a:r>
              <a:rPr lang="en-US" sz="2400" dirty="0">
                <a:latin typeface="Meiryo" panose="020B0604030504040204" pitchFamily="34" charset="-128"/>
                <a:ea typeface="Meiryo" panose="020B0604030504040204" pitchFamily="34" charset="-128"/>
                <a:cs typeface="Segoe UI Semilight" panose="020B0402040204020203" pitchFamily="34" charset="0"/>
              </a:rPr>
              <a:t>) </a:t>
            </a:r>
          </a:p>
          <a:p>
            <a:pPr>
              <a:lnSpc>
                <a:spcPct val="90000"/>
              </a:lnSpc>
              <a:spcAft>
                <a:spcPts val="600"/>
              </a:spcAft>
            </a:pPr>
            <a:endParaRPr lang="en-US" sz="2400" dirty="0">
              <a:latin typeface="Meiryo" panose="020B0604030504040204" pitchFamily="34" charset="-128"/>
              <a:ea typeface="Meiryo" panose="020B0604030504040204" pitchFamily="34" charset="-128"/>
            </a:endParaRPr>
          </a:p>
          <a:p>
            <a:pPr>
              <a:lnSpc>
                <a:spcPct val="90000"/>
              </a:lnSpc>
              <a:spcAft>
                <a:spcPts val="600"/>
              </a:spcAft>
            </a:pPr>
            <a:r>
              <a:rPr lang="ja-JP" altLang="en-US" sz="3600">
                <a:latin typeface="Meiryo" panose="020B0604030504040204" pitchFamily="34" charset="-128"/>
                <a:ea typeface="Meiryo" panose="020B0604030504040204" pitchFamily="34" charset="-128"/>
              </a:rPr>
              <a:t>方法</a:t>
            </a:r>
            <a:endParaRPr lang="en-US" sz="3600" dirty="0">
              <a:latin typeface="Meiryo" panose="020B0604030504040204" pitchFamily="34" charset="-128"/>
              <a:ea typeface="Meiryo" panose="020B0604030504040204" pitchFamily="34" charset="-128"/>
            </a:endParaRPr>
          </a:p>
          <a:p>
            <a:pPr marL="342900" lvl="0" indent="-342900">
              <a:buFont typeface="Arial" panose="020B0604020202020204" pitchFamily="34" charset="0"/>
              <a:buChar char="•"/>
            </a:pPr>
            <a:r>
              <a:rPr lang="ja-JP" altLang="en-US" sz="2000">
                <a:latin typeface="Meiryo" panose="020B0604030504040204" pitchFamily="34" charset="-128"/>
                <a:ea typeface="Meiryo" panose="020B0604030504040204" pitchFamily="34" charset="-128"/>
                <a:cs typeface="Segoe UI Semilight" panose="020B0402040204020203" pitchFamily="34" charset="0"/>
              </a:rPr>
              <a:t>別のテーブルとペアリング</a:t>
            </a:r>
          </a:p>
          <a:p>
            <a:pPr marL="342900" lvl="0" indent="-342900">
              <a:buFont typeface="Arial" panose="020B0604020202020204" pitchFamily="34" charset="0"/>
              <a:buChar char="•"/>
            </a:pPr>
            <a:r>
              <a:rPr lang="en-US" altLang="ja-JP" sz="2000" dirty="0">
                <a:latin typeface="Meiryo" panose="020B0604030504040204" pitchFamily="34" charset="-128"/>
                <a:ea typeface="Meiryo" panose="020B0604030504040204" pitchFamily="34" charset="-128"/>
                <a:cs typeface="Segoe UI Semilight" panose="020B0402040204020203" pitchFamily="34" charset="0"/>
              </a:rPr>
              <a:t>1</a:t>
            </a:r>
            <a:r>
              <a:rPr lang="ja-JP" altLang="en-US" sz="2000">
                <a:latin typeface="Meiryo" panose="020B0604030504040204" pitchFamily="34" charset="-128"/>
                <a:ea typeface="Meiryo" panose="020B0604030504040204" pitchFamily="34" charset="-128"/>
                <a:cs typeface="Segoe UI Semilight" panose="020B0402040204020203" pitchFamily="34" charset="0"/>
              </a:rPr>
              <a:t>つのテーブルは</a:t>
            </a:r>
            <a:r>
              <a:rPr lang="en-US" sz="2000" dirty="0">
                <a:latin typeface="Meiryo" panose="020B0604030504040204" pitchFamily="34" charset="-128"/>
                <a:ea typeface="Meiryo" panose="020B0604030504040204" pitchFamily="34" charset="-128"/>
                <a:cs typeface="Segoe UI Semilight" panose="020B0402040204020203" pitchFamily="34" charset="0"/>
              </a:rPr>
              <a:t>Microsoft</a:t>
            </a:r>
            <a:r>
              <a:rPr lang="ja-JP" altLang="en-US" sz="2000">
                <a:latin typeface="Meiryo" panose="020B0604030504040204" pitchFamily="34" charset="-128"/>
                <a:ea typeface="Meiryo" panose="020B0604030504040204" pitchFamily="34" charset="-128"/>
                <a:cs typeface="Segoe UI Semilight" panose="020B0402040204020203" pitchFamily="34" charset="0"/>
              </a:rPr>
              <a:t>チームで、もう</a:t>
            </a:r>
            <a:r>
              <a:rPr lang="en-US" altLang="ja-JP" sz="2000" dirty="0">
                <a:latin typeface="Meiryo" panose="020B0604030504040204" pitchFamily="34" charset="-128"/>
                <a:ea typeface="Meiryo" panose="020B0604030504040204" pitchFamily="34" charset="-128"/>
                <a:cs typeface="Segoe UI Semilight" panose="020B0402040204020203" pitchFamily="34" charset="0"/>
              </a:rPr>
              <a:t>1</a:t>
            </a:r>
            <a:r>
              <a:rPr lang="ja-JP" altLang="en-US" sz="2000">
                <a:latin typeface="Meiryo" panose="020B0604030504040204" pitchFamily="34" charset="-128"/>
                <a:ea typeface="Meiryo" panose="020B0604030504040204" pitchFamily="34" charset="-128"/>
                <a:cs typeface="Segoe UI Semilight" panose="020B0402040204020203" pitchFamily="34" charset="0"/>
              </a:rPr>
              <a:t>つのテーブルは顧客です</a:t>
            </a:r>
          </a:p>
          <a:p>
            <a:pPr marL="342900" lvl="0" indent="-342900">
              <a:buFont typeface="Arial" panose="020B0604020202020204" pitchFamily="34" charset="0"/>
              <a:buChar char="•"/>
            </a:pPr>
            <a:r>
              <a:rPr lang="ja-JP" altLang="en-US" sz="2000">
                <a:latin typeface="Meiryo" panose="020B0604030504040204" pitchFamily="34" charset="-128"/>
                <a:ea typeface="Meiryo" panose="020B0604030504040204" pitchFamily="34" charset="-128"/>
                <a:cs typeface="Segoe UI Semilight" panose="020B0402040204020203" pitchFamily="34" charset="0"/>
              </a:rPr>
              <a:t>マイクロソフトチームは提案されたソリューションをお客様に提示します</a:t>
            </a:r>
          </a:p>
          <a:p>
            <a:pPr marL="342900" lvl="0" indent="-342900">
              <a:buFont typeface="Arial" panose="020B0604020202020204" pitchFamily="34" charset="0"/>
              <a:buChar char="•"/>
            </a:pPr>
            <a:r>
              <a:rPr lang="ja-JP" altLang="en-US" sz="2000">
                <a:latin typeface="Meiryo" panose="020B0604030504040204" pitchFamily="34" charset="-128"/>
                <a:ea typeface="Meiryo" panose="020B0604030504040204" pitchFamily="34" charset="-128"/>
                <a:cs typeface="Segoe UI Semilight" panose="020B0402040204020203" pitchFamily="34" charset="0"/>
              </a:rPr>
              <a:t>顧客は、ケーススタディの異議のリストから異議の</a:t>
            </a:r>
            <a:r>
              <a:rPr lang="en-US" altLang="ja-JP" sz="2000" dirty="0">
                <a:latin typeface="Meiryo" panose="020B0604030504040204" pitchFamily="34" charset="-128"/>
                <a:ea typeface="Meiryo" panose="020B0604030504040204" pitchFamily="34" charset="-128"/>
                <a:cs typeface="Segoe UI Semilight" panose="020B0402040204020203" pitchFamily="34" charset="0"/>
              </a:rPr>
              <a:t>1</a:t>
            </a:r>
            <a:r>
              <a:rPr lang="ja-JP" altLang="en-US" sz="2000">
                <a:latin typeface="Meiryo" panose="020B0604030504040204" pitchFamily="34" charset="-128"/>
                <a:ea typeface="Meiryo" panose="020B0604030504040204" pitchFamily="34" charset="-128"/>
                <a:cs typeface="Segoe UI Semilight" panose="020B0402040204020203" pitchFamily="34" charset="0"/>
              </a:rPr>
              <a:t>つを尋ねます</a:t>
            </a:r>
          </a:p>
          <a:p>
            <a:pPr marL="342900" lvl="0" indent="-342900">
              <a:buFont typeface="Arial" panose="020B0604020202020204" pitchFamily="34" charset="0"/>
              <a:buChar char="•"/>
            </a:pPr>
            <a:r>
              <a:rPr lang="ja-JP" altLang="en-US" sz="2000">
                <a:latin typeface="Meiryo" panose="020B0604030504040204" pitchFamily="34" charset="-128"/>
                <a:ea typeface="Meiryo" panose="020B0604030504040204" pitchFamily="34" charset="-128"/>
                <a:cs typeface="Segoe UI Semilight" panose="020B0402040204020203" pitchFamily="34" charset="0"/>
              </a:rPr>
              <a:t>マイクロソフトチームは異議申し立てに対応します</a:t>
            </a:r>
          </a:p>
          <a:p>
            <a:pPr marL="342900" lvl="0" indent="-342900">
              <a:buFont typeface="Arial" panose="020B0604020202020204" pitchFamily="34" charset="0"/>
              <a:buChar char="•"/>
            </a:pPr>
            <a:r>
              <a:rPr lang="ja-JP" altLang="en-US" sz="2000">
                <a:latin typeface="Meiryo" panose="020B0604030504040204" pitchFamily="34" charset="-128"/>
                <a:ea typeface="Meiryo" panose="020B0604030504040204" pitchFamily="34" charset="-128"/>
                <a:cs typeface="Segoe UI Semilight" panose="020B0402040204020203" pitchFamily="34" charset="0"/>
              </a:rPr>
              <a:t>顧客チームはマイクロソフトチームにフィードバックを提供します</a:t>
            </a:r>
            <a:endParaRPr lang="en-US" sz="2400" dirty="0">
              <a:latin typeface="Meiryo" panose="020B0604030504040204" pitchFamily="34" charset="-128"/>
              <a:ea typeface="Meiryo" panose="020B0604030504040204" pitchFamily="34" charset="-128"/>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Meiryo" panose="020B0604030504040204" pitchFamily="34" charset="-128"/>
                <a:ea typeface="Meiryo" panose="020B0604030504040204" pitchFamily="34" charset="-128"/>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987286" cy="3006977"/>
          </a:xfrm>
          <a:prstGeom prst="rect">
            <a:avLst/>
          </a:prstGeom>
          <a:noFill/>
        </p:spPr>
        <p:txBody>
          <a:bodyPr wrap="square" lIns="182880" tIns="146304" rIns="182880" bIns="146304" rtlCol="0">
            <a:spAutoFit/>
          </a:bodyPr>
          <a:lstStyle/>
          <a:p>
            <a:pPr>
              <a:lnSpc>
                <a:spcPct val="90000"/>
              </a:lnSpc>
              <a:spcAft>
                <a:spcPts val="600"/>
              </a:spcAft>
            </a:pPr>
            <a:r>
              <a:rPr lang="ja-JP" altLang="en-US" sz="3600">
                <a:latin typeface="Meiryo" panose="020B0604030504040204" pitchFamily="34" charset="-128"/>
                <a:ea typeface="Meiryo" panose="020B0604030504040204" pitchFamily="34" charset="-128"/>
              </a:rPr>
              <a:t>成果</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ja-JP" altLang="en-US" sz="2400">
                <a:latin typeface="Meiryo" panose="020B0604030504040204" pitchFamily="34" charset="-128"/>
                <a:ea typeface="Meiryo" panose="020B0604030504040204" pitchFamily="34" charset="-128"/>
                <a:cs typeface="Segoe UI Semilight" panose="020B0402040204020203" pitchFamily="34" charset="0"/>
              </a:rPr>
              <a:t>ケーススタディに適したソリューションを特定する</a:t>
            </a:r>
          </a:p>
          <a:p>
            <a:pPr>
              <a:lnSpc>
                <a:spcPct val="90000"/>
              </a:lnSpc>
              <a:spcAft>
                <a:spcPts val="600"/>
              </a:spcAft>
            </a:pPr>
            <a:r>
              <a:rPr lang="ja-JP" altLang="en-US" sz="2400">
                <a:latin typeface="Meiryo" panose="020B0604030504040204" pitchFamily="34" charset="-128"/>
                <a:ea typeface="Meiryo" panose="020B0604030504040204" pitchFamily="34" charset="-128"/>
                <a:cs typeface="Segoe UI Semilight" panose="020B0402040204020203" pitchFamily="34" charset="0"/>
              </a:rPr>
              <a:t>他のチームが設計したソリューションを特定する</a:t>
            </a:r>
            <a:endParaRPr lang="en-US" altLang="ja-JP" sz="2400" dirty="0">
              <a:latin typeface="Meiryo" panose="020B0604030504040204" pitchFamily="34" charset="-128"/>
              <a:ea typeface="Meiryo" panose="020B0604030504040204" pitchFamily="34" charset="-128"/>
              <a:cs typeface="Segoe UI Semilight" panose="020B0402040204020203" pitchFamily="34" charset="0"/>
            </a:endParaRPr>
          </a:p>
          <a:p>
            <a:pPr>
              <a:lnSpc>
                <a:spcPct val="90000"/>
              </a:lnSpc>
              <a:spcAft>
                <a:spcPts val="600"/>
              </a:spcAft>
            </a:pPr>
            <a:endParaRPr lang="en-US" sz="2400" dirty="0">
              <a:latin typeface="Meiryo" panose="020B0604030504040204" pitchFamily="34" charset="-128"/>
              <a:ea typeface="Meiryo" panose="020B0604030504040204" pitchFamily="34" charset="-128"/>
            </a:endParaRPr>
          </a:p>
          <a:p>
            <a:pPr>
              <a:lnSpc>
                <a:spcPct val="90000"/>
              </a:lnSpc>
              <a:spcAft>
                <a:spcPts val="600"/>
              </a:spcAft>
            </a:pPr>
            <a:r>
              <a:rPr lang="ja-JP" altLang="en-US" sz="3600">
                <a:latin typeface="Meiryo" panose="020B0604030504040204" pitchFamily="34" charset="-128"/>
                <a:ea typeface="Meiryo" panose="020B0604030504040204" pitchFamily="34" charset="-128"/>
              </a:rPr>
              <a:t>時間</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en-US" sz="2400" dirty="0">
                <a:latin typeface="Meiryo" panose="020B0604030504040204" pitchFamily="34" charset="-128"/>
                <a:ea typeface="Meiryo" panose="020B0604030504040204" pitchFamily="34" charset="-128"/>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4900">
                <a:solidFill>
                  <a:schemeClr val="tx1"/>
                </a:solidFill>
                <a:latin typeface="Meiryo" panose="020B0604030504040204" pitchFamily="34" charset="-128"/>
                <a:ea typeface="Meiryo" panose="020B0604030504040204" pitchFamily="34" charset="-128"/>
              </a:rPr>
              <a:t>優先ターゲットユーザー</a:t>
            </a:r>
            <a:br>
              <a:rPr lang="en-US" dirty="0">
                <a:solidFill>
                  <a:schemeClr val="tx1"/>
                </a:solidFill>
                <a:latin typeface="Meiryo" panose="020B0604030504040204" pitchFamily="34" charset="-128"/>
                <a:ea typeface="Meiryo" panose="020B0604030504040204" pitchFamily="34" charset="-128"/>
              </a:rPr>
            </a:br>
            <a:endParaRPr lang="en-US" sz="3236"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39" y="1189176"/>
            <a:ext cx="11653523" cy="5222509"/>
          </a:xfrm>
        </p:spPr>
        <p:txBody>
          <a:bodyPr>
            <a:noAutofit/>
          </a:bodyPr>
          <a:lstStyle/>
          <a:p>
            <a:pPr>
              <a:lnSpc>
                <a:spcPct val="120000"/>
              </a:lnSpc>
            </a:pPr>
            <a:r>
              <a:rPr lang="en-US" sz="2800" dirty="0">
                <a:solidFill>
                  <a:schemeClr val="tx1"/>
                </a:solidFill>
                <a:latin typeface="Meiryo" panose="020B0604030504040204" pitchFamily="34" charset="-128"/>
                <a:ea typeface="Meiryo" panose="020B0604030504040204" pitchFamily="34" charset="-128"/>
              </a:rPr>
              <a:t>Contoso Ltd.</a:t>
            </a:r>
            <a:r>
              <a:rPr lang="ja-JP" altLang="en-US" sz="2800">
                <a:solidFill>
                  <a:schemeClr val="tx1"/>
                </a:solidFill>
                <a:latin typeface="Meiryo" panose="020B0604030504040204" pitchFamily="34" charset="-128"/>
                <a:ea typeface="Meiryo" panose="020B0604030504040204" pitchFamily="34" charset="-128"/>
              </a:rPr>
              <a:t>の</a:t>
            </a:r>
            <a:r>
              <a:rPr lang="en-US" sz="2800" dirty="0" err="1">
                <a:solidFill>
                  <a:schemeClr val="tx1"/>
                </a:solidFill>
                <a:latin typeface="Meiryo" panose="020B0604030504040204" pitchFamily="34" charset="-128"/>
                <a:ea typeface="Meiryo" panose="020B0604030504040204" pitchFamily="34" charset="-128"/>
              </a:rPr>
              <a:t>CIO、Francine</a:t>
            </a:r>
            <a:r>
              <a:rPr lang="en-US" sz="2800" dirty="0">
                <a:solidFill>
                  <a:schemeClr val="tx1"/>
                </a:solidFill>
                <a:latin typeface="Meiryo" panose="020B0604030504040204" pitchFamily="34" charset="-128"/>
                <a:ea typeface="Meiryo" panose="020B0604030504040204" pitchFamily="34" charset="-128"/>
              </a:rPr>
              <a:t> Fischer</a:t>
            </a:r>
            <a:r>
              <a:rPr lang="ja-JP" altLang="en-US" sz="2800">
                <a:solidFill>
                  <a:schemeClr val="tx1"/>
                </a:solidFill>
                <a:latin typeface="Meiryo" panose="020B0604030504040204" pitchFamily="34" charset="-128"/>
                <a:ea typeface="Meiryo" panose="020B0604030504040204" pitchFamily="34" charset="-128"/>
              </a:rPr>
              <a:t>氏</a:t>
            </a:r>
          </a:p>
          <a:p>
            <a:pPr>
              <a:lnSpc>
                <a:spcPct val="120000"/>
              </a:lnSpc>
            </a:pPr>
            <a:r>
              <a:rPr lang="ja-JP" altLang="en-US" sz="2800">
                <a:solidFill>
                  <a:schemeClr val="tx1"/>
                </a:solidFill>
                <a:latin typeface="Meiryo" panose="020B0604030504040204" pitchFamily="34" charset="-128"/>
                <a:ea typeface="Meiryo" panose="020B0604030504040204" pitchFamily="34" charset="-128"/>
              </a:rPr>
              <a:t>主な対象者は、ビジネスの意思決定者とテクノロジーの意思決定者です。 ケーススタディシナリオから、これにはアナリティクスのディレクターが含まれます。</a:t>
            </a:r>
          </a:p>
          <a:p>
            <a:pPr>
              <a:lnSpc>
                <a:spcPct val="120000"/>
              </a:lnSpc>
            </a:pPr>
            <a:r>
              <a:rPr lang="ja-JP" altLang="en-US" sz="2800">
                <a:solidFill>
                  <a:schemeClr val="tx1"/>
                </a:solidFill>
                <a:latin typeface="Meiryo" panose="020B0604030504040204" pitchFamily="34" charset="-128"/>
                <a:ea typeface="Meiryo" panose="020B0604030504040204" pitchFamily="34" charset="-128"/>
              </a:rPr>
              <a:t>通常、私たちは最高情報責任者（</a:t>
            </a:r>
            <a:r>
              <a:rPr lang="en-US" sz="2800" dirty="0">
                <a:solidFill>
                  <a:schemeClr val="tx1"/>
                </a:solidFill>
                <a:latin typeface="Meiryo" panose="020B0604030504040204" pitchFamily="34" charset="-128"/>
                <a:ea typeface="Meiryo" panose="020B0604030504040204" pitchFamily="34" charset="-128"/>
              </a:rPr>
              <a:t>CIO）</a:t>
            </a:r>
            <a:r>
              <a:rPr lang="ja-JP" altLang="en-US" sz="2800">
                <a:solidFill>
                  <a:schemeClr val="tx1"/>
                </a:solidFill>
                <a:latin typeface="Meiryo" panose="020B0604030504040204" pitchFamily="34" charset="-128"/>
                <a:ea typeface="Meiryo" panose="020B0604030504040204" pitchFamily="34" charset="-128"/>
              </a:rPr>
              <a:t>に報告するインフラストラクチャマネージャー、またはアプリケーションスポンサー（副社長</a:t>
            </a:r>
            <a:r>
              <a:rPr lang="en-US" altLang="ja-JP" sz="2800" dirty="0">
                <a:solidFill>
                  <a:schemeClr val="tx1"/>
                </a:solidFill>
                <a:latin typeface="Meiryo" panose="020B0604030504040204" pitchFamily="34" charset="-128"/>
                <a:ea typeface="Meiryo" panose="020B0604030504040204" pitchFamily="34" charset="-128"/>
              </a:rPr>
              <a:t>[</a:t>
            </a:r>
            <a:r>
              <a:rPr lang="en-US" sz="2800" dirty="0">
                <a:solidFill>
                  <a:schemeClr val="tx1"/>
                </a:solidFill>
                <a:latin typeface="Meiryo" panose="020B0604030504040204" pitchFamily="34" charset="-128"/>
                <a:ea typeface="Meiryo" panose="020B0604030504040204" pitchFamily="34" charset="-128"/>
              </a:rPr>
              <a:t>VP]</a:t>
            </a:r>
            <a:r>
              <a:rPr lang="ja-JP" altLang="en-US" sz="2800">
                <a:solidFill>
                  <a:schemeClr val="tx1"/>
                </a:solidFill>
                <a:latin typeface="Meiryo" panose="020B0604030504040204" pitchFamily="34" charset="-128"/>
                <a:ea typeface="Meiryo" panose="020B0604030504040204" pitchFamily="34" charset="-128"/>
              </a:rPr>
              <a:t>事業部門</a:t>
            </a:r>
            <a:r>
              <a:rPr lang="en-US" altLang="ja-JP" sz="2800" dirty="0">
                <a:solidFill>
                  <a:schemeClr val="tx1"/>
                </a:solidFill>
                <a:latin typeface="Meiryo" panose="020B0604030504040204" pitchFamily="34" charset="-128"/>
                <a:ea typeface="Meiryo" panose="020B0604030504040204" pitchFamily="34" charset="-128"/>
              </a:rPr>
              <a:t>[</a:t>
            </a:r>
            <a:r>
              <a:rPr lang="en-US" sz="2800" dirty="0">
                <a:solidFill>
                  <a:schemeClr val="tx1"/>
                </a:solidFill>
                <a:latin typeface="Meiryo" panose="020B0604030504040204" pitchFamily="34" charset="-128"/>
                <a:ea typeface="Meiryo" panose="020B0604030504040204" pitchFamily="34" charset="-128"/>
              </a:rPr>
              <a:t>LOB]、</a:t>
            </a:r>
            <a:r>
              <a:rPr lang="ja-JP" altLang="en-US" sz="2800">
                <a:solidFill>
                  <a:schemeClr val="tx1"/>
                </a:solidFill>
                <a:latin typeface="Meiryo" panose="020B0604030504040204" pitchFamily="34" charset="-128"/>
                <a:ea typeface="Meiryo" panose="020B0604030504040204" pitchFamily="34" charset="-128"/>
              </a:rPr>
              <a:t>または最高マーケティング責任者</a:t>
            </a:r>
            <a:r>
              <a:rPr lang="en-US" altLang="ja-JP" sz="2800" dirty="0">
                <a:solidFill>
                  <a:schemeClr val="tx1"/>
                </a:solidFill>
                <a:latin typeface="Meiryo" panose="020B0604030504040204" pitchFamily="34" charset="-128"/>
                <a:ea typeface="Meiryo" panose="020B0604030504040204" pitchFamily="34" charset="-128"/>
              </a:rPr>
              <a:t>[</a:t>
            </a:r>
            <a:r>
              <a:rPr lang="en-US" sz="2800" dirty="0" err="1">
                <a:solidFill>
                  <a:schemeClr val="tx1"/>
                </a:solidFill>
                <a:latin typeface="Meiryo" panose="020B0604030504040204" pitchFamily="34" charset="-128"/>
                <a:ea typeface="Meiryo" panose="020B0604030504040204" pitchFamily="34" charset="-128"/>
              </a:rPr>
              <a:t>CMO</a:t>
            </a:r>
            <a:r>
              <a:rPr lang="en-US" sz="2800" dirty="0">
                <a:solidFill>
                  <a:schemeClr val="tx1"/>
                </a:solidFill>
                <a:latin typeface="Meiryo" panose="020B0604030504040204" pitchFamily="34" charset="-128"/>
                <a:ea typeface="Meiryo" panose="020B0604030504040204" pitchFamily="34" charset="-128"/>
              </a:rPr>
              <a:t>]</a:t>
            </a:r>
            <a:r>
              <a:rPr lang="ja-JP" altLang="en-US" sz="2800">
                <a:solidFill>
                  <a:schemeClr val="tx1"/>
                </a:solidFill>
                <a:latin typeface="Meiryo" panose="020B0604030504040204" pitchFamily="34" charset="-128"/>
                <a:ea typeface="Meiryo" panose="020B0604030504040204" pitchFamily="34" charset="-128"/>
              </a:rPr>
              <a:t>など）、または アプリケーションスポンサーに報告するビジネスユニット</a:t>
            </a:r>
            <a:r>
              <a:rPr lang="en-US" sz="2800" dirty="0">
                <a:solidFill>
                  <a:schemeClr val="tx1"/>
                </a:solidFill>
                <a:latin typeface="Meiryo" panose="020B0604030504040204" pitchFamily="34" charset="-128"/>
                <a:ea typeface="Meiryo" panose="020B0604030504040204" pitchFamily="34" charset="-128"/>
              </a:rPr>
              <a:t>IT</a:t>
            </a:r>
            <a:r>
              <a:rPr lang="ja-JP" altLang="en-US" sz="2800">
                <a:solidFill>
                  <a:schemeClr val="tx1"/>
                </a:solidFill>
                <a:latin typeface="Meiryo" panose="020B0604030504040204" pitchFamily="34" charset="-128"/>
                <a:ea typeface="Meiryo" panose="020B0604030504040204" pitchFamily="34" charset="-128"/>
              </a:rPr>
              <a:t>または開発者を表します。</a:t>
            </a:r>
            <a:endParaRPr lang="en-US" sz="28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sz="4400" dirty="0">
                <a:solidFill>
                  <a:schemeClr val="tx1"/>
                </a:solidFill>
                <a:latin typeface="Meiryo" panose="020B0604030504040204" pitchFamily="34" charset="-128"/>
                <a:ea typeface="Meiryo" panose="020B0604030504040204" pitchFamily="34" charset="-128"/>
              </a:rPr>
            </a:br>
            <a:endParaRPr lang="en-US" sz="4400" dirty="0">
              <a:solidFill>
                <a:schemeClr val="tx1"/>
              </a:solidFill>
              <a:latin typeface="Meiryo" panose="020B0604030504040204" pitchFamily="34" charset="-128"/>
              <a:ea typeface="Meiryo" panose="020B0604030504040204" pitchFamily="34" charset="-128"/>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高レベルのアーキテクチャ</a:t>
            </a:r>
            <a:br>
              <a:rPr lang="en-US" sz="3600" dirty="0">
                <a:solidFill>
                  <a:schemeClr val="tx1"/>
                </a:solidFill>
                <a:latin typeface="Meiryo" panose="020B0604030504040204" pitchFamily="34" charset="-128"/>
                <a:ea typeface="Meiryo" panose="020B0604030504040204" pitchFamily="34" charset="-128"/>
              </a:rPr>
            </a:br>
            <a:endParaRPr lang="en-US" sz="3600" dirty="0">
              <a:solidFill>
                <a:schemeClr val="tx1"/>
              </a:solidFill>
              <a:latin typeface="Meiryo" panose="020B0604030504040204" pitchFamily="34" charset="-128"/>
              <a:ea typeface="Meiryo" panose="020B0604030504040204" pitchFamily="34" charset="-128"/>
            </a:endParaRPr>
          </a:p>
        </p:txBody>
      </p:sp>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altLang="ja-JP" sz="4400" dirty="0">
                <a:solidFill>
                  <a:schemeClr val="tx1"/>
                </a:solidFill>
                <a:latin typeface="Meiryo" panose="020B0604030504040204" pitchFamily="34" charset="-128"/>
                <a:ea typeface="Meiryo" panose="020B0604030504040204" pitchFamily="34" charset="-128"/>
              </a:rPr>
            </a:br>
            <a:endParaRPr lang="en-US" sz="4400" dirty="0">
              <a:solidFill>
                <a:schemeClr val="tx1"/>
              </a:solidFill>
              <a:latin typeface="Meiryo" panose="020B0604030504040204" pitchFamily="34" charset="-128"/>
              <a:ea typeface="Meiryo" panose="020B0604030504040204" pitchFamily="34" charset="-128"/>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sz="3600" dirty="0">
              <a:solidFill>
                <a:schemeClr val="tx1"/>
              </a:solidFill>
              <a:latin typeface="Meiryo" panose="020B0604030504040204" pitchFamily="34" charset="-128"/>
              <a:ea typeface="Meiryo" panose="020B0604030504040204" pitchFamily="34" charset="-128"/>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584960" cy="2052030"/>
          </a:xfrm>
        </p:spPr>
        <p:txBody>
          <a:bodyPr>
            <a:noAutofit/>
          </a:bodyPr>
          <a:lstStyle/>
          <a:p>
            <a:pPr marL="0" indent="0">
              <a:buNone/>
            </a:pPr>
            <a:r>
              <a:rPr lang="ja-JP" altLang="en-US" sz="2800">
                <a:solidFill>
                  <a:schemeClr val="tx1"/>
                </a:solidFill>
                <a:latin typeface="Meiryo" panose="020B0604030504040204" pitchFamily="34" charset="-128"/>
                <a:ea typeface="Meiryo" panose="020B0604030504040204" pitchFamily="34" charset="-128"/>
              </a:rPr>
              <a:t>テキスト分析の一般的なパイプライン</a:t>
            </a:r>
            <a:endParaRPr lang="en-US" sz="1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altLang="ja-JP" sz="4400" dirty="0">
                <a:solidFill>
                  <a:schemeClr val="tx1"/>
                </a:solidFill>
                <a:latin typeface="Meiryo" panose="020B0604030504040204" pitchFamily="34" charset="-128"/>
                <a:ea typeface="Meiryo" panose="020B0604030504040204" pitchFamily="34" charset="-128"/>
              </a:rPr>
            </a:br>
            <a:endParaRPr lang="en-US" sz="44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ja-JP" altLang="en-US" sz="2800">
                <a:solidFill>
                  <a:schemeClr val="tx1"/>
                </a:solidFill>
                <a:latin typeface="Meiryo" panose="020B0604030504040204" pitchFamily="34" charset="-128"/>
                <a:ea typeface="Meiryo" panose="020B0604030504040204" pitchFamily="34" charset="-128"/>
              </a:rPr>
              <a:t>モデルをトレーニングするためにどのようなデータが必要ですか？</a:t>
            </a:r>
            <a:br>
              <a:rPr lang="en-US" sz="2800" dirty="0">
                <a:solidFill>
                  <a:schemeClr val="tx1"/>
                </a:solidFill>
                <a:latin typeface="Meiryo" panose="020B0604030504040204" pitchFamily="34" charset="-128"/>
                <a:ea typeface="Meiryo" panose="020B0604030504040204" pitchFamily="34" charset="-128"/>
              </a:rPr>
            </a:br>
            <a:endParaRPr lang="en-US" sz="2800" dirty="0">
              <a:solidFill>
                <a:schemeClr val="tx1"/>
              </a:solidFill>
              <a:latin typeface="Meiryo" panose="020B0604030504040204" pitchFamily="34" charset="-128"/>
              <a:ea typeface="Meiryo" panose="020B0604030504040204" pitchFamily="34" charset="-128"/>
            </a:endParaRPr>
          </a:p>
          <a:p>
            <a:r>
              <a:rPr lang="en-US" sz="2400" dirty="0">
                <a:solidFill>
                  <a:schemeClr val="tx1"/>
                </a:solidFill>
                <a:latin typeface="Meiryo" panose="020B0604030504040204" pitchFamily="34" charset="-128"/>
                <a:ea typeface="Meiryo" panose="020B0604030504040204" pitchFamily="34" charset="-128"/>
              </a:rPr>
              <a:t>Contoso</a:t>
            </a:r>
            <a:r>
              <a:rPr lang="ja-JP" altLang="en-US" sz="2400">
                <a:solidFill>
                  <a:schemeClr val="tx1"/>
                </a:solidFill>
                <a:latin typeface="Meiryo" panose="020B0604030504040204" pitchFamily="34" charset="-128"/>
                <a:ea typeface="Meiryo" panose="020B0604030504040204" pitchFamily="34" charset="-128"/>
              </a:rPr>
              <a:t>は、モデルをトレーニングするために、ある程度の過去のクレームテキストを持ち、</a:t>
            </a:r>
            <a:r>
              <a:rPr lang="en-US" sz="2400" dirty="0">
                <a:solidFill>
                  <a:schemeClr val="tx1"/>
                </a:solidFill>
                <a:latin typeface="Meiryo" panose="020B0604030504040204" pitchFamily="34" charset="-128"/>
                <a:ea typeface="Meiryo" panose="020B0604030504040204" pitchFamily="34" charset="-128"/>
              </a:rPr>
              <a:t>home</a:t>
            </a:r>
            <a:r>
              <a:rPr lang="ja-JP" altLang="en-US" sz="2400">
                <a:solidFill>
                  <a:schemeClr val="tx1"/>
                </a:solidFill>
                <a:latin typeface="Meiryo" panose="020B0604030504040204" pitchFamily="34" charset="-128"/>
                <a:ea typeface="Meiryo" panose="020B0604030504040204" pitchFamily="34" charset="-128"/>
              </a:rPr>
              <a:t>または</a:t>
            </a:r>
            <a:r>
              <a:rPr lang="en-US" sz="2400" dirty="0">
                <a:solidFill>
                  <a:schemeClr val="tx1"/>
                </a:solidFill>
                <a:latin typeface="Meiryo" panose="020B0604030504040204" pitchFamily="34" charset="-128"/>
                <a:ea typeface="Meiryo" panose="020B0604030504040204" pitchFamily="34" charset="-128"/>
              </a:rPr>
              <a:t>auto</a:t>
            </a:r>
            <a:r>
              <a:rPr lang="ja-JP" altLang="en-US" sz="2400">
                <a:solidFill>
                  <a:schemeClr val="tx1"/>
                </a:solidFill>
                <a:latin typeface="Meiryo" panose="020B0604030504040204" pitchFamily="34" charset="-128"/>
                <a:ea typeface="Meiryo" panose="020B0604030504040204" pitchFamily="34" charset="-128"/>
              </a:rPr>
              <a:t>としてラベル付けする必要があります。</a:t>
            </a:r>
            <a:endParaRPr lang="en-US" sz="18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p:txBody>
      </p:sp>
      <p:sp>
        <p:nvSpPr>
          <p:cNvPr id="5" name="Title 1">
            <a:extLst>
              <a:ext uri="{FF2B5EF4-FFF2-40B4-BE49-F238E27FC236}">
                <a16:creationId xmlns:a16="http://schemas.microsoft.com/office/drawing/2014/main" id="{8D510F71-02D5-9D44-B3D4-FEB63F0F5813}"/>
              </a:ext>
            </a:extLst>
          </p:cNvPr>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sz="36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ja-JP" altLang="en-US" sz="2400">
                <a:solidFill>
                  <a:schemeClr val="tx1"/>
                </a:solidFill>
                <a:latin typeface="Meiryo" panose="020B0604030504040204" pitchFamily="34" charset="-128"/>
                <a:ea typeface="Meiryo" panose="020B0604030504040204" pitchFamily="34" charset="-128"/>
              </a:rPr>
              <a:t>機械学習でテキストを処理するための一般的なアプローチは何ですか？ クレームデータに通常見られる長い説明文を処理するための推奨アプローチはありますか？</a:t>
            </a:r>
          </a:p>
          <a:p>
            <a:pPr marL="0" indent="0">
              <a:buNone/>
            </a:pPr>
            <a:endParaRPr lang="ja-JP" altLang="en-US" sz="2400">
              <a:solidFill>
                <a:schemeClr val="tx1"/>
              </a:solidFill>
              <a:latin typeface="Meiryo" panose="020B0604030504040204" pitchFamily="34" charset="-128"/>
              <a:ea typeface="Meiryo" panose="020B0604030504040204" pitchFamily="34" charset="-128"/>
            </a:endParaRPr>
          </a:p>
          <a:p>
            <a:pPr marL="0" indent="0">
              <a:buNone/>
            </a:pPr>
            <a:r>
              <a:rPr lang="ja-JP" altLang="en-US" sz="2400">
                <a:solidFill>
                  <a:schemeClr val="tx1"/>
                </a:solidFill>
                <a:latin typeface="Meiryo" panose="020B0604030504040204" pitchFamily="34" charset="-128"/>
                <a:ea typeface="Meiryo" panose="020B0604030504040204" pitchFamily="34" charset="-128"/>
              </a:rPr>
              <a:t>テキストデータをベクトル化する方法はいくつかあります。用語の頻度</a:t>
            </a:r>
            <a:r>
              <a:rPr lang="en-US" altLang="ja-JP" sz="2400" dirty="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逆ドキュメント頻度（</a:t>
            </a:r>
            <a:r>
              <a:rPr lang="en-US" sz="2400" dirty="0">
                <a:solidFill>
                  <a:schemeClr val="tx1"/>
                </a:solidFill>
                <a:latin typeface="Meiryo" panose="020B0604030504040204" pitchFamily="34" charset="-128"/>
                <a:ea typeface="Meiryo" panose="020B0604030504040204" pitchFamily="34" charset="-128"/>
              </a:rPr>
              <a:t>TF-</a:t>
            </a:r>
            <a:r>
              <a:rPr lang="en-US" sz="2400" dirty="0" err="1">
                <a:solidFill>
                  <a:schemeClr val="tx1"/>
                </a:solidFill>
                <a:latin typeface="Meiryo" panose="020B0604030504040204" pitchFamily="34" charset="-128"/>
                <a:ea typeface="Meiryo" panose="020B0604030504040204" pitchFamily="34" charset="-128"/>
              </a:rPr>
              <a:t>IDF</a:t>
            </a:r>
            <a:r>
              <a:rPr lang="en-US" sz="2400" dirty="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のベクトル化、</a:t>
            </a:r>
            <a:r>
              <a:rPr lang="en-US" sz="2400" dirty="0">
                <a:solidFill>
                  <a:schemeClr val="tx1"/>
                </a:solidFill>
                <a:latin typeface="Meiryo" panose="020B0604030504040204" pitchFamily="34" charset="-128"/>
                <a:ea typeface="Meiryo" panose="020B0604030504040204" pitchFamily="34" charset="-128"/>
              </a:rPr>
              <a:t>Word2vec</a:t>
            </a:r>
            <a:r>
              <a:rPr lang="ja-JP" altLang="en-US" sz="2400">
                <a:solidFill>
                  <a:schemeClr val="tx1"/>
                </a:solidFill>
                <a:latin typeface="Meiryo" panose="020B0604030504040204" pitchFamily="34" charset="-128"/>
                <a:ea typeface="Meiryo" panose="020B0604030504040204" pitchFamily="34" charset="-128"/>
              </a:rPr>
              <a:t>やグローバルベクトル（</a:t>
            </a:r>
            <a:r>
              <a:rPr lang="en-US" sz="2400" dirty="0" err="1">
                <a:solidFill>
                  <a:schemeClr val="tx1"/>
                </a:solidFill>
                <a:latin typeface="Meiryo" panose="020B0604030504040204" pitchFamily="34" charset="-128"/>
                <a:ea typeface="Meiryo" panose="020B0604030504040204" pitchFamily="34" charset="-128"/>
              </a:rPr>
              <a:t>GloVe</a:t>
            </a:r>
            <a:r>
              <a:rPr lang="en-US" sz="2400" dirty="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のような単語の埋め込みの使用などがあります。 埋め込みを使用して単語または文を表すことは、</a:t>
            </a:r>
            <a:r>
              <a:rPr lang="en-US" sz="2400" dirty="0">
                <a:solidFill>
                  <a:schemeClr val="tx1"/>
                </a:solidFill>
                <a:latin typeface="Meiryo" panose="020B0604030504040204" pitchFamily="34" charset="-128"/>
                <a:ea typeface="Meiryo" panose="020B0604030504040204" pitchFamily="34" charset="-128"/>
              </a:rPr>
              <a:t>NLP</a:t>
            </a:r>
            <a:r>
              <a:rPr lang="ja-JP" altLang="en-US" sz="2400">
                <a:solidFill>
                  <a:schemeClr val="tx1"/>
                </a:solidFill>
                <a:latin typeface="Meiryo" panose="020B0604030504040204" pitchFamily="34" charset="-128"/>
                <a:ea typeface="Meiryo" panose="020B0604030504040204" pitchFamily="34" charset="-128"/>
              </a:rPr>
              <a:t>分野では最先端技術と見なされています。 </a:t>
            </a:r>
            <a:r>
              <a:rPr lang="en-US" sz="2400" dirty="0">
                <a:solidFill>
                  <a:schemeClr val="tx1"/>
                </a:solidFill>
                <a:latin typeface="Meiryo" panose="020B0604030504040204" pitchFamily="34" charset="-128"/>
                <a:ea typeface="Meiryo" panose="020B0604030504040204" pitchFamily="34" charset="-128"/>
              </a:rPr>
              <a:t>Word2vec</a:t>
            </a:r>
            <a:r>
              <a:rPr lang="ja-JP" altLang="en-US" sz="2400">
                <a:solidFill>
                  <a:schemeClr val="tx1"/>
                </a:solidFill>
                <a:latin typeface="Meiryo" panose="020B0604030504040204" pitchFamily="34" charset="-128"/>
                <a:ea typeface="Meiryo" panose="020B0604030504040204" pitchFamily="34" charset="-128"/>
              </a:rPr>
              <a:t>と</a:t>
            </a:r>
            <a:r>
              <a:rPr lang="en-US" sz="2400" dirty="0" err="1">
                <a:solidFill>
                  <a:schemeClr val="tx1"/>
                </a:solidFill>
                <a:latin typeface="Meiryo" panose="020B0604030504040204" pitchFamily="34" charset="-128"/>
                <a:ea typeface="Meiryo" panose="020B0604030504040204" pitchFamily="34" charset="-128"/>
              </a:rPr>
              <a:t>GloVe</a:t>
            </a:r>
            <a:r>
              <a:rPr lang="ja-JP" altLang="en-US" sz="2400">
                <a:solidFill>
                  <a:schemeClr val="tx1"/>
                </a:solidFill>
                <a:latin typeface="Meiryo" panose="020B0604030504040204" pitchFamily="34" charset="-128"/>
                <a:ea typeface="Meiryo" panose="020B0604030504040204" pitchFamily="34" charset="-128"/>
              </a:rPr>
              <a:t>はどちらも同様に機能することが知られており、</a:t>
            </a:r>
            <a:r>
              <a:rPr lang="en-US" sz="2400" dirty="0" err="1">
                <a:solidFill>
                  <a:schemeClr val="tx1"/>
                </a:solidFill>
                <a:latin typeface="Meiryo" panose="020B0604030504040204" pitchFamily="34" charset="-128"/>
                <a:ea typeface="Meiryo" panose="020B0604030504040204" pitchFamily="34" charset="-128"/>
              </a:rPr>
              <a:t>GloVe</a:t>
            </a:r>
            <a:r>
              <a:rPr lang="ja-JP" altLang="en-US" sz="2400">
                <a:solidFill>
                  <a:schemeClr val="tx1"/>
                </a:solidFill>
                <a:latin typeface="Meiryo" panose="020B0604030504040204" pitchFamily="34" charset="-128"/>
                <a:ea typeface="Meiryo" panose="020B0604030504040204" pitchFamily="34" charset="-128"/>
              </a:rPr>
              <a:t>は類似性のタスクと固有表現の認識で他のパートナーよりも優れていると主張しています。 シナリオでは、クレームデータの説明的な性質を考慮して、</a:t>
            </a:r>
            <a:r>
              <a:rPr lang="en-US" sz="2400" dirty="0">
                <a:solidFill>
                  <a:schemeClr val="tx1"/>
                </a:solidFill>
                <a:latin typeface="Meiryo" panose="020B0604030504040204" pitchFamily="34" charset="-128"/>
                <a:ea typeface="Meiryo" panose="020B0604030504040204" pitchFamily="34" charset="-128"/>
              </a:rPr>
              <a:t>Contoso</a:t>
            </a:r>
            <a:r>
              <a:rPr lang="ja-JP" altLang="en-US" sz="2400">
                <a:solidFill>
                  <a:schemeClr val="tx1"/>
                </a:solidFill>
                <a:latin typeface="Meiryo" panose="020B0604030504040204" pitchFamily="34" charset="-128"/>
                <a:ea typeface="Meiryo" panose="020B0604030504040204" pitchFamily="34" charset="-128"/>
              </a:rPr>
              <a:t>が単語のベクトル表現に</a:t>
            </a:r>
            <a:r>
              <a:rPr lang="en-US" sz="2400" dirty="0" err="1">
                <a:solidFill>
                  <a:schemeClr val="tx1"/>
                </a:solidFill>
                <a:latin typeface="Meiryo" panose="020B0604030504040204" pitchFamily="34" charset="-128"/>
                <a:ea typeface="Meiryo" panose="020B0604030504040204" pitchFamily="34" charset="-128"/>
              </a:rPr>
              <a:t>nlp.stanford.edu</a:t>
            </a:r>
            <a:r>
              <a:rPr lang="ja-JP" altLang="en-US" sz="2400">
                <a:solidFill>
                  <a:schemeClr val="tx1"/>
                </a:solidFill>
                <a:latin typeface="Meiryo" panose="020B0604030504040204" pitchFamily="34" charset="-128"/>
                <a:ea typeface="Meiryo" panose="020B0604030504040204" pitchFamily="34" charset="-128"/>
              </a:rPr>
              <a:t>から埋め込まれた事前学習済みの</a:t>
            </a:r>
            <a:r>
              <a:rPr lang="en-US" sz="2400" dirty="0" err="1">
                <a:solidFill>
                  <a:schemeClr val="tx1"/>
                </a:solidFill>
                <a:latin typeface="Meiryo" panose="020B0604030504040204" pitchFamily="34" charset="-128"/>
                <a:ea typeface="Meiryo" panose="020B0604030504040204" pitchFamily="34" charset="-128"/>
              </a:rPr>
              <a:t>GloVe</a:t>
            </a:r>
            <a:r>
              <a:rPr lang="ja-JP" altLang="en-US" sz="2400">
                <a:solidFill>
                  <a:schemeClr val="tx1"/>
                </a:solidFill>
                <a:latin typeface="Meiryo" panose="020B0604030504040204" pitchFamily="34" charset="-128"/>
                <a:ea typeface="Meiryo" panose="020B0604030504040204" pitchFamily="34" charset="-128"/>
              </a:rPr>
              <a:t>単語を使用することをお勧めします。</a:t>
            </a:r>
            <a:endParaRPr lang="en-US" sz="16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6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ja-JP" altLang="en-US" sz="2800">
                <a:solidFill>
                  <a:schemeClr val="tx1"/>
                </a:solidFill>
                <a:latin typeface="Meiryo" panose="020B0604030504040204" pitchFamily="34" charset="-128"/>
                <a:ea typeface="Meiryo" panose="020B0604030504040204" pitchFamily="34" charset="-128"/>
              </a:rPr>
              <a:t>彼らはこれにディープニューラルネットワーク（</a:t>
            </a:r>
            <a:r>
              <a:rPr lang="en-US" sz="2800" dirty="0" err="1">
                <a:solidFill>
                  <a:schemeClr val="tx1"/>
                </a:solidFill>
                <a:latin typeface="Meiryo" panose="020B0604030504040204" pitchFamily="34" charset="-128"/>
                <a:ea typeface="Meiryo" panose="020B0604030504040204" pitchFamily="34" charset="-128"/>
              </a:rPr>
              <a:t>DNN</a:t>
            </a:r>
            <a:r>
              <a:rPr lang="en-US" sz="2800" dirty="0">
                <a:solidFill>
                  <a:schemeClr val="tx1"/>
                </a:solidFill>
                <a:latin typeface="Meiryo" panose="020B0604030504040204" pitchFamily="34" charset="-128"/>
                <a:ea typeface="Meiryo" panose="020B0604030504040204" pitchFamily="34" charset="-128"/>
              </a:rPr>
              <a:t>）</a:t>
            </a:r>
            <a:r>
              <a:rPr lang="ja-JP" altLang="en-US" sz="2800">
                <a:solidFill>
                  <a:schemeClr val="tx1"/>
                </a:solidFill>
                <a:latin typeface="Meiryo" panose="020B0604030504040204" pitchFamily="34" charset="-128"/>
                <a:ea typeface="Meiryo" panose="020B0604030504040204" pitchFamily="34" charset="-128"/>
              </a:rPr>
              <a:t>を使用できますか？</a:t>
            </a:r>
            <a:br>
              <a:rPr lang="en-US" sz="2800" dirty="0">
                <a:solidFill>
                  <a:schemeClr val="tx1"/>
                </a:solidFill>
                <a:latin typeface="Meiryo" panose="020B0604030504040204" pitchFamily="34" charset="-128"/>
                <a:ea typeface="Meiryo" panose="020B0604030504040204" pitchFamily="34" charset="-128"/>
              </a:rPr>
            </a:br>
            <a:endParaRPr lang="en-US" sz="2800" dirty="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はい、彼らは、</a:t>
            </a:r>
            <a:r>
              <a:rPr lang="en-US" sz="2400" dirty="0">
                <a:solidFill>
                  <a:schemeClr val="tx1"/>
                </a:solidFill>
                <a:latin typeface="Meiryo" panose="020B0604030504040204" pitchFamily="34" charset="-128"/>
                <a:ea typeface="Meiryo" panose="020B0604030504040204" pitchFamily="34" charset="-128"/>
              </a:rPr>
              <a:t>Long Short-Term </a:t>
            </a:r>
            <a:r>
              <a:rPr lang="en-US" sz="2400" dirty="0" err="1">
                <a:solidFill>
                  <a:schemeClr val="tx1"/>
                </a:solidFill>
                <a:latin typeface="Meiryo" panose="020B0604030504040204" pitchFamily="34" charset="-128"/>
                <a:ea typeface="Meiryo" panose="020B0604030504040204" pitchFamily="34" charset="-128"/>
              </a:rPr>
              <a:t>Memory（LSTM</a:t>
            </a:r>
            <a:r>
              <a:rPr lang="en-US" sz="2400" dirty="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再帰型ニューラルネットワークと呼ばれる</a:t>
            </a:r>
            <a:r>
              <a:rPr lang="en-US" sz="2400" dirty="0" err="1">
                <a:solidFill>
                  <a:schemeClr val="tx1"/>
                </a:solidFill>
                <a:latin typeface="Meiryo" panose="020B0604030504040204" pitchFamily="34" charset="-128"/>
                <a:ea typeface="Meiryo" panose="020B0604030504040204" pitchFamily="34" charset="-128"/>
              </a:rPr>
              <a:t>DNN</a:t>
            </a:r>
            <a:r>
              <a:rPr lang="ja-JP" altLang="en-US" sz="2400">
                <a:solidFill>
                  <a:schemeClr val="tx1"/>
                </a:solidFill>
                <a:latin typeface="Meiryo" panose="020B0604030504040204" pitchFamily="34" charset="-128"/>
                <a:ea typeface="Meiryo" panose="020B0604030504040204" pitchFamily="34" charset="-128"/>
              </a:rPr>
              <a:t>のタイプを使用できます。これは、特に単語のベクトル化に</a:t>
            </a:r>
            <a:r>
              <a:rPr lang="en-US" sz="2400" dirty="0" err="1">
                <a:solidFill>
                  <a:schemeClr val="tx1"/>
                </a:solidFill>
                <a:latin typeface="Meiryo" panose="020B0604030504040204" pitchFamily="34" charset="-128"/>
                <a:ea typeface="Meiryo" panose="020B0604030504040204" pitchFamily="34" charset="-128"/>
              </a:rPr>
              <a:t>GloVe</a:t>
            </a:r>
            <a:r>
              <a:rPr lang="ja-JP" altLang="en-US" sz="2400">
                <a:solidFill>
                  <a:schemeClr val="tx1"/>
                </a:solidFill>
                <a:latin typeface="Meiryo" panose="020B0604030504040204" pitchFamily="34" charset="-128"/>
                <a:ea typeface="Meiryo" panose="020B0604030504040204" pitchFamily="34" charset="-128"/>
              </a:rPr>
              <a:t>などの単語の埋め込みと組み合わせて使用すると、テキスト分類の問題にうまく機能することが示されています。</a:t>
            </a:r>
            <a:endParaRPr lang="en-US" sz="18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p:txBody>
      </p:sp>
      <p:sp>
        <p:nvSpPr>
          <p:cNvPr id="5" name="Title 1">
            <a:extLst>
              <a:ext uri="{FF2B5EF4-FFF2-40B4-BE49-F238E27FC236}">
                <a16:creationId xmlns:a16="http://schemas.microsoft.com/office/drawing/2014/main" id="{86E6C14F-1331-844E-B35B-174AF942A81C}"/>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latin typeface="Meiryo" panose="020B0604030504040204" pitchFamily="34" charset="-128"/>
                <a:ea typeface="Meiryo" panose="020B0604030504040204" pitchFamily="34" charset="-128"/>
              </a:rPr>
              <a:t>Keras</a:t>
            </a:r>
            <a:r>
              <a:rPr lang="ja-JP" altLang="en-US" sz="2800">
                <a:solidFill>
                  <a:schemeClr val="tx1"/>
                </a:solidFill>
                <a:latin typeface="Meiryo" panose="020B0604030504040204" pitchFamily="34" charset="-128"/>
                <a:ea typeface="Meiryo" panose="020B0604030504040204" pitchFamily="34" charset="-128"/>
              </a:rPr>
              <a:t>は、</a:t>
            </a:r>
            <a:r>
              <a:rPr lang="en-US" sz="2800" dirty="0" err="1">
                <a:solidFill>
                  <a:schemeClr val="tx1"/>
                </a:solidFill>
                <a:latin typeface="Meiryo" panose="020B0604030504040204" pitchFamily="34" charset="-128"/>
                <a:ea typeface="Meiryo" panose="020B0604030504040204" pitchFamily="34" charset="-128"/>
              </a:rPr>
              <a:t>DNN</a:t>
            </a:r>
            <a:r>
              <a:rPr lang="ja-JP" altLang="en-US" sz="2800">
                <a:solidFill>
                  <a:schemeClr val="tx1"/>
                </a:solidFill>
                <a:latin typeface="Meiryo" panose="020B0604030504040204" pitchFamily="34" charset="-128"/>
                <a:ea typeface="Meiryo" panose="020B0604030504040204" pitchFamily="34" charset="-128"/>
              </a:rPr>
              <a:t>および</a:t>
            </a:r>
            <a:r>
              <a:rPr lang="en-US" sz="2800" dirty="0">
                <a:solidFill>
                  <a:schemeClr val="tx1"/>
                </a:solidFill>
                <a:latin typeface="Meiryo" panose="020B0604030504040204" pitchFamily="34" charset="-128"/>
                <a:ea typeface="Meiryo" panose="020B0604030504040204" pitchFamily="34" charset="-128"/>
              </a:rPr>
              <a:t>TensorFlow</a:t>
            </a:r>
            <a:r>
              <a:rPr lang="ja-JP" altLang="en-US" sz="2800">
                <a:solidFill>
                  <a:schemeClr val="tx1"/>
                </a:solidFill>
                <a:latin typeface="Meiryo" panose="020B0604030504040204" pitchFamily="34" charset="-128"/>
                <a:ea typeface="Meiryo" panose="020B0604030504040204" pitchFamily="34" charset="-128"/>
              </a:rPr>
              <a:t>と連携するための良い出発点を提供しますか？</a:t>
            </a:r>
            <a:br>
              <a:rPr lang="en-US" sz="2800" dirty="0">
                <a:solidFill>
                  <a:schemeClr val="tx1"/>
                </a:solidFill>
                <a:latin typeface="Meiryo" panose="020B0604030504040204" pitchFamily="34" charset="-128"/>
                <a:ea typeface="Meiryo" panose="020B0604030504040204" pitchFamily="34" charset="-128"/>
              </a:rPr>
            </a:br>
            <a:endParaRPr lang="en-US" sz="2800" dirty="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はい</a:t>
            </a:r>
          </a:p>
          <a:p>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は、ニューラルネットワークの構築など、機械学習を実行するための堅牢なフレームワークです</a:t>
            </a:r>
          </a:p>
          <a:p>
            <a:r>
              <a:rPr lang="en-US" sz="2400" dirty="0">
                <a:solidFill>
                  <a:schemeClr val="tx1"/>
                </a:solidFill>
                <a:latin typeface="Meiryo" panose="020B0604030504040204" pitchFamily="34" charset="-128"/>
                <a:ea typeface="Meiryo" panose="020B0604030504040204" pitchFamily="34" charset="-128"/>
              </a:rPr>
              <a:t>Keras</a:t>
            </a:r>
            <a:r>
              <a:rPr lang="ja-JP" altLang="en-US" sz="2400">
                <a:solidFill>
                  <a:schemeClr val="tx1"/>
                </a:solidFill>
                <a:latin typeface="Meiryo" panose="020B0604030504040204" pitchFamily="34" charset="-128"/>
                <a:ea typeface="Meiryo" panose="020B0604030504040204" pitchFamily="34" charset="-128"/>
              </a:rPr>
              <a:t>ライブラリは</a:t>
            </a: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に基づいて構築されており、ディープニューラルネットワークを実装するための使いやすく理解しやすい高レベル</a:t>
            </a:r>
            <a:r>
              <a:rPr lang="en-US" sz="2400" dirty="0">
                <a:solidFill>
                  <a:schemeClr val="tx1"/>
                </a:solidFill>
                <a:latin typeface="Meiryo" panose="020B0604030504040204" pitchFamily="34" charset="-128"/>
                <a:ea typeface="Meiryo" panose="020B0604030504040204" pitchFamily="34" charset="-128"/>
              </a:rPr>
              <a:t>API</a:t>
            </a:r>
            <a:r>
              <a:rPr lang="ja-JP" altLang="en-US" sz="2400">
                <a:solidFill>
                  <a:schemeClr val="tx1"/>
                </a:solidFill>
                <a:latin typeface="Meiryo" panose="020B0604030504040204" pitchFamily="34" charset="-128"/>
                <a:ea typeface="Meiryo" panose="020B0604030504040204" pitchFamily="34" charset="-128"/>
              </a:rPr>
              <a:t>を提供し、チュートリアルと例を完備しています</a:t>
            </a:r>
          </a:p>
          <a:p>
            <a:r>
              <a:rPr lang="en-US" sz="2400" dirty="0">
                <a:solidFill>
                  <a:schemeClr val="tx1"/>
                </a:solidFill>
                <a:latin typeface="Meiryo" panose="020B0604030504040204" pitchFamily="34" charset="-128"/>
                <a:ea typeface="Meiryo" panose="020B0604030504040204" pitchFamily="34" charset="-128"/>
              </a:rPr>
              <a:t>Keras</a:t>
            </a:r>
            <a:r>
              <a:rPr lang="ja-JP" altLang="en-US" sz="2400">
                <a:solidFill>
                  <a:schemeClr val="tx1"/>
                </a:solidFill>
                <a:latin typeface="Meiryo" panose="020B0604030504040204" pitchFamily="34" charset="-128"/>
                <a:ea typeface="Meiryo" panose="020B0604030504040204" pitchFamily="34" charset="-128"/>
              </a:rPr>
              <a:t>で構築されたモデルは</a:t>
            </a: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モデルであるため、より低いレベルの</a:t>
            </a:r>
            <a:r>
              <a:rPr lang="en-US" sz="2400" dirty="0">
                <a:solidFill>
                  <a:schemeClr val="tx1"/>
                </a:solidFill>
                <a:latin typeface="Meiryo" panose="020B0604030504040204" pitchFamily="34" charset="-128"/>
                <a:ea typeface="Meiryo" panose="020B0604030504040204" pitchFamily="34" charset="-128"/>
              </a:rPr>
              <a:t>TensorFlow API</a:t>
            </a:r>
            <a:r>
              <a:rPr lang="ja-JP" altLang="en-US" sz="2400">
                <a:solidFill>
                  <a:schemeClr val="tx1"/>
                </a:solidFill>
                <a:latin typeface="Meiryo" panose="020B0604030504040204" pitchFamily="34" charset="-128"/>
                <a:ea typeface="Meiryo" panose="020B0604030504040204" pitchFamily="34" charset="-128"/>
              </a:rPr>
              <a:t>に完全に移動することを選択した場合、モデルを再作成する必要なく実行できます</a:t>
            </a:r>
            <a:endParaRPr lang="en-US" sz="1800" dirty="0">
              <a:solidFill>
                <a:schemeClr val="tx1"/>
              </a:solidFill>
              <a:latin typeface="Meiryo" panose="020B0604030504040204" pitchFamily="34" charset="-128"/>
              <a:ea typeface="Meiryo" panose="020B0604030504040204" pitchFamily="34" charset="-128"/>
            </a:endParaRPr>
          </a:p>
        </p:txBody>
      </p:sp>
      <p:sp>
        <p:nvSpPr>
          <p:cNvPr id="5" name="Title 1">
            <a:extLst>
              <a:ext uri="{FF2B5EF4-FFF2-40B4-BE49-F238E27FC236}">
                <a16:creationId xmlns:a16="http://schemas.microsoft.com/office/drawing/2014/main" id="{961CDAC6-AAF7-D64B-B1C6-A9A4A2D70F02}"/>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46079"/>
          </a:xfrm>
          <a:prstGeom prst="rect">
            <a:avLst/>
          </a:prstGeom>
          <a:noFill/>
        </p:spPr>
        <p:txBody>
          <a:bodyPr wrap="square" lIns="182880" tIns="146304" rIns="182880" bIns="146304" rtlCol="0">
            <a:spAutoFit/>
          </a:bodyPr>
          <a:lstStyle/>
          <a:p>
            <a:r>
              <a:rPr lang="ja-JP" altLang="en-US">
                <a:latin typeface="Meiryo" panose="020B0604030504040204" pitchFamily="34" charset="-128"/>
                <a:ea typeface="Meiryo" panose="020B0604030504040204" pitchFamily="34" charset="-128"/>
              </a:rPr>
              <a:t>このワークショップでは、さまざまな認知サービスの形で構築済みの人工知能（</a:t>
            </a:r>
            <a:r>
              <a:rPr lang="en-US" dirty="0">
                <a:latin typeface="Meiryo" panose="020B0604030504040204" pitchFamily="34" charset="-128"/>
                <a:ea typeface="Meiryo" panose="020B0604030504040204" pitchFamily="34" charset="-128"/>
              </a:rPr>
              <a:t>AI）</a:t>
            </a:r>
            <a:r>
              <a:rPr lang="ja-JP" altLang="en-US">
                <a:latin typeface="Meiryo" panose="020B0604030504040204" pitchFamily="34" charset="-128"/>
                <a:ea typeface="Meiryo" panose="020B0604030504040204" pitchFamily="34" charset="-128"/>
              </a:rPr>
              <a:t>と、</a:t>
            </a:r>
            <a:r>
              <a:rPr lang="en-US" dirty="0">
                <a:latin typeface="Meiryo" panose="020B0604030504040204" pitchFamily="34" charset="-128"/>
                <a:ea typeface="Meiryo" panose="020B0604030504040204" pitchFamily="34" charset="-128"/>
              </a:rPr>
              <a:t>Azure Machine Learning</a:t>
            </a:r>
            <a:r>
              <a:rPr lang="ja-JP" altLang="en-US">
                <a:latin typeface="Meiryo" panose="020B0604030504040204" pitchFamily="34" charset="-128"/>
                <a:ea typeface="Meiryo" panose="020B0604030504040204" pitchFamily="34" charset="-128"/>
              </a:rPr>
              <a:t>サービスで構築およびデプロイされたサービスの形でカスタム</a:t>
            </a:r>
            <a:r>
              <a:rPr lang="en-US" dirty="0">
                <a:latin typeface="Meiryo" panose="020B0604030504040204" pitchFamily="34" charset="-128"/>
                <a:ea typeface="Meiryo" panose="020B0604030504040204" pitchFamily="34" charset="-128"/>
              </a:rPr>
              <a:t>AI</a:t>
            </a:r>
            <a:r>
              <a:rPr lang="ja-JP" altLang="en-US">
                <a:latin typeface="Meiryo" panose="020B0604030504040204" pitchFamily="34" charset="-128"/>
                <a:ea typeface="Meiryo" panose="020B0604030504040204" pitchFamily="34" charset="-128"/>
              </a:rPr>
              <a:t>を組み合わせる方法を学びます。 テキスト分析パイプラインを設計および実装することにより、非構造化テキストデータの上にインテリジェントソリューションを作成する方法を学びます。 また、テキストデータの分類に使用できる単純なニューラルネットワークを使用してバイナリ分類器を構築する方法についても学習します。 また、</a:t>
            </a:r>
            <a:r>
              <a:rPr lang="en-US" dirty="0">
                <a:latin typeface="Meiryo" panose="020B0604030504040204" pitchFamily="34" charset="-128"/>
                <a:ea typeface="Meiryo" panose="020B0604030504040204" pitchFamily="34" charset="-128"/>
              </a:rPr>
              <a:t>Azure Machine Learning</a:t>
            </a:r>
            <a:r>
              <a:rPr lang="ja-JP" altLang="en-US">
                <a:latin typeface="Meiryo" panose="020B0604030504040204" pitchFamily="34" charset="-128"/>
                <a:ea typeface="Meiryo" panose="020B0604030504040204" pitchFamily="34" charset="-128"/>
              </a:rPr>
              <a:t>を使用して複数の種類の予測サービスをデプロイする方法を学び、</a:t>
            </a:r>
            <a:r>
              <a:rPr lang="en-US" dirty="0">
                <a:latin typeface="Meiryo" panose="020B0604030504040204" pitchFamily="34" charset="-128"/>
                <a:ea typeface="Meiryo" panose="020B0604030504040204" pitchFamily="34" charset="-128"/>
              </a:rPr>
              <a:t>Cognitive Services</a:t>
            </a:r>
            <a:r>
              <a:rPr lang="ja-JP" altLang="en-US">
                <a:latin typeface="Meiryo" panose="020B0604030504040204" pitchFamily="34" charset="-128"/>
                <a:ea typeface="Meiryo" panose="020B0604030504040204" pitchFamily="34" charset="-128"/>
              </a:rPr>
              <a:t>の</a:t>
            </a:r>
            <a:r>
              <a:rPr lang="en-US" dirty="0">
                <a:latin typeface="Meiryo" panose="020B0604030504040204" pitchFamily="34" charset="-128"/>
                <a:ea typeface="Meiryo" panose="020B0604030504040204" pitchFamily="34" charset="-128"/>
              </a:rPr>
              <a:t>Computer Vision API</a:t>
            </a:r>
            <a:r>
              <a:rPr lang="ja-JP" altLang="en-US">
                <a:latin typeface="Meiryo" panose="020B0604030504040204" pitchFamily="34" charset="-128"/>
                <a:ea typeface="Meiryo" panose="020B0604030504040204" pitchFamily="34" charset="-128"/>
              </a:rPr>
              <a:t>および</a:t>
            </a:r>
            <a:r>
              <a:rPr lang="en-US" dirty="0">
                <a:latin typeface="Meiryo" panose="020B0604030504040204" pitchFamily="34" charset="-128"/>
                <a:ea typeface="Meiryo" panose="020B0604030504040204" pitchFamily="34" charset="-128"/>
              </a:rPr>
              <a:t>Text Analytics API</a:t>
            </a:r>
            <a:r>
              <a:rPr lang="ja-JP" altLang="en-US">
                <a:latin typeface="Meiryo" panose="020B0604030504040204" pitchFamily="34" charset="-128"/>
                <a:ea typeface="Meiryo" panose="020B0604030504040204" pitchFamily="34" charset="-128"/>
              </a:rPr>
              <a:t>と統合する方法を学びます。</a:t>
            </a:r>
            <a:br>
              <a:rPr lang="en-US" dirty="0">
                <a:latin typeface="Meiryo" panose="020B0604030504040204" pitchFamily="34" charset="-128"/>
                <a:ea typeface="Meiryo" panose="020B0604030504040204" pitchFamily="34" charset="-128"/>
              </a:rPr>
            </a:br>
            <a:endParaRPr lang="en-US"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その過程で、次のテクノロジーとサービスを検討します。</a:t>
            </a:r>
            <a:endParaRPr lang="en-US"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Azure Machine Learning service</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Azure Notebooks</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Cognitive Services</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Computer Vision API</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Text Analytics API</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Keras</a:t>
            </a:r>
          </a:p>
          <a:p>
            <a:pPr marL="285750" indent="-285750">
              <a:buFont typeface="Arial" panose="020B0604020202020204" pitchFamily="34" charset="0"/>
              <a:buChar char="•"/>
            </a:pPr>
            <a:r>
              <a:rPr lang="en-US" dirty="0">
                <a:latin typeface="Meiryo" panose="020B0604030504040204" pitchFamily="34" charset="-128"/>
                <a:ea typeface="Meiryo" panose="020B0604030504040204" pitchFamily="34" charset="-128"/>
              </a:rPr>
              <a:t>TensorFlow</a:t>
            </a:r>
          </a:p>
          <a:p>
            <a:pPr>
              <a:lnSpc>
                <a:spcPct val="90000"/>
              </a:lnSpc>
              <a:spcAft>
                <a:spcPts val="600"/>
              </a:spcAft>
            </a:pPr>
            <a:endParaRPr lang="en-US" sz="2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405742"/>
            <a:ext cx="4641574" cy="4162747"/>
          </a:xfrm>
        </p:spPr>
        <p:txBody>
          <a:bodyPr>
            <a:noAutofit/>
          </a:bodyPr>
          <a:lstStyle/>
          <a:p>
            <a:pPr marL="0" indent="0">
              <a:buNone/>
            </a:pPr>
            <a:r>
              <a:rPr lang="ja-JP" altLang="en-US" sz="2800">
                <a:solidFill>
                  <a:schemeClr val="tx1"/>
                </a:solidFill>
                <a:latin typeface="Meiryo" panose="020B0604030504040204" pitchFamily="34" charset="-128"/>
                <a:ea typeface="Meiryo" panose="020B0604030504040204" pitchFamily="34" charset="-128"/>
              </a:rPr>
              <a:t>この分類を実行する</a:t>
            </a:r>
            <a:r>
              <a:rPr lang="en-US" sz="2800" dirty="0">
                <a:solidFill>
                  <a:schemeClr val="tx1"/>
                </a:solidFill>
                <a:latin typeface="Meiryo" panose="020B0604030504040204" pitchFamily="34" charset="-128"/>
                <a:ea typeface="Meiryo" panose="020B0604030504040204" pitchFamily="34" charset="-128"/>
              </a:rPr>
              <a:t>LSTM</a:t>
            </a:r>
            <a:r>
              <a:rPr lang="ja-JP" altLang="en-US" sz="2800">
                <a:solidFill>
                  <a:schemeClr val="tx1"/>
                </a:solidFill>
                <a:latin typeface="Meiryo" panose="020B0604030504040204" pitchFamily="34" charset="-128"/>
                <a:ea typeface="Meiryo" panose="020B0604030504040204" pitchFamily="34" charset="-128"/>
              </a:rPr>
              <a:t>リカレントニューラルネットワークはどのようなものですか？</a:t>
            </a:r>
            <a:endParaRPr lang="en-US" altLang="ja-JP" sz="2800" dirty="0">
              <a:solidFill>
                <a:schemeClr val="tx1"/>
              </a:solidFill>
              <a:latin typeface="Meiryo" panose="020B0604030504040204" pitchFamily="34" charset="-128"/>
              <a:ea typeface="Meiryo" panose="020B0604030504040204" pitchFamily="34" charset="-128"/>
            </a:endParaRPr>
          </a:p>
          <a:p>
            <a:pPr marL="0" indent="0">
              <a:buNone/>
            </a:pPr>
            <a:endParaRPr lang="ja-JP" altLang="en-US" sz="2800">
              <a:solidFill>
                <a:schemeClr val="tx1"/>
              </a:solidFill>
              <a:latin typeface="Meiryo" panose="020B0604030504040204" pitchFamily="34" charset="-128"/>
              <a:ea typeface="Meiryo" panose="020B0604030504040204" pitchFamily="34" charset="-128"/>
            </a:endParaRPr>
          </a:p>
          <a:p>
            <a:pPr marL="0" indent="0">
              <a:buNone/>
            </a:pPr>
            <a:r>
              <a:rPr lang="ja-JP" altLang="en-US" sz="2800">
                <a:solidFill>
                  <a:schemeClr val="tx1"/>
                </a:solidFill>
                <a:latin typeface="Meiryo" panose="020B0604030504040204" pitchFamily="34" charset="-128"/>
                <a:ea typeface="Meiryo" panose="020B0604030504040204" pitchFamily="34" charset="-128"/>
              </a:rPr>
              <a:t>展開された</a:t>
            </a:r>
            <a:r>
              <a:rPr lang="en-US" sz="2800" dirty="0">
                <a:solidFill>
                  <a:schemeClr val="tx1"/>
                </a:solidFill>
                <a:latin typeface="Meiryo" panose="020B0604030504040204" pitchFamily="34" charset="-128"/>
                <a:ea typeface="Meiryo" panose="020B0604030504040204" pitchFamily="34" charset="-128"/>
              </a:rPr>
              <a:t>LSTM</a:t>
            </a:r>
            <a:r>
              <a:rPr lang="ja-JP" altLang="en-US" sz="2800">
                <a:solidFill>
                  <a:schemeClr val="tx1"/>
                </a:solidFill>
                <a:latin typeface="Meiryo" panose="020B0604030504040204" pitchFamily="34" charset="-128"/>
                <a:ea typeface="Meiryo" panose="020B0604030504040204" pitchFamily="34" charset="-128"/>
              </a:rPr>
              <a:t>ネットワークの単一レイヤーのスニペットと、ネットワークの最後のステップでのバイナリ分類出力を示します。</a:t>
            </a:r>
            <a:endParaRPr lang="en-US" sz="1800" dirty="0">
              <a:solidFill>
                <a:schemeClr val="tx1"/>
              </a:solidFill>
              <a:latin typeface="Meiryo" panose="020B0604030504040204" pitchFamily="34" charset="-128"/>
              <a:ea typeface="Meiryo" panose="020B0604030504040204" pitchFamily="34" charset="-128"/>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
        <p:nvSpPr>
          <p:cNvPr id="6" name="Title 1">
            <a:extLst>
              <a:ext uri="{FF2B5EF4-FFF2-40B4-BE49-F238E27FC236}">
                <a16:creationId xmlns:a16="http://schemas.microsoft.com/office/drawing/2014/main" id="{34D0D9D9-6503-244E-B597-D658FB2296FF}"/>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a:solidFill>
                  <a:schemeClr val="tx1"/>
                </a:solidFill>
                <a:latin typeface="Meiryo" panose="020B0604030504040204" pitchFamily="34" charset="-128"/>
                <a:ea typeface="Meiryo" panose="020B0604030504040204" pitchFamily="34" charset="-128"/>
              </a:rPr>
              <a:t>Keras</a:t>
            </a:r>
            <a:r>
              <a:rPr lang="ja-JP" altLang="en-US" sz="2800">
                <a:solidFill>
                  <a:schemeClr val="tx1"/>
                </a:solidFill>
                <a:latin typeface="Meiryo" panose="020B0604030504040204" pitchFamily="34" charset="-128"/>
                <a:ea typeface="Meiryo" panose="020B0604030504040204" pitchFamily="34" charset="-128"/>
              </a:rPr>
              <a:t>を使用したネットワークの疑似コード：</a:t>
            </a:r>
            <a:endParaRPr lang="en-US" sz="1800" dirty="0">
              <a:solidFill>
                <a:schemeClr val="tx1"/>
              </a:solidFill>
              <a:latin typeface="Meiryo" panose="020B0604030504040204" pitchFamily="34" charset="-128"/>
              <a:ea typeface="Meiryo" panose="020B0604030504040204" pitchFamily="34" charset="-128"/>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
        <p:nvSpPr>
          <p:cNvPr id="7" name="Title 1">
            <a:extLst>
              <a:ext uri="{FF2B5EF4-FFF2-40B4-BE49-F238E27FC236}">
                <a16:creationId xmlns:a16="http://schemas.microsoft.com/office/drawing/2014/main" id="{89654EFA-4A0C-C641-8FF4-AC847CCF716B}"/>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
        <p:nvSpPr>
          <p:cNvPr id="10" name="Title 1">
            <a:extLst>
              <a:ext uri="{FF2B5EF4-FFF2-40B4-BE49-F238E27FC236}">
                <a16:creationId xmlns:a16="http://schemas.microsoft.com/office/drawing/2014/main" id="{060F66AC-A9C4-CA43-9A9C-5C99C6B5F7E8}"/>
              </a:ext>
            </a:extLst>
          </p:cNvPr>
          <p:cNvSpPr>
            <a:spLocks noGrp="1"/>
          </p:cNvSpPr>
          <p:nvPr>
            <p:ph type="title"/>
          </p:nvPr>
        </p:nvSpPr>
        <p:spPr>
          <a:xfrm>
            <a:off x="269240" y="289511"/>
            <a:ext cx="11655840" cy="899665"/>
          </a:xfrm>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ja-JP" altLang="en-US" sz="2800">
                <a:solidFill>
                  <a:schemeClr val="tx1"/>
                </a:solidFill>
                <a:latin typeface="Meiryo" panose="020B0604030504040204" pitchFamily="34" charset="-128"/>
                <a:ea typeface="Meiryo" panose="020B0604030504040204" pitchFamily="34" charset="-128"/>
              </a:rPr>
              <a:t>オプティマイザー、損失関数を定義し、</a:t>
            </a:r>
            <a:r>
              <a:rPr lang="en-US" sz="2800" dirty="0">
                <a:solidFill>
                  <a:schemeClr val="tx1"/>
                </a:solidFill>
                <a:latin typeface="Meiryo" panose="020B0604030504040204" pitchFamily="34" charset="-128"/>
                <a:ea typeface="Meiryo" panose="020B0604030504040204" pitchFamily="34" charset="-128"/>
              </a:rPr>
              <a:t>Keras</a:t>
            </a:r>
            <a:r>
              <a:rPr lang="ja-JP" altLang="en-US" sz="2800">
                <a:solidFill>
                  <a:schemeClr val="tx1"/>
                </a:solidFill>
                <a:latin typeface="Meiryo" panose="020B0604030504040204" pitchFamily="34" charset="-128"/>
                <a:ea typeface="Meiryo" panose="020B0604030504040204" pitchFamily="34" charset="-128"/>
              </a:rPr>
              <a:t>を使用してモデルをベクトル化されたデータとラベルに適合させる疑似コード：</a:t>
            </a:r>
            <a:endParaRPr lang="en-US" sz="2800" dirty="0">
              <a:solidFill>
                <a:schemeClr val="tx1"/>
              </a:solidFill>
              <a:latin typeface="Meiryo" panose="020B0604030504040204" pitchFamily="34" charset="-128"/>
              <a:ea typeface="Meiryo" panose="020B0604030504040204" pitchFamily="34" charset="-128"/>
            </a:endParaRP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4192218"/>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solidFill>
                  <a:schemeClr val="tx1"/>
                </a:solidFill>
                <a:latin typeface="Meiryo" panose="020B0604030504040204" pitchFamily="34" charset="-128"/>
                <a:ea typeface="Meiryo" panose="020B0604030504040204" pitchFamily="34" charset="-128"/>
              </a:rPr>
              <a:t>Keras</a:t>
            </a:r>
            <a:r>
              <a:rPr lang="ja-JP" altLang="en-US" sz="2800">
                <a:solidFill>
                  <a:schemeClr val="tx1"/>
                </a:solidFill>
                <a:latin typeface="Meiryo" panose="020B0604030504040204" pitchFamily="34" charset="-128"/>
                <a:ea typeface="Meiryo" panose="020B0604030504040204" pitchFamily="34" charset="-128"/>
              </a:rPr>
              <a:t>と出力を使用した予測用の疑似コード適用モデル：</a:t>
            </a:r>
            <a:endParaRPr lang="en-US" sz="2800" dirty="0">
              <a:solidFill>
                <a:schemeClr val="tx1"/>
              </a:solidFill>
              <a:latin typeface="Meiryo" panose="020B0604030504040204" pitchFamily="34" charset="-128"/>
              <a:ea typeface="Meiryo" panose="020B0604030504040204" pitchFamily="34" charset="-128"/>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
        <p:nvSpPr>
          <p:cNvPr id="8" name="Title 1">
            <a:extLst>
              <a:ext uri="{FF2B5EF4-FFF2-40B4-BE49-F238E27FC236}">
                <a16:creationId xmlns:a16="http://schemas.microsoft.com/office/drawing/2014/main" id="{7C08160B-8C27-F349-926C-477E70272BCF}"/>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
        <p:nvSpPr>
          <p:cNvPr id="11" name="Title 1">
            <a:extLst>
              <a:ext uri="{FF2B5EF4-FFF2-40B4-BE49-F238E27FC236}">
                <a16:creationId xmlns:a16="http://schemas.microsoft.com/office/drawing/2014/main" id="{46ABB8EA-DE61-6D47-905C-80B84CFAF944}"/>
              </a:ext>
            </a:extLst>
          </p:cNvPr>
          <p:cNvSpPr>
            <a:spLocks noGrp="1"/>
          </p:cNvSpPr>
          <p:nvPr>
            <p:ph type="title"/>
          </p:nvPr>
        </p:nvSpPr>
        <p:spPr>
          <a:xfrm>
            <a:off x="269240" y="289511"/>
            <a:ext cx="11655840" cy="899665"/>
          </a:xfrm>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ja-JP" altLang="en-US" sz="2400">
                <a:latin typeface="Meiryo" panose="020B0604030504040204" pitchFamily="34" charset="-128"/>
                <a:ea typeface="Meiryo" panose="020B0604030504040204" pitchFamily="34" charset="-128"/>
              </a:rPr>
              <a:t>このトレーニング済みモデルをどのようにデプロイして、残りのソリューションと統合できる</a:t>
            </a:r>
            <a:r>
              <a:rPr lang="en-US" sz="2400" dirty="0">
                <a:latin typeface="Meiryo" panose="020B0604030504040204" pitchFamily="34" charset="-128"/>
                <a:ea typeface="Meiryo" panose="020B0604030504040204" pitchFamily="34" charset="-128"/>
              </a:rPr>
              <a:t>Web</a:t>
            </a:r>
            <a:r>
              <a:rPr lang="ja-JP" altLang="en-US" sz="2400">
                <a:latin typeface="Meiryo" panose="020B0604030504040204" pitchFamily="34" charset="-128"/>
                <a:ea typeface="Meiryo" panose="020B0604030504040204" pitchFamily="34" charset="-128"/>
              </a:rPr>
              <a:t>サービスとして利用できるようにするかを、高レベルで説明します。 どの</a:t>
            </a:r>
            <a:r>
              <a:rPr lang="en-US" sz="2400" dirty="0">
                <a:latin typeface="Meiryo" panose="020B0604030504040204" pitchFamily="34" charset="-128"/>
                <a:ea typeface="Meiryo" panose="020B0604030504040204" pitchFamily="34" charset="-128"/>
              </a:rPr>
              <a:t>Azure</a:t>
            </a:r>
            <a:r>
              <a:rPr lang="ja-JP" altLang="en-US" sz="2400">
                <a:latin typeface="Meiryo" panose="020B0604030504040204" pitchFamily="34" charset="-128"/>
                <a:ea typeface="Meiryo" panose="020B0604030504040204" pitchFamily="34" charset="-128"/>
              </a:rPr>
              <a:t>サービスが関係しますか？</a:t>
            </a:r>
            <a:endParaRPr lang="en-US" altLang="ja-JP" sz="2400" dirty="0">
              <a:latin typeface="Meiryo" panose="020B0604030504040204" pitchFamily="34" charset="-128"/>
              <a:ea typeface="Meiryo" panose="020B0604030504040204" pitchFamily="34" charset="-128"/>
            </a:endParaRPr>
          </a:p>
          <a:p>
            <a:pPr marL="0" indent="0">
              <a:buNone/>
            </a:pPr>
            <a:endParaRPr lang="en-US" sz="1800" dirty="0">
              <a:latin typeface="Meiryo" panose="020B0604030504040204" pitchFamily="34" charset="-128"/>
              <a:ea typeface="Meiryo" panose="020B0604030504040204" pitchFamily="34" charset="-128"/>
            </a:endParaRPr>
          </a:p>
          <a:p>
            <a:r>
              <a:rPr lang="ja-JP" altLang="en-US" sz="1800">
                <a:solidFill>
                  <a:schemeClr val="tx1"/>
                </a:solidFill>
                <a:latin typeface="Meiryo" panose="020B0604030504040204" pitchFamily="34" charset="-128"/>
                <a:ea typeface="Meiryo" panose="020B0604030504040204" pitchFamily="34" charset="-128"/>
              </a:rPr>
              <a:t>トレーニングされたモデルはファイルに保存されます。</a:t>
            </a:r>
          </a:p>
          <a:p>
            <a:r>
              <a:rPr lang="ja-JP" altLang="en-US" sz="1800">
                <a:solidFill>
                  <a:schemeClr val="tx1"/>
                </a:solidFill>
                <a:latin typeface="Meiryo" panose="020B0604030504040204" pitchFamily="34" charset="-128"/>
                <a:ea typeface="Meiryo" panose="020B0604030504040204" pitchFamily="34" charset="-128"/>
              </a:rPr>
              <a:t>このファイルは、モデルアーキテクチャを再作成し、モデルの重みをロードする</a:t>
            </a:r>
            <a:r>
              <a:rPr lang="en-US" sz="1800" dirty="0">
                <a:solidFill>
                  <a:schemeClr val="tx1"/>
                </a:solidFill>
                <a:latin typeface="Meiryo" panose="020B0604030504040204" pitchFamily="34" charset="-128"/>
                <a:ea typeface="Meiryo" panose="020B0604030504040204" pitchFamily="34" charset="-128"/>
              </a:rPr>
              <a:t>Web</a:t>
            </a:r>
            <a:r>
              <a:rPr lang="ja-JP" altLang="en-US" sz="1800">
                <a:solidFill>
                  <a:schemeClr val="tx1"/>
                </a:solidFill>
                <a:latin typeface="Meiryo" panose="020B0604030504040204" pitchFamily="34" charset="-128"/>
                <a:ea typeface="Meiryo" panose="020B0604030504040204" pitchFamily="34" charset="-128"/>
              </a:rPr>
              <a:t>サービスコードによってロードされます。</a:t>
            </a:r>
          </a:p>
          <a:p>
            <a:r>
              <a:rPr lang="en-US" sz="1800" dirty="0">
                <a:solidFill>
                  <a:schemeClr val="tx1"/>
                </a:solidFill>
                <a:latin typeface="Meiryo" panose="020B0604030504040204" pitchFamily="34" charset="-128"/>
                <a:ea typeface="Meiryo" panose="020B0604030504040204" pitchFamily="34" charset="-128"/>
              </a:rPr>
              <a:t>Web</a:t>
            </a:r>
            <a:r>
              <a:rPr lang="ja-JP" altLang="en-US" sz="1800">
                <a:solidFill>
                  <a:schemeClr val="tx1"/>
                </a:solidFill>
                <a:latin typeface="Meiryo" panose="020B0604030504040204" pitchFamily="34" charset="-128"/>
                <a:ea typeface="Meiryo" panose="020B0604030504040204" pitchFamily="34" charset="-128"/>
              </a:rPr>
              <a:t>サービスコードは、モデルを使用して分類を実行できます。</a:t>
            </a:r>
          </a:p>
          <a:p>
            <a:r>
              <a:rPr lang="en-US" sz="1800" dirty="0">
                <a:solidFill>
                  <a:schemeClr val="tx1"/>
                </a:solidFill>
                <a:latin typeface="Meiryo" panose="020B0604030504040204" pitchFamily="34" charset="-128"/>
                <a:ea typeface="Meiryo" panose="020B0604030504040204" pitchFamily="34" charset="-128"/>
              </a:rPr>
              <a:t>Azure Machine Learning</a:t>
            </a:r>
            <a:r>
              <a:rPr lang="ja-JP" altLang="en-US" sz="1800">
                <a:solidFill>
                  <a:schemeClr val="tx1"/>
                </a:solidFill>
                <a:latin typeface="Meiryo" panose="020B0604030504040204" pitchFamily="34" charset="-128"/>
                <a:ea typeface="Meiryo" panose="020B0604030504040204" pitchFamily="34" charset="-128"/>
              </a:rPr>
              <a:t>サービスを使用してこのサービスをデプロイします。</a:t>
            </a:r>
          </a:p>
          <a:p>
            <a:r>
              <a:rPr lang="ja-JP" altLang="en-US" sz="1800">
                <a:solidFill>
                  <a:schemeClr val="tx1"/>
                </a:solidFill>
                <a:latin typeface="Meiryo" panose="020B0604030504040204" pitchFamily="34" charset="-128"/>
                <a:ea typeface="Meiryo" panose="020B0604030504040204" pitchFamily="34" charset="-128"/>
              </a:rPr>
              <a:t>これは、コンテナー内の</a:t>
            </a:r>
            <a:r>
              <a:rPr lang="en-US" sz="1800" dirty="0">
                <a:solidFill>
                  <a:schemeClr val="tx1"/>
                </a:solidFill>
                <a:latin typeface="Meiryo" panose="020B0604030504040204" pitchFamily="34" charset="-128"/>
                <a:ea typeface="Meiryo" panose="020B0604030504040204" pitchFamily="34" charset="-128"/>
              </a:rPr>
              <a:t>Web</a:t>
            </a:r>
            <a:r>
              <a:rPr lang="ja-JP" altLang="en-US" sz="1800">
                <a:solidFill>
                  <a:schemeClr val="tx1"/>
                </a:solidFill>
                <a:latin typeface="Meiryo" panose="020B0604030504040204" pitchFamily="34" charset="-128"/>
                <a:ea typeface="Meiryo" panose="020B0604030504040204" pitchFamily="34" charset="-128"/>
              </a:rPr>
              <a:t>サービスをキャプチャし、コンテナーを</a:t>
            </a:r>
            <a:r>
              <a:rPr lang="en-US" sz="1800" dirty="0">
                <a:solidFill>
                  <a:schemeClr val="tx1"/>
                </a:solidFill>
                <a:latin typeface="Meiryo" panose="020B0604030504040204" pitchFamily="34" charset="-128"/>
                <a:ea typeface="Meiryo" panose="020B0604030504040204" pitchFamily="34" charset="-128"/>
              </a:rPr>
              <a:t>Azure Container Service</a:t>
            </a:r>
            <a:r>
              <a:rPr lang="ja-JP" altLang="en-US" sz="1800">
                <a:solidFill>
                  <a:schemeClr val="tx1"/>
                </a:solidFill>
                <a:latin typeface="Meiryo" panose="020B0604030504040204" pitchFamily="34" charset="-128"/>
                <a:ea typeface="Meiryo" panose="020B0604030504040204" pitchFamily="34" charset="-128"/>
              </a:rPr>
              <a:t>にデプロイして、任意の</a:t>
            </a:r>
            <a:r>
              <a:rPr lang="en-US" sz="1800" dirty="0">
                <a:solidFill>
                  <a:schemeClr val="tx1"/>
                </a:solidFill>
                <a:latin typeface="Meiryo" panose="020B0604030504040204" pitchFamily="34" charset="-128"/>
                <a:ea typeface="Meiryo" panose="020B0604030504040204" pitchFamily="34" charset="-128"/>
              </a:rPr>
              <a:t>REST</a:t>
            </a:r>
            <a:r>
              <a:rPr lang="ja-JP" altLang="en-US" sz="1800">
                <a:solidFill>
                  <a:schemeClr val="tx1"/>
                </a:solidFill>
                <a:latin typeface="Meiryo" panose="020B0604030504040204" pitchFamily="34" charset="-128"/>
                <a:ea typeface="Meiryo" panose="020B0604030504040204" pitchFamily="34" charset="-128"/>
              </a:rPr>
              <a:t>クライアントから呼び出すことができるようにします。</a:t>
            </a:r>
            <a:endParaRPr lang="en-US" sz="18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p:txBody>
      </p:sp>
      <p:sp>
        <p:nvSpPr>
          <p:cNvPr id="5" name="Title 1">
            <a:extLst>
              <a:ext uri="{FF2B5EF4-FFF2-40B4-BE49-F238E27FC236}">
                <a16:creationId xmlns:a16="http://schemas.microsoft.com/office/drawing/2014/main" id="{7232C33C-D3A1-FE42-907D-E0BFFE9ED318}"/>
              </a:ext>
            </a:extLst>
          </p:cNvPr>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クレームテキストデータの分類</a:t>
            </a:r>
            <a:endParaRPr lang="en-US" altLang="ja-JP" sz="3600" dirty="0">
              <a:solidFill>
                <a:schemeClr val="tx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4C696EC-A90A-AA44-ABA2-1C6629E886E9}"/>
              </a:ext>
            </a:extLst>
          </p:cNvPr>
          <p:cNvSpPr>
            <a:spLocks noGrp="1"/>
          </p:cNvSpPr>
          <p:nvPr>
            <p:ph type="title"/>
          </p:nvPr>
        </p:nvSpPr>
        <p:spPr>
          <a:xfrm>
            <a:off x="269240" y="289511"/>
            <a:ext cx="11655840" cy="899665"/>
          </a:xfrm>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フリーテキストの感情の特定</a:t>
            </a:r>
            <a:endParaRPr lang="en-US" sz="36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ja-JP" altLang="en-US" sz="2400">
                <a:latin typeface="Meiryo" panose="020B0604030504040204" pitchFamily="34" charset="-128"/>
                <a:ea typeface="Meiryo" panose="020B0604030504040204" pitchFamily="34" charset="-128"/>
              </a:rPr>
              <a:t>クレームに関連して提供された自由回答テキストで</a:t>
            </a:r>
            <a:r>
              <a:rPr lang="en-US" sz="2400" dirty="0">
                <a:latin typeface="Meiryo" panose="020B0604030504040204" pitchFamily="34" charset="-128"/>
                <a:ea typeface="Meiryo" panose="020B0604030504040204" pitchFamily="34" charset="-128"/>
              </a:rPr>
              <a:t>Contoso</a:t>
            </a:r>
            <a:r>
              <a:rPr lang="ja-JP" altLang="en-US" sz="2400">
                <a:latin typeface="Meiryo" panose="020B0604030504040204" pitchFamily="34" charset="-128"/>
                <a:ea typeface="Meiryo" panose="020B0604030504040204" pitchFamily="34" charset="-128"/>
              </a:rPr>
              <a:t>の感情をどのように特定することをお勧めしますか？ これには、カスタム</a:t>
            </a:r>
            <a:r>
              <a:rPr lang="en-US" sz="2400" dirty="0">
                <a:latin typeface="Meiryo" panose="020B0604030504040204" pitchFamily="34" charset="-128"/>
                <a:ea typeface="Meiryo" panose="020B0604030504040204" pitchFamily="34" charset="-128"/>
              </a:rPr>
              <a:t>AI</a:t>
            </a:r>
            <a:r>
              <a:rPr lang="ja-JP" altLang="en-US" sz="2400">
                <a:latin typeface="Meiryo" panose="020B0604030504040204" pitchFamily="34" charset="-128"/>
                <a:ea typeface="Meiryo" panose="020B0604030504040204" pitchFamily="34" charset="-128"/>
              </a:rPr>
              <a:t>モデルを構築する必要がありますか？使用できる構築済み</a:t>
            </a:r>
            <a:r>
              <a:rPr lang="en-US" sz="2400" dirty="0">
                <a:latin typeface="Meiryo" panose="020B0604030504040204" pitchFamily="34" charset="-128"/>
                <a:ea typeface="Meiryo" panose="020B0604030504040204" pitchFamily="34" charset="-128"/>
              </a:rPr>
              <a:t>AI</a:t>
            </a:r>
            <a:r>
              <a:rPr lang="ja-JP" altLang="en-US" sz="2400">
                <a:latin typeface="Meiryo" panose="020B0604030504040204" pitchFamily="34" charset="-128"/>
                <a:ea typeface="Meiryo" panose="020B0604030504040204" pitchFamily="34" charset="-128"/>
              </a:rPr>
              <a:t>サービスはありますか？</a:t>
            </a:r>
            <a:br>
              <a:rPr lang="en-US" sz="2400" dirty="0">
                <a:latin typeface="Meiryo" panose="020B0604030504040204" pitchFamily="34" charset="-128"/>
                <a:ea typeface="Meiryo" panose="020B0604030504040204" pitchFamily="34" charset="-128"/>
              </a:rPr>
            </a:br>
            <a:endParaRPr lang="en-US" sz="18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Cognitive Services</a:t>
            </a:r>
            <a:r>
              <a:rPr lang="ja-JP" altLang="en-US" sz="2400">
                <a:latin typeface="Meiryo" panose="020B0604030504040204" pitchFamily="34" charset="-128"/>
                <a:ea typeface="Meiryo" panose="020B0604030504040204" pitchFamily="34" charset="-128"/>
              </a:rPr>
              <a:t>の</a:t>
            </a:r>
            <a:r>
              <a:rPr lang="en-US" sz="2400" dirty="0">
                <a:latin typeface="Meiryo" panose="020B0604030504040204" pitchFamily="34" charset="-128"/>
                <a:ea typeface="Meiryo" panose="020B0604030504040204" pitchFamily="34" charset="-128"/>
              </a:rPr>
              <a:t>Text Analytics API</a:t>
            </a:r>
            <a:r>
              <a:rPr lang="ja-JP" altLang="en-US" sz="2400">
                <a:latin typeface="Meiryo" panose="020B0604030504040204" pitchFamily="34" charset="-128"/>
                <a:ea typeface="Meiryo" panose="020B0604030504040204" pitchFamily="34" charset="-128"/>
              </a:rPr>
              <a:t>を使用して、クレームテキストの感情をスコアリングします</a:t>
            </a:r>
          </a:p>
          <a:p>
            <a:r>
              <a:rPr lang="ja-JP" altLang="en-US" sz="2400">
                <a:latin typeface="Meiryo" panose="020B0604030504040204" pitchFamily="34" charset="-128"/>
                <a:ea typeface="Meiryo" panose="020B0604030504040204" pitchFamily="34" charset="-128"/>
              </a:rPr>
              <a:t>そうすることで、カスタムモデルを作成またはトレーニングする必要がなくなり、データを作成する必要もなくなります。</a:t>
            </a:r>
            <a:br>
              <a:rPr lang="en-US" sz="2400" dirty="0">
                <a:latin typeface="Meiryo" panose="020B0604030504040204" pitchFamily="34" charset="-128"/>
                <a:ea typeface="Meiryo" panose="020B0604030504040204" pitchFamily="34" charset="-128"/>
              </a:rPr>
            </a:br>
            <a:endParaRPr lang="en-US" sz="2400" dirty="0">
              <a:solidFill>
                <a:schemeClr val="tx1"/>
              </a:solidFill>
              <a:latin typeface="Meiryo" panose="020B0604030504040204" pitchFamily="34" charset="-128"/>
              <a:ea typeface="Meiryo" panose="020B0604030504040204" pitchFamily="34" charset="-128"/>
            </a:endParaRPr>
          </a:p>
          <a:p>
            <a:pPr marL="0" indent="0">
              <a:buNone/>
            </a:pPr>
            <a:r>
              <a:rPr lang="ja-JP" altLang="en-US" sz="2400">
                <a:latin typeface="Meiryo" panose="020B0604030504040204" pitchFamily="34" charset="-128"/>
                <a:ea typeface="Meiryo" panose="020B0604030504040204" pitchFamily="34" charset="-128"/>
              </a:rPr>
              <a:t>あなたが提案する解決策について、感情スコアの値の範囲はどのくらいで、その値をどのように解釈しますか？</a:t>
            </a:r>
            <a:endParaRPr lang="en-US" sz="2400" dirty="0">
              <a:solidFill>
                <a:schemeClr val="tx1"/>
              </a:solidFill>
              <a:latin typeface="Meiryo" panose="020B0604030504040204" pitchFamily="34" charset="-128"/>
              <a:ea typeface="Meiryo" panose="020B0604030504040204" pitchFamily="34" charset="-128"/>
            </a:endParaRPr>
          </a:p>
          <a:p>
            <a:r>
              <a:rPr lang="en-US" sz="2400" dirty="0">
                <a:solidFill>
                  <a:schemeClr val="tx1"/>
                </a:solidFill>
                <a:latin typeface="Meiryo" panose="020B0604030504040204" pitchFamily="34" charset="-128"/>
                <a:ea typeface="Meiryo" panose="020B0604030504040204" pitchFamily="34" charset="-128"/>
              </a:rPr>
              <a:t>Text Analytics API</a:t>
            </a:r>
            <a:r>
              <a:rPr lang="ja-JP" altLang="en-US" sz="2400">
                <a:solidFill>
                  <a:schemeClr val="tx1"/>
                </a:solidFill>
                <a:latin typeface="Meiryo" panose="020B0604030504040204" pitchFamily="34" charset="-128"/>
                <a:ea typeface="Meiryo" panose="020B0604030504040204" pitchFamily="34" charset="-128"/>
              </a:rPr>
              <a:t>は、</a:t>
            </a:r>
            <a:r>
              <a:rPr lang="en-US" altLang="ja-JP" sz="2400" dirty="0">
                <a:solidFill>
                  <a:schemeClr val="tx1"/>
                </a:solidFill>
                <a:latin typeface="Meiryo" panose="020B0604030504040204" pitchFamily="34" charset="-128"/>
                <a:ea typeface="Meiryo" panose="020B0604030504040204" pitchFamily="34" charset="-128"/>
              </a:rPr>
              <a:t>0〜1</a:t>
            </a:r>
            <a:r>
              <a:rPr lang="ja-JP" altLang="en-US" sz="2400">
                <a:solidFill>
                  <a:schemeClr val="tx1"/>
                </a:solidFill>
                <a:latin typeface="Meiryo" panose="020B0604030504040204" pitchFamily="34" charset="-128"/>
                <a:ea typeface="Meiryo" panose="020B0604030504040204" pitchFamily="34" charset="-128"/>
              </a:rPr>
              <a:t>の範囲の値を返します。</a:t>
            </a:r>
          </a:p>
          <a:p>
            <a:r>
              <a:rPr lang="ja-JP" altLang="en-US" sz="2400">
                <a:solidFill>
                  <a:schemeClr val="tx1"/>
                </a:solidFill>
                <a:latin typeface="Meiryo" panose="020B0604030504040204" pitchFamily="34" charset="-128"/>
                <a:ea typeface="Meiryo" panose="020B0604030504040204" pitchFamily="34" charset="-128"/>
              </a:rPr>
              <a:t>値が</a:t>
            </a:r>
            <a:r>
              <a:rPr lang="en-US" altLang="ja-JP" sz="2400" dirty="0">
                <a:solidFill>
                  <a:schemeClr val="tx1"/>
                </a:solidFill>
                <a:latin typeface="Meiryo" panose="020B0604030504040204" pitchFamily="34" charset="-128"/>
                <a:ea typeface="Meiryo" panose="020B0604030504040204" pitchFamily="34" charset="-128"/>
              </a:rPr>
              <a:t>0</a:t>
            </a:r>
            <a:r>
              <a:rPr lang="ja-JP" altLang="en-US" sz="2400">
                <a:solidFill>
                  <a:schemeClr val="tx1"/>
                </a:solidFill>
                <a:latin typeface="Meiryo" panose="020B0604030504040204" pitchFamily="34" charset="-128"/>
                <a:ea typeface="Meiryo" panose="020B0604030504040204" pitchFamily="34" charset="-128"/>
              </a:rPr>
              <a:t>に近いほど強い否定的な感情、</a:t>
            </a:r>
            <a:r>
              <a:rPr lang="en-US" altLang="ja-JP" sz="2400" dirty="0">
                <a:solidFill>
                  <a:schemeClr val="tx1"/>
                </a:solidFill>
                <a:latin typeface="Meiryo" panose="020B0604030504040204" pitchFamily="34" charset="-128"/>
                <a:ea typeface="Meiryo" panose="020B0604030504040204" pitchFamily="34" charset="-128"/>
              </a:rPr>
              <a:t>0.5</a:t>
            </a:r>
            <a:r>
              <a:rPr lang="ja-JP" altLang="en-US" sz="2400">
                <a:solidFill>
                  <a:schemeClr val="tx1"/>
                </a:solidFill>
                <a:latin typeface="Meiryo" panose="020B0604030504040204" pitchFamily="34" charset="-128"/>
                <a:ea typeface="Meiryo" panose="020B0604030504040204" pitchFamily="34" charset="-128"/>
              </a:rPr>
              <a:t>に近いほど中立的な感情、</a:t>
            </a:r>
            <a:r>
              <a:rPr lang="en-US" altLang="ja-JP" sz="2400" dirty="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に近いほど強い肯定的な感情と解釈されます。</a:t>
            </a:r>
          </a:p>
          <a:p>
            <a:pPr marL="0" indent="0">
              <a:buNone/>
            </a:pPr>
            <a:endParaRPr lang="ja-JP" altLang="en-US" sz="2400">
              <a:solidFill>
                <a:schemeClr val="tx1"/>
              </a:solidFill>
              <a:latin typeface="Meiryo" panose="020B0604030504040204" pitchFamily="34" charset="-128"/>
              <a:ea typeface="Meiryo" panose="020B0604030504040204" pitchFamily="34" charset="-128"/>
            </a:endParaRPr>
          </a:p>
          <a:p>
            <a:pPr marL="0" indent="0">
              <a:buNone/>
            </a:pPr>
            <a:endParaRPr lang="ja-JP" altLang="en-US" sz="2400">
              <a:solidFill>
                <a:schemeClr val="tx1"/>
              </a:solidFill>
              <a:latin typeface="Meiryo" panose="020B0604030504040204" pitchFamily="34" charset="-128"/>
              <a:ea typeface="Meiryo" panose="020B0604030504040204" pitchFamily="34" charset="-128"/>
            </a:endParaRPr>
          </a:p>
          <a:p>
            <a:pPr marL="0" indent="0">
              <a:buNone/>
            </a:pPr>
            <a:endParaRPr lang="ja-JP" altLang="en-US" sz="2400">
              <a:solidFill>
                <a:schemeClr val="tx1"/>
              </a:solidFill>
              <a:latin typeface="Meiryo" panose="020B0604030504040204" pitchFamily="34" charset="-128"/>
              <a:ea typeface="Meiryo" panose="020B0604030504040204" pitchFamily="34" charset="-128"/>
            </a:endParaRPr>
          </a:p>
          <a:p>
            <a:pPr marL="0" indent="0">
              <a:buNone/>
            </a:pPr>
            <a:endParaRPr lang="en-US" sz="2400" dirty="0">
              <a:solidFill>
                <a:schemeClr val="tx1"/>
              </a:solidFill>
              <a:latin typeface="Meiryo" panose="020B0604030504040204" pitchFamily="34" charset="-128"/>
              <a:ea typeface="Meiryo" panose="020B0604030504040204" pitchFamily="34" charset="-128"/>
            </a:endParaRPr>
          </a:p>
        </p:txBody>
      </p:sp>
      <p:sp>
        <p:nvSpPr>
          <p:cNvPr id="7" name="Title 1">
            <a:extLst>
              <a:ext uri="{FF2B5EF4-FFF2-40B4-BE49-F238E27FC236}">
                <a16:creationId xmlns:a16="http://schemas.microsoft.com/office/drawing/2014/main" id="{9DD20AF6-C591-E34C-BC59-FB26D48AD5D1}"/>
              </a:ext>
            </a:extLst>
          </p:cNvPr>
          <p:cNvSpPr>
            <a:spLocks noGrp="1"/>
          </p:cNvSpPr>
          <p:nvPr>
            <p:ph type="title"/>
          </p:nvPr>
        </p:nvSpPr>
        <p:spPr>
          <a:xfrm>
            <a:off x="269240" y="289511"/>
            <a:ext cx="11655840" cy="899665"/>
          </a:xfrm>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Meiryo" panose="020B0604030504040204" pitchFamily="34" charset="-128"/>
              <a:ea typeface="Meiryo" panose="020B0604030504040204" pitchFamily="34" charset="-128"/>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クレームテキストの要約</a:t>
            </a:r>
            <a:br>
              <a:rPr lang="en-US" sz="3600" dirty="0">
                <a:solidFill>
                  <a:schemeClr val="tx1"/>
                </a:solidFill>
                <a:latin typeface="Meiryo" panose="020B0604030504040204" pitchFamily="34" charset="-128"/>
                <a:ea typeface="Meiryo" panose="020B0604030504040204" pitchFamily="34" charset="-128"/>
              </a:rPr>
            </a:br>
            <a:endParaRPr lang="en-US" sz="36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ja-JP" altLang="en-US" sz="2800">
                <a:latin typeface="Meiryo" panose="020B0604030504040204" pitchFamily="34" charset="-128"/>
                <a:ea typeface="Meiryo" panose="020B0604030504040204" pitchFamily="34" charset="-128"/>
              </a:rPr>
              <a:t>外部モデルを使用しない（要約のための</a:t>
            </a:r>
            <a:r>
              <a:rPr lang="en-US" sz="2800" dirty="0" err="1">
                <a:latin typeface="Meiryo" panose="020B0604030504040204" pitchFamily="34" charset="-128"/>
                <a:ea typeface="Meiryo" panose="020B0604030504040204" pitchFamily="34" charset="-128"/>
              </a:rPr>
              <a:t>Gensim</a:t>
            </a:r>
            <a:r>
              <a:rPr lang="ja-JP" altLang="en-US" sz="2800">
                <a:latin typeface="Meiryo" panose="020B0604030504040204" pitchFamily="34" charset="-128"/>
                <a:ea typeface="Meiryo" panose="020B0604030504040204" pitchFamily="34" charset="-128"/>
              </a:rPr>
              <a:t>の場合のように）</a:t>
            </a:r>
            <a:r>
              <a:rPr lang="en-US" sz="2800" dirty="0">
                <a:latin typeface="Meiryo" panose="020B0604030504040204" pitchFamily="34" charset="-128"/>
                <a:ea typeface="Meiryo" panose="020B0604030504040204" pitchFamily="34" charset="-128"/>
              </a:rPr>
              <a:t>Azure Machine Learning</a:t>
            </a:r>
            <a:r>
              <a:rPr lang="ja-JP" altLang="en-US" sz="2800">
                <a:latin typeface="Meiryo" panose="020B0604030504040204" pitchFamily="34" charset="-128"/>
                <a:ea typeface="Meiryo" panose="020B0604030504040204" pitchFamily="34" charset="-128"/>
              </a:rPr>
              <a:t>サービスに予測</a:t>
            </a:r>
            <a:r>
              <a:rPr lang="en-US" sz="2800" dirty="0">
                <a:latin typeface="Meiryo" panose="020B0604030504040204" pitchFamily="34" charset="-128"/>
                <a:ea typeface="Meiryo" panose="020B0604030504040204" pitchFamily="34" charset="-128"/>
              </a:rPr>
              <a:t>Web</a:t>
            </a:r>
            <a:r>
              <a:rPr lang="ja-JP" altLang="en-US" sz="2800">
                <a:latin typeface="Meiryo" panose="020B0604030504040204" pitchFamily="34" charset="-128"/>
                <a:ea typeface="Meiryo" panose="020B0604030504040204" pitchFamily="34" charset="-128"/>
              </a:rPr>
              <a:t>サービスをデプロイしたり、監視なしのアプローチ（クラスタリングなど）をサポートしたりできますか？</a:t>
            </a:r>
            <a:br>
              <a:rPr lang="en-US" sz="2800" dirty="0">
                <a:latin typeface="Meiryo" panose="020B0604030504040204" pitchFamily="34" charset="-128"/>
                <a:ea typeface="Meiryo" panose="020B0604030504040204" pitchFamily="34" charset="-128"/>
              </a:rPr>
            </a:br>
            <a:endParaRPr lang="en-US" sz="2800" dirty="0">
              <a:latin typeface="Meiryo" panose="020B0604030504040204" pitchFamily="34" charset="-128"/>
              <a:ea typeface="Meiryo" panose="020B0604030504040204" pitchFamily="34" charset="-128"/>
            </a:endParaRPr>
          </a:p>
          <a:p>
            <a:r>
              <a:rPr lang="en-US" sz="2400" dirty="0">
                <a:solidFill>
                  <a:schemeClr val="tx1"/>
                </a:solidFill>
                <a:latin typeface="Meiryo" panose="020B0604030504040204" pitchFamily="34" charset="-128"/>
                <a:ea typeface="Meiryo" panose="020B0604030504040204" pitchFamily="34" charset="-128"/>
              </a:rPr>
              <a:t>Azure Machine Learning</a:t>
            </a:r>
            <a:r>
              <a:rPr lang="ja-JP" altLang="en-US" sz="2400">
                <a:solidFill>
                  <a:schemeClr val="tx1"/>
                </a:solidFill>
                <a:latin typeface="Meiryo" panose="020B0604030504040204" pitchFamily="34" charset="-128"/>
                <a:ea typeface="Meiryo" panose="020B0604030504040204" pitchFamily="34" charset="-128"/>
              </a:rPr>
              <a:t>サービスを使用して、モデルがない</a:t>
            </a:r>
            <a:r>
              <a:rPr lang="en-US" sz="2400" dirty="0">
                <a:solidFill>
                  <a:schemeClr val="tx1"/>
                </a:solidFill>
                <a:latin typeface="Meiryo" panose="020B0604030504040204" pitchFamily="34" charset="-128"/>
                <a:ea typeface="Meiryo" panose="020B0604030504040204" pitchFamily="34" charset="-128"/>
              </a:rPr>
              <a:t>Web</a:t>
            </a:r>
            <a:r>
              <a:rPr lang="ja-JP" altLang="en-US" sz="2400">
                <a:solidFill>
                  <a:schemeClr val="tx1"/>
                </a:solidFill>
                <a:latin typeface="Meiryo" panose="020B0604030504040204" pitchFamily="34" charset="-128"/>
                <a:ea typeface="Meiryo" panose="020B0604030504040204" pitchFamily="34" charset="-128"/>
              </a:rPr>
              <a:t>サービスをデプロイできます</a:t>
            </a:r>
          </a:p>
          <a:p>
            <a:r>
              <a:rPr lang="ja-JP" altLang="en-US" sz="2400">
                <a:solidFill>
                  <a:schemeClr val="tx1"/>
                </a:solidFill>
                <a:latin typeface="Meiryo" panose="020B0604030504040204" pitchFamily="34" charset="-128"/>
                <a:ea typeface="Meiryo" panose="020B0604030504040204" pitchFamily="34" charset="-128"/>
              </a:rPr>
              <a:t>デプロイの実行に使用される</a:t>
            </a:r>
            <a:r>
              <a:rPr lang="en-US" sz="2400" dirty="0">
                <a:solidFill>
                  <a:schemeClr val="tx1"/>
                </a:solidFill>
                <a:latin typeface="Meiryo" panose="020B0604030504040204" pitchFamily="34" charset="-128"/>
                <a:ea typeface="Meiryo" panose="020B0604030504040204" pitchFamily="34" charset="-128"/>
              </a:rPr>
              <a:t>API</a:t>
            </a:r>
            <a:r>
              <a:rPr lang="ja-JP" altLang="en-US" sz="2400">
                <a:solidFill>
                  <a:schemeClr val="tx1"/>
                </a:solidFill>
                <a:latin typeface="Meiryo" panose="020B0604030504040204" pitchFamily="34" charset="-128"/>
                <a:ea typeface="Meiryo" panose="020B0604030504040204" pitchFamily="34" charset="-128"/>
              </a:rPr>
              <a:t>にはモデル引数が必要ですが、引数は任意のファイルを参照でき、</a:t>
            </a:r>
            <a:r>
              <a:rPr lang="en-US" sz="2400" dirty="0">
                <a:solidFill>
                  <a:schemeClr val="tx1"/>
                </a:solidFill>
                <a:latin typeface="Meiryo" panose="020B0604030504040204" pitchFamily="34" charset="-128"/>
                <a:ea typeface="Meiryo" panose="020B0604030504040204" pitchFamily="34" charset="-128"/>
              </a:rPr>
              <a:t>Web</a:t>
            </a:r>
            <a:r>
              <a:rPr lang="ja-JP" altLang="en-US" sz="2400">
                <a:solidFill>
                  <a:schemeClr val="tx1"/>
                </a:solidFill>
                <a:latin typeface="Meiryo" panose="020B0604030504040204" pitchFamily="34" charset="-128"/>
                <a:ea typeface="Meiryo" panose="020B0604030504040204" pitchFamily="34" charset="-128"/>
              </a:rPr>
              <a:t>サービスの実行時にファイルを使用する必要はありません</a:t>
            </a:r>
          </a:p>
          <a:p>
            <a:r>
              <a:rPr lang="ja-JP" altLang="en-US" sz="2400">
                <a:solidFill>
                  <a:schemeClr val="tx1"/>
                </a:solidFill>
                <a:latin typeface="Meiryo" panose="020B0604030504040204" pitchFamily="34" charset="-128"/>
                <a:ea typeface="Meiryo" panose="020B0604030504040204" pitchFamily="34" charset="-128"/>
              </a:rPr>
              <a:t>したがって、</a:t>
            </a:r>
            <a:r>
              <a:rPr lang="en-US" sz="2400" dirty="0">
                <a:solidFill>
                  <a:schemeClr val="tx1"/>
                </a:solidFill>
                <a:latin typeface="Meiryo" panose="020B0604030504040204" pitchFamily="34" charset="-128"/>
                <a:ea typeface="Meiryo" panose="020B0604030504040204" pitchFamily="34" charset="-128"/>
              </a:rPr>
              <a:t>Contoso</a:t>
            </a:r>
            <a:r>
              <a:rPr lang="ja-JP" altLang="en-US" sz="2400">
                <a:solidFill>
                  <a:schemeClr val="tx1"/>
                </a:solidFill>
                <a:latin typeface="Meiryo" panose="020B0604030504040204" pitchFamily="34" charset="-128"/>
                <a:ea typeface="Meiryo" panose="020B0604030504040204" pitchFamily="34" charset="-128"/>
              </a:rPr>
              <a:t>は</a:t>
            </a:r>
            <a:r>
              <a:rPr lang="en-US" sz="2400" dirty="0" err="1">
                <a:solidFill>
                  <a:schemeClr val="tx1"/>
                </a:solidFill>
                <a:latin typeface="Meiryo" panose="020B0604030504040204" pitchFamily="34" charset="-128"/>
                <a:ea typeface="Meiryo" panose="020B0604030504040204" pitchFamily="34" charset="-128"/>
              </a:rPr>
              <a:t>Gensim</a:t>
            </a:r>
            <a:r>
              <a:rPr lang="ja-JP" altLang="en-US" sz="2400">
                <a:solidFill>
                  <a:schemeClr val="tx1"/>
                </a:solidFill>
                <a:latin typeface="Meiryo" panose="020B0604030504040204" pitchFamily="34" charset="-128"/>
                <a:ea typeface="Meiryo" panose="020B0604030504040204" pitchFamily="34" charset="-128"/>
              </a:rPr>
              <a:t>を使用して要約を実行する</a:t>
            </a:r>
            <a:r>
              <a:rPr lang="en-US" sz="2400" dirty="0">
                <a:solidFill>
                  <a:schemeClr val="tx1"/>
                </a:solidFill>
                <a:latin typeface="Meiryo" panose="020B0604030504040204" pitchFamily="34" charset="-128"/>
                <a:ea typeface="Meiryo" panose="020B0604030504040204" pitchFamily="34" charset="-128"/>
              </a:rPr>
              <a:t>Web</a:t>
            </a:r>
            <a:r>
              <a:rPr lang="ja-JP" altLang="en-US" sz="2400">
                <a:solidFill>
                  <a:schemeClr val="tx1"/>
                </a:solidFill>
                <a:latin typeface="Meiryo" panose="020B0604030504040204" pitchFamily="34" charset="-128"/>
                <a:ea typeface="Meiryo" panose="020B0604030504040204" pitchFamily="34" charset="-128"/>
              </a:rPr>
              <a:t>サービスを展開できます</a:t>
            </a:r>
            <a:endParaRPr lang="en-US" sz="24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a:p>
            <a:pPr marL="0" indent="0">
              <a:spcAft>
                <a:spcPts val="882"/>
              </a:spcAft>
              <a:buNone/>
            </a:pPr>
            <a:endParaRPr lang="en-US" sz="18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0" y="1189176"/>
            <a:ext cx="11655840" cy="899665"/>
          </a:xfrm>
        </p:spPr>
        <p:txBody>
          <a:bodyPr>
            <a:normAutofit/>
          </a:bodyPr>
          <a:lstStyle/>
          <a:p>
            <a:r>
              <a:rPr lang="ja-JP" altLang="en-US" sz="3600">
                <a:solidFill>
                  <a:schemeClr val="tx1"/>
                </a:solidFill>
                <a:latin typeface="Meiryo" panose="020B0604030504040204" pitchFamily="34" charset="-128"/>
                <a:ea typeface="Meiryo" panose="020B0604030504040204" pitchFamily="34" charset="-128"/>
              </a:rPr>
              <a:t>キャプション、タグ、および「読み取り」画像</a:t>
            </a:r>
            <a:endParaRPr lang="en-US" sz="36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421640" y="2360984"/>
            <a:ext cx="10216609" cy="3027445"/>
          </a:xfrm>
        </p:spPr>
        <p:txBody>
          <a:bodyPr>
            <a:noAutofit/>
          </a:bodyPr>
          <a:lstStyle/>
          <a:p>
            <a:pPr marL="0" indent="0">
              <a:buNone/>
            </a:pPr>
            <a:r>
              <a:rPr lang="ja-JP" altLang="en-US" sz="2800">
                <a:latin typeface="Meiryo" panose="020B0604030504040204" pitchFamily="34" charset="-128"/>
                <a:ea typeface="Meiryo" panose="020B0604030504040204" pitchFamily="34" charset="-128"/>
              </a:rPr>
              <a:t>キャプションの自動作成とクレーム写真のタグ付けのサポートを</a:t>
            </a:r>
            <a:r>
              <a:rPr lang="en-US" sz="2800" dirty="0">
                <a:latin typeface="Meiryo" panose="020B0604030504040204" pitchFamily="34" charset="-128"/>
                <a:ea typeface="Meiryo" panose="020B0604030504040204" pitchFamily="34" charset="-128"/>
              </a:rPr>
              <a:t>Contoso</a:t>
            </a:r>
            <a:r>
              <a:rPr lang="ja-JP" altLang="en-US" sz="2800">
                <a:latin typeface="Meiryo" panose="020B0604030504040204" pitchFamily="34" charset="-128"/>
                <a:ea typeface="Meiryo" panose="020B0604030504040204" pitchFamily="34" charset="-128"/>
              </a:rPr>
              <a:t>に実装することをどのように推奨しますか？</a:t>
            </a:r>
            <a:r>
              <a:rPr lang="en-US" sz="2800" dirty="0">
                <a:latin typeface="Meiryo" panose="020B0604030504040204" pitchFamily="34" charset="-128"/>
                <a:ea typeface="Meiryo" panose="020B0604030504040204" pitchFamily="34" charset="-128"/>
              </a:rPr>
              <a:t> </a:t>
            </a:r>
            <a:br>
              <a:rPr lang="en-US" sz="2800" dirty="0">
                <a:latin typeface="Meiryo" panose="020B0604030504040204" pitchFamily="34" charset="-128"/>
                <a:ea typeface="Meiryo" panose="020B0604030504040204" pitchFamily="34" charset="-128"/>
              </a:rPr>
            </a:br>
            <a:endParaRPr lang="en-US" sz="28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Contoso</a:t>
            </a:r>
            <a:r>
              <a:rPr lang="ja-JP" altLang="en-US" sz="2400">
                <a:latin typeface="Meiryo" panose="020B0604030504040204" pitchFamily="34" charset="-128"/>
                <a:ea typeface="Meiryo" panose="020B0604030504040204" pitchFamily="34" charset="-128"/>
              </a:rPr>
              <a:t>は</a:t>
            </a:r>
            <a:r>
              <a:rPr lang="en-US" sz="2400" dirty="0">
                <a:latin typeface="Meiryo" panose="020B0604030504040204" pitchFamily="34" charset="-128"/>
                <a:ea typeface="Meiryo" panose="020B0604030504040204" pitchFamily="34" charset="-128"/>
              </a:rPr>
              <a:t>Cognitive Services</a:t>
            </a:r>
            <a:r>
              <a:rPr lang="ja-JP" altLang="en-US" sz="2400">
                <a:latin typeface="Meiryo" panose="020B0604030504040204" pitchFamily="34" charset="-128"/>
                <a:ea typeface="Meiryo" panose="020B0604030504040204" pitchFamily="34" charset="-128"/>
              </a:rPr>
              <a:t>の</a:t>
            </a:r>
            <a:r>
              <a:rPr lang="en-US" sz="2400" dirty="0">
                <a:latin typeface="Meiryo" panose="020B0604030504040204" pitchFamily="34" charset="-128"/>
                <a:ea typeface="Meiryo" panose="020B0604030504040204" pitchFamily="34" charset="-128"/>
              </a:rPr>
              <a:t>Computer Vision API</a:t>
            </a:r>
            <a:r>
              <a:rPr lang="ja-JP" altLang="en-US" sz="2400">
                <a:latin typeface="Meiryo" panose="020B0604030504040204" pitchFamily="34" charset="-128"/>
                <a:ea typeface="Meiryo" panose="020B0604030504040204" pitchFamily="34" charset="-128"/>
              </a:rPr>
              <a:t>の分析機能を使用する必要があります</a:t>
            </a:r>
            <a:br>
              <a:rPr lang="en-US" sz="2800" dirty="0">
                <a:latin typeface="Meiryo" panose="020B0604030504040204" pitchFamily="34" charset="-128"/>
                <a:ea typeface="Meiryo" panose="020B0604030504040204" pitchFamily="34" charset="-128"/>
              </a:rPr>
            </a:br>
            <a:endParaRPr lang="en-US" sz="1800" dirty="0">
              <a:solidFill>
                <a:schemeClr val="tx1"/>
              </a:solidFill>
              <a:latin typeface="Meiryo" panose="020B0604030504040204" pitchFamily="34" charset="-128"/>
              <a:ea typeface="Meiryo" panose="020B0604030504040204" pitchFamily="34" charset="-128"/>
            </a:endParaRPr>
          </a:p>
        </p:txBody>
      </p:sp>
      <p:sp>
        <p:nvSpPr>
          <p:cNvPr id="5" name="Title 1">
            <a:extLst>
              <a:ext uri="{FF2B5EF4-FFF2-40B4-BE49-F238E27FC236}">
                <a16:creationId xmlns:a16="http://schemas.microsoft.com/office/drawing/2014/main" id="{71216DAD-3CD9-BB45-A81B-942B116B6EA9}"/>
              </a:ext>
            </a:extLst>
          </p:cNvPr>
          <p:cNvSpPr txBox="1">
            <a:spLocks/>
          </p:cNvSpPr>
          <p:nvPr/>
        </p:nvSpPr>
        <p:spPr>
          <a:xfrm>
            <a:off x="269240" y="28951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4400">
                <a:solidFill>
                  <a:schemeClr val="tx1"/>
                </a:solidFill>
                <a:latin typeface="Meiryo" panose="020B0604030504040204" pitchFamily="34" charset="-128"/>
                <a:ea typeface="Meiryo" panose="020B0604030504040204" pitchFamily="34" charset="-128"/>
              </a:rPr>
              <a:t>推奨される解決策</a:t>
            </a: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000">
                <a:solidFill>
                  <a:schemeClr val="tx1"/>
                </a:solidFill>
                <a:latin typeface="Meiryo" panose="020B0604030504040204" pitchFamily="34" charset="-128"/>
                <a:ea typeface="Meiryo" panose="020B0604030504040204" pitchFamily="34" charset="-128"/>
              </a:rPr>
              <a:t>推奨される解決策</a:t>
            </a:r>
          </a:p>
        </p:txBody>
      </p:sp>
      <p:sp>
        <p:nvSpPr>
          <p:cNvPr id="3" name="Content Placeholder 2"/>
          <p:cNvSpPr>
            <a:spLocks noGrp="1"/>
          </p:cNvSpPr>
          <p:nvPr>
            <p:ph type="body" sz="quarter" idx="10"/>
          </p:nvPr>
        </p:nvSpPr>
        <p:spPr>
          <a:xfrm>
            <a:off x="338651" y="2074746"/>
            <a:ext cx="5490430" cy="4663511"/>
          </a:xfrm>
        </p:spPr>
        <p:txBody>
          <a:bodyPr>
            <a:noAutofit/>
          </a:bodyPr>
          <a:lstStyle/>
          <a:p>
            <a:pPr marL="0" indent="0">
              <a:buNone/>
            </a:pPr>
            <a:r>
              <a:rPr lang="ja-JP" altLang="en-US" sz="28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画像をキャプションおよびタグ付けするための提案されたソリューションの各コンポーネントによってどの値が返されるかについて、入力としての画像の処理の流れを説明してください。</a:t>
            </a:r>
            <a:endParaRPr lang="en-US" altLang="ja-JP" sz="28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endParaRPr>
          </a:p>
          <a:p>
            <a:pPr marL="0" indent="0">
              <a:buNone/>
            </a:pPr>
            <a:endParaRPr lang="en-US" sz="18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endParaRPr>
          </a:p>
          <a:p>
            <a:r>
              <a:rPr lang="ja-JP" altLang="en-US" sz="24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バイナリイメージデータまたは一般にアクセス可能なイメージを指す</a:t>
            </a:r>
            <a:r>
              <a:rPr lang="en-US" sz="24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URL</a:t>
            </a:r>
            <a:r>
              <a:rPr lang="ja-JP" altLang="en-US" sz="24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のいずれかを指定できます</a:t>
            </a:r>
          </a:p>
          <a:p>
            <a:r>
              <a:rPr lang="en-US" sz="24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JSON</a:t>
            </a:r>
            <a:r>
              <a:rPr lang="ja-JP" altLang="en-US" sz="24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応答ドキュメントが返されます</a:t>
            </a:r>
            <a:endParaRPr lang="en-US" sz="1800" dirty="0">
              <a:solidFill>
                <a:schemeClr val="tx1"/>
              </a:solidFill>
              <a:latin typeface="Meiryo" panose="020B0604030504040204" pitchFamily="34" charset="-128"/>
              <a:ea typeface="Meiryo" panose="020B0604030504040204" pitchFamily="34" charset="-128"/>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
        <p:nvSpPr>
          <p:cNvPr id="6" name="Title 1">
            <a:extLst>
              <a:ext uri="{FF2B5EF4-FFF2-40B4-BE49-F238E27FC236}">
                <a16:creationId xmlns:a16="http://schemas.microsoft.com/office/drawing/2014/main" id="{80E0F2B6-D616-7C4E-95DB-133EDDF59C7D}"/>
              </a:ext>
            </a:extLst>
          </p:cNvPr>
          <p:cNvSpPr txBox="1">
            <a:spLocks/>
          </p:cNvSpPr>
          <p:nvPr/>
        </p:nvSpPr>
        <p:spPr>
          <a:xfrm>
            <a:off x="26692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キャプション、タグ、および「読み取り」画像</a:t>
            </a: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ja-JP" altLang="en-US" sz="2800">
                <a:latin typeface="Meiryo" panose="020B0604030504040204" pitchFamily="34" charset="-128"/>
                <a:ea typeface="Meiryo" panose="020B0604030504040204" pitchFamily="34" charset="-128"/>
              </a:rPr>
              <a:t>後で検索できるように、画像に表示されるテキストを「読み取る」ためのサポートを</a:t>
            </a:r>
            <a:r>
              <a:rPr lang="en-US" sz="2800" dirty="0">
                <a:latin typeface="Meiryo" panose="020B0604030504040204" pitchFamily="34" charset="-128"/>
                <a:ea typeface="Meiryo" panose="020B0604030504040204" pitchFamily="34" charset="-128"/>
              </a:rPr>
              <a:t>Contoso</a:t>
            </a:r>
            <a:r>
              <a:rPr lang="ja-JP" altLang="en-US" sz="2800">
                <a:latin typeface="Meiryo" panose="020B0604030504040204" pitchFamily="34" charset="-128"/>
                <a:ea typeface="Meiryo" panose="020B0604030504040204" pitchFamily="34" charset="-128"/>
              </a:rPr>
              <a:t>にどのように実装することをお勧めしますか？ これには、カスタム</a:t>
            </a:r>
            <a:r>
              <a:rPr lang="en-US" sz="2800" dirty="0">
                <a:latin typeface="Meiryo" panose="020B0604030504040204" pitchFamily="34" charset="-128"/>
                <a:ea typeface="Meiryo" panose="020B0604030504040204" pitchFamily="34" charset="-128"/>
              </a:rPr>
              <a:t>AI</a:t>
            </a:r>
            <a:r>
              <a:rPr lang="ja-JP" altLang="en-US" sz="2800">
                <a:latin typeface="Meiryo" panose="020B0604030504040204" pitchFamily="34" charset="-128"/>
                <a:ea typeface="Meiryo" panose="020B0604030504040204" pitchFamily="34" charset="-128"/>
              </a:rPr>
              <a:t>モデルを構築する必要がありますか？使用できる構築済み</a:t>
            </a:r>
            <a:r>
              <a:rPr lang="en-US" sz="2800" dirty="0">
                <a:latin typeface="Meiryo" panose="020B0604030504040204" pitchFamily="34" charset="-128"/>
                <a:ea typeface="Meiryo" panose="020B0604030504040204" pitchFamily="34" charset="-128"/>
              </a:rPr>
              <a:t>AI</a:t>
            </a:r>
            <a:r>
              <a:rPr lang="ja-JP" altLang="en-US" sz="2800">
                <a:latin typeface="Meiryo" panose="020B0604030504040204" pitchFamily="34" charset="-128"/>
                <a:ea typeface="Meiryo" panose="020B0604030504040204" pitchFamily="34" charset="-128"/>
              </a:rPr>
              <a:t>サービスはありますか？</a:t>
            </a:r>
            <a:endParaRPr lang="en-US" altLang="ja-JP" sz="2800" dirty="0">
              <a:latin typeface="Meiryo" panose="020B0604030504040204" pitchFamily="34" charset="-128"/>
              <a:ea typeface="Meiryo" panose="020B0604030504040204" pitchFamily="34" charset="-128"/>
            </a:endParaRPr>
          </a:p>
          <a:p>
            <a:pPr marL="0" indent="0">
              <a:buNone/>
            </a:pPr>
            <a:endParaRPr lang="en-US" sz="28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Contoso</a:t>
            </a:r>
            <a:r>
              <a:rPr lang="ja-JP" altLang="en-US" sz="2400">
                <a:latin typeface="Meiryo" panose="020B0604030504040204" pitchFamily="34" charset="-128"/>
                <a:ea typeface="Meiryo" panose="020B0604030504040204" pitchFamily="34" charset="-128"/>
              </a:rPr>
              <a:t>は</a:t>
            </a:r>
            <a:r>
              <a:rPr lang="en-US" sz="2400" dirty="0">
                <a:latin typeface="Meiryo" panose="020B0604030504040204" pitchFamily="34" charset="-128"/>
                <a:ea typeface="Meiryo" panose="020B0604030504040204" pitchFamily="34" charset="-128"/>
              </a:rPr>
              <a:t>Computer Vision API</a:t>
            </a:r>
            <a:r>
              <a:rPr lang="ja-JP" altLang="en-US" sz="2400">
                <a:latin typeface="Meiryo" panose="020B0604030504040204" pitchFamily="34" charset="-128"/>
                <a:ea typeface="Meiryo" panose="020B0604030504040204" pitchFamily="34" charset="-128"/>
              </a:rPr>
              <a:t>の</a:t>
            </a:r>
            <a:r>
              <a:rPr lang="en-US" sz="2400" dirty="0">
                <a:latin typeface="Meiryo" panose="020B0604030504040204" pitchFamily="34" charset="-128"/>
                <a:ea typeface="Meiryo" panose="020B0604030504040204" pitchFamily="34" charset="-128"/>
              </a:rPr>
              <a:t>OCR</a:t>
            </a:r>
            <a:r>
              <a:rPr lang="ja-JP" altLang="en-US" sz="2400">
                <a:latin typeface="Meiryo" panose="020B0604030504040204" pitchFamily="34" charset="-128"/>
                <a:ea typeface="Meiryo" panose="020B0604030504040204" pitchFamily="34" charset="-128"/>
              </a:rPr>
              <a:t>機能を使用できる</a:t>
            </a:r>
            <a:br>
              <a:rPr lang="en-US" sz="2800" dirty="0">
                <a:latin typeface="Meiryo" panose="020B0604030504040204" pitchFamily="34" charset="-128"/>
                <a:ea typeface="Meiryo" panose="020B0604030504040204" pitchFamily="34" charset="-128"/>
              </a:rPr>
            </a:br>
            <a:br>
              <a:rPr lang="en-US" sz="2400" dirty="0">
                <a:latin typeface="Meiryo" panose="020B0604030504040204" pitchFamily="34" charset="-128"/>
                <a:ea typeface="Meiryo" panose="020B0604030504040204" pitchFamily="34" charset="-128"/>
              </a:rPr>
            </a:br>
            <a:endParaRPr lang="en-US" sz="1800" dirty="0">
              <a:solidFill>
                <a:schemeClr val="tx1"/>
              </a:solidFill>
              <a:latin typeface="Meiryo" panose="020B0604030504040204" pitchFamily="34" charset="-128"/>
              <a:ea typeface="Meiryo" panose="020B0604030504040204" pitchFamily="34" charset="-128"/>
            </a:endParaRPr>
          </a:p>
        </p:txBody>
      </p:sp>
      <p:sp>
        <p:nvSpPr>
          <p:cNvPr id="7" name="Title 1">
            <a:extLst>
              <a:ext uri="{FF2B5EF4-FFF2-40B4-BE49-F238E27FC236}">
                <a16:creationId xmlns:a16="http://schemas.microsoft.com/office/drawing/2014/main" id="{274E4A29-519B-5246-AC44-6563DEABD494}"/>
              </a:ext>
            </a:extLst>
          </p:cNvPr>
          <p:cNvSpPr>
            <a:spLocks noGrp="1"/>
          </p:cNvSpPr>
          <p:nvPr>
            <p:ph type="title"/>
          </p:nvPr>
        </p:nvSpPr>
        <p:spPr>
          <a:xfrm>
            <a:off x="269240" y="289511"/>
            <a:ext cx="11655840" cy="899665"/>
          </a:xfrm>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p>
        </p:txBody>
      </p:sp>
      <p:sp>
        <p:nvSpPr>
          <p:cNvPr id="8" name="Title 1">
            <a:extLst>
              <a:ext uri="{FF2B5EF4-FFF2-40B4-BE49-F238E27FC236}">
                <a16:creationId xmlns:a16="http://schemas.microsoft.com/office/drawing/2014/main" id="{CF1BDC9B-3854-6143-B5AD-B6D34C345354}"/>
              </a:ext>
            </a:extLst>
          </p:cNvPr>
          <p:cNvSpPr txBox="1">
            <a:spLocks/>
          </p:cNvSpPr>
          <p:nvPr/>
        </p:nvSpPr>
        <p:spPr>
          <a:xfrm>
            <a:off x="26692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キャプション、タグ、および「読み取り」画像</a:t>
            </a: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ja-JP" altLang="en-US" sz="24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画像を「読み取る」ための提案されたソリューションの各コンポーネントがどのような値を返すかについて、入力としての画像の処理の流れを説明してください。</a:t>
            </a:r>
            <a:br>
              <a:rPr lang="en-US" sz="24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br>
            <a:endParaRPr lang="en-US" sz="24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endParaRPr>
          </a:p>
          <a:p>
            <a:r>
              <a:rPr lang="ja-JP" altLang="en-US" sz="22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バイナリイメージデータまたは一般にアクセス可能なイメージを指す</a:t>
            </a:r>
            <a:r>
              <a:rPr lang="en-US" sz="22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URL</a:t>
            </a:r>
            <a:r>
              <a:rPr lang="ja-JP" altLang="en-US" sz="22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のいずれかを指定できます</a:t>
            </a:r>
          </a:p>
          <a:p>
            <a:r>
              <a:rPr lang="en-US" sz="2200" dirty="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JSON</a:t>
            </a:r>
            <a:r>
              <a:rPr lang="ja-JP" altLang="en-US" sz="2200">
                <a:gradFill>
                  <a:gsLst>
                    <a:gs pos="1250">
                      <a:srgbClr val="FFFFFF"/>
                    </a:gs>
                    <a:gs pos="100000">
                      <a:srgbClr val="FFFFFF"/>
                    </a:gs>
                  </a:gsLst>
                  <a:lin ang="5400000" scaled="0"/>
                </a:gradFill>
                <a:latin typeface="Meiryo" panose="020B0604030504040204" pitchFamily="34" charset="-128"/>
                <a:ea typeface="Meiryo" panose="020B0604030504040204" pitchFamily="34" charset="-128"/>
              </a:rPr>
              <a:t>応答ドキュメントが返されます。</a:t>
            </a:r>
            <a:endParaRPr lang="en-US" sz="1800" dirty="0">
              <a:solidFill>
                <a:schemeClr val="tx1"/>
              </a:solidFill>
              <a:latin typeface="Meiryo" panose="020B0604030504040204" pitchFamily="34" charset="-128"/>
              <a:ea typeface="Meiryo" panose="020B0604030504040204" pitchFamily="34" charset="-128"/>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
        <p:nvSpPr>
          <p:cNvPr id="8" name="Title 1">
            <a:extLst>
              <a:ext uri="{FF2B5EF4-FFF2-40B4-BE49-F238E27FC236}">
                <a16:creationId xmlns:a16="http://schemas.microsoft.com/office/drawing/2014/main" id="{3A27D34E-7F61-F148-A48F-CDD1EBFEE591}"/>
              </a:ext>
            </a:extLst>
          </p:cNvPr>
          <p:cNvSpPr>
            <a:spLocks noGrp="1"/>
          </p:cNvSpPr>
          <p:nvPr>
            <p:ph type="title"/>
          </p:nvPr>
        </p:nvSpPr>
        <p:spPr>
          <a:xfrm>
            <a:off x="269240" y="289511"/>
            <a:ext cx="11655840" cy="899665"/>
          </a:xfrm>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p>
        </p:txBody>
      </p:sp>
      <p:sp>
        <p:nvSpPr>
          <p:cNvPr id="9" name="Title 1">
            <a:extLst>
              <a:ext uri="{FF2B5EF4-FFF2-40B4-BE49-F238E27FC236}">
                <a16:creationId xmlns:a16="http://schemas.microsoft.com/office/drawing/2014/main" id="{05495269-4BE0-A74A-8C82-973FE24A598B}"/>
              </a:ext>
            </a:extLst>
          </p:cNvPr>
          <p:cNvSpPr txBox="1">
            <a:spLocks/>
          </p:cNvSpPr>
          <p:nvPr/>
        </p:nvSpPr>
        <p:spPr>
          <a:xfrm>
            <a:off x="26692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キャプション、タグ、および「読み取り」画像</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ja-JP" altLang="en-US" sz="3600">
                <a:latin typeface="Meiryo" panose="020B0604030504040204" pitchFamily="34" charset="-128"/>
                <a:ea typeface="Meiryo" panose="020B0604030504040204" pitchFamily="34" charset="-128"/>
              </a:rPr>
              <a:t>成果</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ja-JP" altLang="en-US">
                <a:latin typeface="Meiryo" panose="020B0604030504040204" pitchFamily="34" charset="-128"/>
                <a:ea typeface="Meiryo" panose="020B0604030504040204" pitchFamily="34" charset="-128"/>
              </a:rPr>
              <a:t>顧客のニーズを分析する。</a:t>
            </a:r>
            <a:endParaRPr lang="en-US" sz="2400" dirty="0">
              <a:latin typeface="Meiryo" panose="020B0604030504040204" pitchFamily="34" charset="-128"/>
              <a:ea typeface="Meiryo" panose="020B0604030504040204" pitchFamily="34" charset="-128"/>
              <a:cs typeface="Segoe UI Semilight" panose="020B0402040204020203" pitchFamily="34" charset="0"/>
            </a:endParaRPr>
          </a:p>
          <a:p>
            <a:pPr>
              <a:lnSpc>
                <a:spcPct val="90000"/>
              </a:lnSpc>
              <a:spcAft>
                <a:spcPts val="600"/>
              </a:spcAft>
            </a:pPr>
            <a:endParaRPr lang="en-US" sz="2400" dirty="0">
              <a:latin typeface="Meiryo" panose="020B0604030504040204" pitchFamily="34" charset="-128"/>
              <a:ea typeface="Meiryo" panose="020B0604030504040204" pitchFamily="34" charset="-128"/>
            </a:endParaRPr>
          </a:p>
          <a:p>
            <a:pPr>
              <a:lnSpc>
                <a:spcPct val="90000"/>
              </a:lnSpc>
              <a:spcAft>
                <a:spcPts val="600"/>
              </a:spcAft>
            </a:pPr>
            <a:r>
              <a:rPr lang="ja-JP" altLang="en-US" sz="3600">
                <a:latin typeface="Meiryo" panose="020B0604030504040204" pitchFamily="34" charset="-128"/>
                <a:ea typeface="Meiryo" panose="020B0604030504040204" pitchFamily="34" charset="-128"/>
              </a:rPr>
              <a:t>時間</a:t>
            </a:r>
            <a:endParaRPr lang="en-US" sz="3600" dirty="0">
              <a:latin typeface="Meiryo" panose="020B0604030504040204" pitchFamily="34" charset="-128"/>
              <a:ea typeface="Meiryo" panose="020B0604030504040204" pitchFamily="34" charset="-128"/>
            </a:endParaRPr>
          </a:p>
          <a:p>
            <a:pPr>
              <a:lnSpc>
                <a:spcPct val="90000"/>
              </a:lnSpc>
              <a:spcAft>
                <a:spcPts val="600"/>
              </a:spcAft>
            </a:pPr>
            <a:r>
              <a:rPr lang="en-US" sz="2400" dirty="0">
                <a:latin typeface="Meiryo" panose="020B0604030504040204" pitchFamily="34" charset="-128"/>
                <a:ea typeface="Meiryo" panose="020B0604030504040204" pitchFamily="34" charset="-128"/>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推奨される解決策</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ja-JP" altLang="en-US" sz="3600">
                <a:solidFill>
                  <a:schemeClr val="tx1"/>
                </a:solidFill>
                <a:latin typeface="Meiryo" panose="020B0604030504040204" pitchFamily="34" charset="-128"/>
                <a:ea typeface="Meiryo" panose="020B0604030504040204" pitchFamily="34" charset="-128"/>
              </a:rPr>
              <a:t>検索を有効にする</a:t>
            </a:r>
            <a:endParaRPr lang="en-US" sz="36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ja-JP" altLang="en-US" sz="2400">
                <a:latin typeface="Meiryo" panose="020B0604030504040204" pitchFamily="34" charset="-128"/>
                <a:ea typeface="Meiryo" panose="020B0604030504040204" pitchFamily="34" charset="-128"/>
              </a:rPr>
              <a:t>テキスト処理コンポーネントと画像処理コンポーネントによって作成された新しいデータフィールドを含め、</a:t>
            </a:r>
            <a:r>
              <a:rPr lang="en-US" sz="2400" dirty="0">
                <a:latin typeface="Meiryo" panose="020B0604030504040204" pitchFamily="34" charset="-128"/>
                <a:ea typeface="Meiryo" panose="020B0604030504040204" pitchFamily="34" charset="-128"/>
              </a:rPr>
              <a:t>Contoso</a:t>
            </a:r>
            <a:r>
              <a:rPr lang="ja-JP" altLang="en-US" sz="2400">
                <a:latin typeface="Meiryo" panose="020B0604030504040204" pitchFamily="34" charset="-128"/>
                <a:ea typeface="Meiryo" panose="020B0604030504040204" pitchFamily="34" charset="-128"/>
              </a:rPr>
              <a:t>がクレームデータをより検索しやすくするためにどのサービスを推奨しますか？</a:t>
            </a:r>
            <a:br>
              <a:rPr lang="en-US" sz="2400" dirty="0">
                <a:latin typeface="Meiryo" panose="020B0604030504040204" pitchFamily="34" charset="-128"/>
                <a:ea typeface="Meiryo" panose="020B0604030504040204" pitchFamily="34" charset="-128"/>
              </a:rPr>
            </a:br>
            <a:endParaRPr lang="en-US" sz="18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Contoso</a:t>
            </a:r>
            <a:r>
              <a:rPr lang="ja-JP" altLang="en-US" sz="2400">
                <a:latin typeface="Meiryo" panose="020B0604030504040204" pitchFamily="34" charset="-128"/>
                <a:ea typeface="Meiryo" panose="020B0604030504040204" pitchFamily="34" charset="-128"/>
              </a:rPr>
              <a:t>は、</a:t>
            </a:r>
            <a:r>
              <a:rPr lang="en-US" sz="2400" dirty="0">
                <a:latin typeface="Meiryo" panose="020B0604030504040204" pitchFamily="34" charset="-128"/>
                <a:ea typeface="Meiryo" panose="020B0604030504040204" pitchFamily="34" charset="-128"/>
              </a:rPr>
              <a:t>Azure Search</a:t>
            </a:r>
            <a:r>
              <a:rPr lang="ja-JP" altLang="en-US" sz="2400">
                <a:latin typeface="Meiryo" panose="020B0604030504040204" pitchFamily="34" charset="-128"/>
                <a:ea typeface="Meiryo" panose="020B0604030504040204" pitchFamily="34" charset="-128"/>
              </a:rPr>
              <a:t>を使用して、クレームデータがシステムに入力されたときに、テキストおよび画像処理コンポーネントの結果によって追加されたインデックスを作成する必要があります。</a:t>
            </a:r>
            <a:endParaRPr lang="en-US" sz="2400" dirty="0">
              <a:latin typeface="Meiryo" panose="020B0604030504040204" pitchFamily="34" charset="-128"/>
              <a:ea typeface="Meiryo" panose="020B0604030504040204" pitchFamily="34" charset="-128"/>
            </a:endParaRPr>
          </a:p>
          <a:p>
            <a:pPr marL="0" indent="0">
              <a:buNone/>
            </a:pPr>
            <a:endParaRPr lang="en-US" sz="1800" dirty="0">
              <a:latin typeface="Meiryo" panose="020B0604030504040204" pitchFamily="34" charset="-128"/>
              <a:ea typeface="Meiryo" panose="020B0604030504040204" pitchFamily="34" charset="-128"/>
            </a:endParaRPr>
          </a:p>
          <a:p>
            <a:pPr marL="0" indent="0">
              <a:buNone/>
            </a:pPr>
            <a:r>
              <a:rPr lang="ja-JP" altLang="en-US" sz="2400">
                <a:latin typeface="Meiryo" panose="020B0604030504040204" pitchFamily="34" charset="-128"/>
                <a:ea typeface="Meiryo" panose="020B0604030504040204" pitchFamily="34" charset="-128"/>
              </a:rPr>
              <a:t>彼らは、クレームデータを既存のデータベースに保持し、この検索機能のレイヤーに入れることができるでしょうか？ その場合は、その方法を説明してください。</a:t>
            </a:r>
            <a:endParaRPr lang="en-US" sz="1800" dirty="0">
              <a:latin typeface="Meiryo" panose="020B0604030504040204" pitchFamily="34" charset="-128"/>
              <a:ea typeface="Meiryo" panose="020B0604030504040204" pitchFamily="34" charset="-128"/>
            </a:endParaRPr>
          </a:p>
          <a:p>
            <a:r>
              <a:rPr lang="ja-JP" altLang="en-US" sz="2200">
                <a:latin typeface="Meiryo" panose="020B0604030504040204" pitchFamily="34" charset="-128"/>
                <a:ea typeface="Meiryo" panose="020B0604030504040204" pitchFamily="34" charset="-128"/>
              </a:rPr>
              <a:t>はい、</a:t>
            </a:r>
            <a:r>
              <a:rPr lang="en-US" sz="2200" dirty="0">
                <a:latin typeface="Meiryo" panose="020B0604030504040204" pitchFamily="34" charset="-128"/>
                <a:ea typeface="Meiryo" panose="020B0604030504040204" pitchFamily="34" charset="-128"/>
              </a:rPr>
              <a:t>Azure Search</a:t>
            </a:r>
            <a:r>
              <a:rPr lang="ja-JP" altLang="en-US" sz="2200">
                <a:latin typeface="Meiryo" panose="020B0604030504040204" pitchFamily="34" charset="-128"/>
                <a:ea typeface="Meiryo" panose="020B0604030504040204" pitchFamily="34" charset="-128"/>
              </a:rPr>
              <a:t>インデックスのデータは、</a:t>
            </a:r>
            <a:r>
              <a:rPr lang="en-US" sz="2200" dirty="0">
                <a:latin typeface="Meiryo" panose="020B0604030504040204" pitchFamily="34" charset="-128"/>
                <a:ea typeface="Meiryo" panose="020B0604030504040204" pitchFamily="34" charset="-128"/>
              </a:rPr>
              <a:t>SQL</a:t>
            </a:r>
            <a:r>
              <a:rPr lang="ja-JP" altLang="en-US" sz="2200">
                <a:latin typeface="Meiryo" panose="020B0604030504040204" pitchFamily="34" charset="-128"/>
                <a:ea typeface="Meiryo" panose="020B0604030504040204" pitchFamily="34" charset="-128"/>
              </a:rPr>
              <a:t>データベースに既に格納されているデータを補強します。 </a:t>
            </a:r>
            <a:r>
              <a:rPr lang="en-US" sz="2200" dirty="0">
                <a:latin typeface="Meiryo" panose="020B0604030504040204" pitchFamily="34" charset="-128"/>
                <a:ea typeface="Meiryo" panose="020B0604030504040204" pitchFamily="34" charset="-128"/>
              </a:rPr>
              <a:t>Azure Search</a:t>
            </a:r>
            <a:r>
              <a:rPr lang="ja-JP" altLang="en-US" sz="2200">
                <a:latin typeface="Meiryo" panose="020B0604030504040204" pitchFamily="34" charset="-128"/>
                <a:ea typeface="Meiryo" panose="020B0604030504040204" pitchFamily="34" charset="-128"/>
              </a:rPr>
              <a:t>インデックスのデータは、</a:t>
            </a:r>
            <a:r>
              <a:rPr lang="en-US" sz="2200" dirty="0">
                <a:latin typeface="Meiryo" panose="020B0604030504040204" pitchFamily="34" charset="-128"/>
                <a:ea typeface="Meiryo" panose="020B0604030504040204" pitchFamily="34" charset="-128"/>
              </a:rPr>
              <a:t>SQL</a:t>
            </a:r>
            <a:r>
              <a:rPr lang="ja-JP" altLang="en-US" sz="2200">
                <a:latin typeface="Meiryo" panose="020B0604030504040204" pitchFamily="34" charset="-128"/>
                <a:ea typeface="Meiryo" panose="020B0604030504040204" pitchFamily="34" charset="-128"/>
              </a:rPr>
              <a:t>データベースの主キーとして使用される値（クレーム</a:t>
            </a:r>
            <a:r>
              <a:rPr lang="en-US" sz="2200" dirty="0">
                <a:latin typeface="Meiryo" panose="020B0604030504040204" pitchFamily="34" charset="-128"/>
                <a:ea typeface="Meiryo" panose="020B0604030504040204" pitchFamily="34" charset="-128"/>
              </a:rPr>
              <a:t>ID、</a:t>
            </a:r>
            <a:r>
              <a:rPr lang="ja-JP" altLang="en-US" sz="2200">
                <a:latin typeface="Meiryo" panose="020B0604030504040204" pitchFamily="34" charset="-128"/>
                <a:ea typeface="Meiryo" panose="020B0604030504040204" pitchFamily="34" charset="-128"/>
              </a:rPr>
              <a:t>イメージ</a:t>
            </a:r>
            <a:r>
              <a:rPr lang="en-US" sz="2200" dirty="0">
                <a:latin typeface="Meiryo" panose="020B0604030504040204" pitchFamily="34" charset="-128"/>
                <a:ea typeface="Meiryo" panose="020B0604030504040204" pitchFamily="34" charset="-128"/>
              </a:rPr>
              <a:t>ID、</a:t>
            </a:r>
            <a:r>
              <a:rPr lang="ja-JP" altLang="en-US" sz="2200">
                <a:latin typeface="Meiryo" panose="020B0604030504040204" pitchFamily="34" charset="-128"/>
                <a:ea typeface="Meiryo" panose="020B0604030504040204" pitchFamily="34" charset="-128"/>
              </a:rPr>
              <a:t>添付ファイル</a:t>
            </a:r>
            <a:r>
              <a:rPr lang="en-US" sz="2200" dirty="0">
                <a:latin typeface="Meiryo" panose="020B0604030504040204" pitchFamily="34" charset="-128"/>
                <a:ea typeface="Meiryo" panose="020B0604030504040204" pitchFamily="34" charset="-128"/>
              </a:rPr>
              <a:t>ID</a:t>
            </a:r>
            <a:r>
              <a:rPr lang="ja-JP" altLang="en-US" sz="2200">
                <a:latin typeface="Meiryo" panose="020B0604030504040204" pitchFamily="34" charset="-128"/>
                <a:ea typeface="Meiryo" panose="020B0604030504040204" pitchFamily="34" charset="-128"/>
              </a:rPr>
              <a:t>など）を介して</a:t>
            </a:r>
            <a:r>
              <a:rPr lang="en-US" sz="2200" dirty="0">
                <a:latin typeface="Meiryo" panose="020B0604030504040204" pitchFamily="34" charset="-128"/>
                <a:ea typeface="Meiryo" panose="020B0604030504040204" pitchFamily="34" charset="-128"/>
              </a:rPr>
              <a:t>SQL</a:t>
            </a:r>
            <a:r>
              <a:rPr lang="ja-JP" altLang="en-US" sz="2200">
                <a:latin typeface="Meiryo" panose="020B0604030504040204" pitchFamily="34" charset="-128"/>
                <a:ea typeface="Meiryo" panose="020B0604030504040204" pitchFamily="34" charset="-128"/>
              </a:rPr>
              <a:t>データベースのデータに関連付けられます。</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推奨される反論への切り返し</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ja-JP" altLang="en-US" sz="2800">
                <a:latin typeface="Meiryo" panose="020B0604030504040204" pitchFamily="34" charset="-128"/>
                <a:ea typeface="Meiryo" panose="020B0604030504040204" pitchFamily="34" charset="-128"/>
              </a:rPr>
              <a:t>私たちはこれらの「</a:t>
            </a:r>
            <a:r>
              <a:rPr lang="en-US" sz="2800" dirty="0">
                <a:latin typeface="Meiryo" panose="020B0604030504040204" pitchFamily="34" charset="-128"/>
                <a:ea typeface="Meiryo" panose="020B0604030504040204" pitchFamily="34" charset="-128"/>
              </a:rPr>
              <a:t>AI」</a:t>
            </a:r>
            <a:r>
              <a:rPr lang="ja-JP" altLang="en-US" sz="2800">
                <a:latin typeface="Meiryo" panose="020B0604030504040204" pitchFamily="34" charset="-128"/>
                <a:ea typeface="Meiryo" panose="020B0604030504040204" pitchFamily="34" charset="-128"/>
              </a:rPr>
              <a:t>ソリューションを取り巻くあらゆる誇大宣伝に懐疑的です。 今日のテクノロジーと</a:t>
            </a:r>
            <a:r>
              <a:rPr lang="en-US" sz="2800" dirty="0">
                <a:latin typeface="Meiryo" panose="020B0604030504040204" pitchFamily="34" charset="-128"/>
                <a:ea typeface="Meiryo" panose="020B0604030504040204" pitchFamily="34" charset="-128"/>
              </a:rPr>
              <a:t>Azure</a:t>
            </a:r>
            <a:r>
              <a:rPr lang="ja-JP" altLang="en-US" sz="2800">
                <a:latin typeface="Meiryo" panose="020B0604030504040204" pitchFamily="34" charset="-128"/>
                <a:ea typeface="Meiryo" panose="020B0604030504040204" pitchFamily="34" charset="-128"/>
              </a:rPr>
              <a:t>で何が可能で何が不可能なのかを知るのは困難です。</a:t>
            </a:r>
            <a:endParaRPr lang="en-US" sz="2800" dirty="0">
              <a:latin typeface="Meiryo" panose="020B0604030504040204" pitchFamily="34" charset="-128"/>
              <a:ea typeface="Meiryo" panose="020B0604030504040204" pitchFamily="34" charset="-128"/>
            </a:endParaRPr>
          </a:p>
          <a:p>
            <a:pPr>
              <a:spcAft>
                <a:spcPts val="882"/>
              </a:spcAft>
            </a:pP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の周りには多くの誇大宣伝がありますが、データ、機械学習、ディープラーニングを使用して「</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機能を備えたアプリケーションを作成するソリューションをデプロイする機能は現実的であり、</a:t>
            </a:r>
            <a:r>
              <a:rPr lang="en-US" sz="2400" dirty="0">
                <a:solidFill>
                  <a:schemeClr val="tx1"/>
                </a:solidFill>
                <a:latin typeface="Meiryo" panose="020B0604030504040204" pitchFamily="34" charset="-128"/>
                <a:ea typeface="Meiryo" panose="020B0604030504040204" pitchFamily="34" charset="-128"/>
              </a:rPr>
              <a:t>Azure</a:t>
            </a:r>
            <a:r>
              <a:rPr lang="ja-JP" altLang="en-US" sz="2400">
                <a:solidFill>
                  <a:schemeClr val="tx1"/>
                </a:solidFill>
                <a:latin typeface="Meiryo" panose="020B0604030504040204" pitchFamily="34" charset="-128"/>
                <a:ea typeface="Meiryo" panose="020B0604030504040204" pitchFamily="34" charset="-128"/>
              </a:rPr>
              <a:t>で可能です</a:t>
            </a:r>
          </a:p>
          <a:p>
            <a:pPr>
              <a:spcAft>
                <a:spcPts val="882"/>
              </a:spcAft>
            </a:pPr>
            <a:r>
              <a:rPr lang="en-US" sz="2400" dirty="0">
                <a:solidFill>
                  <a:schemeClr val="tx1"/>
                </a:solidFill>
                <a:latin typeface="Meiryo" panose="020B0604030504040204" pitchFamily="34" charset="-128"/>
                <a:ea typeface="Meiryo" panose="020B0604030504040204" pitchFamily="34" charset="-128"/>
              </a:rPr>
              <a:t>Azure</a:t>
            </a:r>
            <a:r>
              <a:rPr lang="ja-JP" altLang="en-US" sz="2400">
                <a:solidFill>
                  <a:schemeClr val="tx1"/>
                </a:solidFill>
                <a:latin typeface="Meiryo" panose="020B0604030504040204" pitchFamily="34" charset="-128"/>
                <a:ea typeface="Meiryo" panose="020B0604030504040204" pitchFamily="34" charset="-128"/>
              </a:rPr>
              <a:t>は、</a:t>
            </a:r>
            <a:r>
              <a:rPr lang="en-US" sz="2400" dirty="0">
                <a:solidFill>
                  <a:schemeClr val="tx1"/>
                </a:solidFill>
                <a:latin typeface="Meiryo" panose="020B0604030504040204" pitchFamily="34" charset="-128"/>
                <a:ea typeface="Meiryo" panose="020B0604030504040204" pitchFamily="34" charset="-128"/>
              </a:rPr>
              <a:t>Cognitive Services</a:t>
            </a:r>
            <a:r>
              <a:rPr lang="ja-JP" altLang="en-US" sz="2400">
                <a:solidFill>
                  <a:schemeClr val="tx1"/>
                </a:solidFill>
                <a:latin typeface="Meiryo" panose="020B0604030504040204" pitchFamily="34" charset="-128"/>
                <a:ea typeface="Meiryo" panose="020B0604030504040204" pitchFamily="34" charset="-128"/>
              </a:rPr>
              <a:t>にあらかじめ組み込まれている</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機能から、</a:t>
            </a:r>
            <a:r>
              <a:rPr lang="en-US" sz="2400" dirty="0">
                <a:solidFill>
                  <a:schemeClr val="tx1"/>
                </a:solidFill>
                <a:latin typeface="Meiryo" panose="020B0604030504040204" pitchFamily="34" charset="-128"/>
                <a:ea typeface="Meiryo" panose="020B0604030504040204" pitchFamily="34" charset="-128"/>
              </a:rPr>
              <a:t>Azure Machine Learning</a:t>
            </a:r>
            <a:r>
              <a:rPr lang="ja-JP" altLang="en-US" sz="2400">
                <a:solidFill>
                  <a:schemeClr val="tx1"/>
                </a:solidFill>
                <a:latin typeface="Meiryo" panose="020B0604030504040204" pitchFamily="34" charset="-128"/>
                <a:ea typeface="Meiryo" panose="020B0604030504040204" pitchFamily="34" charset="-128"/>
              </a:rPr>
              <a:t>や</a:t>
            </a:r>
            <a:r>
              <a:rPr lang="en-US" sz="2400" dirty="0">
                <a:solidFill>
                  <a:schemeClr val="tx1"/>
                </a:solidFill>
                <a:latin typeface="Meiryo" panose="020B0604030504040204" pitchFamily="34" charset="-128"/>
                <a:ea typeface="Meiryo" panose="020B0604030504040204" pitchFamily="34" charset="-128"/>
              </a:rPr>
              <a:t>Microsoft AI</a:t>
            </a:r>
            <a:r>
              <a:rPr lang="ja-JP" altLang="en-US" sz="2400">
                <a:solidFill>
                  <a:schemeClr val="tx1"/>
                </a:solidFill>
                <a:latin typeface="Meiryo" panose="020B0604030504040204" pitchFamily="34" charset="-128"/>
                <a:ea typeface="Meiryo" panose="020B0604030504040204" pitchFamily="34" charset="-128"/>
              </a:rPr>
              <a:t>スタックのその他のサービスを使用してカスタム</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機能を構築、トレーニング、デプロイするのに役立つサービスまで、</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のニーズに対応する幅広いサービスを提供します</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推奨される反論への切り返し</a:t>
            </a:r>
            <a:br>
              <a:rPr lang="en-US" sz="4400" dirty="0">
                <a:solidFill>
                  <a:schemeClr val="tx1"/>
                </a:solidFill>
                <a:latin typeface="Segoe UI" panose="020B0502040204020203" pitchFamily="34" charset="0"/>
              </a:rPr>
            </a:b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ja-JP" altLang="en-US" sz="2800">
                <a:latin typeface="Meiryo" panose="020B0604030504040204" pitchFamily="34" charset="-128"/>
                <a:ea typeface="Meiryo" panose="020B0604030504040204" pitchFamily="34" charset="-128"/>
              </a:rPr>
              <a:t>これは、ビルド済み</a:t>
            </a:r>
            <a:r>
              <a:rPr lang="en-US" sz="2800" dirty="0">
                <a:latin typeface="Meiryo" panose="020B0604030504040204" pitchFamily="34" charset="-128"/>
                <a:ea typeface="Meiryo" panose="020B0604030504040204" pitchFamily="34" charset="-128"/>
              </a:rPr>
              <a:t>AI</a:t>
            </a:r>
            <a:r>
              <a:rPr lang="ja-JP" altLang="en-US" sz="2800">
                <a:latin typeface="Meiryo" panose="020B0604030504040204" pitchFamily="34" charset="-128"/>
                <a:ea typeface="Meiryo" panose="020B0604030504040204" pitchFamily="34" charset="-128"/>
              </a:rPr>
              <a:t>とカスタム</a:t>
            </a:r>
            <a:r>
              <a:rPr lang="en-US" sz="2800" dirty="0">
                <a:latin typeface="Meiryo" panose="020B0604030504040204" pitchFamily="34" charset="-128"/>
                <a:ea typeface="Meiryo" panose="020B0604030504040204" pitchFamily="34" charset="-128"/>
              </a:rPr>
              <a:t>AI</a:t>
            </a:r>
            <a:r>
              <a:rPr lang="ja-JP" altLang="en-US" sz="2800">
                <a:latin typeface="Meiryo" panose="020B0604030504040204" pitchFamily="34" charset="-128"/>
                <a:ea typeface="Meiryo" panose="020B0604030504040204" pitchFamily="34" charset="-128"/>
              </a:rPr>
              <a:t>オプションの両方です。 どちらを選択するかについて混乱しています。</a:t>
            </a:r>
            <a:endParaRPr lang="en-US" sz="2800" dirty="0">
              <a:latin typeface="Meiryo" panose="020B0604030504040204" pitchFamily="34" charset="-128"/>
              <a:ea typeface="Meiryo" panose="020B0604030504040204" pitchFamily="34" charset="-128"/>
            </a:endParaRPr>
          </a:p>
          <a:p>
            <a:pPr>
              <a:spcAft>
                <a:spcPts val="882"/>
              </a:spcAft>
            </a:pPr>
            <a:r>
              <a:rPr lang="ja-JP" altLang="en-US" sz="2400">
                <a:solidFill>
                  <a:schemeClr val="tx1"/>
                </a:solidFill>
                <a:latin typeface="Meiryo" panose="020B0604030504040204" pitchFamily="34" charset="-128"/>
                <a:ea typeface="Meiryo" panose="020B0604030504040204" pitchFamily="34" charset="-128"/>
              </a:rPr>
              <a:t>事前に構築済みの</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オプションを最初に検討し、カスタム</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オプションを検討する場合は、要件に適合しないものとして除外する必要があります。</a:t>
            </a:r>
          </a:p>
          <a:p>
            <a:pPr>
              <a:spcAft>
                <a:spcPts val="882"/>
              </a:spcAft>
            </a:pPr>
            <a:r>
              <a:rPr lang="en-US" sz="2400" dirty="0">
                <a:solidFill>
                  <a:schemeClr val="tx1"/>
                </a:solidFill>
                <a:latin typeface="Meiryo" panose="020B0604030504040204" pitchFamily="34" charset="-128"/>
                <a:ea typeface="Meiryo" panose="020B0604030504040204" pitchFamily="34" charset="-128"/>
              </a:rPr>
              <a:t>Cognitive Services</a:t>
            </a:r>
            <a:r>
              <a:rPr lang="ja-JP" altLang="en-US" sz="2400">
                <a:solidFill>
                  <a:schemeClr val="tx1"/>
                </a:solidFill>
                <a:latin typeface="Meiryo" panose="020B0604030504040204" pitchFamily="34" charset="-128"/>
                <a:ea typeface="Meiryo" panose="020B0604030504040204" pitchFamily="34" charset="-128"/>
              </a:rPr>
              <a:t>のような事前に構築された</a:t>
            </a:r>
            <a:r>
              <a:rPr lang="en-US" sz="2400" dirty="0">
                <a:solidFill>
                  <a:schemeClr val="tx1"/>
                </a:solidFill>
                <a:latin typeface="Meiryo" panose="020B0604030504040204" pitchFamily="34" charset="-128"/>
                <a:ea typeface="Meiryo" panose="020B0604030504040204" pitchFamily="34" charset="-128"/>
              </a:rPr>
              <a:t>AI</a:t>
            </a:r>
            <a:r>
              <a:rPr lang="ja-JP" altLang="en-US" sz="2400">
                <a:solidFill>
                  <a:schemeClr val="tx1"/>
                </a:solidFill>
                <a:latin typeface="Meiryo" panose="020B0604030504040204" pitchFamily="34" charset="-128"/>
                <a:ea typeface="Meiryo" panose="020B0604030504040204" pitchFamily="34" charset="-128"/>
              </a:rPr>
              <a:t>オプションの利点は、それらが内部で使用するモデルをユーザーがトレーニングする必要がなく、前提条件としてそれらをトレーニングするためのデータが必要ないことです。</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400">
                <a:solidFill>
                  <a:schemeClr val="tx1"/>
                </a:solidFill>
                <a:latin typeface="Meiryo" panose="020B0604030504040204" pitchFamily="34" charset="-128"/>
                <a:ea typeface="Meiryo" panose="020B0604030504040204" pitchFamily="34" charset="-128"/>
              </a:rPr>
              <a:t>推奨される反論への切り返し</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ja-JP" altLang="en-US" sz="2800">
                <a:latin typeface="Meiryo" panose="020B0604030504040204" pitchFamily="34" charset="-128"/>
                <a:ea typeface="Meiryo" panose="020B0604030504040204" pitchFamily="34" charset="-128"/>
              </a:rPr>
              <a:t>ソリューションの一部でディープラーニングが必要になると予想していますが、学習への投資と</a:t>
            </a:r>
            <a:r>
              <a:rPr lang="en-US" sz="2800" dirty="0">
                <a:latin typeface="Meiryo" panose="020B0604030504040204" pitchFamily="34" charset="-128"/>
                <a:ea typeface="Meiryo" panose="020B0604030504040204" pitchFamily="34" charset="-128"/>
              </a:rPr>
              <a:t>TensorFlow</a:t>
            </a:r>
            <a:r>
              <a:rPr lang="ja-JP" altLang="en-US" sz="2800">
                <a:latin typeface="Meiryo" panose="020B0604030504040204" pitchFamily="34" charset="-128"/>
                <a:ea typeface="Meiryo" panose="020B0604030504040204" pitchFamily="34" charset="-128"/>
              </a:rPr>
              <a:t>または</a:t>
            </a:r>
            <a:r>
              <a:rPr lang="en-US" sz="2800" dirty="0">
                <a:latin typeface="Meiryo" panose="020B0604030504040204" pitchFamily="34" charset="-128"/>
                <a:ea typeface="Meiryo" panose="020B0604030504040204" pitchFamily="34" charset="-128"/>
              </a:rPr>
              <a:t>Microsoft Cognitive </a:t>
            </a:r>
            <a:r>
              <a:rPr lang="en-US" sz="2800" dirty="0" err="1">
                <a:latin typeface="Meiryo" panose="020B0604030504040204" pitchFamily="34" charset="-128"/>
                <a:ea typeface="Meiryo" panose="020B0604030504040204" pitchFamily="34" charset="-128"/>
              </a:rPr>
              <a:t>Toolkit（CNTK</a:t>
            </a:r>
            <a:r>
              <a:rPr lang="en-US" sz="2800" dirty="0">
                <a:latin typeface="Meiryo" panose="020B0604030504040204" pitchFamily="34" charset="-128"/>
                <a:ea typeface="Meiryo" panose="020B0604030504040204" pitchFamily="34" charset="-128"/>
              </a:rPr>
              <a:t>）</a:t>
            </a:r>
            <a:r>
              <a:rPr lang="ja-JP" altLang="en-US" sz="2800">
                <a:latin typeface="Meiryo" panose="020B0604030504040204" pitchFamily="34" charset="-128"/>
                <a:ea typeface="Meiryo" panose="020B0604030504040204" pitchFamily="34" charset="-128"/>
              </a:rPr>
              <a:t>の使用のどちらを選択するかについての規範的なガイダンスはありますか？</a:t>
            </a:r>
            <a:endParaRPr lang="en-US" sz="2800" dirty="0">
              <a:latin typeface="Meiryo" panose="020B0604030504040204" pitchFamily="34" charset="-128"/>
              <a:ea typeface="Meiryo" panose="020B0604030504040204" pitchFamily="34" charset="-128"/>
            </a:endParaRPr>
          </a:p>
          <a:p>
            <a:pPr>
              <a:spcAft>
                <a:spcPts val="882"/>
              </a:spcAft>
            </a:pP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と</a:t>
            </a:r>
            <a:r>
              <a:rPr lang="en-US" sz="2400" dirty="0">
                <a:solidFill>
                  <a:schemeClr val="tx1"/>
                </a:solidFill>
                <a:latin typeface="Meiryo" panose="020B0604030504040204" pitchFamily="34" charset="-128"/>
                <a:ea typeface="Meiryo" panose="020B0604030504040204" pitchFamily="34" charset="-128"/>
              </a:rPr>
              <a:t>Microsoft Cognitive Toolkit</a:t>
            </a:r>
            <a:r>
              <a:rPr lang="ja-JP" altLang="en-US" sz="2400">
                <a:solidFill>
                  <a:schemeClr val="tx1"/>
                </a:solidFill>
                <a:latin typeface="Meiryo" panose="020B0604030504040204" pitchFamily="34" charset="-128"/>
                <a:ea typeface="Meiryo" panose="020B0604030504040204" pitchFamily="34" charset="-128"/>
              </a:rPr>
              <a:t>はどちらも同様の問題を解決し、多くの企業でディープラーニングに使用されています</a:t>
            </a:r>
          </a:p>
          <a:p>
            <a:pPr>
              <a:spcAft>
                <a:spcPts val="882"/>
              </a:spcAft>
            </a:pPr>
            <a:r>
              <a:rPr lang="ja-JP" altLang="en-US" sz="2400">
                <a:solidFill>
                  <a:schemeClr val="tx1"/>
                </a:solidFill>
                <a:latin typeface="Meiryo" panose="020B0604030504040204" pitchFamily="34" charset="-128"/>
                <a:ea typeface="Meiryo" panose="020B0604030504040204" pitchFamily="34" charset="-128"/>
              </a:rPr>
              <a:t>現在、</a:t>
            </a: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のコミュニティの関心レベルははるかに大きいようです。これは、</a:t>
            </a:r>
            <a:r>
              <a:rPr lang="en-US" sz="2400" dirty="0">
                <a:solidFill>
                  <a:schemeClr val="tx1"/>
                </a:solidFill>
                <a:latin typeface="Meiryo" panose="020B0604030504040204" pitchFamily="34" charset="-128"/>
                <a:ea typeface="Meiryo" panose="020B0604030504040204" pitchFamily="34" charset="-128"/>
              </a:rPr>
              <a:t>GitHub</a:t>
            </a:r>
            <a:r>
              <a:rPr lang="ja-JP" altLang="en-US" sz="2400">
                <a:solidFill>
                  <a:schemeClr val="tx1"/>
                </a:solidFill>
                <a:latin typeface="Meiryo" panose="020B0604030504040204" pitchFamily="34" charset="-128"/>
                <a:ea typeface="Meiryo" panose="020B0604030504040204" pitchFamily="34" charset="-128"/>
              </a:rPr>
              <a:t>プロジェクトにある星の数（</a:t>
            </a:r>
            <a:r>
              <a:rPr lang="en-US" sz="2400" dirty="0">
                <a:solidFill>
                  <a:schemeClr val="tx1"/>
                </a:solidFill>
                <a:latin typeface="Meiryo" panose="020B0604030504040204" pitchFamily="34" charset="-128"/>
                <a:ea typeface="Meiryo" panose="020B0604030504040204" pitchFamily="34" charset="-128"/>
              </a:rPr>
              <a:t>Microsoft Cognitive Toolkit</a:t>
            </a:r>
            <a:r>
              <a:rPr lang="ja-JP" altLang="en-US" sz="2400">
                <a:solidFill>
                  <a:schemeClr val="tx1"/>
                </a:solidFill>
                <a:latin typeface="Meiryo" panose="020B0604030504040204" pitchFamily="34" charset="-128"/>
                <a:ea typeface="Meiryo" panose="020B0604030504040204" pitchFamily="34" charset="-128"/>
              </a:rPr>
              <a:t>よりも</a:t>
            </a:r>
            <a:r>
              <a:rPr lang="en-US" altLang="ja-JP" sz="2400" dirty="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桁大きい）で測定できます。</a:t>
            </a:r>
          </a:p>
          <a:p>
            <a:pPr>
              <a:spcAft>
                <a:spcPts val="882"/>
              </a:spcAft>
            </a:pPr>
            <a:r>
              <a:rPr lang="ja-JP" altLang="en-US" sz="2400">
                <a:solidFill>
                  <a:schemeClr val="tx1"/>
                </a:solidFill>
                <a:latin typeface="Meiryo" panose="020B0604030504040204" pitchFamily="34" charset="-128"/>
                <a:ea typeface="Meiryo" panose="020B0604030504040204" pitchFamily="34" charset="-128"/>
              </a:rPr>
              <a:t>コミュニティの規模は、</a:t>
            </a:r>
            <a:r>
              <a:rPr lang="en-US" sz="2400" dirty="0">
                <a:solidFill>
                  <a:schemeClr val="tx1"/>
                </a:solidFill>
                <a:latin typeface="Meiryo" panose="020B0604030504040204" pitchFamily="34" charset="-128"/>
                <a:ea typeface="Meiryo" panose="020B0604030504040204" pitchFamily="34" charset="-128"/>
              </a:rPr>
              <a:t>Microsoft Cognitive Toolkit</a:t>
            </a:r>
            <a:r>
              <a:rPr lang="ja-JP" altLang="en-US" sz="2400">
                <a:solidFill>
                  <a:schemeClr val="tx1"/>
                </a:solidFill>
                <a:latin typeface="Meiryo" panose="020B0604030504040204" pitchFamily="34" charset="-128"/>
                <a:ea typeface="Meiryo" panose="020B0604030504040204" pitchFamily="34" charset="-128"/>
              </a:rPr>
              <a:t>よりも</a:t>
            </a: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の問題のヘルプをオンラインで簡単に見つけられる可能性が高いことを意味します。そのため、</a:t>
            </a:r>
            <a:r>
              <a:rPr lang="en-US" sz="2400" dirty="0">
                <a:solidFill>
                  <a:schemeClr val="tx1"/>
                </a:solidFill>
                <a:latin typeface="Meiryo" panose="020B0604030504040204" pitchFamily="34" charset="-128"/>
                <a:ea typeface="Meiryo" panose="020B0604030504040204" pitchFamily="34" charset="-128"/>
              </a:rPr>
              <a:t>TensorFlow</a:t>
            </a:r>
            <a:r>
              <a:rPr lang="ja-JP" altLang="en-US" sz="2400">
                <a:solidFill>
                  <a:schemeClr val="tx1"/>
                </a:solidFill>
                <a:latin typeface="Meiryo" panose="020B0604030504040204" pitchFamily="34" charset="-128"/>
                <a:ea typeface="Meiryo" panose="020B0604030504040204" pitchFamily="34" charset="-128"/>
              </a:rPr>
              <a:t>を開始することをお勧めします。</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4900">
                <a:solidFill>
                  <a:schemeClr val="tx1"/>
                </a:solidFill>
                <a:latin typeface="Meiryo" panose="020B0604030504040204" pitchFamily="34" charset="-128"/>
                <a:ea typeface="Meiryo" panose="020B0604030504040204" pitchFamily="34" charset="-128"/>
              </a:rPr>
              <a:t>顧客からの声</a:t>
            </a:r>
            <a:br>
              <a:rPr lang="en-US" dirty="0">
                <a:solidFill>
                  <a:schemeClr val="tx1"/>
                </a:solidFill>
                <a:latin typeface="Meiryo" panose="020B0604030504040204" pitchFamily="34" charset="-128"/>
                <a:ea typeface="Meiryo" panose="020B0604030504040204" pitchFamily="34" charset="-128"/>
              </a:rPr>
            </a:br>
            <a:endParaRPr lang="en-US" sz="3236"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71557" y="1785258"/>
            <a:ext cx="11653523" cy="2559178"/>
          </a:xfrm>
        </p:spPr>
        <p:txBody>
          <a:bodyPr>
            <a:normAutofit fontScale="92500" lnSpcReduction="10000"/>
          </a:bodyPr>
          <a:lstStyle/>
          <a:p>
            <a:pPr marL="0" indent="0">
              <a:spcAft>
                <a:spcPts val="882"/>
              </a:spcAft>
              <a:buNone/>
            </a:pPr>
            <a:r>
              <a:rPr lang="en-US" sz="3000" i="1" dirty="0">
                <a:solidFill>
                  <a:schemeClr val="tx1"/>
                </a:solidFill>
              </a:rPr>
              <a:t>“We are excited by the possibilities made real when we use AI to amplify the capabilities of our agents.” </a:t>
            </a:r>
          </a:p>
          <a:p>
            <a:pPr marL="0" indent="0">
              <a:spcAft>
                <a:spcPts val="882"/>
              </a:spcAft>
              <a:buNone/>
            </a:pPr>
            <a:r>
              <a:rPr lang="en-US" sz="3000" i="1" dirty="0">
                <a:solidFill>
                  <a:schemeClr val="tx1"/>
                </a:solidFill>
              </a:rPr>
              <a:t>“「AI</a:t>
            </a:r>
            <a:r>
              <a:rPr lang="ja-JP" altLang="en-US" sz="3000" i="1">
                <a:solidFill>
                  <a:schemeClr val="tx1"/>
                </a:solidFill>
              </a:rPr>
              <a:t>を使用してエージェントの機能を強化することで実現する可能性に興奮しています。」</a:t>
            </a:r>
            <a:r>
              <a:rPr lang="en-US" altLang="ja-JP" sz="3000" i="1" dirty="0">
                <a:solidFill>
                  <a:schemeClr val="tx1"/>
                </a:solidFill>
              </a:rPr>
              <a:t>”</a:t>
            </a:r>
            <a:endParaRPr lang="en-US" sz="3000" i="1" dirty="0">
              <a:solidFill>
                <a:schemeClr val="tx1"/>
              </a:solidFill>
            </a:endParaRPr>
          </a:p>
          <a:p>
            <a:pPr marL="0" indent="0" algn="ctr">
              <a:spcAft>
                <a:spcPts val="882"/>
              </a:spcAft>
              <a:buNone/>
            </a:pPr>
            <a:r>
              <a:rPr lang="ja-JP" altLang="en-US" sz="3000">
                <a:solidFill>
                  <a:schemeClr val="tx1"/>
                </a:solidFill>
              </a:rPr>
              <a:t>　　　</a:t>
            </a: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a:latin typeface="Meiryo" panose="020B0604030504040204" pitchFamily="34" charset="-128"/>
                <a:ea typeface="Meiryo" panose="020B0604030504040204" pitchFamily="34" charset="-128"/>
              </a:rPr>
              <a:t>顧客</a:t>
            </a:r>
            <a:r>
              <a:rPr lang="ja-JP" altLang="en-US" dirty="0">
                <a:latin typeface="Meiryo" panose="020B0604030504040204" pitchFamily="34" charset="-128"/>
                <a:ea typeface="Meiryo" panose="020B0604030504040204" pitchFamily="34" charset="-128"/>
              </a:rPr>
              <a:t>の状況</a:t>
            </a:r>
            <a:br>
              <a:rPr lang="ja-JP" altLang="en-US" dirty="0">
                <a:latin typeface="Meiryo" panose="020B0604030504040204" pitchFamily="34" charset="-128"/>
                <a:ea typeface="Meiryo" panose="020B0604030504040204" pitchFamily="34" charset="-128"/>
              </a:rPr>
            </a:br>
            <a:br>
              <a:rPr lang="en-US" dirty="0">
                <a:solidFill>
                  <a:schemeClr val="tx1"/>
                </a:solidFill>
                <a:latin typeface="Meiryo" panose="020B0604030504040204" pitchFamily="34" charset="-128"/>
                <a:ea typeface="Meiryo" panose="020B0604030504040204" pitchFamily="34" charset="-128"/>
              </a:rPr>
            </a:br>
            <a:endParaRPr lang="en-US" sz="3236"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ja-JP" altLang="en-US" sz="2400">
                <a:solidFill>
                  <a:schemeClr val="tx1"/>
                </a:solidFill>
                <a:latin typeface="Meiryo" panose="020B0604030504040204" pitchFamily="34" charset="-128"/>
                <a:ea typeface="Meiryo" panose="020B0604030504040204" pitchFamily="34" charset="-128"/>
              </a:rPr>
              <a:t>米国で事業を行う</a:t>
            </a:r>
            <a:r>
              <a:rPr lang="en-US" sz="2400" dirty="0">
                <a:solidFill>
                  <a:schemeClr val="tx1"/>
                </a:solidFill>
                <a:latin typeface="Meiryo" panose="020B0604030504040204" pitchFamily="34" charset="-128"/>
                <a:ea typeface="Meiryo" panose="020B0604030504040204" pitchFamily="34" charset="-128"/>
              </a:rPr>
              <a:t>Contoso Ltd</a:t>
            </a:r>
            <a:r>
              <a:rPr lang="ja-JP" altLang="en-US" sz="2400">
                <a:solidFill>
                  <a:schemeClr val="tx1"/>
                </a:solidFill>
                <a:latin typeface="Meiryo" panose="020B0604030504040204" pitchFamily="34" charset="-128"/>
                <a:ea typeface="Meiryo" panose="020B0604030504040204" pitchFamily="34" charset="-128"/>
              </a:rPr>
              <a:t>は、米国の消費者に保険パッケージを提供しています。</a:t>
            </a:r>
            <a:endParaRPr lang="en-US" altLang="ja-JP" sz="2400" dirty="0">
              <a:solidFill>
                <a:schemeClr val="tx1"/>
              </a:solidFill>
              <a:latin typeface="Meiryo" panose="020B0604030504040204" pitchFamily="34" charset="-128"/>
              <a:ea typeface="Meiryo" panose="020B0604030504040204" pitchFamily="34" charset="-128"/>
            </a:endParaRPr>
          </a:p>
          <a:p>
            <a:pPr marL="0" indent="0">
              <a:buNone/>
            </a:pPr>
            <a:endParaRPr lang="en-US" sz="2800" dirty="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保険商品の次世代プラットフォームの構築を検討</a:t>
            </a:r>
            <a:endParaRPr lang="en-US" altLang="ja-JP" sz="2400" dirty="0">
              <a:solidFill>
                <a:schemeClr val="tx1"/>
              </a:solidFill>
              <a:latin typeface="Meiryo" panose="020B0604030504040204" pitchFamily="34" charset="-128"/>
              <a:ea typeface="Meiryo" panose="020B0604030504040204" pitchFamily="34" charset="-128"/>
            </a:endParaRPr>
          </a:p>
          <a:p>
            <a:endParaRPr lang="ja-JP" altLang="en-US" sz="240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クレーム処理を重点分野として特定した</a:t>
            </a:r>
            <a:endParaRPr lang="en-US" altLang="ja-JP" sz="2400" dirty="0">
              <a:solidFill>
                <a:schemeClr val="tx1"/>
              </a:solidFill>
              <a:latin typeface="Meiryo" panose="020B0604030504040204" pitchFamily="34" charset="-128"/>
              <a:ea typeface="Meiryo" panose="020B0604030504040204" pitchFamily="34" charset="-128"/>
            </a:endParaRPr>
          </a:p>
          <a:p>
            <a:endParaRPr lang="ja-JP" altLang="en-US" sz="240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現在、各申し立てとともに送信されたコンテンツをエージェントが読み通して処理するには、かなりの時間がかかると懸念している</a:t>
            </a:r>
            <a:endParaRPr lang="en-US" altLang="ja-JP" sz="2400" dirty="0">
              <a:solidFill>
                <a:schemeClr val="tx1"/>
              </a:solidFill>
              <a:latin typeface="Meiryo" panose="020B0604030504040204" pitchFamily="34" charset="-128"/>
              <a:ea typeface="Meiryo" panose="020B0604030504040204" pitchFamily="34" charset="-128"/>
            </a:endParaRPr>
          </a:p>
          <a:p>
            <a:endParaRPr lang="ja-JP" altLang="en-US" sz="240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しばらくしてクレームに戻ったときに、エージェントが特定のクレームアーティファクトを見つけるのが難しいことがわかった</a:t>
            </a:r>
            <a:br>
              <a:rPr lang="en-US" sz="2400" dirty="0">
                <a:solidFill>
                  <a:schemeClr val="tx1"/>
                </a:solidFill>
                <a:latin typeface="Meiryo" panose="020B0604030504040204" pitchFamily="34" charset="-128"/>
                <a:ea typeface="Meiryo" panose="020B0604030504040204" pitchFamily="34" charset="-128"/>
              </a:rPr>
            </a:br>
            <a:br>
              <a:rPr lang="en-US" sz="2400" dirty="0">
                <a:solidFill>
                  <a:schemeClr val="tx1"/>
                </a:solidFill>
                <a:latin typeface="Meiryo" panose="020B0604030504040204" pitchFamily="34" charset="-128"/>
                <a:ea typeface="Meiryo" panose="020B0604030504040204" pitchFamily="34" charset="-128"/>
              </a:rPr>
            </a:br>
            <a:endParaRPr lang="en-US" sz="2400" dirty="0">
              <a:solidFill>
                <a:schemeClr val="tx1"/>
              </a:solidFill>
              <a:latin typeface="Meiryo" panose="020B0604030504040204" pitchFamily="34" charset="-128"/>
              <a:ea typeface="Meiryo" panose="020B0604030504040204" pitchFamily="34" charset="-128"/>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5400">
                <a:latin typeface="Meiryo" panose="020B0604030504040204" pitchFamily="34" charset="-128"/>
                <a:ea typeface="Meiryo" panose="020B0604030504040204" pitchFamily="34" charset="-128"/>
              </a:rPr>
              <a:t>顧客の状況</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ja-JP" altLang="en-US" sz="2800">
                <a:latin typeface="Meiryo" panose="020B0604030504040204" pitchFamily="34" charset="-128"/>
                <a:ea typeface="Meiryo" panose="020B0604030504040204" pitchFamily="34" charset="-128"/>
              </a:rPr>
              <a:t>フリーテキストレスポンスの処理</a:t>
            </a:r>
            <a:r>
              <a:rPr lang="en-US" sz="2800" dirty="0">
                <a:latin typeface="Meiryo" panose="020B0604030504040204" pitchFamily="34" charset="-128"/>
                <a:ea typeface="Meiryo" panose="020B0604030504040204" pitchFamily="34" charset="-128"/>
              </a:rPr>
              <a:t>:</a:t>
            </a:r>
          </a:p>
          <a:p>
            <a:pPr lvl="1"/>
            <a:r>
              <a:rPr lang="ja-JP" altLang="en-US" sz="2400">
                <a:latin typeface="Meiryo" panose="020B0604030504040204" pitchFamily="34" charset="-128"/>
                <a:ea typeface="Meiryo" panose="020B0604030504040204" pitchFamily="34" charset="-128"/>
              </a:rPr>
              <a:t>クレームを「自宅」または「自動車」に分類</a:t>
            </a:r>
          </a:p>
          <a:p>
            <a:pPr lvl="1"/>
            <a:r>
              <a:rPr lang="ja-JP" altLang="en-US" sz="2400">
                <a:latin typeface="Meiryo" panose="020B0604030504040204" pitchFamily="34" charset="-128"/>
                <a:ea typeface="Meiryo" panose="020B0604030504040204" pitchFamily="34" charset="-128"/>
              </a:rPr>
              <a:t>スコアクレームの感情</a:t>
            </a:r>
          </a:p>
          <a:p>
            <a:pPr lvl="1"/>
            <a:r>
              <a:rPr lang="ja-JP" altLang="en-US" sz="2400">
                <a:latin typeface="Meiryo" panose="020B0604030504040204" pitchFamily="34" charset="-128"/>
                <a:ea typeface="Meiryo" panose="020B0604030504040204" pitchFamily="34" charset="-128"/>
              </a:rPr>
              <a:t>長いクレームテキストを要約する</a:t>
            </a:r>
            <a:br>
              <a:rPr lang="en-US" sz="2000" dirty="0">
                <a:latin typeface="Meiryo" panose="020B0604030504040204" pitchFamily="34" charset="-128"/>
                <a:ea typeface="Meiryo" panose="020B0604030504040204" pitchFamily="34" charset="-128"/>
              </a:rPr>
            </a:br>
            <a:endParaRPr lang="en-US" sz="2000" dirty="0">
              <a:latin typeface="Meiryo" panose="020B0604030504040204" pitchFamily="34" charset="-128"/>
              <a:ea typeface="Meiryo" panose="020B0604030504040204" pitchFamily="34" charset="-128"/>
            </a:endParaRPr>
          </a:p>
          <a:p>
            <a:r>
              <a:rPr lang="ja-JP" altLang="en-US" sz="2800">
                <a:latin typeface="Meiryo" panose="020B0604030504040204" pitchFamily="34" charset="-128"/>
                <a:ea typeface="Meiryo" panose="020B0604030504040204" pitchFamily="34" charset="-128"/>
              </a:rPr>
              <a:t>検索可能性のための画像の処理：</a:t>
            </a:r>
            <a:endParaRPr lang="en-US" sz="2800" dirty="0">
              <a:latin typeface="Meiryo" panose="020B0604030504040204" pitchFamily="34" charset="-128"/>
              <a:ea typeface="Meiryo" panose="020B0604030504040204" pitchFamily="34" charset="-128"/>
            </a:endParaRPr>
          </a:p>
          <a:p>
            <a:pPr lvl="1"/>
            <a:r>
              <a:rPr lang="ja-JP" altLang="en-US" sz="2400">
                <a:latin typeface="Meiryo" panose="020B0604030504040204" pitchFamily="34" charset="-128"/>
                <a:ea typeface="Meiryo" panose="020B0604030504040204" pitchFamily="34" charset="-128"/>
              </a:rPr>
              <a:t>画像コンテンツの自動キャプション</a:t>
            </a:r>
          </a:p>
          <a:p>
            <a:pPr lvl="1"/>
            <a:r>
              <a:rPr lang="ja-JP" altLang="en-US" sz="2400">
                <a:latin typeface="Meiryo" panose="020B0604030504040204" pitchFamily="34" charset="-128"/>
                <a:ea typeface="Meiryo" panose="020B0604030504040204" pitchFamily="34" charset="-128"/>
              </a:rPr>
              <a:t>画像のタグ付け</a:t>
            </a:r>
          </a:p>
          <a:p>
            <a:pPr lvl="1"/>
            <a:r>
              <a:rPr lang="ja-JP" altLang="en-US" sz="2400">
                <a:latin typeface="Meiryo" panose="020B0604030504040204" pitchFamily="34" charset="-128"/>
                <a:ea typeface="Meiryo" panose="020B0604030504040204" pitchFamily="34" charset="-128"/>
              </a:rPr>
              <a:t>画像内のテキストを抽出する</a:t>
            </a:r>
            <a:br>
              <a:rPr lang="en-US" sz="1232" dirty="0">
                <a:latin typeface="Meiryo" panose="020B0604030504040204" pitchFamily="34" charset="-128"/>
                <a:ea typeface="Meiryo" panose="020B0604030504040204" pitchFamily="34" charset="-128"/>
              </a:rPr>
            </a:br>
            <a:br>
              <a:rPr lang="en-US" sz="1232" dirty="0">
                <a:solidFill>
                  <a:schemeClr val="tx1"/>
                </a:solidFill>
                <a:latin typeface="Meiryo" panose="020B0604030504040204" pitchFamily="34" charset="-128"/>
                <a:ea typeface="Meiryo" panose="020B0604030504040204" pitchFamily="34" charset="-128"/>
              </a:rPr>
            </a:br>
            <a:br>
              <a:rPr lang="en-US" sz="1232" dirty="0">
                <a:solidFill>
                  <a:schemeClr val="tx1"/>
                </a:solidFill>
                <a:latin typeface="Meiryo" panose="020B0604030504040204" pitchFamily="34" charset="-128"/>
                <a:ea typeface="Meiryo" panose="020B0604030504040204" pitchFamily="34" charset="-128"/>
              </a:rPr>
            </a:br>
            <a:endParaRPr lang="en-US" sz="1232"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latin typeface="Meiryo" panose="020B0604030504040204" pitchFamily="34" charset="-128"/>
                <a:ea typeface="Meiryo" panose="020B0604030504040204" pitchFamily="34" charset="-128"/>
              </a:rPr>
              <a:t>AI</a:t>
            </a:r>
            <a:r>
              <a:rPr lang="ja-JP" altLang="en-US" sz="3600">
                <a:latin typeface="Meiryo" panose="020B0604030504040204" pitchFamily="34" charset="-128"/>
                <a:ea typeface="Meiryo" panose="020B0604030504040204" pitchFamily="34" charset="-128"/>
              </a:rPr>
              <a:t>を使用してエージェントの機能を強化することを想定している</a:t>
            </a:r>
            <a:r>
              <a:rPr lang="en-US" altLang="ja-JP" sz="3600" dirty="0">
                <a:latin typeface="Meiryo" panose="020B0604030504040204" pitchFamily="34" charset="-128"/>
                <a:ea typeface="Meiryo" panose="020B0604030504040204" pitchFamily="34" charset="-128"/>
              </a:rPr>
              <a:t>2</a:t>
            </a:r>
            <a:r>
              <a:rPr lang="ja-JP" altLang="en-US" sz="3600">
                <a:latin typeface="Meiryo" panose="020B0604030504040204" pitchFamily="34" charset="-128"/>
                <a:ea typeface="Meiryo" panose="020B0604030504040204" pitchFamily="34" charset="-128"/>
              </a:rPr>
              <a:t>つの問題セット</a:t>
            </a:r>
            <a:br>
              <a:rPr lang="en-US" sz="2800" dirty="0">
                <a:latin typeface="Meiryo" panose="020B0604030504040204" pitchFamily="34" charset="-128"/>
                <a:ea typeface="Meiryo" panose="020B0604030504040204" pitchFamily="34" charset="-128"/>
              </a:rPr>
            </a:br>
            <a:endParaRPr lang="en-US" sz="2800" dirty="0">
              <a:latin typeface="Meiryo" panose="020B0604030504040204" pitchFamily="34" charset="-128"/>
              <a:ea typeface="Meiryo" panose="020B0604030504040204" pitchFamily="34" charset="-128"/>
            </a:endParaRPr>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42" y="2672136"/>
            <a:ext cx="1213946" cy="1213946"/>
          </a:xfrm>
          <a:prstGeom prst="rect">
            <a:avLst/>
          </a:prstGeom>
        </p:spPr>
      </p:pic>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86" y="4625853"/>
            <a:ext cx="1486376" cy="148637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4900">
                <a:solidFill>
                  <a:schemeClr val="tx1"/>
                </a:solidFill>
                <a:latin typeface="Meiryo" panose="020B0604030504040204" pitchFamily="34" charset="-128"/>
                <a:ea typeface="Meiryo" panose="020B0604030504040204" pitchFamily="34" charset="-128"/>
              </a:rPr>
              <a:t>顧客のニーズ</a:t>
            </a:r>
            <a:br>
              <a:rPr lang="en-US" dirty="0">
                <a:solidFill>
                  <a:schemeClr val="tx1"/>
                </a:solidFill>
                <a:latin typeface="Meiryo" panose="020B0604030504040204" pitchFamily="34" charset="-128"/>
                <a:ea typeface="Meiryo" panose="020B0604030504040204" pitchFamily="34" charset="-128"/>
              </a:rPr>
            </a:br>
            <a:endParaRPr lang="en-US" sz="3236"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39" y="1189176"/>
            <a:ext cx="11653523" cy="5379313"/>
          </a:xfrm>
        </p:spPr>
        <p:txBody>
          <a:bodyPr>
            <a:noAutofit/>
          </a:bodyPr>
          <a:lstStyle/>
          <a:p>
            <a:pPr lvl="0"/>
            <a:r>
              <a:rPr lang="ja-JP" altLang="en-US" sz="2400">
                <a:latin typeface="Meiryo" panose="020B0604030504040204" pitchFamily="34" charset="-128"/>
                <a:ea typeface="Meiryo" panose="020B0604030504040204" pitchFamily="34" charset="-128"/>
              </a:rPr>
              <a:t>フリーテキストレスポンスでは多くの有用な情報を受け取りますが、エージェントが長くなる可能性があるため、エージェントがスキップしたり、重要な詳細を見逃したり、申し立てに戻るときに特定の詳細を探すのに多くの時間を費やす必要があります。 これが自動化できるかどうかはわかりませんが、クレーム内の主要なエンティティを特定し、エージェントがより簡単に確認してからエンティティを表示するために選択できる別のリストにそれらを引き出す標準化されたプロセスが必要です 主張の背景。</a:t>
            </a:r>
            <a:br>
              <a:rPr lang="en-US" sz="2400" dirty="0">
                <a:latin typeface="Meiryo" panose="020B0604030504040204" pitchFamily="34" charset="-128"/>
                <a:ea typeface="Meiryo" panose="020B0604030504040204" pitchFamily="34" charset="-128"/>
              </a:rPr>
            </a:br>
            <a:endParaRPr lang="en-US" sz="2400" dirty="0">
              <a:latin typeface="Meiryo" panose="020B0604030504040204" pitchFamily="34" charset="-128"/>
              <a:ea typeface="Meiryo" panose="020B0604030504040204" pitchFamily="34" charset="-128"/>
            </a:endParaRPr>
          </a:p>
          <a:p>
            <a:pPr lvl="0"/>
            <a:r>
              <a:rPr lang="ja-JP" altLang="en-US" sz="2400">
                <a:latin typeface="Meiryo" panose="020B0604030504040204" pitchFamily="34" charset="-128"/>
                <a:ea typeface="Meiryo" panose="020B0604030504040204" pitchFamily="34" charset="-128"/>
              </a:rPr>
              <a:t>写真を「見て」、写真の内容の説明を提供し、エージェントが後で写真を簡単に見つけて参照できるようにキーワードで写真にタグを付けることができるソリューションが必要です。</a:t>
            </a:r>
          </a:p>
          <a:p>
            <a:pPr lvl="0"/>
            <a:endParaRPr lang="ja-JP" altLang="en-US" sz="2400">
              <a:latin typeface="Meiryo" panose="020B0604030504040204" pitchFamily="34" charset="-128"/>
              <a:ea typeface="Meiryo" panose="020B0604030504040204" pitchFamily="34" charset="-128"/>
            </a:endParaRPr>
          </a:p>
          <a:p>
            <a:pPr lvl="0"/>
            <a:r>
              <a:rPr lang="ja-JP" altLang="en-US" sz="2400">
                <a:latin typeface="Meiryo" panose="020B0604030504040204" pitchFamily="34" charset="-128"/>
                <a:ea typeface="Meiryo" panose="020B0604030504040204" pitchFamily="34" charset="-128"/>
              </a:rPr>
              <a:t>私たちはエージェントの機能を拡大し、クレーム処理機能を改善することを目指しています。 私たちは同じことをするソリューションを求めています。</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a:solidFill>
                  <a:schemeClr val="tx1"/>
                </a:solidFill>
                <a:latin typeface="Meiryo" panose="020B0604030504040204" pitchFamily="34" charset="-128"/>
                <a:ea typeface="Meiryo" panose="020B0604030504040204" pitchFamily="34" charset="-128"/>
              </a:rPr>
              <a:t>顧客の反対</a:t>
            </a:r>
            <a:endParaRPr lang="en-US" sz="4400" dirty="0">
              <a:solidFill>
                <a:schemeClr val="tx1"/>
              </a:solidFill>
              <a:latin typeface="Meiryo" panose="020B0604030504040204" pitchFamily="34" charset="-128"/>
              <a:ea typeface="Meiryo" panose="020B0604030504040204" pitchFamily="34" charset="-128"/>
            </a:endParaRPr>
          </a:p>
        </p:txBody>
      </p:sp>
      <p:sp>
        <p:nvSpPr>
          <p:cNvPr id="3" name="Content Placeholder 2"/>
          <p:cNvSpPr>
            <a:spLocks noGrp="1"/>
          </p:cNvSpPr>
          <p:nvPr>
            <p:ph type="body" sz="quarter" idx="10"/>
          </p:nvPr>
        </p:nvSpPr>
        <p:spPr>
          <a:xfrm>
            <a:off x="269239" y="1189176"/>
            <a:ext cx="11653523" cy="5211623"/>
          </a:xfrm>
        </p:spPr>
        <p:txBody>
          <a:bodyPr>
            <a:noAutofit/>
          </a:bodyPr>
          <a:lstStyle/>
          <a:p>
            <a:pPr lvl="0"/>
            <a:r>
              <a:rPr lang="ja-JP" altLang="en-US" sz="2800">
                <a:latin typeface="Meiryo" panose="020B0604030504040204" pitchFamily="34" charset="-128"/>
                <a:ea typeface="Meiryo" panose="020B0604030504040204" pitchFamily="34" charset="-128"/>
                <a:cs typeface="Segoe UI Light" panose="020B0502040204020203" pitchFamily="34" charset="0"/>
              </a:rPr>
              <a:t>私たちはこれらの「</a:t>
            </a:r>
            <a:r>
              <a:rPr lang="en-US" sz="2800" dirty="0">
                <a:latin typeface="Meiryo" panose="020B0604030504040204" pitchFamily="34" charset="-128"/>
                <a:ea typeface="Meiryo" panose="020B0604030504040204" pitchFamily="34" charset="-128"/>
                <a:cs typeface="Segoe UI Light" panose="020B0502040204020203" pitchFamily="34" charset="0"/>
              </a:rPr>
              <a:t>AI」</a:t>
            </a:r>
            <a:r>
              <a:rPr lang="ja-JP" altLang="en-US" sz="2800">
                <a:latin typeface="Meiryo" panose="020B0604030504040204" pitchFamily="34" charset="-128"/>
                <a:ea typeface="Meiryo" panose="020B0604030504040204" pitchFamily="34" charset="-128"/>
                <a:cs typeface="Segoe UI Light" panose="020B0502040204020203" pitchFamily="34" charset="0"/>
              </a:rPr>
              <a:t>ソリューションを取り巻くあらゆる誇大宣伝に懐疑的です。 今日のテクノロジーと</a:t>
            </a:r>
            <a:r>
              <a:rPr lang="en-US" sz="2800" dirty="0">
                <a:latin typeface="Meiryo" panose="020B0604030504040204" pitchFamily="34" charset="-128"/>
                <a:ea typeface="Meiryo" panose="020B0604030504040204" pitchFamily="34" charset="-128"/>
                <a:cs typeface="Segoe UI Light" panose="020B0502040204020203" pitchFamily="34" charset="0"/>
              </a:rPr>
              <a:t>Azure</a:t>
            </a:r>
            <a:r>
              <a:rPr lang="ja-JP" altLang="en-US" sz="2800">
                <a:latin typeface="Meiryo" panose="020B0604030504040204" pitchFamily="34" charset="-128"/>
                <a:ea typeface="Meiryo" panose="020B0604030504040204" pitchFamily="34" charset="-128"/>
                <a:cs typeface="Segoe UI Light" panose="020B0502040204020203" pitchFamily="34" charset="0"/>
              </a:rPr>
              <a:t>で何が可能で何が不可能なのかを知るのは困難です。</a:t>
            </a:r>
          </a:p>
          <a:p>
            <a:pPr lvl="0"/>
            <a:endParaRPr lang="ja-JP" altLang="en-US" sz="2800">
              <a:latin typeface="Meiryo" panose="020B0604030504040204" pitchFamily="34" charset="-128"/>
              <a:ea typeface="Meiryo" panose="020B0604030504040204" pitchFamily="34" charset="-128"/>
              <a:cs typeface="Segoe UI Light" panose="020B0502040204020203" pitchFamily="34" charset="0"/>
            </a:endParaRPr>
          </a:p>
          <a:p>
            <a:pPr lvl="0"/>
            <a:r>
              <a:rPr lang="ja-JP" altLang="en-US" sz="2800">
                <a:latin typeface="Meiryo" panose="020B0604030504040204" pitchFamily="34" charset="-128"/>
                <a:ea typeface="Meiryo" panose="020B0604030504040204" pitchFamily="34" charset="-128"/>
                <a:cs typeface="Segoe UI Light" panose="020B0502040204020203" pitchFamily="34" charset="0"/>
              </a:rPr>
              <a:t>これは、ビルド済み</a:t>
            </a:r>
            <a:r>
              <a:rPr lang="en-US" sz="2800" dirty="0">
                <a:latin typeface="Meiryo" panose="020B0604030504040204" pitchFamily="34" charset="-128"/>
                <a:ea typeface="Meiryo" panose="020B0604030504040204" pitchFamily="34" charset="-128"/>
                <a:cs typeface="Segoe UI Light" panose="020B0502040204020203" pitchFamily="34" charset="0"/>
              </a:rPr>
              <a:t>AI</a:t>
            </a:r>
            <a:r>
              <a:rPr lang="ja-JP" altLang="en-US" sz="2800">
                <a:latin typeface="Meiryo" panose="020B0604030504040204" pitchFamily="34" charset="-128"/>
                <a:ea typeface="Meiryo" panose="020B0604030504040204" pitchFamily="34" charset="-128"/>
                <a:cs typeface="Segoe UI Light" panose="020B0502040204020203" pitchFamily="34" charset="0"/>
              </a:rPr>
              <a:t>とカスタム</a:t>
            </a:r>
            <a:r>
              <a:rPr lang="en-US" sz="2800" dirty="0">
                <a:latin typeface="Meiryo" panose="020B0604030504040204" pitchFamily="34" charset="-128"/>
                <a:ea typeface="Meiryo" panose="020B0604030504040204" pitchFamily="34" charset="-128"/>
                <a:cs typeface="Segoe UI Light" panose="020B0502040204020203" pitchFamily="34" charset="0"/>
              </a:rPr>
              <a:t>AI</a:t>
            </a:r>
            <a:r>
              <a:rPr lang="ja-JP" altLang="en-US" sz="2800">
                <a:latin typeface="Meiryo" panose="020B0604030504040204" pitchFamily="34" charset="-128"/>
                <a:ea typeface="Meiryo" panose="020B0604030504040204" pitchFamily="34" charset="-128"/>
                <a:cs typeface="Segoe UI Light" panose="020B0502040204020203" pitchFamily="34" charset="0"/>
              </a:rPr>
              <a:t>オプションの両方です。 どちらを選択するかについて混乱しています。</a:t>
            </a:r>
          </a:p>
          <a:p>
            <a:pPr lvl="0"/>
            <a:endParaRPr lang="ja-JP" altLang="en-US" sz="2800">
              <a:latin typeface="Meiryo" panose="020B0604030504040204" pitchFamily="34" charset="-128"/>
              <a:ea typeface="Meiryo" panose="020B0604030504040204" pitchFamily="34" charset="-128"/>
              <a:cs typeface="Segoe UI Light" panose="020B0502040204020203" pitchFamily="34" charset="0"/>
            </a:endParaRPr>
          </a:p>
          <a:p>
            <a:pPr lvl="0"/>
            <a:r>
              <a:rPr lang="ja-JP" altLang="en-US" sz="2800">
                <a:latin typeface="Meiryo" panose="020B0604030504040204" pitchFamily="34" charset="-128"/>
                <a:ea typeface="Meiryo" panose="020B0604030504040204" pitchFamily="34" charset="-128"/>
                <a:cs typeface="Segoe UI Light" panose="020B0502040204020203" pitchFamily="34" charset="0"/>
              </a:rPr>
              <a:t>私たちのソリューションの一部ではディープラーニングが必要になると予想しています。 </a:t>
            </a:r>
            <a:r>
              <a:rPr lang="en-US" sz="2800" dirty="0">
                <a:latin typeface="Meiryo" panose="020B0604030504040204" pitchFamily="34" charset="-128"/>
                <a:ea typeface="Meiryo" panose="020B0604030504040204" pitchFamily="34" charset="-128"/>
                <a:cs typeface="Segoe UI Light" panose="020B0502040204020203" pitchFamily="34" charset="0"/>
              </a:rPr>
              <a:t>TensorFlow</a:t>
            </a:r>
            <a:r>
              <a:rPr lang="ja-JP" altLang="en-US" sz="2800">
                <a:latin typeface="Meiryo" panose="020B0604030504040204" pitchFamily="34" charset="-128"/>
                <a:ea typeface="Meiryo" panose="020B0604030504040204" pitchFamily="34" charset="-128"/>
                <a:cs typeface="Segoe UI Light" panose="020B0502040204020203" pitchFamily="34" charset="0"/>
              </a:rPr>
              <a:t>または</a:t>
            </a:r>
            <a:r>
              <a:rPr lang="en-US" sz="2800" dirty="0">
                <a:latin typeface="Meiryo" panose="020B0604030504040204" pitchFamily="34" charset="-128"/>
                <a:ea typeface="Meiryo" panose="020B0604030504040204" pitchFamily="34" charset="-128"/>
                <a:cs typeface="Segoe UI Light" panose="020B0502040204020203" pitchFamily="34" charset="0"/>
              </a:rPr>
              <a:t>Microsoft Cognitive </a:t>
            </a:r>
            <a:r>
              <a:rPr lang="en-US" sz="2800" dirty="0" err="1">
                <a:latin typeface="Meiryo" panose="020B0604030504040204" pitchFamily="34" charset="-128"/>
                <a:ea typeface="Meiryo" panose="020B0604030504040204" pitchFamily="34" charset="-128"/>
                <a:cs typeface="Segoe UI Light" panose="020B0502040204020203" pitchFamily="34" charset="0"/>
              </a:rPr>
              <a:t>Toolkit（CNTK</a:t>
            </a:r>
            <a:r>
              <a:rPr lang="en-US" sz="2800" dirty="0">
                <a:latin typeface="Meiryo" panose="020B0604030504040204" pitchFamily="34" charset="-128"/>
                <a:ea typeface="Meiryo" panose="020B0604030504040204" pitchFamily="34" charset="-128"/>
                <a:cs typeface="Segoe UI Light" panose="020B0502040204020203" pitchFamily="34" charset="0"/>
              </a:rPr>
              <a:t>）</a:t>
            </a:r>
            <a:r>
              <a:rPr lang="ja-JP" altLang="en-US" sz="2800">
                <a:latin typeface="Meiryo" panose="020B0604030504040204" pitchFamily="34" charset="-128"/>
                <a:ea typeface="Meiryo" panose="020B0604030504040204" pitchFamily="34" charset="-128"/>
                <a:cs typeface="Segoe UI Light" panose="020B0502040204020203" pitchFamily="34" charset="0"/>
              </a:rPr>
              <a:t>の学習への投資と使用のどちらを選択するかについての規範的なガイダンスはありますか？</a:t>
            </a:r>
            <a:endParaRPr lang="en-US" sz="2400" dirty="0">
              <a:solidFill>
                <a:schemeClr val="tx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z="4900">
                <a:solidFill>
                  <a:schemeClr val="tx1"/>
                </a:solidFill>
                <a:latin typeface="Meiryo" panose="020B0604030504040204" pitchFamily="34" charset="-128"/>
                <a:ea typeface="Meiryo" panose="020B0604030504040204" pitchFamily="34" charset="-128"/>
              </a:rPr>
              <a:t>一般的なシナリオ</a:t>
            </a:r>
            <a:br>
              <a:rPr lang="en-US" dirty="0">
                <a:solidFill>
                  <a:schemeClr val="tx1"/>
                </a:solidFill>
                <a:latin typeface="Meiryo" panose="020B0604030504040204" pitchFamily="34" charset="-128"/>
                <a:ea typeface="Meiryo" panose="020B0604030504040204" pitchFamily="34" charset="-128"/>
              </a:rPr>
            </a:br>
            <a:endParaRPr lang="en-US" sz="3236" dirty="0">
              <a:solidFill>
                <a:schemeClr val="tx1"/>
              </a:solidFill>
              <a:latin typeface="Meiryo" panose="020B0604030504040204" pitchFamily="34" charset="-128"/>
              <a:ea typeface="Meiryo" panose="020B0604030504040204" pitchFamily="34" charset="-128"/>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sz="4200">
                <a:solidFill>
                  <a:schemeClr val="tx1"/>
                </a:solidFill>
                <a:latin typeface="Meiryo" panose="020B0604030504040204" pitchFamily="34" charset="-128"/>
                <a:ea typeface="Meiryo" panose="020B0604030504040204" pitchFamily="34" charset="-128"/>
              </a:rPr>
              <a:t>一般的なシナリオ</a:t>
            </a:r>
            <a:endParaRPr lang="en-US" sz="4200"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056810E8AC91D49A5FEA33A1414D1D4" ma:contentTypeVersion="12" ma:contentTypeDescription="新しいドキュメントを作成します。" ma:contentTypeScope="" ma:versionID="a5ddf733eefc40b20b9504cdf2b29221">
  <xsd:schema xmlns:xsd="http://www.w3.org/2001/XMLSchema" xmlns:xs="http://www.w3.org/2001/XMLSchema" xmlns:p="http://schemas.microsoft.com/office/2006/metadata/properties" xmlns:ns2="ea00bb66-63b6-4949-96fc-64dcd479ec11" xmlns:ns3="bdf4b6c6-08a7-44e1-9a00-92c7ddffe10f" targetNamespace="http://schemas.microsoft.com/office/2006/metadata/properties" ma:root="true" ma:fieldsID="d72bb543dc015b9bf7e3cf29259c1c92" ns2:_="" ns3:_="">
    <xsd:import namespace="ea00bb66-63b6-4949-96fc-64dcd479ec11"/>
    <xsd:import namespace="bdf4b6c6-08a7-44e1-9a00-92c7ddffe1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00bb66-63b6-4949-96fc-64dcd479e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f4b6c6-08a7-44e1-9a00-92c7ddffe10f"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479792-00A5-4499-B79F-4A1426A13BCD}"/>
</file>

<file path=customXml/itemProps2.xml><?xml version="1.0" encoding="utf-8"?>
<ds:datastoreItem xmlns:ds="http://schemas.openxmlformats.org/officeDocument/2006/customXml" ds:itemID="{77644DD9-7D91-45E2-8778-EDB23DE8EB57}"/>
</file>

<file path=customXml/itemProps3.xml><?xml version="1.0" encoding="utf-8"?>
<ds:datastoreItem xmlns:ds="http://schemas.openxmlformats.org/officeDocument/2006/customXml" ds:itemID="{AD00AF87-DB89-4F16-8FB5-673596C92AE2}"/>
</file>

<file path=docProps/app.xml><?xml version="1.0" encoding="utf-8"?>
<Properties xmlns="http://schemas.openxmlformats.org/officeDocument/2006/extended-properties" xmlns:vt="http://schemas.openxmlformats.org/officeDocument/2006/docPropsVTypes">
  <TotalTime>0</TotalTime>
  <Words>4263</Words>
  <Application>Microsoft Macintosh PowerPoint</Application>
  <PresentationFormat>ワイド画面</PresentationFormat>
  <Paragraphs>284</Paragraphs>
  <Slides>35</Slides>
  <Notes>35</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35</vt:i4>
      </vt:variant>
    </vt:vector>
  </HeadingPairs>
  <TitlesOfParts>
    <vt:vector size="45" baseType="lpstr">
      <vt:lpstr>Meiryo</vt: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顧客の状況  </vt:lpstr>
      <vt:lpstr>顧客の状況 </vt:lpstr>
      <vt:lpstr>顧客のニーズ </vt:lpstr>
      <vt:lpstr>顧客の反対</vt:lpstr>
      <vt:lpstr>一般的なシナリオ </vt:lpstr>
      <vt:lpstr>一般的なシナリオ</vt:lpstr>
      <vt:lpstr>Step 2:ソリューションを設計する</vt:lpstr>
      <vt:lpstr>Step 3:ソリューションを提示する</vt:lpstr>
      <vt:lpstr>Wrap-up</vt:lpstr>
      <vt:lpstr>優先ターゲットユーザー </vt:lpstr>
      <vt:lpstr>推奨される解決策 </vt:lpstr>
      <vt:lpstr>推奨される解決策 </vt:lpstr>
      <vt:lpstr>推奨される解決策 </vt:lpstr>
      <vt:lpstr>推奨される解決策</vt:lpstr>
      <vt:lpstr>推奨される解決策</vt:lpstr>
      <vt:lpstr>推奨される解決策</vt:lpstr>
      <vt:lpstr>推奨される解決策 </vt:lpstr>
      <vt:lpstr>推奨される解決策 </vt:lpstr>
      <vt:lpstr>推奨される解決策 </vt:lpstr>
      <vt:lpstr>推奨される解決策 </vt:lpstr>
      <vt:lpstr>推奨される解決策</vt:lpstr>
      <vt:lpstr>推奨される解決策</vt:lpstr>
      <vt:lpstr>キャプション、タグ、および「読み取り」画像</vt:lpstr>
      <vt:lpstr>推奨される解決策</vt:lpstr>
      <vt:lpstr>推奨される解決策</vt:lpstr>
      <vt:lpstr>推奨される解決策</vt:lpstr>
      <vt:lpstr>推奨される解決策</vt:lpstr>
      <vt:lpstr>推奨される反論への切り返し </vt:lpstr>
      <vt:lpstr>推奨される反論への切り返し </vt:lpstr>
      <vt:lpstr>推奨される反論への切り返し</vt:lpstr>
      <vt:lpstr>顧客からの声 </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2020-04-02T08:25:47Z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0x0101000056810E8AC91D49A5FEA33A1414D1D4</vt:lpwstr>
  </property>
</Properties>
</file>