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febda37f7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febda37f7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a96e9c05b_0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a96e9c05b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a96e9c05b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a96e9c05b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5 from Milestone 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febda37f7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bfebda37f7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febda37f7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febda37f7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10 from Milestone 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febda37f7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febda37f7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a96e9c05b_0_1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a96e9c05b_0_1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aac9709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aac9709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0c2e6631a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0c2e6631a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0c2e6631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0c2e6631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a96e9c05b_0_1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a96e9c05b_0_1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0c2e6631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0c2e6631a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0c2e6631a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0c2e6631a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b108f28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b108f28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0c2e6631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0c2e6631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0c2e6631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0c2e6631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0c2e6631a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0c2e6631a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a96e9c05b_0_1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a96e9c05b_0_1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fe4be051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fe4be051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a96e9c05b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a96e9c05b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febda37f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febda37f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febda37f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febda37f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a96e9c05b_0_1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a96e9c05b_0_1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a96e9c05b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a96e9c05b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ublic.tableau.com/app/profile/garrett.ringler/viz/TEAM5_MS3_TABLEAU_VISUALISATIONS_APPOINTMENTDASH/AppointmentDashboard?publish=yes"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ublic.tableau.com/app/profile/garrett.ringler/viz/TEAM5_MS3_TABLEAU_VISUALISATIONS/InsuranceDashboard?publish=yes"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189900" y="1791000"/>
            <a:ext cx="64797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0D0D0D"/>
                </a:solidFill>
              </a:rPr>
              <a:t>Hospital Database Project in Data Management </a:t>
            </a:r>
            <a:endParaRPr b="1">
              <a:solidFill>
                <a:srgbClr val="0D0D0D"/>
              </a:solidFill>
            </a:endParaRPr>
          </a:p>
        </p:txBody>
      </p:sp>
      <p:sp>
        <p:nvSpPr>
          <p:cNvPr id="129" name="Google Shape;129;p13"/>
          <p:cNvSpPr txBox="1"/>
          <p:nvPr>
            <p:ph idx="1" type="subTitle"/>
          </p:nvPr>
        </p:nvSpPr>
        <p:spPr>
          <a:xfrm>
            <a:off x="3376100" y="3154275"/>
            <a:ext cx="5361300" cy="1629300"/>
          </a:xfrm>
          <a:prstGeom prst="rect">
            <a:avLst/>
          </a:prstGeom>
        </p:spPr>
        <p:txBody>
          <a:bodyPr anchorCtr="0" anchor="t" bIns="91425" lIns="91425" spcFirstLastPara="1" rIns="91425" wrap="square" tIns="91425">
            <a:noAutofit/>
          </a:bodyPr>
          <a:lstStyle/>
          <a:p>
            <a:pPr indent="0" lvl="0" marL="0" rtl="0" algn="r">
              <a:lnSpc>
                <a:spcPct val="100000"/>
              </a:lnSpc>
              <a:spcBef>
                <a:spcPts val="1200"/>
              </a:spcBef>
              <a:spcAft>
                <a:spcPts val="0"/>
              </a:spcAft>
              <a:buSzPts val="275"/>
              <a:buNone/>
            </a:pPr>
            <a:r>
              <a:rPr lang="en" sz="1200">
                <a:solidFill>
                  <a:srgbClr val="000000"/>
                </a:solidFill>
                <a:latin typeface="Times New Roman"/>
                <a:ea typeface="Times New Roman"/>
                <a:cs typeface="Times New Roman"/>
                <a:sym typeface="Times New Roman"/>
              </a:rPr>
              <a:t>By: </a:t>
            </a:r>
            <a:r>
              <a:rPr lang="en" sz="1200">
                <a:solidFill>
                  <a:srgbClr val="000000"/>
                </a:solidFill>
                <a:latin typeface="Times New Roman"/>
                <a:ea typeface="Times New Roman"/>
                <a:cs typeface="Times New Roman"/>
                <a:sym typeface="Times New Roman"/>
              </a:rPr>
              <a:t>Abhishek Namdev Sawant</a:t>
            </a:r>
            <a:endParaRPr sz="1200">
              <a:solidFill>
                <a:srgbClr val="000000"/>
              </a:solidFill>
              <a:latin typeface="Times New Roman"/>
              <a:ea typeface="Times New Roman"/>
              <a:cs typeface="Times New Roman"/>
              <a:sym typeface="Times New Roman"/>
            </a:endParaRPr>
          </a:p>
          <a:p>
            <a:pPr indent="0" lvl="0" marL="0" rtl="0" algn="r">
              <a:lnSpc>
                <a:spcPct val="100000"/>
              </a:lnSpc>
              <a:spcBef>
                <a:spcPts val="1200"/>
              </a:spcBef>
              <a:spcAft>
                <a:spcPts val="0"/>
              </a:spcAft>
              <a:buSzPts val="275"/>
              <a:buNone/>
            </a:pPr>
            <a:r>
              <a:rPr lang="en" sz="1200">
                <a:solidFill>
                  <a:srgbClr val="000000"/>
                </a:solidFill>
                <a:latin typeface="Times New Roman"/>
                <a:ea typeface="Times New Roman"/>
                <a:cs typeface="Times New Roman"/>
                <a:sym typeface="Times New Roman"/>
              </a:rPr>
              <a:t>Garrett Ringler</a:t>
            </a:r>
            <a:endParaRPr sz="1200">
              <a:solidFill>
                <a:srgbClr val="000000"/>
              </a:solidFill>
              <a:latin typeface="Times New Roman"/>
              <a:ea typeface="Times New Roman"/>
              <a:cs typeface="Times New Roman"/>
              <a:sym typeface="Times New Roman"/>
            </a:endParaRPr>
          </a:p>
          <a:p>
            <a:pPr indent="0" lvl="0" marL="0" rtl="0" algn="r">
              <a:lnSpc>
                <a:spcPct val="100000"/>
              </a:lnSpc>
              <a:spcBef>
                <a:spcPts val="1200"/>
              </a:spcBef>
              <a:spcAft>
                <a:spcPts val="0"/>
              </a:spcAft>
              <a:buSzPts val="275"/>
              <a:buNone/>
            </a:pPr>
            <a:r>
              <a:rPr lang="en" sz="1200">
                <a:solidFill>
                  <a:srgbClr val="000000"/>
                </a:solidFill>
                <a:latin typeface="Times New Roman"/>
                <a:ea typeface="Times New Roman"/>
                <a:cs typeface="Times New Roman"/>
                <a:sym typeface="Times New Roman"/>
              </a:rPr>
              <a:t>Vivek Reddy Karra</a:t>
            </a:r>
            <a:endParaRPr sz="1200">
              <a:solidFill>
                <a:srgbClr val="000000"/>
              </a:solidFill>
              <a:latin typeface="Times New Roman"/>
              <a:ea typeface="Times New Roman"/>
              <a:cs typeface="Times New Roman"/>
              <a:sym typeface="Times New Roman"/>
            </a:endParaRPr>
          </a:p>
          <a:p>
            <a:pPr indent="0" lvl="0" marL="0" rtl="0" algn="r">
              <a:lnSpc>
                <a:spcPct val="100000"/>
              </a:lnSpc>
              <a:spcBef>
                <a:spcPts val="1200"/>
              </a:spcBef>
              <a:spcAft>
                <a:spcPts val="0"/>
              </a:spcAft>
              <a:buSzPts val="275"/>
              <a:buNone/>
            </a:pPr>
            <a:r>
              <a:rPr lang="en" sz="1200">
                <a:solidFill>
                  <a:srgbClr val="000000"/>
                </a:solidFill>
                <a:latin typeface="Times New Roman"/>
                <a:ea typeface="Times New Roman"/>
                <a:cs typeface="Times New Roman"/>
                <a:sym typeface="Times New Roman"/>
              </a:rPr>
              <a:t>Sai Kishore Chintala</a:t>
            </a:r>
            <a:endParaRPr sz="1200">
              <a:solidFill>
                <a:srgbClr val="000000"/>
              </a:solidFill>
              <a:latin typeface="Times New Roman"/>
              <a:ea typeface="Times New Roman"/>
              <a:cs typeface="Times New Roman"/>
              <a:sym typeface="Times New Roman"/>
            </a:endParaRPr>
          </a:p>
          <a:p>
            <a:pPr indent="0" lvl="0" marL="0" rtl="0" algn="r">
              <a:lnSpc>
                <a:spcPct val="100000"/>
              </a:lnSpc>
              <a:spcBef>
                <a:spcPts val="1200"/>
              </a:spcBef>
              <a:spcAft>
                <a:spcPts val="0"/>
              </a:spcAft>
              <a:buSzPts val="275"/>
              <a:buNone/>
            </a:pPr>
            <a:r>
              <a:rPr lang="en" sz="1200">
                <a:solidFill>
                  <a:srgbClr val="000000"/>
                </a:solidFill>
                <a:latin typeface="Times New Roman"/>
                <a:ea typeface="Times New Roman"/>
                <a:cs typeface="Times New Roman"/>
                <a:sym typeface="Times New Roman"/>
              </a:rPr>
              <a:t>Erdenetuya Namsrai</a:t>
            </a:r>
            <a:endParaRPr sz="1200">
              <a:solidFill>
                <a:srgbClr val="000000"/>
              </a:solidFill>
              <a:latin typeface="Times New Roman"/>
              <a:ea typeface="Times New Roman"/>
              <a:cs typeface="Times New Roman"/>
              <a:sym typeface="Times New Roman"/>
            </a:endParaRPr>
          </a:p>
          <a:p>
            <a:pPr indent="0" lvl="0" marL="0" rtl="0" algn="ctr">
              <a:lnSpc>
                <a:spcPct val="100000"/>
              </a:lnSpc>
              <a:spcBef>
                <a:spcPts val="1200"/>
              </a:spcBef>
              <a:spcAft>
                <a:spcPts val="0"/>
              </a:spcAft>
              <a:buSzPts val="275"/>
              <a:buNone/>
            </a:pPr>
            <a:r>
              <a:t/>
            </a:r>
            <a:endParaRPr sz="1200"/>
          </a:p>
        </p:txBody>
      </p:sp>
      <p:pic>
        <p:nvPicPr>
          <p:cNvPr id="130" name="Google Shape;130;p13"/>
          <p:cNvPicPr preferRelativeResize="0"/>
          <p:nvPr/>
        </p:nvPicPr>
        <p:blipFill>
          <a:blip r:embed="rId3">
            <a:alphaModFix/>
          </a:blip>
          <a:stretch>
            <a:fillRect/>
          </a:stretch>
        </p:blipFill>
        <p:spPr>
          <a:xfrm>
            <a:off x="3719200" y="252375"/>
            <a:ext cx="1433206" cy="1448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2">
            <a:hlinkClick r:id="rId3"/>
          </p:cNvPr>
          <p:cNvPicPr preferRelativeResize="0"/>
          <p:nvPr/>
        </p:nvPicPr>
        <p:blipFill>
          <a:blip r:embed="rId4">
            <a:alphaModFix/>
          </a:blip>
          <a:stretch>
            <a:fillRect/>
          </a:stretch>
        </p:blipFill>
        <p:spPr>
          <a:xfrm>
            <a:off x="548475" y="304813"/>
            <a:ext cx="8047051" cy="45338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SQL Queries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819150" y="388400"/>
            <a:ext cx="79563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Give details of patients with their illness based on their birth dates. Example: 1965 - 1975</a:t>
            </a:r>
            <a:endParaRPr/>
          </a:p>
        </p:txBody>
      </p:sp>
      <p:pic>
        <p:nvPicPr>
          <p:cNvPr id="190" name="Google Shape;190;p24"/>
          <p:cNvPicPr preferRelativeResize="0"/>
          <p:nvPr/>
        </p:nvPicPr>
        <p:blipFill>
          <a:blip r:embed="rId3">
            <a:alphaModFix/>
          </a:blip>
          <a:stretch>
            <a:fillRect/>
          </a:stretch>
        </p:blipFill>
        <p:spPr>
          <a:xfrm>
            <a:off x="1835650" y="1483925"/>
            <a:ext cx="5902926" cy="324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p:txBody>
      </p:sp>
      <p:pic>
        <p:nvPicPr>
          <p:cNvPr id="196" name="Google Shape;196;p25"/>
          <p:cNvPicPr preferRelativeResize="0"/>
          <p:nvPr/>
        </p:nvPicPr>
        <p:blipFill>
          <a:blip r:embed="rId3">
            <a:alphaModFix/>
          </a:blip>
          <a:stretch>
            <a:fillRect/>
          </a:stretch>
        </p:blipFill>
        <p:spPr>
          <a:xfrm>
            <a:off x="2637775" y="947525"/>
            <a:ext cx="4417775" cy="3813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819150" y="3884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What is the average billing amount per illness type?</a:t>
            </a:r>
            <a:endParaRPr/>
          </a:p>
        </p:txBody>
      </p:sp>
      <p:pic>
        <p:nvPicPr>
          <p:cNvPr id="202" name="Google Shape;202;p26"/>
          <p:cNvPicPr preferRelativeResize="0"/>
          <p:nvPr/>
        </p:nvPicPr>
        <p:blipFill>
          <a:blip r:embed="rId3">
            <a:alphaModFix/>
          </a:blip>
          <a:stretch>
            <a:fillRect/>
          </a:stretch>
        </p:blipFill>
        <p:spPr>
          <a:xfrm>
            <a:off x="718375" y="1683650"/>
            <a:ext cx="7707250" cy="264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p:txBody>
      </p:sp>
      <p:pic>
        <p:nvPicPr>
          <p:cNvPr id="208" name="Google Shape;208;p27"/>
          <p:cNvPicPr preferRelativeResize="0"/>
          <p:nvPr/>
        </p:nvPicPr>
        <p:blipFill>
          <a:blip r:embed="rId3">
            <a:alphaModFix/>
          </a:blip>
          <a:stretch>
            <a:fillRect/>
          </a:stretch>
        </p:blipFill>
        <p:spPr>
          <a:xfrm>
            <a:off x="3145074" y="647400"/>
            <a:ext cx="2715650" cy="395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Python Program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654575" y="269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GUI Code Snapshot</a:t>
            </a:r>
            <a:endParaRPr/>
          </a:p>
        </p:txBody>
      </p:sp>
      <p:pic>
        <p:nvPicPr>
          <p:cNvPr id="219" name="Google Shape;219;p29"/>
          <p:cNvPicPr preferRelativeResize="0"/>
          <p:nvPr/>
        </p:nvPicPr>
        <p:blipFill rotWithShape="1">
          <a:blip r:embed="rId3">
            <a:alphaModFix/>
          </a:blip>
          <a:srcRect b="0" l="0" r="0" t="7527"/>
          <a:stretch/>
        </p:blipFill>
        <p:spPr>
          <a:xfrm>
            <a:off x="465300" y="1281075"/>
            <a:ext cx="4511576" cy="2809925"/>
          </a:xfrm>
          <a:prstGeom prst="rect">
            <a:avLst/>
          </a:prstGeom>
          <a:noFill/>
          <a:ln>
            <a:noFill/>
          </a:ln>
        </p:spPr>
      </p:pic>
      <p:pic>
        <p:nvPicPr>
          <p:cNvPr id="220" name="Google Shape;220;p29"/>
          <p:cNvPicPr preferRelativeResize="0"/>
          <p:nvPr/>
        </p:nvPicPr>
        <p:blipFill>
          <a:blip r:embed="rId4">
            <a:alphaModFix/>
          </a:blip>
          <a:stretch>
            <a:fillRect/>
          </a:stretch>
        </p:blipFill>
        <p:spPr>
          <a:xfrm>
            <a:off x="5141449" y="1321925"/>
            <a:ext cx="3673052" cy="24996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Query Parameters</a:t>
            </a:r>
            <a:endParaRPr/>
          </a:p>
        </p:txBody>
      </p:sp>
      <p:sp>
        <p:nvSpPr>
          <p:cNvPr id="226" name="Google Shape;226;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Most of the queries use a reporting start and end date parameter to pull data based on a date column in the query</a:t>
            </a:r>
            <a:endParaRPr/>
          </a:p>
          <a:p>
            <a:pPr indent="-311150" lvl="0" marL="457200" rtl="0" algn="l">
              <a:spcBef>
                <a:spcPts val="0"/>
              </a:spcBef>
              <a:spcAft>
                <a:spcPts val="0"/>
              </a:spcAft>
              <a:buSzPts val="1300"/>
              <a:buChar char="●"/>
            </a:pPr>
            <a:r>
              <a:rPr lang="en"/>
              <a:t>The Payment Status query utilizes a parameter to search for unpaid, paid in full, or payment plan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654575" y="269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Appointment Query</a:t>
            </a:r>
            <a:endParaRPr/>
          </a:p>
          <a:p>
            <a:pPr indent="0" lvl="0" marL="0" rtl="0" algn="l">
              <a:spcBef>
                <a:spcPts val="0"/>
              </a:spcBef>
              <a:spcAft>
                <a:spcPts val="0"/>
              </a:spcAft>
              <a:buNone/>
            </a:pPr>
            <a:r>
              <a:t/>
            </a:r>
            <a:endParaRPr/>
          </a:p>
        </p:txBody>
      </p:sp>
      <p:pic>
        <p:nvPicPr>
          <p:cNvPr id="232" name="Google Shape;232;p31"/>
          <p:cNvPicPr preferRelativeResize="0"/>
          <p:nvPr/>
        </p:nvPicPr>
        <p:blipFill>
          <a:blip r:embed="rId3">
            <a:alphaModFix/>
          </a:blip>
          <a:stretch>
            <a:fillRect/>
          </a:stretch>
        </p:blipFill>
        <p:spPr>
          <a:xfrm>
            <a:off x="325400" y="965075"/>
            <a:ext cx="2254949" cy="3614550"/>
          </a:xfrm>
          <a:prstGeom prst="rect">
            <a:avLst/>
          </a:prstGeom>
          <a:noFill/>
          <a:ln>
            <a:noFill/>
          </a:ln>
          <a:effectLst>
            <a:outerShdw blurRad="57150" rotWithShape="0" algn="bl" dir="5400000" dist="19050">
              <a:srgbClr val="000000">
                <a:alpha val="50000"/>
              </a:srgbClr>
            </a:outerShdw>
          </a:effectLst>
        </p:spPr>
      </p:pic>
      <p:pic>
        <p:nvPicPr>
          <p:cNvPr id="233" name="Google Shape;233;p31"/>
          <p:cNvPicPr preferRelativeResize="0"/>
          <p:nvPr/>
        </p:nvPicPr>
        <p:blipFill rotWithShape="1">
          <a:blip r:embed="rId4">
            <a:alphaModFix/>
          </a:blip>
          <a:srcRect b="3623" l="2537" r="2792" t="0"/>
          <a:stretch/>
        </p:blipFill>
        <p:spPr>
          <a:xfrm>
            <a:off x="2660950" y="1154325"/>
            <a:ext cx="2590800" cy="1328092"/>
          </a:xfrm>
          <a:prstGeom prst="rect">
            <a:avLst/>
          </a:prstGeom>
          <a:noFill/>
          <a:ln>
            <a:noFill/>
          </a:ln>
          <a:effectLst>
            <a:outerShdw blurRad="57150" rotWithShape="0" algn="bl" dir="5400000" dist="19050">
              <a:srgbClr val="000000">
                <a:alpha val="50000"/>
              </a:srgbClr>
            </a:outerShdw>
          </a:effectLst>
        </p:spPr>
      </p:pic>
      <p:pic>
        <p:nvPicPr>
          <p:cNvPr id="234" name="Google Shape;234;p31"/>
          <p:cNvPicPr preferRelativeResize="0"/>
          <p:nvPr/>
        </p:nvPicPr>
        <p:blipFill>
          <a:blip r:embed="rId5">
            <a:alphaModFix/>
          </a:blip>
          <a:stretch>
            <a:fillRect/>
          </a:stretch>
        </p:blipFill>
        <p:spPr>
          <a:xfrm>
            <a:off x="5657236" y="1154325"/>
            <a:ext cx="2590800" cy="1285875"/>
          </a:xfrm>
          <a:prstGeom prst="rect">
            <a:avLst/>
          </a:prstGeom>
          <a:noFill/>
          <a:ln>
            <a:noFill/>
          </a:ln>
          <a:effectLst>
            <a:outerShdw blurRad="57150" rotWithShape="0" algn="bl" dir="5400000" dist="19050">
              <a:srgbClr val="000000">
                <a:alpha val="50000"/>
              </a:srgbClr>
            </a:outerShdw>
          </a:effectLst>
        </p:spPr>
      </p:pic>
      <p:pic>
        <p:nvPicPr>
          <p:cNvPr id="235" name="Google Shape;235;p31"/>
          <p:cNvPicPr preferRelativeResize="0"/>
          <p:nvPr/>
        </p:nvPicPr>
        <p:blipFill>
          <a:blip r:embed="rId6">
            <a:alphaModFix/>
          </a:blip>
          <a:stretch>
            <a:fillRect/>
          </a:stretch>
        </p:blipFill>
        <p:spPr>
          <a:xfrm>
            <a:off x="2702100" y="3082075"/>
            <a:ext cx="5947523" cy="1497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2"/>
          <p:cNvPicPr preferRelativeResize="0"/>
          <p:nvPr/>
        </p:nvPicPr>
        <p:blipFill rotWithShape="1">
          <a:blip r:embed="rId3">
            <a:alphaModFix/>
          </a:blip>
          <a:srcRect b="3623" l="2537" r="2792" t="0"/>
          <a:stretch/>
        </p:blipFill>
        <p:spPr>
          <a:xfrm>
            <a:off x="2352900" y="1074775"/>
            <a:ext cx="2508477" cy="1285875"/>
          </a:xfrm>
          <a:prstGeom prst="rect">
            <a:avLst/>
          </a:prstGeom>
          <a:noFill/>
          <a:ln>
            <a:noFill/>
          </a:ln>
          <a:effectLst>
            <a:outerShdw blurRad="57150" rotWithShape="0" algn="bl" dir="5400000" dist="19050">
              <a:srgbClr val="000000">
                <a:alpha val="50000"/>
              </a:srgbClr>
            </a:outerShdw>
          </a:effectLst>
        </p:spPr>
      </p:pic>
      <p:pic>
        <p:nvPicPr>
          <p:cNvPr id="241" name="Google Shape;241;p32"/>
          <p:cNvPicPr preferRelativeResize="0"/>
          <p:nvPr/>
        </p:nvPicPr>
        <p:blipFill>
          <a:blip r:embed="rId4">
            <a:alphaModFix/>
          </a:blip>
          <a:stretch>
            <a:fillRect/>
          </a:stretch>
        </p:blipFill>
        <p:spPr>
          <a:xfrm>
            <a:off x="2352925" y="2782625"/>
            <a:ext cx="2508475" cy="1245015"/>
          </a:xfrm>
          <a:prstGeom prst="rect">
            <a:avLst/>
          </a:prstGeom>
          <a:noFill/>
          <a:ln>
            <a:noFill/>
          </a:ln>
          <a:effectLst>
            <a:outerShdw blurRad="57150" rotWithShape="0" algn="bl" dir="5400000" dist="19050">
              <a:srgbClr val="000000">
                <a:alpha val="50000"/>
              </a:srgbClr>
            </a:outerShdw>
          </a:effectLst>
        </p:spPr>
      </p:pic>
      <p:sp>
        <p:nvSpPr>
          <p:cNvPr id="242" name="Google Shape;242;p32"/>
          <p:cNvSpPr txBox="1"/>
          <p:nvPr>
            <p:ph type="title"/>
          </p:nvPr>
        </p:nvSpPr>
        <p:spPr>
          <a:xfrm>
            <a:off x="654575" y="269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Bill Per Illness</a:t>
            </a:r>
            <a:r>
              <a:rPr lang="en"/>
              <a:t> Query Example</a:t>
            </a:r>
            <a:endParaRPr/>
          </a:p>
          <a:p>
            <a:pPr indent="0" lvl="0" marL="0" rtl="0" algn="l">
              <a:spcBef>
                <a:spcPts val="0"/>
              </a:spcBef>
              <a:spcAft>
                <a:spcPts val="0"/>
              </a:spcAft>
              <a:buNone/>
            </a:pPr>
            <a:r>
              <a:t/>
            </a:r>
            <a:endParaRPr/>
          </a:p>
        </p:txBody>
      </p:sp>
      <p:pic>
        <p:nvPicPr>
          <p:cNvPr id="243" name="Google Shape;243;p32"/>
          <p:cNvPicPr preferRelativeResize="0"/>
          <p:nvPr/>
        </p:nvPicPr>
        <p:blipFill>
          <a:blip r:embed="rId5">
            <a:alphaModFix/>
          </a:blip>
          <a:stretch>
            <a:fillRect/>
          </a:stretch>
        </p:blipFill>
        <p:spPr>
          <a:xfrm>
            <a:off x="5014228" y="1074775"/>
            <a:ext cx="3847526" cy="3208600"/>
          </a:xfrm>
          <a:prstGeom prst="rect">
            <a:avLst/>
          </a:prstGeom>
          <a:noFill/>
          <a:ln>
            <a:noFill/>
          </a:ln>
          <a:effectLst>
            <a:outerShdw blurRad="57150" rotWithShape="0" algn="bl" dir="5400000" dist="19050">
              <a:srgbClr val="000000">
                <a:alpha val="50000"/>
              </a:srgbClr>
            </a:outerShdw>
          </a:effectLst>
        </p:spPr>
      </p:pic>
      <p:pic>
        <p:nvPicPr>
          <p:cNvPr id="244" name="Google Shape;244;p32"/>
          <p:cNvPicPr preferRelativeResize="0"/>
          <p:nvPr/>
        </p:nvPicPr>
        <p:blipFill rotWithShape="1">
          <a:blip r:embed="rId6">
            <a:alphaModFix/>
          </a:blip>
          <a:srcRect b="0" l="7757" r="0" t="0"/>
          <a:stretch/>
        </p:blipFill>
        <p:spPr>
          <a:xfrm>
            <a:off x="304150" y="1074775"/>
            <a:ext cx="1895900" cy="305476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654575" y="269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Payment Status Records</a:t>
            </a:r>
            <a:r>
              <a:rPr lang="en"/>
              <a:t> Query Example</a:t>
            </a:r>
            <a:endParaRPr/>
          </a:p>
          <a:p>
            <a:pPr indent="0" lvl="0" marL="0" rtl="0" algn="l">
              <a:spcBef>
                <a:spcPts val="0"/>
              </a:spcBef>
              <a:spcAft>
                <a:spcPts val="0"/>
              </a:spcAft>
              <a:buNone/>
            </a:pPr>
            <a:r>
              <a:t/>
            </a:r>
            <a:endParaRPr/>
          </a:p>
        </p:txBody>
      </p:sp>
      <p:pic>
        <p:nvPicPr>
          <p:cNvPr id="250" name="Google Shape;250;p33"/>
          <p:cNvPicPr preferRelativeResize="0"/>
          <p:nvPr/>
        </p:nvPicPr>
        <p:blipFill>
          <a:blip r:embed="rId3">
            <a:alphaModFix/>
          </a:blip>
          <a:stretch>
            <a:fillRect/>
          </a:stretch>
        </p:blipFill>
        <p:spPr>
          <a:xfrm>
            <a:off x="399275" y="1022675"/>
            <a:ext cx="2239176" cy="3614550"/>
          </a:xfrm>
          <a:prstGeom prst="rect">
            <a:avLst/>
          </a:prstGeom>
          <a:noFill/>
          <a:ln>
            <a:noFill/>
          </a:ln>
          <a:effectLst>
            <a:outerShdw blurRad="57150" rotWithShape="0" algn="bl" dir="5400000" dist="19050">
              <a:srgbClr val="000000">
                <a:alpha val="50000"/>
              </a:srgbClr>
            </a:outerShdw>
          </a:effectLst>
        </p:spPr>
      </p:pic>
      <p:pic>
        <p:nvPicPr>
          <p:cNvPr id="251" name="Google Shape;251;p33"/>
          <p:cNvPicPr preferRelativeResize="0"/>
          <p:nvPr/>
        </p:nvPicPr>
        <p:blipFill>
          <a:blip r:embed="rId4">
            <a:alphaModFix/>
          </a:blip>
          <a:stretch>
            <a:fillRect/>
          </a:stretch>
        </p:blipFill>
        <p:spPr>
          <a:xfrm>
            <a:off x="2790850" y="1022675"/>
            <a:ext cx="3869650" cy="1264900"/>
          </a:xfrm>
          <a:prstGeom prst="rect">
            <a:avLst/>
          </a:prstGeom>
          <a:noFill/>
          <a:ln>
            <a:noFill/>
          </a:ln>
          <a:effectLst>
            <a:outerShdw blurRad="57150" rotWithShape="0" algn="bl" dir="5400000" dist="19050">
              <a:srgbClr val="000000">
                <a:alpha val="50000"/>
              </a:srgbClr>
            </a:outerShdw>
          </a:effectLst>
        </p:spPr>
      </p:pic>
      <p:pic>
        <p:nvPicPr>
          <p:cNvPr id="252" name="Google Shape;252;p33"/>
          <p:cNvPicPr preferRelativeResize="0"/>
          <p:nvPr/>
        </p:nvPicPr>
        <p:blipFill>
          <a:blip r:embed="rId5">
            <a:alphaModFix/>
          </a:blip>
          <a:stretch>
            <a:fillRect/>
          </a:stretch>
        </p:blipFill>
        <p:spPr>
          <a:xfrm>
            <a:off x="2790850" y="2460950"/>
            <a:ext cx="5693350" cy="1774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idx="1" type="body"/>
          </p:nvPr>
        </p:nvSpPr>
        <p:spPr>
          <a:xfrm>
            <a:off x="641600" y="1280175"/>
            <a:ext cx="8049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4400">
                <a:solidFill>
                  <a:srgbClr val="0D0D0D"/>
                </a:solidFill>
                <a:latin typeface="Times New Roman"/>
                <a:ea typeface="Times New Roman"/>
                <a:cs typeface="Times New Roman"/>
                <a:sym typeface="Times New Roman"/>
              </a:rPr>
              <a:t>Thank You For Your Attention! </a:t>
            </a:r>
            <a:endParaRPr>
              <a:latin typeface="Times New Roman"/>
              <a:ea typeface="Times New Roman"/>
              <a:cs typeface="Times New Roman"/>
              <a:sym typeface="Times New Roman"/>
            </a:endParaRPr>
          </a:p>
        </p:txBody>
      </p:sp>
      <p:pic>
        <p:nvPicPr>
          <p:cNvPr id="258" name="Google Shape;258;p34"/>
          <p:cNvPicPr preferRelativeResize="0"/>
          <p:nvPr/>
        </p:nvPicPr>
        <p:blipFill>
          <a:blip r:embed="rId3">
            <a:alphaModFix/>
          </a:blip>
          <a:stretch>
            <a:fillRect/>
          </a:stretch>
        </p:blipFill>
        <p:spPr>
          <a:xfrm>
            <a:off x="4712600" y="2021050"/>
            <a:ext cx="2002492" cy="17071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6"/>
          <p:cNvPicPr preferRelativeResize="0"/>
          <p:nvPr/>
        </p:nvPicPr>
        <p:blipFill>
          <a:blip r:embed="rId3">
            <a:alphaModFix/>
          </a:blip>
          <a:stretch>
            <a:fillRect/>
          </a:stretch>
        </p:blipFill>
        <p:spPr>
          <a:xfrm>
            <a:off x="547400" y="1179000"/>
            <a:ext cx="4464679" cy="3038500"/>
          </a:xfrm>
          <a:prstGeom prst="rect">
            <a:avLst/>
          </a:prstGeom>
          <a:noFill/>
          <a:ln>
            <a:noFill/>
          </a:ln>
          <a:effectLst>
            <a:outerShdw blurRad="57150" rotWithShape="0" algn="bl" dir="5400000" dist="19050">
              <a:srgbClr val="000000">
                <a:alpha val="50000"/>
              </a:srgbClr>
            </a:outerShdw>
          </a:effectLst>
        </p:spPr>
      </p:pic>
      <p:pic>
        <p:nvPicPr>
          <p:cNvPr id="269" name="Google Shape;269;p36"/>
          <p:cNvPicPr preferRelativeResize="0"/>
          <p:nvPr/>
        </p:nvPicPr>
        <p:blipFill>
          <a:blip r:embed="rId4">
            <a:alphaModFix/>
          </a:blip>
          <a:stretch>
            <a:fillRect/>
          </a:stretch>
        </p:blipFill>
        <p:spPr>
          <a:xfrm>
            <a:off x="5277925" y="1705100"/>
            <a:ext cx="3226000" cy="1389600"/>
          </a:xfrm>
          <a:prstGeom prst="rect">
            <a:avLst/>
          </a:prstGeom>
          <a:noFill/>
          <a:ln>
            <a:noFill/>
          </a:ln>
          <a:effectLst>
            <a:outerShdw blurRad="57150" rotWithShape="0" algn="bl" dir="5400000" dist="19050">
              <a:srgbClr val="000000">
                <a:alpha val="50000"/>
              </a:srgbClr>
            </a:outerShdw>
          </a:effectLst>
        </p:spPr>
      </p:pic>
      <p:sp>
        <p:nvSpPr>
          <p:cNvPr id="270" name="Google Shape;270;p36"/>
          <p:cNvSpPr txBox="1"/>
          <p:nvPr>
            <p:ph type="title"/>
          </p:nvPr>
        </p:nvSpPr>
        <p:spPr>
          <a:xfrm>
            <a:off x="654575" y="2695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CSSQL to </a:t>
            </a:r>
            <a:r>
              <a:rPr lang="en"/>
              <a:t>RDS Upload</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RDS Login Credentials for MySQL Workbench</a:t>
            </a:r>
            <a:endParaRPr/>
          </a:p>
        </p:txBody>
      </p:sp>
      <p:sp>
        <p:nvSpPr>
          <p:cNvPr id="276" name="Google Shape;276;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Hostname: team5-hospital-database.c9qsuia82i10.us-east-1.rds.amazonaws.com</a:t>
            </a:r>
            <a:endParaRPr/>
          </a:p>
          <a:p>
            <a:pPr indent="-311150" lvl="0" marL="457200" rtl="0" algn="l">
              <a:lnSpc>
                <a:spcPct val="100000"/>
              </a:lnSpc>
              <a:spcBef>
                <a:spcPts val="0"/>
              </a:spcBef>
              <a:spcAft>
                <a:spcPts val="0"/>
              </a:spcAft>
              <a:buSzPts val="1300"/>
              <a:buChar char="●"/>
            </a:pPr>
            <a:r>
              <a:rPr lang="en"/>
              <a:t>Username: admin</a:t>
            </a:r>
            <a:endParaRPr/>
          </a:p>
          <a:p>
            <a:pPr indent="-311150" lvl="0" marL="457200" rtl="0" algn="l">
              <a:lnSpc>
                <a:spcPct val="100000"/>
              </a:lnSpc>
              <a:spcBef>
                <a:spcPts val="0"/>
              </a:spcBef>
              <a:spcAft>
                <a:spcPts val="0"/>
              </a:spcAft>
              <a:buSzPts val="1300"/>
              <a:buChar char="●"/>
            </a:pPr>
            <a:r>
              <a:rPr lang="en"/>
              <a:t>Password: PaSsW0rD!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61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Mission </a:t>
            </a:r>
            <a:endParaRPr/>
          </a:p>
        </p:txBody>
      </p:sp>
      <p:sp>
        <p:nvSpPr>
          <p:cNvPr id="141" name="Google Shape;141;p15"/>
          <p:cNvSpPr txBox="1"/>
          <p:nvPr>
            <p:ph idx="1" type="body"/>
          </p:nvPr>
        </p:nvSpPr>
        <p:spPr>
          <a:xfrm>
            <a:off x="819150" y="1213225"/>
            <a:ext cx="7505700" cy="3584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Our Hospital Management System aims to establish a comprehensive database encompassing all medical records. That included the process from a patient making an appointment, visiting the doctor, receiving detailed information about their illness, and obtaining the appropriate treatment, to the final steps of billing, health insurance management, and the storage of medical records</a:t>
            </a:r>
            <a:endParaRPr b="1" sz="1600">
              <a:solidFill>
                <a:srgbClr val="0000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0000"/>
              </a:buClr>
              <a:buSzPts val="1600"/>
              <a:buFont typeface="Times New Roman"/>
              <a:buChar char="➢"/>
            </a:pPr>
            <a:r>
              <a:rPr b="1" lang="en" sz="1600">
                <a:solidFill>
                  <a:srgbClr val="0D0D0D"/>
                </a:solidFill>
                <a:highlight>
                  <a:srgbClr val="FFFFFF"/>
                </a:highlight>
                <a:latin typeface="Times New Roman"/>
                <a:ea typeface="Times New Roman"/>
                <a:cs typeface="Times New Roman"/>
                <a:sym typeface="Times New Roman"/>
              </a:rPr>
              <a:t>Enhancing the efficiency of medical services and administrative tasks</a:t>
            </a:r>
            <a:endParaRPr b="1" sz="1600">
              <a:solidFill>
                <a:srgbClr val="0000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This system is designed to ease the workflow of medical staff, promote efficient duty allocation, and improve overall patient care quality</a:t>
            </a:r>
            <a:endParaRPr b="1"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61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Summary</a:t>
            </a:r>
            <a:endParaRPr/>
          </a:p>
        </p:txBody>
      </p:sp>
      <p:sp>
        <p:nvSpPr>
          <p:cNvPr id="147" name="Google Shape;147;p16"/>
          <p:cNvSpPr txBox="1"/>
          <p:nvPr>
            <p:ph idx="1" type="body"/>
          </p:nvPr>
        </p:nvSpPr>
        <p:spPr>
          <a:xfrm>
            <a:off x="819150" y="1289425"/>
            <a:ext cx="7505700" cy="3170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000000"/>
              </a:buClr>
              <a:buSzPts val="1600"/>
              <a:buFont typeface="Times New Roman"/>
              <a:buChar char="➢"/>
            </a:pPr>
            <a:r>
              <a:rPr b="1" lang="en" sz="1600">
                <a:solidFill>
                  <a:srgbClr val="0D0D0D"/>
                </a:solidFill>
                <a:latin typeface="Times New Roman"/>
                <a:ea typeface="Times New Roman"/>
                <a:cs typeface="Times New Roman"/>
                <a:sym typeface="Times New Roman"/>
              </a:rPr>
              <a:t>The traditional/some management of hospital systems often suffers from segregated and uncoordinated databases, resulting in inefficient healthcare delivery</a:t>
            </a:r>
            <a:endParaRPr b="1" sz="1600">
              <a:solidFill>
                <a:srgbClr val="0D0D0D"/>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D0D0D"/>
              </a:buClr>
              <a:buSzPts val="1600"/>
              <a:buFont typeface="Times New Roman"/>
              <a:buChar char="➢"/>
            </a:pPr>
            <a:r>
              <a:rPr b="1" lang="en" sz="1600">
                <a:solidFill>
                  <a:srgbClr val="0D0D0D"/>
                </a:solidFill>
                <a:latin typeface="Times New Roman"/>
                <a:ea typeface="Times New Roman"/>
                <a:cs typeface="Times New Roman"/>
                <a:sym typeface="Times New Roman"/>
              </a:rPr>
              <a:t>The duplication of patient records, disjointed medical records, and a lack of integration between appointments, billing, and insurance data.</a:t>
            </a:r>
            <a:endParaRPr b="1" sz="1600">
              <a:solidFill>
                <a:srgbClr val="0D0D0D"/>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D0D0D"/>
              </a:buClr>
              <a:buSzPts val="1600"/>
              <a:buFont typeface="Times New Roman"/>
              <a:buChar char="➢"/>
            </a:pPr>
            <a:r>
              <a:rPr b="1" lang="en" sz="1600">
                <a:solidFill>
                  <a:srgbClr val="0D0D0D"/>
                </a:solidFill>
                <a:latin typeface="Times New Roman"/>
                <a:ea typeface="Times New Roman"/>
                <a:cs typeface="Times New Roman"/>
                <a:sym typeface="Times New Roman"/>
              </a:rPr>
              <a:t>This problem leads to challenges in accessing comprehensive patient histories, coordinating care, and managing hospital resources effectively</a:t>
            </a:r>
            <a:endParaRPr b="1"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ER Diagram</a:t>
            </a:r>
            <a:endParaRPr/>
          </a:p>
        </p:txBody>
      </p:sp>
      <p:pic>
        <p:nvPicPr>
          <p:cNvPr id="158" name="Google Shape;158;p18"/>
          <p:cNvPicPr preferRelativeResize="0"/>
          <p:nvPr/>
        </p:nvPicPr>
        <p:blipFill>
          <a:blip r:embed="rId3">
            <a:alphaModFix/>
          </a:blip>
          <a:stretch>
            <a:fillRect/>
          </a:stretch>
        </p:blipFill>
        <p:spPr>
          <a:xfrm>
            <a:off x="1781875" y="836675"/>
            <a:ext cx="5963823" cy="40062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a:t>
            </a:r>
            <a:r>
              <a:rPr lang="en"/>
              <a:t>ER Diagram</a:t>
            </a:r>
            <a:endParaRPr/>
          </a:p>
        </p:txBody>
      </p:sp>
      <p:pic>
        <p:nvPicPr>
          <p:cNvPr id="164" name="Google Shape;164;p19"/>
          <p:cNvPicPr preferRelativeResize="0"/>
          <p:nvPr/>
        </p:nvPicPr>
        <p:blipFill>
          <a:blip r:embed="rId3">
            <a:alphaModFix/>
          </a:blip>
          <a:stretch>
            <a:fillRect/>
          </a:stretch>
        </p:blipFill>
        <p:spPr>
          <a:xfrm>
            <a:off x="1683100" y="845600"/>
            <a:ext cx="6351248" cy="38821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a:t>
            </a:r>
            <a:r>
              <a:rPr lang="en"/>
              <a:t>Visualizations “Tableau”</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1">
            <a:hlinkClick r:id="rId3"/>
          </p:cNvPr>
          <p:cNvPicPr preferRelativeResize="0"/>
          <p:nvPr/>
        </p:nvPicPr>
        <p:blipFill>
          <a:blip r:embed="rId4">
            <a:alphaModFix/>
          </a:blip>
          <a:stretch>
            <a:fillRect/>
          </a:stretch>
        </p:blipFill>
        <p:spPr>
          <a:xfrm>
            <a:off x="1436200" y="311800"/>
            <a:ext cx="6392877" cy="4519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