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25" r:id="rId1"/>
  </p:sldMasterIdLst>
  <p:notesMasterIdLst>
    <p:notesMasterId r:id="rId2"/>
  </p:notesMasterIdLst>
  <p:sldIdLst>
    <p:sldId id="256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4" r:id="rId12"/>
    <p:sldId id="299" r:id="rId13"/>
    <p:sldId id="282" r:id="rId14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225" autoAdjust="0"/>
    <p:restoredTop sz="94660"/>
  </p:normalViewPr>
  <p:slideViewPr>
    <p:cSldViewPr>
      <p:cViewPr varScale="1">
        <p:scale>
          <a:sx n="100" d="100"/>
          <a:sy n="100" d="100"/>
        </p:scale>
        <p:origin x="-114" y="-138"/>
      </p:cViewPr>
      <p:guideLst>
        <p:guide orient="horz" pos="2156"/>
        <p:guide orient="horz" pos="2273"/>
        <p:guide orient="horz" pos="236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1">
              <a:rPr lang="ko-KR" altLang="en-US"/>
              <a:pPr>
                <a:defRPr/>
              </a:pPr>
              <a:t>2022-04-15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07127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xmlns="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Relationship Id="rId5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/Users/moons/Videos/KakaoTalk_Recording_20220414_144949.mp4" TargetMode="External" /><Relationship Id="rId3" Type="http://schemas.microsoft.com/office/2007/relationships/media" Target="file:///C:\Users\moons\Videos\KakaoTalk_Recording_20220414_144949.mp4" TargetMode="External" /><Relationship Id="rId4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/Users/moons/Videos/KakaoTalk_Recording_20220414_145039.mp4" TargetMode="External" /><Relationship Id="rId3" Type="http://schemas.microsoft.com/office/2007/relationships/media" Target="file:///C:\Users\moons\Videos\KakaoTalk_Recording_20220414_145039.mp4" TargetMode="External" /><Relationship Id="rId4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08067" y="4149070"/>
            <a:ext cx="5158568" cy="100395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비트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김주원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김호재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이원희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조문선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14464" y="6381328"/>
            <a:ext cx="1180238" cy="37574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159896" y="2367345"/>
            <a:ext cx="6768751" cy="60445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비트코인 예측</a:t>
            </a:r>
            <a:endParaRPr lang="en-US" altLang="ko-KR" sz="40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1600" spc="6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그림 12" descr="교육센터로고 복사.jp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380476" y="6381328"/>
            <a:ext cx="1640086" cy="305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  <a:endParaRPr lang="ko-KR" altLang="en-US" sz="1600" b="1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  <a:endParaRPr lang="ko-KR" altLang="en-US" sz="14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프로젝트 수행 결과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pic>
        <p:nvPicPr>
          <p:cNvPr id="20" name="KakaoTalk_Recording_20220414_144949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541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  <a:endParaRPr lang="ko-KR" altLang="en-US" sz="1600" b="1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  <a:endParaRPr lang="ko-KR" altLang="en-US" sz="14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프로젝트 수행 결과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pic>
        <p:nvPicPr>
          <p:cNvPr id="20" name="KakaoTalk_Recording_20220414_145039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816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27448" y="1592796"/>
            <a:ext cx="10854779" cy="265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원래 기획 의도는 조금 더 장기적인 관점으로 접근하는 것이었다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ko-KR" altLang="en-US" sz="1600" spc="-15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   코인가의 변동이사회적인 현상과 연동하여 의미있는 가치를 나타내는 하나의 지표를 만드는 목표였다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600" spc="-15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   그러나 작업을  하면서 느낀점은 모델 구현이 생각보다 훨씬 어렵다는 점이었다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600" spc="-15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   모델 학습률은 계속해서 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50%</a:t>
            </a: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대를 벗어나지 않았다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600" spc="-15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   그럼에도 의미있는 모델을 찾은 것 같아 다행이었다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600" spc="-15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1600" spc="-15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모델의 정확도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(accuracy)</a:t>
            </a: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는 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100%, </a:t>
            </a: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손실률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(loss) :</a:t>
            </a: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약 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0% ~ 10% </a:t>
            </a: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정도다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600" spc="-15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sz="2800" b="1" mc:Ignorable="hp" hp:hslEmbossed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/>
              <a:ea typeface="HY견고딕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05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자체 평가 의견</a:t>
            </a:r>
            <a:endParaRPr lang="ko-KR" altLang="en-US" sz="24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0668" y="4430956"/>
            <a:ext cx="9810664" cy="1914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Django </a:t>
            </a: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프레임워크를 사용할 때 함수를 생성하고 사용하는 것과 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mysql</a:t>
            </a: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과 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python</a:t>
            </a: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등을 연결해서 사용하는 등 유의미한 과정이었다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600" spc="-15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딥러닝 모델을 구현하는 것을 직접 해보니 자신감이 생겼다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600" spc="-15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웹페이지 구현을 예쁘게 잘 한 것 같아서 뿌듯하다</a:t>
            </a:r>
            <a:r>
              <a:rPr lang="en-US" altLang="ko-KR" sz="1600" spc="-15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600" spc="-15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spc="-15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1289700" y="1187460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endParaRPr lang="ko-KR" altLang="en-US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TextBox 16"/>
          <p:cNvSpPr txBox="1"/>
          <p:nvPr/>
        </p:nvSpPr>
        <p:spPr>
          <a:xfrm>
            <a:off x="767407" y="1061153"/>
            <a:ext cx="504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800" b="1" mc:Ignorable="hp" hp:hslEmbossed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/>
                <a:ea typeface="HY견고딕"/>
              </a:rPr>
              <a:t>▶</a:t>
            </a:r>
            <a:endParaRPr xmlns:mc="http://schemas.openxmlformats.org/markup-compatibility/2006" xmlns:hp="http://schemas.haansoft.com/office/presentation/8.0" lang="ko-KR" altLang="en-US" sz="2800" b="1" mc:Ignorable="hp" hp:hslEmbossed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endParaRPr lang="ko-KR" altLang="en-US" b="1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2024" y="4593778"/>
            <a:ext cx="8928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초보 투자자들의 무분별한 투자를 막을 수 있습니다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01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프로젝트 개요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800" b="1" mc:Ignorable="hp" hp:hslEmbossed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/>
                <a:ea typeface="HY견고딕"/>
              </a:rPr>
              <a:t>▶</a:t>
            </a:r>
            <a:endParaRPr xmlns:mc="http://schemas.openxmlformats.org/markup-compatibility/2006" xmlns:hp="http://schemas.haansoft.com/office/presentation/8.0" lang="ko-KR" altLang="en-US" sz="2800" b="1" mc:Ignorable="hp" hp:hslEmbossed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9576504" cy="82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무분별한 코인 거래가 사회문제로 떠오르고 있습니다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각종 방송과 인터넷 미디어에 코인 거래를 유도하는 경우가 많아서 접근성이 높습니다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초보 투자자들이 비트코인 거래를 할 때의 가이드를 제공합니다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</a:t>
            </a:r>
            <a:endParaRPr lang="ko-KR" altLang="en-US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9072448" cy="57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지난 거래 데이터를 기반으로 향후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분의 가격을 예측합니다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모델은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RNN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으로 구현시켰습니다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71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Python, Django, Tensorflow, Pyupbit, Pymysql, Matplotlib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9360480" cy="81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관심있는 코인을 검색하면 해당 코인의 하루 동안의 변화량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지난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10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분의 변화량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딥러닝 모델의 손실률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학습률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예측치를 그래프로 나타내고 향후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분 또는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분 후의 상승 하강율을 보여줍니다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02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프로젝트 팀 구성 및 역할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800" b="1" mc:Ignorable="hp" hp:hslEmbossed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/>
                <a:ea typeface="HY견고딕"/>
              </a:rPr>
              <a:t>▶</a:t>
            </a:r>
            <a:endParaRPr xmlns:mc="http://schemas.openxmlformats.org/markup-compatibility/2006" xmlns:hp="http://schemas.haansoft.com/office/presentation/8.0" lang="ko-KR" altLang="en-US" sz="2800" b="1" mc:Ignorable="hp" hp:hslEmbossed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 </a:t>
            </a:r>
            <a:r>
              <a:rPr lang="en-US" altLang="ko-KR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endParaRPr lang="en-US" altLang="ko-KR" b="1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275422" y="1952836"/>
          <a:ext cx="9641155" cy="4168842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/>
                <a:gridCol w="1584176"/>
                <a:gridCol w="6040755"/>
              </a:tblGrid>
              <a:tr h="434755">
                <a:tc>
                  <a:txBody>
                    <a:bodyPr vert="horz" lIns="91440" tIns="45741" rIns="91440" bIns="45741" anchor="ctr" anchorCtr="0"/>
                    <a:p>
                      <a:pPr algn="ctr" latinLnBrk="1">
                        <a:defRPr/>
                      </a:pPr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algn="ctr" latinLnBrk="1">
                        <a:defRPr/>
                      </a:pPr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algn="ctr" latinLnBrk="1">
                        <a:defRPr/>
                      </a:pPr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</a:tr>
              <a:tr h="975322">
                <a:tc>
                  <a:txBody>
                    <a:bodyPr vert="horz" lIns="91440" tIns="45741" rIns="91440" bIns="45741" anchor="ctr" anchorCtr="0"/>
                    <a:p>
                      <a:pPr algn="ctr" latinLnBrk="1">
                        <a:defRPr/>
                      </a:pPr>
                      <a:r>
                        <a:rPr kumimoji="0" lang="ko-KR" altLang="en-US" sz="160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조문선</a:t>
                      </a:r>
                      <a:endParaRPr kumimoji="0" lang="ko-KR" altLang="en-US" sz="160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60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xmlns:mc="http://schemas.openxmlformats.org/markup-compatibility/2006" xmlns:hp="http://schemas.haansoft.com/office/presentation/8.0" lang="ko-KR" altLang="en-US" sz="1600" b="1" baseline="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 </a:t>
                      </a:r>
                      <a:r>
                        <a:rPr kumimoji="0" lang="en-US" altLang="ko-KR" sz="160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Django</a:t>
                      </a:r>
                      <a:endParaRPr kumimoji="0" lang="ko-KR" altLang="en-US" sz="160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kumimoji="0" lang="en-US" altLang="ko-KR" sz="160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RNN</a:t>
                      </a:r>
                      <a:r>
                        <a:rPr kumimoji="0" lang="ko-KR" altLang="en-US" sz="160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모델 생성</a:t>
                      </a:r>
                      <a:endParaRPr kumimoji="0" lang="ko-KR" altLang="en-US" sz="160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919588">
                <a:tc>
                  <a:txBody>
                    <a:bodyPr vert="horz" lIns="91440" tIns="45741" rIns="91440" bIns="457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김주원</a:t>
                      </a:r>
                      <a:endParaRPr kumimoji="0" lang="ko-KR" altLang="en-US" sz="160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60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xmlns:mc="http://schemas.openxmlformats.org/markup-compatibility/2006" xmlns:hp="http://schemas.haansoft.com/office/presentation/8.0" lang="ko-KR" altLang="en-US" sz="1600" b="1" baseline="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 </a:t>
                      </a:r>
                      <a:r>
                        <a:rPr kumimoji="0" lang="en-US" altLang="ko-KR" sz="160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Django </a:t>
                      </a:r>
                      <a:endParaRPr kumimoji="0" lang="en-US" altLang="ko-KR" sz="160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xmlns:mc="http://schemas.openxmlformats.org/markup-compatibility/2006" xmlns:hp="http://schemas.haansoft.com/office/presentation/8.0" lang="ko-KR" altLang="en-US" sz="1600" b="1" baseline="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수집</a:t>
                      </a:r>
                      <a:endParaRPr kumimoji="0" lang="ko-KR" altLang="en-US" sz="160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9588">
                <a:tc>
                  <a:txBody>
                    <a:bodyPr vert="horz" lIns="91440" tIns="45741" rIns="91440" bIns="457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김호제</a:t>
                      </a:r>
                      <a:endParaRPr kumimoji="0" lang="ko-KR" altLang="en-US" sz="160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600" b="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팀원</a:t>
                      </a:r>
                      <a:endParaRPr kumimoji="0" lang="ko-KR" altLang="en-US" sz="1600" b="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xmlns:mc="http://schemas.openxmlformats.org/markup-compatibility/2006" xmlns:hp="http://schemas.haansoft.com/office/presentation/8.0" lang="ko-KR" altLang="en-US" sz="1600" b="1" baseline="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웹페이지 구현</a:t>
                      </a:r>
                      <a:endParaRPr kumimoji="0" lang="ko-KR" altLang="en-US" sz="1600" b="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xmlns:mc="http://schemas.openxmlformats.org/markup-compatibility/2006" xmlns:hp="http://schemas.haansoft.com/office/presentation/8.0" lang="ko-KR" altLang="en-US" sz="1600" b="1" baseline="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 </a:t>
                      </a:r>
                      <a:r>
                        <a:rPr kumimoji="0" lang="en-US" altLang="ko-KR" sz="1600" b="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600" b="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endParaRPr kumimoji="0" lang="ko-KR" altLang="en-US" sz="1600" b="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919588">
                <a:tc>
                  <a:txBody>
                    <a:bodyPr vert="horz" lIns="91440" tIns="45741" rIns="91440" bIns="457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b="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이원희</a:t>
                      </a:r>
                      <a:endParaRPr kumimoji="0" lang="ko-KR" altLang="en-US" sz="1600" b="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600" b="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팀원</a:t>
                      </a:r>
                      <a:endParaRPr kumimoji="0" lang="ko-KR" altLang="en-US" sz="1600" b="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xmlns:mc="http://schemas.openxmlformats.org/markup-compatibility/2006" xmlns:hp="http://schemas.haansoft.com/office/presentation/8.0" lang="ko-KR" altLang="en-US" sz="1600" b="1" baseline="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웹페이지 구현</a:t>
                      </a:r>
                      <a:endParaRPr kumimoji="0" lang="ko-KR" altLang="en-US" sz="160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xmlns:mc="http://schemas.openxmlformats.org/markup-compatibility/2006" xmlns:hp="http://schemas.haansoft.com/office/presentation/8.0" lang="ko-KR" altLang="en-US" sz="1600" b="1" baseline="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함수 그래프 작성</a:t>
                      </a:r>
                      <a:endParaRPr kumimoji="0" lang="ko-KR" altLang="en-US" sz="160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56215" y="1104856"/>
            <a:ext cx="10390684" cy="49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endParaRPr lang="en-US" altLang="ko-KR" b="1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8673" y="1736812"/>
          <a:ext cx="10154653" cy="457250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/>
                <a:gridCol w="2370977"/>
                <a:gridCol w="3818777"/>
                <a:gridCol w="2185537"/>
              </a:tblGrid>
              <a:tr h="550117">
                <a:tc>
                  <a:txBody>
                    <a:bodyPr vert="horz" lIns="84929" tIns="42485" rIns="84929" bIns="42485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500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 vert="horz" lIns="84929" tIns="42485" rIns="84929" bIns="42485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500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 vert="horz" lIns="84929" tIns="42485" rIns="84929" bIns="42485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500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 vert="horz" lIns="84929" tIns="42485" rIns="84929" bIns="42485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500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</a:tr>
              <a:tr h="804478">
                <a:tc>
                  <a:txBody>
                    <a:bodyPr vert="horz" lIns="84929" tIns="42485" rIns="84929" bIns="42485" anchor="ctr" anchorCtr="0"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kumimoji="0" lang="ko-KR" altLang="en-US" sz="1500" i="1" u="none" strike="noStrike" kern="1200" cap="none" spc="-10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4/4(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4/8(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i="1" u="none" spc="-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04478">
                <a:tc>
                  <a:txBody>
                    <a:bodyPr vert="horz" lIns="84929" tIns="42485" rIns="84929" bIns="42485" anchor="ctr" anchorCtr="0"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kumimoji="0" lang="ko-KR" altLang="en-US" sz="1500" i="1" u="none" strike="noStrike" kern="1200" cap="none" spc="-10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4/11(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endParaRPr lang="en-US" altLang="ko-KR" sz="1500" i="1" u="none" spc="-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ko-KR" altLang="en-US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수집</a:t>
                      </a:r>
                      <a:endParaRPr lang="ko-KR" altLang="en-US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 데이터 협조</a:t>
                      </a:r>
                      <a:endParaRPr lang="en-US" altLang="ko-KR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804478">
                <a:tc>
                  <a:txBody>
                    <a:bodyPr vert="horz" lIns="84929" tIns="42485" rIns="84929" bIns="42485" anchor="ctr" anchorCtr="0"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ko-KR" altLang="en-US" sz="1500" i="1"/>
                        <a:t>모델링</a:t>
                      </a:r>
                      <a:endParaRPr lang="ko-KR" altLang="en-US" sz="1500" i="1"/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xmlns:mc="http://schemas.openxmlformats.org/markup-compatibility/2006" xmlns:hp="http://schemas.haansoft.com/office/presentation/8.0" lang="ko-KR" altLang="en-US" sz="1500" b="1" i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 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4/11(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endParaRPr lang="ko-KR" altLang="en-US" sz="1500" i="1"/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RNN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모델 구현</a:t>
                      </a:r>
                      <a:endParaRPr lang="ko-KR" altLang="en-US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171450" marR="0" indent="-17145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en-US" altLang="ko-KR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04478">
                <a:tc>
                  <a:txBody>
                    <a:bodyPr vert="horz" lIns="84929" tIns="42485" rIns="84929" bIns="4248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i="1"/>
                        <a:t>서비스 구축</a:t>
                      </a:r>
                      <a:endParaRPr lang="ko-KR" altLang="en-US" sz="1500" i="1"/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xmlns:mc="http://schemas.openxmlformats.org/markup-compatibility/2006" xmlns:hp="http://schemas.haansoft.com/office/presentation/8.0" lang="ko-KR" altLang="en-US" sz="1500" b="1" i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 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4/12(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4/14(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endParaRPr lang="en-US" altLang="ko-KR" sz="1500" i="1" u="none" spc="-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en-US" altLang="ko-KR" sz="1500" b="0" i="1" u="none" strike="noStrik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Django</a:t>
                      </a:r>
                      <a:r>
                        <a:rPr lang="ko-KR" altLang="en-US" sz="1500" b="0" i="1" u="none" strike="noStrik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기반으로 웹페이지</a:t>
                      </a:r>
                      <a:r>
                        <a:rPr lang="en-US" altLang="ko-KR" sz="1500" b="0" i="1" u="none" strike="noStrik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1" u="none" strike="noStrik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제작</a:t>
                      </a:r>
                      <a:endParaRPr lang="ko-KR" altLang="en-US" sz="1500" b="0" i="1" u="none" strike="noStrike" spc="-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trike="noStrik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서비스 구현</a:t>
                      </a:r>
                      <a:endParaRPr lang="ko-KR" altLang="en-US" sz="1500" b="0" i="1" u="none" strike="noStrik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i="1" u="none" strike="noStrik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/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804478">
                <a:tc>
                  <a:txBody>
                    <a:bodyPr vert="horz" lIns="84929" tIns="42485" rIns="84929" bIns="4248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i="1"/>
                        <a:t>총 개발시간</a:t>
                      </a:r>
                      <a:endParaRPr lang="ko-KR" altLang="en-US" sz="1500" i="1"/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1" spc="-100" mc:Ignorable="hp" hp:hslEmbossed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4/4(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4/15(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i="1" u="none" spc="-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/>
                        <a:buNone/>
                        <a:defRPr/>
                      </a:pPr>
                      <a:endParaRPr lang="ko-KR" altLang="en-US"/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/>
                        <a:buNone/>
                        <a:defRPr/>
                      </a:pPr>
                      <a:endParaRPr lang="ko-KR" altLang="en-US"/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800" b="1" mc:Ignorable="hp" hp:hslEmbossed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/>
                <a:ea typeface="HY견고딕"/>
              </a:rPr>
              <a:t>▶</a:t>
            </a:r>
            <a:endParaRPr xmlns:mc="http://schemas.openxmlformats.org/markup-compatibility/2006" xmlns:hp="http://schemas.haansoft.com/office/presentation/8.0" lang="ko-KR" altLang="en-US" sz="2800" b="1" mc:Ignorable="hp" hp:hslEmbossed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03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프로젝트 수행 절차 및 방법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45976" y="1873565"/>
            <a:ext cx="9502552" cy="44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ko-KR" altLang="en-US" sz="1600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프로젝트 수행 결과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800" b="1" mc:Ignorable="hp" hp:hslEmbossed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/>
                <a:ea typeface="HY견고딕"/>
              </a:rPr>
              <a:t>▶</a:t>
            </a:r>
            <a:endParaRPr xmlns:mc="http://schemas.openxmlformats.org/markup-compatibility/2006" xmlns:hp="http://schemas.haansoft.com/office/presentation/8.0" lang="ko-KR" altLang="en-US" sz="2800" b="1" mc:Ignorable="hp" hp:hslEmbossed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400" y="4210374"/>
            <a:ext cx="10331896" cy="1918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UPBIT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에서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분 단위로 구분된 데이터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만건을 가져옵니다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데이터를 가공해서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train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data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만듭니다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입력된 데이터의 다음 값이 상승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하강하는지에 대한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target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값을 입력하고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target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data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만듭니다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시계열 데이터 처리를 위해서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RNN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을 사용합니다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학습한 모델을 토대로 예측값을 출력합니다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64" y="1700808"/>
            <a:ext cx="3024336" cy="2268252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2954" y="1736812"/>
            <a:ext cx="2986092" cy="2239569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52184" y="1736812"/>
            <a:ext cx="3024336" cy="2268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set)</a:t>
            </a:r>
            <a:endParaRPr lang="en-US" altLang="ko-KR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8118" y="1104919"/>
            <a:ext cx="6220510" cy="3008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 ·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 전처리 </a:t>
            </a:r>
            <a:endParaRPr lang="ko-KR" altLang="en-US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 변화량 극대화</a:t>
            </a:r>
            <a:endParaRPr lang="ko-KR" altLang="en-US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분 동안 변하지 않은 데이터는 누락</a:t>
            </a:r>
            <a:endParaRPr lang="ko-KR" altLang="en-US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데이터를 가공해서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train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data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생성</a:t>
            </a:r>
            <a:endParaRPr lang="ko-KR" altLang="en-US" sz="1600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입력된 데이터의 다음 값이 상승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하강하는지에 대한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target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값을 입력하고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target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data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생성</a:t>
            </a:r>
            <a:endParaRPr lang="ko-KR" altLang="en-US" sz="1600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ko-KR" altLang="en-US" sz="1600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①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  <a:endParaRPr lang="ko-KR" altLang="en-US" sz="14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800" b="1" mc:Ignorable="hp" hp:hslEmbossed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/>
                <a:ea typeface="HY견고딕"/>
              </a:rPr>
              <a:t>▶</a:t>
            </a:r>
            <a:endParaRPr xmlns:mc="http://schemas.openxmlformats.org/markup-compatibility/2006" xmlns:hp="http://schemas.haansoft.com/office/presentation/8.0" lang="ko-KR" altLang="en-US" sz="2800" b="1" mc:Ignorable="hp" hp:hslEmbossed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/>
              <a:ea typeface="HY견고딕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프로젝트 수행 결과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553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upbit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에서 비트코인 거래 데이터 검색</a:t>
            </a:r>
            <a:endParaRPr lang="ko-KR" altLang="en-US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 · 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최신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분단위 데이터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만여건 수집</a:t>
            </a:r>
            <a:endParaRPr lang="ko-KR" altLang="en-US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ko-KR" altLang="en-US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8030" y="3288343"/>
            <a:ext cx="4027969" cy="3020977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320988"/>
            <a:ext cx="4068452" cy="3051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  <a:endParaRPr lang="en-US" altLang="ko-KR" b="1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3503715" y="2713372"/>
            <a:ext cx="5035964" cy="3631951"/>
            <a:chOff x="3503715" y="2713372"/>
            <a:chExt cx="5035964" cy="3631951"/>
          </a:xfrm>
        </p:grpSpPr>
        <p:sp>
          <p:nvSpPr>
            <p:cNvPr id="23" name=""/>
            <p:cNvSpPr/>
            <p:nvPr/>
          </p:nvSpPr>
          <p:spPr>
            <a:xfrm>
              <a:off x="5259895" y="2713372"/>
              <a:ext cx="1748155" cy="1748421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4" name=""/>
            <p:cNvSpPr/>
            <p:nvPr/>
          </p:nvSpPr>
          <p:spPr>
            <a:xfrm>
              <a:off x="3503715" y="3118649"/>
              <a:ext cx="2758754" cy="4855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5" name=""/>
            <p:cNvSpPr txBox="1"/>
            <p:nvPr/>
          </p:nvSpPr>
          <p:spPr>
            <a:xfrm>
              <a:off x="3503715" y="3118649"/>
              <a:ext cx="2758754" cy="4855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8890" tIns="8890" rIns="8890" bIns="889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400" kern="1200"/>
            </a:p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400" kern="1200"/>
                <a:t> 과거 데이터와 미래 데이터 학습</a:t>
              </a:r>
              <a:endParaRPr lang="ko-KR" altLang="en-US" sz="1400" kern="1200"/>
            </a:p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400" kern="1200"/>
                <a:t>(</a:t>
              </a:r>
              <a:r>
                <a:rPr lang="ko-KR" altLang="en-US" sz="1400" kern="1200"/>
                <a:t>모델 학습</a:t>
              </a:r>
              <a:r>
                <a:rPr lang="en-US" altLang="ko-KR" sz="1400" kern="1200"/>
                <a:t>)</a:t>
              </a:r>
              <a:endParaRPr lang="en-US" altLang="ko-KR" sz="1400" kern="1200"/>
            </a:p>
          </p:txBody>
        </p:sp>
        <p:sp>
          <p:nvSpPr>
            <p:cNvPr id="26" name=""/>
            <p:cNvSpPr/>
            <p:nvPr/>
          </p:nvSpPr>
          <p:spPr>
            <a:xfrm>
              <a:off x="4774351" y="3717969"/>
              <a:ext cx="1748155" cy="1748421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"/>
            <p:cNvSpPr/>
            <p:nvPr/>
          </p:nvSpPr>
          <p:spPr>
            <a:xfrm>
              <a:off x="5162721" y="4355014"/>
              <a:ext cx="971416" cy="4855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8" name=""/>
            <p:cNvSpPr txBox="1"/>
            <p:nvPr/>
          </p:nvSpPr>
          <p:spPr>
            <a:xfrm>
              <a:off x="5162721" y="4355014"/>
              <a:ext cx="971416" cy="4855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8890" tIns="8890" rIns="8890" bIns="889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400" kern="1200"/>
                <a:t>신규 데이터 입력</a:t>
              </a:r>
              <a:endParaRPr lang="ko-KR" altLang="en-US" sz="1400" kern="1200"/>
            </a:p>
          </p:txBody>
        </p:sp>
        <p:sp>
          <p:nvSpPr>
            <p:cNvPr id="29" name=""/>
            <p:cNvSpPr/>
            <p:nvPr/>
          </p:nvSpPr>
          <p:spPr>
            <a:xfrm>
              <a:off x="5384318" y="4842785"/>
              <a:ext cx="1501936" cy="1502538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0" name=""/>
            <p:cNvSpPr/>
            <p:nvPr/>
          </p:nvSpPr>
          <p:spPr>
            <a:xfrm>
              <a:off x="6456040" y="5521682"/>
              <a:ext cx="2083639" cy="4855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1" name=""/>
            <p:cNvSpPr txBox="1"/>
            <p:nvPr/>
          </p:nvSpPr>
          <p:spPr>
            <a:xfrm>
              <a:off x="6456040" y="5521682"/>
              <a:ext cx="2083639" cy="4855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8890" tIns="8890" rIns="8890" bIns="889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400" kern="1200"/>
                <a:t>예측치 제공</a:t>
              </a:r>
              <a:endParaRPr lang="ko-KR" altLang="en-US" sz="1400" kern="12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800" b="1" mc:Ignorable="hp" hp:hslEmbossed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/>
                <a:ea typeface="HY견고딕"/>
              </a:rPr>
              <a:t>▶</a:t>
            </a:r>
            <a:endParaRPr xmlns:mc="http://schemas.openxmlformats.org/markup-compatibility/2006" xmlns:hp="http://schemas.haansoft.com/office/presentation/8.0" lang="ko-KR" altLang="en-US" sz="2800" b="1" mc:Ignorable="hp" hp:hslEmbossed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/>
              <a:ea typeface="HY견고딕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44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②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  <a:endParaRPr lang="ko-KR" altLang="en-US" sz="14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프로젝트 수행 결과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  <a:endParaRPr lang="en-US" altLang="ko-KR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800" b="1" mc:Ignorable="hp" hp:hslEmbossed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/>
                <a:ea typeface="HY견고딕"/>
              </a:rPr>
              <a:t>▶</a:t>
            </a:r>
            <a:endParaRPr xmlns:mc="http://schemas.openxmlformats.org/markup-compatibility/2006" xmlns:hp="http://schemas.haansoft.com/office/presentation/8.0" lang="ko-KR" altLang="en-US" sz="2800" b="1" mc:Ignorable="hp" hp:hslEmbossed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/>
              <a:ea typeface="HY견고딕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77325" y="821622"/>
            <a:ext cx="3190483" cy="300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③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및 개선</a:t>
            </a:r>
            <a:endParaRPr lang="ko-KR" altLang="en-US" sz="1400" b="1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프로젝트 수행 결과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0225" y="2527519"/>
            <a:ext cx="3855655" cy="338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 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Coin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의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low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데이터 추출</a:t>
            </a:r>
            <a:endParaRPr lang="ko-KR" altLang="en-US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Adam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Dense layer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의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activation :relu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loss :binary-crossentropy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epoch :30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LSTM return_sequences : True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7456332" y="2615977"/>
            <a:ext cx="4112276" cy="2649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2 Layer LSTM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low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데이터의 관계값으로 가공</a:t>
            </a:r>
            <a:endParaRPr lang="ko-KR" altLang="en-US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: rmsprop’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Dense layer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의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activation : sigmoid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loss : mse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epoch : 10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LSTM return_sequences :false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3" name=""/>
          <p:cNvSpPr/>
          <p:nvPr/>
        </p:nvSpPr>
        <p:spPr>
          <a:xfrm>
            <a:off x="4907868" y="3429000"/>
            <a:ext cx="1944216" cy="82809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 Corporation</ep:Company>
  <ep:Words>565</ep:Words>
  <ep:PresentationFormat>사용자 지정</ep:PresentationFormat>
  <ep:Paragraphs>95</ep:Paragraphs>
  <ep:Slides>12</ep:Slides>
  <ep:Notes>1</ep:Notes>
  <ep:TotalTime>0</ep:TotalTime>
  <ep:HiddenSlides>0</ep:HiddenSlides>
  <ep:MMClips>2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2014-04-29T00:37:20.000</dcterms:created>
  <dc:creator>김다은</dc:creator>
  <cp:lastModifiedBy>moons</cp:lastModifiedBy>
  <dcterms:modified xsi:type="dcterms:W3CDTF">2022-04-15T07:50:44.040</dcterms:modified>
  <cp:revision>235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