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5" r:id="rId1"/>
    <p:sldMasterId id="2147483722" r:id="rId2"/>
  </p:sldMasterIdLst>
  <p:notesMasterIdLst>
    <p:notesMasterId r:id="rId18"/>
  </p:notesMasterIdLst>
  <p:handoutMasterIdLst>
    <p:handoutMasterId r:id="rId19"/>
  </p:handoutMasterIdLst>
  <p:sldIdLst>
    <p:sldId id="265" r:id="rId3"/>
    <p:sldId id="286" r:id="rId4"/>
    <p:sldId id="279" r:id="rId5"/>
    <p:sldId id="289" r:id="rId6"/>
    <p:sldId id="308" r:id="rId7"/>
    <p:sldId id="307" r:id="rId8"/>
    <p:sldId id="295" r:id="rId9"/>
    <p:sldId id="309" r:id="rId10"/>
    <p:sldId id="311" r:id="rId11"/>
    <p:sldId id="297" r:id="rId12"/>
    <p:sldId id="312" r:id="rId13"/>
    <p:sldId id="313" r:id="rId14"/>
    <p:sldId id="298" r:id="rId15"/>
    <p:sldId id="303" r:id="rId16"/>
    <p:sldId id="304" r:id="rId17"/>
  </p:sldIdLst>
  <p:sldSz cx="12192000" cy="6858000"/>
  <p:notesSz cx="6858000" cy="9144000"/>
  <p:embeddedFontLst>
    <p:embeddedFont>
      <p:font typeface="KT서체 Bold" panose="020B0600000101010101" charset="-127"/>
      <p:bold r:id="rId20"/>
    </p:embeddedFont>
    <p:embeddedFont>
      <p:font typeface="KT서체 Medium" panose="020B0600000101010101" charset="-127"/>
      <p:regular r:id="rId21"/>
    </p:embeddedFont>
    <p:embeddedFont>
      <p:font typeface="Yoon 윤고딕 520_TT" panose="02090603020101020101" pitchFamily="18" charset="-127"/>
      <p:regular r:id="rId22"/>
    </p:embeddedFont>
    <p:embeddedFont>
      <p:font typeface="Yoon 윤고딕 530_TT" panose="02090603020101020101" pitchFamily="18" charset="-127"/>
      <p:regular r:id="rId23"/>
    </p:embeddedFont>
    <p:embeddedFont>
      <p:font typeface="Yoon 윤고딕 550_TT" panose="02090603020101020101" pitchFamily="18" charset="-127"/>
      <p:regular r:id="rId24"/>
    </p:embeddedFont>
    <p:embeddedFont>
      <p:font typeface="나눔바른고딕 Light" panose="020B0603020101020101" pitchFamily="50" charset="-127"/>
      <p:regular r:id="rId25"/>
    </p:embeddedFont>
    <p:embeddedFont>
      <p:font typeface="나눔바른고딕 옛한글" panose="020B060302010102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Light" panose="020B0600000101010101" pitchFamily="50" charset="-127"/>
      <p:regular r:id="rId28"/>
    </p:embeddedFont>
    <p:embeddedFont>
      <p:font typeface="나눔스퀘어_ac" panose="020B0600000101010101" pitchFamily="50" charset="-127"/>
      <p:regular r:id="rId29"/>
    </p:embeddedFont>
    <p:embeddedFont>
      <p:font typeface="나눔스퀘어_ac Bold" panose="020B0600000101010101" pitchFamily="50" charset="-127"/>
      <p:bold r:id="rId30"/>
    </p:embeddedFont>
    <p:embeddedFont>
      <p:font typeface="나눔스퀘어라운드 ExtraBold" panose="020B0600000101010101" pitchFamily="50" charset="-127"/>
      <p:bold r:id="rId31"/>
    </p:embeddedFont>
    <p:embeddedFont>
      <p:font typeface="나눔스퀘어라운드 Regular" panose="020B0600000101010101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2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7679" userDrawn="1">
          <p15:clr>
            <a:srgbClr val="A4A3A4"/>
          </p15:clr>
        </p15:guide>
        <p15:guide id="6" orient="horz" pos="3977" userDrawn="1">
          <p15:clr>
            <a:srgbClr val="A4A3A4"/>
          </p15:clr>
        </p15:guide>
        <p15:guide id="7" orient="horz" pos="340" userDrawn="1">
          <p15:clr>
            <a:srgbClr val="A4A3A4"/>
          </p15:clr>
        </p15:guide>
        <p15:guide id="8" pos="7073" userDrawn="1">
          <p15:clr>
            <a:srgbClr val="A4A3A4"/>
          </p15:clr>
        </p15:guide>
        <p15:guide id="9" pos="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305786"/>
    <a:srgbClr val="0000FF"/>
    <a:srgbClr val="1A4266"/>
    <a:srgbClr val="96B1FC"/>
    <a:srgbClr val="B5C8FD"/>
    <a:srgbClr val="000000"/>
    <a:srgbClr val="4C4C4E"/>
    <a:srgbClr val="29292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7" autoAdjust="0"/>
    <p:restoredTop sz="95330" autoAdjust="0"/>
  </p:normalViewPr>
  <p:slideViewPr>
    <p:cSldViewPr snapToGrid="0" showGuides="1">
      <p:cViewPr varScale="1">
        <p:scale>
          <a:sx n="75" d="100"/>
          <a:sy n="75" d="100"/>
        </p:scale>
        <p:origin x="614" y="43"/>
      </p:cViewPr>
      <p:guideLst>
        <p:guide orient="horz" pos="2160"/>
        <p:guide pos="3840"/>
        <p:guide pos="422"/>
        <p:guide orient="horz"/>
        <p:guide pos="7679"/>
        <p:guide orient="horz" pos="3977"/>
        <p:guide orient="horz" pos="340"/>
        <p:guide pos="7073"/>
        <p:guide pos="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826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7A68D1-8105-46AF-B2FD-2E58EB9A4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8FF15-8159-4DD2-8AC9-43B60D7115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81525D-DC22-4BCC-AFEC-EF5C3F950B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2547B-A526-4CA1-81A5-78921E5028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4C5B024-7A09-4027-8CA4-82E9832416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D7EA7-B446-41D2-B05C-7317AD85D701}" type="datetimeFigureOut">
              <a:rPr lang="ko-KR" altLang="en-US" smtClean="0"/>
              <a:t>2020-09-25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14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4F9A-321E-4221-B503-2CE9710D97A5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E98F6-1BA1-4FC8-9B9F-8B32B262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326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8B9586-E4B3-4773-B1D6-D1C7580174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72"/>
            <a:ext cx="12190992" cy="6857433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id="{27EDDD7A-6B8A-4433-9401-FF0884B2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2" y="549283"/>
            <a:ext cx="10272182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708" b="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851BFA6A-B84D-4C0E-8B67-467ACE7343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8"/>
            <a:ext cx="10272182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625" spc="0" baseline="0">
                <a:solidFill>
                  <a:srgbClr val="4C4C4E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E97872D5-2440-43CE-AAED-F8AB3AC241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4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625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0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04" userDrawn="1">
          <p15:clr>
            <a:srgbClr val="FBAE40"/>
          </p15:clr>
        </p15:guide>
        <p15:guide id="4" pos="7076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3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8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90595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8" indent="-247648" algn="l" defTabSz="990595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04" userDrawn="1">
          <p15:clr>
            <a:srgbClr val="F26B43"/>
          </p15:clr>
        </p15:guide>
        <p15:guide id="4" pos="7076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xStyles>
    <p:titleStyle>
      <a:lvl1pPr algn="l" defTabSz="990595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8" indent="-247648" algn="l" defTabSz="990595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04" userDrawn="1">
          <p15:clr>
            <a:srgbClr val="F26B43"/>
          </p15:clr>
        </p15:guide>
        <p15:guide id="4" pos="7076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.mbn.co.kr/news/society/41450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hyperlink" Target="https://news.joins.com/article/2382967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AB8F95-613D-4ACE-9D76-6903DAC3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252"/>
            <a:r>
              <a:rPr lang="ko-KR" altLang="en-US" sz="2600" b="1" spc="-120" dirty="0">
                <a:solidFill>
                  <a:schemeClr val="accent1"/>
                </a:solidFill>
                <a:latin typeface="+mj-lt"/>
                <a:ea typeface="+mn-ea"/>
              </a:rPr>
              <a:t>제목을 입력하세요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7386F629-7FA4-46CF-AFB0-54393FC6D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6392" y="512897"/>
            <a:ext cx="345679" cy="471354"/>
          </a:xfrm>
        </p:spPr>
        <p:txBody>
          <a:bodyPr/>
          <a:lstStyle/>
          <a:p>
            <a:r>
              <a:rPr lang="en-US" altLang="ko-KR" sz="2000" b="1" spc="-60" dirty="0">
                <a:solidFill>
                  <a:schemeClr val="accent1"/>
                </a:solidFill>
                <a:latin typeface="+mj-lt"/>
                <a:ea typeface="+mn-ea"/>
                <a:cs typeface="+mj-cs"/>
              </a:rPr>
              <a:t>1</a:t>
            </a:r>
            <a:endParaRPr lang="ko-KR" altLang="en-US" sz="2000" b="1" spc="-60" dirty="0">
              <a:solidFill>
                <a:schemeClr val="accent1"/>
              </a:solidFill>
              <a:latin typeface="+mj-lt"/>
              <a:ea typeface="+mn-ea"/>
              <a:cs typeface="+mj-cs"/>
            </a:endParaRPr>
          </a:p>
        </p:txBody>
      </p:sp>
      <p:sp>
        <p:nvSpPr>
          <p:cNvPr id="23" name="텍스트 개체 틀 1"/>
          <p:cNvSpPr txBox="1">
            <a:spLocks/>
          </p:cNvSpPr>
          <p:nvPr/>
        </p:nvSpPr>
        <p:spPr>
          <a:xfrm>
            <a:off x="1648876" y="1151029"/>
            <a:ext cx="8339757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  <a:lvl2pPr marL="742811" indent="-285697" algn="l" defTabSz="91422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86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01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6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9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4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7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73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dirty="0">
                <a:solidFill>
                  <a:srgbClr val="FF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 개요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81176"/>
              </p:ext>
            </p:extLst>
          </p:nvPr>
        </p:nvGraphicFramePr>
        <p:xfrm>
          <a:off x="1649116" y="1446288"/>
          <a:ext cx="8983387" cy="3420210"/>
        </p:xfrm>
        <a:graphic>
          <a:graphicData uri="http://schemas.openxmlformats.org/drawingml/2006/table">
            <a:tbl>
              <a:tblPr/>
              <a:tblGrid>
                <a:gridCol w="1278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07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팀명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 및 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대표자 성명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/>
                        <a:t>모두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대표자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조리나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참여 구분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i="0" dirty="0">
                          <a:solidFill>
                            <a:schemeClr val="tx1"/>
                          </a:solidFill>
                        </a:rPr>
                        <a:t>팀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066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팀 구성원 성명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90570" rtl="0" eaLnBrk="1" latinLnBrk="1" hangingPunct="1"/>
                      <a:r>
                        <a:rPr lang="ko-KR" altLang="en-US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고진세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현세민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허지훈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소속 </a:t>
                      </a:r>
                      <a:br>
                        <a:rPr lang="en-US" altLang="ko-KR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학교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연구소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기업명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90570" rtl="0" eaLnBrk="1" latinLnBrk="1" hangingPunct="1"/>
                      <a:endParaRPr lang="ko-KR" altLang="en-US" sz="11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7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대표자 전화번호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010.9849.3320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대표자 </a:t>
                      </a:r>
                      <a:r>
                        <a:rPr lang="en-US" altLang="ko-KR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email </a:t>
                      </a:r>
                      <a:r>
                        <a:rPr lang="ko-KR" alt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crn333@naver.com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7">
                <a:tc rowSpan="3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모델링 정보</a:t>
                      </a:r>
                      <a:r>
                        <a:rPr lang="en-US" altLang="ko-KR" sz="1100" b="1" baseline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요약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/>
                        <a:t>개발 환경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90570" rtl="0" eaLnBrk="1" latinLnBrk="1" hangingPunct="1"/>
                      <a:r>
                        <a:rPr lang="en-US" altLang="ko-KR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Notebook</a:t>
                      </a:r>
                      <a:endParaRPr lang="ko-KR" altLang="en-US" sz="1100" i="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/>
                        <a:t>활용 데이터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90570" rtl="0" eaLnBrk="1" latinLnBrk="1" hangingPunct="1"/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경기도감염병관리지원단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기본데이터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경기도 연령별 인구데이터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사회적 거리두기 시행단계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코로나후유증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해시테그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국토교통부 추석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이동량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/>
                        <a:t>모델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ko-KR" altLang="en-US" sz="1100" dirty="0"/>
                        <a:t>소개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모델명 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: Gradient Boosting 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모델 소개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부스팅으로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약한 모델들을 결합하여 예측하고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에러를 다음 번 학습기가 학습하는 방식으로 강한 모델을 만든다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인풋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: 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경기도 월별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연령대별 인구수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연휴 체크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정부의 사회적 거리두기 체크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국민의 경각심 부족으로 일어난 사건들 체크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아웃풋 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연령대별 </a:t>
                      </a:r>
                      <a:r>
                        <a:rPr lang="ko-KR" altLang="en-US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확진자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100" i="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텍스트 개체 틀 1"/>
          <p:cNvSpPr txBox="1">
            <a:spLocks/>
          </p:cNvSpPr>
          <p:nvPr/>
        </p:nvSpPr>
        <p:spPr>
          <a:xfrm>
            <a:off x="1648876" y="5140678"/>
            <a:ext cx="8339757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  <a:lvl2pPr marL="742811" indent="-285697" algn="l" defTabSz="91422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86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01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6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9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4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7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73" indent="-228556" algn="l" defTabSz="9142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FF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유입 환자 예측 결과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35584"/>
              </p:ext>
            </p:extLst>
          </p:nvPr>
        </p:nvGraphicFramePr>
        <p:xfrm>
          <a:off x="1657004" y="5479165"/>
          <a:ext cx="6689421" cy="768362"/>
        </p:xfrm>
        <a:graphic>
          <a:graphicData uri="http://schemas.openxmlformats.org/drawingml/2006/table">
            <a:tbl>
              <a:tblPr firstRow="1" bandRow="1"/>
              <a:tblGrid>
                <a:gridCol w="95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178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9/30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10/1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10/2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10/3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10/4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84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/>
                        <a:t>환자 수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65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58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58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66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0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1C1982-6F00-4620-9E6C-FCEF40E1E42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분석 및 결과</a:t>
            </a: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B0CA5B-DC25-45CC-9233-CC0A9742AC8D}"/>
              </a:ext>
            </a:extLst>
          </p:cNvPr>
          <p:cNvSpPr txBox="1"/>
          <p:nvPr/>
        </p:nvSpPr>
        <p:spPr>
          <a:xfrm>
            <a:off x="585216" y="1100687"/>
            <a:ext cx="2552560" cy="46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로지스틱 회기분석</a:t>
            </a:r>
            <a:endParaRPr lang="en-US" altLang="ko-KR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6FF47F-A771-4EBB-93BF-E19626771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8" y="1529298"/>
            <a:ext cx="3692968" cy="19126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17697C-750F-4C92-BB8C-B69CCC7DFE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/>
          <a:stretch/>
        </p:blipFill>
        <p:spPr>
          <a:xfrm>
            <a:off x="4281268" y="1547263"/>
            <a:ext cx="3692968" cy="1928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2A413D-E1DE-435A-B352-1378F80F7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55" y="1560665"/>
            <a:ext cx="3608647" cy="18683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8ED7B5-7360-43E5-83EE-1A1B03867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53" y="4073604"/>
            <a:ext cx="8203929" cy="1850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6771D3-67BF-4986-8C47-025185327098}"/>
              </a:ext>
            </a:extLst>
          </p:cNvPr>
          <p:cNvSpPr txBox="1"/>
          <p:nvPr/>
        </p:nvSpPr>
        <p:spPr>
          <a:xfrm>
            <a:off x="554185" y="5371122"/>
            <a:ext cx="2493818" cy="46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추석기간 일별 </a:t>
            </a:r>
            <a:r>
              <a:rPr lang="ko-KR" altLang="en-US" sz="1600" b="1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확진자</a:t>
            </a:r>
            <a:r>
              <a:rPr lang="ko-KR" altLang="en-US" sz="1600" b="1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 예측</a:t>
            </a:r>
            <a:endParaRPr lang="en-US" altLang="ko-KR" sz="1600" b="1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ADC43-EB1F-4ED5-B6F2-016749788A16}"/>
              </a:ext>
            </a:extLst>
          </p:cNvPr>
          <p:cNvSpPr txBox="1"/>
          <p:nvPr/>
        </p:nvSpPr>
        <p:spPr>
          <a:xfrm>
            <a:off x="728380" y="4439365"/>
            <a:ext cx="2552560" cy="46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 적용 결과</a:t>
            </a:r>
            <a:endParaRPr lang="en-US" altLang="ko-KR" sz="1600" b="1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4526-0A12-4C5E-BCFC-EF2464389656}"/>
              </a:ext>
            </a:extLst>
          </p:cNvPr>
          <p:cNvSpPr txBox="1"/>
          <p:nvPr/>
        </p:nvSpPr>
        <p:spPr>
          <a:xfrm>
            <a:off x="4315322" y="1100687"/>
            <a:ext cx="2552560" cy="46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Gradient Boosting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9D298-9316-46FE-897B-EEFE3308604F}"/>
              </a:ext>
            </a:extLst>
          </p:cNvPr>
          <p:cNvSpPr txBox="1"/>
          <p:nvPr/>
        </p:nvSpPr>
        <p:spPr>
          <a:xfrm>
            <a:off x="8071792" y="1100687"/>
            <a:ext cx="2552560" cy="46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Linear SVR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C17799-3E42-4DD2-A972-E9B53333209F}"/>
              </a:ext>
            </a:extLst>
          </p:cNvPr>
          <p:cNvSpPr/>
          <p:nvPr/>
        </p:nvSpPr>
        <p:spPr>
          <a:xfrm>
            <a:off x="2890982" y="4553527"/>
            <a:ext cx="8572638" cy="34784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1708C6-A574-49B6-9606-3D313DEB0630}"/>
              </a:ext>
            </a:extLst>
          </p:cNvPr>
          <p:cNvSpPr/>
          <p:nvPr/>
        </p:nvSpPr>
        <p:spPr>
          <a:xfrm>
            <a:off x="4205537" y="1065407"/>
            <a:ext cx="3814879" cy="26506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32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1C1982-6F00-4620-9E6C-FCEF40E1E42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분석 및 결과</a:t>
            </a: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DB3A5A-E7BF-4858-BD86-D915DE9F19D0}"/>
              </a:ext>
            </a:extLst>
          </p:cNvPr>
          <p:cNvSpPr/>
          <p:nvPr/>
        </p:nvSpPr>
        <p:spPr>
          <a:xfrm>
            <a:off x="858512" y="1184049"/>
            <a:ext cx="4069080" cy="5065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6E519-08E3-4A45-B672-4AA9A612F5B5}"/>
              </a:ext>
            </a:extLst>
          </p:cNvPr>
          <p:cNvSpPr txBox="1"/>
          <p:nvPr/>
        </p:nvSpPr>
        <p:spPr>
          <a:xfrm>
            <a:off x="1245339" y="1709805"/>
            <a:ext cx="3048000" cy="71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 이후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20, 30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 </a:t>
            </a:r>
            <a:r>
              <a:rPr lang="ko-KR" altLang="en-US" sz="1600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확진자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 급격히  감소  </a:t>
            </a:r>
            <a:endParaRPr lang="en-US" altLang="ko-KR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46645-3F8F-452D-A5A6-EBBAC5915BC9}"/>
              </a:ext>
            </a:extLst>
          </p:cNvPr>
          <p:cNvSpPr txBox="1"/>
          <p:nvPr/>
        </p:nvSpPr>
        <p:spPr>
          <a:xfrm>
            <a:off x="1248223" y="3620362"/>
            <a:ext cx="3048000" cy="71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 이후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＇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후유증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＇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관련 게시물 수 급격히 증가</a:t>
            </a:r>
            <a:endParaRPr lang="en-US" altLang="ko-KR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38772-9255-48B2-804D-FC7F150C3696}"/>
              </a:ext>
            </a:extLst>
          </p:cNvPr>
          <p:cNvSpPr txBox="1"/>
          <p:nvPr/>
        </p:nvSpPr>
        <p:spPr>
          <a:xfrm>
            <a:off x="1558397" y="2463466"/>
            <a:ext cx="2669309" cy="63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 </a:t>
            </a:r>
            <a:r>
              <a:rPr lang="en-US" altLang="ko-KR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400" spc="-60" dirty="0">
                <a:solidFill>
                  <a:schemeClr val="accent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24.8%</a:t>
            </a:r>
            <a:r>
              <a:rPr lang="en-US" altLang="ko-KR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&gt;&gt; </a:t>
            </a:r>
            <a:r>
              <a:rPr lang="en-US" altLang="ko-KR" sz="14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11.5%</a:t>
            </a:r>
            <a:r>
              <a:rPr lang="en-US" altLang="ko-KR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 </a:t>
            </a:r>
            <a:r>
              <a:rPr lang="en-US" altLang="ko-KR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400" spc="-60" dirty="0">
                <a:solidFill>
                  <a:schemeClr val="accent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17.6%</a:t>
            </a:r>
            <a:r>
              <a:rPr lang="en-US" altLang="ko-KR" sz="14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&gt;&gt; </a:t>
            </a:r>
            <a:r>
              <a:rPr lang="en-US" altLang="ko-KR" sz="14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10.1%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AAA36CF-C638-43F3-8D66-FFA9880A6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t="34209" r="46818" b="7340"/>
          <a:stretch/>
        </p:blipFill>
        <p:spPr>
          <a:xfrm>
            <a:off x="5446252" y="1268391"/>
            <a:ext cx="3172700" cy="28746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E948F8-296B-4FFF-9F34-157575EF8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4" t="33733" r="47215" b="6858"/>
          <a:stretch/>
        </p:blipFill>
        <p:spPr>
          <a:xfrm>
            <a:off x="8613816" y="1249147"/>
            <a:ext cx="3089103" cy="29054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A8A5A2-4649-462D-9212-C476EE032374}"/>
              </a:ext>
            </a:extLst>
          </p:cNvPr>
          <p:cNvSpPr txBox="1"/>
          <p:nvPr/>
        </p:nvSpPr>
        <p:spPr>
          <a:xfrm>
            <a:off x="7956482" y="3783738"/>
            <a:ext cx="524403" cy="35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ko-KR" altLang="en-US" sz="1400" b="1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endParaRPr lang="en-US" altLang="ko-KR" sz="1400" b="1" spc="-60" dirty="0">
              <a:solidFill>
                <a:srgbClr val="33669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0EF7A-D30F-49DE-8389-37344B200051}"/>
              </a:ext>
            </a:extLst>
          </p:cNvPr>
          <p:cNvSpPr txBox="1"/>
          <p:nvPr/>
        </p:nvSpPr>
        <p:spPr>
          <a:xfrm>
            <a:off x="11170154" y="3783738"/>
            <a:ext cx="459069" cy="35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400" b="1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endParaRPr lang="en-US" altLang="ko-KR" sz="1400" b="1" spc="-60" dirty="0">
              <a:solidFill>
                <a:srgbClr val="33669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87A188-C661-46EE-8CEF-C77C29C6A9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6" t="35458" r="48661" b="57887"/>
          <a:stretch/>
        </p:blipFill>
        <p:spPr>
          <a:xfrm>
            <a:off x="4998029" y="934637"/>
            <a:ext cx="1063639" cy="963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12FBC-DF8C-4672-BB45-30421DF60D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9" t="19179" r="23045" b="24340"/>
          <a:stretch/>
        </p:blipFill>
        <p:spPr>
          <a:xfrm>
            <a:off x="4927592" y="4196308"/>
            <a:ext cx="3592647" cy="237161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1DD3EEB-5E64-4EA4-9A26-CAD5F95E57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37619" r="24748" b="7116"/>
          <a:stretch/>
        </p:blipFill>
        <p:spPr>
          <a:xfrm>
            <a:off x="8225838" y="4196361"/>
            <a:ext cx="3507291" cy="23294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89368A8-6BF4-49B6-80DF-7DA22B95A1C7}"/>
              </a:ext>
            </a:extLst>
          </p:cNvPr>
          <p:cNvSpPr txBox="1"/>
          <p:nvPr/>
        </p:nvSpPr>
        <p:spPr>
          <a:xfrm>
            <a:off x="1245339" y="4991057"/>
            <a:ext cx="3048000" cy="71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거리두기 시행 후 일시적 </a:t>
            </a:r>
            <a:r>
              <a:rPr lang="ko-KR" altLang="en-US" sz="1600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확진자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 감소  </a:t>
            </a:r>
            <a:endParaRPr lang="en-US" altLang="ko-KR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60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1C1982-6F00-4620-9E6C-FCEF40E1E42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-50242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분석 및 결과</a:t>
            </a: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E605667-92E2-45D2-903F-B7E24896C5C8}"/>
              </a:ext>
            </a:extLst>
          </p:cNvPr>
          <p:cNvSpPr/>
          <p:nvPr/>
        </p:nvSpPr>
        <p:spPr>
          <a:xfrm>
            <a:off x="5130639" y="2271763"/>
            <a:ext cx="6400614" cy="318427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553A8-2A41-4892-98C3-D6EFC9CA89D9}"/>
              </a:ext>
            </a:extLst>
          </p:cNvPr>
          <p:cNvSpPr txBox="1"/>
          <p:nvPr/>
        </p:nvSpPr>
        <p:spPr>
          <a:xfrm>
            <a:off x="854157" y="1819915"/>
            <a:ext cx="4005750" cy="487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거리두기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거리두기 기간 동안 일시적으로 감염자 수가 감소 추세를 보이지만 다시 감염자 수가 증가추세로 변하는 것을 보아 </a:t>
            </a:r>
            <a:r>
              <a:rPr lang="ko-KR" altLang="en-US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일시적 경각심 고취에 효과적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작용한다고 볼 수 있다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600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후유증</a:t>
            </a:r>
            <a:r>
              <a:rPr lang="en-US" altLang="ko-KR" sz="1600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 </a:t>
            </a:r>
            <a:r>
              <a:rPr lang="ko-KR" altLang="en-US" sz="1600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이슈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거리두기에도 불구하고 지속적으로 높은 감염률을 보였던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 층이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후유증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이슈 이후 감염자 수가 급격히 떨어진 것을 보아 코로나에 대한 </a:t>
            </a:r>
            <a:r>
              <a:rPr lang="ko-KR" altLang="en-US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정확한 지식 습득이 자발적으로 경각심 제고하는데 효과적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작용한다고 볼 수 있다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8E829-2F10-4083-A6BD-071E3665F9DB}"/>
              </a:ext>
            </a:extLst>
          </p:cNvPr>
          <p:cNvSpPr txBox="1"/>
          <p:nvPr/>
        </p:nvSpPr>
        <p:spPr>
          <a:xfrm>
            <a:off x="5619727" y="2859868"/>
            <a:ext cx="5742939" cy="191833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강제적 시행명령</a:t>
            </a:r>
            <a:r>
              <a:rPr lang="en-US" altLang="ko-KR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사회적 거리두기</a:t>
            </a:r>
            <a:r>
              <a:rPr lang="en-US" altLang="ko-KR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뿐만 아니라 사람들이 자발적으로 코로나에 대한 경각심</a:t>
            </a:r>
            <a:r>
              <a:rPr lang="en-US" altLang="ko-KR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후유증</a:t>
            </a:r>
            <a:r>
              <a:rPr lang="en-US" altLang="ko-KR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지속적으로 이루어 져야한다</a:t>
            </a:r>
            <a:r>
              <a:rPr lang="en-US" altLang="ko-KR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1600" b="1" spc="-6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결국 지속적으로 </a:t>
            </a:r>
            <a:r>
              <a:rPr lang="ko-KR" altLang="en-US" sz="1600" b="1" spc="-6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확진자의</a:t>
            </a:r>
            <a:r>
              <a:rPr lang="ko-KR" altLang="en-US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증가를 막기 위해선 코로나에 대한 개인 스스로의 인식을 고취시키는 것이 매우 중요하다</a:t>
            </a:r>
            <a:r>
              <a:rPr lang="en-US" altLang="ko-KR" sz="1600" b="1" spc="-6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B8857-2072-43F6-8978-1EE8DE947DDD}"/>
              </a:ext>
            </a:extLst>
          </p:cNvPr>
          <p:cNvSpPr txBox="1"/>
          <p:nvPr/>
        </p:nvSpPr>
        <p:spPr>
          <a:xfrm>
            <a:off x="775201" y="1227166"/>
            <a:ext cx="2552560" cy="462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경각심에 영향을 주는 요인</a:t>
            </a:r>
            <a:endParaRPr lang="en-US" altLang="ko-KR" b="1" spc="-60" dirty="0">
              <a:solidFill>
                <a:srgbClr val="33669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BC541-10A3-4270-9ABE-C860ABB7A7C9}"/>
              </a:ext>
            </a:extLst>
          </p:cNvPr>
          <p:cNvSpPr txBox="1"/>
          <p:nvPr/>
        </p:nvSpPr>
        <p:spPr>
          <a:xfrm>
            <a:off x="5433924" y="2401884"/>
            <a:ext cx="66207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결론</a:t>
            </a: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52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D33467-CACE-42DC-985A-12E09641AD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04.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정책제언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07B582F-D413-4A0F-87A0-C058AAFB5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92" y="2152477"/>
            <a:ext cx="3060705" cy="2917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C0FAE-DFAC-4741-8B41-855C7F28A583}"/>
              </a:ext>
            </a:extLst>
          </p:cNvPr>
          <p:cNvSpPr txBox="1"/>
          <p:nvPr/>
        </p:nvSpPr>
        <p:spPr>
          <a:xfrm>
            <a:off x="858069" y="1185614"/>
            <a:ext cx="5449455" cy="5197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 인식 제고를 위한 정책제언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A192B-BCD3-4E5B-BA8D-5EC7BE5B9AE9}"/>
              </a:ext>
            </a:extLst>
          </p:cNvPr>
          <p:cNvSpPr txBox="1"/>
          <p:nvPr/>
        </p:nvSpPr>
        <p:spPr>
          <a:xfrm>
            <a:off x="1089890" y="2004291"/>
            <a:ext cx="6565778" cy="16071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추석기간 전 유입이 많을 거라고 예상되는 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 긴급재난지원금 신청 페이지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경기도 홈페이지 혹은 관련 사이트에 코로나 간단지식 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게재하여 연령별로 코로나에 대한 지식을 심어준다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</a:t>
            </a:r>
            <a:endParaRPr lang="ko-KR" altLang="en-US" sz="20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A47B0-652F-4051-876E-41A2FC241BC6}"/>
              </a:ext>
            </a:extLst>
          </p:cNvPr>
          <p:cNvSpPr txBox="1"/>
          <p:nvPr/>
        </p:nvSpPr>
        <p:spPr>
          <a:xfrm>
            <a:off x="1011154" y="3558957"/>
            <a:ext cx="6565778" cy="16071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 긴급재난지원금 </a:t>
            </a:r>
            <a:r>
              <a:rPr lang="ko-KR" altLang="en-US" sz="2000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신청시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코로나 간단지식 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이수하게 하여 다양한 연령층이 접하도록 한다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경기도 홈페이지 등 관련 사이트에 심리테스트와 같은 형태로 코로나 간단지식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진행한다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E82AC8-B8C2-4ACD-947A-54F342630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62" y="1160178"/>
            <a:ext cx="3290769" cy="3114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FC32FB-080E-47DB-8109-289CE1D85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12" y="1502654"/>
            <a:ext cx="3290769" cy="5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4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4781D-E37F-4692-9E10-38B3F80E229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04.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정책제언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1C0FAE-DFAC-4741-8B41-855C7F28A583}"/>
              </a:ext>
            </a:extLst>
          </p:cNvPr>
          <p:cNvSpPr txBox="1"/>
          <p:nvPr/>
        </p:nvSpPr>
        <p:spPr>
          <a:xfrm>
            <a:off x="822036" y="1175466"/>
            <a:ext cx="3340389" cy="5197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 간단지식 </a:t>
            </a:r>
            <a:r>
              <a:rPr lang="en-US" altLang="ko-KR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</a:t>
            </a:r>
            <a:r>
              <a:rPr lang="ko-KR" altLang="en-US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7A62A-B79C-4767-B3D9-812B97D53BFA}"/>
              </a:ext>
            </a:extLst>
          </p:cNvPr>
          <p:cNvSpPr txBox="1"/>
          <p:nvPr/>
        </p:nvSpPr>
        <p:spPr>
          <a:xfrm>
            <a:off x="988291" y="1908881"/>
            <a:ext cx="1878734" cy="5197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예시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1) 10 ~30 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0B2AF-96F4-489E-B58B-E09EB28BCA2F}"/>
              </a:ext>
            </a:extLst>
          </p:cNvPr>
          <p:cNvSpPr txBox="1"/>
          <p:nvPr/>
        </p:nvSpPr>
        <p:spPr>
          <a:xfrm>
            <a:off x="988291" y="3226245"/>
            <a:ext cx="2207492" cy="6188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예시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2) 40 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03461-9345-4D2B-8804-98F4161DE4A9}"/>
              </a:ext>
            </a:extLst>
          </p:cNvPr>
          <p:cNvSpPr txBox="1"/>
          <p:nvPr/>
        </p:nvSpPr>
        <p:spPr>
          <a:xfrm>
            <a:off x="988291" y="4587141"/>
            <a:ext cx="2281382" cy="6188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예시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3) 50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</a:t>
            </a:r>
            <a:endParaRPr lang="ko-KR" altLang="en-US" sz="20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27DAD-0D0E-4523-B636-95159F733C47}"/>
              </a:ext>
            </a:extLst>
          </p:cNvPr>
          <p:cNvSpPr txBox="1"/>
          <p:nvPr/>
        </p:nvSpPr>
        <p:spPr>
          <a:xfrm>
            <a:off x="3060988" y="1931089"/>
            <a:ext cx="3539837" cy="768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건강한 사람은 큰 타격이 없을 거라고 여겼던 연령층에게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후유증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정보를 전달할 수 있는 코로나 간단지식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제공한다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03DA0-3145-431C-A31F-F4BE133714D2}"/>
              </a:ext>
            </a:extLst>
          </p:cNvPr>
          <p:cNvSpPr txBox="1"/>
          <p:nvPr/>
        </p:nvSpPr>
        <p:spPr>
          <a:xfrm>
            <a:off x="3049861" y="3238814"/>
            <a:ext cx="3579251" cy="768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가족을 부양하는 세대로 사회적 거리두기에 따른 경제활동의 범위와 코로나에 대한 정확한 정보를 제공하는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진행한다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D35B7A-05B8-415E-84D0-E766F8AA62E1}"/>
              </a:ext>
            </a:extLst>
          </p:cNvPr>
          <p:cNvSpPr txBox="1"/>
          <p:nvPr/>
        </p:nvSpPr>
        <p:spPr>
          <a:xfrm>
            <a:off x="3072951" y="4574286"/>
            <a:ext cx="3556161" cy="10572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SNS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사용률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디지털 기기 사용이 다소 어려운 층은 코로나에 대한 정확하고 빠른 정보를 얻기 어려움으로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코로나 관련 증상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전파율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 여러 사례 등을 제공해 인식제고를 높인다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ko-KR" altLang="en-US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576F84-77F9-4FAB-A9A9-060F94F40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47" y="2087633"/>
            <a:ext cx="739440" cy="7394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AF85B0-E335-4FD0-A84F-B3FBAEE55572}"/>
              </a:ext>
            </a:extLst>
          </p:cNvPr>
          <p:cNvSpPr txBox="1"/>
          <p:nvPr/>
        </p:nvSpPr>
        <p:spPr>
          <a:xfrm>
            <a:off x="8070113" y="2260425"/>
            <a:ext cx="3684346" cy="6341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인식률을 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%</a:t>
            </a: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환산하여 제공한다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ko-KR" altLang="en-US" sz="20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6C433-C075-4B6D-9ED8-99BD1E853678}"/>
              </a:ext>
            </a:extLst>
          </p:cNvPr>
          <p:cNvSpPr txBox="1"/>
          <p:nvPr/>
        </p:nvSpPr>
        <p:spPr>
          <a:xfrm>
            <a:off x="7680117" y="1235996"/>
            <a:ext cx="3340389" cy="5197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 간단지식 </a:t>
            </a:r>
            <a:r>
              <a:rPr lang="en-US" altLang="ko-KR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</a:t>
            </a:r>
            <a:r>
              <a:rPr lang="ko-KR" altLang="en-US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B72E86-BF20-4AD8-B1F0-680264204EC2}"/>
              </a:ext>
            </a:extLst>
          </p:cNvPr>
          <p:cNvCxnSpPr/>
          <p:nvPr/>
        </p:nvCxnSpPr>
        <p:spPr>
          <a:xfrm>
            <a:off x="4600575" y="1435320"/>
            <a:ext cx="224790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E7972D0-9C7E-4B4F-9F1D-4FDE35CC3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47" y="3269221"/>
            <a:ext cx="739440" cy="739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DEF1217-ACDF-40DA-8171-A1F243EB6115}"/>
              </a:ext>
            </a:extLst>
          </p:cNvPr>
          <p:cNvSpPr txBox="1"/>
          <p:nvPr/>
        </p:nvSpPr>
        <p:spPr>
          <a:xfrm>
            <a:off x="8070113" y="3494653"/>
            <a:ext cx="3684346" cy="6341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해당 연령층이 코로나에 걸렸을 때의 증상과 위험을 알려준다</a:t>
            </a:r>
            <a:r>
              <a:rPr lang="en-US" altLang="ko-KR" sz="20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20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82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C2EB6C-B588-4DF2-B11C-F1E06D639DA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5CB98-CC8E-4F4C-971F-13CE28B5EF5C}"/>
              </a:ext>
            </a:extLst>
          </p:cNvPr>
          <p:cNvSpPr/>
          <p:nvPr/>
        </p:nvSpPr>
        <p:spPr>
          <a:xfrm>
            <a:off x="0" y="3808429"/>
            <a:ext cx="12192000" cy="3049571"/>
          </a:xfrm>
          <a:prstGeom prst="rect">
            <a:avLst/>
          </a:prstGeom>
          <a:blipFill>
            <a:blip r:embed="rId2">
              <a:alphaModFix amt="50000"/>
            </a:blip>
            <a:stretch>
              <a:fillRect t="-16107" b="-16107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87CB7-D916-4592-8C8D-4791A7CC1A81}"/>
              </a:ext>
            </a:extLst>
          </p:cNvPr>
          <p:cNvSpPr/>
          <p:nvPr/>
        </p:nvSpPr>
        <p:spPr>
          <a:xfrm>
            <a:off x="0" y="0"/>
            <a:ext cx="12192000" cy="3808429"/>
          </a:xfrm>
          <a:prstGeom prst="rect">
            <a:avLst/>
          </a:prstGeom>
          <a:blipFill>
            <a:blip r:embed="rId2">
              <a:alphaModFix amt="50000"/>
            </a:blip>
            <a:stretch>
              <a:fillRect t="-3408" b="-3408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64DB43-EEA3-4603-B894-A6BC955546A7}"/>
              </a:ext>
            </a:extLst>
          </p:cNvPr>
          <p:cNvSpPr/>
          <p:nvPr/>
        </p:nvSpPr>
        <p:spPr>
          <a:xfrm>
            <a:off x="0" y="1874982"/>
            <a:ext cx="12192000" cy="2974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3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02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7AABAE5-259F-480A-A4F1-07F1A2DE464E}"/>
              </a:ext>
            </a:extLst>
          </p:cNvPr>
          <p:cNvSpPr/>
          <p:nvPr/>
        </p:nvSpPr>
        <p:spPr>
          <a:xfrm>
            <a:off x="0" y="4411579"/>
            <a:ext cx="12192000" cy="2446421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4CC00-315D-4EB1-B58A-BF6BF53B5039}"/>
              </a:ext>
            </a:extLst>
          </p:cNvPr>
          <p:cNvSpPr txBox="1"/>
          <p:nvPr/>
        </p:nvSpPr>
        <p:spPr>
          <a:xfrm>
            <a:off x="413617" y="4770433"/>
            <a:ext cx="9015984" cy="16459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b="1" spc="-60" dirty="0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코로나 경각심 인식률에 따른 </a:t>
            </a:r>
            <a:r>
              <a:rPr lang="ko-KR" altLang="en-US" sz="3200" b="1" spc="-60" dirty="0" err="1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확진자</a:t>
            </a:r>
            <a:r>
              <a:rPr lang="ko-KR" altLang="en-US" sz="3200" b="1" spc="-60" dirty="0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 수 변화</a:t>
            </a:r>
            <a:endParaRPr lang="en-US" altLang="ko-KR" sz="3200" b="1" spc="-60" dirty="0">
              <a:solidFill>
                <a:schemeClr val="bg1">
                  <a:lumMod val="9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b="1" spc="-60" dirty="0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: </a:t>
            </a:r>
            <a:r>
              <a:rPr lang="ko-KR" altLang="en-US" sz="2800" b="1" spc="-60" dirty="0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코로나</a:t>
            </a:r>
            <a:r>
              <a:rPr lang="en-US" altLang="ko-KR" sz="2800" b="1" spc="-60" dirty="0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spc="-60" dirty="0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방심을 파고든다</a:t>
            </a:r>
            <a:r>
              <a:rPr lang="en-US" altLang="ko-KR" sz="2800" b="1" spc="-60" dirty="0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.</a:t>
            </a:r>
            <a:endParaRPr lang="ko-KR" altLang="en-US" sz="2800" b="1" spc="-60" dirty="0">
              <a:solidFill>
                <a:schemeClr val="bg1">
                  <a:lumMod val="9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5857DA-5AC7-490F-825D-1DF8C70A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6A1AEB-901A-4E4C-B953-8E6CB4CA0A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A6E307-226E-4381-A570-46A8F44A6E8A}"/>
              </a:ext>
            </a:extLst>
          </p:cNvPr>
          <p:cNvSpPr/>
          <p:nvPr/>
        </p:nvSpPr>
        <p:spPr>
          <a:xfrm>
            <a:off x="339852" y="265176"/>
            <a:ext cx="11512296" cy="632764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692FD-3D79-43EC-9E2C-0198F8FD2B4D}"/>
              </a:ext>
            </a:extLst>
          </p:cNvPr>
          <p:cNvSpPr txBox="1"/>
          <p:nvPr/>
        </p:nvSpPr>
        <p:spPr>
          <a:xfrm>
            <a:off x="1598676" y="1092659"/>
            <a:ext cx="2677668" cy="1305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4800" spc="-60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INDEX</a:t>
            </a:r>
            <a:endParaRPr lang="ko-KR" altLang="en-US" sz="4800" spc="-60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B31A4-CEF8-4EC7-BF85-AA156B317ADC}"/>
              </a:ext>
            </a:extLst>
          </p:cNvPr>
          <p:cNvSpPr txBox="1"/>
          <p:nvPr/>
        </p:nvSpPr>
        <p:spPr>
          <a:xfrm>
            <a:off x="6746749" y="1904214"/>
            <a:ext cx="4741164" cy="3877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sz="28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도입 </a:t>
            </a:r>
            <a:r>
              <a:rPr lang="en-US" altLang="ko-KR" sz="28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가설 및 변수설정</a:t>
            </a:r>
            <a:r>
              <a:rPr lang="en-US" altLang="ko-KR" sz="28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sz="28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28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Data</a:t>
            </a:r>
          </a:p>
          <a:p>
            <a:pPr marL="914423" lvl="2">
              <a:lnSpc>
                <a:spcPct val="150000"/>
              </a:lnSpc>
            </a:pPr>
            <a:r>
              <a:rPr lang="en-US" altLang="ko-KR" sz="20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  <a:cs typeface="함초롬돋움" panose="020B0604000101010101" pitchFamily="50" charset="-127"/>
              </a:rPr>
              <a:t>분석 데이터 선정</a:t>
            </a:r>
            <a:endParaRPr lang="en-US" altLang="ko-KR" sz="2000" spc="-60" dirty="0">
              <a:latin typeface="Yoon 윤고딕 530_TT" panose="02090603020101020101" pitchFamily="18" charset="-127"/>
              <a:ea typeface="Yoon 윤고딕 530_TT" panose="02090603020101020101" pitchFamily="18" charset="-127"/>
              <a:cs typeface="함초롬돋움" panose="020B0604000101010101" pitchFamily="50" charset="-127"/>
            </a:endParaRPr>
          </a:p>
          <a:p>
            <a:pPr marL="914423" lvl="2">
              <a:lnSpc>
                <a:spcPct val="150000"/>
              </a:lnSpc>
            </a:pPr>
            <a:r>
              <a:rPr lang="en-US" altLang="ko-KR" sz="20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  <a:cs typeface="함초롬돋움" panose="020B0604000101010101" pitchFamily="50" charset="-127"/>
              </a:rPr>
              <a:t>데이터 </a:t>
            </a:r>
            <a:r>
              <a:rPr lang="ko-KR" altLang="en-US" sz="2000" spc="-60" dirty="0" err="1">
                <a:latin typeface="Yoon 윤고딕 530_TT" panose="02090603020101020101" pitchFamily="18" charset="-127"/>
                <a:ea typeface="Yoon 윤고딕 530_TT" panose="02090603020101020101" pitchFamily="18" charset="-127"/>
                <a:cs typeface="함초롬돋움" panose="020B0604000101010101" pitchFamily="50" charset="-127"/>
              </a:rPr>
              <a:t>전처리</a:t>
            </a:r>
            <a:endParaRPr lang="en-US" altLang="ko-KR" sz="2000" spc="-60" dirty="0">
              <a:latin typeface="Yoon 윤고딕 530_TT" panose="02090603020101020101" pitchFamily="18" charset="-127"/>
              <a:ea typeface="Yoon 윤고딕 530_TT" panose="0209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sz="2800" spc="-60" dirty="0">
                <a:latin typeface="Yoon 윤고딕 550_TT" panose="02090603020101020101" pitchFamily="18" charset="-127"/>
                <a:ea typeface="Yoon 윤고딕 550_TT" panose="02090603020101020101" pitchFamily="18" charset="-127"/>
                <a:cs typeface="함초롬돋움" panose="020B0604000101010101" pitchFamily="50" charset="-127"/>
              </a:rPr>
              <a:t>분석 및 결과</a:t>
            </a:r>
            <a:endParaRPr lang="en-US" altLang="ko-KR" sz="2800" spc="-60" dirty="0">
              <a:latin typeface="Yoon 윤고딕 550_TT" panose="02090603020101020101" pitchFamily="18" charset="-127"/>
              <a:ea typeface="Yoon 윤고딕 550_TT" panose="0209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04. </a:t>
            </a:r>
            <a:r>
              <a:rPr lang="ko-KR" altLang="en-US" sz="28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정책제언</a:t>
            </a:r>
            <a:endParaRPr lang="en-US" altLang="ko-KR" sz="28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  <a:p>
            <a:pPr marL="514363" indent="-514363">
              <a:lnSpc>
                <a:spcPct val="150000"/>
              </a:lnSpc>
              <a:buAutoNum type="arabicPeriod"/>
            </a:pPr>
            <a:endParaRPr lang="en-US" altLang="ko-KR" sz="2800" spc="-60" dirty="0">
              <a:latin typeface="Yoon 윤고딕 530_TT" panose="02090603020101020101" pitchFamily="18" charset="-127"/>
              <a:ea typeface="Yoon 윤고딕 530_TT" panose="0209060302010102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1CCC82-80F4-4EEF-A8C3-6D809F70D424}"/>
              </a:ext>
            </a:extLst>
          </p:cNvPr>
          <p:cNvCxnSpPr>
            <a:cxnSpLocks/>
          </p:cNvCxnSpPr>
          <p:nvPr/>
        </p:nvCxnSpPr>
        <p:spPr>
          <a:xfrm>
            <a:off x="6096000" y="2002489"/>
            <a:ext cx="0" cy="3593639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35FB9B1-AE8C-485D-BEDE-0E3643D28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t="4195" r="59538" b="4353"/>
          <a:stretch/>
        </p:blipFill>
        <p:spPr>
          <a:xfrm>
            <a:off x="2184316" y="2214578"/>
            <a:ext cx="3260936" cy="32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B2CFF0-FE6C-45AA-85FC-77D18088D42F}"/>
              </a:ext>
            </a:extLst>
          </p:cNvPr>
          <p:cNvSpPr/>
          <p:nvPr/>
        </p:nvSpPr>
        <p:spPr>
          <a:xfrm>
            <a:off x="-4" y="9729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도입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EFCB33-EF10-4191-8626-ADD17E6D14E2}"/>
              </a:ext>
            </a:extLst>
          </p:cNvPr>
          <p:cNvSpPr txBox="1"/>
          <p:nvPr/>
        </p:nvSpPr>
        <p:spPr>
          <a:xfrm>
            <a:off x="629246" y="1031450"/>
            <a:ext cx="3011055" cy="618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왜 경각심인가</a:t>
            </a:r>
            <a:r>
              <a:rPr lang="en-US" altLang="ko-KR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400" spc="-6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01BF3-0B41-4351-B8AC-2A13D6F9B436}"/>
              </a:ext>
            </a:extLst>
          </p:cNvPr>
          <p:cNvSpPr txBox="1"/>
          <p:nvPr/>
        </p:nvSpPr>
        <p:spPr>
          <a:xfrm>
            <a:off x="1545476" y="1534669"/>
            <a:ext cx="3973136" cy="5364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우리는 </a:t>
            </a:r>
            <a:r>
              <a:rPr lang="ko-KR" altLang="en-US" sz="20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실패경험</a:t>
            </a:r>
            <a:r>
              <a:rPr lang="ko-KR" altLang="en-US" sz="20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있다</a:t>
            </a:r>
            <a:r>
              <a:rPr lang="en-US" altLang="ko-KR" sz="20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</a:t>
            </a:r>
          </a:p>
          <a:p>
            <a:pPr algn="ctr">
              <a:lnSpc>
                <a:spcPct val="130000"/>
              </a:lnSpc>
            </a:pPr>
            <a:endParaRPr lang="ko-KR" altLang="en-US" sz="2000" spc="-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04855C-D24C-4A08-A849-56FF9D6F6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91" y="2113368"/>
            <a:ext cx="5091177" cy="470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9CC99-738A-4332-8E2A-D68B10431A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444" b="34041"/>
          <a:stretch/>
        </p:blipFill>
        <p:spPr>
          <a:xfrm>
            <a:off x="6215373" y="1589117"/>
            <a:ext cx="4598809" cy="402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D9D07F-07F6-425F-BF13-5A1460CC8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74" y="2696644"/>
            <a:ext cx="4275190" cy="6325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53AA7A-F0B6-4729-AEB6-10D1D09A3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10" y="3241769"/>
            <a:ext cx="2514818" cy="3200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CDF989-6B62-4FE4-9452-76C51B813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3563347"/>
            <a:ext cx="4919943" cy="6112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207D1D-013A-4D0F-998C-CC221B9FF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87" y="3879669"/>
            <a:ext cx="4934876" cy="9690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0A05D6-32EB-4CCC-B975-3C8F8CF8C5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1" y="5470475"/>
            <a:ext cx="5491942" cy="9828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3128906-64B4-454F-B84F-6C9CDC3BEA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1" y="4786885"/>
            <a:ext cx="5491942" cy="7694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797E08-2BB9-4C4C-A5F3-28D6E37934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03" y="1951179"/>
            <a:ext cx="4419282" cy="2835706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CB168F4-F441-4C5A-9CB1-490BBCB3B79C}"/>
              </a:ext>
            </a:extLst>
          </p:cNvPr>
          <p:cNvSpPr/>
          <p:nvPr/>
        </p:nvSpPr>
        <p:spPr>
          <a:xfrm>
            <a:off x="6345936" y="4848699"/>
            <a:ext cx="5346432" cy="1543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연휴기간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경각심</a:t>
            </a:r>
            <a:r>
              <a:rPr lang="ko-KR" altLang="en-US" dirty="0">
                <a:solidFill>
                  <a:schemeClr val="tx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하락은 바로 </a:t>
            </a:r>
            <a:r>
              <a:rPr lang="ko-KR" altLang="en-US" dirty="0" err="1">
                <a:solidFill>
                  <a:schemeClr val="tx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확진자</a:t>
            </a:r>
            <a:r>
              <a:rPr lang="ko-KR" altLang="en-US" dirty="0">
                <a:solidFill>
                  <a:schemeClr val="tx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수로 나타난다</a:t>
            </a:r>
            <a:r>
              <a:rPr lang="en-US" altLang="ko-KR" dirty="0">
                <a:solidFill>
                  <a:schemeClr val="tx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D6B5A4-447F-4939-8B95-23248411C6BE}"/>
              </a:ext>
            </a:extLst>
          </p:cNvPr>
          <p:cNvSpPr/>
          <p:nvPr/>
        </p:nvSpPr>
        <p:spPr>
          <a:xfrm>
            <a:off x="3026664" y="4777742"/>
            <a:ext cx="804672" cy="53644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D24840-BDDC-49E9-A933-64F90CA1C2D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도입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AC7EA8-01BA-4D42-8118-987D9DFF5BBE}"/>
              </a:ext>
            </a:extLst>
          </p:cNvPr>
          <p:cNvSpPr txBox="1"/>
          <p:nvPr/>
        </p:nvSpPr>
        <p:spPr>
          <a:xfrm>
            <a:off x="8321040" y="7173782"/>
            <a:ext cx="3447288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출처 </a:t>
            </a:r>
            <a:r>
              <a:rPr lang="en-US" altLang="ko-KR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MBN </a:t>
            </a:r>
            <a:r>
              <a:rPr lang="ko-KR" altLang="en-US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뉴스 </a:t>
            </a:r>
            <a:r>
              <a:rPr lang="en-US" altLang="ko-KR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2020. 05. 10 </a:t>
            </a:r>
            <a:r>
              <a:rPr lang="ko-KR" altLang="en-US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기사 </a:t>
            </a:r>
            <a:r>
              <a:rPr lang="en-US" altLang="ko-KR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  <a:hlinkClick r:id="rId3"/>
              </a:rPr>
              <a:t>https://m.mbn.co.kr/news/society/4145083</a:t>
            </a:r>
            <a:endParaRPr lang="en-US" altLang="ko-KR" sz="1100" spc="-6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r">
              <a:lnSpc>
                <a:spcPct val="130000"/>
              </a:lnSpc>
            </a:pPr>
            <a:endParaRPr lang="ko-KR" altLang="en-US" sz="1100" spc="-6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109FB-7EF4-45BF-9F03-B7DF8AC8F6D1}"/>
              </a:ext>
            </a:extLst>
          </p:cNvPr>
          <p:cNvSpPr txBox="1"/>
          <p:nvPr/>
        </p:nvSpPr>
        <p:spPr>
          <a:xfrm>
            <a:off x="629246" y="1031450"/>
            <a:ext cx="3531274" cy="618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황금연휴  사례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CBA4FF-6556-44E0-9218-5744F1721F37}"/>
              </a:ext>
            </a:extLst>
          </p:cNvPr>
          <p:cNvSpPr txBox="1"/>
          <p:nvPr/>
        </p:nvSpPr>
        <p:spPr>
          <a:xfrm>
            <a:off x="8793835" y="6805317"/>
            <a:ext cx="3199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100" dirty="0">
                <a:solidFill>
                  <a:srgbClr val="3C3E40"/>
                </a:solidFill>
                <a:effectLst/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100" dirty="0">
                <a:solidFill>
                  <a:srgbClr val="3C3E40"/>
                </a:solidFill>
                <a:effectLst/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출처 </a:t>
            </a:r>
            <a:r>
              <a:rPr lang="en-US" altLang="ko-KR" sz="1100" dirty="0">
                <a:solidFill>
                  <a:srgbClr val="3C3E40"/>
                </a:solidFill>
                <a:effectLst/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</a:t>
            </a:r>
            <a:r>
              <a:rPr lang="en-US" altLang="ko-KR" sz="1100" u="sng" dirty="0">
                <a:solidFill>
                  <a:srgbClr val="3C3E40"/>
                </a:solidFill>
                <a:effectLst/>
                <a:latin typeface="Yoon 윤고딕 520_TT" panose="02090603020101020101" pitchFamily="18" charset="-127"/>
                <a:ea typeface="Yoon 윤고딕 520_TT" panose="02090603020101020101" pitchFamily="18" charset="-127"/>
                <a:hlinkClick r:id="rId4"/>
              </a:rPr>
              <a:t>https://news.joins.com/article/23829671</a:t>
            </a:r>
            <a:endParaRPr lang="ko-KR" altLang="en-US" sz="11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A23DA32-35E0-4E56-BDFB-AC29E93FFA3E}"/>
              </a:ext>
            </a:extLst>
          </p:cNvPr>
          <p:cNvSpPr/>
          <p:nvPr/>
        </p:nvSpPr>
        <p:spPr>
          <a:xfrm>
            <a:off x="2962442" y="970160"/>
            <a:ext cx="5006061" cy="9460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7CBAA-F956-4A29-9552-0D3072F34BE7}"/>
              </a:ext>
            </a:extLst>
          </p:cNvPr>
          <p:cNvSpPr txBox="1"/>
          <p:nvPr/>
        </p:nvSpPr>
        <p:spPr>
          <a:xfrm>
            <a:off x="3281504" y="1060530"/>
            <a:ext cx="4602499" cy="9330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황금연휴 이후 하루평균</a:t>
            </a:r>
            <a:r>
              <a:rPr lang="en-US" altLang="ko-KR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14.5</a:t>
            </a: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 증가 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증가비율 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166.7%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연령별 인식 비율을 통해 특히 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대의 낮은 인식률 확인 </a:t>
            </a:r>
            <a:endParaRPr lang="en-US" altLang="ko-KR" sz="1400" spc="-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1400" spc="-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565A3B4-B6F0-4B08-B7A2-69B39C703E82}"/>
              </a:ext>
            </a:extLst>
          </p:cNvPr>
          <p:cNvSpPr/>
          <p:nvPr/>
        </p:nvSpPr>
        <p:spPr>
          <a:xfrm>
            <a:off x="339852" y="2049810"/>
            <a:ext cx="11512296" cy="34914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27018-A2DD-4FDA-9E07-743491788705}"/>
              </a:ext>
            </a:extLst>
          </p:cNvPr>
          <p:cNvSpPr txBox="1"/>
          <p:nvPr/>
        </p:nvSpPr>
        <p:spPr>
          <a:xfrm>
            <a:off x="782015" y="2258285"/>
            <a:ext cx="4443984" cy="512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황금연휴 후 환자 수 쏟아졌다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B11E9-9112-4AF9-A05E-9A45093C5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64" y="2742233"/>
            <a:ext cx="4073221" cy="2288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5D081-E35B-4F5C-AF17-58028D50F021}"/>
              </a:ext>
            </a:extLst>
          </p:cNvPr>
          <p:cNvSpPr txBox="1"/>
          <p:nvPr/>
        </p:nvSpPr>
        <p:spPr>
          <a:xfrm>
            <a:off x="6490416" y="2256271"/>
            <a:ext cx="4443984" cy="512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연령별 경각심 인식 비율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06BF9-7771-454E-AE6E-1FDDFE54FB08}"/>
              </a:ext>
            </a:extLst>
          </p:cNvPr>
          <p:cNvSpPr txBox="1"/>
          <p:nvPr/>
        </p:nvSpPr>
        <p:spPr>
          <a:xfrm>
            <a:off x="1469282" y="3763507"/>
            <a:ext cx="1801368" cy="201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1000" spc="-6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A8D36-85B1-4087-998B-08CBA193B8FE}"/>
              </a:ext>
            </a:extLst>
          </p:cNvPr>
          <p:cNvSpPr txBox="1"/>
          <p:nvPr/>
        </p:nvSpPr>
        <p:spPr>
          <a:xfrm>
            <a:off x="3698022" y="4144464"/>
            <a:ext cx="2044078" cy="7457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황금연휴 </a:t>
            </a:r>
            <a:r>
              <a:rPr lang="ko-KR" altLang="en-US" sz="1600" b="1" spc="-60" dirty="0">
                <a:solidFill>
                  <a:srgbClr val="0000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</a:t>
            </a:r>
            <a:endParaRPr lang="en-US" altLang="ko-KR" sz="1600" b="1" spc="-60" dirty="0">
              <a:solidFill>
                <a:srgbClr val="0000F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~5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23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1600" spc="-6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AC552E-B05B-47B5-8F60-B7A1F1B64AF6}"/>
              </a:ext>
            </a:extLst>
          </p:cNvPr>
          <p:cNvSpPr txBox="1"/>
          <p:nvPr/>
        </p:nvSpPr>
        <p:spPr>
          <a:xfrm>
            <a:off x="1552256" y="3509303"/>
            <a:ext cx="1273033" cy="6868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2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8.7</a:t>
            </a:r>
            <a:r>
              <a:rPr lang="ko-KR" altLang="en-US" sz="32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F20-F8EC-43DA-8089-24DA6EFEF4BD}"/>
              </a:ext>
            </a:extLst>
          </p:cNvPr>
          <p:cNvSpPr txBox="1"/>
          <p:nvPr/>
        </p:nvSpPr>
        <p:spPr>
          <a:xfrm>
            <a:off x="4098269" y="3371257"/>
            <a:ext cx="1243584" cy="9875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2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23.2</a:t>
            </a:r>
            <a:r>
              <a:rPr lang="ko-KR" altLang="en-US" sz="32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</a:p>
        </p:txBody>
      </p:sp>
      <p:sp>
        <p:nvSpPr>
          <p:cNvPr id="35" name="화살표: 줄무늬가 있는 오른쪽 34">
            <a:extLst>
              <a:ext uri="{FF2B5EF4-FFF2-40B4-BE49-F238E27FC236}">
                <a16:creationId xmlns:a16="http://schemas.microsoft.com/office/drawing/2014/main" id="{53C5F33B-A618-4B1D-AAAD-A5A3E9357D50}"/>
              </a:ext>
            </a:extLst>
          </p:cNvPr>
          <p:cNvSpPr/>
          <p:nvPr/>
        </p:nvSpPr>
        <p:spPr>
          <a:xfrm>
            <a:off x="3157224" y="3704182"/>
            <a:ext cx="674255" cy="393192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F8471-0E99-4C10-87A1-E8506D293F94}"/>
              </a:ext>
            </a:extLst>
          </p:cNvPr>
          <p:cNvSpPr txBox="1"/>
          <p:nvPr/>
        </p:nvSpPr>
        <p:spPr>
          <a:xfrm>
            <a:off x="1082698" y="2979915"/>
            <a:ext cx="4703406" cy="3931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spc="-6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&lt;</a:t>
            </a:r>
            <a:r>
              <a:rPr lang="ko-KR" altLang="en-US" sz="1600" spc="-6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황금연휴 전 후 하루 평균 신규 </a:t>
            </a:r>
            <a:r>
              <a:rPr lang="ko-KR" altLang="en-US" sz="1600" spc="-60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확진자</a:t>
            </a:r>
            <a:r>
              <a:rPr lang="ko-KR" altLang="en-US" sz="1600" spc="-6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수 변화</a:t>
            </a:r>
            <a:r>
              <a:rPr lang="en-US" altLang="ko-KR" sz="1600" spc="-6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&gt;</a:t>
            </a:r>
            <a:r>
              <a:rPr lang="ko-KR" altLang="en-US" sz="1600" spc="-6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F90B5E-7038-4BE9-9191-1DA5D38D251F}"/>
              </a:ext>
            </a:extLst>
          </p:cNvPr>
          <p:cNvSpPr txBox="1"/>
          <p:nvPr/>
        </p:nvSpPr>
        <p:spPr>
          <a:xfrm>
            <a:off x="1059559" y="4174722"/>
            <a:ext cx="2234901" cy="6961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황금연휴 </a:t>
            </a:r>
            <a:r>
              <a:rPr lang="ko-KR" altLang="en-US" sz="1600" b="1" spc="-60" dirty="0">
                <a:solidFill>
                  <a:srgbClr val="0000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</a:t>
            </a:r>
            <a:endParaRPr lang="en-US" altLang="ko-KR" sz="1600" b="1" spc="-60" dirty="0">
              <a:solidFill>
                <a:srgbClr val="0000F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~5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</a:t>
            </a:r>
            <a:r>
              <a:rPr lang="ko-KR" altLang="en-US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</a:t>
            </a:r>
            <a:r>
              <a:rPr lang="en-US" altLang="ko-KR" sz="1600" spc="-6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1600" spc="-6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CEF9F3-3CC5-4F27-AFED-53510A99FCBF}"/>
              </a:ext>
            </a:extLst>
          </p:cNvPr>
          <p:cNvSpPr txBox="1"/>
          <p:nvPr/>
        </p:nvSpPr>
        <p:spPr>
          <a:xfrm>
            <a:off x="3046968" y="5034134"/>
            <a:ext cx="3199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100" dirty="0">
                <a:solidFill>
                  <a:srgbClr val="3C3E40"/>
                </a:solidFill>
                <a:effectLst/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100" dirty="0">
                <a:solidFill>
                  <a:srgbClr val="3C3E40"/>
                </a:solidFill>
                <a:effectLst/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출처 </a:t>
            </a:r>
            <a:r>
              <a:rPr lang="en-US" altLang="ko-KR" sz="1100" dirty="0">
                <a:solidFill>
                  <a:srgbClr val="3C3E40"/>
                </a:solidFill>
                <a:effectLst/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</a:t>
            </a:r>
            <a:r>
              <a:rPr lang="en-US" altLang="ko-KR" sz="1100" u="sng" dirty="0">
                <a:solidFill>
                  <a:srgbClr val="3C3E40"/>
                </a:solidFill>
                <a:effectLst/>
                <a:latin typeface="Yoon 윤고딕 520_TT" panose="02090603020101020101" pitchFamily="18" charset="-127"/>
                <a:ea typeface="Yoon 윤고딕 520_TT" panose="02090603020101020101" pitchFamily="18" charset="-127"/>
                <a:hlinkClick r:id="rId4"/>
              </a:rPr>
              <a:t>https://news.joins.com/article/23829671</a:t>
            </a:r>
            <a:endParaRPr lang="ko-KR" altLang="en-US" sz="11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74FC48-DFFC-446C-A6AA-2E2C888571C8}"/>
              </a:ext>
            </a:extLst>
          </p:cNvPr>
          <p:cNvSpPr txBox="1"/>
          <p:nvPr/>
        </p:nvSpPr>
        <p:spPr>
          <a:xfrm>
            <a:off x="7796583" y="5005876"/>
            <a:ext cx="3447288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출처 </a:t>
            </a:r>
            <a:r>
              <a:rPr lang="en-US" altLang="ko-KR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MBN </a:t>
            </a:r>
            <a:r>
              <a:rPr lang="ko-KR" altLang="en-US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뉴스 </a:t>
            </a:r>
            <a:r>
              <a:rPr lang="en-US" altLang="ko-KR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2020. 05. 10 </a:t>
            </a:r>
            <a:r>
              <a:rPr lang="ko-KR" altLang="en-US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기사 </a:t>
            </a:r>
            <a:r>
              <a:rPr lang="en-US" altLang="ko-KR" sz="1100" spc="-60" dirty="0">
                <a:latin typeface="Yoon 윤고딕 520_TT" panose="02090603020101020101" pitchFamily="18" charset="-127"/>
                <a:ea typeface="Yoon 윤고딕 520_TT" panose="02090603020101020101" pitchFamily="18" charset="-127"/>
                <a:hlinkClick r:id="rId3"/>
              </a:rPr>
              <a:t>https://m.mbn.co.kr/news/society/4145083</a:t>
            </a:r>
            <a:endParaRPr lang="en-US" altLang="ko-KR" sz="1100" spc="-6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r">
              <a:lnSpc>
                <a:spcPct val="130000"/>
              </a:lnSpc>
            </a:pPr>
            <a:endParaRPr lang="ko-KR" altLang="en-US" sz="1100" spc="-6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4B226C-1405-45EC-AFE2-D8434C47B0EB}"/>
              </a:ext>
            </a:extLst>
          </p:cNvPr>
          <p:cNvSpPr txBox="1"/>
          <p:nvPr/>
        </p:nvSpPr>
        <p:spPr>
          <a:xfrm>
            <a:off x="1288202" y="5610959"/>
            <a:ext cx="4412298" cy="7522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황금연휴 이후 하루평균</a:t>
            </a:r>
            <a:r>
              <a:rPr lang="en-US" altLang="ko-KR" sz="20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14.5</a:t>
            </a:r>
            <a:r>
              <a:rPr lang="ko-KR" altLang="en-US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 증가</a:t>
            </a:r>
            <a:endParaRPr lang="en-US" altLang="ko-KR" sz="1600" spc="-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증가비율 </a:t>
            </a:r>
            <a:r>
              <a:rPr lang="en-US" altLang="ko-KR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0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166.7%</a:t>
            </a:r>
            <a:endParaRPr lang="ko-KR" altLang="en-US" sz="1600" spc="-6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BE41E6-1BFF-4BAA-8A95-255A06D203B1}"/>
              </a:ext>
            </a:extLst>
          </p:cNvPr>
          <p:cNvSpPr txBox="1"/>
          <p:nvPr/>
        </p:nvSpPr>
        <p:spPr>
          <a:xfrm>
            <a:off x="6831573" y="5600440"/>
            <a:ext cx="4412298" cy="7522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  <a:r>
              <a:rPr lang="ko-KR" altLang="en-US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30, 40 </a:t>
            </a:r>
            <a:r>
              <a:rPr lang="ko-KR" altLang="en-US" sz="16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대를 제외한 연령대의 </a:t>
            </a:r>
            <a:r>
              <a:rPr lang="ko-KR" altLang="en-US" sz="16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인식률은 </a:t>
            </a:r>
            <a:r>
              <a:rPr lang="en-US" altLang="ko-KR" sz="16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 </a:t>
            </a:r>
            <a:r>
              <a:rPr lang="ko-KR" altLang="en-US" sz="16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</a:t>
            </a:r>
          </a:p>
        </p:txBody>
      </p:sp>
    </p:spTree>
    <p:extLst>
      <p:ext uri="{BB962C8B-B14F-4D97-AF65-F5344CB8AC3E}">
        <p14:creationId xmlns:p14="http://schemas.microsoft.com/office/powerpoint/2010/main" val="282704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8C7053-F2E6-477C-9F46-F7DC7805863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도입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EC0BD8-18E7-4B1A-AF71-1780DCAD5DB3}"/>
              </a:ext>
            </a:extLst>
          </p:cNvPr>
          <p:cNvSpPr txBox="1"/>
          <p:nvPr/>
        </p:nvSpPr>
        <p:spPr>
          <a:xfrm>
            <a:off x="629246" y="1031450"/>
            <a:ext cx="3531274" cy="618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4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황금연휴와 추석기간 비교 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C7C7536-2F17-486A-8D12-C84D230C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02670"/>
              </p:ext>
            </p:extLst>
          </p:nvPr>
        </p:nvGraphicFramePr>
        <p:xfrm>
          <a:off x="1559747" y="1754299"/>
          <a:ext cx="9413052" cy="11303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43086">
                  <a:extLst>
                    <a:ext uri="{9D8B030D-6E8A-4147-A177-3AD203B41FA5}">
                      <a16:colId xmlns:a16="http://schemas.microsoft.com/office/drawing/2014/main" val="2163821363"/>
                    </a:ext>
                  </a:extLst>
                </a:gridCol>
                <a:gridCol w="3340359">
                  <a:extLst>
                    <a:ext uri="{9D8B030D-6E8A-4147-A177-3AD203B41FA5}">
                      <a16:colId xmlns:a16="http://schemas.microsoft.com/office/drawing/2014/main" val="1239684368"/>
                    </a:ext>
                  </a:extLst>
                </a:gridCol>
                <a:gridCol w="3629607">
                  <a:extLst>
                    <a:ext uri="{9D8B030D-6E8A-4147-A177-3AD203B41FA5}">
                      <a16:colId xmlns:a16="http://schemas.microsoft.com/office/drawing/2014/main" val="344036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월 황금연휴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(4</a:t>
                      </a:r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월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30~5</a:t>
                      </a:r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월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30578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추석연휴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(9</a:t>
                      </a:r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월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~10</a:t>
                      </a:r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월 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30578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7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연휴기간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0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30578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사회적거리두기 시행단계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완화된 사회적 거리두기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2.5</a:t>
                      </a:r>
                      <a:r>
                        <a:rPr lang="ko-KR" altLang="en-US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&gt;&gt;</a:t>
                      </a:r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2.0</a:t>
                      </a:r>
                      <a:r>
                        <a:rPr lang="ko-KR" altLang="en-US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소폭완화</a:t>
                      </a:r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20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5249FF-1446-42EF-BD0A-F0A7BDF4AED0}"/>
              </a:ext>
            </a:extLst>
          </p:cNvPr>
          <p:cNvSpPr txBox="1"/>
          <p:nvPr/>
        </p:nvSpPr>
        <p:spPr>
          <a:xfrm>
            <a:off x="3617603" y="3042341"/>
            <a:ext cx="7196328" cy="7233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지난 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 연휴기간과 추석연휴기간은 ①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5~6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일의 긴 연휴기간과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②사회적 거리두기가 완화되어 시행되고 있는 유사성이 있다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E160DAA-DF41-4B82-9B11-299D66D14726}"/>
              </a:ext>
            </a:extLst>
          </p:cNvPr>
          <p:cNvSpPr/>
          <p:nvPr/>
        </p:nvSpPr>
        <p:spPr>
          <a:xfrm>
            <a:off x="802386" y="4439365"/>
            <a:ext cx="10682478" cy="1851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50A43-0A1B-40EA-A342-09F77D15378D}"/>
              </a:ext>
            </a:extLst>
          </p:cNvPr>
          <p:cNvSpPr txBox="1"/>
          <p:nvPr/>
        </p:nvSpPr>
        <p:spPr>
          <a:xfrm>
            <a:off x="1684603" y="4725172"/>
            <a:ext cx="8822794" cy="12559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추석기간 경각심에 대한 사람들의 인식 정도가 </a:t>
            </a:r>
            <a:r>
              <a:rPr lang="ko-KR" altLang="en-US" sz="1600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확진자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수에 영향을 미칠 것이다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경각심에 대한 인식이 높으면 </a:t>
            </a:r>
            <a:r>
              <a:rPr lang="ko-KR" altLang="en-US" sz="1600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확진자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수가 감소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인식이 낮으면 </a:t>
            </a:r>
            <a:r>
              <a:rPr lang="ko-KR" altLang="en-US" sz="1600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확진자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수가 증가할 것이다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경각심에 영향을 주는 요소를  찾아내 </a:t>
            </a:r>
            <a:r>
              <a:rPr lang="ko-KR" altLang="en-US" sz="1600" spc="-6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확진자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수를 비교 확인해 본다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거리두기 시행단계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강제적 경각심 제고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비강제적 경각심 인식 제고 사례를 비교하여 확인한다</a:t>
            </a:r>
            <a:r>
              <a:rPr lang="en-US" altLang="ko-KR" sz="1600" spc="-6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spc="-6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BE0D9-C12C-43B5-9AE4-0B817CB71C80}"/>
              </a:ext>
            </a:extLst>
          </p:cNvPr>
          <p:cNvSpPr txBox="1"/>
          <p:nvPr/>
        </p:nvSpPr>
        <p:spPr>
          <a:xfrm>
            <a:off x="629246" y="3912443"/>
            <a:ext cx="2038570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60" dirty="0">
                <a:solidFill>
                  <a:srgbClr val="30578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가설 및 목표수립</a:t>
            </a:r>
            <a:endParaRPr lang="en-US" altLang="ko-KR" sz="2400" spc="-60" dirty="0">
              <a:solidFill>
                <a:srgbClr val="30578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17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8D3880-BC8D-4BD7-8864-961ECDD0090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AFBF4D-D489-44C1-BD7A-70C789EB595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D7386-6DAD-4919-B47B-A7DB663D07D5}"/>
              </a:ext>
            </a:extLst>
          </p:cNvPr>
          <p:cNvSpPr/>
          <p:nvPr/>
        </p:nvSpPr>
        <p:spPr>
          <a:xfrm>
            <a:off x="339852" y="265176"/>
            <a:ext cx="11512296" cy="6327648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573C2D-5C52-4594-8576-1B0FD566BAAA}"/>
              </a:ext>
            </a:extLst>
          </p:cNvPr>
          <p:cNvSpPr txBox="1"/>
          <p:nvPr/>
        </p:nvSpPr>
        <p:spPr>
          <a:xfrm>
            <a:off x="658034" y="1056381"/>
            <a:ext cx="1726027" cy="618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200C1A-4F85-4757-B240-B7423F5B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14" y="3192489"/>
            <a:ext cx="7719729" cy="3101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2AF7FB-3528-41C4-B646-06F3B4B3FB69}"/>
              </a:ext>
            </a:extLst>
          </p:cNvPr>
          <p:cNvSpPr txBox="1"/>
          <p:nvPr/>
        </p:nvSpPr>
        <p:spPr>
          <a:xfrm>
            <a:off x="658034" y="2512844"/>
            <a:ext cx="3011055" cy="618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</a:t>
            </a:r>
            <a:r>
              <a:rPr lang="ko-KR" altLang="en-US" sz="20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D1EE78-6066-4A81-BD67-935795C9DCB7}"/>
              </a:ext>
            </a:extLst>
          </p:cNvPr>
          <p:cNvCxnSpPr>
            <a:cxnSpLocks/>
          </p:cNvCxnSpPr>
          <p:nvPr/>
        </p:nvCxnSpPr>
        <p:spPr>
          <a:xfrm>
            <a:off x="7389091" y="2693938"/>
            <a:ext cx="0" cy="3777120"/>
          </a:xfrm>
          <a:prstGeom prst="line">
            <a:avLst/>
          </a:prstGeom>
          <a:ln>
            <a:solidFill>
              <a:srgbClr val="3366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755941C-112B-4989-805E-F152DE1572C3}"/>
              </a:ext>
            </a:extLst>
          </p:cNvPr>
          <p:cNvCxnSpPr>
            <a:cxnSpLocks/>
          </p:cNvCxnSpPr>
          <p:nvPr/>
        </p:nvCxnSpPr>
        <p:spPr>
          <a:xfrm>
            <a:off x="8114144" y="2680086"/>
            <a:ext cx="0" cy="3777120"/>
          </a:xfrm>
          <a:prstGeom prst="line">
            <a:avLst/>
          </a:prstGeom>
          <a:ln>
            <a:solidFill>
              <a:srgbClr val="3366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F86380E-26DF-4060-9176-1A46F840BCA6}"/>
              </a:ext>
            </a:extLst>
          </p:cNvPr>
          <p:cNvCxnSpPr>
            <a:cxnSpLocks/>
          </p:cNvCxnSpPr>
          <p:nvPr/>
        </p:nvCxnSpPr>
        <p:spPr>
          <a:xfrm>
            <a:off x="8714505" y="2680084"/>
            <a:ext cx="0" cy="3777120"/>
          </a:xfrm>
          <a:prstGeom prst="line">
            <a:avLst/>
          </a:prstGeom>
          <a:ln>
            <a:solidFill>
              <a:srgbClr val="3366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80193C-08BE-4D28-AB4B-63E7B15C3241}"/>
              </a:ext>
            </a:extLst>
          </p:cNvPr>
          <p:cNvSpPr txBox="1"/>
          <p:nvPr/>
        </p:nvSpPr>
        <p:spPr>
          <a:xfrm>
            <a:off x="4507345" y="2693938"/>
            <a:ext cx="302399" cy="376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3AF029-9EAE-4FF5-8AE9-61BA554180C3}"/>
              </a:ext>
            </a:extLst>
          </p:cNvPr>
          <p:cNvSpPr txBox="1"/>
          <p:nvPr/>
        </p:nvSpPr>
        <p:spPr>
          <a:xfrm>
            <a:off x="7555350" y="2779560"/>
            <a:ext cx="392536" cy="2955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42BD1-8CDC-4403-B15D-D3CD2EACD98E}"/>
              </a:ext>
            </a:extLst>
          </p:cNvPr>
          <p:cNvSpPr txBox="1"/>
          <p:nvPr/>
        </p:nvSpPr>
        <p:spPr>
          <a:xfrm>
            <a:off x="8218057" y="2774913"/>
            <a:ext cx="392536" cy="2955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C4272-BB25-441B-B4F9-B03FE4DB9A02}"/>
              </a:ext>
            </a:extLst>
          </p:cNvPr>
          <p:cNvSpPr txBox="1"/>
          <p:nvPr/>
        </p:nvSpPr>
        <p:spPr>
          <a:xfrm>
            <a:off x="8807797" y="2775341"/>
            <a:ext cx="392536" cy="2955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A5466F8-A98F-4F39-93B9-7E1F7F19DEF4}"/>
              </a:ext>
            </a:extLst>
          </p:cNvPr>
          <p:cNvSpPr/>
          <p:nvPr/>
        </p:nvSpPr>
        <p:spPr>
          <a:xfrm>
            <a:off x="1230369" y="1481367"/>
            <a:ext cx="9268331" cy="7492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AD34E-A67F-45E4-9F7C-16842FBFBB23}"/>
              </a:ext>
            </a:extLst>
          </p:cNvPr>
          <p:cNvSpPr txBox="1"/>
          <p:nvPr/>
        </p:nvSpPr>
        <p:spPr>
          <a:xfrm>
            <a:off x="1639814" y="1498386"/>
            <a:ext cx="9772073" cy="6984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①경기도 연령별 인구 데이터</a:t>
            </a:r>
            <a:r>
              <a:rPr lang="en-US" altLang="ko-KR" sz="16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6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②사회적 거리두기 시행단계</a:t>
            </a:r>
            <a:r>
              <a:rPr lang="en-US" altLang="ko-KR" sz="16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6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③주말 및 휴일</a:t>
            </a:r>
            <a:r>
              <a:rPr lang="en-US" altLang="ko-KR" sz="16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6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④코로나 기간 중 집단 확산사건 </a:t>
            </a:r>
            <a:r>
              <a:rPr lang="en-US" altLang="ko-KR" sz="1600" spc="-6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ko-KR" altLang="en-US" sz="1600" spc="-6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04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188210-FEF9-4C68-9FFA-4E93B342E7E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08437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C5FE51-D70D-48A2-9DCD-4EBA37732AA7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612913-5006-4A93-8E8E-8430FF29E72C}"/>
              </a:ext>
            </a:extLst>
          </p:cNvPr>
          <p:cNvSpPr txBox="1"/>
          <p:nvPr/>
        </p:nvSpPr>
        <p:spPr>
          <a:xfrm>
            <a:off x="658034" y="972547"/>
            <a:ext cx="1726027" cy="618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2000" spc="-6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2000" spc="-6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42715C-CCC2-4C1A-99DA-B6928627D33D}"/>
              </a:ext>
            </a:extLst>
          </p:cNvPr>
          <p:cNvSpPr txBox="1"/>
          <p:nvPr/>
        </p:nvSpPr>
        <p:spPr>
          <a:xfrm>
            <a:off x="803563" y="1475362"/>
            <a:ext cx="2789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spc="-60" dirty="0">
                <a:solidFill>
                  <a:srgbClr val="33669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사회적 거리두기 시행단계</a:t>
            </a:r>
            <a:endParaRPr lang="ko-KR" altLang="en-US" sz="1600" dirty="0">
              <a:solidFill>
                <a:srgbClr val="336699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EE7C11A-5DC1-4793-9533-03CC674B7F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7" t="9602" r="2182"/>
          <a:stretch/>
        </p:blipFill>
        <p:spPr>
          <a:xfrm>
            <a:off x="803564" y="1878668"/>
            <a:ext cx="3583709" cy="2348742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848EAED-7B68-4527-96CD-50607AF58BDA}"/>
              </a:ext>
            </a:extLst>
          </p:cNvPr>
          <p:cNvSpPr/>
          <p:nvPr/>
        </p:nvSpPr>
        <p:spPr>
          <a:xfrm>
            <a:off x="3963720" y="1986300"/>
            <a:ext cx="434109" cy="224517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E29A-7D95-410D-AD79-39861125034D}"/>
              </a:ext>
            </a:extLst>
          </p:cNvPr>
          <p:cNvSpPr txBox="1"/>
          <p:nvPr/>
        </p:nvSpPr>
        <p:spPr>
          <a:xfrm>
            <a:off x="4494835" y="3667674"/>
            <a:ext cx="3408218" cy="415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/>
              <a:t>집단 감염사례 크기에 대해 점수를 부여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188EA-7FDF-4DCB-BF56-E4DFF077CD5C}"/>
              </a:ext>
            </a:extLst>
          </p:cNvPr>
          <p:cNvSpPr txBox="1"/>
          <p:nvPr/>
        </p:nvSpPr>
        <p:spPr>
          <a:xfrm>
            <a:off x="7550091" y="1476825"/>
            <a:ext cx="1302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spc="-60" dirty="0">
                <a:solidFill>
                  <a:srgbClr val="33669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주말 및 휴일</a:t>
            </a:r>
            <a:endParaRPr lang="ko-KR" altLang="en-US" sz="1600" dirty="0">
              <a:solidFill>
                <a:srgbClr val="33669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583C9-87EB-4267-A3E9-54AA89AF03FA}"/>
              </a:ext>
            </a:extLst>
          </p:cNvPr>
          <p:cNvSpPr txBox="1"/>
          <p:nvPr/>
        </p:nvSpPr>
        <p:spPr>
          <a:xfrm>
            <a:off x="4352971" y="1475522"/>
            <a:ext cx="29648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spc="-60" dirty="0">
                <a:solidFill>
                  <a:srgbClr val="33669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코로나 기간 중 집단 확산사건 </a:t>
            </a:r>
            <a:endParaRPr lang="ko-KR" altLang="en-US" sz="1600" dirty="0">
              <a:solidFill>
                <a:srgbClr val="336699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07900D8-41DD-477D-8DE4-D983E24922F7}"/>
              </a:ext>
            </a:extLst>
          </p:cNvPr>
          <p:cNvGrpSpPr/>
          <p:nvPr/>
        </p:nvGrpSpPr>
        <p:grpSpPr>
          <a:xfrm>
            <a:off x="7517763" y="1887155"/>
            <a:ext cx="2669310" cy="2989694"/>
            <a:chOff x="8269616" y="1829081"/>
            <a:chExt cx="2669310" cy="298969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E9EEAFA-D3E6-42D9-B8E8-5CDD77505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" t="3370" r="8982"/>
            <a:stretch/>
          </p:blipFill>
          <p:spPr>
            <a:xfrm>
              <a:off x="8269616" y="1829081"/>
              <a:ext cx="2669310" cy="2989694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C5C2C5E-E2D1-4B50-9186-387697015FD7}"/>
                </a:ext>
              </a:extLst>
            </p:cNvPr>
            <p:cNvSpPr/>
            <p:nvPr/>
          </p:nvSpPr>
          <p:spPr>
            <a:xfrm>
              <a:off x="10434237" y="3231841"/>
              <a:ext cx="298849" cy="1586934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4AE5FD-48AD-414D-A8DD-4C5770049C10}"/>
              </a:ext>
            </a:extLst>
          </p:cNvPr>
          <p:cNvGrpSpPr/>
          <p:nvPr/>
        </p:nvGrpSpPr>
        <p:grpSpPr>
          <a:xfrm>
            <a:off x="4421457" y="1902420"/>
            <a:ext cx="3084169" cy="1752752"/>
            <a:chOff x="4780476" y="1949498"/>
            <a:chExt cx="3084169" cy="175275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9E1B411-8504-4007-B14E-50FAEDA01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1"/>
            <a:stretch/>
          </p:blipFill>
          <p:spPr>
            <a:xfrm>
              <a:off x="4780476" y="1949498"/>
              <a:ext cx="3084169" cy="1752752"/>
            </a:xfrm>
            <a:prstGeom prst="rect">
              <a:avLst/>
            </a:prstGeom>
          </p:spPr>
        </p:pic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217BC55-9E9C-4F12-876A-0BE8BB822550}"/>
                </a:ext>
              </a:extLst>
            </p:cNvPr>
            <p:cNvSpPr/>
            <p:nvPr/>
          </p:nvSpPr>
          <p:spPr>
            <a:xfrm>
              <a:off x="7392535" y="2073834"/>
              <a:ext cx="298849" cy="1586934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59F68D9-091F-4132-97F4-47879BBFAD71}"/>
              </a:ext>
            </a:extLst>
          </p:cNvPr>
          <p:cNvSpPr txBox="1"/>
          <p:nvPr/>
        </p:nvSpPr>
        <p:spPr>
          <a:xfrm>
            <a:off x="7505626" y="4828083"/>
            <a:ext cx="3061195" cy="415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/>
              <a:t>연속되는 연휴기간에 대한 가중치 부여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8D1D44-FB77-4D3D-BDAE-4B7A62CED909}"/>
              </a:ext>
            </a:extLst>
          </p:cNvPr>
          <p:cNvSpPr txBox="1"/>
          <p:nvPr/>
        </p:nvSpPr>
        <p:spPr>
          <a:xfrm>
            <a:off x="840191" y="4257616"/>
            <a:ext cx="3408218" cy="415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/>
              <a:t>정부 시행단계 강도에 따라 가중치 부여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2187475B-08AE-487E-AD74-E6CF7CF983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6" t="18797" r="1613"/>
          <a:stretch/>
        </p:blipFill>
        <p:spPr>
          <a:xfrm>
            <a:off x="803563" y="5096312"/>
            <a:ext cx="3911065" cy="120853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C9805C8-D8B8-439F-B980-E6A9F33E632B}"/>
              </a:ext>
            </a:extLst>
          </p:cNvPr>
          <p:cNvSpPr txBox="1"/>
          <p:nvPr/>
        </p:nvSpPr>
        <p:spPr>
          <a:xfrm>
            <a:off x="803563" y="4745413"/>
            <a:ext cx="29648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spc="-60" dirty="0">
                <a:solidFill>
                  <a:srgbClr val="33669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추석기간</a:t>
            </a:r>
            <a:endParaRPr lang="ko-KR" altLang="en-US" sz="1600" dirty="0">
              <a:solidFill>
                <a:srgbClr val="336699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00D8C8E-83BF-4274-A2DB-6F7813E8FD38}"/>
              </a:ext>
            </a:extLst>
          </p:cNvPr>
          <p:cNvSpPr/>
          <p:nvPr/>
        </p:nvSpPr>
        <p:spPr>
          <a:xfrm>
            <a:off x="4421457" y="5189712"/>
            <a:ext cx="293171" cy="122121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357D13-EAA8-4688-A6EF-C7A5D70C278D}"/>
              </a:ext>
            </a:extLst>
          </p:cNvPr>
          <p:cNvSpPr/>
          <p:nvPr/>
        </p:nvSpPr>
        <p:spPr>
          <a:xfrm>
            <a:off x="4809744" y="5202851"/>
            <a:ext cx="3911065" cy="12085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4A94A353-00CD-4105-84B3-1A4F051DE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517" y="5307436"/>
            <a:ext cx="431644" cy="43896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1BDE430-1292-468A-80A7-4E6716573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163" y="5314579"/>
            <a:ext cx="1302202" cy="42847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9DCC542-C889-44A4-8E63-158BA0BAEE8C}"/>
              </a:ext>
            </a:extLst>
          </p:cNvPr>
          <p:cNvSpPr txBox="1"/>
          <p:nvPr/>
        </p:nvSpPr>
        <p:spPr>
          <a:xfrm>
            <a:off x="4992255" y="5787913"/>
            <a:ext cx="3505199" cy="415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/>
              <a:t>출처 </a:t>
            </a:r>
            <a:r>
              <a:rPr lang="en-US" altLang="ko-KR" sz="1400" spc="-60" dirty="0"/>
              <a:t>: 019 </a:t>
            </a:r>
            <a:r>
              <a:rPr lang="ko-KR" altLang="en-US" sz="1400" spc="-60" dirty="0"/>
              <a:t>추석기간 교통 </a:t>
            </a:r>
            <a:r>
              <a:rPr lang="ko-KR" altLang="en-US" sz="1400" spc="-60" dirty="0" err="1"/>
              <a:t>이동량</a:t>
            </a:r>
            <a:r>
              <a:rPr lang="ko-KR" altLang="en-US" sz="1400" spc="-60" dirty="0"/>
              <a:t> 데이터 사용</a:t>
            </a:r>
          </a:p>
        </p:txBody>
      </p:sp>
    </p:spTree>
    <p:extLst>
      <p:ext uri="{BB962C8B-B14F-4D97-AF65-F5344CB8AC3E}">
        <p14:creationId xmlns:p14="http://schemas.microsoft.com/office/powerpoint/2010/main" val="386829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FCD510-290B-4625-ADDC-D3EDB0B097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68B72-213A-4CEF-AA02-1A52C5F36C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D7B88C-3651-45BC-B68B-5558717D2B75}"/>
                </a:ext>
              </a:extLst>
            </p:cNvPr>
            <p:cNvSpPr/>
            <p:nvPr/>
          </p:nvSpPr>
          <p:spPr>
            <a:xfrm>
              <a:off x="0" y="3808429"/>
              <a:ext cx="12192000" cy="3049571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16107" b="-16107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2FF40-2F4E-4D1B-92C3-18C5C9F3908F}"/>
                </a:ext>
              </a:extLst>
            </p:cNvPr>
            <p:cNvSpPr/>
            <p:nvPr/>
          </p:nvSpPr>
          <p:spPr>
            <a:xfrm>
              <a:off x="0" y="0"/>
              <a:ext cx="12192000" cy="3808429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 t="-3408" b="-3408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D7386-6DAD-4919-B47B-A7DB663D07D5}"/>
                </a:ext>
              </a:extLst>
            </p:cNvPr>
            <p:cNvSpPr/>
            <p:nvPr/>
          </p:nvSpPr>
          <p:spPr>
            <a:xfrm>
              <a:off x="339852" y="265176"/>
              <a:ext cx="11512296" cy="6327648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308AEE-99D2-47B7-BD38-A9C420FD26A8}"/>
              </a:ext>
            </a:extLst>
          </p:cNvPr>
          <p:cNvSpPr txBox="1"/>
          <p:nvPr/>
        </p:nvSpPr>
        <p:spPr>
          <a:xfrm>
            <a:off x="524798" y="336630"/>
            <a:ext cx="4284946" cy="467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2400" spc="-6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2400" spc="-6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spc="-6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53D1AE-7F78-42D1-A1A1-66F93853708C}"/>
              </a:ext>
            </a:extLst>
          </p:cNvPr>
          <p:cNvCxnSpPr/>
          <p:nvPr/>
        </p:nvCxnSpPr>
        <p:spPr>
          <a:xfrm>
            <a:off x="585216" y="896112"/>
            <a:ext cx="10972800" cy="0"/>
          </a:xfrm>
          <a:prstGeom prst="line">
            <a:avLst/>
          </a:prstGeom>
          <a:ln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784638-7046-4ABB-A26E-F32A13FB6925}"/>
              </a:ext>
            </a:extLst>
          </p:cNvPr>
          <p:cNvSpPr txBox="1"/>
          <p:nvPr/>
        </p:nvSpPr>
        <p:spPr>
          <a:xfrm>
            <a:off x="640140" y="1411069"/>
            <a:ext cx="3597013" cy="3866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ko-KR" altLang="en-US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r>
              <a:rPr lang="en-US" altLang="ko-KR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 </a:t>
            </a:r>
            <a:r>
              <a:rPr lang="ko-KR" altLang="en-US" sz="1600" spc="-60" dirty="0" err="1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확진자</a:t>
            </a:r>
            <a:r>
              <a:rPr lang="ko-KR" altLang="en-US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6648D-1B41-49E9-A0A0-A32CBA11BB7C}"/>
              </a:ext>
            </a:extLst>
          </p:cNvPr>
          <p:cNvSpPr txBox="1"/>
          <p:nvPr/>
        </p:nvSpPr>
        <p:spPr>
          <a:xfrm>
            <a:off x="631624" y="3857517"/>
            <a:ext cx="3423277" cy="418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600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후유증</a:t>
            </a:r>
            <a:r>
              <a:rPr lang="en-US" altLang="ko-KR" sz="1600" b="1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 </a:t>
            </a:r>
            <a:r>
              <a:rPr lang="ko-KR" altLang="en-US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이슈 후 </a:t>
            </a:r>
            <a:r>
              <a:rPr lang="en-US" altLang="ko-KR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SNS </a:t>
            </a:r>
            <a:r>
              <a:rPr lang="ko-KR" altLang="en-US" sz="1600" spc="-60" dirty="0">
                <a:solidFill>
                  <a:srgbClr val="3366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해시태그 수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FABC9-D6E1-48EE-A69B-0CEF04D9FDD3}"/>
              </a:ext>
            </a:extLst>
          </p:cNvPr>
          <p:cNvSpPr txBox="1"/>
          <p:nvPr/>
        </p:nvSpPr>
        <p:spPr>
          <a:xfrm>
            <a:off x="585216" y="983636"/>
            <a:ext cx="1726027" cy="618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데이터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CA85AD-2F7E-4B61-9C3C-FFFE31176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t="14291" r="2166"/>
          <a:stretch/>
        </p:blipFill>
        <p:spPr>
          <a:xfrm>
            <a:off x="673702" y="1948265"/>
            <a:ext cx="3352129" cy="17096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5D1588-522C-4AF4-B698-602F7C9588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" t="14583" r="2557" b="-14583"/>
          <a:stretch/>
        </p:blipFill>
        <p:spPr>
          <a:xfrm>
            <a:off x="4206748" y="1948265"/>
            <a:ext cx="3431559" cy="202746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23F13B4-4006-4B25-A461-E10C2DF66E03}"/>
              </a:ext>
            </a:extLst>
          </p:cNvPr>
          <p:cNvSpPr/>
          <p:nvPr/>
        </p:nvSpPr>
        <p:spPr>
          <a:xfrm>
            <a:off x="1305665" y="1861007"/>
            <a:ext cx="887770" cy="18965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0373D4-81ED-407E-9DF8-2B94859CC0E5}"/>
              </a:ext>
            </a:extLst>
          </p:cNvPr>
          <p:cNvSpPr/>
          <p:nvPr/>
        </p:nvSpPr>
        <p:spPr>
          <a:xfrm>
            <a:off x="4893705" y="1905961"/>
            <a:ext cx="887770" cy="18965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80B402B-61CA-4F8B-8BC3-E735D2AEA1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3" t="34770" r="48000" b="48240"/>
          <a:stretch/>
        </p:blipFill>
        <p:spPr>
          <a:xfrm>
            <a:off x="7694769" y="1931751"/>
            <a:ext cx="929788" cy="1825796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AE1D83-59D6-4DAF-B359-4327401A65A6}"/>
              </a:ext>
            </a:extLst>
          </p:cNvPr>
          <p:cNvSpPr/>
          <p:nvPr/>
        </p:nvSpPr>
        <p:spPr>
          <a:xfrm>
            <a:off x="8828412" y="1824185"/>
            <a:ext cx="2604136" cy="18257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8C4D3-9608-4EA6-A5F4-943DE6373706}"/>
              </a:ext>
            </a:extLst>
          </p:cNvPr>
          <p:cNvSpPr txBox="1"/>
          <p:nvPr/>
        </p:nvSpPr>
        <p:spPr>
          <a:xfrm>
            <a:off x="9132106" y="1905222"/>
            <a:ext cx="2300441" cy="20231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7, 8</a:t>
            </a: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ko-KR" altLang="en-US" sz="1400" spc="-6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비교를 통해 </a:t>
            </a:r>
            <a:r>
              <a:rPr lang="en-US" altLang="ko-KR" sz="14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4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r>
              <a:rPr lang="en-US" altLang="ko-KR" sz="14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30</a:t>
            </a:r>
            <a:r>
              <a:rPr lang="ko-KR" altLang="en-US" sz="14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r>
              <a:rPr lang="ko-KR" altLang="en-US" sz="1400" spc="-6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급감</a:t>
            </a:r>
            <a:endParaRPr lang="en-US" altLang="ko-KR" sz="1400" spc="-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24.8%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&gt;&gt; </a:t>
            </a:r>
            <a:r>
              <a:rPr lang="en-US" altLang="ko-KR" sz="1400" spc="-60" dirty="0">
                <a:solidFill>
                  <a:srgbClr val="3366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11.5%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spc="-6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17.6%</a:t>
            </a:r>
            <a:r>
              <a:rPr lang="en-US" altLang="ko-KR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&gt;&gt; </a:t>
            </a:r>
            <a:r>
              <a:rPr lang="en-US" altLang="ko-KR" sz="1400" spc="-60" dirty="0">
                <a:solidFill>
                  <a:srgbClr val="3366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10.1%</a:t>
            </a: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29BF77E-EF2C-4670-B531-7C8D4D5333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2" t="5602" r="2138" b="5855"/>
          <a:stretch/>
        </p:blipFill>
        <p:spPr>
          <a:xfrm>
            <a:off x="1408107" y="4315542"/>
            <a:ext cx="1410108" cy="177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DD1C14-B8A2-410F-9E45-71807AD4C966}"/>
              </a:ext>
            </a:extLst>
          </p:cNvPr>
          <p:cNvSpPr txBox="1"/>
          <p:nvPr/>
        </p:nvSpPr>
        <p:spPr>
          <a:xfrm>
            <a:off x="1961498" y="5048729"/>
            <a:ext cx="267854" cy="2745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7</a:t>
            </a:r>
            <a:r>
              <a:rPr lang="ko-KR" altLang="en-US" sz="14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18F3AB-A46C-4D1E-B86E-6DC7046D7E26}"/>
              </a:ext>
            </a:extLst>
          </p:cNvPr>
          <p:cNvSpPr txBox="1"/>
          <p:nvPr/>
        </p:nvSpPr>
        <p:spPr>
          <a:xfrm>
            <a:off x="2259713" y="5048173"/>
            <a:ext cx="267854" cy="2745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8</a:t>
            </a:r>
            <a:r>
              <a:rPr lang="ko-KR" altLang="en-US" sz="14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4753588-40CF-4CDA-95E6-2FB61FD32E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7" t="6950" r="4430" b="1386"/>
          <a:stretch/>
        </p:blipFill>
        <p:spPr>
          <a:xfrm>
            <a:off x="3561445" y="4323386"/>
            <a:ext cx="1675092" cy="1834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6E6E71-9BEA-421E-B36D-E332AAA673EC}"/>
              </a:ext>
            </a:extLst>
          </p:cNvPr>
          <p:cNvSpPr txBox="1"/>
          <p:nvPr/>
        </p:nvSpPr>
        <p:spPr>
          <a:xfrm>
            <a:off x="3287443" y="4328204"/>
            <a:ext cx="1198181" cy="3968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인스타그램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78E9E1-CE38-4225-8096-37A37AFB456B}"/>
              </a:ext>
            </a:extLst>
          </p:cNvPr>
          <p:cNvSpPr txBox="1"/>
          <p:nvPr/>
        </p:nvSpPr>
        <p:spPr>
          <a:xfrm>
            <a:off x="4243675" y="5049285"/>
            <a:ext cx="267854" cy="2745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7</a:t>
            </a:r>
            <a:r>
              <a:rPr lang="ko-KR" altLang="en-US" sz="14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520789-E696-4741-92CA-0D7313C3D1C0}"/>
              </a:ext>
            </a:extLst>
          </p:cNvPr>
          <p:cNvSpPr txBox="1"/>
          <p:nvPr/>
        </p:nvSpPr>
        <p:spPr>
          <a:xfrm>
            <a:off x="4541890" y="5048729"/>
            <a:ext cx="267854" cy="2745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8</a:t>
            </a:r>
            <a:r>
              <a:rPr lang="ko-KR" altLang="en-US" sz="14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D22975-0B6B-45A1-875D-381F07015976}"/>
              </a:ext>
            </a:extLst>
          </p:cNvPr>
          <p:cNvSpPr txBox="1"/>
          <p:nvPr/>
        </p:nvSpPr>
        <p:spPr>
          <a:xfrm>
            <a:off x="924433" y="4349588"/>
            <a:ext cx="1198181" cy="3968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6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 </a:t>
            </a:r>
            <a:r>
              <a:rPr lang="en-US" altLang="ko-KR" sz="2000" spc="-6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SNS</a:t>
            </a:r>
            <a:endParaRPr lang="ko-KR" altLang="en-US" sz="2000" spc="-6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D5143BE-4414-440A-B913-572C6C69F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00" y="3787858"/>
            <a:ext cx="5054665" cy="26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03"/>
      </p:ext>
    </p:extLst>
  </p:cSld>
  <p:clrMapOvr>
    <a:masterClrMapping/>
  </p:clrMapOvr>
</p:sld>
</file>

<file path=ppt/theme/theme1.xml><?xml version="1.0" encoding="utf-8"?>
<a:theme xmlns:a="http://schemas.openxmlformats.org/drawingml/2006/main" name="KT PPT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00C0AA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T Color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B01116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T Color" id="{E09EF5AF-FD31-40E1-AC7F-168F1589155B}" vid="{0C9CC309-72AC-43B4-B446-C0A338E03B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4126</TotalTime>
  <Words>1041</Words>
  <Application>Microsoft Office PowerPoint</Application>
  <PresentationFormat>와이드스크린</PresentationFormat>
  <Paragraphs>163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33" baseType="lpstr">
      <vt:lpstr>나눔바른고딕 옛한글</vt:lpstr>
      <vt:lpstr>맑은 고딕</vt:lpstr>
      <vt:lpstr>나눔스퀘어_ac Bold</vt:lpstr>
      <vt:lpstr>나눔스퀘어라운드 Regular</vt:lpstr>
      <vt:lpstr>나눔스퀘어라운드 ExtraBold</vt:lpstr>
      <vt:lpstr>Wingdings</vt:lpstr>
      <vt:lpstr>KT서체 Bold</vt:lpstr>
      <vt:lpstr>Arial</vt:lpstr>
      <vt:lpstr>Yoon 윤고딕 550_TT</vt:lpstr>
      <vt:lpstr>Yoon 윤고딕 520_TT</vt:lpstr>
      <vt:lpstr>나눔스퀘어_ac</vt:lpstr>
      <vt:lpstr>KT서체 Medium</vt:lpstr>
      <vt:lpstr>나눔스퀘어 Light</vt:lpstr>
      <vt:lpstr>나눔바른고딕 Light</vt:lpstr>
      <vt:lpstr>Yoon 윤고딕 530_TT</vt:lpstr>
      <vt:lpstr>나눔스퀘어 Bold</vt:lpstr>
      <vt:lpstr>KT PPT</vt:lpstr>
      <vt:lpstr>KT Color</vt:lpstr>
      <vt:lpstr>제목을 입력하세요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조 리나</cp:lastModifiedBy>
  <cp:revision>359</cp:revision>
  <dcterms:created xsi:type="dcterms:W3CDTF">2017-10-30T05:26:05Z</dcterms:created>
  <dcterms:modified xsi:type="dcterms:W3CDTF">2020-09-25T07:03:51Z</dcterms:modified>
</cp:coreProperties>
</file>