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8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668" r:id="rId2"/>
    <p:sldId id="740" r:id="rId3"/>
    <p:sldId id="723" r:id="rId4"/>
    <p:sldId id="727" r:id="rId5"/>
    <p:sldId id="730" r:id="rId6"/>
    <p:sldId id="729" r:id="rId7"/>
    <p:sldId id="731" r:id="rId8"/>
    <p:sldId id="732" r:id="rId9"/>
    <p:sldId id="733" r:id="rId10"/>
    <p:sldId id="734" r:id="rId11"/>
    <p:sldId id="735" r:id="rId12"/>
    <p:sldId id="743" r:id="rId13"/>
    <p:sldId id="736" r:id="rId14"/>
    <p:sldId id="741" r:id="rId15"/>
    <p:sldId id="742" r:id="rId16"/>
    <p:sldId id="744" r:id="rId17"/>
    <p:sldId id="737" r:id="rId18"/>
    <p:sldId id="738" r:id="rId19"/>
    <p:sldId id="739" r:id="rId20"/>
    <p:sldId id="72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8FAADC"/>
    <a:srgbClr val="355EA9"/>
    <a:srgbClr val="5F86CD"/>
    <a:srgbClr val="C198D4"/>
    <a:srgbClr val="FFDA21"/>
    <a:srgbClr val="A6DAC6"/>
    <a:srgbClr val="FFEF99"/>
    <a:srgbClr val="D8BEE4"/>
    <a:srgbClr val="9BE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84706" autoAdjust="0"/>
  </p:normalViewPr>
  <p:slideViewPr>
    <p:cSldViewPr snapToGrid="0">
      <p:cViewPr varScale="1">
        <p:scale>
          <a:sx n="68" d="100"/>
          <a:sy n="68" d="100"/>
        </p:scale>
        <p:origin x="19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urorobotics\Desktop\2021\2&#54617;&#44592;\KIIS\&#52628;&#44228;_KI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plus>
            <c:min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Sheet1!$G$18:$K$18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Sheet1!$G$19:$K$19</c:f>
              <c:numCache>
                <c:formatCode>0.000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0.99166666865348818</c:v>
                </c:pt>
                <c:pt idx="3">
                  <c:v>0.97499999999999998</c:v>
                </c:pt>
                <c:pt idx="4">
                  <c:v>0.94583333730697627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B-47B2-A511-35DE6C57A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E-4D93-8725-663C5B242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plus>
            <c:min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Sheet1!$G$24:$K$24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Sheet1!$G$25:$K$25</c:f>
              <c:numCache>
                <c:formatCode>0.000</c:formatCode>
                <c:ptCount val="5"/>
                <c:pt idx="0">
                  <c:v>0.27171015889650002</c:v>
                </c:pt>
                <c:pt idx="1">
                  <c:v>0.273336194154506</c:v>
                </c:pt>
                <c:pt idx="2">
                  <c:v>0.29599160451180628</c:v>
                </c:pt>
                <c:pt idx="3">
                  <c:v>3.1550575380182619E-2</c:v>
                </c:pt>
                <c:pt idx="4">
                  <c:v>0.26738736236025751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7-42FD-9FA3-A441923F8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plus>
            <c:min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Sheet1!$G$24:$K$24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Sheet1!$G$25:$K$25</c:f>
              <c:numCache>
                <c:formatCode>0.000</c:formatCode>
                <c:ptCount val="5"/>
                <c:pt idx="0">
                  <c:v>0.27171015889650002</c:v>
                </c:pt>
                <c:pt idx="1">
                  <c:v>0.273336194154506</c:v>
                </c:pt>
                <c:pt idx="2">
                  <c:v>0.29599160451180628</c:v>
                </c:pt>
                <c:pt idx="3">
                  <c:v>3.1550575380182619E-2</c:v>
                </c:pt>
                <c:pt idx="4">
                  <c:v>0.26738736236025751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F-4DC3-BD99-BB26B32FF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plus>
            <c:min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Sheet1!$G$18:$K$18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Sheet1!$G$19:$K$19</c:f>
              <c:numCache>
                <c:formatCode>0.000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0.99166666865348818</c:v>
                </c:pt>
                <c:pt idx="3">
                  <c:v>0.97499999999999998</c:v>
                </c:pt>
                <c:pt idx="4">
                  <c:v>0.94583333730697627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1-454D-B2D2-F0DCD8A58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2-40F7-82F4-44E6F6BD5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plus>
            <c:min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Sheet1!$G$24:$K$24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Sheet1!$G$25:$K$25</c:f>
              <c:numCache>
                <c:formatCode>0.000</c:formatCode>
                <c:ptCount val="5"/>
                <c:pt idx="0">
                  <c:v>0.27171015889650002</c:v>
                </c:pt>
                <c:pt idx="1">
                  <c:v>0.273336194154506</c:v>
                </c:pt>
                <c:pt idx="2">
                  <c:v>0.29599160451180628</c:v>
                </c:pt>
                <c:pt idx="3">
                  <c:v>3.1550575380182619E-2</c:v>
                </c:pt>
                <c:pt idx="4">
                  <c:v>0.26738736236025751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2-4F8B-8F9B-2812CE04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A-4434-AD31-B2133DC63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plus>
            <c:min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Sheet1!$G$18:$K$18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Sheet1!$G$19:$K$19</c:f>
              <c:numCache>
                <c:formatCode>0.000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0.99166666865348818</c:v>
                </c:pt>
                <c:pt idx="3">
                  <c:v>0.97499999999999998</c:v>
                </c:pt>
                <c:pt idx="4">
                  <c:v>0.94583333730697627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5-4C4A-B929-3FB530139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8-480A-905E-074493C66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plus>
            <c:min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Sheet1!$G$24:$K$24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Sheet1!$G$25:$K$25</c:f>
              <c:numCache>
                <c:formatCode>0.000</c:formatCode>
                <c:ptCount val="5"/>
                <c:pt idx="0">
                  <c:v>0.27171015889650002</c:v>
                </c:pt>
                <c:pt idx="1">
                  <c:v>0.273336194154506</c:v>
                </c:pt>
                <c:pt idx="2">
                  <c:v>0.29599160451180628</c:v>
                </c:pt>
                <c:pt idx="3">
                  <c:v>3.1550575380182619E-2</c:v>
                </c:pt>
                <c:pt idx="4">
                  <c:v>0.26738736236025751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7-4548-A7FC-472DE5D2E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F-4FF5-A60B-C008BA1E9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1-4507-BD91-9C311B2A3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plus>
            <c:min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Sheet1!$G$24:$K$24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Sheet1!$G$25:$K$25</c:f>
              <c:numCache>
                <c:formatCode>0.000</c:formatCode>
                <c:ptCount val="5"/>
                <c:pt idx="0">
                  <c:v>0.27171015889650002</c:v>
                </c:pt>
                <c:pt idx="1">
                  <c:v>0.273336194154506</c:v>
                </c:pt>
                <c:pt idx="2">
                  <c:v>0.29599160451180628</c:v>
                </c:pt>
                <c:pt idx="3">
                  <c:v>3.1550575380182619E-2</c:v>
                </c:pt>
                <c:pt idx="4">
                  <c:v>0.26738736236025751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F-4BA2-97BA-5E5867A7A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plus>
            <c:min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Sheet1!$G$18:$K$18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Sheet1!$G$19:$K$19</c:f>
              <c:numCache>
                <c:formatCode>0.000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0.99166666865348818</c:v>
                </c:pt>
                <c:pt idx="3">
                  <c:v>0.97499999999999998</c:v>
                </c:pt>
                <c:pt idx="4">
                  <c:v>0.94583333730697627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0-4678-A70F-E1F441DB0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C-4B3E-9EBA-DA21B43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Sheet1!$F$25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plus>
            <c:minus>
              <c:numRef>
                <c:f>Sheet1!$G$26:$K$26</c:f>
                <c:numCache>
                  <c:formatCode>General</c:formatCode>
                  <c:ptCount val="5"/>
                  <c:pt idx="0">
                    <c:v>4.8551256245950844E-2</c:v>
                  </c:pt>
                  <c:pt idx="1">
                    <c:v>4.8168263808770526E-2</c:v>
                  </c:pt>
                  <c:pt idx="2">
                    <c:v>5.3102458887250452E-2</c:v>
                  </c:pt>
                  <c:pt idx="3">
                    <c:v>3.9354609328668628E-3</c:v>
                  </c:pt>
                  <c:pt idx="4">
                    <c:v>4.3621865930992976E-3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Sheet1!$G$24:$K$24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Sheet1!$G$25:$K$25</c:f>
              <c:numCache>
                <c:formatCode>0.000</c:formatCode>
                <c:ptCount val="5"/>
                <c:pt idx="0">
                  <c:v>0.27171015889650002</c:v>
                </c:pt>
                <c:pt idx="1">
                  <c:v>0.273336194154506</c:v>
                </c:pt>
                <c:pt idx="2">
                  <c:v>0.29599160451180628</c:v>
                </c:pt>
                <c:pt idx="3">
                  <c:v>3.1550575380182619E-2</c:v>
                </c:pt>
                <c:pt idx="4">
                  <c:v>0.26738736236025751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1-417A-ADA9-A863998E4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plus>
            <c:min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Sheet1!$G$18:$K$18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Sheet1!$G$19:$K$19</c:f>
              <c:numCache>
                <c:formatCode>0.000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0.99166666865348818</c:v>
                </c:pt>
                <c:pt idx="3">
                  <c:v>0.97499999999999998</c:v>
                </c:pt>
                <c:pt idx="4">
                  <c:v>0.94583333730697627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48CF-97F4-28FE3268C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Sheet1!$F$22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rgbClr val="9148C8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plus>
            <c:minus>
              <c:numRef>
                <c:f>Sheet1!$G$23:$K$23</c:f>
                <c:numCache>
                  <c:formatCode>General</c:formatCode>
                  <c:ptCount val="5"/>
                  <c:pt idx="0">
                    <c:v>0.18337689177320199</c:v>
                  </c:pt>
                  <c:pt idx="1">
                    <c:v>0.18116850325995673</c:v>
                  </c:pt>
                  <c:pt idx="2">
                    <c:v>0.22493637980157125</c:v>
                  </c:pt>
                  <c:pt idx="3">
                    <c:v>4.2290067512090773E-2</c:v>
                  </c:pt>
                  <c:pt idx="4">
                    <c:v>4.1781398428258273E-2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Sheet1!$G$21:$K$21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Sheet1!$G$22:$K$22</c:f>
              <c:numCache>
                <c:formatCode>0.000</c:formatCode>
                <c:ptCount val="5"/>
                <c:pt idx="0">
                  <c:v>4.5650695912429526</c:v>
                </c:pt>
                <c:pt idx="1">
                  <c:v>4.5579649724525453</c:v>
                </c:pt>
                <c:pt idx="2">
                  <c:v>5.3447716001612751</c:v>
                </c:pt>
                <c:pt idx="3">
                  <c:v>7.0470375731744817</c:v>
                </c:pt>
                <c:pt idx="4">
                  <c:v>2.5513151004242274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D-4191-B5F0-F20EF41A8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7708091974788"/>
          <c:y val="6.8037822162011485E-2"/>
          <c:w val="0.82319764892231362"/>
          <c:h val="0.7382352613486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plus>
            <c:minus>
              <c:numRef>
                <c:f>Sheet1!$G$20:$K$20</c:f>
                <c:numCache>
                  <c:formatCode>General</c:formatCode>
                  <c:ptCount val="5"/>
                  <c:pt idx="0">
                    <c:v>0</c:v>
                  </c:pt>
                  <c:pt idx="1">
                    <c:v>0</c:v>
                  </c:pt>
                  <c:pt idx="2">
                    <c:v>2.6352307551855459E-2</c:v>
                  </c:pt>
                  <c:pt idx="3">
                    <c:v>7.9056941504209485E-2</c:v>
                  </c:pt>
                  <c:pt idx="4">
                    <c:v>0.10767247947451589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Sheet1!$G$18:$K$18</c:f>
              <c:strCache>
                <c:ptCount val="5"/>
                <c:pt idx="0">
                  <c:v>I_easy</c:v>
                </c:pt>
                <c:pt idx="1">
                  <c:v>I_fair</c:v>
                </c:pt>
                <c:pt idx="2">
                  <c:v>I_chal</c:v>
                </c:pt>
                <c:pt idx="3">
                  <c:v>GADF</c:v>
                </c:pt>
                <c:pt idx="4">
                  <c:v>MTF</c:v>
                </c:pt>
              </c:strCache>
            </c:strRef>
          </c:cat>
          <c:val>
            <c:numRef>
              <c:f>Sheet1!$G$19:$K$19</c:f>
              <c:numCache>
                <c:formatCode>0.000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0.99166666865348818</c:v>
                </c:pt>
                <c:pt idx="3">
                  <c:v>0.97499999999999998</c:v>
                </c:pt>
                <c:pt idx="4">
                  <c:v>0.94583333730697627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9-4362-A91D-E48B0E8B0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-7"/>
        <c:axId val="1747123376"/>
        <c:axId val="1747124624"/>
      </c:barChart>
      <c:catAx>
        <c:axId val="174712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4624"/>
        <c:crosses val="autoZero"/>
        <c:auto val="1"/>
        <c:lblAlgn val="ctr"/>
        <c:lblOffset val="100"/>
        <c:noMultiLvlLbl val="0"/>
      </c:catAx>
      <c:valAx>
        <c:axId val="174712462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12337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2E7F0-B480-4E04-BA4F-AC50C558AD4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366B-3F0A-429C-8D48-95905DBA9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1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9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MTF</a:t>
            </a:r>
            <a:r>
              <a:rPr lang="ko-KR" altLang="en-US" dirty="0">
                <a:latin typeface="+mn-ea"/>
                <a:ea typeface="+mn-ea"/>
              </a:rPr>
              <a:t> 이미지 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MTF</a:t>
            </a:r>
            <a:r>
              <a:rPr lang="ko-KR" altLang="en-US" dirty="0">
                <a:latin typeface="+mn-ea"/>
                <a:ea typeface="+mn-ea"/>
              </a:rPr>
              <a:t>는 시계열 데이터를 </a:t>
            </a:r>
            <a:r>
              <a:rPr lang="ko-KR" altLang="en-US" dirty="0" err="1">
                <a:latin typeface="+mn-ea"/>
                <a:ea typeface="+mn-ea"/>
              </a:rPr>
              <a:t>마르코프</a:t>
            </a:r>
            <a:r>
              <a:rPr lang="ko-KR" altLang="en-US" dirty="0">
                <a:latin typeface="+mn-ea"/>
                <a:ea typeface="+mn-ea"/>
              </a:rPr>
              <a:t> 전이 확률로 표현된 매트릭스를 가시화하는 방법 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단일 시계열 데이터를 가시화하는 방법이기 때문에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주어진 시계열 데이터를 가시화하면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총 </a:t>
            </a:r>
            <a:r>
              <a:rPr lang="en-US" altLang="ko-KR" dirty="0">
                <a:latin typeface="+mn-ea"/>
                <a:ea typeface="+mn-ea"/>
              </a:rPr>
              <a:t>9</a:t>
            </a:r>
            <a:r>
              <a:rPr lang="ko-KR" altLang="en-US" dirty="0">
                <a:latin typeface="+mn-ea"/>
                <a:ea typeface="+mn-ea"/>
              </a:rPr>
              <a:t>장의 이미지로 등장하게 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16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+mn-ea"/>
                <a:ea typeface="+mn-ea"/>
              </a:rPr>
              <a:t>앞서 소개한 다섯가지 가시화 방법으로 얻어낸 모든 이미지의 엔트로피와 희소성을 구해 평균과 표준편차를 표로 정리했습니다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+mn-ea"/>
                <a:ea typeface="+mn-ea"/>
              </a:rPr>
              <a:t>아래는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가시화한 이미지를 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번식 시뮬레이션 하여 얻어낸 결과의 평균과 표준편차를 표로 정리했습니다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26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이전의 표를 그래프로 표현해보았습니다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세 그래프 모두 가로축은 이미지 가시화 기법을 나타내고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세로축은 각각 정확도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엔트로피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희소성을 의미합니다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368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정확도 그래프부터 살펴보겠습니다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이미지의 가시화 방법과 관계 없이 모두 다 잘 분류하는 모습을 볼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65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엔트로피 같은 경우</a:t>
            </a:r>
            <a:r>
              <a:rPr lang="en-US" altLang="ko-KR" dirty="0">
                <a:latin typeface="+mn-ea"/>
                <a:ea typeface="+mn-ea"/>
              </a:rPr>
              <a:t>, GADF</a:t>
            </a:r>
            <a:r>
              <a:rPr lang="ko-KR" altLang="en-US" dirty="0">
                <a:latin typeface="+mn-ea"/>
                <a:ea typeface="+mn-ea"/>
              </a:rPr>
              <a:t>가 가장 높고</a:t>
            </a:r>
            <a:r>
              <a:rPr lang="en-US" altLang="ko-KR" dirty="0">
                <a:latin typeface="+mn-ea"/>
                <a:ea typeface="+mn-ea"/>
              </a:rPr>
              <a:t>, MTF</a:t>
            </a:r>
            <a:r>
              <a:rPr lang="ko-KR" altLang="en-US" dirty="0">
                <a:latin typeface="+mn-ea"/>
                <a:ea typeface="+mn-ea"/>
              </a:rPr>
              <a:t>가 가장 낮은 것을 확인할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79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마지막으로 희소성은 </a:t>
            </a:r>
            <a:r>
              <a:rPr lang="en-US" altLang="ko-KR" dirty="0">
                <a:latin typeface="+mn-ea"/>
                <a:ea typeface="+mn-ea"/>
              </a:rPr>
              <a:t>GADF</a:t>
            </a:r>
            <a:r>
              <a:rPr lang="ko-KR" altLang="en-US" dirty="0">
                <a:latin typeface="+mn-ea"/>
                <a:ea typeface="+mn-ea"/>
              </a:rPr>
              <a:t>가 가장 낮고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err="1">
                <a:latin typeface="+mn-ea"/>
                <a:ea typeface="+mn-ea"/>
              </a:rPr>
              <a:t>I_chal</a:t>
            </a:r>
            <a:r>
              <a:rPr lang="ko-KR" altLang="en-US" dirty="0">
                <a:latin typeface="+mn-ea"/>
                <a:ea typeface="+mn-ea"/>
              </a:rPr>
              <a:t>가 가장 높음을 확인할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3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여기 평균을 내지 않은 실제 결과가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표를 보면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en-US" altLang="ko-KR" dirty="0">
                <a:latin typeface="+mn-ea"/>
                <a:ea typeface="+mn-ea"/>
              </a:rPr>
              <a:t> ~ GADF</a:t>
            </a:r>
            <a:r>
              <a:rPr lang="ko-KR" altLang="en-US" dirty="0">
                <a:latin typeface="+mn-ea"/>
                <a:ea typeface="+mn-ea"/>
              </a:rPr>
              <a:t>까지는 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번 중 </a:t>
            </a:r>
            <a:r>
              <a:rPr lang="en-US" altLang="ko-KR" dirty="0">
                <a:latin typeface="+mn-ea"/>
                <a:ea typeface="+mn-ea"/>
              </a:rPr>
              <a:t>9</a:t>
            </a:r>
            <a:r>
              <a:rPr lang="ko-KR" altLang="en-US" dirty="0">
                <a:latin typeface="+mn-ea"/>
                <a:ea typeface="+mn-ea"/>
              </a:rPr>
              <a:t>번의 완벽 분류를 보이는 결과를 냅니다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그러나 </a:t>
            </a:r>
            <a:r>
              <a:rPr lang="en-US" altLang="ko-KR" dirty="0">
                <a:latin typeface="+mn-ea"/>
                <a:ea typeface="+mn-ea"/>
              </a:rPr>
              <a:t>MTF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en-US" altLang="ko-KR" dirty="0">
                <a:latin typeface="+mn-ea"/>
                <a:ea typeface="+mn-ea"/>
              </a:rPr>
              <a:t>10</a:t>
            </a:r>
            <a:r>
              <a:rPr lang="ko-KR" altLang="en-US" dirty="0">
                <a:latin typeface="+mn-ea"/>
                <a:ea typeface="+mn-ea"/>
              </a:rPr>
              <a:t>번 중에 </a:t>
            </a:r>
            <a:r>
              <a:rPr lang="en-US" altLang="ko-KR" dirty="0">
                <a:latin typeface="+mn-ea"/>
                <a:ea typeface="+mn-ea"/>
              </a:rPr>
              <a:t>7</a:t>
            </a:r>
            <a:r>
              <a:rPr lang="ko-KR" altLang="en-US" dirty="0">
                <a:latin typeface="+mn-ea"/>
                <a:ea typeface="+mn-ea"/>
              </a:rPr>
              <a:t>번만 그러한 결과를 보이는 것에 미칩니다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이는 </a:t>
            </a:r>
            <a:r>
              <a:rPr lang="en-US" altLang="ko-KR" dirty="0">
                <a:latin typeface="+mn-ea"/>
                <a:ea typeface="+mn-ea"/>
              </a:rPr>
              <a:t>MTF</a:t>
            </a:r>
            <a:r>
              <a:rPr lang="ko-KR" altLang="en-US" dirty="0">
                <a:latin typeface="+mn-ea"/>
                <a:ea typeface="+mn-ea"/>
              </a:rPr>
              <a:t>의 엔트로피를 확인해보면 알 수 있습니다</a:t>
            </a:r>
            <a:r>
              <a:rPr lang="en-US" altLang="ko-KR" dirty="0">
                <a:latin typeface="+mn-ea"/>
                <a:ea typeface="+mn-ea"/>
              </a:rPr>
              <a:t>.  </a:t>
            </a:r>
            <a:r>
              <a:rPr lang="ko-KR" altLang="en-US" dirty="0">
                <a:latin typeface="+mn-ea"/>
                <a:ea typeface="+mn-ea"/>
              </a:rPr>
              <a:t>엔트로피는 이미지의 정보량이라고 생각할 수 있는데</a:t>
            </a:r>
            <a:r>
              <a:rPr lang="en-US" altLang="ko-KR" dirty="0">
                <a:latin typeface="+mn-ea"/>
                <a:ea typeface="+mn-ea"/>
              </a:rPr>
              <a:t>, MTF</a:t>
            </a:r>
            <a:r>
              <a:rPr lang="ko-KR" altLang="en-US" dirty="0">
                <a:latin typeface="+mn-ea"/>
                <a:ea typeface="+mn-ea"/>
              </a:rPr>
              <a:t>가 가장 낮은 엔트로피 값임을 갖음을 확인했습니다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다시 말해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컴퓨터에게 주어지는 정보량이 가장 낮은 것이 </a:t>
            </a:r>
            <a:r>
              <a:rPr lang="en-US" altLang="ko-KR" dirty="0">
                <a:latin typeface="+mn-ea"/>
                <a:ea typeface="+mn-ea"/>
              </a:rPr>
              <a:t>MTF</a:t>
            </a:r>
            <a:r>
              <a:rPr lang="ko-KR" altLang="en-US" dirty="0">
                <a:latin typeface="+mn-ea"/>
                <a:ea typeface="+mn-ea"/>
              </a:rPr>
              <a:t>이기 때문에 결과가 이렇게 나왔다고 해석할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513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다음으로는 </a:t>
            </a:r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 err="1">
                <a:latin typeface="+mn-ea"/>
                <a:ea typeface="+mn-ea"/>
              </a:rPr>
              <a:t>I_fair</a:t>
            </a:r>
            <a:r>
              <a:rPr lang="ko-KR" altLang="en-US" dirty="0">
                <a:latin typeface="+mn-ea"/>
                <a:ea typeface="+mn-ea"/>
              </a:rPr>
              <a:t>를 살펴보겠습니다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이 두 가시화 방법은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인간의 관점에서 이미지 인식의 용이성을 고려하여 각각 다른 방법으로 설계하였습니다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그래서 </a:t>
            </a:r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en-US" altLang="ko-KR" dirty="0" err="1">
                <a:latin typeface="+mn-ea"/>
                <a:ea typeface="+mn-ea"/>
              </a:rPr>
              <a:t>I_fair</a:t>
            </a:r>
            <a:r>
              <a:rPr lang="ko-KR" altLang="en-US" dirty="0">
                <a:latin typeface="+mn-ea"/>
                <a:ea typeface="+mn-ea"/>
              </a:rPr>
              <a:t>보다 더 좋은 결과를 얻을 수 있을 것이라는 기대를 할 수 있었으나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통계적으로 유의미함은 볼 수 없었습니다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 이유를 엔트로피를 통해 확인할 수 있는데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거의 비슷한 값의 엔트로피라는 것은 컴퓨터입장에서 </a:t>
            </a:r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 err="1">
                <a:latin typeface="+mn-ea"/>
                <a:ea typeface="+mn-ea"/>
              </a:rPr>
              <a:t>I_fair</a:t>
            </a:r>
            <a:r>
              <a:rPr lang="ko-KR" altLang="en-US" dirty="0">
                <a:latin typeface="+mn-ea"/>
                <a:ea typeface="+mn-ea"/>
              </a:rPr>
              <a:t>를 동일하게 바라보고 있다라고 해석할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19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이번에는 희소성을 살펴보겠습니다</a:t>
            </a:r>
            <a:r>
              <a:rPr lang="en-US" altLang="ko-KR" dirty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희소성이 높다라는 것은 </a:t>
            </a:r>
            <a:r>
              <a:rPr lang="en-US" altLang="ko-KR" dirty="0">
                <a:latin typeface="+mn-lt"/>
              </a:rPr>
              <a:t>0</a:t>
            </a:r>
            <a:r>
              <a:rPr lang="ko-KR" altLang="en-US" dirty="0">
                <a:latin typeface="+mn-lt"/>
              </a:rPr>
              <a:t>의 비율이 높음을 의미합니다</a:t>
            </a:r>
            <a:r>
              <a:rPr lang="en-US" altLang="ko-KR" dirty="0">
                <a:latin typeface="+mn-lt"/>
              </a:rPr>
              <a:t>. </a:t>
            </a:r>
            <a:r>
              <a:rPr lang="ko-KR" altLang="en-US" dirty="0" err="1">
                <a:latin typeface="+mn-lt"/>
              </a:rPr>
              <a:t>다시말해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이미지로 표현되는 데이터에서 </a:t>
            </a:r>
            <a:r>
              <a:rPr lang="en-US" altLang="ko-KR" dirty="0">
                <a:latin typeface="+mn-lt"/>
              </a:rPr>
              <a:t>0</a:t>
            </a:r>
            <a:r>
              <a:rPr lang="ko-KR" altLang="en-US" dirty="0">
                <a:latin typeface="+mn-lt"/>
              </a:rPr>
              <a:t>으로 표현된 만큼 컴퓨터가 필요한 데이터 양이 줄어듦을 의미합니다</a:t>
            </a:r>
            <a:r>
              <a:rPr lang="en-US" altLang="ko-KR" dirty="0">
                <a:latin typeface="+mn-lt"/>
              </a:rPr>
              <a:t>. </a:t>
            </a: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따라서 이는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정확도가 보장된 상태에서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엔트로피와 희소성이 둘 다 높을 수록 컴퓨터에게 최적화 된 이미지라고 생각할 수 있습니다</a:t>
            </a:r>
            <a:r>
              <a:rPr lang="en-US" altLang="ko-KR" dirty="0">
                <a:latin typeface="+mn-lt"/>
              </a:rPr>
              <a:t>.</a:t>
            </a: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그것을 얻어낸 결과에 적용시켜보면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소개한 이미지 가시화 방법에서는 </a:t>
            </a:r>
            <a:r>
              <a:rPr lang="en-US" altLang="ko-KR" dirty="0" err="1">
                <a:latin typeface="+mn-lt"/>
              </a:rPr>
              <a:t>I_chal</a:t>
            </a:r>
            <a:r>
              <a:rPr lang="ko-KR" altLang="en-US" dirty="0">
                <a:latin typeface="+mn-lt"/>
              </a:rPr>
              <a:t>가 시계열 데이터 분류 문제에 있어 가장 최적화된 기법이라고 말할 수 있습니다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89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향후 과제로는 </a:t>
            </a:r>
            <a:r>
              <a:rPr lang="en-US" altLang="ko-KR" dirty="0">
                <a:latin typeface="+mn-ea"/>
                <a:ea typeface="+mn-ea"/>
              </a:rPr>
              <a:t>CNN</a:t>
            </a:r>
            <a:r>
              <a:rPr lang="ko-KR" altLang="en-US" dirty="0">
                <a:latin typeface="+mn-ea"/>
                <a:ea typeface="+mn-ea"/>
              </a:rPr>
              <a:t>의 입력 </a:t>
            </a:r>
            <a:r>
              <a:rPr lang="ko-KR" altLang="en-US" dirty="0" err="1">
                <a:latin typeface="+mn-ea"/>
                <a:ea typeface="+mn-ea"/>
              </a:rPr>
              <a:t>텐서에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어텐션</a:t>
            </a:r>
            <a:r>
              <a:rPr lang="ko-KR" altLang="en-US" dirty="0">
                <a:latin typeface="+mn-ea"/>
                <a:ea typeface="+mn-ea"/>
              </a:rPr>
              <a:t> 기법을 적용하여 이미지를 분석하고자 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이미지에 </a:t>
            </a:r>
            <a:r>
              <a:rPr lang="ko-KR" altLang="en-US" dirty="0" err="1">
                <a:latin typeface="+mn-ea"/>
                <a:ea typeface="+mn-ea"/>
              </a:rPr>
              <a:t>어텐션</a:t>
            </a:r>
            <a:r>
              <a:rPr lang="ko-KR" altLang="en-US" dirty="0">
                <a:latin typeface="+mn-ea"/>
                <a:ea typeface="+mn-ea"/>
              </a:rPr>
              <a:t> 기법을 적용하여 그림과 같은 </a:t>
            </a:r>
            <a:r>
              <a:rPr lang="ko-KR" altLang="en-US" dirty="0" err="1">
                <a:latin typeface="+mn-ea"/>
                <a:ea typeface="+mn-ea"/>
              </a:rPr>
              <a:t>어텐션</a:t>
            </a:r>
            <a:r>
              <a:rPr lang="ko-KR" altLang="en-US" dirty="0">
                <a:latin typeface="+mn-ea"/>
                <a:ea typeface="+mn-ea"/>
              </a:rPr>
              <a:t> 영역을 구하여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파라미터로써 활용하면 이미지 분류 문제에 도움을 줄 수 있을 것이라 판단 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1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AI</a:t>
            </a:r>
            <a:r>
              <a:rPr lang="ko-KR" altLang="en-US" dirty="0">
                <a:latin typeface="+mn-ea"/>
                <a:ea typeface="+mn-ea"/>
              </a:rPr>
              <a:t>를 활용한 스마트 </a:t>
            </a:r>
            <a:r>
              <a:rPr lang="ko-KR" altLang="en-US" dirty="0" err="1">
                <a:latin typeface="+mn-ea"/>
                <a:ea typeface="+mn-ea"/>
              </a:rPr>
              <a:t>홈트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다들 </a:t>
            </a:r>
            <a:r>
              <a:rPr lang="ko-KR" altLang="en-US" dirty="0" err="1">
                <a:latin typeface="+mn-ea"/>
                <a:ea typeface="+mn-ea"/>
              </a:rPr>
              <a:t>들어보셨을</a:t>
            </a:r>
            <a:r>
              <a:rPr lang="ko-KR" altLang="en-US" dirty="0">
                <a:latin typeface="+mn-ea"/>
                <a:ea typeface="+mn-ea"/>
              </a:rPr>
              <a:t> 겁니다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스마트 </a:t>
            </a:r>
            <a:r>
              <a:rPr lang="ko-KR" altLang="en-US" dirty="0" err="1">
                <a:latin typeface="+mn-ea"/>
                <a:ea typeface="+mn-ea"/>
              </a:rPr>
              <a:t>홈트는</a:t>
            </a:r>
            <a:r>
              <a:rPr lang="ko-KR" altLang="en-US" dirty="0">
                <a:latin typeface="+mn-ea"/>
                <a:ea typeface="+mn-ea"/>
              </a:rPr>
              <a:t> 카메라를 통해 사람의 관절 각 정보를 받아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수행해야할 자세를 올바르게 따라하고 있는지에 대한 피드백을 사용자에게 넘겨주는 시스템입니다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하지만 사실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자세 정보만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가지고는 올바른 운동을 수행 중이라고 말하기는 어렵습니다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따라서 자세 정보와 사람의 근육 활성화 정보를 함께 고려한 시스템을 만들고자 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598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4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앞서 소개한 바와 같이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두 개의 센서를 통해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가지 신호를 받습니다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먼저 암밴드형 근전도 센서를 통해 근육의 활성화도를 얻을 수 있고</a:t>
            </a:r>
            <a:r>
              <a:rPr lang="en-US" altLang="ko-KR" dirty="0">
                <a:latin typeface="+mn-ea"/>
                <a:ea typeface="+mn-ea"/>
              </a:rPr>
              <a:t>, </a:t>
            </a:r>
          </a:p>
          <a:p>
            <a:r>
              <a:rPr lang="ko-KR" altLang="en-US" dirty="0">
                <a:latin typeface="+mn-ea"/>
                <a:ea typeface="+mn-ea"/>
              </a:rPr>
              <a:t>카메라를 통해 사람의 관절 각 데이터를 얻을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이 두 가지 데이터를 사용하여 올바른 운동을 수행 중 인지 판단하고자 하는데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받아온 데이터를 가시화 해보면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이렇게 생긴 것을 볼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두 가지 데이터는 눈으로 보기만해도 굉장히 이질적임을 알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따라서 이 둘 사이의 관계를 추론해 함수로 이끌어내기는 힘듭니다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그래서 데이터를 이미지로 가시화한 후 </a:t>
            </a:r>
            <a:r>
              <a:rPr lang="en-US" altLang="ko-KR" dirty="0">
                <a:latin typeface="+mn-ea"/>
                <a:ea typeface="+mn-ea"/>
              </a:rPr>
              <a:t>CNN</a:t>
            </a:r>
            <a:r>
              <a:rPr lang="ko-KR" altLang="en-US" dirty="0">
                <a:latin typeface="+mn-ea"/>
                <a:ea typeface="+mn-ea"/>
              </a:rPr>
              <a:t>을 통해 분류하는 방향으로 접근했습니다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9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+mn-ea"/>
                <a:ea typeface="+mn-ea"/>
              </a:rPr>
              <a:t>본 논문에서 소개하는 이미지 가시화 방법은 총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가지가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이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어떤 데이터 가시화 방법이 컴퓨터의 입장에서 최적화된 방법인지 확인해보고자 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그래서 이미지 가시화 방법에 따른 엔트로피와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희소성이 분류 정확도에 어떤 영향을 미치는지 분석하고자 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19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본 논문에서 사용한 데이터에 대한 설명입니다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숙련된 트레이너가 </a:t>
            </a:r>
            <a:r>
              <a:rPr lang="ko-KR" altLang="en-US" dirty="0" err="1">
                <a:latin typeface="+mn-ea"/>
                <a:ea typeface="+mn-ea"/>
              </a:rPr>
              <a:t>덤벨컬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해머컬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리버스컬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트라이셉스킥백을</a:t>
            </a:r>
            <a:r>
              <a:rPr lang="ko-KR" altLang="en-US" dirty="0">
                <a:latin typeface="+mn-ea"/>
                <a:ea typeface="+mn-ea"/>
              </a:rPr>
              <a:t> 수행하는 동안 팔꿈치 관절 각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근전도 신호 값을 시계열 데이터로 얻어냅니다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이때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근전도는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채널로 구성된 암밴드형 근전도를 사용하였으며</a:t>
            </a:r>
            <a:r>
              <a:rPr lang="en-US" altLang="ko-KR" dirty="0">
                <a:latin typeface="+mn-ea"/>
                <a:ea typeface="+mn-ea"/>
              </a:rPr>
              <a:t>, 1~4</a:t>
            </a:r>
            <a:r>
              <a:rPr lang="ko-KR" altLang="en-US" dirty="0">
                <a:latin typeface="+mn-ea"/>
                <a:ea typeface="+mn-ea"/>
              </a:rPr>
              <a:t>채널은 이두</a:t>
            </a:r>
            <a:r>
              <a:rPr lang="en-US" altLang="ko-KR" dirty="0">
                <a:latin typeface="+mn-ea"/>
                <a:ea typeface="+mn-ea"/>
              </a:rPr>
              <a:t>, 5~8</a:t>
            </a:r>
            <a:r>
              <a:rPr lang="ko-KR" altLang="en-US" dirty="0">
                <a:latin typeface="+mn-ea"/>
                <a:ea typeface="+mn-ea"/>
              </a:rPr>
              <a:t>채널은 </a:t>
            </a:r>
            <a:r>
              <a:rPr lang="ko-KR" altLang="en-US" dirty="0" err="1">
                <a:latin typeface="+mn-ea"/>
                <a:ea typeface="+mn-ea"/>
              </a:rPr>
              <a:t>삼두가</a:t>
            </a:r>
            <a:r>
              <a:rPr lang="ko-KR" altLang="en-US" dirty="0">
                <a:latin typeface="+mn-ea"/>
                <a:ea typeface="+mn-ea"/>
              </a:rPr>
              <a:t> 위치하도록 착용하였습니다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시계열 데이터는 아래의 데이터 형식에 맞게 취득하였으며 </a:t>
            </a:r>
            <a:r>
              <a:rPr lang="en-US" altLang="ko-KR" dirty="0">
                <a:latin typeface="+mn-ea"/>
                <a:ea typeface="+mn-ea"/>
              </a:rPr>
              <a:t>20ms </a:t>
            </a:r>
            <a:r>
              <a:rPr lang="ko-KR" altLang="en-US" dirty="0">
                <a:latin typeface="+mn-ea"/>
                <a:ea typeface="+mn-ea"/>
              </a:rPr>
              <a:t>단위로 </a:t>
            </a:r>
            <a:r>
              <a:rPr lang="en-US" altLang="ko-KR" dirty="0">
                <a:latin typeface="+mn-ea"/>
                <a:ea typeface="+mn-ea"/>
              </a:rPr>
              <a:t>80</a:t>
            </a:r>
            <a:r>
              <a:rPr lang="ko-KR" altLang="en-US" dirty="0">
                <a:latin typeface="+mn-ea"/>
                <a:ea typeface="+mn-ea"/>
              </a:rPr>
              <a:t>번씩 취득하여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총 </a:t>
            </a:r>
            <a:r>
              <a:rPr lang="en-US" altLang="ko-KR" dirty="0">
                <a:latin typeface="+mn-ea"/>
                <a:ea typeface="+mn-ea"/>
              </a:rPr>
              <a:t>1600ms</a:t>
            </a:r>
            <a:r>
              <a:rPr lang="ko-KR" altLang="en-US" dirty="0">
                <a:latin typeface="+mn-ea"/>
                <a:ea typeface="+mn-ea"/>
              </a:rPr>
              <a:t>가 운동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회가 되도록 얻었습니다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그리고 이러한 방식으로 각 운동 별 </a:t>
            </a:r>
            <a:r>
              <a:rPr lang="en-US" altLang="ko-KR" dirty="0">
                <a:latin typeface="+mn-ea"/>
                <a:ea typeface="+mn-ea"/>
              </a:rPr>
              <a:t>60</a:t>
            </a:r>
            <a:r>
              <a:rPr lang="ko-KR" altLang="en-US" dirty="0">
                <a:latin typeface="+mn-ea"/>
                <a:ea typeface="+mn-ea"/>
              </a:rPr>
              <a:t>회의 데이터를 취득했습니다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그래서 </a:t>
            </a:r>
            <a:r>
              <a:rPr lang="en-US" altLang="ko-KR" dirty="0">
                <a:latin typeface="+mn-ea"/>
                <a:ea typeface="+mn-ea"/>
              </a:rPr>
              <a:t>60</a:t>
            </a:r>
            <a:r>
              <a:rPr lang="ko-KR" altLang="en-US" dirty="0">
                <a:latin typeface="+mn-ea"/>
                <a:ea typeface="+mn-ea"/>
              </a:rPr>
              <a:t>회 씩 네 가지의 운동에 대해 진행하여 총 </a:t>
            </a:r>
            <a:r>
              <a:rPr lang="en-US" altLang="ko-KR" dirty="0">
                <a:latin typeface="+mn-ea"/>
                <a:ea typeface="+mn-ea"/>
              </a:rPr>
              <a:t>240</a:t>
            </a:r>
            <a:r>
              <a:rPr lang="ko-KR" altLang="en-US" dirty="0">
                <a:latin typeface="+mn-ea"/>
                <a:ea typeface="+mn-ea"/>
              </a:rPr>
              <a:t>회의 데이터가 존재합니다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440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시계열 데이터는 총 </a:t>
            </a:r>
            <a:r>
              <a:rPr lang="en-US" altLang="ko-KR" dirty="0">
                <a:latin typeface="+mn-ea"/>
                <a:ea typeface="+mn-ea"/>
              </a:rPr>
              <a:t>5</a:t>
            </a:r>
            <a:r>
              <a:rPr lang="ko-KR" altLang="en-US" dirty="0">
                <a:latin typeface="+mn-ea"/>
                <a:ea typeface="+mn-ea"/>
              </a:rPr>
              <a:t>가지 방법을 통해 이미지로 가시화 하였습니다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부터 살펴보겠습니다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그림은 붉을 수록 활성화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푸를 수록 비활성화 되었음을 의미합니다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는 이두 활성화 영역과 </a:t>
            </a:r>
            <a:r>
              <a:rPr lang="ko-KR" altLang="en-US" dirty="0" err="1">
                <a:latin typeface="+mn-ea"/>
                <a:ea typeface="+mn-ea"/>
              </a:rPr>
              <a:t>삼두</a:t>
            </a:r>
            <a:r>
              <a:rPr lang="ko-KR" altLang="en-US" dirty="0">
                <a:latin typeface="+mn-ea"/>
                <a:ea typeface="+mn-ea"/>
              </a:rPr>
              <a:t> 활성화 영역을 </a:t>
            </a:r>
            <a:r>
              <a:rPr lang="en-US" altLang="ko-KR" dirty="0">
                <a:latin typeface="+mn-ea"/>
                <a:ea typeface="+mn-ea"/>
              </a:rPr>
              <a:t>Angle </a:t>
            </a:r>
            <a:r>
              <a:rPr lang="ko-KR" altLang="en-US" dirty="0">
                <a:latin typeface="+mn-ea"/>
                <a:ea typeface="+mn-ea"/>
              </a:rPr>
              <a:t>데이터로 구분 지었습니다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r>
              <a:rPr lang="ko-KR" altLang="en-US" dirty="0">
                <a:latin typeface="+mn-ea"/>
                <a:ea typeface="+mn-ea"/>
              </a:rPr>
              <a:t>이두 영역과 </a:t>
            </a:r>
            <a:r>
              <a:rPr lang="ko-KR" altLang="en-US" dirty="0" err="1">
                <a:latin typeface="+mn-ea"/>
                <a:ea typeface="+mn-ea"/>
              </a:rPr>
              <a:t>삼두</a:t>
            </a:r>
            <a:r>
              <a:rPr lang="ko-KR" altLang="en-US" dirty="0">
                <a:latin typeface="+mn-ea"/>
                <a:ea typeface="+mn-ea"/>
              </a:rPr>
              <a:t> 영역의 흐름을 사람의 관점에서 기하학적인 모양으로 쉽게 볼 수 있도록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설계한 방법 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32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I_fair</a:t>
            </a:r>
            <a:r>
              <a:rPr lang="ko-KR" altLang="en-US" dirty="0">
                <a:latin typeface="+mn-ea"/>
                <a:ea typeface="+mn-ea"/>
              </a:rPr>
              <a:t> 이미지 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err="1">
                <a:latin typeface="+mn-ea"/>
                <a:ea typeface="+mn-ea"/>
              </a:rPr>
              <a:t>I_fair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와 다르게 사람의 관점에서 이미지 인식 관련하여 따로 고려하지 않은 채 만든 그림입니다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그래서 </a:t>
            </a:r>
            <a:r>
              <a:rPr lang="en-US" altLang="ko-KR" dirty="0" err="1">
                <a:latin typeface="+mn-ea"/>
                <a:ea typeface="+mn-ea"/>
              </a:rPr>
              <a:t>I_easy</a:t>
            </a:r>
            <a:r>
              <a:rPr lang="ko-KR" altLang="en-US" dirty="0">
                <a:latin typeface="+mn-ea"/>
                <a:ea typeface="+mn-ea"/>
              </a:rPr>
              <a:t>와는 다르게 데이터 받아온 순서대로 배치한 모습임을 알 수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76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I_chal</a:t>
            </a:r>
            <a:r>
              <a:rPr lang="ko-KR" altLang="en-US" dirty="0"/>
              <a:t> 이미지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이미지는 자세히 보면</a:t>
            </a:r>
            <a:r>
              <a:rPr lang="en-US" altLang="ko-KR" dirty="0"/>
              <a:t>, </a:t>
            </a:r>
            <a:r>
              <a:rPr lang="ko-KR" altLang="en-US" dirty="0"/>
              <a:t>분할되어진 이미지가 합쳐진 것처럼 보이는 것을 확인할 수 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ch1~8</a:t>
            </a:r>
            <a:r>
              <a:rPr lang="ko-KR" altLang="en-US" dirty="0"/>
              <a:t>과 </a:t>
            </a:r>
            <a:r>
              <a:rPr lang="en-US" altLang="ko-KR" dirty="0"/>
              <a:t>Angle </a:t>
            </a:r>
            <a:r>
              <a:rPr lang="ko-KR" altLang="en-US" dirty="0"/>
              <a:t>값</a:t>
            </a:r>
            <a:r>
              <a:rPr lang="en-US" altLang="ko-KR" dirty="0"/>
              <a:t>, 9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들을 각각 이미지화 일정한 순서에 맞게 이어 붙인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I_chal</a:t>
            </a:r>
            <a:r>
              <a:rPr lang="ko-KR" altLang="en-US" dirty="0"/>
              <a:t>은 </a:t>
            </a:r>
            <a:r>
              <a:rPr lang="en-US" altLang="ko-KR" dirty="0" err="1"/>
              <a:t>I_easy</a:t>
            </a:r>
            <a:r>
              <a:rPr lang="ko-KR" altLang="en-US" dirty="0"/>
              <a:t>와 </a:t>
            </a:r>
            <a:r>
              <a:rPr lang="en-US" altLang="ko-KR" dirty="0" err="1"/>
              <a:t>I_fair</a:t>
            </a:r>
            <a:r>
              <a:rPr lang="ko-KR" altLang="en-US" dirty="0"/>
              <a:t>와는 다르게 한 이미지에 최대한 많은 정보를 담기 위해 시도해보는 이미지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250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GADF</a:t>
            </a:r>
            <a:r>
              <a:rPr lang="ko-KR" altLang="en-US" dirty="0">
                <a:latin typeface="+mn-ea"/>
                <a:ea typeface="+mn-ea"/>
              </a:rPr>
              <a:t> 이미지 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GADF</a:t>
            </a:r>
            <a:r>
              <a:rPr lang="ko-KR" altLang="en-US" dirty="0">
                <a:latin typeface="+mn-ea"/>
                <a:ea typeface="+mn-ea"/>
              </a:rPr>
              <a:t>는 시계열 데이터를 극좌표로 표현하는 방법입니다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단일 시계열 데이터를 가시화하는 방법이기 때문에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주어진 시계열 데이터를 가시화하면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총 </a:t>
            </a:r>
            <a:r>
              <a:rPr lang="en-US" altLang="ko-KR" dirty="0">
                <a:latin typeface="+mn-ea"/>
                <a:ea typeface="+mn-ea"/>
              </a:rPr>
              <a:t>9</a:t>
            </a:r>
            <a:r>
              <a:rPr lang="ko-KR" altLang="en-US" dirty="0">
                <a:latin typeface="+mn-ea"/>
                <a:ea typeface="+mn-ea"/>
              </a:rPr>
              <a:t>장의 이미지로 등장하게 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64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0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7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3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AEB5-5F03-489C-9022-493FEFC229D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A065-A135-4C59-838A-8C4606D4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8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2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jpe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4F655-79CF-4D63-9A9D-7E7FA0CB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84247" y="857974"/>
            <a:ext cx="7188199" cy="1517435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en-US" altLang="ko-KR" sz="2800" kern="0" dirty="0">
                <a:solidFill>
                  <a:prstClr val="white"/>
                </a:solidFill>
                <a:latin typeface="+mn-ea"/>
              </a:rPr>
              <a:t>2021 </a:t>
            </a:r>
            <a:r>
              <a:rPr lang="ko-KR" altLang="en-US" sz="2800" kern="0" dirty="0">
                <a:solidFill>
                  <a:prstClr val="white"/>
                </a:solidFill>
                <a:latin typeface="+mn-ea"/>
              </a:rPr>
              <a:t>한국 지능 시스템 학회</a:t>
            </a:r>
            <a:endParaRPr lang="en-US" altLang="ko-KR" sz="2800" kern="0" dirty="0">
              <a:solidFill>
                <a:prstClr val="white"/>
              </a:solidFill>
              <a:latin typeface="+mn-ea"/>
            </a:endParaRPr>
          </a:p>
          <a:p>
            <a:pPr algn="ctr" latinLnBrk="0">
              <a:spcAft>
                <a:spcPts val="600"/>
              </a:spcAft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n-ea"/>
              </a:rPr>
              <a:t>추계학술대회</a:t>
            </a:r>
            <a:endParaRPr lang="ko-KR" altLang="en-US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B9DA9-91A5-47D6-8AE0-5F4E260F5ACF}"/>
              </a:ext>
            </a:extLst>
          </p:cNvPr>
          <p:cNvSpPr/>
          <p:nvPr/>
        </p:nvSpPr>
        <p:spPr>
          <a:xfrm>
            <a:off x="611561" y="2586486"/>
            <a:ext cx="8015380" cy="1164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292" eaLnBrk="0" latinLnBrk="0" hangingPunct="0">
              <a:lnSpc>
                <a:spcPct val="114000"/>
              </a:lnSpc>
              <a:buSzPct val="100000"/>
              <a:defRPr/>
            </a:pPr>
            <a:r>
              <a:rPr lang="ko-KR" altLang="en-US" sz="32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시계열 데이터 시각화 방법에 따른 </a:t>
            </a:r>
            <a:endParaRPr lang="en-US" altLang="ko-KR" sz="3200" kern="0" spc="-151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+mn-ea"/>
            </a:endParaRPr>
          </a:p>
          <a:p>
            <a:pPr algn="ctr" defTabSz="1330292" eaLnBrk="0" latinLnBrk="0" hangingPunct="0">
              <a:lnSpc>
                <a:spcPct val="114000"/>
              </a:lnSpc>
              <a:buSzPct val="100000"/>
              <a:defRPr/>
            </a:pPr>
            <a:r>
              <a:rPr lang="en-US" altLang="ko-KR" sz="32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CNN </a:t>
            </a:r>
            <a:r>
              <a:rPr lang="ko-KR" altLang="en-US" sz="32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분류 성능 민감도 분석</a:t>
            </a:r>
            <a:endParaRPr lang="en-US" altLang="ko-KR" sz="3200" kern="0" spc="-151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A0A5F7A-49C5-4835-AF29-90BDAFEB2B6A}"/>
              </a:ext>
            </a:extLst>
          </p:cNvPr>
          <p:cNvSpPr/>
          <p:nvPr/>
        </p:nvSpPr>
        <p:spPr>
          <a:xfrm>
            <a:off x="670121" y="3814359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6" name="직사각형 12">
            <a:extLst>
              <a:ext uri="{FF2B5EF4-FFF2-40B4-BE49-F238E27FC236}">
                <a16:creationId xmlns:a16="http://schemas.microsoft.com/office/drawing/2014/main" id="{FB7971B0-0A86-4B02-9053-C1B5B06F184B}"/>
              </a:ext>
            </a:extLst>
          </p:cNvPr>
          <p:cNvSpPr/>
          <p:nvPr/>
        </p:nvSpPr>
        <p:spPr>
          <a:xfrm>
            <a:off x="611561" y="3868616"/>
            <a:ext cx="8015380" cy="76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292" eaLnBrk="0" hangingPunct="0">
              <a:lnSpc>
                <a:spcPct val="114000"/>
              </a:lnSpc>
              <a:buSzPct val="100000"/>
              <a:defRPr/>
            </a:pPr>
            <a:r>
              <a: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연세대학교</a:t>
            </a:r>
            <a:endParaRPr lang="en-US" altLang="ko-KR" sz="2000" kern="0" spc="-151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+mn-ea"/>
            </a:endParaRPr>
          </a:p>
          <a:p>
            <a:pPr algn="ctr" defTabSz="1330292" eaLnBrk="0" hangingPunct="0">
              <a:lnSpc>
                <a:spcPct val="114000"/>
              </a:lnSpc>
              <a:buSzPct val="100000"/>
              <a:defRPr/>
            </a:pPr>
            <a:r>
              <a: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컴퓨터 정보통신 공학부</a:t>
            </a:r>
            <a:endParaRPr lang="en-US" altLang="ko-KR" sz="2000" kern="0" spc="-151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8" name="직사각형 12">
            <a:extLst>
              <a:ext uri="{FF2B5EF4-FFF2-40B4-BE49-F238E27FC236}">
                <a16:creationId xmlns:a16="http://schemas.microsoft.com/office/drawing/2014/main" id="{6F8816CF-F33D-4493-9440-E44D2CC1A27B}"/>
              </a:ext>
            </a:extLst>
          </p:cNvPr>
          <p:cNvSpPr/>
          <p:nvPr/>
        </p:nvSpPr>
        <p:spPr>
          <a:xfrm>
            <a:off x="564670" y="5442130"/>
            <a:ext cx="8015380" cy="83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292" eaLnBrk="0" latinLnBrk="0" hangingPunct="0">
              <a:lnSpc>
                <a:spcPct val="114000"/>
              </a:lnSpc>
              <a:spcAft>
                <a:spcPts val="600"/>
              </a:spcAft>
              <a:buSzPct val="100000"/>
              <a:defRPr/>
            </a:pPr>
            <a:r>
              <a: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정호진</a:t>
            </a:r>
            <a:endParaRPr lang="en-US" altLang="ko-KR" sz="2000" kern="0" spc="-151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+mn-ea"/>
            </a:endParaRPr>
          </a:p>
          <a:p>
            <a:pPr algn="ctr" defTabSz="1330292" eaLnBrk="0" latinLnBrk="0" hangingPunct="0">
              <a:lnSpc>
                <a:spcPct val="114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hojinj@yonsei.ac.kr</a:t>
            </a:r>
          </a:p>
        </p:txBody>
      </p:sp>
    </p:spTree>
    <p:extLst>
      <p:ext uri="{BB962C8B-B14F-4D97-AF65-F5344CB8AC3E}">
        <p14:creationId xmlns:p14="http://schemas.microsoft.com/office/powerpoint/2010/main" val="18115541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환경 세팅 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데이터 가시화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C10A706-13BC-49A6-A3C5-C1DFDB84BA50}"/>
              </a:ext>
            </a:extLst>
          </p:cNvPr>
          <p:cNvSpPr/>
          <p:nvPr/>
        </p:nvSpPr>
        <p:spPr>
          <a:xfrm>
            <a:off x="277598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I_easy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1224EB0-61E5-42F2-9FB0-2924AD586F63}"/>
              </a:ext>
            </a:extLst>
          </p:cNvPr>
          <p:cNvSpPr/>
          <p:nvPr/>
        </p:nvSpPr>
        <p:spPr>
          <a:xfrm>
            <a:off x="5938937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GADF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8983D0F7-EEFA-48A9-9B5D-01793A20DAC8}"/>
              </a:ext>
            </a:extLst>
          </p:cNvPr>
          <p:cNvSpPr/>
          <p:nvPr/>
        </p:nvSpPr>
        <p:spPr>
          <a:xfrm>
            <a:off x="7826049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MTF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38CD7-033F-4E6B-B3DF-3A66F6C4E780}"/>
              </a:ext>
            </a:extLst>
          </p:cNvPr>
          <p:cNvSpPr txBox="1"/>
          <p:nvPr/>
        </p:nvSpPr>
        <p:spPr>
          <a:xfrm>
            <a:off x="7917842" y="446580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Angle</a:t>
            </a:r>
            <a:endParaRPr lang="ko-KR" altLang="en-US" dirty="0"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3144F1-F05C-4626-AC1F-63FA1DBBB9C4}"/>
              </a:ext>
            </a:extLst>
          </p:cNvPr>
          <p:cNvSpPr txBox="1"/>
          <p:nvPr/>
        </p:nvSpPr>
        <p:spPr>
          <a:xfrm>
            <a:off x="796435" y="33659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ch1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7E4FF-34C3-4BD3-9E00-C90F42C5535E}"/>
              </a:ext>
            </a:extLst>
          </p:cNvPr>
          <p:cNvSpPr txBox="1"/>
          <p:nvPr/>
        </p:nvSpPr>
        <p:spPr>
          <a:xfrm>
            <a:off x="2519559" y="33659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ch2</a:t>
            </a:r>
            <a:endParaRPr lang="ko-KR" altLang="en-US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7F5DC-F862-489A-A3CA-853B82F96DFD}"/>
              </a:ext>
            </a:extLst>
          </p:cNvPr>
          <p:cNvSpPr txBox="1"/>
          <p:nvPr/>
        </p:nvSpPr>
        <p:spPr>
          <a:xfrm>
            <a:off x="4377658" y="340859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ch3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D3D7BF-75E4-4CF4-9EC3-73667816D082}"/>
              </a:ext>
            </a:extLst>
          </p:cNvPr>
          <p:cNvSpPr txBox="1"/>
          <p:nvPr/>
        </p:nvSpPr>
        <p:spPr>
          <a:xfrm>
            <a:off x="6249226" y="33863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ch4</a:t>
            </a:r>
            <a:endParaRPr lang="ko-KR" altLang="en-US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B0C11B-6FE5-4C45-9187-60D748C70CDA}"/>
              </a:ext>
            </a:extLst>
          </p:cNvPr>
          <p:cNvSpPr txBox="1"/>
          <p:nvPr/>
        </p:nvSpPr>
        <p:spPr>
          <a:xfrm>
            <a:off x="797777" y="54094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ch5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6D9937-6512-447B-8C1C-CE19D77021A7}"/>
              </a:ext>
            </a:extLst>
          </p:cNvPr>
          <p:cNvSpPr txBox="1"/>
          <p:nvPr/>
        </p:nvSpPr>
        <p:spPr>
          <a:xfrm>
            <a:off x="2519559" y="541509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ch6</a:t>
            </a:r>
            <a:endParaRPr lang="ko-KR" altLang="en-US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A72F3E-84BD-4FE2-9B65-A3DE54AEB8B3}"/>
              </a:ext>
            </a:extLst>
          </p:cNvPr>
          <p:cNvSpPr txBox="1"/>
          <p:nvPr/>
        </p:nvSpPr>
        <p:spPr>
          <a:xfrm>
            <a:off x="4377658" y="540666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ch7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761BD8-AF75-4D66-B60B-0E85292DF7B0}"/>
              </a:ext>
            </a:extLst>
          </p:cNvPr>
          <p:cNvSpPr txBox="1"/>
          <p:nvPr/>
        </p:nvSpPr>
        <p:spPr>
          <a:xfrm>
            <a:off x="6249226" y="540666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ch8</a:t>
            </a:r>
            <a:endParaRPr lang="ko-KR" altLang="en-US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F1B8357-06D4-46A0-84BF-F14B02C9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11" y="4002363"/>
            <a:ext cx="1371600" cy="1371600"/>
          </a:xfrm>
          <a:prstGeom prst="rect">
            <a:avLst/>
          </a:prstGeom>
        </p:spPr>
      </p:pic>
      <p:pic>
        <p:nvPicPr>
          <p:cNvPr id="34" name="그림 3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3645C7B-EB38-44D7-9EED-D1F18D43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37" y="1955800"/>
            <a:ext cx="1371600" cy="1371600"/>
          </a:xfrm>
          <a:prstGeom prst="rect">
            <a:avLst/>
          </a:prstGeom>
        </p:spPr>
      </p:pic>
      <p:pic>
        <p:nvPicPr>
          <p:cNvPr id="59" name="그림 5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9CFB319-DBC3-4F15-AAA1-70032B7FD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03" y="3025099"/>
            <a:ext cx="1371600" cy="13716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357EB4A-D7D1-419C-8B56-2002CBEB44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3" y="1955800"/>
            <a:ext cx="1371600" cy="1371600"/>
          </a:xfrm>
          <a:prstGeom prst="rect">
            <a:avLst/>
          </a:prstGeom>
        </p:spPr>
      </p:pic>
      <p:pic>
        <p:nvPicPr>
          <p:cNvPr id="62" name="그림 6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BBB3F89-DA96-43FC-B3B7-F15D5EEA0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76" y="1955800"/>
            <a:ext cx="1371600" cy="1371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C998F46-4057-4FED-9C8F-9E411C6AFC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15" y="1960531"/>
            <a:ext cx="1371600" cy="13716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EA8BDDB-592B-49BE-963A-823FD6F06D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3991805"/>
            <a:ext cx="1371600" cy="1371600"/>
          </a:xfrm>
          <a:prstGeom prst="rect">
            <a:avLst/>
          </a:prstGeom>
        </p:spPr>
      </p:pic>
      <p:pic>
        <p:nvPicPr>
          <p:cNvPr id="65" name="그림 6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18C1123-F525-4BF7-AD7C-055F36776C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76" y="3993397"/>
            <a:ext cx="1371600" cy="1371600"/>
          </a:xfrm>
          <a:prstGeom prst="rect">
            <a:avLst/>
          </a:prstGeom>
        </p:spPr>
      </p:pic>
      <p:pic>
        <p:nvPicPr>
          <p:cNvPr id="66" name="그림 6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F8EA1E1-E879-433C-BA8F-E5858315C7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15" y="4002363"/>
            <a:ext cx="1371600" cy="1371600"/>
          </a:xfrm>
          <a:prstGeom prst="rect">
            <a:avLst/>
          </a:prstGeom>
        </p:spPr>
      </p:pic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66562886-6CE6-4B09-A549-7F0BD02A9EDD}"/>
              </a:ext>
            </a:extLst>
          </p:cNvPr>
          <p:cNvSpPr/>
          <p:nvPr/>
        </p:nvSpPr>
        <p:spPr>
          <a:xfrm>
            <a:off x="4051822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I_chal</a:t>
            </a:r>
            <a:endParaRPr lang="ko-KR" altLang="en-US" dirty="0">
              <a:latin typeface="+mn-ea"/>
            </a:endParaRP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22A9267-92E2-4253-9735-395CD13B9A0D}"/>
              </a:ext>
            </a:extLst>
          </p:cNvPr>
          <p:cNvSpPr/>
          <p:nvPr/>
        </p:nvSpPr>
        <p:spPr>
          <a:xfrm>
            <a:off x="2164710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I_fair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76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결과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C10A706-13BC-49A6-A3C5-C1DFDB84BA50}"/>
              </a:ext>
            </a:extLst>
          </p:cNvPr>
          <p:cNvSpPr/>
          <p:nvPr/>
        </p:nvSpPr>
        <p:spPr>
          <a:xfrm>
            <a:off x="467028" y="1948262"/>
            <a:ext cx="988485" cy="56955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err="1">
                <a:latin typeface="+mn-ea"/>
              </a:rPr>
              <a:t>I_easy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348C6E3-34F2-4630-8534-239BFEBAB00F}"/>
              </a:ext>
            </a:extLst>
          </p:cNvPr>
          <p:cNvSpPr/>
          <p:nvPr/>
        </p:nvSpPr>
        <p:spPr>
          <a:xfrm>
            <a:off x="467028" y="2771222"/>
            <a:ext cx="988485" cy="56955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err="1">
                <a:latin typeface="+mn-ea"/>
              </a:rPr>
              <a:t>I_chal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EE7D671E-C6A1-4B8D-8C81-24E1E5C91BD9}"/>
              </a:ext>
            </a:extLst>
          </p:cNvPr>
          <p:cNvSpPr/>
          <p:nvPr/>
        </p:nvSpPr>
        <p:spPr>
          <a:xfrm>
            <a:off x="467028" y="3594182"/>
            <a:ext cx="988485" cy="56955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 err="1">
                <a:latin typeface="+mn-ea"/>
              </a:rPr>
              <a:t>I_fair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1224EB0-61E5-42F2-9FB0-2924AD586F63}"/>
              </a:ext>
            </a:extLst>
          </p:cNvPr>
          <p:cNvSpPr/>
          <p:nvPr/>
        </p:nvSpPr>
        <p:spPr>
          <a:xfrm>
            <a:off x="467028" y="4417142"/>
            <a:ext cx="988485" cy="56955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>
                <a:latin typeface="+mn-ea"/>
              </a:rPr>
              <a:t>GADF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8983D0F7-EEFA-48A9-9B5D-01793A20DAC8}"/>
              </a:ext>
            </a:extLst>
          </p:cNvPr>
          <p:cNvSpPr/>
          <p:nvPr/>
        </p:nvSpPr>
        <p:spPr>
          <a:xfrm>
            <a:off x="467028" y="5212270"/>
            <a:ext cx="988485" cy="56955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dirty="0">
                <a:latin typeface="+mn-ea"/>
              </a:rPr>
              <a:t>MTF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558D780A-2E0D-4060-AB97-E13E3DB6555C}"/>
              </a:ext>
            </a:extLst>
          </p:cNvPr>
          <p:cNvSpPr/>
          <p:nvPr/>
        </p:nvSpPr>
        <p:spPr>
          <a:xfrm>
            <a:off x="2580871" y="5001117"/>
            <a:ext cx="964970" cy="781716"/>
          </a:xfrm>
          <a:prstGeom prst="foldedCorner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atin typeface="+mn-ea"/>
              </a:rPr>
              <a:t>정확도</a:t>
            </a:r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C7B3A41B-0DC8-4D2A-9B18-F34674C874AC}"/>
              </a:ext>
            </a:extLst>
          </p:cNvPr>
          <p:cNvSpPr/>
          <p:nvPr/>
        </p:nvSpPr>
        <p:spPr>
          <a:xfrm>
            <a:off x="2580874" y="2019379"/>
            <a:ext cx="964969" cy="861721"/>
          </a:xfrm>
          <a:prstGeom prst="foldedCorner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atin typeface="+mn-ea"/>
              </a:rPr>
              <a:t>엔트로피</a:t>
            </a: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D8559834-81F6-4473-A448-C3DAD3ADA956}"/>
              </a:ext>
            </a:extLst>
          </p:cNvPr>
          <p:cNvSpPr/>
          <p:nvPr/>
        </p:nvSpPr>
        <p:spPr>
          <a:xfrm>
            <a:off x="2580874" y="3000156"/>
            <a:ext cx="964969" cy="861721"/>
          </a:xfrm>
          <a:prstGeom prst="foldedCorner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희소성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BED2F11-9AFC-4F3B-84EF-EA3B9BF94A52}"/>
              </a:ext>
            </a:extLst>
          </p:cNvPr>
          <p:cNvSpPr/>
          <p:nvPr/>
        </p:nvSpPr>
        <p:spPr>
          <a:xfrm>
            <a:off x="1815486" y="2415466"/>
            <a:ext cx="423484" cy="9026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50EE4CC-F1FE-4813-861D-19B22E804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78854"/>
              </p:ext>
            </p:extLst>
          </p:nvPr>
        </p:nvGraphicFramePr>
        <p:xfrm>
          <a:off x="3787405" y="5001117"/>
          <a:ext cx="4837433" cy="781716"/>
        </p:xfrm>
        <a:graphic>
          <a:graphicData uri="http://schemas.openxmlformats.org/drawingml/2006/table">
            <a:tbl>
              <a:tblPr/>
              <a:tblGrid>
                <a:gridCol w="806410">
                  <a:extLst>
                    <a:ext uri="{9D8B030D-6E8A-4147-A177-3AD203B41FA5}">
                      <a16:colId xmlns:a16="http://schemas.microsoft.com/office/drawing/2014/main" val="696716648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1505549131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629010048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3812098004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3026680168"/>
                    </a:ext>
                  </a:extLst>
                </a:gridCol>
                <a:gridCol w="805383">
                  <a:extLst>
                    <a:ext uri="{9D8B030D-6E8A-4147-A177-3AD203B41FA5}">
                      <a16:colId xmlns:a16="http://schemas.microsoft.com/office/drawing/2014/main" val="3675751260"/>
                    </a:ext>
                  </a:extLst>
                </a:gridCol>
              </a:tblGrid>
              <a:tr h="260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정확도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I_easy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I_fair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I_chal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GADF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MTF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50594"/>
                  </a:ext>
                </a:extLst>
              </a:tr>
              <a:tr h="260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MEAN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0.992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0.975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0.946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67405"/>
                  </a:ext>
                </a:extLst>
              </a:tr>
              <a:tr h="260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0.026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0.079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0.108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3747" marR="113747" marT="31448" marB="314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9986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2160978-2C21-4E60-8E22-CCB02742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1979"/>
              </p:ext>
            </p:extLst>
          </p:nvPr>
        </p:nvGraphicFramePr>
        <p:xfrm>
          <a:off x="3787405" y="2021104"/>
          <a:ext cx="4837433" cy="845688"/>
        </p:xfrm>
        <a:graphic>
          <a:graphicData uri="http://schemas.openxmlformats.org/drawingml/2006/table">
            <a:tbl>
              <a:tblPr/>
              <a:tblGrid>
                <a:gridCol w="806410">
                  <a:extLst>
                    <a:ext uri="{9D8B030D-6E8A-4147-A177-3AD203B41FA5}">
                      <a16:colId xmlns:a16="http://schemas.microsoft.com/office/drawing/2014/main" val="2846817810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2263892191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2049006261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1424958952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3885083322"/>
                    </a:ext>
                  </a:extLst>
                </a:gridCol>
                <a:gridCol w="805383">
                  <a:extLst>
                    <a:ext uri="{9D8B030D-6E8A-4147-A177-3AD203B41FA5}">
                      <a16:colId xmlns:a16="http://schemas.microsoft.com/office/drawing/2014/main" val="2817087093"/>
                    </a:ext>
                  </a:extLst>
                </a:gridCol>
              </a:tblGrid>
              <a:tr h="281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엔트로피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I_easy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I_fair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I_chal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GADF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BE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MTF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68031"/>
                  </a:ext>
                </a:extLst>
              </a:tr>
              <a:tr h="281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MEAN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4.565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4.558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5.345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7.047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2.551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05956"/>
                  </a:ext>
                </a:extLst>
              </a:tr>
              <a:tr h="281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0.183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0.181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0.225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0.042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0.042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918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6830D88-DDA0-4A32-8CF7-4C05A9F4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43556"/>
              </p:ext>
            </p:extLst>
          </p:nvPr>
        </p:nvGraphicFramePr>
        <p:xfrm>
          <a:off x="3787406" y="3037879"/>
          <a:ext cx="4837433" cy="808203"/>
        </p:xfrm>
        <a:graphic>
          <a:graphicData uri="http://schemas.openxmlformats.org/drawingml/2006/table">
            <a:tbl>
              <a:tblPr/>
              <a:tblGrid>
                <a:gridCol w="806410">
                  <a:extLst>
                    <a:ext uri="{9D8B030D-6E8A-4147-A177-3AD203B41FA5}">
                      <a16:colId xmlns:a16="http://schemas.microsoft.com/office/drawing/2014/main" val="3354987327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1395165139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3373143753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2926269566"/>
                    </a:ext>
                  </a:extLst>
                </a:gridCol>
                <a:gridCol w="806410">
                  <a:extLst>
                    <a:ext uri="{9D8B030D-6E8A-4147-A177-3AD203B41FA5}">
                      <a16:colId xmlns:a16="http://schemas.microsoft.com/office/drawing/2014/main" val="1768642256"/>
                    </a:ext>
                  </a:extLst>
                </a:gridCol>
                <a:gridCol w="805383">
                  <a:extLst>
                    <a:ext uri="{9D8B030D-6E8A-4147-A177-3AD203B41FA5}">
                      <a16:colId xmlns:a16="http://schemas.microsoft.com/office/drawing/2014/main" val="3537732502"/>
                    </a:ext>
                  </a:extLst>
                </a:gridCol>
              </a:tblGrid>
              <a:tr h="2694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희소성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I_easy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I_fair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I_chal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GADF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MTF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68275"/>
                  </a:ext>
                </a:extLst>
              </a:tr>
              <a:tr h="2694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MEAN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0.272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0.273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0.296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0.032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0.267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48961"/>
                  </a:ext>
                </a:extLst>
              </a:tr>
              <a:tr h="2694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0.049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0.048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0.053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0.004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0.004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12185" marR="112185" marT="31016" marB="31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5249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8E49C2-850C-448B-B110-874465373A6B}"/>
              </a:ext>
            </a:extLst>
          </p:cNvPr>
          <p:cNvSpPr/>
          <p:nvPr/>
        </p:nvSpPr>
        <p:spPr>
          <a:xfrm>
            <a:off x="277596" y="1670388"/>
            <a:ext cx="1348458" cy="43840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169E5C-A2D7-4C9A-BAF9-639AE2786550}"/>
              </a:ext>
            </a:extLst>
          </p:cNvPr>
          <p:cNvSpPr/>
          <p:nvPr/>
        </p:nvSpPr>
        <p:spPr>
          <a:xfrm>
            <a:off x="2469747" y="1665634"/>
            <a:ext cx="6396655" cy="2458691"/>
          </a:xfrm>
          <a:prstGeom prst="roundRect">
            <a:avLst>
              <a:gd name="adj" fmla="val 127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C68586D-7055-481E-8F53-0306C8DA09E0}"/>
              </a:ext>
            </a:extLst>
          </p:cNvPr>
          <p:cNvSpPr/>
          <p:nvPr/>
        </p:nvSpPr>
        <p:spPr>
          <a:xfrm>
            <a:off x="2469747" y="4741016"/>
            <a:ext cx="6396655" cy="1313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4EA1C57-DCC8-407B-BF5C-3506AC2D1B14}"/>
              </a:ext>
            </a:extLst>
          </p:cNvPr>
          <p:cNvSpPr/>
          <p:nvPr/>
        </p:nvSpPr>
        <p:spPr>
          <a:xfrm rot="5400000">
            <a:off x="5456332" y="3910399"/>
            <a:ext cx="423484" cy="9026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4E2EE-1241-44C0-A13E-711BBE3B47EB}"/>
              </a:ext>
            </a:extLst>
          </p:cNvPr>
          <p:cNvSpPr txBox="1"/>
          <p:nvPr/>
        </p:nvSpPr>
        <p:spPr>
          <a:xfrm>
            <a:off x="291856" y="989685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이미지 가시화 방법에 따른 엔트로피와 희소성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정확도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표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117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9EDAAF4-1D36-42BD-80A7-A0451B4B562B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822F3E-DD72-471F-8AF0-3208F5221CE9}"/>
              </a:ext>
            </a:extLst>
          </p:cNvPr>
          <p:cNvSpPr txBox="1"/>
          <p:nvPr/>
        </p:nvSpPr>
        <p:spPr>
          <a:xfrm>
            <a:off x="291856" y="989685"/>
            <a:ext cx="704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이미지 가시화 방법에 따른 엔트로피와 희소성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정확도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그래프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CD2F01-27C0-49F6-8712-10A1B1B8DF4F}"/>
              </a:ext>
            </a:extLst>
          </p:cNvPr>
          <p:cNvGrpSpPr/>
          <p:nvPr/>
        </p:nvGrpSpPr>
        <p:grpSpPr>
          <a:xfrm>
            <a:off x="354542" y="2396228"/>
            <a:ext cx="2560320" cy="2003577"/>
            <a:chOff x="354542" y="2396228"/>
            <a:chExt cx="2560320" cy="20035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2F283-474A-4F71-8268-223D48A35D12}"/>
                </a:ext>
              </a:extLst>
            </p:cNvPr>
            <p:cNvSpPr txBox="1"/>
            <p:nvPr/>
          </p:nvSpPr>
          <p:spPr>
            <a:xfrm>
              <a:off x="1217679" y="2396228"/>
              <a:ext cx="1357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정확도</a:t>
              </a:r>
            </a:p>
          </p:txBody>
        </p:sp>
        <p:graphicFrame>
          <p:nvGraphicFramePr>
            <p:cNvPr id="17" name="차트 16">
              <a:extLst>
                <a:ext uri="{FF2B5EF4-FFF2-40B4-BE49-F238E27FC236}">
                  <a16:creationId xmlns:a16="http://schemas.microsoft.com/office/drawing/2014/main" id="{5269CAFC-66EF-4C56-AA67-5431F18B30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5212087"/>
                </p:ext>
              </p:extLst>
            </p:nvPr>
          </p:nvGraphicFramePr>
          <p:xfrm>
            <a:off x="354542" y="2845325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1EC55C-B33B-49C9-B57A-413D0F4FABC8}"/>
              </a:ext>
            </a:extLst>
          </p:cNvPr>
          <p:cNvGrpSpPr/>
          <p:nvPr/>
        </p:nvGrpSpPr>
        <p:grpSpPr>
          <a:xfrm>
            <a:off x="3291840" y="2396228"/>
            <a:ext cx="2560320" cy="2003577"/>
            <a:chOff x="3291840" y="2396228"/>
            <a:chExt cx="2560320" cy="20035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5215DF-B90A-4FC2-B1EC-F16BCEA0A16A}"/>
                </a:ext>
              </a:extLst>
            </p:cNvPr>
            <p:cNvSpPr txBox="1"/>
            <p:nvPr/>
          </p:nvSpPr>
          <p:spPr>
            <a:xfrm>
              <a:off x="4035135" y="2396228"/>
              <a:ext cx="1249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엔트로피</a:t>
              </a:r>
            </a:p>
          </p:txBody>
        </p:sp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5E595AF6-DA28-450F-90C4-6400DE504BE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3031871"/>
                </p:ext>
              </p:extLst>
            </p:nvPr>
          </p:nvGraphicFramePr>
          <p:xfrm>
            <a:off x="3291840" y="2845325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62AC40-AD3C-48FD-B852-2C41B202C785}"/>
              </a:ext>
            </a:extLst>
          </p:cNvPr>
          <p:cNvGrpSpPr/>
          <p:nvPr/>
        </p:nvGrpSpPr>
        <p:grpSpPr>
          <a:xfrm>
            <a:off x="6229138" y="2396228"/>
            <a:ext cx="2560320" cy="2000094"/>
            <a:chOff x="6229138" y="2396228"/>
            <a:chExt cx="2560320" cy="20000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4E4DE-CF7A-46D7-B56F-19E324E200BF}"/>
                </a:ext>
              </a:extLst>
            </p:cNvPr>
            <p:cNvSpPr txBox="1"/>
            <p:nvPr/>
          </p:nvSpPr>
          <p:spPr>
            <a:xfrm>
              <a:off x="7192029" y="2396228"/>
              <a:ext cx="996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희소성</a:t>
              </a:r>
            </a:p>
          </p:txBody>
        </p:sp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10BB06E5-636C-48FE-BE84-0D407BD0D35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3442982"/>
                </p:ext>
              </p:extLst>
            </p:nvPr>
          </p:nvGraphicFramePr>
          <p:xfrm>
            <a:off x="6229138" y="2841842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478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9EDAAF4-1D36-42BD-80A7-A0451B4B562B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A5451-B499-4465-BB53-1120E0801AFE}"/>
              </a:ext>
            </a:extLst>
          </p:cNvPr>
          <p:cNvSpPr txBox="1"/>
          <p:nvPr/>
        </p:nvSpPr>
        <p:spPr>
          <a:xfrm>
            <a:off x="4119976" y="3368222"/>
            <a:ext cx="1207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정확도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7ED71B-5ED3-4F6B-B055-79DE400C1A8F}"/>
              </a:ext>
            </a:extLst>
          </p:cNvPr>
          <p:cNvCxnSpPr/>
          <p:nvPr/>
        </p:nvCxnSpPr>
        <p:spPr>
          <a:xfrm>
            <a:off x="1586528" y="3330723"/>
            <a:ext cx="474532" cy="370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086651-E11D-4FD8-9E13-256BA8C8D056}"/>
              </a:ext>
            </a:extLst>
          </p:cNvPr>
          <p:cNvSpPr txBox="1"/>
          <p:nvPr/>
        </p:nvSpPr>
        <p:spPr>
          <a:xfrm>
            <a:off x="291856" y="989685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결과 그래프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정확도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A7E834-D86D-481E-B02A-9D0A0728793E}"/>
              </a:ext>
            </a:extLst>
          </p:cNvPr>
          <p:cNvGrpSpPr/>
          <p:nvPr/>
        </p:nvGrpSpPr>
        <p:grpSpPr>
          <a:xfrm>
            <a:off x="354542" y="1284821"/>
            <a:ext cx="8434916" cy="1804848"/>
            <a:chOff x="354542" y="1284821"/>
            <a:chExt cx="8434916" cy="18048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987806-1515-474F-BF87-65A60A594AFD}"/>
                </a:ext>
              </a:extLst>
            </p:cNvPr>
            <p:cNvSpPr txBox="1"/>
            <p:nvPr/>
          </p:nvSpPr>
          <p:spPr>
            <a:xfrm>
              <a:off x="1217679" y="1284821"/>
              <a:ext cx="1357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정확도</a:t>
              </a:r>
            </a:p>
          </p:txBody>
        </p:sp>
        <p:graphicFrame>
          <p:nvGraphicFramePr>
            <p:cNvPr id="47" name="차트 46">
              <a:extLst>
                <a:ext uri="{FF2B5EF4-FFF2-40B4-BE49-F238E27FC236}">
                  <a16:creationId xmlns:a16="http://schemas.microsoft.com/office/drawing/2014/main" id="{33DD4A6C-8FC4-4F0A-9788-814B02FE07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2369379"/>
                </p:ext>
              </p:extLst>
            </p:nvPr>
          </p:nvGraphicFramePr>
          <p:xfrm>
            <a:off x="354542" y="1535189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A57FD0-3F42-48CC-BF69-BEC023D0F2E0}"/>
                </a:ext>
              </a:extLst>
            </p:cNvPr>
            <p:cNvSpPr txBox="1"/>
            <p:nvPr/>
          </p:nvSpPr>
          <p:spPr>
            <a:xfrm>
              <a:off x="4035135" y="1284821"/>
              <a:ext cx="1249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엔트로피</a:t>
              </a:r>
            </a:p>
          </p:txBody>
        </p:sp>
        <p:graphicFrame>
          <p:nvGraphicFramePr>
            <p:cNvPr id="50" name="차트 49">
              <a:extLst>
                <a:ext uri="{FF2B5EF4-FFF2-40B4-BE49-F238E27FC236}">
                  <a16:creationId xmlns:a16="http://schemas.microsoft.com/office/drawing/2014/main" id="{CC7BA5AC-3130-427E-AAF0-A3140696F1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5768118"/>
                </p:ext>
              </p:extLst>
            </p:nvPr>
          </p:nvGraphicFramePr>
          <p:xfrm>
            <a:off x="3291840" y="1535189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B8A7A3-9077-49CB-83B0-72B6FBAEACEE}"/>
                </a:ext>
              </a:extLst>
            </p:cNvPr>
            <p:cNvSpPr txBox="1"/>
            <p:nvPr/>
          </p:nvSpPr>
          <p:spPr>
            <a:xfrm>
              <a:off x="7192029" y="1284821"/>
              <a:ext cx="996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희소성</a:t>
              </a:r>
            </a:p>
          </p:txBody>
        </p:sp>
        <p:graphicFrame>
          <p:nvGraphicFramePr>
            <p:cNvPr id="53" name="차트 52">
              <a:extLst>
                <a:ext uri="{FF2B5EF4-FFF2-40B4-BE49-F238E27FC236}">
                  <a16:creationId xmlns:a16="http://schemas.microsoft.com/office/drawing/2014/main" id="{BF3BABD7-83FD-4F39-B41F-C8407EE438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3663500"/>
                </p:ext>
              </p:extLst>
            </p:nvPr>
          </p:nvGraphicFramePr>
          <p:xfrm>
            <a:off x="6229138" y="1531706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7275F41B-0F51-462C-8666-1C5F3F749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571335"/>
              </p:ext>
            </p:extLst>
          </p:nvPr>
        </p:nvGraphicFramePr>
        <p:xfrm>
          <a:off x="2620130" y="3701117"/>
          <a:ext cx="4207454" cy="255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0973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Graphic spid="5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C573FC6E-8D25-49E4-9D7A-89B9EE92B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54956"/>
              </p:ext>
            </p:extLst>
          </p:nvPr>
        </p:nvGraphicFramePr>
        <p:xfrm>
          <a:off x="2344079" y="3657398"/>
          <a:ext cx="4631595" cy="28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9EDAAF4-1D36-42BD-80A7-A0451B4B562B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85300-EC0F-4141-BDF9-8361EB2E524C}"/>
              </a:ext>
            </a:extLst>
          </p:cNvPr>
          <p:cNvSpPr txBox="1"/>
          <p:nvPr/>
        </p:nvSpPr>
        <p:spPr>
          <a:xfrm>
            <a:off x="3618853" y="3301852"/>
            <a:ext cx="2295145" cy="355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엔트로피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A5292321-A1FA-4EF2-90B1-F1522DFE22E4}"/>
              </a:ext>
            </a:extLst>
          </p:cNvPr>
          <p:cNvSpPr/>
          <p:nvPr/>
        </p:nvSpPr>
        <p:spPr>
          <a:xfrm>
            <a:off x="5218802" y="3657398"/>
            <a:ext cx="1618898" cy="2629258"/>
          </a:xfrm>
          <a:prstGeom prst="frame">
            <a:avLst>
              <a:gd name="adj1" fmla="val 21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79E0D-DE41-4CFB-8982-2B799852940C}"/>
              </a:ext>
            </a:extLst>
          </p:cNvPr>
          <p:cNvSpPr txBox="1"/>
          <p:nvPr/>
        </p:nvSpPr>
        <p:spPr>
          <a:xfrm>
            <a:off x="6122345" y="4859061"/>
            <a:ext cx="664893" cy="27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2.551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F5D8A6-BFCA-4482-BA9C-9EF153710B5F}"/>
              </a:ext>
            </a:extLst>
          </p:cNvPr>
          <p:cNvSpPr txBox="1"/>
          <p:nvPr/>
        </p:nvSpPr>
        <p:spPr>
          <a:xfrm>
            <a:off x="5363359" y="3727792"/>
            <a:ext cx="664893" cy="27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7.047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0F0EA0-6716-453A-B7F6-2859D905E357}"/>
              </a:ext>
            </a:extLst>
          </p:cNvPr>
          <p:cNvCxnSpPr>
            <a:cxnSpLocks/>
          </p:cNvCxnSpPr>
          <p:nvPr/>
        </p:nvCxnSpPr>
        <p:spPr>
          <a:xfrm>
            <a:off x="3912916" y="3171825"/>
            <a:ext cx="0" cy="3652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CBE97C-310C-4E4A-A472-8791A698275C}"/>
              </a:ext>
            </a:extLst>
          </p:cNvPr>
          <p:cNvSpPr txBox="1"/>
          <p:nvPr/>
        </p:nvSpPr>
        <p:spPr>
          <a:xfrm>
            <a:off x="291856" y="989685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결과 그래프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엔트로피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959D17-506D-47F3-B68A-BEE40571C6E7}"/>
              </a:ext>
            </a:extLst>
          </p:cNvPr>
          <p:cNvGrpSpPr/>
          <p:nvPr/>
        </p:nvGrpSpPr>
        <p:grpSpPr>
          <a:xfrm>
            <a:off x="354542" y="1284821"/>
            <a:ext cx="8434916" cy="1804848"/>
            <a:chOff x="354542" y="1284821"/>
            <a:chExt cx="8434916" cy="18048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45CAFA-EC33-4026-A37A-F15BB436E544}"/>
                </a:ext>
              </a:extLst>
            </p:cNvPr>
            <p:cNvSpPr txBox="1"/>
            <p:nvPr/>
          </p:nvSpPr>
          <p:spPr>
            <a:xfrm>
              <a:off x="1217679" y="1284821"/>
              <a:ext cx="1357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정확도</a:t>
              </a:r>
            </a:p>
          </p:txBody>
        </p: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ADB65D43-4CFA-46DD-B315-E57BB40CCC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8056087"/>
                </p:ext>
              </p:extLst>
            </p:nvPr>
          </p:nvGraphicFramePr>
          <p:xfrm>
            <a:off x="354542" y="1535189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56713B-7224-4FBB-B538-E198EC4BA38B}"/>
                </a:ext>
              </a:extLst>
            </p:cNvPr>
            <p:cNvSpPr txBox="1"/>
            <p:nvPr/>
          </p:nvSpPr>
          <p:spPr>
            <a:xfrm>
              <a:off x="4035135" y="1284821"/>
              <a:ext cx="1249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엔트로피</a:t>
              </a:r>
            </a:p>
          </p:txBody>
        </p:sp>
        <p:graphicFrame>
          <p:nvGraphicFramePr>
            <p:cNvPr id="32" name="차트 31">
              <a:extLst>
                <a:ext uri="{FF2B5EF4-FFF2-40B4-BE49-F238E27FC236}">
                  <a16:creationId xmlns:a16="http://schemas.microsoft.com/office/drawing/2014/main" id="{1D8B140D-943A-4C5B-B7A6-6998A72F46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6443907"/>
                </p:ext>
              </p:extLst>
            </p:nvPr>
          </p:nvGraphicFramePr>
          <p:xfrm>
            <a:off x="3291840" y="1535189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71973E-E129-41F7-990E-507B314104BD}"/>
                </a:ext>
              </a:extLst>
            </p:cNvPr>
            <p:cNvSpPr txBox="1"/>
            <p:nvPr/>
          </p:nvSpPr>
          <p:spPr>
            <a:xfrm>
              <a:off x="7192029" y="1284821"/>
              <a:ext cx="996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희소성</a:t>
              </a:r>
            </a:p>
          </p:txBody>
        </p:sp>
        <p:graphicFrame>
          <p:nvGraphicFramePr>
            <p:cNvPr id="34" name="차트 33">
              <a:extLst>
                <a:ext uri="{FF2B5EF4-FFF2-40B4-BE49-F238E27FC236}">
                  <a16:creationId xmlns:a16="http://schemas.microsoft.com/office/drawing/2014/main" id="{26B57A6A-2770-4A55-889C-C754233EC3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8508875"/>
                </p:ext>
              </p:extLst>
            </p:nvPr>
          </p:nvGraphicFramePr>
          <p:xfrm>
            <a:off x="6229138" y="1531706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04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P spid="22" grpId="0"/>
      <p:bldP spid="23" grpId="0" animBg="1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A672439A-36C2-4663-B1FE-8E730E18D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452853"/>
              </p:ext>
            </p:extLst>
          </p:nvPr>
        </p:nvGraphicFramePr>
        <p:xfrm>
          <a:off x="2025874" y="3382470"/>
          <a:ext cx="5092252" cy="3091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9EDAAF4-1D36-42BD-80A7-A0451B4B562B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C02D4-28A6-4452-A978-289183AAC0B0}"/>
              </a:ext>
            </a:extLst>
          </p:cNvPr>
          <p:cNvSpPr txBox="1"/>
          <p:nvPr/>
        </p:nvSpPr>
        <p:spPr>
          <a:xfrm>
            <a:off x="3834655" y="3196014"/>
            <a:ext cx="2020066" cy="34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희소성</a:t>
            </a: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389E94F8-FC2D-4A32-A882-3C99EDE4FC63}"/>
              </a:ext>
            </a:extLst>
          </p:cNvPr>
          <p:cNvSpPr/>
          <p:nvPr/>
        </p:nvSpPr>
        <p:spPr>
          <a:xfrm>
            <a:off x="4451227" y="3703908"/>
            <a:ext cx="1607187" cy="2567350"/>
          </a:xfrm>
          <a:prstGeom prst="frame">
            <a:avLst>
              <a:gd name="adj1" fmla="val 21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0F78D3-E752-4A4C-8524-463BEFE932A8}"/>
              </a:ext>
            </a:extLst>
          </p:cNvPr>
          <p:cNvSpPr txBox="1"/>
          <p:nvPr/>
        </p:nvSpPr>
        <p:spPr>
          <a:xfrm>
            <a:off x="4520068" y="3880575"/>
            <a:ext cx="649237" cy="2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0.296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3E5186-F7D4-4552-8667-9164EA6BDD49}"/>
              </a:ext>
            </a:extLst>
          </p:cNvPr>
          <p:cNvSpPr txBox="1"/>
          <p:nvPr/>
        </p:nvSpPr>
        <p:spPr>
          <a:xfrm>
            <a:off x="5326912" y="5318313"/>
            <a:ext cx="649237" cy="2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+mj-ea"/>
                <a:ea typeface="+mj-ea"/>
              </a:rPr>
              <a:t>0.032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933746-94CB-41D9-AC1F-101A6EB57DEF}"/>
              </a:ext>
            </a:extLst>
          </p:cNvPr>
          <p:cNvCxnSpPr>
            <a:cxnSpLocks/>
          </p:cNvCxnSpPr>
          <p:nvPr/>
        </p:nvCxnSpPr>
        <p:spPr>
          <a:xfrm flipH="1">
            <a:off x="7277100" y="3239819"/>
            <a:ext cx="541915" cy="3701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EF8A53-F2F0-4ACE-B99B-D3812DEF83BC}"/>
              </a:ext>
            </a:extLst>
          </p:cNvPr>
          <p:cNvSpPr txBox="1"/>
          <p:nvPr/>
        </p:nvSpPr>
        <p:spPr>
          <a:xfrm>
            <a:off x="291856" y="989685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결과 그래프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희소성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E2F91FC-64F2-4C2A-9D80-4B43C82E5FDD}"/>
              </a:ext>
            </a:extLst>
          </p:cNvPr>
          <p:cNvGrpSpPr/>
          <p:nvPr/>
        </p:nvGrpSpPr>
        <p:grpSpPr>
          <a:xfrm>
            <a:off x="354542" y="1284821"/>
            <a:ext cx="8434916" cy="1804848"/>
            <a:chOff x="354542" y="1284821"/>
            <a:chExt cx="8434916" cy="18048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161EF7-AB9C-45E4-9AE2-F3C5533C01C5}"/>
                </a:ext>
              </a:extLst>
            </p:cNvPr>
            <p:cNvSpPr txBox="1"/>
            <p:nvPr/>
          </p:nvSpPr>
          <p:spPr>
            <a:xfrm>
              <a:off x="1217679" y="1284821"/>
              <a:ext cx="1357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정확도</a:t>
              </a:r>
            </a:p>
          </p:txBody>
        </p:sp>
        <p:graphicFrame>
          <p:nvGraphicFramePr>
            <p:cNvPr id="33" name="차트 32">
              <a:extLst>
                <a:ext uri="{FF2B5EF4-FFF2-40B4-BE49-F238E27FC236}">
                  <a16:creationId xmlns:a16="http://schemas.microsoft.com/office/drawing/2014/main" id="{ACECD3FF-9AB4-4173-88D8-190E86867A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8056087"/>
                </p:ext>
              </p:extLst>
            </p:nvPr>
          </p:nvGraphicFramePr>
          <p:xfrm>
            <a:off x="354542" y="1535189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883D31-B291-436D-BEC0-464CA3DF43EE}"/>
                </a:ext>
              </a:extLst>
            </p:cNvPr>
            <p:cNvSpPr txBox="1"/>
            <p:nvPr/>
          </p:nvSpPr>
          <p:spPr>
            <a:xfrm>
              <a:off x="4035135" y="1284821"/>
              <a:ext cx="1249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엔트로피</a:t>
              </a:r>
            </a:p>
          </p:txBody>
        </p:sp>
        <p:graphicFrame>
          <p:nvGraphicFramePr>
            <p:cNvPr id="35" name="차트 34">
              <a:extLst>
                <a:ext uri="{FF2B5EF4-FFF2-40B4-BE49-F238E27FC236}">
                  <a16:creationId xmlns:a16="http://schemas.microsoft.com/office/drawing/2014/main" id="{454FDC96-571D-42F4-8A6C-301ED3291D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6443907"/>
                </p:ext>
              </p:extLst>
            </p:nvPr>
          </p:nvGraphicFramePr>
          <p:xfrm>
            <a:off x="3291840" y="1535189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CE8BD-B19C-4392-AB5C-2AE867D221F4}"/>
                </a:ext>
              </a:extLst>
            </p:cNvPr>
            <p:cNvSpPr txBox="1"/>
            <p:nvPr/>
          </p:nvSpPr>
          <p:spPr>
            <a:xfrm>
              <a:off x="7192029" y="1284821"/>
              <a:ext cx="996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희소성</a:t>
              </a:r>
            </a:p>
          </p:txBody>
        </p:sp>
        <p:graphicFrame>
          <p:nvGraphicFramePr>
            <p:cNvPr id="37" name="차트 36">
              <a:extLst>
                <a:ext uri="{FF2B5EF4-FFF2-40B4-BE49-F238E27FC236}">
                  <a16:creationId xmlns:a16="http://schemas.microsoft.com/office/drawing/2014/main" id="{3F418594-06F2-4AF2-A3A6-0656A87D830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8508875"/>
                </p:ext>
              </p:extLst>
            </p:nvPr>
          </p:nvGraphicFramePr>
          <p:xfrm>
            <a:off x="6229138" y="1531706"/>
            <a:ext cx="2560320" cy="1554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798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AsOne/>
      </p:bldGraphic>
      <p:bldP spid="26" grpId="0"/>
      <p:bldP spid="27" grpId="0" animBg="1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7F3BFD8C-3BAC-445B-9148-CD7FD10CB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58666"/>
              </p:ext>
            </p:extLst>
          </p:nvPr>
        </p:nvGraphicFramePr>
        <p:xfrm>
          <a:off x="4823119" y="2275638"/>
          <a:ext cx="4249761" cy="28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3AC08A-D887-4D09-872C-E66A980EC378}"/>
              </a:ext>
            </a:extLst>
          </p:cNvPr>
          <p:cNvSpPr/>
          <p:nvPr/>
        </p:nvSpPr>
        <p:spPr>
          <a:xfrm>
            <a:off x="338056" y="4897120"/>
            <a:ext cx="679357" cy="258642"/>
          </a:xfrm>
          <a:prstGeom prst="rect">
            <a:avLst/>
          </a:prstGeom>
          <a:solidFill>
            <a:srgbClr val="8FAADC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2060"/>
                </a:solidFill>
              </a:rPr>
              <a:t>평균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0246C0-B624-415A-A545-0F967A86C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9179"/>
              </p:ext>
            </p:extLst>
          </p:nvPr>
        </p:nvGraphicFramePr>
        <p:xfrm>
          <a:off x="1015989" y="1579323"/>
          <a:ext cx="3535685" cy="3576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37">
                  <a:extLst>
                    <a:ext uri="{9D8B030D-6E8A-4147-A177-3AD203B41FA5}">
                      <a16:colId xmlns:a16="http://schemas.microsoft.com/office/drawing/2014/main" val="418566171"/>
                    </a:ext>
                  </a:extLst>
                </a:gridCol>
                <a:gridCol w="707137">
                  <a:extLst>
                    <a:ext uri="{9D8B030D-6E8A-4147-A177-3AD203B41FA5}">
                      <a16:colId xmlns:a16="http://schemas.microsoft.com/office/drawing/2014/main" val="1878219092"/>
                    </a:ext>
                  </a:extLst>
                </a:gridCol>
                <a:gridCol w="707137">
                  <a:extLst>
                    <a:ext uri="{9D8B030D-6E8A-4147-A177-3AD203B41FA5}">
                      <a16:colId xmlns:a16="http://schemas.microsoft.com/office/drawing/2014/main" val="3288835874"/>
                    </a:ext>
                  </a:extLst>
                </a:gridCol>
                <a:gridCol w="707137">
                  <a:extLst>
                    <a:ext uri="{9D8B030D-6E8A-4147-A177-3AD203B41FA5}">
                      <a16:colId xmlns:a16="http://schemas.microsoft.com/office/drawing/2014/main" val="3240329902"/>
                    </a:ext>
                  </a:extLst>
                </a:gridCol>
                <a:gridCol w="707137">
                  <a:extLst>
                    <a:ext uri="{9D8B030D-6E8A-4147-A177-3AD203B41FA5}">
                      <a16:colId xmlns:a16="http://schemas.microsoft.com/office/drawing/2014/main" val="101237283"/>
                    </a:ext>
                  </a:extLst>
                </a:gridCol>
              </a:tblGrid>
              <a:tr h="25501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정확도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63" marR="11763" marT="11763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3" marR="9373" marT="9373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62" marR="9962" marT="996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62" marR="9962" marT="996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62" marR="9962" marT="996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20655"/>
                  </a:ext>
                </a:extLst>
              </a:tr>
              <a:tr h="373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I_easy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I_fair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I_chal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GADF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MTF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48449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0.917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0.75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0.667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562208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0.875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41500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0.917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50529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74710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63462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07260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94344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09996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2581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276" marR="13276" marT="132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578"/>
                  </a:ext>
                </a:extLst>
              </a:tr>
              <a:tr h="26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76" marR="13276" marT="13276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3276" marR="13276" marT="13276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0.992</a:t>
                      </a:r>
                    </a:p>
                  </a:txBody>
                  <a:tcPr marL="13276" marR="13276" marT="13276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0.975</a:t>
                      </a:r>
                    </a:p>
                  </a:txBody>
                  <a:tcPr marL="13276" marR="13276" marT="13276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0.946</a:t>
                      </a:r>
                    </a:p>
                  </a:txBody>
                  <a:tcPr marL="13276" marR="13276" marT="13276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88456"/>
                  </a:ext>
                </a:extLst>
              </a:tr>
            </a:tbl>
          </a:graphicData>
        </a:graphic>
      </p:graphicFrame>
      <p:sp>
        <p:nvSpPr>
          <p:cNvPr id="11" name="액자 10">
            <a:extLst>
              <a:ext uri="{FF2B5EF4-FFF2-40B4-BE49-F238E27FC236}">
                <a16:creationId xmlns:a16="http://schemas.microsoft.com/office/drawing/2014/main" id="{FAFCB9D7-0797-4B34-9B62-A04D71C8EFDC}"/>
              </a:ext>
            </a:extLst>
          </p:cNvPr>
          <p:cNvSpPr/>
          <p:nvPr/>
        </p:nvSpPr>
        <p:spPr>
          <a:xfrm>
            <a:off x="3833149" y="1859279"/>
            <a:ext cx="718525" cy="3351625"/>
          </a:xfrm>
          <a:prstGeom prst="frame">
            <a:avLst>
              <a:gd name="adj1" fmla="val 6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B4F3A09B-7CDF-4889-889A-53F318B79F77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921DA-438A-462B-A9EC-6340E2B9B1EE}"/>
              </a:ext>
            </a:extLst>
          </p:cNvPr>
          <p:cNvSpPr txBox="1"/>
          <p:nvPr/>
        </p:nvSpPr>
        <p:spPr>
          <a:xfrm>
            <a:off x="6138127" y="1873442"/>
            <a:ext cx="18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엔트로피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9CF6806C-620C-4471-B4E7-13F115D96982}"/>
              </a:ext>
            </a:extLst>
          </p:cNvPr>
          <p:cNvSpPr/>
          <p:nvPr/>
        </p:nvSpPr>
        <p:spPr>
          <a:xfrm>
            <a:off x="8271161" y="3596641"/>
            <a:ext cx="566807" cy="1322592"/>
          </a:xfrm>
          <a:prstGeom prst="frame">
            <a:avLst>
              <a:gd name="adj1" fmla="val 7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10553-1269-46FC-9885-9C4F64D85EEA}"/>
              </a:ext>
            </a:extLst>
          </p:cNvPr>
          <p:cNvSpPr txBox="1"/>
          <p:nvPr/>
        </p:nvSpPr>
        <p:spPr>
          <a:xfrm>
            <a:off x="8205800" y="3620158"/>
            <a:ext cx="678478" cy="27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2.551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AC55AA8F-65E5-41C4-BA88-C71429D0B04C}"/>
              </a:ext>
            </a:extLst>
          </p:cNvPr>
          <p:cNvSpPr/>
          <p:nvPr/>
        </p:nvSpPr>
        <p:spPr>
          <a:xfrm>
            <a:off x="953734" y="1861138"/>
            <a:ext cx="2957866" cy="3349765"/>
          </a:xfrm>
          <a:prstGeom prst="frame">
            <a:avLst>
              <a:gd name="adj1" fmla="val 2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47133-83E6-4DCB-962A-CC4797238541}"/>
              </a:ext>
            </a:extLst>
          </p:cNvPr>
          <p:cNvSpPr txBox="1"/>
          <p:nvPr/>
        </p:nvSpPr>
        <p:spPr>
          <a:xfrm>
            <a:off x="291856" y="989685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정확도와 엔트로피의 관계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0268F5-AD72-481C-8A87-1A3A8946DB3A}"/>
              </a:ext>
            </a:extLst>
          </p:cNvPr>
          <p:cNvSpPr txBox="1"/>
          <p:nvPr/>
        </p:nvSpPr>
        <p:spPr>
          <a:xfrm>
            <a:off x="1927686" y="5657883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MTF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는 컴퓨터에게 주어지는 정보량이 가장 낮다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5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6" grpId="0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894068AB-8266-4333-BC50-3ABC70122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75006"/>
              </p:ext>
            </p:extLst>
          </p:nvPr>
        </p:nvGraphicFramePr>
        <p:xfrm>
          <a:off x="425289" y="2340390"/>
          <a:ext cx="3971937" cy="273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B4F3A09B-7CDF-4889-889A-53F318B79F77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921DA-438A-462B-A9EC-6340E2B9B1EE}"/>
              </a:ext>
            </a:extLst>
          </p:cNvPr>
          <p:cNvSpPr txBox="1"/>
          <p:nvPr/>
        </p:nvSpPr>
        <p:spPr>
          <a:xfrm>
            <a:off x="6138127" y="1873442"/>
            <a:ext cx="18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엔트로피</a:t>
            </a: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63EED89F-0091-45A3-95DB-23962D1E6235}"/>
              </a:ext>
            </a:extLst>
          </p:cNvPr>
          <p:cNvSpPr/>
          <p:nvPr/>
        </p:nvSpPr>
        <p:spPr>
          <a:xfrm>
            <a:off x="5728669" y="3141068"/>
            <a:ext cx="1289780" cy="1778164"/>
          </a:xfrm>
          <a:prstGeom prst="frame">
            <a:avLst>
              <a:gd name="adj1" fmla="val 4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73405-712C-4685-B3C5-573137445A61}"/>
              </a:ext>
            </a:extLst>
          </p:cNvPr>
          <p:cNvSpPr txBox="1"/>
          <p:nvPr/>
        </p:nvSpPr>
        <p:spPr>
          <a:xfrm>
            <a:off x="5748898" y="2876166"/>
            <a:ext cx="621109" cy="27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4.565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5557F-5A2F-41FF-9FBE-E7267D71AB36}"/>
              </a:ext>
            </a:extLst>
          </p:cNvPr>
          <p:cNvSpPr txBox="1"/>
          <p:nvPr/>
        </p:nvSpPr>
        <p:spPr>
          <a:xfrm>
            <a:off x="6370965" y="2876166"/>
            <a:ext cx="621109" cy="27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4.558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47133-83E6-4DCB-962A-CC4797238541}"/>
              </a:ext>
            </a:extLst>
          </p:cNvPr>
          <p:cNvSpPr txBox="1"/>
          <p:nvPr/>
        </p:nvSpPr>
        <p:spPr>
          <a:xfrm>
            <a:off x="291856" y="989685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정확도와 엔트로피의 관계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0268F5-AD72-481C-8A87-1A3A8946DB3A}"/>
              </a:ext>
            </a:extLst>
          </p:cNvPr>
          <p:cNvSpPr txBox="1"/>
          <p:nvPr/>
        </p:nvSpPr>
        <p:spPr>
          <a:xfrm>
            <a:off x="1688037" y="5657883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컴퓨터 입장에서 </a:t>
            </a:r>
            <a:r>
              <a:rPr lang="en-US" altLang="ko-KR" b="1" dirty="0" err="1">
                <a:solidFill>
                  <a:srgbClr val="002060"/>
                </a:solidFill>
                <a:latin typeface="+mn-ea"/>
              </a:rPr>
              <a:t>I_easy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b="1" dirty="0" err="1">
                <a:solidFill>
                  <a:srgbClr val="002060"/>
                </a:solidFill>
                <a:latin typeface="+mn-ea"/>
              </a:rPr>
              <a:t>I_fair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를 동일하게 바라본다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D80F37-7875-4DBC-B801-8B97CE424BA1}"/>
              </a:ext>
            </a:extLst>
          </p:cNvPr>
          <p:cNvSpPr txBox="1"/>
          <p:nvPr/>
        </p:nvSpPr>
        <p:spPr>
          <a:xfrm>
            <a:off x="1277069" y="1873442"/>
            <a:ext cx="213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정확도</a:t>
            </a: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54D27AA9-5E18-4B5A-9642-3BB98D2216BE}"/>
              </a:ext>
            </a:extLst>
          </p:cNvPr>
          <p:cNvSpPr/>
          <p:nvPr/>
        </p:nvSpPr>
        <p:spPr>
          <a:xfrm>
            <a:off x="902668" y="2265680"/>
            <a:ext cx="1393491" cy="2744992"/>
          </a:xfrm>
          <a:prstGeom prst="frame">
            <a:avLst>
              <a:gd name="adj1" fmla="val 4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C5AB3CE8-7C51-4A32-98DE-640DDEBBC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61116"/>
              </p:ext>
            </p:extLst>
          </p:nvPr>
        </p:nvGraphicFramePr>
        <p:xfrm>
          <a:off x="5168559" y="2232156"/>
          <a:ext cx="3680057" cy="28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288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978ECDD7-050D-47A7-821F-F18D6C641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982020"/>
              </p:ext>
            </p:extLst>
          </p:nvPr>
        </p:nvGraphicFramePr>
        <p:xfrm>
          <a:off x="4702334" y="2298677"/>
          <a:ext cx="3582382" cy="2330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B9C72103-84BC-4F7D-AF2A-5D531E676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11841"/>
              </p:ext>
            </p:extLst>
          </p:nvPr>
        </p:nvGraphicFramePr>
        <p:xfrm>
          <a:off x="536904" y="2236331"/>
          <a:ext cx="3494598" cy="2330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결과 및 </a:t>
            </a:r>
            <a:r>
              <a:rPr lang="ko-KR" altLang="en-US" sz="2000" kern="0" dirty="0" err="1">
                <a:solidFill>
                  <a:prstClr val="white"/>
                </a:solidFill>
                <a:latin typeface="+mn-ea"/>
              </a:rPr>
              <a:t>디스커션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84C5A-E8D6-4AFD-9092-95F4BA19ECB5}"/>
              </a:ext>
            </a:extLst>
          </p:cNvPr>
          <p:cNvSpPr txBox="1"/>
          <p:nvPr/>
        </p:nvSpPr>
        <p:spPr>
          <a:xfrm>
            <a:off x="5866098" y="1869201"/>
            <a:ext cx="142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희소성</a:t>
            </a: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1F59999E-85D6-4B43-8C48-01AB44D79A0E}"/>
              </a:ext>
            </a:extLst>
          </p:cNvPr>
          <p:cNvSpPr/>
          <p:nvPr/>
        </p:nvSpPr>
        <p:spPr>
          <a:xfrm>
            <a:off x="6432605" y="2720038"/>
            <a:ext cx="670542" cy="1847047"/>
          </a:xfrm>
          <a:prstGeom prst="frame">
            <a:avLst>
              <a:gd name="adj1" fmla="val 53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B2FD7-23BD-438E-A112-01A54A70C891}"/>
              </a:ext>
            </a:extLst>
          </p:cNvPr>
          <p:cNvSpPr txBox="1"/>
          <p:nvPr/>
        </p:nvSpPr>
        <p:spPr>
          <a:xfrm>
            <a:off x="7048251" y="3770572"/>
            <a:ext cx="63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0.032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3F32C-6344-4AF8-8651-A9BFE95F6BB2}"/>
              </a:ext>
            </a:extLst>
          </p:cNvPr>
          <p:cNvSpPr txBox="1"/>
          <p:nvPr/>
        </p:nvSpPr>
        <p:spPr>
          <a:xfrm>
            <a:off x="6432605" y="2443228"/>
            <a:ext cx="63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0.296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C64E2-CB58-44B7-83D2-D177D557F5D6}"/>
              </a:ext>
            </a:extLst>
          </p:cNvPr>
          <p:cNvSpPr txBox="1"/>
          <p:nvPr/>
        </p:nvSpPr>
        <p:spPr>
          <a:xfrm>
            <a:off x="1557567" y="1877900"/>
            <a:ext cx="164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엔트로피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10501D9-9CF5-4195-9C53-9E6833452AB7}"/>
              </a:ext>
            </a:extLst>
          </p:cNvPr>
          <p:cNvSpPr/>
          <p:nvPr/>
        </p:nvSpPr>
        <p:spPr>
          <a:xfrm>
            <a:off x="2229251" y="2661991"/>
            <a:ext cx="670542" cy="1808022"/>
          </a:xfrm>
          <a:prstGeom prst="frame">
            <a:avLst>
              <a:gd name="adj1" fmla="val 53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25DEB-96A1-4703-A6BA-32AD2F80E1F9}"/>
              </a:ext>
            </a:extLst>
          </p:cNvPr>
          <p:cNvSpPr txBox="1"/>
          <p:nvPr/>
        </p:nvSpPr>
        <p:spPr>
          <a:xfrm>
            <a:off x="2828040" y="2347838"/>
            <a:ext cx="63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7.047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823A6-C155-41A5-83D8-B1D2D749F5D8}"/>
              </a:ext>
            </a:extLst>
          </p:cNvPr>
          <p:cNvSpPr txBox="1"/>
          <p:nvPr/>
        </p:nvSpPr>
        <p:spPr>
          <a:xfrm>
            <a:off x="2245904" y="2683374"/>
            <a:ext cx="63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+mj-ea"/>
                <a:ea typeface="+mj-ea"/>
              </a:rPr>
              <a:t>5.345</a:t>
            </a:r>
            <a:endParaRPr lang="ko-KR" altLang="en-US" sz="12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E2998-4C38-4FE3-B588-D5583EEEBDEF}"/>
              </a:ext>
            </a:extLst>
          </p:cNvPr>
          <p:cNvSpPr txBox="1"/>
          <p:nvPr/>
        </p:nvSpPr>
        <p:spPr>
          <a:xfrm>
            <a:off x="291856" y="989685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엔트로피와 희소성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8421D-1463-4DA1-AE55-1231D6534B94}"/>
              </a:ext>
            </a:extLst>
          </p:cNvPr>
          <p:cNvSpPr txBox="1"/>
          <p:nvPr/>
        </p:nvSpPr>
        <p:spPr>
          <a:xfrm>
            <a:off x="-6643790" y="3115490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+mn-ea"/>
              </a:rPr>
              <a:t>희소성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–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높을 수록 컴퓨터가 표현하는 데이터 양이 줄어듦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867DD-63D3-43DB-B416-EF86F9D44FAE}"/>
              </a:ext>
            </a:extLst>
          </p:cNvPr>
          <p:cNvSpPr txBox="1"/>
          <p:nvPr/>
        </p:nvSpPr>
        <p:spPr>
          <a:xfrm>
            <a:off x="-6602909" y="3523265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엔트로피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–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높을 수록 컴퓨터에게 주어지는 정보량이 많음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EEB3B-B0F5-4E23-A502-3DD0611BBD6E}"/>
              </a:ext>
            </a:extLst>
          </p:cNvPr>
          <p:cNvSpPr txBox="1"/>
          <p:nvPr/>
        </p:nvSpPr>
        <p:spPr>
          <a:xfrm>
            <a:off x="231512" y="4981843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정확도가 보장된 상태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희소성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엔트로피 높을 수록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?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컴퓨터에게 최적화된 이미지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06653A-5062-41A7-9B0B-8219C1311780}"/>
              </a:ext>
            </a:extLst>
          </p:cNvPr>
          <p:cNvSpPr txBox="1"/>
          <p:nvPr/>
        </p:nvSpPr>
        <p:spPr>
          <a:xfrm>
            <a:off x="2776281" y="5597988"/>
            <a:ext cx="366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u="sng" dirty="0" err="1">
                <a:solidFill>
                  <a:srgbClr val="FF0000"/>
                </a:solidFill>
                <a:latin typeface="+mn-ea"/>
              </a:rPr>
              <a:t>I_chal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방법이 가장 최적화된 방법</a:t>
            </a:r>
          </a:p>
        </p:txBody>
      </p:sp>
    </p:spTree>
    <p:extLst>
      <p:ext uri="{BB962C8B-B14F-4D97-AF65-F5344CB8AC3E}">
        <p14:creationId xmlns:p14="http://schemas.microsoft.com/office/powerpoint/2010/main" val="37730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11" grpId="0" animBg="1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2CF33C-C6F6-4397-9AF8-C1E8753079B4}"/>
              </a:ext>
            </a:extLst>
          </p:cNvPr>
          <p:cNvSpPr/>
          <p:nvPr/>
        </p:nvSpPr>
        <p:spPr>
          <a:xfrm>
            <a:off x="-5685543" y="2708560"/>
            <a:ext cx="1828800" cy="1828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향후 과제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C36DD-AF0B-45EC-B306-4DE77C7008F7}"/>
              </a:ext>
            </a:extLst>
          </p:cNvPr>
          <p:cNvSpPr/>
          <p:nvPr/>
        </p:nvSpPr>
        <p:spPr>
          <a:xfrm>
            <a:off x="-5855663" y="2600531"/>
            <a:ext cx="1828800" cy="182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pic>
        <p:nvPicPr>
          <p:cNvPr id="12" name="그림 11" descr="운송, 항공기이(가) 표시된 사진&#10;&#10;자동 생성된 설명">
            <a:extLst>
              <a:ext uri="{FF2B5EF4-FFF2-40B4-BE49-F238E27FC236}">
                <a16:creationId xmlns:a16="http://schemas.microsoft.com/office/drawing/2014/main" id="{10C807DB-575C-4289-A757-12946FDF9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1655" y="2514600"/>
            <a:ext cx="1828800" cy="182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292D66-8C55-4CEC-B94B-F137CAF14CE7}"/>
              </a:ext>
            </a:extLst>
          </p:cNvPr>
          <p:cNvSpPr/>
          <p:nvPr/>
        </p:nvSpPr>
        <p:spPr>
          <a:xfrm>
            <a:off x="-6025785" y="2449099"/>
            <a:ext cx="1828800" cy="18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D7815F-A13A-4635-AB54-5EBF46365F53}"/>
              </a:ext>
            </a:extLst>
          </p:cNvPr>
          <p:cNvCxnSpPr/>
          <p:nvPr/>
        </p:nvCxnSpPr>
        <p:spPr>
          <a:xfrm>
            <a:off x="-6953247" y="3429000"/>
            <a:ext cx="244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4DC7D7-B1F2-41F3-8F32-56AFC9AAC2ED}"/>
              </a:ext>
            </a:extLst>
          </p:cNvPr>
          <p:cNvCxnSpPr/>
          <p:nvPr/>
        </p:nvCxnSpPr>
        <p:spPr>
          <a:xfrm>
            <a:off x="-3452703" y="3429000"/>
            <a:ext cx="244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5ADE1F-7DDE-4896-840A-34E4C2A017E9}"/>
              </a:ext>
            </a:extLst>
          </p:cNvPr>
          <p:cNvSpPr/>
          <p:nvPr/>
        </p:nvSpPr>
        <p:spPr>
          <a:xfrm>
            <a:off x="-2456209" y="1077499"/>
            <a:ext cx="1371600" cy="1371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1185E5-9F17-45FC-B8DF-46B3AC0B01A0}"/>
              </a:ext>
            </a:extLst>
          </p:cNvPr>
          <p:cNvSpPr/>
          <p:nvPr/>
        </p:nvSpPr>
        <p:spPr>
          <a:xfrm>
            <a:off x="-2456209" y="2865909"/>
            <a:ext cx="1371600" cy="13716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18D768-40BC-4AD2-B63E-79AADC7C0617}"/>
              </a:ext>
            </a:extLst>
          </p:cNvPr>
          <p:cNvSpPr/>
          <p:nvPr/>
        </p:nvSpPr>
        <p:spPr>
          <a:xfrm>
            <a:off x="-2456209" y="4642649"/>
            <a:ext cx="1371600" cy="1371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89FAE4-8E79-405B-8F72-D2192610097A}"/>
              </a:ext>
            </a:extLst>
          </p:cNvPr>
          <p:cNvSpPr/>
          <p:nvPr/>
        </p:nvSpPr>
        <p:spPr>
          <a:xfrm>
            <a:off x="-2322119" y="125187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694D22-7C19-4954-8C89-51F75C00CC02}"/>
              </a:ext>
            </a:extLst>
          </p:cNvPr>
          <p:cNvSpPr/>
          <p:nvPr/>
        </p:nvSpPr>
        <p:spPr>
          <a:xfrm>
            <a:off x="-2230679" y="125187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8244F7-9E6E-4448-8C5A-4C9AA4510A70}"/>
              </a:ext>
            </a:extLst>
          </p:cNvPr>
          <p:cNvSpPr/>
          <p:nvPr/>
        </p:nvSpPr>
        <p:spPr>
          <a:xfrm>
            <a:off x="-2139239" y="125187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0929FD-3951-4CDD-AE1F-C08BD57F2AA1}"/>
              </a:ext>
            </a:extLst>
          </p:cNvPr>
          <p:cNvSpPr/>
          <p:nvPr/>
        </p:nvSpPr>
        <p:spPr>
          <a:xfrm>
            <a:off x="-2047799" y="125187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0AA6CB-2131-4FD9-A1D6-4A8167E95624}"/>
              </a:ext>
            </a:extLst>
          </p:cNvPr>
          <p:cNvSpPr/>
          <p:nvPr/>
        </p:nvSpPr>
        <p:spPr>
          <a:xfrm>
            <a:off x="-1956359" y="134331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081F20-8E21-4919-BE00-4FE28BB4C9BB}"/>
              </a:ext>
            </a:extLst>
          </p:cNvPr>
          <p:cNvSpPr/>
          <p:nvPr/>
        </p:nvSpPr>
        <p:spPr>
          <a:xfrm>
            <a:off x="-1864919" y="1432669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57892-3B48-4647-9401-74BEFCB38EC7}"/>
              </a:ext>
            </a:extLst>
          </p:cNvPr>
          <p:cNvSpPr/>
          <p:nvPr/>
        </p:nvSpPr>
        <p:spPr>
          <a:xfrm>
            <a:off x="-1775307" y="134331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EB9827-5FC1-4906-BC2D-8CD29D7446DD}"/>
              </a:ext>
            </a:extLst>
          </p:cNvPr>
          <p:cNvSpPr/>
          <p:nvPr/>
        </p:nvSpPr>
        <p:spPr>
          <a:xfrm>
            <a:off x="-1597507" y="1679520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97FE60-BEB4-4E84-A3F1-1EF219649613}"/>
              </a:ext>
            </a:extLst>
          </p:cNvPr>
          <p:cNvSpPr/>
          <p:nvPr/>
        </p:nvSpPr>
        <p:spPr>
          <a:xfrm>
            <a:off x="-1506067" y="1770960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4AC8ED-7698-4FA1-87E2-3A4967FAD8A4}"/>
              </a:ext>
            </a:extLst>
          </p:cNvPr>
          <p:cNvSpPr/>
          <p:nvPr/>
        </p:nvSpPr>
        <p:spPr>
          <a:xfrm>
            <a:off x="-1414627" y="1862400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BB1CF0-0CE7-481B-B660-E9EFEAFA852A}"/>
              </a:ext>
            </a:extLst>
          </p:cNvPr>
          <p:cNvSpPr/>
          <p:nvPr/>
        </p:nvSpPr>
        <p:spPr>
          <a:xfrm>
            <a:off x="-1414627" y="1953840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4D1B98-17F5-4F73-9D63-B75D4E6918A3}"/>
              </a:ext>
            </a:extLst>
          </p:cNvPr>
          <p:cNvSpPr/>
          <p:nvPr/>
        </p:nvSpPr>
        <p:spPr>
          <a:xfrm>
            <a:off x="-1414627" y="2025085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9336E-46B8-4BD2-8CE2-7D1F5456A6C9}"/>
              </a:ext>
            </a:extLst>
          </p:cNvPr>
          <p:cNvSpPr/>
          <p:nvPr/>
        </p:nvSpPr>
        <p:spPr>
          <a:xfrm>
            <a:off x="-1506067" y="2110691"/>
            <a:ext cx="914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FACDE9-9C61-4178-A1AA-40468D82A374}"/>
              </a:ext>
            </a:extLst>
          </p:cNvPr>
          <p:cNvSpPr/>
          <p:nvPr/>
        </p:nvSpPr>
        <p:spPr>
          <a:xfrm>
            <a:off x="-150606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60F69A-47D2-44C1-8A1E-2B3A53BF67E6}"/>
              </a:ext>
            </a:extLst>
          </p:cNvPr>
          <p:cNvSpPr/>
          <p:nvPr/>
        </p:nvSpPr>
        <p:spPr>
          <a:xfrm>
            <a:off x="-159750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A496E2-820E-42E2-AF74-A3213DE15D9F}"/>
              </a:ext>
            </a:extLst>
          </p:cNvPr>
          <p:cNvSpPr/>
          <p:nvPr/>
        </p:nvSpPr>
        <p:spPr>
          <a:xfrm>
            <a:off x="-168894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0B7494-4BD3-47FC-970E-D3057406A79F}"/>
              </a:ext>
            </a:extLst>
          </p:cNvPr>
          <p:cNvSpPr/>
          <p:nvPr/>
        </p:nvSpPr>
        <p:spPr>
          <a:xfrm>
            <a:off x="-178038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4EFC8F-390F-4EE4-BED6-CE353857EFC6}"/>
              </a:ext>
            </a:extLst>
          </p:cNvPr>
          <p:cNvSpPr/>
          <p:nvPr/>
        </p:nvSpPr>
        <p:spPr>
          <a:xfrm>
            <a:off x="-201896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A58AFD-B9C7-41C4-AD0F-53EE4A56E5E1}"/>
              </a:ext>
            </a:extLst>
          </p:cNvPr>
          <p:cNvSpPr/>
          <p:nvPr/>
        </p:nvSpPr>
        <p:spPr>
          <a:xfrm>
            <a:off x="-211040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9D2076-F7A7-43C6-9713-D9ADF74A7ECE}"/>
              </a:ext>
            </a:extLst>
          </p:cNvPr>
          <p:cNvSpPr/>
          <p:nvPr/>
        </p:nvSpPr>
        <p:spPr>
          <a:xfrm>
            <a:off x="-220184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52BC92-603A-4B72-8B9C-B834B10E675E}"/>
              </a:ext>
            </a:extLst>
          </p:cNvPr>
          <p:cNvSpPr/>
          <p:nvPr/>
        </p:nvSpPr>
        <p:spPr>
          <a:xfrm>
            <a:off x="-2293287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7CBD3B-0C81-41CF-B758-E7734FF406A6}"/>
              </a:ext>
            </a:extLst>
          </p:cNvPr>
          <p:cNvSpPr/>
          <p:nvPr/>
        </p:nvSpPr>
        <p:spPr>
          <a:xfrm>
            <a:off x="-2456209" y="2862793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498682A-586C-409E-8345-038BA6D42258}"/>
              </a:ext>
            </a:extLst>
          </p:cNvPr>
          <p:cNvSpPr/>
          <p:nvPr/>
        </p:nvSpPr>
        <p:spPr>
          <a:xfrm>
            <a:off x="-2456209" y="3485815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99D760-4F2B-491E-A04D-C6F1AFA97312}"/>
              </a:ext>
            </a:extLst>
          </p:cNvPr>
          <p:cNvSpPr/>
          <p:nvPr/>
        </p:nvSpPr>
        <p:spPr>
          <a:xfrm>
            <a:off x="-2456209" y="3394375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CF6C8A-D2BA-4FA1-865B-9B5C36D50D5D}"/>
              </a:ext>
            </a:extLst>
          </p:cNvPr>
          <p:cNvSpPr/>
          <p:nvPr/>
        </p:nvSpPr>
        <p:spPr>
          <a:xfrm>
            <a:off x="-1773479" y="3397115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B40168-8AE9-4CAD-BFDE-32B3259EA857}"/>
              </a:ext>
            </a:extLst>
          </p:cNvPr>
          <p:cNvSpPr/>
          <p:nvPr/>
        </p:nvSpPr>
        <p:spPr>
          <a:xfrm>
            <a:off x="-1773479" y="3478588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B032DB-CF5F-4337-86A6-C6CA9F8AAAEB}"/>
              </a:ext>
            </a:extLst>
          </p:cNvPr>
          <p:cNvSpPr/>
          <p:nvPr/>
        </p:nvSpPr>
        <p:spPr>
          <a:xfrm>
            <a:off x="-1773479" y="3561601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A26970-9057-4ED8-8AE4-BD31A6B6CD2B}"/>
              </a:ext>
            </a:extLst>
          </p:cNvPr>
          <p:cNvSpPr/>
          <p:nvPr/>
        </p:nvSpPr>
        <p:spPr>
          <a:xfrm>
            <a:off x="-1773479" y="3651661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FBB83B-C58A-4E87-B9B0-EEE842253E4E}"/>
              </a:ext>
            </a:extLst>
          </p:cNvPr>
          <p:cNvSpPr/>
          <p:nvPr/>
        </p:nvSpPr>
        <p:spPr>
          <a:xfrm>
            <a:off x="-1688947" y="3478588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E3E1A89-8721-4B3A-9FEE-2B9DD0E73E4B}"/>
              </a:ext>
            </a:extLst>
          </p:cNvPr>
          <p:cNvSpPr/>
          <p:nvPr/>
        </p:nvSpPr>
        <p:spPr>
          <a:xfrm>
            <a:off x="-1688947" y="3561601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37B42B-41D4-4E3A-A345-0CD65CFA6C3A}"/>
              </a:ext>
            </a:extLst>
          </p:cNvPr>
          <p:cNvSpPr/>
          <p:nvPr/>
        </p:nvSpPr>
        <p:spPr>
          <a:xfrm>
            <a:off x="-1597507" y="3478588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10AB69-A36C-40E9-87F3-7A0B9B8C2D99}"/>
              </a:ext>
            </a:extLst>
          </p:cNvPr>
          <p:cNvSpPr/>
          <p:nvPr/>
        </p:nvSpPr>
        <p:spPr>
          <a:xfrm>
            <a:off x="-1597507" y="3561601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77E010-C90A-411D-80F8-4E3A005CE267}"/>
              </a:ext>
            </a:extLst>
          </p:cNvPr>
          <p:cNvSpPr/>
          <p:nvPr/>
        </p:nvSpPr>
        <p:spPr>
          <a:xfrm>
            <a:off x="-2110407" y="3851968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113D30-740A-45C3-8EE3-C7E2B208B276}"/>
              </a:ext>
            </a:extLst>
          </p:cNvPr>
          <p:cNvSpPr/>
          <p:nvPr/>
        </p:nvSpPr>
        <p:spPr>
          <a:xfrm>
            <a:off x="-2110407" y="3934981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00D9849-5D6D-4FB7-A22E-4BF25AC1A10A}"/>
              </a:ext>
            </a:extLst>
          </p:cNvPr>
          <p:cNvSpPr/>
          <p:nvPr/>
        </p:nvSpPr>
        <p:spPr>
          <a:xfrm>
            <a:off x="-1319937" y="3660088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3C2181-02C7-4016-8460-83848EAFEEE1}"/>
              </a:ext>
            </a:extLst>
          </p:cNvPr>
          <p:cNvSpPr/>
          <p:nvPr/>
        </p:nvSpPr>
        <p:spPr>
          <a:xfrm>
            <a:off x="-1319937" y="3743101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D3DE83-17F7-4DAF-9331-1887EF9A7646}"/>
              </a:ext>
            </a:extLst>
          </p:cNvPr>
          <p:cNvSpPr/>
          <p:nvPr/>
        </p:nvSpPr>
        <p:spPr>
          <a:xfrm>
            <a:off x="-1414627" y="2943365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AC49F6-69ED-4196-AD3A-4F730E2F75A1}"/>
              </a:ext>
            </a:extLst>
          </p:cNvPr>
          <p:cNvSpPr/>
          <p:nvPr/>
        </p:nvSpPr>
        <p:spPr>
          <a:xfrm>
            <a:off x="-1414627" y="3197912"/>
            <a:ext cx="9144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6165602-D302-4D91-B3EE-8E28C0ABE676}"/>
              </a:ext>
            </a:extLst>
          </p:cNvPr>
          <p:cNvSpPr/>
          <p:nvPr/>
        </p:nvSpPr>
        <p:spPr>
          <a:xfrm>
            <a:off x="-1688947" y="4976072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D7139D-E985-4982-B109-AE4FE136F4ED}"/>
              </a:ext>
            </a:extLst>
          </p:cNvPr>
          <p:cNvSpPr/>
          <p:nvPr/>
        </p:nvSpPr>
        <p:spPr>
          <a:xfrm>
            <a:off x="-1688947" y="5059085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2EE3251-D5EE-4725-ABC8-BCB0045EF8E8}"/>
              </a:ext>
            </a:extLst>
          </p:cNvPr>
          <p:cNvSpPr/>
          <p:nvPr/>
        </p:nvSpPr>
        <p:spPr>
          <a:xfrm>
            <a:off x="-1597507" y="4976072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273975A-38B8-4757-88A2-08876694D30D}"/>
              </a:ext>
            </a:extLst>
          </p:cNvPr>
          <p:cNvSpPr/>
          <p:nvPr/>
        </p:nvSpPr>
        <p:spPr>
          <a:xfrm>
            <a:off x="-1597507" y="5059085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7B2BE9-5CE5-4D91-AE8B-CE89C51F3C29}"/>
              </a:ext>
            </a:extLst>
          </p:cNvPr>
          <p:cNvSpPr/>
          <p:nvPr/>
        </p:nvSpPr>
        <p:spPr>
          <a:xfrm>
            <a:off x="-2293287" y="4853776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E7C271-3651-4E7D-A920-B2CA86243935}"/>
              </a:ext>
            </a:extLst>
          </p:cNvPr>
          <p:cNvSpPr/>
          <p:nvPr/>
        </p:nvSpPr>
        <p:spPr>
          <a:xfrm>
            <a:off x="-2293287" y="4936789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1BC17B4-A40C-4C92-B762-AB6C754692DE}"/>
              </a:ext>
            </a:extLst>
          </p:cNvPr>
          <p:cNvSpPr/>
          <p:nvPr/>
        </p:nvSpPr>
        <p:spPr>
          <a:xfrm>
            <a:off x="-2201847" y="4853776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432EE0-A961-4B83-A85F-A75AD2613436}"/>
              </a:ext>
            </a:extLst>
          </p:cNvPr>
          <p:cNvSpPr/>
          <p:nvPr/>
        </p:nvSpPr>
        <p:spPr>
          <a:xfrm>
            <a:off x="-2201847" y="4936789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01DF04-1342-40CF-82C9-A47F7743BF4E}"/>
              </a:ext>
            </a:extLst>
          </p:cNvPr>
          <p:cNvSpPr/>
          <p:nvPr/>
        </p:nvSpPr>
        <p:spPr>
          <a:xfrm>
            <a:off x="-1700315" y="5496104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19BEEB-F956-4732-A9C0-57C095270A57}"/>
              </a:ext>
            </a:extLst>
          </p:cNvPr>
          <p:cNvSpPr/>
          <p:nvPr/>
        </p:nvSpPr>
        <p:spPr>
          <a:xfrm>
            <a:off x="-1700315" y="5579117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38E852-E39D-4563-82EF-A908A235B12A}"/>
              </a:ext>
            </a:extLst>
          </p:cNvPr>
          <p:cNvSpPr/>
          <p:nvPr/>
        </p:nvSpPr>
        <p:spPr>
          <a:xfrm>
            <a:off x="-1608875" y="5496104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D35A8F-61D4-4017-81A7-1ABD8BCA8ECE}"/>
              </a:ext>
            </a:extLst>
          </p:cNvPr>
          <p:cNvSpPr/>
          <p:nvPr/>
        </p:nvSpPr>
        <p:spPr>
          <a:xfrm>
            <a:off x="-1608875" y="5579117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35238A3-E8E6-4A20-B9FD-3CCC87ABD4AE}"/>
              </a:ext>
            </a:extLst>
          </p:cNvPr>
          <p:cNvSpPr/>
          <p:nvPr/>
        </p:nvSpPr>
        <p:spPr>
          <a:xfrm>
            <a:off x="-1791755" y="5332407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4CCBC3-8429-4884-B81A-2D3AAEFC6AA1}"/>
              </a:ext>
            </a:extLst>
          </p:cNvPr>
          <p:cNvSpPr/>
          <p:nvPr/>
        </p:nvSpPr>
        <p:spPr>
          <a:xfrm>
            <a:off x="-1791755" y="5415419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30A567-3825-4D1E-BB09-B2194BFD62A1}"/>
              </a:ext>
            </a:extLst>
          </p:cNvPr>
          <p:cNvSpPr/>
          <p:nvPr/>
        </p:nvSpPr>
        <p:spPr>
          <a:xfrm>
            <a:off x="-1883195" y="5157953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2AB51F-6AB0-436E-AEBC-148C0703E781}"/>
              </a:ext>
            </a:extLst>
          </p:cNvPr>
          <p:cNvSpPr/>
          <p:nvPr/>
        </p:nvSpPr>
        <p:spPr>
          <a:xfrm>
            <a:off x="-1883195" y="5240967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9880AC-D4F7-4997-8B84-3504FED4072A}"/>
              </a:ext>
            </a:extLst>
          </p:cNvPr>
          <p:cNvSpPr/>
          <p:nvPr/>
        </p:nvSpPr>
        <p:spPr>
          <a:xfrm>
            <a:off x="-1974635" y="5319836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6F5ABE2-C2DB-4C69-8680-E5F83A22DF8D}"/>
              </a:ext>
            </a:extLst>
          </p:cNvPr>
          <p:cNvSpPr/>
          <p:nvPr/>
        </p:nvSpPr>
        <p:spPr>
          <a:xfrm>
            <a:off x="-1974635" y="5402849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D544DB2-BB99-4FF0-98F1-97239CF5858F}"/>
              </a:ext>
            </a:extLst>
          </p:cNvPr>
          <p:cNvSpPr/>
          <p:nvPr/>
        </p:nvSpPr>
        <p:spPr>
          <a:xfrm>
            <a:off x="-2067013" y="5402849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80A763-E0E1-42A7-B9B0-7917762ECDFE}"/>
              </a:ext>
            </a:extLst>
          </p:cNvPr>
          <p:cNvSpPr/>
          <p:nvPr/>
        </p:nvSpPr>
        <p:spPr>
          <a:xfrm>
            <a:off x="-2158453" y="5488171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72AA05-FD70-4A80-BD64-E3221CAD1AB4}"/>
              </a:ext>
            </a:extLst>
          </p:cNvPr>
          <p:cNvSpPr/>
          <p:nvPr/>
        </p:nvSpPr>
        <p:spPr>
          <a:xfrm>
            <a:off x="-2249893" y="5579117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00406D-B33F-42FA-8653-09AC55507128}"/>
              </a:ext>
            </a:extLst>
          </p:cNvPr>
          <p:cNvSpPr/>
          <p:nvPr/>
        </p:nvSpPr>
        <p:spPr>
          <a:xfrm>
            <a:off x="-1267489" y="4976072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132B366-D669-4ADD-AABB-F22091D500FC}"/>
              </a:ext>
            </a:extLst>
          </p:cNvPr>
          <p:cNvSpPr/>
          <p:nvPr/>
        </p:nvSpPr>
        <p:spPr>
          <a:xfrm>
            <a:off x="-1267489" y="5059085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DBAB4D8-F88D-4A7E-9497-E6AC500405DB}"/>
              </a:ext>
            </a:extLst>
          </p:cNvPr>
          <p:cNvSpPr/>
          <p:nvPr/>
        </p:nvSpPr>
        <p:spPr>
          <a:xfrm>
            <a:off x="-1176049" y="4976072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178B8B-438D-4BCD-855F-8E153529DCDA}"/>
              </a:ext>
            </a:extLst>
          </p:cNvPr>
          <p:cNvSpPr/>
          <p:nvPr/>
        </p:nvSpPr>
        <p:spPr>
          <a:xfrm>
            <a:off x="-1176049" y="5059085"/>
            <a:ext cx="91440" cy="9144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	</a:t>
            </a:r>
            <a:endParaRPr lang="ko-KR" altLang="en-US" i="1" dirty="0">
              <a:latin typeface="+mn-ea"/>
            </a:endParaRPr>
          </a:p>
        </p:txBody>
      </p:sp>
      <p:pic>
        <p:nvPicPr>
          <p:cNvPr id="1030" name="Picture 6" descr="Attention in CNN">
            <a:extLst>
              <a:ext uri="{FF2B5EF4-FFF2-40B4-BE49-F238E27FC236}">
                <a16:creationId xmlns:a16="http://schemas.microsoft.com/office/drawing/2014/main" id="{C769158A-01C7-4218-BD42-203173E2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81" y="1112276"/>
            <a:ext cx="6988037" cy="40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A23BFFE-0064-4951-92D5-DFA12154C7F9}"/>
              </a:ext>
            </a:extLst>
          </p:cNvPr>
          <p:cNvSpPr txBox="1"/>
          <p:nvPr/>
        </p:nvSpPr>
        <p:spPr>
          <a:xfrm>
            <a:off x="1958045" y="5423847"/>
            <a:ext cx="581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02060"/>
                </a:solidFill>
                <a:latin typeface="+mn-ea"/>
              </a:rPr>
              <a:t>어텐션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 영역을 미리 알고 파라미터로 활용하고자 한다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1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Background &amp; Knowledge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85067E-7599-4ACC-8ACB-A69D4360D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49" y="1135646"/>
            <a:ext cx="7148702" cy="37411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9C1312-7D08-407F-A367-5CF929BF2022}"/>
              </a:ext>
            </a:extLst>
          </p:cNvPr>
          <p:cNvSpPr txBox="1"/>
          <p:nvPr/>
        </p:nvSpPr>
        <p:spPr>
          <a:xfrm>
            <a:off x="1930095" y="5803635"/>
            <a:ext cx="5283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관절 각 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근전도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데이터 사용하는 시스템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2B687-784A-4F9F-8A63-554B237FD3CC}"/>
              </a:ext>
            </a:extLst>
          </p:cNvPr>
          <p:cNvSpPr txBox="1"/>
          <p:nvPr/>
        </p:nvSpPr>
        <p:spPr>
          <a:xfrm>
            <a:off x="2541641" y="5147249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</a:t>
            </a:r>
            <a:r>
              <a:rPr lang="ko-KR" altLang="en-US" sz="2000" b="1" dirty="0">
                <a:latin typeface="+mn-ea"/>
              </a:rPr>
              <a:t>관절 각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데이터 사용하는 시스템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74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580037" y="3730992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589069" y="2953401"/>
            <a:ext cx="8015380" cy="691630"/>
            <a:chOff x="589068" y="3278004"/>
            <a:chExt cx="8015380" cy="691629"/>
          </a:xfrm>
        </p:grpSpPr>
        <p:sp>
          <p:nvSpPr>
            <p:cNvPr id="19" name="직사각형 18"/>
            <p:cNvSpPr/>
            <p:nvPr/>
          </p:nvSpPr>
          <p:spPr>
            <a:xfrm>
              <a:off x="589068" y="3323303"/>
              <a:ext cx="8015380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latinLnBrk="0" hangingPunct="0">
                <a:buSzPct val="100000"/>
                <a:defRPr/>
              </a:pPr>
              <a:r>
                <a:rPr lang="ko-KR" altLang="en-US" sz="3600" b="1" kern="0" spc="-151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+mn-ea"/>
                </a:rPr>
                <a:t>경청해 주셔서 감사합니다</a:t>
              </a:r>
              <a:endParaRPr lang="ko-KR" altLang="en-US" sz="32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99592" y="3278004"/>
              <a:ext cx="598556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latinLnBrk="0" hangingPunct="0">
                <a:buSzPct val="100000"/>
                <a:defRPr/>
              </a:pPr>
              <a:endParaRPr lang="ko-KR" altLang="en-US" sz="24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endParaRPr>
            </a:p>
          </p:txBody>
        </p:sp>
      </p:grpSp>
      <p:sp>
        <p:nvSpPr>
          <p:cNvPr id="6" name="직사각형 18">
            <a:extLst>
              <a:ext uri="{FF2B5EF4-FFF2-40B4-BE49-F238E27FC236}">
                <a16:creationId xmlns:a16="http://schemas.microsoft.com/office/drawing/2014/main" id="{72A1E387-9C63-43A9-9CDB-58B36D63F09A}"/>
              </a:ext>
            </a:extLst>
          </p:cNvPr>
          <p:cNvSpPr/>
          <p:nvPr/>
        </p:nvSpPr>
        <p:spPr>
          <a:xfrm>
            <a:off x="539553" y="3861048"/>
            <a:ext cx="8015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292" eaLnBrk="0" hangingPunct="0">
              <a:buSzPct val="100000"/>
              <a:defRPr/>
            </a:pPr>
            <a:r>
              <a:rPr lang="en-US" altLang="ko-KR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+mn-ea"/>
              </a:rPr>
              <a:t>Thanks for Your Attention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1675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방법론</a:t>
            </a:r>
          </a:p>
        </p:txBody>
      </p:sp>
      <p:pic>
        <p:nvPicPr>
          <p:cNvPr id="18" name="그림 17" descr="사람, 실내이(가) 표시된 사진&#10;&#10;자동 생성된 설명">
            <a:extLst>
              <a:ext uri="{FF2B5EF4-FFF2-40B4-BE49-F238E27FC236}">
                <a16:creationId xmlns:a16="http://schemas.microsoft.com/office/drawing/2014/main" id="{5A9DA93D-8C63-42F7-B26A-D2A70F412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57779" y="1650982"/>
            <a:ext cx="5082987" cy="3812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884F4B-763A-4561-8167-37CFD1CB8FA3}"/>
              </a:ext>
            </a:extLst>
          </p:cNvPr>
          <p:cNvSpPr txBox="1"/>
          <p:nvPr/>
        </p:nvSpPr>
        <p:spPr>
          <a:xfrm>
            <a:off x="4485631" y="1577697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근전도 데이터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0CB1F8FE-6B0A-4C7D-9422-A23115539DC6}"/>
              </a:ext>
            </a:extLst>
          </p:cNvPr>
          <p:cNvSpPr/>
          <p:nvPr/>
        </p:nvSpPr>
        <p:spPr>
          <a:xfrm>
            <a:off x="1622612" y="3953436"/>
            <a:ext cx="699247" cy="69924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8D2EC1B0-6075-42B3-8DFA-74F427C732EB}"/>
              </a:ext>
            </a:extLst>
          </p:cNvPr>
          <p:cNvSpPr/>
          <p:nvPr/>
        </p:nvSpPr>
        <p:spPr>
          <a:xfrm>
            <a:off x="3003178" y="3980329"/>
            <a:ext cx="322730" cy="32273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DD41D-F8A4-4EAB-8054-879FFB5C0984}"/>
              </a:ext>
            </a:extLst>
          </p:cNvPr>
          <p:cNvSpPr txBox="1"/>
          <p:nvPr/>
        </p:nvSpPr>
        <p:spPr>
          <a:xfrm>
            <a:off x="4948673" y="3524390"/>
            <a:ext cx="335059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근본적으로 </a:t>
            </a:r>
            <a:r>
              <a:rPr lang="en-US" altLang="ko-KR" sz="2000" b="1" dirty="0">
                <a:latin typeface="+mn-ea"/>
              </a:rPr>
              <a:t>Basis</a:t>
            </a:r>
            <a:r>
              <a:rPr lang="ko-KR" altLang="en-US" sz="2000" b="1" dirty="0">
                <a:latin typeface="+mn-ea"/>
              </a:rPr>
              <a:t>가 다르다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-&gt;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이질적이다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A8835-B804-4852-92EE-4C9D841C2A5B}"/>
              </a:ext>
            </a:extLst>
          </p:cNvPr>
          <p:cNvSpPr txBox="1"/>
          <p:nvPr/>
        </p:nvSpPr>
        <p:spPr>
          <a:xfrm>
            <a:off x="4983431" y="2391766"/>
            <a:ext cx="959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+mn-ea"/>
              </a:rPr>
              <a:t>EMG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4595A-3B5D-4170-96E4-E875B955FE3D}"/>
              </a:ext>
            </a:extLst>
          </p:cNvPr>
          <p:cNvSpPr txBox="1"/>
          <p:nvPr/>
        </p:nvSpPr>
        <p:spPr>
          <a:xfrm>
            <a:off x="7117031" y="2118991"/>
            <a:ext cx="959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+mn-ea"/>
              </a:rPr>
              <a:t>Elbow Joint Angle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DF92BF-B7A0-4A7E-8D79-719007FA795B}"/>
              </a:ext>
            </a:extLst>
          </p:cNvPr>
          <p:cNvSpPr txBox="1"/>
          <p:nvPr/>
        </p:nvSpPr>
        <p:spPr>
          <a:xfrm>
            <a:off x="6623972" y="1595012"/>
            <a:ext cx="194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>
                <a:latin typeface="+mn-ea"/>
              </a:rPr>
              <a:t>기구학</a:t>
            </a:r>
            <a:r>
              <a:rPr lang="ko-KR" altLang="en-US" sz="1800" b="1" dirty="0">
                <a:latin typeface="+mn-ea"/>
              </a:rPr>
              <a:t> 데이터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A616A-E1D9-4433-A6FB-8A7B0248F194}"/>
              </a:ext>
            </a:extLst>
          </p:cNvPr>
          <p:cNvSpPr txBox="1"/>
          <p:nvPr/>
        </p:nvSpPr>
        <p:spPr>
          <a:xfrm>
            <a:off x="6301243" y="1593086"/>
            <a:ext cx="322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n-ea"/>
              </a:rPr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A76E3B-3861-48B4-89AE-3C9A65B448A0}"/>
              </a:ext>
            </a:extLst>
          </p:cNvPr>
          <p:cNvSpPr txBox="1"/>
          <p:nvPr/>
        </p:nvSpPr>
        <p:spPr>
          <a:xfrm>
            <a:off x="4717850" y="4935283"/>
            <a:ext cx="381224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데이터 가시화</a:t>
            </a:r>
            <a:r>
              <a:rPr lang="ko-KR" altLang="en-US" sz="2000" b="1" dirty="0">
                <a:latin typeface="+mn-ea"/>
              </a:rPr>
              <a:t>로 이미지 표현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이후 </a:t>
            </a:r>
            <a:r>
              <a:rPr lang="en-US" altLang="ko-KR" sz="2000" b="1" dirty="0">
                <a:latin typeface="+mn-ea"/>
              </a:rPr>
              <a:t>CNN</a:t>
            </a:r>
            <a:r>
              <a:rPr lang="ko-KR" altLang="en-US" sz="2000" b="1" dirty="0">
                <a:latin typeface="+mn-ea"/>
              </a:rPr>
              <a:t>을 통한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0939D9-3AA4-443F-85AD-9A98F3C30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631" y="2177036"/>
            <a:ext cx="1813318" cy="9664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519001-9E12-4B9A-8352-12A78BEE5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749" y="2145360"/>
            <a:ext cx="1665933" cy="9662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6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/>
      <p:bldP spid="24" grpId="0"/>
      <p:bldP spid="25" grpId="0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880E2936-3081-4859-BC53-B550E12A195E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방법론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F11099-BDB4-47CF-97F4-9CE3EDCB0FDC}"/>
              </a:ext>
            </a:extLst>
          </p:cNvPr>
          <p:cNvGrpSpPr/>
          <p:nvPr/>
        </p:nvGrpSpPr>
        <p:grpSpPr>
          <a:xfrm>
            <a:off x="277595" y="1142467"/>
            <a:ext cx="8528811" cy="1761512"/>
            <a:chOff x="124287" y="1106335"/>
            <a:chExt cx="8851037" cy="189404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E9C545A-9B37-45EA-B6C1-587BC7E9F70A}"/>
                </a:ext>
              </a:extLst>
            </p:cNvPr>
            <p:cNvSpPr/>
            <p:nvPr/>
          </p:nvSpPr>
          <p:spPr>
            <a:xfrm>
              <a:off x="124287" y="1106335"/>
              <a:ext cx="8851037" cy="189404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운송, 항공기, 풍선이(가) 표시된 사진&#10;&#10;자동 생성된 설명">
              <a:extLst>
                <a:ext uri="{FF2B5EF4-FFF2-40B4-BE49-F238E27FC236}">
                  <a16:creationId xmlns:a16="http://schemas.microsoft.com/office/drawing/2014/main" id="{F4D72B02-3C63-4A20-9AE0-C84157633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97" y="1190097"/>
              <a:ext cx="1371600" cy="1371600"/>
            </a:xfrm>
            <a:prstGeom prst="rect">
              <a:avLst/>
            </a:prstGeom>
          </p:spPr>
        </p:pic>
        <p:pic>
          <p:nvPicPr>
            <p:cNvPr id="12" name="그림 11" descr="운송, 항공기이(가) 표시된 사진&#10;&#10;자동 생성된 설명">
              <a:extLst>
                <a:ext uri="{FF2B5EF4-FFF2-40B4-BE49-F238E27FC236}">
                  <a16:creationId xmlns:a16="http://schemas.microsoft.com/office/drawing/2014/main" id="{2CAAE996-2F8A-4BA6-82FA-EDFBB665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95" y="1190097"/>
              <a:ext cx="1371600" cy="13716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83351FB-5D5A-4090-BC71-AB386B74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805" y="1190097"/>
              <a:ext cx="1371600" cy="13716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AE814DE-417A-468B-8E3E-EFB3581C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503" y="1190097"/>
              <a:ext cx="1371600" cy="1371600"/>
            </a:xfrm>
            <a:prstGeom prst="rect">
              <a:avLst/>
            </a:prstGeom>
          </p:spPr>
        </p:pic>
        <p:pic>
          <p:nvPicPr>
            <p:cNvPr id="33" name="그림 32" descr="옅은이(가) 표시된 사진&#10;&#10;자동 생성된 설명">
              <a:extLst>
                <a:ext uri="{FF2B5EF4-FFF2-40B4-BE49-F238E27FC236}">
                  <a16:creationId xmlns:a16="http://schemas.microsoft.com/office/drawing/2014/main" id="{1E2CF5E9-EBC1-40C0-864E-DC42E9FB2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190097"/>
              <a:ext cx="1371600" cy="1371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816AD8-0F62-4B37-8EE8-83B4A98225EA}"/>
                </a:ext>
              </a:extLst>
            </p:cNvPr>
            <p:cNvSpPr txBox="1"/>
            <p:nvPr/>
          </p:nvSpPr>
          <p:spPr>
            <a:xfrm>
              <a:off x="530140" y="2615009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I_easy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034D2-9A90-4838-8D88-FC0D58021DC8}"/>
                </a:ext>
              </a:extLst>
            </p:cNvPr>
            <p:cNvSpPr txBox="1"/>
            <p:nvPr/>
          </p:nvSpPr>
          <p:spPr>
            <a:xfrm>
              <a:off x="2373294" y="2615009"/>
              <a:ext cx="682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I_fair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45E1E4-C77C-4781-8DE7-D9B11E25A09A}"/>
                </a:ext>
              </a:extLst>
            </p:cNvPr>
            <p:cNvSpPr txBox="1"/>
            <p:nvPr/>
          </p:nvSpPr>
          <p:spPr>
            <a:xfrm>
              <a:off x="4180386" y="2615009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I_chal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AEA821-E43B-405E-B194-945C51483D15}"/>
                </a:ext>
              </a:extLst>
            </p:cNvPr>
            <p:cNvSpPr txBox="1"/>
            <p:nvPr/>
          </p:nvSpPr>
          <p:spPr>
            <a:xfrm>
              <a:off x="6018156" y="2615009"/>
              <a:ext cx="723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GADF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4F4102-0647-4449-A25A-780A4E9E8547}"/>
                </a:ext>
              </a:extLst>
            </p:cNvPr>
            <p:cNvSpPr txBox="1"/>
            <p:nvPr/>
          </p:nvSpPr>
          <p:spPr>
            <a:xfrm>
              <a:off x="7872089" y="2615009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MTF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11B992-2BF1-4DA1-981D-C481B3BE4C53}"/>
              </a:ext>
            </a:extLst>
          </p:cNvPr>
          <p:cNvGrpSpPr/>
          <p:nvPr/>
        </p:nvGrpSpPr>
        <p:grpSpPr>
          <a:xfrm>
            <a:off x="6576550" y="3611169"/>
            <a:ext cx="2289857" cy="2188982"/>
            <a:chOff x="5901643" y="4324351"/>
            <a:chExt cx="2289857" cy="1746841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9616676-59BA-4EFB-86BD-455C41799E20}"/>
                </a:ext>
              </a:extLst>
            </p:cNvPr>
            <p:cNvSpPr/>
            <p:nvPr/>
          </p:nvSpPr>
          <p:spPr>
            <a:xfrm>
              <a:off x="5901643" y="4324351"/>
              <a:ext cx="2289857" cy="1746839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2B5285A-009A-447A-A457-D804379A39A8}"/>
                </a:ext>
              </a:extLst>
            </p:cNvPr>
            <p:cNvGrpSpPr/>
            <p:nvPr/>
          </p:nvGrpSpPr>
          <p:grpSpPr>
            <a:xfrm>
              <a:off x="6286561" y="4464440"/>
              <a:ext cx="1595391" cy="1606752"/>
              <a:chOff x="3222786" y="2826091"/>
              <a:chExt cx="2318627" cy="974586"/>
            </a:xfrm>
          </p:grpSpPr>
          <p:sp>
            <p:nvSpPr>
              <p:cNvPr id="45" name="사각형: 모서리가 접힌 도형 44">
                <a:extLst>
                  <a:ext uri="{FF2B5EF4-FFF2-40B4-BE49-F238E27FC236}">
                    <a16:creationId xmlns:a16="http://schemas.microsoft.com/office/drawing/2014/main" id="{76CA843A-3ACA-4209-A956-078B6D230B31}"/>
                  </a:ext>
                </a:extLst>
              </p:cNvPr>
              <p:cNvSpPr/>
              <p:nvPr/>
            </p:nvSpPr>
            <p:spPr>
              <a:xfrm>
                <a:off x="3222786" y="2826091"/>
                <a:ext cx="2318627" cy="700389"/>
              </a:xfrm>
              <a:prstGeom prst="foldedCorner">
                <a:avLst>
                  <a:gd name="adj" fmla="val 29167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latin typeface="+mn-ea"/>
                  </a:rPr>
                  <a:t>CNN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AD9E79-6989-47F4-B640-C7257AC0A57C}"/>
                  </a:ext>
                </a:extLst>
              </p:cNvPr>
              <p:cNvSpPr txBox="1"/>
              <p:nvPr/>
            </p:nvSpPr>
            <p:spPr>
              <a:xfrm>
                <a:off x="3609756" y="3595325"/>
                <a:ext cx="1533402" cy="20535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Accuracy</a:t>
                </a:r>
              </a:p>
            </p:txBody>
          </p:sp>
        </p:grpSp>
      </p:grpSp>
      <p:sp>
        <p:nvSpPr>
          <p:cNvPr id="62" name="화살표: 줄무늬가 있는 오른쪽 61">
            <a:extLst>
              <a:ext uri="{FF2B5EF4-FFF2-40B4-BE49-F238E27FC236}">
                <a16:creationId xmlns:a16="http://schemas.microsoft.com/office/drawing/2014/main" id="{4B1F6083-5204-4B81-890B-4E7B6AD8C6BD}"/>
              </a:ext>
            </a:extLst>
          </p:cNvPr>
          <p:cNvSpPr/>
          <p:nvPr/>
        </p:nvSpPr>
        <p:spPr>
          <a:xfrm rot="5400000">
            <a:off x="1839353" y="2794966"/>
            <a:ext cx="367175" cy="741005"/>
          </a:xfrm>
          <a:prstGeom prst="stripedRightArrow">
            <a:avLst>
              <a:gd name="adj1" fmla="val 59618"/>
              <a:gd name="adj2" fmla="val 64387"/>
            </a:avLst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DBFFBCC5-9F3C-4ABD-817D-DF5A8F70DDDB}"/>
              </a:ext>
            </a:extLst>
          </p:cNvPr>
          <p:cNvSpPr/>
          <p:nvPr/>
        </p:nvSpPr>
        <p:spPr>
          <a:xfrm>
            <a:off x="5346877" y="4410050"/>
            <a:ext cx="813078" cy="741005"/>
          </a:xfrm>
          <a:prstGeom prst="stripedRightArrow">
            <a:avLst>
              <a:gd name="adj1" fmla="val 59618"/>
              <a:gd name="adj2" fmla="val 64387"/>
            </a:avLst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274B02-1F76-41AB-8FC0-CE92D7E78433}"/>
              </a:ext>
            </a:extLst>
          </p:cNvPr>
          <p:cNvGrpSpPr/>
          <p:nvPr/>
        </p:nvGrpSpPr>
        <p:grpSpPr>
          <a:xfrm>
            <a:off x="288479" y="3612659"/>
            <a:ext cx="4582630" cy="2375802"/>
            <a:chOff x="363964" y="3167686"/>
            <a:chExt cx="5134342" cy="275884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B02F7D6-7D1A-4467-96D3-AC6300B2E5A4}"/>
                </a:ext>
              </a:extLst>
            </p:cNvPr>
            <p:cNvGrpSpPr/>
            <p:nvPr/>
          </p:nvGrpSpPr>
          <p:grpSpPr>
            <a:xfrm>
              <a:off x="363964" y="3167686"/>
              <a:ext cx="5134342" cy="2758841"/>
              <a:chOff x="124287" y="4557844"/>
              <a:chExt cx="4056099" cy="1353071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17B07FA-2F76-4748-958A-CA6F06ACE47A}"/>
                  </a:ext>
                </a:extLst>
              </p:cNvPr>
              <p:cNvSpPr/>
              <p:nvPr/>
            </p:nvSpPr>
            <p:spPr>
              <a:xfrm>
                <a:off x="124287" y="4557844"/>
                <a:ext cx="4056099" cy="1353071"/>
              </a:xfrm>
              <a:prstGeom prst="roundRect">
                <a:avLst>
                  <a:gd name="adj" fmla="val 102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B8F5E4-29DA-4D87-966F-B05342751BAD}"/>
                  </a:ext>
                </a:extLst>
              </p:cNvPr>
              <p:cNvSpPr txBox="1"/>
              <p:nvPr/>
            </p:nvSpPr>
            <p:spPr>
              <a:xfrm>
                <a:off x="3113264" y="5474481"/>
                <a:ext cx="519894" cy="186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Entropy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47B5F4F-9A3E-4197-9B10-0FF0D981B794}"/>
                  </a:ext>
                </a:extLst>
              </p:cNvPr>
              <p:cNvGrpSpPr/>
              <p:nvPr/>
            </p:nvGrpSpPr>
            <p:grpSpPr>
              <a:xfrm>
                <a:off x="389054" y="4649848"/>
                <a:ext cx="3363079" cy="573136"/>
                <a:chOff x="1418834" y="4182749"/>
                <a:chExt cx="5697039" cy="970889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E85E9267-6A83-45DF-9D37-940BA2ABA2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r="27029"/>
                <a:stretch/>
              </p:blipFill>
              <p:spPr>
                <a:xfrm>
                  <a:off x="1418834" y="4182749"/>
                  <a:ext cx="3887990" cy="970889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EE37F84-849E-4C87-8EB9-CBD32394AAA8}"/>
                    </a:ext>
                  </a:extLst>
                </p:cNvPr>
                <p:cNvSpPr txBox="1"/>
                <p:nvPr/>
              </p:nvSpPr>
              <p:spPr>
                <a:xfrm>
                  <a:off x="5832090" y="4552551"/>
                  <a:ext cx="1283783" cy="2812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ea"/>
                    </a:rPr>
                    <a:t>Sparsity</a:t>
                  </a:r>
                </a:p>
              </p:txBody>
            </p:sp>
          </p:grpSp>
        </p:grpSp>
        <p:pic>
          <p:nvPicPr>
            <p:cNvPr id="11" name="Picture 2" descr="Entropy">
              <a:extLst>
                <a:ext uri="{FF2B5EF4-FFF2-40B4-BE49-F238E27FC236}">
                  <a16:creationId xmlns:a16="http://schemas.microsoft.com/office/drawing/2014/main" id="{3BE6B8AA-3F3F-4BF8-941E-134D1AA4D5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07" b="9655"/>
            <a:stretch/>
          </p:blipFill>
          <p:spPr bwMode="auto">
            <a:xfrm>
              <a:off x="737660" y="4655620"/>
              <a:ext cx="2905287" cy="95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835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227930-C6EB-4101-B14B-FC7174BD31AF}"/>
              </a:ext>
            </a:extLst>
          </p:cNvPr>
          <p:cNvSpPr/>
          <p:nvPr/>
        </p:nvSpPr>
        <p:spPr>
          <a:xfrm>
            <a:off x="4753981" y="3752179"/>
            <a:ext cx="2963653" cy="39969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7B0872-83CA-45C6-8F9D-4E0EA2E2821B}"/>
              </a:ext>
            </a:extLst>
          </p:cNvPr>
          <p:cNvSpPr/>
          <p:nvPr/>
        </p:nvSpPr>
        <p:spPr>
          <a:xfrm>
            <a:off x="1539240" y="3752179"/>
            <a:ext cx="2963653" cy="39969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" name="직사각형 20">
            <a:extLst>
              <a:ext uri="{FF2B5EF4-FFF2-40B4-BE49-F238E27FC236}">
                <a16:creationId xmlns:a16="http://schemas.microsoft.com/office/drawing/2014/main" id="{2319EA35-3C1D-4C6E-8C63-430762533FA4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환경 세팅 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데이터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5F895-D5B9-4738-9C6A-E3D7A46AAEC5}"/>
              </a:ext>
            </a:extLst>
          </p:cNvPr>
          <p:cNvSpPr txBox="1"/>
          <p:nvPr/>
        </p:nvSpPr>
        <p:spPr>
          <a:xfrm>
            <a:off x="277595" y="1151611"/>
            <a:ext cx="85888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상완근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운동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err="1">
                <a:solidFill>
                  <a:srgbClr val="0070C0"/>
                </a:solidFill>
                <a:latin typeface="+mn-ea"/>
              </a:rPr>
              <a:t>덤벨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dirty="0" err="1">
                <a:solidFill>
                  <a:srgbClr val="0070C0"/>
                </a:solidFill>
                <a:latin typeface="+mn-ea"/>
              </a:rPr>
              <a:t>컬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해머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dirty="0" err="1">
                <a:solidFill>
                  <a:srgbClr val="0070C0"/>
                </a:solidFill>
                <a:latin typeface="+mn-ea"/>
              </a:rPr>
              <a:t>컬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리버스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-</a:t>
            </a:r>
            <a:r>
              <a:rPr lang="ko-KR" altLang="en-US" dirty="0" err="1">
                <a:solidFill>
                  <a:srgbClr val="0070C0"/>
                </a:solidFill>
                <a:latin typeface="+mn-ea"/>
              </a:rPr>
              <a:t>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트라이셉스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킥백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시계열 데이터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7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팔꿈치 관절 각 </a:t>
            </a:r>
            <a:r>
              <a:rPr lang="en-US" altLang="ko-KR" dirty="0">
                <a:latin typeface="+mn-ea"/>
              </a:rPr>
              <a:t> -&gt; RGB-d </a:t>
            </a:r>
            <a:r>
              <a:rPr lang="ko-KR" altLang="en-US" dirty="0">
                <a:latin typeface="+mn-ea"/>
              </a:rPr>
              <a:t>카메라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근전도 </a:t>
            </a:r>
            <a:r>
              <a:rPr lang="en-US" altLang="ko-KR" dirty="0">
                <a:latin typeface="+mn-ea"/>
              </a:rPr>
              <a:t>		 -&gt; </a:t>
            </a:r>
            <a:r>
              <a:rPr lang="ko-KR" altLang="en-US" dirty="0">
                <a:latin typeface="+mn-ea"/>
              </a:rPr>
              <a:t>암밴드형 근전도 센서</a:t>
            </a:r>
            <a:endParaRPr lang="en-US" altLang="ko-KR" dirty="0">
              <a:latin typeface="+mn-ea"/>
            </a:endParaRPr>
          </a:p>
          <a:p>
            <a:pPr marL="285744" indent="-285744">
              <a:buFontTx/>
              <a:buChar char="-"/>
            </a:pPr>
            <a:endParaRPr lang="en-US" altLang="ko-KR" dirty="0">
              <a:latin typeface="+mn-ea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형식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BCA9D5-183C-4195-9772-67DEE286E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619"/>
          <a:stretch/>
        </p:blipFill>
        <p:spPr>
          <a:xfrm>
            <a:off x="822963" y="4367922"/>
            <a:ext cx="7897177" cy="5306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AB455B-72B1-4DDE-B3A4-5024AC638784}"/>
              </a:ext>
            </a:extLst>
          </p:cNvPr>
          <p:cNvGrpSpPr/>
          <p:nvPr/>
        </p:nvGrpSpPr>
        <p:grpSpPr>
          <a:xfrm>
            <a:off x="362159" y="3752179"/>
            <a:ext cx="8324361" cy="369333"/>
            <a:chOff x="362157" y="3530135"/>
            <a:chExt cx="8324361" cy="369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DB165D-5989-4C8B-9027-F4C34ECE99B9}"/>
                </a:ext>
              </a:extLst>
            </p:cNvPr>
            <p:cNvSpPr txBox="1"/>
            <p:nvPr/>
          </p:nvSpPr>
          <p:spPr>
            <a:xfrm>
              <a:off x="362157" y="3530135"/>
              <a:ext cx="121187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Time step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2EC0A6-8F66-4A75-A3E5-0E152711CF68}"/>
                </a:ext>
              </a:extLst>
            </p:cNvPr>
            <p:cNvSpPr txBox="1"/>
            <p:nvPr/>
          </p:nvSpPr>
          <p:spPr>
            <a:xfrm>
              <a:off x="1506628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ch1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A7EA06-D040-4ABD-963B-972F3FFFBC8F}"/>
                </a:ext>
              </a:extLst>
            </p:cNvPr>
            <p:cNvSpPr txBox="1"/>
            <p:nvPr/>
          </p:nvSpPr>
          <p:spPr>
            <a:xfrm>
              <a:off x="2390548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DEEB04-33C4-4653-B09E-7D7E2A3E3CD8}"/>
                </a:ext>
              </a:extLst>
            </p:cNvPr>
            <p:cNvSpPr txBox="1"/>
            <p:nvPr/>
          </p:nvSpPr>
          <p:spPr>
            <a:xfrm>
              <a:off x="3132227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ch3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A669E8-1EB9-47D7-A0EF-8E4C0DB19388}"/>
                </a:ext>
              </a:extLst>
            </p:cNvPr>
            <p:cNvSpPr txBox="1"/>
            <p:nvPr/>
          </p:nvSpPr>
          <p:spPr>
            <a:xfrm>
              <a:off x="3924707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ch4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E59CEE-214D-4C0E-BBEB-7E9F4DA7AADE}"/>
                </a:ext>
              </a:extLst>
            </p:cNvPr>
            <p:cNvSpPr txBox="1"/>
            <p:nvPr/>
          </p:nvSpPr>
          <p:spPr>
            <a:xfrm>
              <a:off x="4727349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A1382E-F754-4661-B1C8-73AAB4D40903}"/>
                </a:ext>
              </a:extLst>
            </p:cNvPr>
            <p:cNvSpPr txBox="1"/>
            <p:nvPr/>
          </p:nvSpPr>
          <p:spPr>
            <a:xfrm>
              <a:off x="5579397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ch6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D28AA0-A237-4BD1-B52C-F5C45DE46EE9}"/>
                </a:ext>
              </a:extLst>
            </p:cNvPr>
            <p:cNvSpPr txBox="1"/>
            <p:nvPr/>
          </p:nvSpPr>
          <p:spPr>
            <a:xfrm>
              <a:off x="6392197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ch7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8D18B7-AC74-48D8-A186-470B9AB6CBF3}"/>
                </a:ext>
              </a:extLst>
            </p:cNvPr>
            <p:cNvSpPr txBox="1"/>
            <p:nvPr/>
          </p:nvSpPr>
          <p:spPr>
            <a:xfrm>
              <a:off x="7170012" y="3530135"/>
              <a:ext cx="5533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ch8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26B3D1-D532-4E40-97E1-E8433254A27B}"/>
                </a:ext>
              </a:extLst>
            </p:cNvPr>
            <p:cNvSpPr txBox="1"/>
            <p:nvPr/>
          </p:nvSpPr>
          <p:spPr>
            <a:xfrm>
              <a:off x="7897519" y="3530135"/>
              <a:ext cx="78899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n-ea"/>
                </a:rPr>
                <a:t>Angle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7BB619-F167-46AD-A3DB-1D3A42A09ACE}"/>
              </a:ext>
            </a:extLst>
          </p:cNvPr>
          <p:cNvSpPr txBox="1"/>
          <p:nvPr/>
        </p:nvSpPr>
        <p:spPr>
          <a:xfrm>
            <a:off x="2735122" y="5675693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=	1600ms	=&gt;	1</a:t>
            </a:r>
            <a:r>
              <a:rPr lang="ko-KR" altLang="en-US" dirty="0">
                <a:latin typeface="+mn-ea"/>
              </a:rPr>
              <a:t>회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AC2A395-16BD-42F5-AA2B-246557C17EF9}"/>
              </a:ext>
            </a:extLst>
          </p:cNvPr>
          <p:cNvSpPr/>
          <p:nvPr/>
        </p:nvSpPr>
        <p:spPr>
          <a:xfrm rot="13807726">
            <a:off x="701891" y="4493320"/>
            <a:ext cx="242136" cy="242136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A1079FC-2E84-40D5-AAD2-D768E3130C11}"/>
              </a:ext>
            </a:extLst>
          </p:cNvPr>
          <p:cNvCxnSpPr>
            <a:cxnSpLocks/>
            <a:stCxn id="43" idx="2"/>
            <a:endCxn id="59" idx="1"/>
          </p:cNvCxnSpPr>
          <p:nvPr/>
        </p:nvCxnSpPr>
        <p:spPr>
          <a:xfrm rot="5400000" flipH="1">
            <a:off x="161840" y="5040904"/>
            <a:ext cx="1442094" cy="566149"/>
          </a:xfrm>
          <a:prstGeom prst="bentConnector4">
            <a:avLst>
              <a:gd name="adj1" fmla="val -15852"/>
              <a:gd name="adj2" fmla="val 1403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3570CB-72CE-49E0-BEB4-3475FEB9DD7F}"/>
              </a:ext>
            </a:extLst>
          </p:cNvPr>
          <p:cNvSpPr txBox="1"/>
          <p:nvPr/>
        </p:nvSpPr>
        <p:spPr>
          <a:xfrm>
            <a:off x="4265686" y="4923358"/>
            <a:ext cx="4616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〮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〮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〮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D6AD2D-F2EC-472F-94DA-A0DD5F176F26}"/>
              </a:ext>
            </a:extLst>
          </p:cNvPr>
          <p:cNvSpPr txBox="1"/>
          <p:nvPr/>
        </p:nvSpPr>
        <p:spPr>
          <a:xfrm>
            <a:off x="5367705" y="5675695"/>
            <a:ext cx="3818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60</a:t>
            </a:r>
            <a:r>
              <a:rPr lang="ko-KR" altLang="en-US" dirty="0">
                <a:latin typeface="+mn-ea"/>
              </a:rPr>
              <a:t>회 씩 네 가지 운동 진행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	= </a:t>
            </a: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240</a:t>
            </a:r>
            <a:r>
              <a:rPr lang="ko-KR" altLang="en-US" dirty="0">
                <a:latin typeface="+mn-ea"/>
              </a:rPr>
              <a:t>개의 데이터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CB6CCA-CDD8-47D4-8E56-7E5608B6F831}"/>
              </a:ext>
            </a:extLst>
          </p:cNvPr>
          <p:cNvSpPr txBox="1"/>
          <p:nvPr/>
        </p:nvSpPr>
        <p:spPr>
          <a:xfrm>
            <a:off x="795507" y="567569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+mn-ea"/>
              </a:rPr>
              <a:t>20ms</a:t>
            </a:r>
            <a:endParaRPr lang="ko-KR" altLang="en-US" u="sng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BF7DE-EE7D-4ABD-AEBB-9C19CFE8307A}"/>
              </a:ext>
            </a:extLst>
          </p:cNvPr>
          <p:cNvSpPr txBox="1"/>
          <p:nvPr/>
        </p:nvSpPr>
        <p:spPr>
          <a:xfrm>
            <a:off x="1723185" y="567569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X 	80</a:t>
            </a:r>
            <a:endParaRPr lang="ko-KR" altLang="en-US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CD80E9-F42A-47F0-A50F-18607075E2C7}"/>
              </a:ext>
            </a:extLst>
          </p:cNvPr>
          <p:cNvSpPr/>
          <p:nvPr/>
        </p:nvSpPr>
        <p:spPr>
          <a:xfrm>
            <a:off x="599812" y="4522465"/>
            <a:ext cx="223151" cy="160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FAE14-D2AD-47AC-84D9-C6569E98293C}"/>
              </a:ext>
            </a:extLst>
          </p:cNvPr>
          <p:cNvSpPr txBox="1"/>
          <p:nvPr/>
        </p:nvSpPr>
        <p:spPr>
          <a:xfrm>
            <a:off x="2598813" y="3470491"/>
            <a:ext cx="86433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이두 영역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D9135-150D-435A-9BA0-44D88C096079}"/>
              </a:ext>
            </a:extLst>
          </p:cNvPr>
          <p:cNvSpPr txBox="1"/>
          <p:nvPr/>
        </p:nvSpPr>
        <p:spPr>
          <a:xfrm>
            <a:off x="5847801" y="3470491"/>
            <a:ext cx="8643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삼두</a:t>
            </a:r>
            <a:r>
              <a: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0350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C10A706-13BC-49A6-A3C5-C1DFDB84BA50}"/>
              </a:ext>
            </a:extLst>
          </p:cNvPr>
          <p:cNvSpPr/>
          <p:nvPr/>
        </p:nvSpPr>
        <p:spPr>
          <a:xfrm>
            <a:off x="277598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I_easy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348C6E3-34F2-4630-8534-239BFEBAB00F}"/>
              </a:ext>
            </a:extLst>
          </p:cNvPr>
          <p:cNvSpPr/>
          <p:nvPr/>
        </p:nvSpPr>
        <p:spPr>
          <a:xfrm>
            <a:off x="2164710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I_fair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EE7D671E-C6A1-4B8D-8C81-24E1E5C91BD9}"/>
              </a:ext>
            </a:extLst>
          </p:cNvPr>
          <p:cNvSpPr/>
          <p:nvPr/>
        </p:nvSpPr>
        <p:spPr>
          <a:xfrm>
            <a:off x="4051822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I_chal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1224EB0-61E5-42F2-9FB0-2924AD586F63}"/>
              </a:ext>
            </a:extLst>
          </p:cNvPr>
          <p:cNvSpPr/>
          <p:nvPr/>
        </p:nvSpPr>
        <p:spPr>
          <a:xfrm>
            <a:off x="5938937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GADF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8983D0F7-EEFA-48A9-9B5D-01793A20DAC8}"/>
              </a:ext>
            </a:extLst>
          </p:cNvPr>
          <p:cNvSpPr/>
          <p:nvPr/>
        </p:nvSpPr>
        <p:spPr>
          <a:xfrm>
            <a:off x="7826049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MTF</a:t>
            </a:r>
            <a:endParaRPr lang="ko-KR" altLang="en-US" dirty="0">
              <a:latin typeface="+mn-ea"/>
            </a:endParaRPr>
          </a:p>
        </p:txBody>
      </p:sp>
      <p:pic>
        <p:nvPicPr>
          <p:cNvPr id="11" name="그림 10" descr="운송, 항공기이(가) 표시된 사진&#10;&#10;자동 생성된 설명">
            <a:extLst>
              <a:ext uri="{FF2B5EF4-FFF2-40B4-BE49-F238E27FC236}">
                <a16:creationId xmlns:a16="http://schemas.microsoft.com/office/drawing/2014/main" id="{359D67D9-D303-47E0-8018-1055036AC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" y="1956356"/>
            <a:ext cx="1828800" cy="1828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E8F410-6A8C-4B39-9220-6BED4F7D5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9" y="1965273"/>
            <a:ext cx="1828800" cy="1828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41153A1-88B4-4974-AC6C-F8640DAC1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" y="4183799"/>
            <a:ext cx="1828800" cy="1828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E9C58F8-F71B-46C0-8989-21C9EC1C6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9" y="4183799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888CE0-32CE-4201-B846-870B7B047E93}"/>
              </a:ext>
            </a:extLst>
          </p:cNvPr>
          <p:cNvSpPr txBox="1"/>
          <p:nvPr/>
        </p:nvSpPr>
        <p:spPr>
          <a:xfrm>
            <a:off x="2774415" y="26860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덤벨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F7115-7887-46B2-819E-40E0FC2DFF4D}"/>
              </a:ext>
            </a:extLst>
          </p:cNvPr>
          <p:cNvSpPr txBox="1"/>
          <p:nvPr/>
        </p:nvSpPr>
        <p:spPr>
          <a:xfrm>
            <a:off x="6995384" y="26860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해머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19145-BC87-414C-AB41-0FB0733C2D63}"/>
              </a:ext>
            </a:extLst>
          </p:cNvPr>
          <p:cNvSpPr txBox="1"/>
          <p:nvPr/>
        </p:nvSpPr>
        <p:spPr>
          <a:xfrm>
            <a:off x="2774415" y="491353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리버스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38CD7-033F-4E6B-B3DF-3A66F6C4E780}"/>
              </a:ext>
            </a:extLst>
          </p:cNvPr>
          <p:cNvSpPr txBox="1"/>
          <p:nvPr/>
        </p:nvSpPr>
        <p:spPr>
          <a:xfrm>
            <a:off x="6995385" y="491353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트라이셉스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킥백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9F9DB-91EF-4055-B273-F23C6B763F38}"/>
              </a:ext>
            </a:extLst>
          </p:cNvPr>
          <p:cNvSpPr txBox="1"/>
          <p:nvPr/>
        </p:nvSpPr>
        <p:spPr>
          <a:xfrm>
            <a:off x="553994" y="165218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-&gt; Time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00920A-A22B-40F7-B4C0-4CC7AB589CF3}"/>
              </a:ext>
            </a:extLst>
          </p:cNvPr>
          <p:cNvSpPr txBox="1"/>
          <p:nvPr/>
        </p:nvSpPr>
        <p:spPr>
          <a:xfrm>
            <a:off x="24679" y="268609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+mn-ea"/>
              </a:rPr>
              <a:t>Ang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24FEE-CC79-42CA-86A4-F166BC836B77}"/>
              </a:ext>
            </a:extLst>
          </p:cNvPr>
          <p:cNvSpPr txBox="1"/>
          <p:nvPr/>
        </p:nvSpPr>
        <p:spPr>
          <a:xfrm>
            <a:off x="27888" y="2056326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Ch</a:t>
            </a:r>
          </a:p>
          <a:p>
            <a:pPr algn="ctr"/>
            <a:r>
              <a:rPr lang="en-US" altLang="ko-KR" sz="1600" dirty="0">
                <a:latin typeface="+mn-ea"/>
              </a:rPr>
              <a:t>1~4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1A68-D53C-4C64-8D3E-08FEDB37D73B}"/>
              </a:ext>
            </a:extLst>
          </p:cNvPr>
          <p:cNvSpPr txBox="1"/>
          <p:nvPr/>
        </p:nvSpPr>
        <p:spPr>
          <a:xfrm>
            <a:off x="27888" y="3098035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Ch</a:t>
            </a:r>
          </a:p>
          <a:p>
            <a:pPr algn="ctr"/>
            <a:r>
              <a:rPr lang="en-US" altLang="ko-KR" sz="1600" dirty="0">
                <a:latin typeface="+mn-ea"/>
              </a:rPr>
              <a:t>5~8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034266-13CD-4D60-8DCB-863F0EB61BA5}"/>
              </a:ext>
            </a:extLst>
          </p:cNvPr>
          <p:cNvCxnSpPr/>
          <p:nvPr/>
        </p:nvCxnSpPr>
        <p:spPr>
          <a:xfrm flipH="1">
            <a:off x="451106" y="1956357"/>
            <a:ext cx="133483" cy="232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2380CC-7558-4493-89C7-FD0F0B259F7A}"/>
              </a:ext>
            </a:extLst>
          </p:cNvPr>
          <p:cNvCxnSpPr>
            <a:cxnSpLocks/>
          </p:cNvCxnSpPr>
          <p:nvPr/>
        </p:nvCxnSpPr>
        <p:spPr>
          <a:xfrm>
            <a:off x="457200" y="2578608"/>
            <a:ext cx="128016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754F3E6-B7FD-4F32-AE2C-302AC8680FB1}"/>
              </a:ext>
            </a:extLst>
          </p:cNvPr>
          <p:cNvCxnSpPr/>
          <p:nvPr/>
        </p:nvCxnSpPr>
        <p:spPr>
          <a:xfrm flipH="1">
            <a:off x="451106" y="2980485"/>
            <a:ext cx="133483" cy="232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609F8F-85EB-428D-B0C5-0A66E56C2ADC}"/>
              </a:ext>
            </a:extLst>
          </p:cNvPr>
          <p:cNvCxnSpPr>
            <a:cxnSpLocks/>
          </p:cNvCxnSpPr>
          <p:nvPr/>
        </p:nvCxnSpPr>
        <p:spPr>
          <a:xfrm>
            <a:off x="457200" y="3602736"/>
            <a:ext cx="128016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20">
            <a:extLst>
              <a:ext uri="{FF2B5EF4-FFF2-40B4-BE49-F238E27FC236}">
                <a16:creationId xmlns:a16="http://schemas.microsoft.com/office/drawing/2014/main" id="{C2AC606A-7D9D-4DE4-AF6C-8B2BC03C5FBF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환경 세팅 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데이터 가시화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2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C10A706-13BC-49A6-A3C5-C1DFDB84BA50}"/>
              </a:ext>
            </a:extLst>
          </p:cNvPr>
          <p:cNvSpPr/>
          <p:nvPr/>
        </p:nvSpPr>
        <p:spPr>
          <a:xfrm>
            <a:off x="277598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I_easy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348C6E3-34F2-4630-8534-239BFEBAB00F}"/>
              </a:ext>
            </a:extLst>
          </p:cNvPr>
          <p:cNvSpPr/>
          <p:nvPr/>
        </p:nvSpPr>
        <p:spPr>
          <a:xfrm>
            <a:off x="2164710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I_fair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EE7D671E-C6A1-4B8D-8C81-24E1E5C91BD9}"/>
              </a:ext>
            </a:extLst>
          </p:cNvPr>
          <p:cNvSpPr/>
          <p:nvPr/>
        </p:nvSpPr>
        <p:spPr>
          <a:xfrm>
            <a:off x="4051822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I_chal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1224EB0-61E5-42F2-9FB0-2924AD586F63}"/>
              </a:ext>
            </a:extLst>
          </p:cNvPr>
          <p:cNvSpPr/>
          <p:nvPr/>
        </p:nvSpPr>
        <p:spPr>
          <a:xfrm>
            <a:off x="5938937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GADF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8983D0F7-EEFA-48A9-9B5D-01793A20DAC8}"/>
              </a:ext>
            </a:extLst>
          </p:cNvPr>
          <p:cNvSpPr/>
          <p:nvPr/>
        </p:nvSpPr>
        <p:spPr>
          <a:xfrm>
            <a:off x="7826049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MTF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8CE0-32CE-4201-B846-870B7B047E93}"/>
              </a:ext>
            </a:extLst>
          </p:cNvPr>
          <p:cNvSpPr txBox="1"/>
          <p:nvPr/>
        </p:nvSpPr>
        <p:spPr>
          <a:xfrm>
            <a:off x="2774415" y="26860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덤벨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F7115-7887-46B2-819E-40E0FC2DFF4D}"/>
              </a:ext>
            </a:extLst>
          </p:cNvPr>
          <p:cNvSpPr txBox="1"/>
          <p:nvPr/>
        </p:nvSpPr>
        <p:spPr>
          <a:xfrm>
            <a:off x="6995384" y="26860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해머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19145-BC87-414C-AB41-0FB0733C2D63}"/>
              </a:ext>
            </a:extLst>
          </p:cNvPr>
          <p:cNvSpPr txBox="1"/>
          <p:nvPr/>
        </p:nvSpPr>
        <p:spPr>
          <a:xfrm>
            <a:off x="2774415" y="491353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리버스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38CD7-033F-4E6B-B3DF-3A66F6C4E780}"/>
              </a:ext>
            </a:extLst>
          </p:cNvPr>
          <p:cNvSpPr txBox="1"/>
          <p:nvPr/>
        </p:nvSpPr>
        <p:spPr>
          <a:xfrm>
            <a:off x="6995385" y="491353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트라이셉스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킥백</a:t>
            </a:r>
            <a:endParaRPr lang="ko-KR" altLang="en-US" dirty="0">
              <a:latin typeface="+mn-ea"/>
            </a:endParaRPr>
          </a:p>
        </p:txBody>
      </p:sp>
      <p:pic>
        <p:nvPicPr>
          <p:cNvPr id="19" name="그림 18" descr="운송, 항공기이(가) 표시된 사진&#10;&#10;자동 생성된 설명">
            <a:extLst>
              <a:ext uri="{FF2B5EF4-FFF2-40B4-BE49-F238E27FC236}">
                <a16:creationId xmlns:a16="http://schemas.microsoft.com/office/drawing/2014/main" id="{68E03733-3011-4BE1-BD37-8743E4C47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" y="1961024"/>
            <a:ext cx="1828800" cy="1828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305AE9-431A-4B30-BC8D-F5F1F552D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9" y="1956356"/>
            <a:ext cx="1828800" cy="1828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F6E067C-159C-44D9-9F03-648396BA05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" y="4183799"/>
            <a:ext cx="1828800" cy="1828800"/>
          </a:xfrm>
          <a:prstGeom prst="rect">
            <a:avLst/>
          </a:prstGeom>
        </p:spPr>
      </p:pic>
      <p:pic>
        <p:nvPicPr>
          <p:cNvPr id="31" name="그림 30" descr="운송이(가) 표시된 사진&#10;&#10;자동 생성된 설명">
            <a:extLst>
              <a:ext uri="{FF2B5EF4-FFF2-40B4-BE49-F238E27FC236}">
                <a16:creationId xmlns:a16="http://schemas.microsoft.com/office/drawing/2014/main" id="{2389935A-2871-4285-A8DA-3BAB21A61E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9" y="4183799"/>
            <a:ext cx="1828800" cy="1828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A87E28E-320F-4E48-90AC-F154CB5BF3DD}"/>
              </a:ext>
            </a:extLst>
          </p:cNvPr>
          <p:cNvSpPr txBox="1"/>
          <p:nvPr/>
        </p:nvSpPr>
        <p:spPr>
          <a:xfrm>
            <a:off x="553994" y="165218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-&gt; Time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73AEF-81C5-4CF2-8D2D-10C90EE8F05F}"/>
              </a:ext>
            </a:extLst>
          </p:cNvPr>
          <p:cNvSpPr txBox="1"/>
          <p:nvPr/>
        </p:nvSpPr>
        <p:spPr>
          <a:xfrm>
            <a:off x="24679" y="3451546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Ang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F4786-A745-4C0B-B9CB-1AC887774E3A}"/>
              </a:ext>
            </a:extLst>
          </p:cNvPr>
          <p:cNvSpPr txBox="1"/>
          <p:nvPr/>
        </p:nvSpPr>
        <p:spPr>
          <a:xfrm>
            <a:off x="27888" y="248351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Ch</a:t>
            </a:r>
          </a:p>
          <a:p>
            <a:pPr algn="ctr"/>
            <a:r>
              <a:rPr lang="en-US" altLang="ko-KR" sz="1600" dirty="0">
                <a:latin typeface="+mn-ea"/>
              </a:rPr>
              <a:t>1~8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AC9B0E4-0A1F-4902-8F70-8CE8FCD96856}"/>
              </a:ext>
            </a:extLst>
          </p:cNvPr>
          <p:cNvCxnSpPr>
            <a:cxnSpLocks/>
          </p:cNvCxnSpPr>
          <p:nvPr/>
        </p:nvCxnSpPr>
        <p:spPr>
          <a:xfrm flipH="1">
            <a:off x="436881" y="1956357"/>
            <a:ext cx="147708" cy="5328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D5A13C-B386-4D9E-93E7-21DD843C7D72}"/>
              </a:ext>
            </a:extLst>
          </p:cNvPr>
          <p:cNvCxnSpPr>
            <a:cxnSpLocks/>
          </p:cNvCxnSpPr>
          <p:nvPr/>
        </p:nvCxnSpPr>
        <p:spPr>
          <a:xfrm>
            <a:off x="426720" y="3119123"/>
            <a:ext cx="158496" cy="4547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20">
            <a:extLst>
              <a:ext uri="{FF2B5EF4-FFF2-40B4-BE49-F238E27FC236}">
                <a16:creationId xmlns:a16="http://schemas.microsoft.com/office/drawing/2014/main" id="{EEDA9396-DA8C-4ED0-8264-54F83D3144AE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환경 세팅 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데이터 가시화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50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C10A706-13BC-49A6-A3C5-C1DFDB84BA50}"/>
              </a:ext>
            </a:extLst>
          </p:cNvPr>
          <p:cNvSpPr/>
          <p:nvPr/>
        </p:nvSpPr>
        <p:spPr>
          <a:xfrm>
            <a:off x="277598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I_easy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348C6E3-34F2-4630-8534-239BFEBAB00F}"/>
              </a:ext>
            </a:extLst>
          </p:cNvPr>
          <p:cNvSpPr/>
          <p:nvPr/>
        </p:nvSpPr>
        <p:spPr>
          <a:xfrm>
            <a:off x="2164710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I_fair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EE7D671E-C6A1-4B8D-8C81-24E1E5C91BD9}"/>
              </a:ext>
            </a:extLst>
          </p:cNvPr>
          <p:cNvSpPr/>
          <p:nvPr/>
        </p:nvSpPr>
        <p:spPr>
          <a:xfrm>
            <a:off x="4051822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I_chal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1224EB0-61E5-42F2-9FB0-2924AD586F63}"/>
              </a:ext>
            </a:extLst>
          </p:cNvPr>
          <p:cNvSpPr/>
          <p:nvPr/>
        </p:nvSpPr>
        <p:spPr>
          <a:xfrm>
            <a:off x="5938937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GADF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8983D0F7-EEFA-48A9-9B5D-01793A20DAC8}"/>
              </a:ext>
            </a:extLst>
          </p:cNvPr>
          <p:cNvSpPr/>
          <p:nvPr/>
        </p:nvSpPr>
        <p:spPr>
          <a:xfrm>
            <a:off x="7826049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MTF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8CE0-32CE-4201-B846-870B7B047E93}"/>
              </a:ext>
            </a:extLst>
          </p:cNvPr>
          <p:cNvSpPr txBox="1"/>
          <p:nvPr/>
        </p:nvSpPr>
        <p:spPr>
          <a:xfrm>
            <a:off x="2774415" y="26860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덤벨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F7115-7887-46B2-819E-40E0FC2DFF4D}"/>
              </a:ext>
            </a:extLst>
          </p:cNvPr>
          <p:cNvSpPr txBox="1"/>
          <p:nvPr/>
        </p:nvSpPr>
        <p:spPr>
          <a:xfrm>
            <a:off x="6995384" y="26860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해머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19145-BC87-414C-AB41-0FB0733C2D63}"/>
              </a:ext>
            </a:extLst>
          </p:cNvPr>
          <p:cNvSpPr txBox="1"/>
          <p:nvPr/>
        </p:nvSpPr>
        <p:spPr>
          <a:xfrm>
            <a:off x="2774415" y="491353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리버스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컬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38CD7-033F-4E6B-B3DF-3A66F6C4E780}"/>
              </a:ext>
            </a:extLst>
          </p:cNvPr>
          <p:cNvSpPr txBox="1"/>
          <p:nvPr/>
        </p:nvSpPr>
        <p:spPr>
          <a:xfrm>
            <a:off x="6995385" y="491353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n-ea"/>
              </a:rPr>
              <a:t>트라이셉스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 err="1">
                <a:latin typeface="+mn-ea"/>
              </a:rPr>
              <a:t>킥백</a:t>
            </a:r>
            <a:endParaRPr lang="ko-KR" altLang="en-US" dirty="0">
              <a:latin typeface="+mn-ea"/>
            </a:endParaRPr>
          </a:p>
        </p:txBody>
      </p:sp>
      <p:pic>
        <p:nvPicPr>
          <p:cNvPr id="30" name="그림 29" descr="옅은이(가) 표시된 사진&#10;&#10;자동 생성된 설명">
            <a:extLst>
              <a:ext uri="{FF2B5EF4-FFF2-40B4-BE49-F238E27FC236}">
                <a16:creationId xmlns:a16="http://schemas.microsoft.com/office/drawing/2014/main" id="{07643DB8-F6E2-459D-9565-0B7C2573B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" y="1953988"/>
            <a:ext cx="1828800" cy="1828800"/>
          </a:xfrm>
          <a:prstGeom prst="rect">
            <a:avLst/>
          </a:prstGeom>
        </p:spPr>
      </p:pic>
      <p:pic>
        <p:nvPicPr>
          <p:cNvPr id="32" name="그림 31" descr="흐림이(가) 표시된 사진&#10;&#10;자동 생성된 설명">
            <a:extLst>
              <a:ext uri="{FF2B5EF4-FFF2-40B4-BE49-F238E27FC236}">
                <a16:creationId xmlns:a16="http://schemas.microsoft.com/office/drawing/2014/main" id="{2A3F6784-78D5-4FB1-A784-BB5F102CE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9" y="4183799"/>
            <a:ext cx="1828800" cy="1828800"/>
          </a:xfrm>
          <a:prstGeom prst="rect">
            <a:avLst/>
          </a:prstGeom>
        </p:spPr>
      </p:pic>
      <p:pic>
        <p:nvPicPr>
          <p:cNvPr id="35" name="그림 34" descr="옅은이(가) 표시된 사진&#10;&#10;자동 생성된 설명">
            <a:extLst>
              <a:ext uri="{FF2B5EF4-FFF2-40B4-BE49-F238E27FC236}">
                <a16:creationId xmlns:a16="http://schemas.microsoft.com/office/drawing/2014/main" id="{DE06C7FC-B1AE-41B9-B3D5-67812D96E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29" y="1953195"/>
            <a:ext cx="1828800" cy="18288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F3F9173-6238-43F0-B3A4-C4F76391F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7" y="4183799"/>
            <a:ext cx="1828800" cy="1828800"/>
          </a:xfrm>
          <a:prstGeom prst="rect">
            <a:avLst/>
          </a:prstGeom>
        </p:spPr>
      </p:pic>
      <p:sp>
        <p:nvSpPr>
          <p:cNvPr id="44" name="직사각형 20">
            <a:extLst>
              <a:ext uri="{FF2B5EF4-FFF2-40B4-BE49-F238E27FC236}">
                <a16:creationId xmlns:a16="http://schemas.microsoft.com/office/drawing/2014/main" id="{B1E484F3-B72B-403B-B8F7-43CC91101A5D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환경 세팅 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데이터 가시화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2B75E46E-456E-44A0-BCB8-354984CA14B3}"/>
              </a:ext>
            </a:extLst>
          </p:cNvPr>
          <p:cNvGrpSpPr/>
          <p:nvPr/>
        </p:nvGrpSpPr>
        <p:grpSpPr>
          <a:xfrm>
            <a:off x="16724" y="6409505"/>
            <a:ext cx="9115699" cy="429947"/>
            <a:chOff x="16721" y="6409502"/>
            <a:chExt cx="9115699" cy="429947"/>
          </a:xfrm>
        </p:grpSpPr>
        <p:pic>
          <p:nvPicPr>
            <p:cNvPr id="3" name="Picture 18">
              <a:extLst>
                <a:ext uri="{FF2B5EF4-FFF2-40B4-BE49-F238E27FC236}">
                  <a16:creationId xmlns:a16="http://schemas.microsoft.com/office/drawing/2014/main" id="{34A81C56-46B7-48C6-BB75-EF78AEBE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579" y="6409502"/>
              <a:ext cx="425841" cy="425841"/>
            </a:xfrm>
            <a:prstGeom prst="rect">
              <a:avLst/>
            </a:prstGeom>
          </p:spPr>
        </p:pic>
        <p:pic>
          <p:nvPicPr>
            <p:cNvPr id="4" name="Picture 19">
              <a:extLst>
                <a:ext uri="{FF2B5EF4-FFF2-40B4-BE49-F238E27FC236}">
                  <a16:creationId xmlns:a16="http://schemas.microsoft.com/office/drawing/2014/main" id="{54DB254E-A168-49E7-A8A8-20826DD3F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1" y="6413608"/>
              <a:ext cx="1040361" cy="425841"/>
            </a:xfrm>
            <a:prstGeom prst="rect">
              <a:avLst/>
            </a:prstGeom>
          </p:spPr>
        </p:pic>
        <p:sp>
          <p:nvSpPr>
            <p:cNvPr id="5" name="자유형 4">
              <a:extLst>
                <a:ext uri="{FF2B5EF4-FFF2-40B4-BE49-F238E27FC236}">
                  <a16:creationId xmlns:a16="http://schemas.microsoft.com/office/drawing/2014/main" id="{37BFD169-B816-4E5E-AB53-3847C352FD22}"/>
                </a:ext>
              </a:extLst>
            </p:cNvPr>
            <p:cNvSpPr/>
            <p:nvPr/>
          </p:nvSpPr>
          <p:spPr>
            <a:xfrm>
              <a:off x="1161188" y="6474191"/>
              <a:ext cx="7408123" cy="0"/>
            </a:xfrm>
            <a:custGeom>
              <a:avLst/>
              <a:gdLst>
                <a:gd name="connsiteX0" fmla="*/ 0 w 7879404"/>
                <a:gd name="connsiteY0" fmla="*/ 0 h 0"/>
                <a:gd name="connsiteX1" fmla="*/ 7879404 w 78794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79404">
                  <a:moveTo>
                    <a:pt x="0" y="0"/>
                  </a:moveTo>
                  <a:lnTo>
                    <a:pt x="7879404" y="0"/>
                  </a:lnTo>
                </a:path>
              </a:pathLst>
            </a:custGeom>
            <a:no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C10A706-13BC-49A6-A3C5-C1DFDB84BA50}"/>
              </a:ext>
            </a:extLst>
          </p:cNvPr>
          <p:cNvSpPr/>
          <p:nvPr/>
        </p:nvSpPr>
        <p:spPr>
          <a:xfrm>
            <a:off x="277598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I_easy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348C6E3-34F2-4630-8534-239BFEBAB00F}"/>
              </a:ext>
            </a:extLst>
          </p:cNvPr>
          <p:cNvSpPr/>
          <p:nvPr/>
        </p:nvSpPr>
        <p:spPr>
          <a:xfrm>
            <a:off x="2164710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I_fair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EE7D671E-C6A1-4B8D-8C81-24E1E5C91BD9}"/>
              </a:ext>
            </a:extLst>
          </p:cNvPr>
          <p:cNvSpPr/>
          <p:nvPr/>
        </p:nvSpPr>
        <p:spPr>
          <a:xfrm>
            <a:off x="4051822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C1C1C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latin typeface="+mn-ea"/>
              </a:rPr>
              <a:t>I_chal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1224EB0-61E5-42F2-9FB0-2924AD586F63}"/>
              </a:ext>
            </a:extLst>
          </p:cNvPr>
          <p:cNvSpPr/>
          <p:nvPr/>
        </p:nvSpPr>
        <p:spPr>
          <a:xfrm>
            <a:off x="5938937" y="904240"/>
            <a:ext cx="1040361" cy="599440"/>
          </a:xfrm>
          <a:prstGeom prst="foldedCorner">
            <a:avLst>
              <a:gd name="adj" fmla="val 30226"/>
            </a:avLst>
          </a:prstGeom>
          <a:solidFill>
            <a:srgbClr val="A8C5E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GADF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8983D0F7-EEFA-48A9-9B5D-01793A20DAC8}"/>
              </a:ext>
            </a:extLst>
          </p:cNvPr>
          <p:cNvSpPr/>
          <p:nvPr/>
        </p:nvSpPr>
        <p:spPr>
          <a:xfrm>
            <a:off x="7826049" y="904240"/>
            <a:ext cx="1040361" cy="599440"/>
          </a:xfrm>
          <a:prstGeom prst="foldedCorner">
            <a:avLst>
              <a:gd name="adj" fmla="val 30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>
                <a:latin typeface="+mn-ea"/>
              </a:rPr>
              <a:t>MTF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38CD7-033F-4E6B-B3DF-3A66F6C4E780}"/>
              </a:ext>
            </a:extLst>
          </p:cNvPr>
          <p:cNvSpPr txBox="1"/>
          <p:nvPr/>
        </p:nvSpPr>
        <p:spPr>
          <a:xfrm>
            <a:off x="7917842" y="446580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Angle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F29C9D-3481-4715-89CF-2C79EF0F6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43" y="4006825"/>
            <a:ext cx="1371600" cy="137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9A63E3-A766-479B-8E96-3E49592E7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07" y="3023331"/>
            <a:ext cx="1371600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A32D80-3532-46E6-905D-16CC60D7E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5" y="4001349"/>
            <a:ext cx="1371600" cy="1371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10C3E7-8788-4D6B-A5DF-47D77226F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3" y="3977121"/>
            <a:ext cx="1371600" cy="1371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67BCF2-79C7-45EB-9CC9-5BE8750B1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643" y="1955800"/>
            <a:ext cx="1371600" cy="13716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BA4927-8B73-47CA-AFF4-B2EA346CE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04" y="1955800"/>
            <a:ext cx="1371600" cy="1371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B096659-C974-4AF3-8CDF-6DEE36C3D7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5" y="1927565"/>
            <a:ext cx="1371600" cy="1371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8AC8395-A968-440D-8085-D61848904B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3" y="1915351"/>
            <a:ext cx="1371600" cy="1371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4DEDE64-8438-4728-98F2-D219B702DE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04" y="4001349"/>
            <a:ext cx="1371600" cy="13716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13144F1-F05C-4626-AC1F-63FA1DBBB9C4}"/>
              </a:ext>
            </a:extLst>
          </p:cNvPr>
          <p:cNvSpPr txBox="1"/>
          <p:nvPr/>
        </p:nvSpPr>
        <p:spPr>
          <a:xfrm>
            <a:off x="796435" y="33659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ch1</a:t>
            </a:r>
            <a:endParaRPr lang="ko-KR" altLang="en-US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7E4FF-34C3-4BD3-9E00-C90F42C5535E}"/>
              </a:ext>
            </a:extLst>
          </p:cNvPr>
          <p:cNvSpPr txBox="1"/>
          <p:nvPr/>
        </p:nvSpPr>
        <p:spPr>
          <a:xfrm>
            <a:off x="2519559" y="33659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ch2</a:t>
            </a:r>
            <a:endParaRPr lang="ko-KR" altLang="en-US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7F5DC-F862-489A-A3CA-853B82F96DFD}"/>
              </a:ext>
            </a:extLst>
          </p:cNvPr>
          <p:cNvSpPr txBox="1"/>
          <p:nvPr/>
        </p:nvSpPr>
        <p:spPr>
          <a:xfrm>
            <a:off x="4377658" y="340859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ch3</a:t>
            </a:r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D3D7BF-75E4-4CF4-9EC3-73667816D082}"/>
              </a:ext>
            </a:extLst>
          </p:cNvPr>
          <p:cNvSpPr txBox="1"/>
          <p:nvPr/>
        </p:nvSpPr>
        <p:spPr>
          <a:xfrm>
            <a:off x="6249226" y="33863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ch4</a:t>
            </a:r>
            <a:endParaRPr lang="ko-KR" altLang="en-US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B0C11B-6FE5-4C45-9187-60D748C70CDA}"/>
              </a:ext>
            </a:extLst>
          </p:cNvPr>
          <p:cNvSpPr txBox="1"/>
          <p:nvPr/>
        </p:nvSpPr>
        <p:spPr>
          <a:xfrm>
            <a:off x="797777" y="54094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ch5</a:t>
            </a:r>
            <a:endParaRPr lang="ko-KR" altLang="en-US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6D9937-6512-447B-8C1C-CE19D77021A7}"/>
              </a:ext>
            </a:extLst>
          </p:cNvPr>
          <p:cNvSpPr txBox="1"/>
          <p:nvPr/>
        </p:nvSpPr>
        <p:spPr>
          <a:xfrm>
            <a:off x="2519559" y="541509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ch6</a:t>
            </a:r>
            <a:endParaRPr lang="ko-KR" altLang="en-US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A72F3E-84BD-4FE2-9B65-A3DE54AEB8B3}"/>
              </a:ext>
            </a:extLst>
          </p:cNvPr>
          <p:cNvSpPr txBox="1"/>
          <p:nvPr/>
        </p:nvSpPr>
        <p:spPr>
          <a:xfrm>
            <a:off x="4377658" y="540666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ch7</a:t>
            </a:r>
            <a:endParaRPr lang="ko-KR" altLang="en-US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761BD8-AF75-4D66-B60B-0E85292DF7B0}"/>
              </a:ext>
            </a:extLst>
          </p:cNvPr>
          <p:cNvSpPr txBox="1"/>
          <p:nvPr/>
        </p:nvSpPr>
        <p:spPr>
          <a:xfrm>
            <a:off x="6249226" y="540666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ch8</a:t>
            </a:r>
            <a:endParaRPr lang="ko-KR" altLang="en-US" dirty="0">
              <a:latin typeface="+mn-ea"/>
            </a:endParaRPr>
          </a:p>
        </p:txBody>
      </p:sp>
      <p:sp>
        <p:nvSpPr>
          <p:cNvPr id="53" name="직사각형 20">
            <a:extLst>
              <a:ext uri="{FF2B5EF4-FFF2-40B4-BE49-F238E27FC236}">
                <a16:creationId xmlns:a16="http://schemas.microsoft.com/office/drawing/2014/main" id="{B365808C-B1FC-49A4-BB30-5A3768DF413D}"/>
              </a:ext>
            </a:extLst>
          </p:cNvPr>
          <p:cNvSpPr/>
          <p:nvPr/>
        </p:nvSpPr>
        <p:spPr>
          <a:xfrm>
            <a:off x="277595" y="327906"/>
            <a:ext cx="8588812" cy="439547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spcAft>
                <a:spcPts val="600"/>
              </a:spcAft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시뮬레이션 환경 세팅 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prstClr val="white"/>
                </a:solidFill>
                <a:latin typeface="+mn-ea"/>
              </a:rPr>
              <a:t>데이터 가시화</a:t>
            </a:r>
            <a:r>
              <a:rPr lang="en-US" altLang="ko-KR" sz="2000" kern="0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4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1634</Words>
  <Application>Microsoft Office PowerPoint</Application>
  <PresentationFormat>화면 슬라이드 쇼(4:3)</PresentationFormat>
  <Paragraphs>476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KoPub돋움체 Light</vt:lpstr>
      <vt:lpstr>굴림</vt:lpstr>
      <vt:lpstr>맑은 고딕</vt:lpstr>
      <vt:lpstr>한양신명조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정호진</dc:creator>
  <cp:lastModifiedBy>정호진</cp:lastModifiedBy>
  <cp:revision>31</cp:revision>
  <dcterms:created xsi:type="dcterms:W3CDTF">2021-11-11T08:59:38Z</dcterms:created>
  <dcterms:modified xsi:type="dcterms:W3CDTF">2021-11-20T06:06:40Z</dcterms:modified>
</cp:coreProperties>
</file>