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D75098-6583-4712-B426-106E5EC0DDB0}">
  <a:tblStyle styleId="{4BD75098-6583-4712-B426-106E5EC0D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6722B7B-A10A-4196-9A97-B439E418BF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456FADB-5DBB-4E26-8521-51495F773F3C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5b54bc6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5b54bc6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5b54bc6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5b54bc6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f01109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f01109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f01109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f01109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01109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f01109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f01109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f01109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f01109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f01109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f01109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f01109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f01109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f01109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f01109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f01109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5b54bc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5b54bc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f01109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f01109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f01109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f01109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f01109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f01109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f01109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f01109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f01109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f01109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f01109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f01109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f01109b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f01109b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5b54bc6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5b54bc6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5b54bc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5b54bc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5b54bc6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5b54bc6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5b54bc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5b54bc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5b54bc6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5b54bc6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5b54bc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5b54bc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5b54bc6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5b54bc6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krauss 2017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설명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Kyounghun Bae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-Hanyang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Ensemble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앙상블 모델이란 </a:t>
            </a: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여러개의 모델을 학습시켜 그 모델들의 예측결과들을 이용해 하나의 모델보다 더 나은 값을 예측하는 방법을 말한다. 본 연구에서는 개별 모델을 학습시켜서 나온 확률값들을 평균하는 방식으로 앙상블 모델을 제작하였다.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예측 및 거래방식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학습된 머신러닝 모델들을 활용하여 매 t+1시점에 개별 주식의 일일 수익률이 median return보다 높을 확률을 계산한다.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 모든 주식들의 확률 값을 내림차순으로 순위를 매긴다.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순위를 토대로 </a:t>
            </a: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상위 k개는 매수하고 하위 k개는 매도한다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거래비용은 포지션을 청산한 주식마다 40bp씩 차감하였다.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거래는 2004년 1월부터 2018년 3월까지 진행하였다.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 (log scale)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4000" cy="41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 stats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152400" y="1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2012450"/>
                <a:gridCol w="854600"/>
                <a:gridCol w="854600"/>
                <a:gridCol w="854600"/>
                <a:gridCol w="854600"/>
                <a:gridCol w="854600"/>
                <a:gridCol w="854600"/>
                <a:gridCol w="854600"/>
                <a:gridCol w="8546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cumulative_return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-0.1535191818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0.1854018263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0.003396271453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0.004094275359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0.03340790753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0.2252068634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1.21789194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234609.9457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-0.1256246099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0.1464315236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0.002265759808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0.00237979313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0.02911984218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0.1516290948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2.080027614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935.4904341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-0.1431533339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0.18487224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0.02699606532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0.02858857502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0.03869890776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0.1706388464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0.6736029828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5.76E+41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-0.1400271947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0.1426106255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0.01655835118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0.01813176767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0.03312596899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0.0422939194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0.9834611243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3.17E+26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-0.09914029997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0.1831006028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0.02399091648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0.02421084747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0.03286517983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0.1592287991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0.6461743257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3.73E+35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-0.1370126585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0.1560002894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0.01503338048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0.01622366522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0.02951319912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0.04093502112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1.49009011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6.52E+23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-0.1404351322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0.1923587178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0.02269697661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0.02422756581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0.03505317985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0.1722754455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0.742192565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3.08E+35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-0.1392271947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0.1438404102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0.01441418209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0.01565542209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0.03016998568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-0.02925204979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1.614260241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8.58E+22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 alpha</a:t>
            </a:r>
            <a:endParaRPr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311700" y="16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15811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MKT-Rf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0.194***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0.1455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1.1099***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1.312***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-0.0849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0.0282***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0.305*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0.2172*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0.0175***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1.0786***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1.5307***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-0.0212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0.0238***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0.2224***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0.3445***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0.1853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0.193*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0.0155***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1.1428***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1.4916***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0.0236***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0.2389***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0.3996***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0.406***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0.2501*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1.1198***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1.4974***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0.1827*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50 (log scale)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325"/>
            <a:ext cx="9144000" cy="40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50 stats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70300" y="1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2026450"/>
                <a:gridCol w="860550"/>
                <a:gridCol w="860550"/>
                <a:gridCol w="860550"/>
                <a:gridCol w="860550"/>
                <a:gridCol w="860550"/>
                <a:gridCol w="860550"/>
                <a:gridCol w="860550"/>
                <a:gridCol w="8605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cumulative_return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-0.07479648981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0.08241996822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0.000506843713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0.0006235255116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0.01402355396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0.124037061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1.930425635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5.282315293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-0.110052718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0.09789578793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0.002740672084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0.001614091825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0.01638561986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-0.7957766006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6.194659488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174.9891957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-0.07598335711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0.09635135796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0.009346868159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0.01013971267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0.01588275337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0.3989434633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1.487542203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1.39179E+15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-0.1254163617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0.1123504849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0.007198004107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0.00679524387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0.01820566015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-0.54368199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5.849912787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10983214624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-0.05124794544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0.0932680682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0.009473480457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0.01012793328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0.01405832563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0.3791183542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1.440315786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1.46651E+15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-0.1263651255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0.1093418668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0.006898982944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0.007012894512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0.01682768024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-0.6553105799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7.082285803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25445519939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-0.07045998616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0.1054568542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0.009204947077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0.009925957015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0.01489595896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0.3558329529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1.816915275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698759183609283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-0.1138593701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0.1005674441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0.007038692346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0.006655869032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0.01683364794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-0.6043579521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6.467832845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7355198467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50 alpha</a:t>
            </a:r>
            <a:endParaRPr/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686075" y="15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15811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MKT-Rf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0.1291***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1.1336***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1.1023***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0.1563***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0.1266***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0.1164*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0.1723***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1.1823***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1.2734***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0.1975***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0.1786***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0.1511***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0.133***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1.1362***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1.1939***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0.1567***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0.1067**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0.1208*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0.172***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1.1121***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1.1526***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0.0622*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100 (log scale)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200"/>
            <a:ext cx="9144000" cy="3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100 stats</a:t>
            </a:r>
            <a:endParaRPr/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101075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2010125"/>
                <a:gridCol w="853625"/>
                <a:gridCol w="853625"/>
                <a:gridCol w="853625"/>
                <a:gridCol w="853625"/>
                <a:gridCol w="853625"/>
                <a:gridCol w="853625"/>
                <a:gridCol w="853625"/>
                <a:gridCol w="853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cumulative_return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-0.06207032528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0.06986936868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-0.0009940981166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-0.0008289557964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0.01023631853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0.2140433284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3.429443953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-0.9542736533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-0.1082736372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0.1016400363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0.00240641381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0.001135678641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0.0146581432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-1.029105063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8.697535316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35.31721702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-0.05334843234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0.08066304293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0.004687278771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0.005290485699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0.01106930249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0.5050526914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2.686958524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84416545.62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-0.1251211519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0.09868859934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0.004570265334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0.004053218834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0.01564111803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-0.8348488618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8.869462407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913280.7263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-0.04112352158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0.0607009036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0.005076661986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0.005771650009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0.009967700489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0.4638118352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2.333366243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466113504.8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-0.121450551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0.1046776888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0.004817545574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0.004437429287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0.01468825735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-0.8630482352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10.71420197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3665560.75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-0.04737510139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0.07596667604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0.004994892284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0.00552818483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0.01070268583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0.5134069295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3.107851305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195751405.1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-0.1194772609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0.09968306916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0.004743395271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0.004180056162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0.01492316518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-0.8538998135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9.87018931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1476859.418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2000년 1월 ~ 2018년 12월의 코스피, 코스닥 주가 데이터 수집(상폐된 종목까지 수집)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약 3700개의 종목 데이터를 수집하였으며, 실제 분석 기간동안에는 상장폐지된 종목이 제외되면서 약 2000개의 종목들을 대상으로 분석됨.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100 alpha</a:t>
            </a:r>
            <a:endParaRPr/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1178650" y="15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15811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MKT-Rf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0.0718*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1.1198***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1.0317***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-0.0314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0.1398***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0.0707**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0.0735*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0.1251***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1.1573***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1.1256***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0.0448*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0.1352***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0.1234***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1.1107***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1.0644***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0.0566**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0.1314***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0.0866*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0.1354***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1.1144***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1.0557***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0.0564**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150 (log scale)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200"/>
            <a:ext cx="9144000" cy="3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150 stats</a:t>
            </a:r>
            <a:endParaRPr/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126800" y="10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2021800"/>
                <a:gridCol w="858575"/>
                <a:gridCol w="858575"/>
                <a:gridCol w="858575"/>
                <a:gridCol w="858575"/>
                <a:gridCol w="858575"/>
                <a:gridCol w="858575"/>
                <a:gridCol w="858575"/>
                <a:gridCol w="8585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cumulative_return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-0.05430175065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0.06424008034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-0.001603974628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-0.001475148768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0.008780230482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0.3150776254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4.104019028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-0.9950102864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-0.1116231186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0.105427563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0.002080223031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0.0009354349779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0.01397839815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-1.126466159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9.948254508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17.66080054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-0.04575361075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0.07246509943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0.002586992713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0.003031087204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0.009180663742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0.5664771331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4.023420969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34325.49344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-0.1274052869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0.09585699773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0.003570183983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0.002915447083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0.01469574781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-0.988255564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10.8375153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18151.67427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-0.03734282654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0.05854181277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0.003285023157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0.003832679817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0.008241358232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0.7069520021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3.843527577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575884.2661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-0.1207242422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0.1057838093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0.00392243271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0.003383255197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0.01387824023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-0.9308702279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12.03551685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96766.04436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-0.0452811913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0.06816682021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0.002851051481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0.003508924718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0.009006173499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0.6811529823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4.640925004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182121.1072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-0.1218881863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0.0988383832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0.003814798007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0.003173374693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0.01411340907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-0.8980562599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11.52071206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46001.37207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150 alpha</a:t>
            </a:r>
            <a:endParaRPr/>
          </a:p>
        </p:txBody>
      </p:sp>
      <p:graphicFrame>
        <p:nvGraphicFramePr>
          <p:cNvPr id="222" name="Google Shape;222;p35"/>
          <p:cNvGraphicFramePr/>
          <p:nvPr/>
        </p:nvGraphicFramePr>
        <p:xfrm>
          <a:off x="1199175" y="16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15811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MKT-Rf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0.0837***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0.069**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1.1005***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0.992***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0.1225***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0.0516*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0.0708*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1.141***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1.0662***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0.0448*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0.0991***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0.0406*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0.0782**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0.1082***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1.0913***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1.0097***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0.0523**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0.0691*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0.1201***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1.0982***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0.0551**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200 (log scale)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200"/>
            <a:ext cx="9144000" cy="3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200 stats</a:t>
            </a:r>
            <a:endParaRPr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121738" y="10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2024125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cumulative_return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-0.05122288239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0.05912167315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-0.00216590642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-0.00197586663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0.007820595828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0.3825506017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4.771281854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-0.9991129446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-0.1116719339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0.1060266457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0.001863588057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0.0007989141684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0.01357178033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-1.183642631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10.64084152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10.80809618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-0.04703789894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0.0668527156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0.001248772821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0.001710218865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0.008119151801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0.6691059537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5.344317413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351.2802655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-0.1259098859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0.09469468372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0.003008089337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0.002306422385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0.01414351356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-1.075262796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11.76205258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2226.34387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-0.03579689026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0.06037714181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0.002127844802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0.002631113167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0.007271482325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0.9291174855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5.884631536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8954.047771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-0.1182102364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0.1072706377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0.003422883047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0.00279358787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0.01349319655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-0.9875235735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12.93345243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12595.80085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-0.04227682447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0.06814352728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0.001844014021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0.0022412818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0.007992964302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0.7658319015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5.7516505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2252.962553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-0.1193747614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0.1022024833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0.003347996813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0.002607224729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0.01366576157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-0.9958124179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12.30575121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6517.86572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k = 200 alpha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1589175" y="16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{4456FADB-5DBB-4E26-8521-51495F773F3C}</a:tableStyleId>
              </a:tblPr>
              <a:tblGrid>
                <a:gridCol w="15811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MKT-Rf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-0.0022***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0.0764***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0.0614**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DNN_long_only_k=200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0.0002*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1.0893***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0.9707***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0.1046***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0.0499**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0.0769**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0.0887***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GBT_long_only_k=200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0.0017***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1.1224***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1.0286***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-0.0036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0.0424*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0.0804***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0.0682**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0.1014***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RAF_long_only_k=200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1.0828***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0.9784***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0.0509***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ENS1_long_short_k=200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0.0891***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0.0573*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0.0989***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ENS1_long_only_k=200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1.0875***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0.9783***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0.0453**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데이터셋 구성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3228475"/>
            <a:ext cx="8520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train set 데이터를 바탕으로 모델을 생성한 뒤, 생성된 모델을 사용하여 250영업일(약 1년)동안 backtesting 진행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backtesting 종료 후 trading set이 겹치지 않도록 250영업일만큼 이동하여 새로운 train set과 trading set을 설정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2694563" y="1591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{4BD75098-6583-4712-B426-106E5EC0DDB0}</a:tableStyleId>
              </a:tblPr>
              <a:tblGrid>
                <a:gridCol w="2443925"/>
                <a:gridCol w="1310950"/>
              </a:tblGrid>
              <a:tr h="16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trading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750영업일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250영업일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6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1000영업일(약 4년)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generation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2328325"/>
            <a:ext cx="8520600" cy="22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개별 주식의 수익률을 바탕으로 모델을 생성한다.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P_t^s를 특정 주식 s의 t시점 가격이라고 할 때, m기간 동안의 단순 수익률은 위 식과 같이 계산할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본 연구에서는 개별 주식 별로 m∈{{1,2,...,20}∪{40,60,80,...,240}}, 총 31개의 수익률을 계산하고, 이를 모델의 feature로서 활용한다.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611" y="1168050"/>
            <a:ext cx="3010775" cy="8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set 구성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{4BD75098-6583-4712-B426-106E5EC0DDB0}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R_t,4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······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R_t,180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R_t,200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R_t,220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R_t,240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t-1000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t-999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t-998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t-997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······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t-751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labeling 방식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주식의 특정 시점의 수익률이 전체 주식의 수익률의 중위값보다 높으면 1, 그렇지 않으면 0으로 라벨링을 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 라벨과 train set 을 활용하여 지도학습을 실시한다.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Deep Neural Network (DNN)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DNN은 입력층과 출력층, 그리고 한 개 이상의 은닉층으로 이루어져있다. 본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연구에서는 한 개의 입력층, 세 개의 은닉층과 한 개의 출력층으로 구성되어있다.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뉴런의 개수는 입력층 31개, 은닉층 각각 31, 10, 5개, 출력층 2개로 구성되어 있다.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 문제를 방지하기 위해 L1-regularization(λ=0.00001)을 수행하였으며, 입력층과 마지막 은닉층에 dropout을 적용하였다.     입력층에 적용된 dropout ratio는 0.1이며, 은닉층에는 0.5를 적용하였다.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학습은 400 epoch 번 이루어졌으며, early stopping을 적용하여 과도한 학습이 이루어지지 않도록 하였다.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 함수로는 ADADELTA를 사용하였으며, 비용 함수로는 cross entropy를 적용하였다.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Gradient Boosted Trees(GBT)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GBT란 단순하고 약한 학습기들을 조합하여서 보다 정확하고 강력한 학습기를 만드는 방법이다.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연구에서는 GBT 알고리즘들 중 xgboost를 사용하였으며, xgboost의 hyperparameter를 다음과 같이 설정하였다.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1706400" y="22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{B6722B7B-A10A-4196-9A97-B439E418BFA8}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부스팅 반복 횟수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트리의 최대 깊이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학습률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하위 샘플 개수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Random Forest(RAF)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RAF란 다수의 의사결정트리 모형들을 학습하여 분류, 혹은 예측 모델을 만드는 앙상블 학습 방법이다. RAF의 hyperparameter는 다음과 같이 설정하였다.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706400" y="230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{B6722B7B-A10A-4196-9A97-B439E418BFA8}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feature 선택 개수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트리의 최대 깊이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트리의 개수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