
<file path=[Content_Types].xml><?xml version="1.0" encoding="utf-8"?>
<Types xmlns="http://schemas.openxmlformats.org/package/2006/content-types">
  <Default ContentType="image/x-emf" Extension="emf"/>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s="http://schemas.openxmlformats.org/officeDocument/2006/sharedTypes" xmlns:r="http://schemas.openxmlformats.org/officeDocument/2006/relationships" saveSubsetFonts="1">
  <p:sldMasterIdLst>
    <p:sldMasterId r:id="rId4" id="2147483648"/>
  </p:sldMasterIdLst>
  <p:notesMasterIdLst>
    <p:notesMasterId r:id="rId5"/>
  </p:notesMasterIdLst>
  <p:sldIdLst>
    <p:sldId r:id="rId6" id="256"/>
    <p:sldId r:id="rId7" id="257"/>
    <p:sldId r:id="rId8" id="258"/>
    <p:sldId r:id="rId9" id="259"/>
    <p:sldId r:id="rId10" id="260"/>
    <p:sldId r:id="rId11" id="261"/>
    <p:sldId r:id="rId12" id="262"/>
    <p:sldId r:id="rId13" id="263"/>
    <p:sldId r:id="rId14" id="264"/>
    <p:sldId r:id="rId15" id="265"/>
    <p:sldId r:id="rId16" id="266"/>
    <p:sldId r:id="rId17" id="267"/>
    <p:sldId r:id="rId18" id="268"/>
    <p:sldId r:id="rId19" id="269"/>
    <p:sldId r:id="rId20" id="270"/>
    <p:sldId r:id="rId21" id="271"/>
    <p:sldId r:id="rId22" id="272"/>
    <p:sldId r:id="rId23" id="273"/>
    <p:sldId r:id="rId24" id="274"/>
    <p:sldId r:id="rId25" id="275"/>
    <p:sldId r:id="rId26" id="276"/>
    <p:sldId r:id="rId27" id="277"/>
    <p:sldId r:id="rId28" id="278"/>
    <p:sldId r:id="rId29" id="279"/>
    <p:sldId r:id="rId30" id="280"/>
  </p:sldIdLst>
  <p:sldSz cx="9144000" cy="6858000" type="screen4x3"/>
  <p:notesSz xmlns:c="http://schemas.openxmlformats.org/drawingml/2006/chart" xmlns:pic="http://schemas.openxmlformats.org/drawingml/2006/picture" xmlns:dgm="http://schemas.openxmlformats.org/drawingml/2006/diagram" cx="6797675" cy="9926638"/>
  <p:defaultTextStyle xmlns:c="http://schemas.openxmlformats.org/drawingml/2006/chart" xmlns:pic="http://schemas.openxmlformats.org/drawingml/2006/picture" xmlns:dgm="http://schemas.openxmlformats.org/drawingml/2006/diagram">
    <a:defPPr>
      <a:defRPr lang="en-US">
        <a:uFillTx/>
      </a:defRPr>
    </a:defPPr>
    <a:lvl1pPr algn="l" defTabSz="457200" eaLnBrk="1" hangingPunct="1" latinLnBrk="0" marL="0" rtl="0">
      <a:defRPr kern="1200" sz="1800">
        <a:solidFill>
          <a:schemeClr val="tx1"/>
        </a:solidFill>
        <a:uFillTx/>
        <a:latin typeface="+mn-lt"/>
        <a:ea typeface="+mn-ea"/>
        <a:cs typeface="+mn-cs"/>
      </a:defRPr>
    </a:lvl1pPr>
    <a:lvl2pPr algn="l" defTabSz="457200" eaLnBrk="1" hangingPunct="1" latinLnBrk="0" marL="457200" rtl="0">
      <a:defRPr kern="1200" sz="1800">
        <a:solidFill>
          <a:schemeClr val="tx1"/>
        </a:solidFill>
        <a:uFillTx/>
        <a:latin typeface="+mn-lt"/>
        <a:ea typeface="+mn-ea"/>
        <a:cs typeface="+mn-cs"/>
      </a:defRPr>
    </a:lvl2pPr>
    <a:lvl3pPr algn="l" defTabSz="457200" eaLnBrk="1" hangingPunct="1" latinLnBrk="0" marL="914400" rtl="0">
      <a:defRPr kern="1200" sz="1800">
        <a:solidFill>
          <a:schemeClr val="tx1"/>
        </a:solidFill>
        <a:uFillTx/>
        <a:latin typeface="+mn-lt"/>
        <a:ea typeface="+mn-ea"/>
        <a:cs typeface="+mn-cs"/>
      </a:defRPr>
    </a:lvl3pPr>
    <a:lvl4pPr algn="l" defTabSz="457200" eaLnBrk="1" hangingPunct="1" latinLnBrk="0" marL="1371600" rtl="0">
      <a:defRPr kern="1200" sz="1800">
        <a:solidFill>
          <a:schemeClr val="tx1"/>
        </a:solidFill>
        <a:uFillTx/>
        <a:latin typeface="+mn-lt"/>
        <a:ea typeface="+mn-ea"/>
        <a:cs typeface="+mn-cs"/>
      </a:defRPr>
    </a:lvl4pPr>
    <a:lvl5pPr algn="l" defTabSz="457200" eaLnBrk="1" hangingPunct="1" latinLnBrk="0" marL="1828800" rtl="0">
      <a:defRPr kern="1200" sz="1800">
        <a:solidFill>
          <a:schemeClr val="tx1"/>
        </a:solidFill>
        <a:uFillTx/>
        <a:latin typeface="+mn-lt"/>
        <a:ea typeface="+mn-ea"/>
        <a:cs typeface="+mn-cs"/>
      </a:defRPr>
    </a:lvl5pPr>
    <a:lvl6pPr algn="l" defTabSz="457200" eaLnBrk="1" hangingPunct="1" latinLnBrk="0" marL="2286000" rtl="0">
      <a:defRPr kern="1200" sz="1800">
        <a:solidFill>
          <a:schemeClr val="tx1"/>
        </a:solidFill>
        <a:uFillTx/>
        <a:latin typeface="+mn-lt"/>
        <a:ea typeface="+mn-ea"/>
        <a:cs typeface="+mn-cs"/>
      </a:defRPr>
    </a:lvl6pPr>
    <a:lvl7pPr algn="l" defTabSz="457200" eaLnBrk="1" hangingPunct="1" latinLnBrk="0" marL="2743200" rtl="0">
      <a:defRPr kern="1200" sz="1800">
        <a:solidFill>
          <a:schemeClr val="tx1"/>
        </a:solidFill>
        <a:uFillTx/>
        <a:latin typeface="+mn-lt"/>
        <a:ea typeface="+mn-ea"/>
        <a:cs typeface="+mn-cs"/>
      </a:defRPr>
    </a:lvl7pPr>
    <a:lvl8pPr algn="l" defTabSz="457200" eaLnBrk="1" hangingPunct="1" latinLnBrk="0" marL="3200400" rtl="0">
      <a:defRPr kern="1200" sz="1800">
        <a:solidFill>
          <a:schemeClr val="tx1"/>
        </a:solidFill>
        <a:uFillTx/>
        <a:latin typeface="+mn-lt"/>
        <a:ea typeface="+mn-ea"/>
        <a:cs typeface="+mn-cs"/>
      </a:defRPr>
    </a:lvl8pPr>
    <a:lvl9pPr algn="l" defTabSz="457200" eaLnBrk="1" hangingPunct="1" latinLnBrk="0" marL="3657600" rtl="0">
      <a:defRPr kern="1200" sz="1800">
        <a:solidFill>
          <a:schemeClr val="tx1"/>
        </a:solidFill>
        <a:uFillTx/>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s="http://schemas.openxmlformats.org/officeDocument/2006/sharedTypes" xmlns:r="http://schemas.openxmlformats.org/officeDocument/2006/relationships">
  <p:showPr showNarration="1">
    <p:present/>
    <p:sldAll/>
    <p:penClr xmlns:c="http://schemas.openxmlformats.org/drawingml/2006/chart" xmlns:pic="http://schemas.openxmlformats.org/drawingml/2006/picture" xmlns:dgm="http://schemas.openxmlformats.org/drawingml/2006/diagram">
      <a:srgbClr val="FF0000"/>
    </p:penClr>
  </p:showPr>
</p:presentationPr>
</file>

<file path=ppt/tableStyles.xml><?xml version="1.0" encoding="utf-8"?>
<a:tblStyleLst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def="{5C22544A-7EE6-4342-B048-85BDC9FD1C3A}">
  <a:tblStyle styleId="{2D5ABB26-0587-4C30-8999-92F81FD0307C}" styleName="스타일 없음, 눈금 없음">
    <a:wholeTbl>
      <a:tcTxStyle>
        <a:fontRef idx="minor">
          <a:srgbClr val="00000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테마 스타일 1 - 강조 1">
    <a:tblBg>
      <a:fillRef idx="2">
        <a:schemeClr val="accent1"/>
      </a:fillRef>
    </a:tblBg>
    <a:wholeTbl>
      <a:tcTxStyle>
        <a:fontRef idx="minor">
          <a:srgbClr val="00000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rgbClr val="00000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밝은 스타일 1">
    <a:wholeTbl>
      <a:tcTxStyle>
        <a:fontRef idx="minor">
          <a:srgbClr val="000000"/>
        </a:fontRef>
        <a:schemeClr val="tx1"/>
      </a:tcTxStyle>
      <a:tcStyle>
        <a:tcBdr>
          <a:left>
            <a:ln>
              <a:noFill/>
            </a:ln>
          </a:left>
          <a:right>
            <a:ln>
              <a:noFill/>
            </a:ln>
          </a:right>
          <a:top>
            <a:ln cmpd="sng" w="12700">
              <a:solidFill>
                <a:schemeClr val="tx1"/>
              </a:solidFill>
            </a:ln>
          </a:top>
          <a:bottom>
            <a:ln cmpd="sng" w="12700">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cmpd="sng" w="12700">
              <a:solidFill>
                <a:schemeClr val="tx1"/>
              </a:solidFill>
            </a:ln>
          </a:top>
        </a:tcBdr>
        <a:fill>
          <a:noFill/>
        </a:fill>
      </a:tcStyle>
    </a:lastRow>
    <a:firstRow>
      <a:tcTxStyle b="on"/>
      <a:tcStyle>
        <a:tcBdr>
          <a:bottom>
            <a:ln cmpd="sng" w="12700">
              <a:solidFill>
                <a:schemeClr val="tx1"/>
              </a:solidFill>
            </a:ln>
          </a:bottom>
        </a:tcBdr>
        <a:fill>
          <a:noFill/>
        </a:fill>
      </a:tcStyle>
    </a:firstRow>
  </a:tblStyle>
  <a:tblStyle styleId="{5C22544A-7EE6-4342-B048-85BDC9FD1C3A}" styleName="보통 스타일 2 - 강조 1">
    <a:wholeTbl>
      <a:tcTxStyle>
        <a:fontRef idx="minor">
          <a:srgbClr val="000000"/>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cmpd="sng" w="38100">
              <a:solidFill>
                <a:schemeClr val="lt1"/>
              </a:solidFill>
            </a:ln>
          </a:top>
        </a:tcBdr>
        <a:fill>
          <a:solidFill>
            <a:schemeClr val="accent1"/>
          </a:solidFill>
        </a:fill>
      </a:tcStyle>
    </a:lastRow>
    <a:firstRow>
      <a:tcTxStyle b="on">
        <a:fontRef idx="minor">
          <a:srgbClr val="000000"/>
        </a:fontRef>
        <a:schemeClr val="lt1"/>
      </a:tcTxStyle>
      <a:tcStyle>
        <a:tcBdr>
          <a:bottom>
            <a:ln cmpd="sng" w="38100">
              <a:solidFill>
                <a:schemeClr val="lt1"/>
              </a:solidFill>
            </a:ln>
          </a:bottom>
        </a:tcBdr>
        <a:fill>
          <a:solidFill>
            <a:schemeClr val="accent1"/>
          </a:solidFill>
        </a:fill>
      </a:tcStyle>
    </a:firstRow>
  </a:tblStyle>
  <a:tblStyle styleId="{616DA210-FB5B-4158-B5E0-FEB733F419BA}" styleName="밝은 스타일 3">
    <a:wholeTbl>
      <a:tcTxStyle>
        <a:fontRef idx="minor">
          <a:srgbClr val="000000"/>
        </a:fontRef>
        <a:schemeClr val="tx1"/>
      </a:tcTxStyle>
      <a:tcStyle>
        <a:tcBdr>
          <a:left>
            <a:ln cmpd="sng" w="12700">
              <a:solidFill>
                <a:schemeClr val="tx1"/>
              </a:solidFill>
            </a:ln>
          </a:left>
          <a:right>
            <a:ln cmpd="sng" w="12700">
              <a:solidFill>
                <a:schemeClr val="tx1"/>
              </a:solidFill>
            </a:ln>
          </a:right>
          <a:top>
            <a:ln cmpd="sng" w="12700">
              <a:solidFill>
                <a:schemeClr val="tx1"/>
              </a:solidFill>
            </a:ln>
          </a:top>
          <a:bottom>
            <a:ln cmpd="sng" w="12700">
              <a:solidFill>
                <a:schemeClr val="tx1"/>
              </a:solidFill>
            </a:ln>
          </a:bottom>
          <a:insideH>
            <a:ln cmpd="sng" w="12700">
              <a:solidFill>
                <a:schemeClr val="tx1"/>
              </a:solidFill>
            </a:ln>
          </a:insideH>
          <a:insideV>
            <a:ln cmpd="sng" w="12700">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cmpd="dbl" w="50800">
              <a:solidFill>
                <a:schemeClr val="tx1"/>
              </a:solidFill>
            </a:ln>
          </a:top>
        </a:tcBdr>
        <a:fill>
          <a:noFill/>
        </a:fill>
      </a:tcStyle>
    </a:lastRow>
    <a:firstRow>
      <a:tcTxStyle b="on"/>
      <a:tcStyle>
        <a:tcBdr>
          <a:bottom>
            <a:ln cmpd="sng" w="25400">
              <a:solidFill>
                <a:schemeClr val="tx1"/>
              </a:solidFill>
            </a:ln>
          </a:bottom>
        </a:tcBdr>
        <a:fill>
          <a:noFill/>
        </a:fill>
      </a:tcStyle>
    </a:firstRow>
  </a:tblStyle>
  <a:tblStyle styleId="{8EC20E35-A176-4012-BC5E-935CFFF8708E}" styleName="보통 스타일 3">
    <a:wholeTbl>
      <a:tcTxStyle>
        <a:fontRef idx="minor"/>
        <a:schemeClr val="dk1"/>
      </a:tcTxStyle>
      <a:tcStyle>
        <a:tcBdr>
          <a:left>
            <a:ln>
              <a:noFill/>
            </a:ln>
          </a:left>
          <a:right>
            <a:ln>
              <a:noFill/>
            </a:ln>
          </a:right>
          <a:top>
            <a:ln cmpd="sng" w="25400">
              <a:solidFill>
                <a:schemeClr val="dk1"/>
              </a:solidFill>
            </a:ln>
          </a:top>
          <a:bottom>
            <a:ln cmpd="sng" w="25400">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rgbClr val="000000"/>
        </a:fontRef>
        <a:schemeClr val="lt1"/>
      </a:tcTxStyle>
      <a:tcStyle>
        <a:tcBdr/>
        <a:fill>
          <a:solidFill>
            <a:schemeClr val="dk1"/>
          </a:solidFill>
        </a:fill>
      </a:tcStyle>
    </a:lastCol>
    <a:firstCol>
      <a:tcTxStyle b="on">
        <a:fontRef idx="minor">
          <a:srgbClr val="000000"/>
        </a:fontRef>
        <a:schemeClr val="lt1"/>
      </a:tcTxStyle>
      <a:tcStyle>
        <a:tcBdr/>
        <a:fill>
          <a:solidFill>
            <a:schemeClr val="dk1"/>
          </a:solidFill>
        </a:fill>
      </a:tcStyle>
    </a:firstCol>
    <a:lastRow>
      <a:tcTxStyle b="on"/>
      <a:tcStyle>
        <a:tcBdr>
          <a:top>
            <a:ln cmpd="dbl" w="50800">
              <a:solidFill>
                <a:schemeClr val="dk1"/>
              </a:solidFill>
            </a:ln>
          </a:top>
        </a:tcBdr>
        <a:fill>
          <a:solidFill>
            <a:schemeClr val="lt1"/>
          </a:solidFill>
        </a:fill>
      </a:tcStyle>
    </a:lastRow>
    <a:seCell>
      <a:tcTxStyle b="on">
        <a:fontRef idx="minor">
          <a:srgbClr val="000000"/>
        </a:fontRef>
        <a:schemeClr val="dk1"/>
      </a:tcTxStyle>
      <a:tcStyle>
        <a:tcBdr/>
      </a:tcStyle>
    </a:seCell>
    <a:swCell>
      <a:tcTxStyle b="on">
        <a:fontRef idx="minor">
          <a:srgbClr val="000000"/>
        </a:fontRef>
        <a:schemeClr val="dk1"/>
      </a:tcTxStyle>
      <a:tcStyle>
        <a:tcBdr/>
      </a:tcStyle>
    </a:swCell>
    <a:firstRow>
      <a:tcTxStyle b="on">
        <a:fontRef idx="minor">
          <a:srgbClr val="000000"/>
        </a:fontRef>
        <a:schemeClr val="lt1"/>
      </a:tcTxStyle>
      <a:tcStyle>
        <a:tcBdr>
          <a:bottom>
            <a:ln cmpd="sng" w="25400">
              <a:solidFill>
                <a:schemeClr val="dk1"/>
              </a:solidFill>
            </a:ln>
          </a:bottom>
        </a:tcBdr>
        <a:fill>
          <a:solidFill>
            <a:schemeClr val="dk1"/>
          </a:solidFill>
        </a:fill>
      </a:tcStyle>
    </a:firstRow>
  </a:tblStyle>
  <a:tblStyle styleId="{073A0DAA-6AF3-43AB-8588-CEC1D06C72B9}" styleName="보통 스타일 2">
    <a:wholeTbl>
      <a:tcTxStyle>
        <a:fontRef idx="minor">
          <a:srgbClr val="000000"/>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srgbClr val="000000"/>
        </a:fontRef>
        <a:schemeClr val="lt1"/>
      </a:tcTxStyle>
      <a:tcStyle>
        <a:tcBdr/>
        <a:fill>
          <a:solidFill>
            <a:schemeClr val="dk1"/>
          </a:solidFill>
        </a:fill>
      </a:tcStyle>
    </a:lastCol>
    <a:firstCol>
      <a:tcTxStyle b="on">
        <a:fontRef idx="minor">
          <a:srgbClr val="000000"/>
        </a:fontRef>
        <a:schemeClr val="lt1"/>
      </a:tcTxStyle>
      <a:tcStyle>
        <a:tcBdr/>
        <a:fill>
          <a:solidFill>
            <a:schemeClr val="dk1"/>
          </a:solidFill>
        </a:fill>
      </a:tcStyle>
    </a:firstCol>
    <a:lastRow>
      <a:tcTxStyle b="on">
        <a:fontRef idx="minor">
          <a:srgbClr val="000000"/>
        </a:fontRef>
        <a:schemeClr val="lt1"/>
      </a:tcTxStyle>
      <a:tcStyle>
        <a:tcBdr>
          <a:top>
            <a:ln cmpd="sng" w="38100">
              <a:solidFill>
                <a:schemeClr val="lt1"/>
              </a:solidFill>
            </a:ln>
          </a:top>
        </a:tcBdr>
        <a:fill>
          <a:solidFill>
            <a:schemeClr val="dk1"/>
          </a:solidFill>
        </a:fill>
      </a:tcStyle>
    </a:lastRow>
    <a:firstRow>
      <a:tcTxStyle b="on">
        <a:fontRef idx="minor">
          <a:srgbClr val="000000"/>
        </a:fontRef>
        <a:schemeClr val="lt1"/>
      </a:tcTxStyle>
      <a:tcStyle>
        <a:tcBdr>
          <a:bottom>
            <a:ln cmpd="sng" w="38100">
              <a:solidFill>
                <a:schemeClr val="lt1"/>
              </a:solidFill>
            </a:ln>
          </a:bottom>
        </a:tcBdr>
        <a:fill>
          <a:solidFill>
            <a:schemeClr val="dk1"/>
          </a:solidFill>
        </a:fill>
      </a:tcStyle>
    </a:firstRow>
  </a:tblStyle>
  <a:tblStyle styleId="{5940675A-B579-460E-94D1-54222C63F5DA}" styleName="스타일 없음, 표 눈금">
    <a:wholeTbl>
      <a:tcTxStyle>
        <a:fontRef idx="minor">
          <a:srgbClr val="000000"/>
        </a:fontRef>
        <a:schemeClr val="tx1"/>
      </a:tcTxStyle>
      <a:tcStyle>
        <a:tcBdr>
          <a:left>
            <a:ln cmpd="sng" w="12700">
              <a:solidFill>
                <a:schemeClr val="tx1"/>
              </a:solidFill>
            </a:ln>
          </a:left>
          <a:right>
            <a:ln cmpd="sng" w="12700">
              <a:solidFill>
                <a:schemeClr val="tx1"/>
              </a:solidFill>
            </a:ln>
          </a:right>
          <a:top>
            <a:ln cmpd="sng" w="12700">
              <a:solidFill>
                <a:schemeClr val="tx1"/>
              </a:solidFill>
            </a:ln>
          </a:top>
          <a:bottom>
            <a:ln cmpd="sng" w="12700">
              <a:solidFill>
                <a:schemeClr val="tx1"/>
              </a:solidFill>
            </a:ln>
          </a:bottom>
          <a:insideH>
            <a:ln cmpd="sng" w="12700">
              <a:solidFill>
                <a:schemeClr val="tx1"/>
              </a:solidFill>
            </a:ln>
          </a:insideH>
          <a:insideV>
            <a:ln cmpd="sng" w="12700">
              <a:solidFill>
                <a:schemeClr val="tx1"/>
              </a:solidFill>
            </a:ln>
          </a:insideV>
        </a:tcBdr>
        <a:fill>
          <a:noFill/>
        </a:fill>
      </a:tcStyle>
    </a:wholeTbl>
  </a:tblStyle>
  <a:tblStyle styleId="{7E9639D4-E3E2-4D34-9284-5A2195B3D0D7}" styleName="밝은 스타일 2">
    <a:wholeTbl>
      <a:tcTxStyle>
        <a:fontRef idx="minor">
          <a:srgbClr val="00000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cmpd="dbl" w="50800">
              <a:solidFill>
                <a:schemeClr val="tx1"/>
              </a:solidFill>
            </a:ln>
          </a:top>
        </a:tcBdr>
      </a:tcStyle>
    </a:lastRow>
    <a:firstRow>
      <a:tcTxStyle b="on">
        <a:fontRef idx="minor">
          <a:srgbClr val="000000"/>
        </a:fontRef>
        <a:schemeClr val="bg1"/>
      </a:tcTxStyle>
      <a:tcStyle>
        <a:tcBdr/>
        <a:fillRef idx="1">
          <a:schemeClr val="tx1"/>
        </a:fillRef>
      </a:tcStyle>
    </a:firstRow>
  </a:tblStyle>
  <a:tblStyle styleId="{D7AC3CCA-C797-4891-BE02-D94E43425B78}" styleName="보통 스타일 4">
    <a:wholeTbl>
      <a:tcTxStyle>
        <a:fontRef idx="minor">
          <a:srgbClr val="000000"/>
        </a:fontRef>
        <a:schemeClr val="dk1"/>
      </a:tcTxStyle>
      <a:tcStyle>
        <a:tcBdr>
          <a:left>
            <a:ln cmpd="sng" w="12700">
              <a:solidFill>
                <a:schemeClr val="dk1"/>
              </a:solidFill>
            </a:ln>
          </a:left>
          <a:right>
            <a:ln cmpd="sng" w="12700">
              <a:solidFill>
                <a:schemeClr val="dk1"/>
              </a:solidFill>
            </a:ln>
          </a:right>
          <a:top>
            <a:ln cmpd="sng" w="12700">
              <a:solidFill>
                <a:schemeClr val="dk1"/>
              </a:solidFill>
            </a:ln>
          </a:top>
          <a:bottom>
            <a:ln cmpd="sng" w="12700">
              <a:solidFill>
                <a:schemeClr val="dk1"/>
              </a:solidFill>
            </a:ln>
          </a:bottom>
          <a:insideH>
            <a:ln cmpd="sng" w="12700">
              <a:solidFill>
                <a:schemeClr val="dk1"/>
              </a:solidFill>
            </a:ln>
          </a:insideH>
          <a:insideV>
            <a:ln cmpd="sng" w="12700">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cmpd="sng" w="25400">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p="http://schemas.openxmlformats.org/presentationml/2006/main" xmlns:s="http://schemas.openxmlformats.org/officeDocument/2006/sharedTypes" xmlns:r="http://schemas.openxmlformats.org/officeDocument/2006/relationships">
  <p:normalViewPr>
    <p:restoredLeft autoAdjust="0" sz="13171"/>
    <p:restoredTop autoAdjust="0" sz="95365"/>
  </p:normalViewPr>
  <p:slideViewPr>
    <p:cSldViewPr snapToGrid="0">
      <p:cViewPr varScale="1">
        <p:scale xmlns:c="http://schemas.openxmlformats.org/drawingml/2006/chart" xmlns:pic="http://schemas.openxmlformats.org/drawingml/2006/picture" xmlns:dgm="http://schemas.openxmlformats.org/drawingml/2006/diagram">
          <a:sx d="100" n="125"/>
          <a:sy d="100" n="125"/>
        </p:scale>
        <p:origin xmlns:c="http://schemas.openxmlformats.org/drawingml/2006/chart" xmlns:pic="http://schemas.openxmlformats.org/drawingml/2006/picture" xmlns:dgm="http://schemas.openxmlformats.org/drawingml/2006/diagram" x="1384" y="168"/>
      </p:cViewPr>
    </p:cSldViewPr>
  </p:slideViewPr>
  <p:notesTextViewPr>
    <p:cViewPr>
      <p:scale xmlns:c="http://schemas.openxmlformats.org/drawingml/2006/chart" xmlns:pic="http://schemas.openxmlformats.org/drawingml/2006/picture" xmlns:dgm="http://schemas.openxmlformats.org/drawingml/2006/diagram">
        <a:sx d="1" n="1"/>
        <a:sy d="1" n="1"/>
      </p:scale>
      <p:origin xmlns:c="http://schemas.openxmlformats.org/drawingml/2006/chart" xmlns:pic="http://schemas.openxmlformats.org/drawingml/2006/picture" xmlns:dgm="http://schemas.openxmlformats.org/drawingml/2006/diagram" x="0" y="0"/>
    </p:cViewPr>
  </p:notesTextViewPr>
  <p:gridSpacing xmlns:c="http://schemas.openxmlformats.org/drawingml/2006/chart" xmlns:pic="http://schemas.openxmlformats.org/drawingml/2006/picture" xmlns:dgm="http://schemas.openxmlformats.org/drawingml/2006/diagram" cx="72008" cy="72008"/>
</p:viewPr>
</file>

<file path=ppt/_rels/presentation.xml.rels><?xml version="1.0" standalone="yes" ?><Relationships xmlns="http://schemas.openxmlformats.org/package/2006/relationships"><Relationship Id="rId1" Target="presProps.xml" Type="http://schemas.openxmlformats.org/officeDocument/2006/relationships/presProps"></Relationship><Relationship Id="rId2" Target="tableStyles.xml" Type="http://schemas.openxmlformats.org/officeDocument/2006/relationships/tableStyles"></Relationship><Relationship Id="rId3" Target="viewProps.xml" Type="http://schemas.openxmlformats.org/officeDocument/2006/relationships/viewProps"></Relationship><Relationship Id="rId4" Target="slideMasters/slideMaster1.xml" Type="http://schemas.openxmlformats.org/officeDocument/2006/relationships/slideMaster"></Relationship><Relationship Id="rId5" Target="notesMasters/notesMaster1.xml" Type="http://schemas.openxmlformats.org/officeDocument/2006/relationships/notesMaster"></Relationship><Relationship Id="rId6" Target="slides/slide1.xml" Type="http://schemas.openxmlformats.org/officeDocument/2006/relationships/slide"></Relationship><Relationship Id="rId7" Target="slides/slide2.xml" Type="http://schemas.openxmlformats.org/officeDocument/2006/relationships/slide"></Relationship><Relationship Id="rId8" Target="slides/slide3.xml" Type="http://schemas.openxmlformats.org/officeDocument/2006/relationships/slide"></Relationship><Relationship Id="rId9" Target="slides/slide4.xml" Type="http://schemas.openxmlformats.org/officeDocument/2006/relationships/slide"></Relationship><Relationship Id="rId10" Target="slides/slide5.xml" Type="http://schemas.openxmlformats.org/officeDocument/2006/relationships/slide"></Relationship><Relationship Id="rId11" Target="slides/slide6.xml" Type="http://schemas.openxmlformats.org/officeDocument/2006/relationships/slide"></Relationship><Relationship Id="rId12" Target="slides/slide7.xml" Type="http://schemas.openxmlformats.org/officeDocument/2006/relationships/slide"></Relationship><Relationship Id="rId13" Target="slides/slide8.xml" Type="http://schemas.openxmlformats.org/officeDocument/2006/relationships/slide"></Relationship><Relationship Id="rId14" Target="slides/slide9.xml" Type="http://schemas.openxmlformats.org/officeDocument/2006/relationships/slide"></Relationship><Relationship Id="rId15" Target="slides/slide10.xml" Type="http://schemas.openxmlformats.org/officeDocument/2006/relationships/slide"></Relationship><Relationship Id="rId16" Target="slides/slide11.xml" Type="http://schemas.openxmlformats.org/officeDocument/2006/relationships/slide"></Relationship><Relationship Id="rId17" Target="slides/slide12.xml" Type="http://schemas.openxmlformats.org/officeDocument/2006/relationships/slide"></Relationship><Relationship Id="rId18" Target="slides/slide13.xml" Type="http://schemas.openxmlformats.org/officeDocument/2006/relationships/slide"></Relationship><Relationship Id="rId19" Target="slides/slide14.xml" Type="http://schemas.openxmlformats.org/officeDocument/2006/relationships/slide"></Relationship><Relationship Id="rId20" Target="slides/slide15.xml" Type="http://schemas.openxmlformats.org/officeDocument/2006/relationships/slide"></Relationship><Relationship Id="rId21" Target="slides/slide16.xml" Type="http://schemas.openxmlformats.org/officeDocument/2006/relationships/slide"></Relationship><Relationship Id="rId22" Target="slides/slide17.xml" Type="http://schemas.openxmlformats.org/officeDocument/2006/relationships/slide"></Relationship><Relationship Id="rId23" Target="slides/slide18.xml" Type="http://schemas.openxmlformats.org/officeDocument/2006/relationships/slide"></Relationship><Relationship Id="rId24" Target="slides/slide19.xml" Type="http://schemas.openxmlformats.org/officeDocument/2006/relationships/slide"></Relationship><Relationship Id="rId25" Target="slides/slide20.xml" Type="http://schemas.openxmlformats.org/officeDocument/2006/relationships/slide"></Relationship><Relationship Id="rId26" Target="slides/slide21.xml" Type="http://schemas.openxmlformats.org/officeDocument/2006/relationships/slide"></Relationship><Relationship Id="rId27" Target="slides/slide22.xml" Type="http://schemas.openxmlformats.org/officeDocument/2006/relationships/slide"></Relationship><Relationship Id="rId28" Target="slides/slide23.xml" Type="http://schemas.openxmlformats.org/officeDocument/2006/relationships/slide"></Relationship><Relationship Id="rId29" Target="slides/slide24.xml" Type="http://schemas.openxmlformats.org/officeDocument/2006/relationships/slide"></Relationship><Relationship Id="rId30" Target="slides/slide25.xml" Type="http://schemas.openxmlformats.org/officeDocument/2006/relationships/slide"></Relationship><Relationship Id="rId31" Target="theme/theme1.xml" Type="http://schemas.openxmlformats.org/officeDocument/2006/relationships/theme"></Relationship></Relationships>
</file>

<file path=ppt/notesMasters/_rels/notesMaster1.xml.rels><?xml version="1.0" standalone="yes" ?><Relationships xmlns="http://schemas.openxmlformats.org/package/2006/relationships"><Relationship Id="rId1" Target="../theme/theme2.xml" Type="http://schemas.openxmlformats.org/officeDocument/2006/relationships/theme"></Relationship></Relationships>
</file>

<file path=ppt/notesMasters/notesMaster1.xml><?xml version="1.0" encoding="utf-8"?>
<p:notesMaster xmlns:a="http://schemas.openxmlformats.org/drawingml/2006/main" xmlns:p="http://schemas.openxmlformats.org/presentationml/2006/main" xmlns:s="http://schemas.openxmlformats.org/officeDocument/2006/sharedTypes" xmlns:r="http://schemas.openxmlformats.org/officeDocument/2006/relationships">
  <p:cSld>
    <p:bg>
      <p:bgRef xmlns:c="http://schemas.openxmlformats.org/drawingml/2006/chart" xmlns:pic="http://schemas.openxmlformats.org/drawingml/2006/picture" xmlns:dgm="http://schemas.openxmlformats.org/drawingml/2006/diagram" idx="1001">
        <a:schemeClr val="bg1"/>
      </p:bgRef>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머리글 개체 틀 1"/>
          <p:cNvSpPr xmlns:c="http://schemas.openxmlformats.org/drawingml/2006/chart" xmlns:pic="http://schemas.openxmlformats.org/drawingml/2006/picture" xmlns:dgm="http://schemas.openxmlformats.org/drawingml/2006/diagram">
            <a:spLocks noGrp="1"/>
          </p:cNvSpPr>
          <p:nvPr>
            <p:ph sz="quarter" type="hdr"/>
          </p:nvPr>
        </p:nvSpPr>
        <p:spPr xmlns:c="http://schemas.openxmlformats.org/drawingml/2006/chart" xmlns:pic="http://schemas.openxmlformats.org/drawingml/2006/picture" xmlns:dgm="http://schemas.openxmlformats.org/drawingml/2006/diagram">
          <a:xfrm>
            <a:off x="0" y="0"/>
            <a:ext cx="2945659" cy="498056"/>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lstStyle>
            <a:lvl1pPr algn="l">
              <a:defRPr sz="1200">
                <a:uFillTx/>
              </a:defRPr>
            </a:lvl1pPr>
          </a:lstStyle>
          <a:p>
            <a:endParaRPr altLang="en-US" lang="ko-KR">
              <a:uFillTx/>
            </a:endParaRPr>
          </a:p>
        </p:txBody>
      </p:sp>
      <p:sp>
        <p:nvSpPr>
          <p:cNvPr xmlns:c="http://schemas.openxmlformats.org/drawingml/2006/chart" xmlns:pic="http://schemas.openxmlformats.org/drawingml/2006/picture" xmlns:dgm="http://schemas.openxmlformats.org/drawingml/2006/diagram" id="3" name="날짜 개체 틀 2"/>
          <p:cNvSpPr xmlns:c="http://schemas.openxmlformats.org/drawingml/2006/chart" xmlns:pic="http://schemas.openxmlformats.org/drawingml/2006/picture" xmlns:dgm="http://schemas.openxmlformats.org/drawingml/2006/diagram">
            <a:spLocks noGrp="1"/>
          </p:cNvSpPr>
          <p:nvPr>
            <p:ph idx="1" type="dt"/>
          </p:nvPr>
        </p:nvSpPr>
        <p:spPr xmlns:c="http://schemas.openxmlformats.org/drawingml/2006/chart" xmlns:pic="http://schemas.openxmlformats.org/drawingml/2006/picture" xmlns:dgm="http://schemas.openxmlformats.org/drawingml/2006/diagram">
          <a:xfrm>
            <a:off x="3850443" y="0"/>
            <a:ext cx="2945659" cy="498056"/>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lstStyle>
            <a:lvl1pPr algn="r">
              <a:defRPr sz="1200">
                <a:uFillTx/>
              </a:defRPr>
            </a:lvl1pPr>
          </a:lstStyle>
          <a:p>
            <a:fld id="{54D5448D-B717-4BC4-B1E8-611F856DEDED}" type="datetimeFigureOut">
              <a:rPr altLang="en-US" lang="ko-KR" smtClean="0">
                <a:uFillTx/>
              </a:rPr>
              <a:t>2019. 4. 15.</a:t>
            </a:fld>
            <a:endParaRPr altLang="en-US" lang="ko-KR">
              <a:uFillTx/>
            </a:endParaRPr>
          </a:p>
        </p:txBody>
      </p:sp>
      <p:sp>
        <p:nvSpPr>
          <p:cNvPr xmlns:c="http://schemas.openxmlformats.org/drawingml/2006/chart" xmlns:pic="http://schemas.openxmlformats.org/drawingml/2006/picture" xmlns:dgm="http://schemas.openxmlformats.org/drawingml/2006/diagram" id="4" name="슬라이드 이미지 개체 틀 3"/>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1166813" y="1241425"/>
            <a:ext cx="4464050" cy="3349625"/>
          </a:xfrm>
          <a:prstGeom prst="rect">
            <a:avLst/>
          </a:prstGeom>
          <a:noFill/>
          <a:ln w="12700">
            <a:solidFill>
              <a:srgbClr val="000000"/>
            </a:solidFill>
          </a:ln>
        </p:spPr>
        <p:txBody xmlns:c="http://schemas.openxmlformats.org/drawingml/2006/chart" xmlns:pic="http://schemas.openxmlformats.org/drawingml/2006/picture" xmlns:dgm="http://schemas.openxmlformats.org/drawingml/2006/diagram">
          <a:bodyPr anchor="ctr" bIns="45720" lIns="91440" rIns="91440" rtlCol="0" tIns="45720" vert="horz"/>
          <a:lstStyle/>
          <a:p>
            <a:endParaRPr altLang="en-US" lang="ko-KR">
              <a:uFillTx/>
            </a:endParaRPr>
          </a:p>
        </p:txBody>
      </p:sp>
      <p:sp>
        <p:nvSpPr>
          <p:cNvPr xmlns:c="http://schemas.openxmlformats.org/drawingml/2006/chart" xmlns:pic="http://schemas.openxmlformats.org/drawingml/2006/picture" xmlns:dgm="http://schemas.openxmlformats.org/drawingml/2006/diagram" id="5" name="슬라이드 노트 개체 틀 4"/>
          <p:cNvSpPr xmlns:c="http://schemas.openxmlformats.org/drawingml/2006/chart" xmlns:pic="http://schemas.openxmlformats.org/drawingml/2006/picture" xmlns:dgm="http://schemas.openxmlformats.org/drawingml/2006/diagram">
            <a:spLocks noGrp="1"/>
          </p:cNvSpPr>
          <p:nvPr>
            <p:ph idx="3" sz="quarter" type="body"/>
          </p:nvPr>
        </p:nvSpPr>
        <p:spPr xmlns:c="http://schemas.openxmlformats.org/drawingml/2006/chart" xmlns:pic="http://schemas.openxmlformats.org/drawingml/2006/picture" xmlns:dgm="http://schemas.openxmlformats.org/drawingml/2006/diagram">
          <a:xfrm>
            <a:off x="679768" y="4777194"/>
            <a:ext cx="5438140" cy="3908614"/>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lstStyle/>
          <a:p>
            <a:pPr lvl="0"/>
            <a:r>
              <a:rPr altLang="en-US" lang="ko-KR">
                <a:uFillTx/>
              </a:rPr>
              <a:t>마스터 텍스트 스타일 편집</a:t>
            </a:r>
          </a:p>
          <a:p>
            <a:pPr lvl="1"/>
            <a:r>
              <a:rPr altLang="en-US" lang="ko-KR">
                <a:uFillTx/>
              </a:rPr>
              <a:t>둘째 수준</a:t>
            </a:r>
          </a:p>
          <a:p>
            <a:pPr lvl="2"/>
            <a:r>
              <a:rPr altLang="en-US" lang="ko-KR">
                <a:uFillTx/>
              </a:rPr>
              <a:t>셋째 수준</a:t>
            </a:r>
          </a:p>
          <a:p>
            <a:pPr lvl="3"/>
            <a:r>
              <a:rPr altLang="en-US" lang="ko-KR">
                <a:uFillTx/>
              </a:rPr>
              <a:t>넷째 수준</a:t>
            </a:r>
          </a:p>
          <a:p>
            <a:pPr lvl="4"/>
            <a:r>
              <a:rPr altLang="en-US" lang="ko-KR">
                <a:uFillTx/>
              </a:rPr>
              <a:t>다섯째 수준</a:t>
            </a:r>
          </a:p>
        </p:txBody>
      </p:sp>
      <p:sp>
        <p:nvSpPr>
          <p:cNvPr xmlns:c="http://schemas.openxmlformats.org/drawingml/2006/chart" xmlns:pic="http://schemas.openxmlformats.org/drawingml/2006/picture" xmlns:dgm="http://schemas.openxmlformats.org/drawingml/2006/diagram" id="6" name="바닥글 개체 틀 5"/>
          <p:cNvSpPr xmlns:c="http://schemas.openxmlformats.org/drawingml/2006/chart" xmlns:pic="http://schemas.openxmlformats.org/drawingml/2006/picture" xmlns:dgm="http://schemas.openxmlformats.org/drawingml/2006/diagram">
            <a:spLocks noGrp="1"/>
          </p:cNvSpPr>
          <p:nvPr>
            <p:ph idx="4" sz="quarter" type="ftr"/>
          </p:nvPr>
        </p:nvSpPr>
        <p:spPr xmlns:c="http://schemas.openxmlformats.org/drawingml/2006/chart" xmlns:pic="http://schemas.openxmlformats.org/drawingml/2006/picture" xmlns:dgm="http://schemas.openxmlformats.org/drawingml/2006/diagram">
          <a:xfrm>
            <a:off x="0" y="9428584"/>
            <a:ext cx="2945659" cy="498055"/>
          </a:xfrm>
          <a:prstGeom prst="rect">
            <a:avLst/>
          </a:prstGeom>
        </p:spPr>
        <p:txBody xmlns:c="http://schemas.openxmlformats.org/drawingml/2006/chart" xmlns:pic="http://schemas.openxmlformats.org/drawingml/2006/picture" xmlns:dgm="http://schemas.openxmlformats.org/drawingml/2006/diagram">
          <a:bodyPr anchor="b" bIns="45720" lIns="91440" rIns="91440" rtlCol="0" tIns="45720" vert="horz"/>
          <a:lstStyle>
            <a:lvl1pPr algn="l">
              <a:defRPr sz="1200">
                <a:uFillTx/>
              </a:defRPr>
            </a:lvl1pPr>
          </a:lstStyle>
          <a:p>
            <a:endParaRPr altLang="en-US" lang="ko-KR">
              <a:uFillTx/>
            </a:endParaRPr>
          </a:p>
        </p:txBody>
      </p:sp>
      <p:sp>
        <p:nvSpPr>
          <p:cNvPr xmlns:c="http://schemas.openxmlformats.org/drawingml/2006/chart" xmlns:pic="http://schemas.openxmlformats.org/drawingml/2006/picture" xmlns:dgm="http://schemas.openxmlformats.org/drawingml/2006/diagram" id="7" name="슬라이드 번호 개체 틀 6"/>
          <p:cNvSpPr xmlns:c="http://schemas.openxmlformats.org/drawingml/2006/chart" xmlns:pic="http://schemas.openxmlformats.org/drawingml/2006/picture" xmlns:dgm="http://schemas.openxmlformats.org/drawingml/2006/diagram">
            <a:spLocks noGrp="1"/>
          </p:cNvSpPr>
          <p:nvPr>
            <p:ph idx="5" sz="quarter" type="sldNum"/>
          </p:nvPr>
        </p:nvSpPr>
        <p:spPr xmlns:c="http://schemas.openxmlformats.org/drawingml/2006/chart" xmlns:pic="http://schemas.openxmlformats.org/drawingml/2006/picture" xmlns:dgm="http://schemas.openxmlformats.org/drawingml/2006/diagram">
          <a:xfrm>
            <a:off x="3850443" y="9428584"/>
            <a:ext cx="2945659" cy="498055"/>
          </a:xfrm>
          <a:prstGeom prst="rect">
            <a:avLst/>
          </a:prstGeom>
        </p:spPr>
        <p:txBody xmlns:c="http://schemas.openxmlformats.org/drawingml/2006/chart" xmlns:pic="http://schemas.openxmlformats.org/drawingml/2006/picture" xmlns:dgm="http://schemas.openxmlformats.org/drawingml/2006/diagram">
          <a:bodyPr anchor="b" bIns="45720" lIns="91440" rIns="91440" rtlCol="0" tIns="45720" vert="horz"/>
          <a:lstStyle>
            <a:lvl1pPr algn="r">
              <a:defRPr sz="1200">
                <a:uFillTx/>
              </a:defRPr>
            </a:lvl1pPr>
          </a:lstStyle>
          <a:p>
            <a:fld id="{049E94A2-36AD-4EDA-A9FD-0E94559502CA}" type="slidenum">
              <a:rPr altLang="en-US" lang="ko-KR" smtClean="0">
                <a:uFillTx/>
              </a:rPr>
              <a:t>‹#›</a:t>
            </a:fld>
            <a:endParaRPr altLang="en-US" lang="ko-KR">
              <a:uFillTx/>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lt2" folHlink="folHlink" hlink="hlink" tx1="dk1" tx2="dk2"/>
  <p:notesStyle xmlns:c="http://schemas.openxmlformats.org/drawingml/2006/chart" xmlns:pic="http://schemas.openxmlformats.org/drawingml/2006/picture" xmlns:dgm="http://schemas.openxmlformats.org/drawingml/2006/diagram">
    <a:lvl1pPr algn="l" defTabSz="914400" eaLnBrk="1" hangingPunct="1" latinLnBrk="1" marL="0" rtl="0">
      <a:defRPr kern="1200" sz="1200">
        <a:solidFill>
          <a:schemeClr val="tx1"/>
        </a:solidFill>
        <a:uFillTx/>
        <a:latin typeface="+mn-lt"/>
        <a:ea typeface="+mn-ea"/>
        <a:cs typeface="+mn-cs"/>
      </a:defRPr>
    </a:lvl1pPr>
    <a:lvl2pPr algn="l" defTabSz="914400" eaLnBrk="1" hangingPunct="1" latinLnBrk="1" marL="457200" rtl="0">
      <a:defRPr kern="1200" sz="1200">
        <a:solidFill>
          <a:schemeClr val="tx1"/>
        </a:solidFill>
        <a:uFillTx/>
        <a:latin typeface="+mn-lt"/>
        <a:ea typeface="+mn-ea"/>
        <a:cs typeface="+mn-cs"/>
      </a:defRPr>
    </a:lvl2pPr>
    <a:lvl3pPr algn="l" defTabSz="914400" eaLnBrk="1" hangingPunct="1" latinLnBrk="1" marL="914400" rtl="0">
      <a:defRPr kern="1200" sz="1200">
        <a:solidFill>
          <a:schemeClr val="tx1"/>
        </a:solidFill>
        <a:uFillTx/>
        <a:latin typeface="+mn-lt"/>
        <a:ea typeface="+mn-ea"/>
        <a:cs typeface="+mn-cs"/>
      </a:defRPr>
    </a:lvl3pPr>
    <a:lvl4pPr algn="l" defTabSz="914400" eaLnBrk="1" hangingPunct="1" latinLnBrk="1" marL="1371600" rtl="0">
      <a:defRPr kern="1200" sz="1200">
        <a:solidFill>
          <a:schemeClr val="tx1"/>
        </a:solidFill>
        <a:uFillTx/>
        <a:latin typeface="+mn-lt"/>
        <a:ea typeface="+mn-ea"/>
        <a:cs typeface="+mn-cs"/>
      </a:defRPr>
    </a:lvl4pPr>
    <a:lvl5pPr algn="l" defTabSz="914400" eaLnBrk="1" hangingPunct="1" latinLnBrk="1" marL="1828800" rtl="0">
      <a:defRPr kern="1200" sz="1200">
        <a:solidFill>
          <a:schemeClr val="tx1"/>
        </a:solidFill>
        <a:uFillTx/>
        <a:latin typeface="+mn-lt"/>
        <a:ea typeface="+mn-ea"/>
        <a:cs typeface="+mn-cs"/>
      </a:defRPr>
    </a:lvl5pPr>
    <a:lvl6pPr algn="l" defTabSz="914400" eaLnBrk="1" hangingPunct="1" latinLnBrk="1" marL="2286000" rtl="0">
      <a:defRPr kern="1200" sz="1200">
        <a:solidFill>
          <a:schemeClr val="tx1"/>
        </a:solidFill>
        <a:uFillTx/>
        <a:latin typeface="+mn-lt"/>
        <a:ea typeface="+mn-ea"/>
        <a:cs typeface="+mn-cs"/>
      </a:defRPr>
    </a:lvl6pPr>
    <a:lvl7pPr algn="l" defTabSz="914400" eaLnBrk="1" hangingPunct="1" latinLnBrk="1" marL="2743200" rtl="0">
      <a:defRPr kern="1200" sz="1200">
        <a:solidFill>
          <a:schemeClr val="tx1"/>
        </a:solidFill>
        <a:uFillTx/>
        <a:latin typeface="+mn-lt"/>
        <a:ea typeface="+mn-ea"/>
        <a:cs typeface="+mn-cs"/>
      </a:defRPr>
    </a:lvl7pPr>
    <a:lvl8pPr algn="l" defTabSz="914400" eaLnBrk="1" hangingPunct="1" latinLnBrk="1" marL="3200400" rtl="0">
      <a:defRPr kern="1200" sz="1200">
        <a:solidFill>
          <a:schemeClr val="tx1"/>
        </a:solidFill>
        <a:uFillTx/>
        <a:latin typeface="+mn-lt"/>
        <a:ea typeface="+mn-ea"/>
        <a:cs typeface="+mn-cs"/>
      </a:defRPr>
    </a:lvl8pPr>
    <a:lvl9pPr algn="l" defTabSz="914400" eaLnBrk="1" hangingPunct="1" latinLnBrk="1" marL="3657600" rtl="0">
      <a:defRPr kern="1200" sz="1200">
        <a:solidFill>
          <a:schemeClr val="tx1"/>
        </a:solidFill>
        <a:uFillTx/>
        <a:latin typeface="+mn-lt"/>
        <a:ea typeface="+mn-ea"/>
        <a:cs typeface="+mn-cs"/>
      </a:defRPr>
    </a:lvl9pPr>
  </p:notesStyle>
</p:notesMaster>
</file>

<file path=ppt/notesSlides/_rels/notesSlide1.xml.rels><?xml version="1.0" standalone="yes" ?><Relationships xmlns="http://schemas.openxmlformats.org/package/2006/relationships"><Relationship Id="rId1" Target="../slides/slide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0.xml.rels><?xml version="1.0" standalone="yes" ?><Relationships xmlns="http://schemas.openxmlformats.org/package/2006/relationships"><Relationship Id="rId1" Target="../slides/slide11.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1.xml.rels><?xml version="1.0" standalone="yes" ?><Relationships xmlns="http://schemas.openxmlformats.org/package/2006/relationships"><Relationship Id="rId1" Target="../slides/slide1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2.xml.rels><?xml version="1.0" standalone="yes" ?><Relationships xmlns="http://schemas.openxmlformats.org/package/2006/relationships"><Relationship Id="rId1" Target="../slides/slide1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3.xml.rels><?xml version="1.0" standalone="yes" ?><Relationships xmlns="http://schemas.openxmlformats.org/package/2006/relationships"><Relationship Id="rId1" Target="../slides/slide14.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4.xml.rels><?xml version="1.0" standalone="yes" ?><Relationships xmlns="http://schemas.openxmlformats.org/package/2006/relationships"><Relationship Id="rId1" Target="../slides/slide15.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5.xml.rels><?xml version="1.0" standalone="yes" ?><Relationships xmlns="http://schemas.openxmlformats.org/package/2006/relationships"><Relationship Id="rId1" Target="../slides/slide16.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6.xml.rels><?xml version="1.0" standalone="yes" ?><Relationships xmlns="http://schemas.openxmlformats.org/package/2006/relationships"><Relationship Id="rId1" Target="../slides/slide17.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7.xml.rels><?xml version="1.0" standalone="yes" ?><Relationships xmlns="http://schemas.openxmlformats.org/package/2006/relationships"><Relationship Id="rId1" Target="../slides/slide18.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8.xml.rels><?xml version="1.0" standalone="yes" ?><Relationships xmlns="http://schemas.openxmlformats.org/package/2006/relationships"><Relationship Id="rId1" Target="../slides/slide19.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9.xml.rels><?xml version="1.0" standalone="yes" ?><Relationships xmlns="http://schemas.openxmlformats.org/package/2006/relationships"><Relationship Id="rId1" Target="../slides/slide20.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xml.rels><?xml version="1.0" standalone="yes" ?><Relationships xmlns="http://schemas.openxmlformats.org/package/2006/relationships"><Relationship Id="rId1" Target="../slides/slide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0.xml.rels><?xml version="1.0" standalone="yes" ?><Relationships xmlns="http://schemas.openxmlformats.org/package/2006/relationships"><Relationship Id="rId1" Target="../slides/slide21.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1.xml.rels><?xml version="1.0" standalone="yes" ?><Relationships xmlns="http://schemas.openxmlformats.org/package/2006/relationships"><Relationship Id="rId1" Target="../slides/slide2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2.xml.rels><?xml version="1.0" standalone="yes" ?><Relationships xmlns="http://schemas.openxmlformats.org/package/2006/relationships"><Relationship Id="rId1" Target="../slides/slide2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3.xml.rels><?xml version="1.0" standalone="yes" ?><Relationships xmlns="http://schemas.openxmlformats.org/package/2006/relationships"><Relationship Id="rId1" Target="../slides/slide24.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4.xml.rels><?xml version="1.0" standalone="yes" ?><Relationships xmlns="http://schemas.openxmlformats.org/package/2006/relationships"><Relationship Id="rId1" Target="../slides/slide25.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xml.rels><?xml version="1.0" standalone="yes" ?><Relationships xmlns="http://schemas.openxmlformats.org/package/2006/relationships"><Relationship Id="rId1" Target="../slides/slide4.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4.xml.rels><?xml version="1.0" standalone="yes" ?><Relationships xmlns="http://schemas.openxmlformats.org/package/2006/relationships"><Relationship Id="rId1" Target="../slides/slide5.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5.xml.rels><?xml version="1.0" standalone="yes" ?><Relationships xmlns="http://schemas.openxmlformats.org/package/2006/relationships"><Relationship Id="rId1" Target="../slides/slide6.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6.xml.rels><?xml version="1.0" standalone="yes" ?><Relationships xmlns="http://schemas.openxmlformats.org/package/2006/relationships"><Relationship Id="rId1" Target="../slides/slide7.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7.xml.rels><?xml version="1.0" standalone="yes" ?><Relationships xmlns="http://schemas.openxmlformats.org/package/2006/relationships"><Relationship Id="rId1" Target="../slides/slide8.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8.xml.rels><?xml version="1.0" standalone="yes" ?><Relationships xmlns="http://schemas.openxmlformats.org/package/2006/relationships"><Relationship Id="rId1" Target="../slides/slide9.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9.xml.rels><?xml version="1.0" standalone="yes" ?><Relationships xmlns="http://schemas.openxmlformats.org/package/2006/relationships"><Relationship Id="rId1" Target="../slides/slide10.xml" Type="http://schemas.openxmlformats.org/officeDocument/2006/relationships/slide"></Relationship><Relationship Id="rId2" Target="../notesMasters/notesMaster1.xml" Type="http://schemas.openxmlformats.org/officeDocument/2006/relationships/notesMaster"></Relationship></Relationships>
</file>

<file path=ppt/notesSlides/notesSlide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슬라이드 이미지 개체 틀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슬라이드 노트 개체 틀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gn="l" defTabSz="914400" eaLnBrk="1" fontAlgn="auto" hangingPunct="1" indent="0" latinLnBrk="1" lvl="0" marL="0" marR="0" rtl="0">
              <a:lnSpc>
                <a:spcPct val="100000"/>
              </a:lnSpc>
              <a:spcBef>
                <a:spcPts val="0"/>
              </a:spcBef>
              <a:spcAft>
                <a:spcPts val="0"/>
              </a:spcAft>
              <a:buFontTx/>
              <a:buNone/>
              <a:defRPr>
                <a:uFillTx/>
              </a:defRPr>
            </a:pPr>
            <a:endParaRPr altLang="ko-KR" dirty="0" lang="en-US">
              <a:solidFill>
                <a:srgbClr val="000000"/>
              </a:solidFill>
              <a:uFillTx/>
              <a:latin charset="0" panose="020B0604020202020204" pitchFamily="34" typeface="Arial"/>
              <a:ea panose="020B0604020202020204" typeface="Arial Unicode MS"/>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4" name="슬라이드 번호 개체 틀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49E94A2-36AD-4EDA-A9FD-0E94559502CA}" type="slidenum">
              <a:rPr altLang="en-US" lang="ko-KR" smtClean="0">
                <a:uFillTx/>
              </a:rPr>
              <a:t>2</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0.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슬라이드 이미지 개체 틀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슬라이드 노트 개체 틀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gn="l" defTabSz="914400" eaLnBrk="1" fontAlgn="auto" hangingPunct="1" indent="0" latinLnBrk="1" lvl="0" marL="0" marR="0" rtl="0">
              <a:lnSpc>
                <a:spcPct val="100000"/>
              </a:lnSpc>
              <a:spcBef>
                <a:spcPts val="0"/>
              </a:spcBef>
              <a:spcAft>
                <a:spcPts val="0"/>
              </a:spcAft>
              <a:buFontTx/>
              <a:buNone/>
              <a:defRPr>
                <a:uFillTx/>
              </a:defRPr>
            </a:pPr>
            <a:endParaRPr altLang="ko-KR" dirty="0" lang="en-US">
              <a:solidFill>
                <a:srgbClr val="000000"/>
              </a:solidFill>
              <a:uFillTx/>
              <a:latin charset="0" panose="020B0604020202020204" pitchFamily="34" typeface="Arial"/>
              <a:ea panose="020B0604020202020204" typeface="Arial Unicode MS"/>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4" name="슬라이드 번호 개체 틀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49E94A2-36AD-4EDA-A9FD-0E94559502CA}" type="slidenum">
              <a:rPr altLang="en-US" lang="ko-KR" smtClean="0">
                <a:uFillTx/>
              </a:rPr>
              <a:t>11</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슬라이드 이미지 개체 틀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슬라이드 노트 개체 틀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gn="l" defTabSz="914400" eaLnBrk="1" fontAlgn="auto" hangingPunct="1" indent="0" latinLnBrk="1" lvl="0" marL="0" marR="0" rtl="0">
              <a:lnSpc>
                <a:spcPct val="100000"/>
              </a:lnSpc>
              <a:spcBef>
                <a:spcPts val="0"/>
              </a:spcBef>
              <a:spcAft>
                <a:spcPts val="0"/>
              </a:spcAft>
              <a:buFontTx/>
              <a:buNone/>
              <a:defRPr>
                <a:uFillTx/>
              </a:defRPr>
            </a:pPr>
            <a:endParaRPr altLang="ko-KR" dirty="0" lang="en-US">
              <a:solidFill>
                <a:srgbClr val="000000"/>
              </a:solidFill>
              <a:uFillTx/>
              <a:latin charset="0" panose="020B0604020202020204" pitchFamily="34" typeface="Arial"/>
              <a:ea panose="020B0604020202020204" typeface="Arial Unicode MS"/>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4" name="슬라이드 번호 개체 틀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49E94A2-36AD-4EDA-A9FD-0E94559502CA}" type="slidenum">
              <a:rPr altLang="en-US" lang="ko-KR" smtClean="0">
                <a:uFillTx/>
              </a:rPr>
              <a:t>12</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슬라이드 이미지 개체 틀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슬라이드 노트 개체 틀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gn="l" defTabSz="914400" eaLnBrk="1" fontAlgn="auto" hangingPunct="1" indent="0" latinLnBrk="1" lvl="0" marL="0" marR="0" rtl="0">
              <a:lnSpc>
                <a:spcPct val="100000"/>
              </a:lnSpc>
              <a:spcBef>
                <a:spcPts val="0"/>
              </a:spcBef>
              <a:spcAft>
                <a:spcPts val="0"/>
              </a:spcAft>
              <a:buFontTx/>
              <a:buNone/>
              <a:defRPr>
                <a:uFillTx/>
              </a:defRPr>
            </a:pPr>
            <a:endParaRPr altLang="ko-KR" dirty="0" lang="en-US">
              <a:solidFill>
                <a:srgbClr val="000000"/>
              </a:solidFill>
              <a:uFillTx/>
              <a:latin charset="0" panose="020B0604020202020204" pitchFamily="34" typeface="Arial"/>
              <a:ea panose="020B0604020202020204" typeface="Arial Unicode MS"/>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4" name="슬라이드 번호 개체 틀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49E94A2-36AD-4EDA-A9FD-0E94559502CA}" type="slidenum">
              <a:rPr altLang="en-US" lang="ko-KR" smtClean="0">
                <a:uFillTx/>
              </a:rPr>
              <a:t>13</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슬라이드 이미지 개체 틀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슬라이드 노트 개체 틀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gn="l" defTabSz="914400" eaLnBrk="1" fontAlgn="auto" hangingPunct="1" indent="0" latinLnBrk="1" lvl="0" marL="0" marR="0" rtl="0">
              <a:lnSpc>
                <a:spcPct val="100000"/>
              </a:lnSpc>
              <a:spcBef>
                <a:spcPts val="0"/>
              </a:spcBef>
              <a:spcAft>
                <a:spcPts val="0"/>
              </a:spcAft>
              <a:buFontTx/>
              <a:buNone/>
              <a:defRPr>
                <a:uFillTx/>
              </a:defRPr>
            </a:pPr>
            <a:endParaRPr altLang="ko-KR" dirty="0" lang="en-US">
              <a:solidFill>
                <a:srgbClr val="000000"/>
              </a:solidFill>
              <a:uFillTx/>
              <a:latin charset="0" panose="020B0604020202020204" pitchFamily="34" typeface="Arial"/>
              <a:ea panose="020B0604020202020204" typeface="Arial Unicode MS"/>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4" name="슬라이드 번호 개체 틀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49E94A2-36AD-4EDA-A9FD-0E94559502CA}" type="slidenum">
              <a:rPr altLang="en-US" lang="ko-KR" smtClean="0">
                <a:uFillTx/>
              </a:rPr>
              <a:t>14</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슬라이드 이미지 개체 틀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슬라이드 노트 개체 틀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gn="l" defTabSz="914400" eaLnBrk="1" fontAlgn="auto" hangingPunct="1" indent="0" latinLnBrk="1" lvl="0" marL="0" marR="0" rtl="0">
              <a:lnSpc>
                <a:spcPct val="100000"/>
              </a:lnSpc>
              <a:spcBef>
                <a:spcPts val="0"/>
              </a:spcBef>
              <a:spcAft>
                <a:spcPts val="0"/>
              </a:spcAft>
              <a:buFontTx/>
              <a:buNone/>
              <a:defRPr>
                <a:uFillTx/>
              </a:defRPr>
            </a:pPr>
            <a:endParaRPr altLang="ko-KR" dirty="0" lang="en-US">
              <a:solidFill>
                <a:srgbClr val="000000"/>
              </a:solidFill>
              <a:uFillTx/>
              <a:latin charset="0" panose="020B0604020202020204" pitchFamily="34" typeface="Arial"/>
              <a:ea panose="020B0604020202020204" typeface="Arial Unicode MS"/>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4" name="슬라이드 번호 개체 틀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49E94A2-36AD-4EDA-A9FD-0E94559502CA}" type="slidenum">
              <a:rPr altLang="en-US" lang="ko-KR" smtClean="0">
                <a:uFillTx/>
              </a:rPr>
              <a:t>15</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5.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슬라이드 이미지 개체 틀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슬라이드 노트 개체 틀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gn="l" defTabSz="914400" eaLnBrk="1" fontAlgn="auto" hangingPunct="1" indent="0" latinLnBrk="1" lvl="0" marL="0" marR="0" rtl="0">
              <a:lnSpc>
                <a:spcPct val="100000"/>
              </a:lnSpc>
              <a:spcBef>
                <a:spcPts val="0"/>
              </a:spcBef>
              <a:spcAft>
                <a:spcPts val="0"/>
              </a:spcAft>
              <a:buFontTx/>
              <a:buNone/>
              <a:defRPr>
                <a:uFillTx/>
              </a:defRPr>
            </a:pPr>
            <a:endParaRPr altLang="ko-KR" dirty="0" lang="en-US">
              <a:solidFill>
                <a:srgbClr val="000000"/>
              </a:solidFill>
              <a:uFillTx/>
              <a:latin charset="0" panose="020B0604020202020204" pitchFamily="34" typeface="Arial"/>
              <a:ea panose="020B0604020202020204" typeface="Arial Unicode MS"/>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4" name="슬라이드 번호 개체 틀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49E94A2-36AD-4EDA-A9FD-0E94559502CA}" type="slidenum">
              <a:rPr altLang="en-US" lang="ko-KR" smtClean="0">
                <a:uFillTx/>
              </a:rPr>
              <a:t>16</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6.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슬라이드 이미지 개체 틀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슬라이드 노트 개체 틀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gn="l" defTabSz="914400" eaLnBrk="1" fontAlgn="auto" hangingPunct="1" indent="0" latinLnBrk="1" lvl="0" marL="0" marR="0" rtl="0">
              <a:lnSpc>
                <a:spcPct val="100000"/>
              </a:lnSpc>
              <a:spcBef>
                <a:spcPts val="0"/>
              </a:spcBef>
              <a:spcAft>
                <a:spcPts val="0"/>
              </a:spcAft>
              <a:buFontTx/>
              <a:buNone/>
              <a:defRPr>
                <a:uFillTx/>
              </a:defRPr>
            </a:pPr>
            <a:endParaRPr altLang="ko-KR" dirty="0" lang="en-US">
              <a:solidFill>
                <a:srgbClr val="000000"/>
              </a:solidFill>
              <a:uFillTx/>
              <a:latin charset="0" panose="020B0604020202020204" pitchFamily="34" typeface="Arial"/>
              <a:ea panose="020B0604020202020204" typeface="Arial Unicode MS"/>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4" name="슬라이드 번호 개체 틀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49E94A2-36AD-4EDA-A9FD-0E94559502CA}" type="slidenum">
              <a:rPr altLang="en-US" lang="ko-KR" smtClean="0">
                <a:uFillTx/>
              </a:rPr>
              <a:t>17</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7.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슬라이드 이미지 개체 틀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슬라이드 노트 개체 틀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gn="l" defTabSz="914400" eaLnBrk="1" fontAlgn="auto" hangingPunct="1" indent="0" latinLnBrk="1" lvl="0" marL="0" marR="0" rtl="0">
              <a:lnSpc>
                <a:spcPct val="100000"/>
              </a:lnSpc>
              <a:spcBef>
                <a:spcPts val="0"/>
              </a:spcBef>
              <a:spcAft>
                <a:spcPts val="0"/>
              </a:spcAft>
              <a:buFontTx/>
              <a:buNone/>
              <a:defRPr>
                <a:uFillTx/>
              </a:defRPr>
            </a:pPr>
            <a:endParaRPr altLang="ko-KR" dirty="0" lang="en-US">
              <a:solidFill>
                <a:srgbClr val="000000"/>
              </a:solidFill>
              <a:uFillTx/>
              <a:latin charset="0" panose="020B0604020202020204" pitchFamily="34" typeface="Arial"/>
              <a:ea panose="020B0604020202020204" typeface="Arial Unicode MS"/>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4" name="슬라이드 번호 개체 틀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49E94A2-36AD-4EDA-A9FD-0E94559502CA}" type="slidenum">
              <a:rPr altLang="en-US" lang="ko-KR" smtClean="0">
                <a:uFillTx/>
              </a:rPr>
              <a:t>18</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8.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슬라이드 이미지 개체 틀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슬라이드 노트 개체 틀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gn="l" defTabSz="914400" eaLnBrk="1" fontAlgn="auto" hangingPunct="1" indent="0" latinLnBrk="1" lvl="0" marL="0" marR="0" rtl="0">
              <a:lnSpc>
                <a:spcPct val="100000"/>
              </a:lnSpc>
              <a:spcBef>
                <a:spcPts val="0"/>
              </a:spcBef>
              <a:spcAft>
                <a:spcPts val="0"/>
              </a:spcAft>
              <a:buFontTx/>
              <a:buNone/>
              <a:defRPr>
                <a:uFillTx/>
              </a:defRPr>
            </a:pPr>
            <a:endParaRPr altLang="ko-KR" dirty="0" lang="en-US">
              <a:solidFill>
                <a:srgbClr val="000000"/>
              </a:solidFill>
              <a:uFillTx/>
              <a:latin charset="0" panose="020B0604020202020204" pitchFamily="34" typeface="Arial"/>
              <a:ea panose="020B0604020202020204" typeface="Arial Unicode MS"/>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4" name="슬라이드 번호 개체 틀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49E94A2-36AD-4EDA-A9FD-0E94559502CA}" type="slidenum">
              <a:rPr altLang="en-US" lang="ko-KR" smtClean="0">
                <a:uFillTx/>
              </a:rPr>
              <a:t>19</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9.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슬라이드 이미지 개체 틀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슬라이드 노트 개체 틀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gn="l" defTabSz="914400" eaLnBrk="1" fontAlgn="auto" hangingPunct="1" indent="0" latinLnBrk="1" lvl="0" marL="0" marR="0" rtl="0">
              <a:lnSpc>
                <a:spcPct val="100000"/>
              </a:lnSpc>
              <a:spcBef>
                <a:spcPts val="0"/>
              </a:spcBef>
              <a:spcAft>
                <a:spcPts val="0"/>
              </a:spcAft>
              <a:buFontTx/>
              <a:buNone/>
              <a:defRPr>
                <a:uFillTx/>
              </a:defRPr>
            </a:pPr>
            <a:endParaRPr altLang="ko-KR" dirty="0" lang="en-US">
              <a:solidFill>
                <a:srgbClr val="000000"/>
              </a:solidFill>
              <a:uFillTx/>
              <a:latin charset="0" panose="020B0604020202020204" pitchFamily="34" typeface="Arial"/>
              <a:ea panose="020B0604020202020204" typeface="Arial Unicode MS"/>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4" name="슬라이드 번호 개체 틀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49E94A2-36AD-4EDA-A9FD-0E94559502CA}" type="slidenum">
              <a:rPr altLang="en-US" lang="ko-KR" smtClean="0">
                <a:uFillTx/>
              </a:rPr>
              <a:t>20</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슬라이드 이미지 개체 틀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슬라이드 노트 개체 틀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gn="l" defTabSz="914400" eaLnBrk="1" fontAlgn="auto" hangingPunct="1" indent="0" latinLnBrk="1" lvl="0" marL="0" marR="0" rtl="0">
              <a:lnSpc>
                <a:spcPct val="100000"/>
              </a:lnSpc>
              <a:spcBef>
                <a:spcPts val="0"/>
              </a:spcBef>
              <a:spcAft>
                <a:spcPts val="0"/>
              </a:spcAft>
              <a:buFontTx/>
              <a:buNone/>
              <a:defRPr>
                <a:uFillTx/>
              </a:defRPr>
            </a:pPr>
            <a:endParaRPr altLang="ko-KR" dirty="0" lang="en-US">
              <a:solidFill>
                <a:srgbClr val="000000"/>
              </a:solidFill>
              <a:uFillTx/>
              <a:latin charset="0" panose="020B0604020202020204" pitchFamily="34" typeface="Arial"/>
              <a:ea panose="020B0604020202020204" typeface="Arial Unicode MS"/>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4" name="슬라이드 번호 개체 틀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49E94A2-36AD-4EDA-A9FD-0E94559502CA}" type="slidenum">
              <a:rPr altLang="en-US" lang="ko-KR" smtClean="0">
                <a:uFillTx/>
              </a:rPr>
              <a:t>3</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20.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슬라이드 이미지 개체 틀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슬라이드 노트 개체 틀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gn="l" defTabSz="914400" eaLnBrk="1" fontAlgn="auto" hangingPunct="1" indent="0" latinLnBrk="1" lvl="0" marL="0" marR="0" rtl="0">
              <a:lnSpc>
                <a:spcPct val="100000"/>
              </a:lnSpc>
              <a:spcBef>
                <a:spcPts val="0"/>
              </a:spcBef>
              <a:spcAft>
                <a:spcPts val="0"/>
              </a:spcAft>
              <a:buFontTx/>
              <a:buNone/>
              <a:defRPr>
                <a:uFillTx/>
              </a:defRPr>
            </a:pPr>
            <a:endParaRPr altLang="ko-KR" dirty="0" lang="en-US">
              <a:solidFill>
                <a:srgbClr val="000000"/>
              </a:solidFill>
              <a:uFillTx/>
              <a:latin charset="0" panose="020B0604020202020204" pitchFamily="34" typeface="Arial"/>
              <a:ea panose="020B0604020202020204" typeface="Arial Unicode MS"/>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4" name="슬라이드 번호 개체 틀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49E94A2-36AD-4EDA-A9FD-0E94559502CA}" type="slidenum">
              <a:rPr altLang="en-US" lang="ko-KR" smtClean="0">
                <a:uFillTx/>
              </a:rPr>
              <a:t>21</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2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슬라이드 이미지 개체 틀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슬라이드 노트 개체 틀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gn="l" defTabSz="914400" eaLnBrk="1" fontAlgn="auto" hangingPunct="1" indent="0" latinLnBrk="1" lvl="0" marL="0" marR="0" rtl="0">
              <a:lnSpc>
                <a:spcPct val="100000"/>
              </a:lnSpc>
              <a:spcBef>
                <a:spcPts val="0"/>
              </a:spcBef>
              <a:spcAft>
                <a:spcPts val="0"/>
              </a:spcAft>
              <a:buFontTx/>
              <a:buNone/>
              <a:defRPr>
                <a:uFillTx/>
              </a:defRPr>
            </a:pPr>
            <a:endParaRPr altLang="ko-KR" dirty="0" lang="en-US">
              <a:solidFill>
                <a:srgbClr val="000000"/>
              </a:solidFill>
              <a:uFillTx/>
              <a:latin charset="0" panose="020B0604020202020204" pitchFamily="34" typeface="Arial"/>
              <a:ea panose="020B0604020202020204" typeface="Arial Unicode MS"/>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4" name="슬라이드 번호 개체 틀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49E94A2-36AD-4EDA-A9FD-0E94559502CA}" type="slidenum">
              <a:rPr altLang="en-US" lang="ko-KR" smtClean="0">
                <a:uFillTx/>
              </a:rPr>
              <a:t>22</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2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슬라이드 이미지 개체 틀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슬라이드 노트 개체 틀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gn="l" defTabSz="914400" eaLnBrk="1" fontAlgn="auto" hangingPunct="1" indent="0" latinLnBrk="1" lvl="0" marL="0" marR="0" rtl="0">
              <a:lnSpc>
                <a:spcPct val="100000"/>
              </a:lnSpc>
              <a:spcBef>
                <a:spcPts val="0"/>
              </a:spcBef>
              <a:spcAft>
                <a:spcPts val="0"/>
              </a:spcAft>
              <a:buFontTx/>
              <a:buNone/>
              <a:defRPr>
                <a:uFillTx/>
              </a:defRPr>
            </a:pPr>
            <a:endParaRPr altLang="ko-KR" dirty="0" lang="en-US">
              <a:solidFill>
                <a:srgbClr val="000000"/>
              </a:solidFill>
              <a:uFillTx/>
              <a:latin charset="0" panose="020B0604020202020204" pitchFamily="34" typeface="Arial"/>
              <a:ea panose="020B0604020202020204" typeface="Arial Unicode MS"/>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4" name="슬라이드 번호 개체 틀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49E94A2-36AD-4EDA-A9FD-0E94559502CA}" type="slidenum">
              <a:rPr altLang="en-US" lang="ko-KR" smtClean="0">
                <a:uFillTx/>
              </a:rPr>
              <a:t>23</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2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슬라이드 이미지 개체 틀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슬라이드 노트 개체 틀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gn="l" defTabSz="914400" eaLnBrk="1" fontAlgn="auto" hangingPunct="1" indent="0" latinLnBrk="1" lvl="0" marL="0" marR="0" rtl="0">
              <a:lnSpc>
                <a:spcPct val="100000"/>
              </a:lnSpc>
              <a:spcBef>
                <a:spcPts val="0"/>
              </a:spcBef>
              <a:spcAft>
                <a:spcPts val="0"/>
              </a:spcAft>
              <a:buFontTx/>
              <a:buNone/>
              <a:defRPr>
                <a:uFillTx/>
              </a:defRPr>
            </a:pPr>
            <a:endParaRPr altLang="ko-KR" dirty="0" lang="en-US">
              <a:solidFill>
                <a:srgbClr val="000000"/>
              </a:solidFill>
              <a:uFillTx/>
              <a:latin charset="0" panose="020B0604020202020204" pitchFamily="34" typeface="Arial"/>
              <a:ea panose="020B0604020202020204" typeface="Arial Unicode MS"/>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4" name="슬라이드 번호 개체 틀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49E94A2-36AD-4EDA-A9FD-0E94559502CA}" type="slidenum">
              <a:rPr altLang="en-US" lang="ko-KR" smtClean="0">
                <a:uFillTx/>
              </a:rPr>
              <a:t>24</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2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슬라이드 이미지 개체 틀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슬라이드 노트 개체 틀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gn="l" defTabSz="914400" eaLnBrk="1" fontAlgn="auto" hangingPunct="1" indent="0" latinLnBrk="1" lvl="0" marL="0" marR="0" rtl="0">
              <a:lnSpc>
                <a:spcPct val="100000"/>
              </a:lnSpc>
              <a:spcBef>
                <a:spcPts val="0"/>
              </a:spcBef>
              <a:spcAft>
                <a:spcPts val="0"/>
              </a:spcAft>
              <a:buFontTx/>
              <a:buNone/>
              <a:defRPr>
                <a:uFillTx/>
              </a:defRPr>
            </a:pPr>
            <a:endParaRPr altLang="ko-KR" dirty="0" lang="en-US">
              <a:solidFill>
                <a:srgbClr val="000000"/>
              </a:solidFill>
              <a:uFillTx/>
              <a:latin charset="0" panose="020B0604020202020204" pitchFamily="34" typeface="Arial"/>
              <a:ea panose="020B0604020202020204" typeface="Arial Unicode MS"/>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4" name="슬라이드 번호 개체 틀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49E94A2-36AD-4EDA-A9FD-0E94559502CA}" type="slidenum">
              <a:rPr altLang="en-US" lang="ko-KR" smtClean="0">
                <a:uFillTx/>
              </a:rPr>
              <a:t>25</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슬라이드 이미지 개체 틀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슬라이드 노트 개체 틀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gn="l" defTabSz="914400" eaLnBrk="1" fontAlgn="auto" hangingPunct="1" indent="0" latinLnBrk="1" lvl="0" marL="0" marR="0" rtl="0">
              <a:lnSpc>
                <a:spcPct val="100000"/>
              </a:lnSpc>
              <a:spcBef>
                <a:spcPts val="0"/>
              </a:spcBef>
              <a:spcAft>
                <a:spcPts val="0"/>
              </a:spcAft>
              <a:buFontTx/>
              <a:buNone/>
              <a:defRPr>
                <a:uFillTx/>
              </a:defRPr>
            </a:pPr>
            <a:endParaRPr altLang="ko-KR" dirty="0" lang="en-US">
              <a:solidFill>
                <a:srgbClr val="000000"/>
              </a:solidFill>
              <a:uFillTx/>
              <a:latin charset="0" panose="020B0604020202020204" pitchFamily="34" typeface="Arial"/>
              <a:ea panose="020B0604020202020204" typeface="Arial Unicode MS"/>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4" name="슬라이드 번호 개체 틀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49E94A2-36AD-4EDA-A9FD-0E94559502CA}" type="slidenum">
              <a:rPr altLang="en-US" lang="ko-KR" smtClean="0">
                <a:uFillTx/>
              </a:rPr>
              <a:t>4</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슬라이드 이미지 개체 틀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슬라이드 노트 개체 틀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gn="l" defTabSz="914400" eaLnBrk="1" fontAlgn="auto" hangingPunct="1" indent="0" latinLnBrk="1" lvl="0" marL="0" marR="0" rtl="0">
              <a:lnSpc>
                <a:spcPct val="100000"/>
              </a:lnSpc>
              <a:spcBef>
                <a:spcPts val="0"/>
              </a:spcBef>
              <a:spcAft>
                <a:spcPts val="0"/>
              </a:spcAft>
              <a:buFontTx/>
              <a:buNone/>
              <a:defRPr>
                <a:uFillTx/>
              </a:defRPr>
            </a:pPr>
            <a:endParaRPr altLang="ko-KR" dirty="0" lang="en-US">
              <a:solidFill>
                <a:srgbClr val="000000"/>
              </a:solidFill>
              <a:uFillTx/>
              <a:latin charset="0" panose="020B0604020202020204" pitchFamily="34" typeface="Arial"/>
              <a:ea panose="020B0604020202020204" typeface="Arial Unicode MS"/>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4" name="슬라이드 번호 개체 틀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49E94A2-36AD-4EDA-A9FD-0E94559502CA}" type="slidenum">
              <a:rPr altLang="en-US" lang="ko-KR" smtClean="0">
                <a:uFillTx/>
              </a:rPr>
              <a:t>5</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5.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슬라이드 이미지 개체 틀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슬라이드 노트 개체 틀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gn="l" defTabSz="914400" eaLnBrk="1" fontAlgn="auto" hangingPunct="1" indent="0" latinLnBrk="1" lvl="0" marL="0" marR="0" rtl="0">
              <a:lnSpc>
                <a:spcPct val="100000"/>
              </a:lnSpc>
              <a:spcBef>
                <a:spcPts val="0"/>
              </a:spcBef>
              <a:spcAft>
                <a:spcPts val="0"/>
              </a:spcAft>
              <a:buFontTx/>
              <a:buNone/>
              <a:defRPr>
                <a:uFillTx/>
              </a:defRPr>
            </a:pPr>
            <a:endParaRPr altLang="ko-KR" dirty="0" lang="en-US">
              <a:solidFill>
                <a:srgbClr val="000000"/>
              </a:solidFill>
              <a:uFillTx/>
              <a:latin charset="0" panose="020B0604020202020204" pitchFamily="34" typeface="Arial"/>
              <a:ea panose="020B0604020202020204" typeface="Arial Unicode MS"/>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4" name="슬라이드 번호 개체 틀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49E94A2-36AD-4EDA-A9FD-0E94559502CA}" type="slidenum">
              <a:rPr altLang="en-US" lang="ko-KR" smtClean="0">
                <a:uFillTx/>
              </a:rPr>
              <a:t>6</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6.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슬라이드 이미지 개체 틀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슬라이드 노트 개체 틀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gn="l" defTabSz="914400" eaLnBrk="1" fontAlgn="auto" hangingPunct="1" indent="0" latinLnBrk="1" lvl="0" marL="0" marR="0" rtl="0">
              <a:lnSpc>
                <a:spcPct val="100000"/>
              </a:lnSpc>
              <a:spcBef>
                <a:spcPts val="0"/>
              </a:spcBef>
              <a:spcAft>
                <a:spcPts val="0"/>
              </a:spcAft>
              <a:buFontTx/>
              <a:buNone/>
              <a:defRPr>
                <a:uFillTx/>
              </a:defRPr>
            </a:pPr>
            <a:endParaRPr altLang="ko-KR" dirty="0" lang="en-US">
              <a:solidFill>
                <a:srgbClr val="000000"/>
              </a:solidFill>
              <a:uFillTx/>
              <a:latin charset="0" panose="020B0604020202020204" pitchFamily="34" typeface="Arial"/>
              <a:ea panose="020B0604020202020204" typeface="Arial Unicode MS"/>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4" name="슬라이드 번호 개체 틀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49E94A2-36AD-4EDA-A9FD-0E94559502CA}" type="slidenum">
              <a:rPr altLang="en-US" lang="ko-KR" smtClean="0">
                <a:uFillTx/>
              </a:rPr>
              <a:t>7</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7.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슬라이드 이미지 개체 틀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슬라이드 노트 개체 틀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gn="l" defTabSz="914400" eaLnBrk="1" fontAlgn="auto" hangingPunct="1" indent="0" latinLnBrk="1" lvl="0" marL="0" marR="0" rtl="0">
              <a:lnSpc>
                <a:spcPct val="100000"/>
              </a:lnSpc>
              <a:spcBef>
                <a:spcPts val="0"/>
              </a:spcBef>
              <a:spcAft>
                <a:spcPts val="0"/>
              </a:spcAft>
              <a:buFontTx/>
              <a:buNone/>
              <a:defRPr>
                <a:uFillTx/>
              </a:defRPr>
            </a:pPr>
            <a:endParaRPr altLang="ko-KR" dirty="0" lang="en-US">
              <a:solidFill>
                <a:srgbClr val="000000"/>
              </a:solidFill>
              <a:uFillTx/>
              <a:latin charset="0" panose="020B0604020202020204" pitchFamily="34" typeface="Arial"/>
              <a:ea panose="020B0604020202020204" typeface="Arial Unicode MS"/>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4" name="슬라이드 번호 개체 틀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49E94A2-36AD-4EDA-A9FD-0E94559502CA}" type="slidenum">
              <a:rPr altLang="en-US" lang="ko-KR" smtClean="0">
                <a:uFillTx/>
              </a:rPr>
              <a:t>8</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8.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슬라이드 이미지 개체 틀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슬라이드 노트 개체 틀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gn="l" defTabSz="914400" eaLnBrk="1" fontAlgn="auto" hangingPunct="1" indent="0" latinLnBrk="1" lvl="0" marL="0" marR="0" rtl="0">
              <a:lnSpc>
                <a:spcPct val="100000"/>
              </a:lnSpc>
              <a:spcBef>
                <a:spcPts val="0"/>
              </a:spcBef>
              <a:spcAft>
                <a:spcPts val="0"/>
              </a:spcAft>
              <a:buFontTx/>
              <a:buNone/>
              <a:defRPr>
                <a:uFillTx/>
              </a:defRPr>
            </a:pPr>
            <a:endParaRPr altLang="ko-KR" dirty="0" lang="en-US">
              <a:solidFill>
                <a:srgbClr val="000000"/>
              </a:solidFill>
              <a:uFillTx/>
              <a:latin charset="0" panose="020B0604020202020204" pitchFamily="34" typeface="Arial"/>
              <a:ea panose="020B0604020202020204" typeface="Arial Unicode MS"/>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4" name="슬라이드 번호 개체 틀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49E94A2-36AD-4EDA-A9FD-0E94559502CA}" type="slidenum">
              <a:rPr altLang="en-US" lang="ko-KR" smtClean="0">
                <a:uFillTx/>
              </a:rPr>
              <a:t>9</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9.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슬라이드 이미지 개체 틀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슬라이드 노트 개체 틀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gn="l" defTabSz="914400" eaLnBrk="1" fontAlgn="auto" hangingPunct="1" indent="0" latinLnBrk="1" lvl="0" marL="0" marR="0" rtl="0">
              <a:lnSpc>
                <a:spcPct val="100000"/>
              </a:lnSpc>
              <a:spcBef>
                <a:spcPts val="0"/>
              </a:spcBef>
              <a:spcAft>
                <a:spcPts val="0"/>
              </a:spcAft>
              <a:buFontTx/>
              <a:buNone/>
              <a:defRPr>
                <a:uFillTx/>
              </a:defRPr>
            </a:pPr>
            <a:endParaRPr altLang="ko-KR" dirty="0" lang="en-US">
              <a:solidFill>
                <a:srgbClr val="000000"/>
              </a:solidFill>
              <a:uFillTx/>
              <a:latin charset="0" panose="020B0604020202020204" pitchFamily="34" typeface="Arial"/>
              <a:ea panose="020B0604020202020204" typeface="Arial Unicode MS"/>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4" name="슬라이드 번호 개체 틀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49E94A2-36AD-4EDA-A9FD-0E94559502CA}" type="slidenum">
              <a:rPr altLang="en-US" lang="ko-KR" smtClean="0">
                <a:uFillTx/>
              </a:rPr>
              <a:t>10</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slideLayouts/_rels/slideLayout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0.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2.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3.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4.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5.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6.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7.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8.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9.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slideLayout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itle">
  <p:cSld name="제목 슬라이드">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685800" y="1122363"/>
            <a:ext cx="7772400" cy="2387600"/>
          </a:xfrm>
        </p:spPr>
        <p:txBody xmlns:c="http://schemas.openxmlformats.org/drawingml/2006/chart" xmlns:pic="http://schemas.openxmlformats.org/drawingml/2006/picture" xmlns:dgm="http://schemas.openxmlformats.org/drawingml/2006/diagram">
          <a:bodyPr anchor="b"/>
          <a:lstStyle>
            <a:lvl1pPr algn="ctr">
              <a:defRPr sz="6000">
                <a:uFillTx/>
              </a:defRPr>
            </a:lvl1pPr>
          </a:lstStyle>
          <a:p>
            <a:r>
              <a:rPr altLang="en-US" lang="ko-KR">
                <a:uFillTx/>
              </a:rPr>
              <a:t>마스터 제목 스타일 편집</a:t>
            </a:r>
            <a:endParaRPr dirty="0" lang="en-US">
              <a:uFillTx/>
            </a:endParaRPr>
          </a:p>
        </p:txBody>
      </p:sp>
      <p:sp>
        <p:nvSpPr>
          <p:cNvPr xmlns:c="http://schemas.openxmlformats.org/drawingml/2006/chart" xmlns:pic="http://schemas.openxmlformats.org/drawingml/2006/picture" xmlns:dgm="http://schemas.openxmlformats.org/drawingml/2006/diagram" id="3" name="Subtitle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a:xfrm>
            <a:off x="1143000" y="3602038"/>
            <a:ext cx="6858000" cy="1655762"/>
          </a:xfrm>
        </p:spPr>
        <p:txBody xmlns:c="http://schemas.openxmlformats.org/drawingml/2006/chart" xmlns:pic="http://schemas.openxmlformats.org/drawingml/2006/picture" xmlns:dgm="http://schemas.openxmlformats.org/drawingml/2006/diagram">
          <a:bodyPr/>
          <a:lstStyle>
            <a:lvl1pPr algn="ctr" indent="0" marL="0">
              <a:buNone/>
              <a:defRPr sz="2400">
                <a:uFillTx/>
              </a:defRPr>
            </a:lvl1pPr>
            <a:lvl2pPr algn="ctr" indent="0" marL="457200">
              <a:buNone/>
              <a:defRPr sz="2000">
                <a:uFillTx/>
              </a:defRPr>
            </a:lvl2pPr>
            <a:lvl3pPr algn="ctr" indent="0" marL="914400">
              <a:buNone/>
              <a:defRPr sz="1800">
                <a:uFillTx/>
              </a:defRPr>
            </a:lvl3pPr>
            <a:lvl4pPr algn="ctr" indent="0" marL="1371600">
              <a:buNone/>
              <a:defRPr sz="1600">
                <a:uFillTx/>
              </a:defRPr>
            </a:lvl4pPr>
            <a:lvl5pPr algn="ctr" indent="0" marL="1828800">
              <a:buNone/>
              <a:defRPr sz="1600">
                <a:uFillTx/>
              </a:defRPr>
            </a:lvl5pPr>
            <a:lvl6pPr algn="ctr" indent="0" marL="2286000">
              <a:buNone/>
              <a:defRPr sz="1600">
                <a:uFillTx/>
              </a:defRPr>
            </a:lvl6pPr>
            <a:lvl7pPr algn="ctr" indent="0" marL="2743200">
              <a:buNone/>
              <a:defRPr sz="1600">
                <a:uFillTx/>
              </a:defRPr>
            </a:lvl7pPr>
            <a:lvl8pPr algn="ctr" indent="0" marL="3200400">
              <a:buNone/>
              <a:defRPr sz="1600">
                <a:uFillTx/>
              </a:defRPr>
            </a:lvl8pPr>
            <a:lvl9pPr algn="ctr" indent="0" marL="3657600">
              <a:buNone/>
              <a:defRPr sz="1600">
                <a:uFillTx/>
              </a:defRPr>
            </a:lvl9pPr>
          </a:lstStyle>
          <a:p>
            <a:r>
              <a:rPr altLang="en-US" lang="ko-KR">
                <a:uFillTx/>
              </a:rPr>
              <a:t>클릭하여 마스터 부제목 스타일 편집</a:t>
            </a:r>
            <a:endParaRPr dirty="0"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a:t>
            </a:fld>
            <a:endParaRPr altLang="en-US" dirty="0" lang="ko-K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vertTx">
  <p:cSld name="제목 및 세로 텍스트">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en-US" lang="ko-KR">
                <a:uFillTx/>
              </a:rPr>
              <a:t>마스터 제목 스타일 편집</a:t>
            </a:r>
            <a:endParaRPr dirty="0" lang="en-US">
              <a:uFillTx/>
            </a:endParaRPr>
          </a:p>
        </p:txBody>
      </p:sp>
      <p:sp>
        <p:nvSpPr>
          <p:cNvPr xmlns:c="http://schemas.openxmlformats.org/drawingml/2006/chart" xmlns:pic="http://schemas.openxmlformats.org/drawingml/2006/picture" xmlns:dgm="http://schemas.openxmlformats.org/drawingml/2006/diagram" id="3" name="Vertical Text Placeholder 2"/>
          <p:cNvSpPr xmlns:c="http://schemas.openxmlformats.org/drawingml/2006/chart" xmlns:pic="http://schemas.openxmlformats.org/drawingml/2006/picture" xmlns:dgm="http://schemas.openxmlformats.org/drawingml/2006/diagram">
            <a:spLocks noGrp="1"/>
          </p:cNvSpPr>
          <p:nvPr>
            <p:ph idx="1" orient="vert"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vert="eaVert"/>
          <a:lstStyle/>
          <a:p>
            <a:pPr lvl="0"/>
            <a:r>
              <a:rPr altLang="en-US" lang="ko-KR">
                <a:uFillTx/>
              </a:rPr>
              <a:t>마스터 텍스트 스타일 편집</a:t>
            </a:r>
          </a:p>
          <a:p>
            <a:pPr lvl="1"/>
            <a:r>
              <a:rPr altLang="en-US" lang="ko-KR">
                <a:uFillTx/>
              </a:rPr>
              <a:t>둘째 수준</a:t>
            </a:r>
          </a:p>
          <a:p>
            <a:pPr lvl="2"/>
            <a:r>
              <a:rPr altLang="en-US" lang="ko-KR">
                <a:uFillTx/>
              </a:rPr>
              <a:t>셋째 수준</a:t>
            </a:r>
          </a:p>
          <a:p>
            <a:pPr lvl="3"/>
            <a:r>
              <a:rPr altLang="en-US" lang="ko-KR">
                <a:uFillTx/>
              </a:rPr>
              <a:t>넷째 수준</a:t>
            </a:r>
          </a:p>
          <a:p>
            <a:pPr lvl="4"/>
            <a:r>
              <a:rPr altLang="en-US" lang="ko-KR">
                <a:uFillTx/>
              </a:rPr>
              <a:t>다섯째 수준</a:t>
            </a:r>
            <a:endParaRPr dirty="0" lang="en-US">
              <a:uFillTx/>
            </a:endParaRP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ko-KR">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ko-KR">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vertTitleAndTx">
  <p:cSld name="세로 제목 및 텍스트">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Vertical Title 1"/>
          <p:cNvSpPr xmlns:c="http://schemas.openxmlformats.org/drawingml/2006/chart" xmlns:pic="http://schemas.openxmlformats.org/drawingml/2006/picture" xmlns:dgm="http://schemas.openxmlformats.org/drawingml/2006/diagram">
            <a:spLocks noGrp="1"/>
          </p:cNvSpPr>
          <p:nvPr>
            <p:ph orient="vert" type="title"/>
          </p:nvPr>
        </p:nvSpPr>
        <p:spPr xmlns:c="http://schemas.openxmlformats.org/drawingml/2006/chart" xmlns:pic="http://schemas.openxmlformats.org/drawingml/2006/picture" xmlns:dgm="http://schemas.openxmlformats.org/drawingml/2006/diagram">
          <a:xfrm>
            <a:off x="6543675" y="365125"/>
            <a:ext cx="1971675" cy="5811838"/>
          </a:xfrm>
        </p:spPr>
        <p:txBody xmlns:c="http://schemas.openxmlformats.org/drawingml/2006/chart" xmlns:pic="http://schemas.openxmlformats.org/drawingml/2006/picture" xmlns:dgm="http://schemas.openxmlformats.org/drawingml/2006/diagram">
          <a:bodyPr vert="eaVert"/>
          <a:lstStyle/>
          <a:p>
            <a:r>
              <a:rPr altLang="en-US" lang="ko-KR">
                <a:uFillTx/>
              </a:rPr>
              <a:t>마스터 제목 스타일 편집</a:t>
            </a:r>
            <a:endParaRPr dirty="0" lang="en-US">
              <a:uFillTx/>
            </a:endParaRPr>
          </a:p>
        </p:txBody>
      </p:sp>
      <p:sp>
        <p:nvSpPr>
          <p:cNvPr xmlns:c="http://schemas.openxmlformats.org/drawingml/2006/chart" xmlns:pic="http://schemas.openxmlformats.org/drawingml/2006/picture" xmlns:dgm="http://schemas.openxmlformats.org/drawingml/2006/diagram" id="3" name="Vertical Text Placeholder 2"/>
          <p:cNvSpPr xmlns:c="http://schemas.openxmlformats.org/drawingml/2006/chart" xmlns:pic="http://schemas.openxmlformats.org/drawingml/2006/picture" xmlns:dgm="http://schemas.openxmlformats.org/drawingml/2006/diagram">
            <a:spLocks noGrp="1"/>
          </p:cNvSpPr>
          <p:nvPr>
            <p:ph idx="1" orient="vert" type="body"/>
          </p:nvPr>
        </p:nvSpPr>
        <p:spPr xmlns:c="http://schemas.openxmlformats.org/drawingml/2006/chart" xmlns:pic="http://schemas.openxmlformats.org/drawingml/2006/picture" xmlns:dgm="http://schemas.openxmlformats.org/drawingml/2006/diagram">
          <a:xfrm>
            <a:off x="628650" y="365125"/>
            <a:ext cx="5800725" cy="5811838"/>
          </a:xfrm>
        </p:spPr>
        <p:txBody xmlns:c="http://schemas.openxmlformats.org/drawingml/2006/chart" xmlns:pic="http://schemas.openxmlformats.org/drawingml/2006/picture" xmlns:dgm="http://schemas.openxmlformats.org/drawingml/2006/diagram">
          <a:bodyPr vert="eaVert"/>
          <a:lstStyle/>
          <a:p>
            <a:pPr lvl="0"/>
            <a:r>
              <a:rPr altLang="en-US" lang="ko-KR">
                <a:uFillTx/>
              </a:rPr>
              <a:t>마스터 텍스트 스타일 편집</a:t>
            </a:r>
          </a:p>
          <a:p>
            <a:pPr lvl="1"/>
            <a:r>
              <a:rPr altLang="en-US" lang="ko-KR">
                <a:uFillTx/>
              </a:rPr>
              <a:t>둘째 수준</a:t>
            </a:r>
          </a:p>
          <a:p>
            <a:pPr lvl="2"/>
            <a:r>
              <a:rPr altLang="en-US" lang="ko-KR">
                <a:uFillTx/>
              </a:rPr>
              <a:t>셋째 수준</a:t>
            </a:r>
          </a:p>
          <a:p>
            <a:pPr lvl="3"/>
            <a:r>
              <a:rPr altLang="en-US" lang="ko-KR">
                <a:uFillTx/>
              </a:rPr>
              <a:t>넷째 수준</a:t>
            </a:r>
          </a:p>
          <a:p>
            <a:pPr lvl="4"/>
            <a:r>
              <a:rPr altLang="en-US" lang="ko-KR">
                <a:uFillTx/>
              </a:rPr>
              <a:t>다섯째 수준</a:t>
            </a:r>
            <a:endParaRPr dirty="0" lang="en-US">
              <a:uFillTx/>
            </a:endParaRP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ko-KR">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ko-KR">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제목 및 내용">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en-US" lang="ko-KR">
                <a:uFillTx/>
              </a:rPr>
              <a:t>마스터 제목 스타일 편집</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lvl="0"/>
            <a:r>
              <a:rPr altLang="en-US" lang="ko-KR">
                <a:uFillTx/>
              </a:rPr>
              <a:t>마스터 텍스트 스타일 편집</a:t>
            </a:r>
          </a:p>
          <a:p>
            <a:pPr lvl="1"/>
            <a:r>
              <a:rPr altLang="en-US" lang="ko-KR">
                <a:uFillTx/>
              </a:rPr>
              <a:t>둘째 수준</a:t>
            </a:r>
          </a:p>
          <a:p>
            <a:pPr lvl="2"/>
            <a:r>
              <a:rPr altLang="en-US" lang="ko-KR">
                <a:uFillTx/>
              </a:rPr>
              <a:t>셋째 수준</a:t>
            </a:r>
          </a:p>
          <a:p>
            <a:pPr lvl="3"/>
            <a:r>
              <a:rPr altLang="en-US" lang="ko-KR">
                <a:uFillTx/>
              </a:rPr>
              <a:t>넷째 수준</a:t>
            </a:r>
          </a:p>
          <a:p>
            <a:pPr lvl="4"/>
            <a:r>
              <a:rPr altLang="en-US" lang="ko-KR">
                <a:uFillTx/>
              </a:rPr>
              <a:t>다섯째 수준</a:t>
            </a:r>
            <a:endParaRPr dirty="0" lang="en-US">
              <a:uFillTx/>
            </a:endParaRP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ko-KR">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ko-KR">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secHead">
  <p:cSld name="구역 머리글">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623888" y="1709739"/>
            <a:ext cx="7886700" cy="2852737"/>
          </a:xfrm>
        </p:spPr>
        <p:txBody xmlns:c="http://schemas.openxmlformats.org/drawingml/2006/chart" xmlns:pic="http://schemas.openxmlformats.org/drawingml/2006/picture" xmlns:dgm="http://schemas.openxmlformats.org/drawingml/2006/diagram">
          <a:bodyPr anchor="b"/>
          <a:lstStyle>
            <a:lvl1pPr>
              <a:defRPr sz="6000">
                <a:uFillTx/>
              </a:defRPr>
            </a:lvl1pPr>
          </a:lstStyle>
          <a:p>
            <a:r>
              <a:rPr altLang="en-US" lang="ko-KR">
                <a:uFillTx/>
              </a:rPr>
              <a:t>마스터 제목 스타일 편집</a:t>
            </a:r>
            <a:endParaRPr dirty="0" lang="en-US">
              <a:uFillTx/>
            </a:endParaRP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623888" y="4589464"/>
            <a:ext cx="7886700" cy="1500187"/>
          </a:xfrm>
        </p:spPr>
        <p:txBody xmlns:c="http://schemas.openxmlformats.org/drawingml/2006/chart" xmlns:pic="http://schemas.openxmlformats.org/drawingml/2006/picture" xmlns:dgm="http://schemas.openxmlformats.org/drawingml/2006/diagram">
          <a:bodyPr/>
          <a:lstStyle>
            <a:lvl1pPr indent="0" marL="0">
              <a:buNone/>
              <a:defRPr sz="2400">
                <a:solidFill>
                  <a:schemeClr val="tx1"/>
                </a:solidFill>
                <a:uFillTx/>
              </a:defRPr>
            </a:lvl1pPr>
            <a:lvl2pPr indent="0" marL="457200">
              <a:buNone/>
              <a:defRPr sz="2000">
                <a:solidFill>
                  <a:schemeClr val="tx1">
                    <a:tint val="75000"/>
                  </a:schemeClr>
                </a:solidFill>
                <a:uFillTx/>
              </a:defRPr>
            </a:lvl2pPr>
            <a:lvl3pPr indent="0" marL="914400">
              <a:buNone/>
              <a:defRPr sz="1800">
                <a:solidFill>
                  <a:schemeClr val="tx1">
                    <a:tint val="75000"/>
                  </a:schemeClr>
                </a:solidFill>
                <a:uFillTx/>
              </a:defRPr>
            </a:lvl3pPr>
            <a:lvl4pPr indent="0" marL="1371600">
              <a:buNone/>
              <a:defRPr sz="1600">
                <a:solidFill>
                  <a:schemeClr val="tx1">
                    <a:tint val="75000"/>
                  </a:schemeClr>
                </a:solidFill>
                <a:uFillTx/>
              </a:defRPr>
            </a:lvl4pPr>
            <a:lvl5pPr indent="0" marL="1828800">
              <a:buNone/>
              <a:defRPr sz="1600">
                <a:solidFill>
                  <a:schemeClr val="tx1">
                    <a:tint val="75000"/>
                  </a:schemeClr>
                </a:solidFill>
                <a:uFillTx/>
              </a:defRPr>
            </a:lvl5pPr>
            <a:lvl6pPr indent="0" marL="2286000">
              <a:buNone/>
              <a:defRPr sz="1600">
                <a:solidFill>
                  <a:schemeClr val="tx1">
                    <a:tint val="75000"/>
                  </a:schemeClr>
                </a:solidFill>
                <a:uFillTx/>
              </a:defRPr>
            </a:lvl6pPr>
            <a:lvl7pPr indent="0" marL="2743200">
              <a:buNone/>
              <a:defRPr sz="1600">
                <a:solidFill>
                  <a:schemeClr val="tx1">
                    <a:tint val="75000"/>
                  </a:schemeClr>
                </a:solidFill>
                <a:uFillTx/>
              </a:defRPr>
            </a:lvl7pPr>
            <a:lvl8pPr indent="0" marL="3200400">
              <a:buNone/>
              <a:defRPr sz="1600">
                <a:solidFill>
                  <a:schemeClr val="tx1">
                    <a:tint val="75000"/>
                  </a:schemeClr>
                </a:solidFill>
                <a:uFillTx/>
              </a:defRPr>
            </a:lvl8pPr>
            <a:lvl9pPr indent="0" marL="3657600">
              <a:buNone/>
              <a:defRPr sz="1600">
                <a:solidFill>
                  <a:schemeClr val="tx1">
                    <a:tint val="75000"/>
                  </a:schemeClr>
                </a:solidFill>
                <a:uFillTx/>
              </a:defRPr>
            </a:lvl9pPr>
          </a:lstStyle>
          <a:p>
            <a:pPr lvl="0"/>
            <a:r>
              <a:rPr altLang="en-US" lang="ko-KR">
                <a:uFillTx/>
              </a:rPr>
              <a:t>마스터 텍스트 스타일 편집</a:t>
            </a: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ko-KR">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ko-KR">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woObj">
  <p:cSld name="콘텐츠 2개">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en-US" lang="ko-KR">
                <a:uFillTx/>
              </a:rPr>
              <a:t>마스터 제목 스타일 편집</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sz="half"/>
          </p:nvPr>
        </p:nvSpPr>
        <p:spPr xmlns:c="http://schemas.openxmlformats.org/drawingml/2006/chart" xmlns:pic="http://schemas.openxmlformats.org/drawingml/2006/picture" xmlns:dgm="http://schemas.openxmlformats.org/drawingml/2006/diagram">
          <a:xfrm>
            <a:off x="628650" y="1825625"/>
            <a:ext cx="3886200" cy="4351338"/>
          </a:xfrm>
        </p:spPr>
        <p:txBody xmlns:c="http://schemas.openxmlformats.org/drawingml/2006/chart" xmlns:pic="http://schemas.openxmlformats.org/drawingml/2006/picture" xmlns:dgm="http://schemas.openxmlformats.org/drawingml/2006/diagram">
          <a:bodyPr/>
          <a:lstStyle/>
          <a:p>
            <a:pPr lvl="0"/>
            <a:r>
              <a:rPr altLang="en-US" lang="ko-KR">
                <a:uFillTx/>
              </a:rPr>
              <a:t>마스터 텍스트 스타일 편집</a:t>
            </a:r>
          </a:p>
          <a:p>
            <a:pPr lvl="1"/>
            <a:r>
              <a:rPr altLang="en-US" lang="ko-KR">
                <a:uFillTx/>
              </a:rPr>
              <a:t>둘째 수준</a:t>
            </a:r>
          </a:p>
          <a:p>
            <a:pPr lvl="2"/>
            <a:r>
              <a:rPr altLang="en-US" lang="ko-KR">
                <a:uFillTx/>
              </a:rPr>
              <a:t>셋째 수준</a:t>
            </a:r>
          </a:p>
          <a:p>
            <a:pPr lvl="3"/>
            <a:r>
              <a:rPr altLang="en-US" lang="ko-KR">
                <a:uFillTx/>
              </a:rPr>
              <a:t>넷째 수준</a:t>
            </a:r>
          </a:p>
          <a:p>
            <a:pPr lvl="4"/>
            <a:r>
              <a:rPr altLang="en-US" lang="ko-KR">
                <a:uFillTx/>
              </a:rPr>
              <a:t>다섯째 수준</a:t>
            </a:r>
            <a:endParaRPr dirty="0" lang="en-US">
              <a:uFillTx/>
            </a:endParaRPr>
          </a:p>
        </p:txBody>
      </p:sp>
      <p:sp>
        <p:nvSpPr>
          <p:cNvPr xmlns:c="http://schemas.openxmlformats.org/drawingml/2006/chart" xmlns:pic="http://schemas.openxmlformats.org/drawingml/2006/picture" xmlns:dgm="http://schemas.openxmlformats.org/drawingml/2006/diagram" id="4" name="Content Placeholder 3"/>
          <p:cNvSpPr xmlns:c="http://schemas.openxmlformats.org/drawingml/2006/chart" xmlns:pic="http://schemas.openxmlformats.org/drawingml/2006/picture" xmlns:dgm="http://schemas.openxmlformats.org/drawingml/2006/diagram">
            <a:spLocks noGrp="1"/>
          </p:cNvSpPr>
          <p:nvPr>
            <p:ph idx="2" sz="half"/>
          </p:nvPr>
        </p:nvSpPr>
        <p:spPr xmlns:c="http://schemas.openxmlformats.org/drawingml/2006/chart" xmlns:pic="http://schemas.openxmlformats.org/drawingml/2006/picture" xmlns:dgm="http://schemas.openxmlformats.org/drawingml/2006/diagram">
          <a:xfrm>
            <a:off x="4629150" y="1825625"/>
            <a:ext cx="3886200" cy="4351338"/>
          </a:xfrm>
        </p:spPr>
        <p:txBody xmlns:c="http://schemas.openxmlformats.org/drawingml/2006/chart" xmlns:pic="http://schemas.openxmlformats.org/drawingml/2006/picture" xmlns:dgm="http://schemas.openxmlformats.org/drawingml/2006/diagram">
          <a:bodyPr/>
          <a:lstStyle/>
          <a:p>
            <a:pPr lvl="0"/>
            <a:r>
              <a:rPr altLang="en-US" lang="ko-KR">
                <a:uFillTx/>
              </a:rPr>
              <a:t>마스터 텍스트 스타일 편집</a:t>
            </a:r>
          </a:p>
          <a:p>
            <a:pPr lvl="1"/>
            <a:r>
              <a:rPr altLang="en-US" lang="ko-KR">
                <a:uFillTx/>
              </a:rPr>
              <a:t>둘째 수준</a:t>
            </a:r>
          </a:p>
          <a:p>
            <a:pPr lvl="2"/>
            <a:r>
              <a:rPr altLang="en-US" lang="ko-KR">
                <a:uFillTx/>
              </a:rPr>
              <a:t>셋째 수준</a:t>
            </a:r>
          </a:p>
          <a:p>
            <a:pPr lvl="3"/>
            <a:r>
              <a:rPr altLang="en-US" lang="ko-KR">
                <a:uFillTx/>
              </a:rPr>
              <a:t>넷째 수준</a:t>
            </a:r>
          </a:p>
          <a:p>
            <a:pPr lvl="4"/>
            <a:r>
              <a:rPr altLang="en-US" lang="ko-KR">
                <a:uFillTx/>
              </a:rPr>
              <a:t>다섯째 수준</a:t>
            </a:r>
            <a:endParaRPr dirty="0" lang="en-US">
              <a:uFillTx/>
            </a:endParaRPr>
          </a:p>
        </p:txBody>
      </p:sp>
      <p:sp>
        <p:nvSpPr>
          <p:cNvPr xmlns:c="http://schemas.openxmlformats.org/drawingml/2006/chart" xmlns:pic="http://schemas.openxmlformats.org/drawingml/2006/picture" xmlns:dgm="http://schemas.openxmlformats.org/drawingml/2006/diagram" id="5" name="Date Placeholder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ko-KR">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ko-KR">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woTxTwoObj">
  <p:cSld name="비교">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629841" y="365126"/>
            <a:ext cx="7886700" cy="1325563"/>
          </a:xfrm>
        </p:spPr>
        <p:txBody xmlns:c="http://schemas.openxmlformats.org/drawingml/2006/chart" xmlns:pic="http://schemas.openxmlformats.org/drawingml/2006/picture" xmlns:dgm="http://schemas.openxmlformats.org/drawingml/2006/diagram">
          <a:bodyPr/>
          <a:lstStyle/>
          <a:p>
            <a:r>
              <a:rPr altLang="en-US" lang="ko-KR">
                <a:uFillTx/>
              </a:rPr>
              <a:t>마스터 제목 스타일 편집</a:t>
            </a:r>
            <a:endParaRPr dirty="0" lang="en-US">
              <a:uFillTx/>
            </a:endParaRP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629842" y="1681163"/>
            <a:ext cx="3868340" cy="823912"/>
          </a:xfrm>
        </p:spPr>
        <p:txBody xmlns:c="http://schemas.openxmlformats.org/drawingml/2006/chart" xmlns:pic="http://schemas.openxmlformats.org/drawingml/2006/picture" xmlns:dgm="http://schemas.openxmlformats.org/drawingml/2006/diagram">
          <a:bodyPr anchor="b"/>
          <a:lstStyle>
            <a:lvl1pPr indent="0" marL="0">
              <a:buNone/>
              <a:defRPr b="1" sz="2400">
                <a:uFillTx/>
              </a:defRPr>
            </a:lvl1pPr>
            <a:lvl2pPr indent="0" marL="457200">
              <a:buNone/>
              <a:defRPr b="1" sz="2000">
                <a:uFillTx/>
              </a:defRPr>
            </a:lvl2pPr>
            <a:lvl3pPr indent="0" marL="914400">
              <a:buNone/>
              <a:defRPr b="1" sz="1800">
                <a:uFillTx/>
              </a:defRPr>
            </a:lvl3pPr>
            <a:lvl4pPr indent="0" marL="1371600">
              <a:buNone/>
              <a:defRPr b="1" sz="1600">
                <a:uFillTx/>
              </a:defRPr>
            </a:lvl4pPr>
            <a:lvl5pPr indent="0" marL="1828800">
              <a:buNone/>
              <a:defRPr b="1" sz="1600">
                <a:uFillTx/>
              </a:defRPr>
            </a:lvl5pPr>
            <a:lvl6pPr indent="0" marL="2286000">
              <a:buNone/>
              <a:defRPr b="1" sz="1600">
                <a:uFillTx/>
              </a:defRPr>
            </a:lvl6pPr>
            <a:lvl7pPr indent="0" marL="2743200">
              <a:buNone/>
              <a:defRPr b="1" sz="1600">
                <a:uFillTx/>
              </a:defRPr>
            </a:lvl7pPr>
            <a:lvl8pPr indent="0" marL="3200400">
              <a:buNone/>
              <a:defRPr b="1" sz="1600">
                <a:uFillTx/>
              </a:defRPr>
            </a:lvl8pPr>
            <a:lvl9pPr indent="0" marL="3657600">
              <a:buNone/>
              <a:defRPr b="1" sz="1600">
                <a:uFillTx/>
              </a:defRPr>
            </a:lvl9pPr>
          </a:lstStyle>
          <a:p>
            <a:pPr lvl="0"/>
            <a:r>
              <a:rPr altLang="en-US" lang="ko-KR">
                <a:uFillTx/>
              </a:rPr>
              <a:t>마스터 텍스트 스타일 편집</a:t>
            </a:r>
          </a:p>
        </p:txBody>
      </p:sp>
      <p:sp>
        <p:nvSpPr>
          <p:cNvPr xmlns:c="http://schemas.openxmlformats.org/drawingml/2006/chart" xmlns:pic="http://schemas.openxmlformats.org/drawingml/2006/picture" xmlns:dgm="http://schemas.openxmlformats.org/drawingml/2006/diagram" id="4" name="Content Placeholder 3"/>
          <p:cNvSpPr xmlns:c="http://schemas.openxmlformats.org/drawingml/2006/chart" xmlns:pic="http://schemas.openxmlformats.org/drawingml/2006/picture" xmlns:dgm="http://schemas.openxmlformats.org/drawingml/2006/diagram">
            <a:spLocks noGrp="1"/>
          </p:cNvSpPr>
          <p:nvPr>
            <p:ph idx="2" sz="half"/>
          </p:nvPr>
        </p:nvSpPr>
        <p:spPr xmlns:c="http://schemas.openxmlformats.org/drawingml/2006/chart" xmlns:pic="http://schemas.openxmlformats.org/drawingml/2006/picture" xmlns:dgm="http://schemas.openxmlformats.org/drawingml/2006/diagram">
          <a:xfrm>
            <a:off x="629842" y="2505075"/>
            <a:ext cx="3868340" cy="3684588"/>
          </a:xfrm>
        </p:spPr>
        <p:txBody xmlns:c="http://schemas.openxmlformats.org/drawingml/2006/chart" xmlns:pic="http://schemas.openxmlformats.org/drawingml/2006/picture" xmlns:dgm="http://schemas.openxmlformats.org/drawingml/2006/diagram">
          <a:bodyPr/>
          <a:lstStyle/>
          <a:p>
            <a:pPr lvl="0"/>
            <a:r>
              <a:rPr altLang="en-US" lang="ko-KR">
                <a:uFillTx/>
              </a:rPr>
              <a:t>마스터 텍스트 스타일 편집</a:t>
            </a:r>
          </a:p>
          <a:p>
            <a:pPr lvl="1"/>
            <a:r>
              <a:rPr altLang="en-US" lang="ko-KR">
                <a:uFillTx/>
              </a:rPr>
              <a:t>둘째 수준</a:t>
            </a:r>
          </a:p>
          <a:p>
            <a:pPr lvl="2"/>
            <a:r>
              <a:rPr altLang="en-US" lang="ko-KR">
                <a:uFillTx/>
              </a:rPr>
              <a:t>셋째 수준</a:t>
            </a:r>
          </a:p>
          <a:p>
            <a:pPr lvl="3"/>
            <a:r>
              <a:rPr altLang="en-US" lang="ko-KR">
                <a:uFillTx/>
              </a:rPr>
              <a:t>넷째 수준</a:t>
            </a:r>
          </a:p>
          <a:p>
            <a:pPr lvl="4"/>
            <a:r>
              <a:rPr altLang="en-US" lang="ko-KR">
                <a:uFillTx/>
              </a:rPr>
              <a:t>다섯째 수준</a:t>
            </a:r>
            <a:endParaRPr dirty="0" lang="en-US">
              <a:uFillTx/>
            </a:endParaRPr>
          </a:p>
        </p:txBody>
      </p:sp>
      <p:sp>
        <p:nvSpPr>
          <p:cNvPr xmlns:c="http://schemas.openxmlformats.org/drawingml/2006/chart" xmlns:pic="http://schemas.openxmlformats.org/drawingml/2006/picture" xmlns:dgm="http://schemas.openxmlformats.org/drawingml/2006/diagram" id="5" name="Text Placeholder 4"/>
          <p:cNvSpPr xmlns:c="http://schemas.openxmlformats.org/drawingml/2006/chart" xmlns:pic="http://schemas.openxmlformats.org/drawingml/2006/picture" xmlns:dgm="http://schemas.openxmlformats.org/drawingml/2006/diagram">
            <a:spLocks noGrp="1"/>
          </p:cNvSpPr>
          <p:nvPr>
            <p:ph idx="3" sz="quarter" type="body"/>
          </p:nvPr>
        </p:nvSpPr>
        <p:spPr xmlns:c="http://schemas.openxmlformats.org/drawingml/2006/chart" xmlns:pic="http://schemas.openxmlformats.org/drawingml/2006/picture" xmlns:dgm="http://schemas.openxmlformats.org/drawingml/2006/diagram">
          <a:xfrm>
            <a:off x="4629150" y="1681163"/>
            <a:ext cx="3887391" cy="823912"/>
          </a:xfrm>
        </p:spPr>
        <p:txBody xmlns:c="http://schemas.openxmlformats.org/drawingml/2006/chart" xmlns:pic="http://schemas.openxmlformats.org/drawingml/2006/picture" xmlns:dgm="http://schemas.openxmlformats.org/drawingml/2006/diagram">
          <a:bodyPr anchor="b"/>
          <a:lstStyle>
            <a:lvl1pPr indent="0" marL="0">
              <a:buNone/>
              <a:defRPr b="1" sz="2400">
                <a:uFillTx/>
              </a:defRPr>
            </a:lvl1pPr>
            <a:lvl2pPr indent="0" marL="457200">
              <a:buNone/>
              <a:defRPr b="1" sz="2000">
                <a:uFillTx/>
              </a:defRPr>
            </a:lvl2pPr>
            <a:lvl3pPr indent="0" marL="914400">
              <a:buNone/>
              <a:defRPr b="1" sz="1800">
                <a:uFillTx/>
              </a:defRPr>
            </a:lvl3pPr>
            <a:lvl4pPr indent="0" marL="1371600">
              <a:buNone/>
              <a:defRPr b="1" sz="1600">
                <a:uFillTx/>
              </a:defRPr>
            </a:lvl4pPr>
            <a:lvl5pPr indent="0" marL="1828800">
              <a:buNone/>
              <a:defRPr b="1" sz="1600">
                <a:uFillTx/>
              </a:defRPr>
            </a:lvl5pPr>
            <a:lvl6pPr indent="0" marL="2286000">
              <a:buNone/>
              <a:defRPr b="1" sz="1600">
                <a:uFillTx/>
              </a:defRPr>
            </a:lvl6pPr>
            <a:lvl7pPr indent="0" marL="2743200">
              <a:buNone/>
              <a:defRPr b="1" sz="1600">
                <a:uFillTx/>
              </a:defRPr>
            </a:lvl7pPr>
            <a:lvl8pPr indent="0" marL="3200400">
              <a:buNone/>
              <a:defRPr b="1" sz="1600">
                <a:uFillTx/>
              </a:defRPr>
            </a:lvl8pPr>
            <a:lvl9pPr indent="0" marL="3657600">
              <a:buNone/>
              <a:defRPr b="1" sz="1600">
                <a:uFillTx/>
              </a:defRPr>
            </a:lvl9pPr>
          </a:lstStyle>
          <a:p>
            <a:pPr lvl="0"/>
            <a:r>
              <a:rPr altLang="en-US" lang="ko-KR">
                <a:uFillTx/>
              </a:rPr>
              <a:t>마스터 텍스트 스타일 편집</a:t>
            </a:r>
          </a:p>
        </p:txBody>
      </p:sp>
      <p:sp>
        <p:nvSpPr>
          <p:cNvPr xmlns:c="http://schemas.openxmlformats.org/drawingml/2006/chart" xmlns:pic="http://schemas.openxmlformats.org/drawingml/2006/picture" xmlns:dgm="http://schemas.openxmlformats.org/drawingml/2006/diagram" id="6" name="Content Placeholder 5"/>
          <p:cNvSpPr xmlns:c="http://schemas.openxmlformats.org/drawingml/2006/chart" xmlns:pic="http://schemas.openxmlformats.org/drawingml/2006/picture" xmlns:dgm="http://schemas.openxmlformats.org/drawingml/2006/diagram">
            <a:spLocks noGrp="1"/>
          </p:cNvSpPr>
          <p:nvPr>
            <p:ph idx="4" sz="quarter"/>
          </p:nvPr>
        </p:nvSpPr>
        <p:spPr xmlns:c="http://schemas.openxmlformats.org/drawingml/2006/chart" xmlns:pic="http://schemas.openxmlformats.org/drawingml/2006/picture" xmlns:dgm="http://schemas.openxmlformats.org/drawingml/2006/diagram">
          <a:xfrm>
            <a:off x="4629150" y="2505075"/>
            <a:ext cx="3887391" cy="3684588"/>
          </a:xfrm>
        </p:spPr>
        <p:txBody xmlns:c="http://schemas.openxmlformats.org/drawingml/2006/chart" xmlns:pic="http://schemas.openxmlformats.org/drawingml/2006/picture" xmlns:dgm="http://schemas.openxmlformats.org/drawingml/2006/diagram">
          <a:bodyPr/>
          <a:lstStyle/>
          <a:p>
            <a:pPr lvl="0"/>
            <a:r>
              <a:rPr altLang="en-US" lang="ko-KR">
                <a:uFillTx/>
              </a:rPr>
              <a:t>마스터 텍스트 스타일 편집</a:t>
            </a:r>
          </a:p>
          <a:p>
            <a:pPr lvl="1"/>
            <a:r>
              <a:rPr altLang="en-US" lang="ko-KR">
                <a:uFillTx/>
              </a:rPr>
              <a:t>둘째 수준</a:t>
            </a:r>
          </a:p>
          <a:p>
            <a:pPr lvl="2"/>
            <a:r>
              <a:rPr altLang="en-US" lang="ko-KR">
                <a:uFillTx/>
              </a:rPr>
              <a:t>셋째 수준</a:t>
            </a:r>
          </a:p>
          <a:p>
            <a:pPr lvl="3"/>
            <a:r>
              <a:rPr altLang="en-US" lang="ko-KR">
                <a:uFillTx/>
              </a:rPr>
              <a:t>넷째 수준</a:t>
            </a:r>
          </a:p>
          <a:p>
            <a:pPr lvl="4"/>
            <a:r>
              <a:rPr altLang="en-US" lang="ko-KR">
                <a:uFillTx/>
              </a:rPr>
              <a:t>다섯째 수준</a:t>
            </a:r>
            <a:endParaRPr dirty="0" lang="en-US">
              <a:uFillTx/>
            </a:endParaRPr>
          </a:p>
        </p:txBody>
      </p:sp>
      <p:sp>
        <p:nvSpPr>
          <p:cNvPr xmlns:c="http://schemas.openxmlformats.org/drawingml/2006/chart" xmlns:pic="http://schemas.openxmlformats.org/drawingml/2006/picture" xmlns:dgm="http://schemas.openxmlformats.org/drawingml/2006/diagram" id="7" name="Date Placeholder 6"/>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ko-KR">
              <a:uFillTx/>
            </a:endParaRPr>
          </a:p>
        </p:txBody>
      </p:sp>
      <p:sp>
        <p:nvSpPr>
          <p:cNvPr xmlns:c="http://schemas.openxmlformats.org/drawingml/2006/chart" xmlns:pic="http://schemas.openxmlformats.org/drawingml/2006/picture" xmlns:dgm="http://schemas.openxmlformats.org/drawingml/2006/diagram" id="8" name="Footer Placeholder 7"/>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ko-KR">
              <a:uFillTx/>
            </a:endParaRPr>
          </a:p>
        </p:txBody>
      </p:sp>
      <p:sp>
        <p:nvSpPr>
          <p:cNvPr xmlns:c="http://schemas.openxmlformats.org/drawingml/2006/chart" xmlns:pic="http://schemas.openxmlformats.org/drawingml/2006/picture" xmlns:dgm="http://schemas.openxmlformats.org/drawingml/2006/diagram" id="9" name="Slide Number Placeholder 8"/>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itleOnly">
  <p:cSld name="제목만">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en-US" lang="ko-KR">
                <a:uFillTx/>
              </a:rPr>
              <a:t>마스터 제목 스타일 편집</a:t>
            </a:r>
            <a:endParaRPr dirty="0" lang="en-US">
              <a:uFillTx/>
            </a:endParaRPr>
          </a:p>
        </p:txBody>
      </p:sp>
      <p:sp>
        <p:nvSpPr>
          <p:cNvPr xmlns:c="http://schemas.openxmlformats.org/drawingml/2006/chart" xmlns:pic="http://schemas.openxmlformats.org/drawingml/2006/picture" xmlns:dgm="http://schemas.openxmlformats.org/drawingml/2006/diagram" id="3" name="Date Placeholder 2"/>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ko-KR">
              <a:uFillTx/>
            </a:endParaRP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ko-KR">
              <a:uFillTx/>
            </a:endParaRPr>
          </a:p>
        </p:txBody>
      </p:sp>
      <p:sp>
        <p:nvSpPr>
          <p:cNvPr xmlns:c="http://schemas.openxmlformats.org/drawingml/2006/chart" xmlns:pic="http://schemas.openxmlformats.org/drawingml/2006/picture" xmlns:dgm="http://schemas.openxmlformats.org/drawingml/2006/diagram" id="5" name="Slide Number Placeholder 4"/>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blank">
  <p:cSld name="빈 화면">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Date Placeholder 1"/>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ko-KR">
              <a:uFillTx/>
            </a:endParaRPr>
          </a:p>
        </p:txBody>
      </p:sp>
      <p:sp>
        <p:nvSpPr>
          <p:cNvPr xmlns:c="http://schemas.openxmlformats.org/drawingml/2006/chart" xmlns:pic="http://schemas.openxmlformats.org/drawingml/2006/picture" xmlns:dgm="http://schemas.openxmlformats.org/drawingml/2006/diagram" id="3" name="Footer Placeholder 2"/>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ko-KR">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Tx">
  <p:cSld name="캡션 있는 콘텐츠">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629841" y="457200"/>
            <a:ext cx="2949178" cy="1600200"/>
          </a:xfrm>
        </p:spPr>
        <p:txBody xmlns:c="http://schemas.openxmlformats.org/drawingml/2006/chart" xmlns:pic="http://schemas.openxmlformats.org/drawingml/2006/picture" xmlns:dgm="http://schemas.openxmlformats.org/drawingml/2006/diagram">
          <a:bodyPr anchor="b"/>
          <a:lstStyle>
            <a:lvl1pPr>
              <a:defRPr sz="3200">
                <a:uFillTx/>
              </a:defRPr>
            </a:lvl1pPr>
          </a:lstStyle>
          <a:p>
            <a:r>
              <a:rPr altLang="en-US" lang="ko-KR">
                <a:uFillTx/>
              </a:rPr>
              <a:t>마스터 제목 스타일 편집</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3887391" y="987426"/>
            <a:ext cx="4629150" cy="4873625"/>
          </a:xfrm>
        </p:spPr>
        <p:txBody xmlns:c="http://schemas.openxmlformats.org/drawingml/2006/chart" xmlns:pic="http://schemas.openxmlformats.org/drawingml/2006/picture" xmlns:dgm="http://schemas.openxmlformats.org/drawingml/2006/diagram">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altLang="en-US" lang="ko-KR">
                <a:uFillTx/>
              </a:rPr>
              <a:t>마스터 텍스트 스타일 편집</a:t>
            </a:r>
          </a:p>
          <a:p>
            <a:pPr lvl="1"/>
            <a:r>
              <a:rPr altLang="en-US" lang="ko-KR">
                <a:uFillTx/>
              </a:rPr>
              <a:t>둘째 수준</a:t>
            </a:r>
          </a:p>
          <a:p>
            <a:pPr lvl="2"/>
            <a:r>
              <a:rPr altLang="en-US" lang="ko-KR">
                <a:uFillTx/>
              </a:rPr>
              <a:t>셋째 수준</a:t>
            </a:r>
          </a:p>
          <a:p>
            <a:pPr lvl="3"/>
            <a:r>
              <a:rPr altLang="en-US" lang="ko-KR">
                <a:uFillTx/>
              </a:rPr>
              <a:t>넷째 수준</a:t>
            </a:r>
          </a:p>
          <a:p>
            <a:pPr lvl="4"/>
            <a:r>
              <a:rPr altLang="en-US" lang="ko-KR">
                <a:uFillTx/>
              </a:rPr>
              <a:t>다섯째 수준</a:t>
            </a:r>
            <a:endParaRPr dirty="0" lang="en-US">
              <a:uFillTx/>
            </a:endParaRPr>
          </a:p>
        </p:txBody>
      </p:sp>
      <p:sp>
        <p:nvSpPr>
          <p:cNvPr xmlns:c="http://schemas.openxmlformats.org/drawingml/2006/chart" xmlns:pic="http://schemas.openxmlformats.org/drawingml/2006/picture" xmlns:dgm="http://schemas.openxmlformats.org/drawingml/2006/diagram" id="4" name="Text Placeholder 3"/>
          <p:cNvSpPr xmlns:c="http://schemas.openxmlformats.org/drawingml/2006/chart" xmlns:pic="http://schemas.openxmlformats.org/drawingml/2006/picture" xmlns:dgm="http://schemas.openxmlformats.org/drawingml/2006/diagram">
            <a:spLocks noGrp="1"/>
          </p:cNvSpPr>
          <p:nvPr>
            <p:ph idx="2" sz="half" type="body"/>
          </p:nvPr>
        </p:nvSpPr>
        <p:spPr xmlns:c="http://schemas.openxmlformats.org/drawingml/2006/chart" xmlns:pic="http://schemas.openxmlformats.org/drawingml/2006/picture" xmlns:dgm="http://schemas.openxmlformats.org/drawingml/2006/diagram">
          <a:xfrm>
            <a:off x="629841" y="2057400"/>
            <a:ext cx="2949178" cy="3811588"/>
          </a:xfrm>
        </p:spPr>
        <p:txBody xmlns:c="http://schemas.openxmlformats.org/drawingml/2006/chart" xmlns:pic="http://schemas.openxmlformats.org/drawingml/2006/picture" xmlns:dgm="http://schemas.openxmlformats.org/drawingml/2006/diagram">
          <a:bodyPr/>
          <a:lstStyle>
            <a:lvl1pPr indent="0" marL="0">
              <a:buNone/>
              <a:defRPr sz="1600">
                <a:uFillTx/>
              </a:defRPr>
            </a:lvl1pPr>
            <a:lvl2pPr indent="0" marL="457200">
              <a:buNone/>
              <a:defRPr sz="1400">
                <a:uFillTx/>
              </a:defRPr>
            </a:lvl2pPr>
            <a:lvl3pPr indent="0" marL="914400">
              <a:buNone/>
              <a:defRPr sz="1200">
                <a:uFillTx/>
              </a:defRPr>
            </a:lvl3pPr>
            <a:lvl4pPr indent="0" marL="1371600">
              <a:buNone/>
              <a:defRPr sz="1000">
                <a:uFillTx/>
              </a:defRPr>
            </a:lvl4pPr>
            <a:lvl5pPr indent="0" marL="1828800">
              <a:buNone/>
              <a:defRPr sz="1000">
                <a:uFillTx/>
              </a:defRPr>
            </a:lvl5pPr>
            <a:lvl6pPr indent="0" marL="2286000">
              <a:buNone/>
              <a:defRPr sz="1000">
                <a:uFillTx/>
              </a:defRPr>
            </a:lvl6pPr>
            <a:lvl7pPr indent="0" marL="2743200">
              <a:buNone/>
              <a:defRPr sz="1000">
                <a:uFillTx/>
              </a:defRPr>
            </a:lvl7pPr>
            <a:lvl8pPr indent="0" marL="3200400">
              <a:buNone/>
              <a:defRPr sz="1000">
                <a:uFillTx/>
              </a:defRPr>
            </a:lvl8pPr>
            <a:lvl9pPr indent="0" marL="3657600">
              <a:buNone/>
              <a:defRPr sz="1000">
                <a:uFillTx/>
              </a:defRPr>
            </a:lvl9pPr>
          </a:lstStyle>
          <a:p>
            <a:pPr lvl="0"/>
            <a:r>
              <a:rPr altLang="en-US" lang="ko-KR">
                <a:uFillTx/>
              </a:rPr>
              <a:t>마스터 텍스트 스타일 편집</a:t>
            </a:r>
          </a:p>
        </p:txBody>
      </p:sp>
      <p:sp>
        <p:nvSpPr>
          <p:cNvPr xmlns:c="http://schemas.openxmlformats.org/drawingml/2006/chart" xmlns:pic="http://schemas.openxmlformats.org/drawingml/2006/picture" xmlns:dgm="http://schemas.openxmlformats.org/drawingml/2006/diagram" id="5" name="Date Placeholder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ko-KR">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ko-KR">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picTx">
  <p:cSld name="캡션 있는 그림">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629841" y="457200"/>
            <a:ext cx="2949178" cy="1600200"/>
          </a:xfrm>
        </p:spPr>
        <p:txBody xmlns:c="http://schemas.openxmlformats.org/drawingml/2006/chart" xmlns:pic="http://schemas.openxmlformats.org/drawingml/2006/picture" xmlns:dgm="http://schemas.openxmlformats.org/drawingml/2006/diagram">
          <a:bodyPr anchor="b"/>
          <a:lstStyle>
            <a:lvl1pPr>
              <a:defRPr sz="3200">
                <a:uFillTx/>
              </a:defRPr>
            </a:lvl1pPr>
          </a:lstStyle>
          <a:p>
            <a:r>
              <a:rPr altLang="en-US" lang="ko-KR">
                <a:uFillTx/>
              </a:rPr>
              <a:t>마스터 제목 스타일 편집</a:t>
            </a:r>
            <a:endParaRPr dirty="0" lang="en-US">
              <a:uFillTx/>
            </a:endParaRPr>
          </a:p>
        </p:txBody>
      </p:sp>
      <p:sp>
        <p:nvSpPr>
          <p:cNvPr xmlns:c="http://schemas.openxmlformats.org/drawingml/2006/chart" xmlns:pic="http://schemas.openxmlformats.org/drawingml/2006/picture" xmlns:dgm="http://schemas.openxmlformats.org/drawingml/2006/diagram" id="3" name="Picture Placeholder 2"/>
          <p:cNvSpPr xmlns:c="http://schemas.openxmlformats.org/drawingml/2006/chart" xmlns:pic="http://schemas.openxmlformats.org/drawingml/2006/picture" xmlns:dgm="http://schemas.openxmlformats.org/drawingml/2006/diagram">
            <a:spLocks noChangeAspect="1" noGrp="1"/>
          </p:cNvSpPr>
          <p:nvPr>
            <p:ph idx="1" type="pic"/>
          </p:nvPr>
        </p:nvSpPr>
        <p:spPr xmlns:c="http://schemas.openxmlformats.org/drawingml/2006/chart" xmlns:pic="http://schemas.openxmlformats.org/drawingml/2006/picture" xmlns:dgm="http://schemas.openxmlformats.org/drawingml/2006/diagram">
          <a:xfrm>
            <a:off x="3887391" y="987426"/>
            <a:ext cx="4629150" cy="4873625"/>
          </a:xfrm>
        </p:spPr>
        <p:txBody xmlns:c="http://schemas.openxmlformats.org/drawingml/2006/chart" xmlns:pic="http://schemas.openxmlformats.org/drawingml/2006/picture" xmlns:dgm="http://schemas.openxmlformats.org/drawingml/2006/diagram">
          <a:bodyPr anchor="t"/>
          <a:lstStyle>
            <a:lvl1pPr indent="0" marL="0">
              <a:buNone/>
              <a:defRPr sz="3200">
                <a:uFillTx/>
              </a:defRPr>
            </a:lvl1pPr>
            <a:lvl2pPr indent="0" marL="457200">
              <a:buNone/>
              <a:defRPr sz="2800">
                <a:uFillTx/>
              </a:defRPr>
            </a:lvl2pPr>
            <a:lvl3pPr indent="0" marL="914400">
              <a:buNone/>
              <a:defRPr sz="2400">
                <a:uFillTx/>
              </a:defRPr>
            </a:lvl3pPr>
            <a:lvl4pPr indent="0" marL="1371600">
              <a:buNone/>
              <a:defRPr sz="2000">
                <a:uFillTx/>
              </a:defRPr>
            </a:lvl4pPr>
            <a:lvl5pPr indent="0" marL="1828800">
              <a:buNone/>
              <a:defRPr sz="2000">
                <a:uFillTx/>
              </a:defRPr>
            </a:lvl5pPr>
            <a:lvl6pPr indent="0" marL="2286000">
              <a:buNone/>
              <a:defRPr sz="2000">
                <a:uFillTx/>
              </a:defRPr>
            </a:lvl6pPr>
            <a:lvl7pPr indent="0" marL="2743200">
              <a:buNone/>
              <a:defRPr sz="2000">
                <a:uFillTx/>
              </a:defRPr>
            </a:lvl7pPr>
            <a:lvl8pPr indent="0" marL="3200400">
              <a:buNone/>
              <a:defRPr sz="2000">
                <a:uFillTx/>
              </a:defRPr>
            </a:lvl8pPr>
            <a:lvl9pPr indent="0" marL="3657600">
              <a:buNone/>
              <a:defRPr sz="2000">
                <a:uFillTx/>
              </a:defRPr>
            </a:lvl9pPr>
          </a:lstStyle>
          <a:p>
            <a:r>
              <a:rPr altLang="en-US" lang="ko-KR">
                <a:uFillTx/>
              </a:rPr>
              <a:t>그림을 추가하려면 아이콘을 클릭하십시오</a:t>
            </a:r>
            <a:endParaRPr dirty="0" lang="en-US">
              <a:uFillTx/>
            </a:endParaRPr>
          </a:p>
        </p:txBody>
      </p:sp>
      <p:sp>
        <p:nvSpPr>
          <p:cNvPr xmlns:c="http://schemas.openxmlformats.org/drawingml/2006/chart" xmlns:pic="http://schemas.openxmlformats.org/drawingml/2006/picture" xmlns:dgm="http://schemas.openxmlformats.org/drawingml/2006/diagram" id="4" name="Text Placeholder 3"/>
          <p:cNvSpPr xmlns:c="http://schemas.openxmlformats.org/drawingml/2006/chart" xmlns:pic="http://schemas.openxmlformats.org/drawingml/2006/picture" xmlns:dgm="http://schemas.openxmlformats.org/drawingml/2006/diagram">
            <a:spLocks noGrp="1"/>
          </p:cNvSpPr>
          <p:nvPr>
            <p:ph idx="2" sz="half" type="body"/>
          </p:nvPr>
        </p:nvSpPr>
        <p:spPr xmlns:c="http://schemas.openxmlformats.org/drawingml/2006/chart" xmlns:pic="http://schemas.openxmlformats.org/drawingml/2006/picture" xmlns:dgm="http://schemas.openxmlformats.org/drawingml/2006/diagram">
          <a:xfrm>
            <a:off x="629841" y="2057400"/>
            <a:ext cx="2949178" cy="3811588"/>
          </a:xfrm>
        </p:spPr>
        <p:txBody xmlns:c="http://schemas.openxmlformats.org/drawingml/2006/chart" xmlns:pic="http://schemas.openxmlformats.org/drawingml/2006/picture" xmlns:dgm="http://schemas.openxmlformats.org/drawingml/2006/diagram">
          <a:bodyPr/>
          <a:lstStyle>
            <a:lvl1pPr indent="0" marL="0">
              <a:buNone/>
              <a:defRPr sz="1600">
                <a:uFillTx/>
              </a:defRPr>
            </a:lvl1pPr>
            <a:lvl2pPr indent="0" marL="457200">
              <a:buNone/>
              <a:defRPr sz="1400">
                <a:uFillTx/>
              </a:defRPr>
            </a:lvl2pPr>
            <a:lvl3pPr indent="0" marL="914400">
              <a:buNone/>
              <a:defRPr sz="1200">
                <a:uFillTx/>
              </a:defRPr>
            </a:lvl3pPr>
            <a:lvl4pPr indent="0" marL="1371600">
              <a:buNone/>
              <a:defRPr sz="1000">
                <a:uFillTx/>
              </a:defRPr>
            </a:lvl4pPr>
            <a:lvl5pPr indent="0" marL="1828800">
              <a:buNone/>
              <a:defRPr sz="1000">
                <a:uFillTx/>
              </a:defRPr>
            </a:lvl5pPr>
            <a:lvl6pPr indent="0" marL="2286000">
              <a:buNone/>
              <a:defRPr sz="1000">
                <a:uFillTx/>
              </a:defRPr>
            </a:lvl6pPr>
            <a:lvl7pPr indent="0" marL="2743200">
              <a:buNone/>
              <a:defRPr sz="1000">
                <a:uFillTx/>
              </a:defRPr>
            </a:lvl7pPr>
            <a:lvl8pPr indent="0" marL="3200400">
              <a:buNone/>
              <a:defRPr sz="1000">
                <a:uFillTx/>
              </a:defRPr>
            </a:lvl8pPr>
            <a:lvl9pPr indent="0" marL="3657600">
              <a:buNone/>
              <a:defRPr sz="1000">
                <a:uFillTx/>
              </a:defRPr>
            </a:lvl9pPr>
          </a:lstStyle>
          <a:p>
            <a:pPr lvl="0"/>
            <a:r>
              <a:rPr altLang="en-US" lang="ko-KR">
                <a:uFillTx/>
              </a:rPr>
              <a:t>마스터 텍스트 스타일 편집</a:t>
            </a:r>
          </a:p>
        </p:txBody>
      </p:sp>
      <p:sp>
        <p:nvSpPr>
          <p:cNvPr xmlns:c="http://schemas.openxmlformats.org/drawingml/2006/chart" xmlns:pic="http://schemas.openxmlformats.org/drawingml/2006/picture" xmlns:dgm="http://schemas.openxmlformats.org/drawingml/2006/diagram" id="5" name="Date Placeholder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ko-KR">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ko-KR">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a:t>
            </a:fld>
            <a:endParaRPr altLang="en-US" lang="ko-K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Masters/_rels/slideMaster1.xml.rels><?xml version="1.0" standalone="yes" ?><Relationships xmlns="http://schemas.openxmlformats.org/package/2006/relationships"><Relationship Id="rId1" Target="../slideLayouts/slideLayout1.xml" Type="http://schemas.openxmlformats.org/officeDocument/2006/relationships/slideLayout"></Relationship><Relationship Id="rId2" Target="../slideLayouts/slideLayout2.xml" Type="http://schemas.openxmlformats.org/officeDocument/2006/relationships/slideLayout"></Relationship><Relationship Id="rId3" Target="../slideLayouts/slideLayout3.xml" Type="http://schemas.openxmlformats.org/officeDocument/2006/relationships/slideLayout"></Relationship><Relationship Id="rId4" Target="../slideLayouts/slideLayout4.xml" Type="http://schemas.openxmlformats.org/officeDocument/2006/relationships/slideLayout"></Relationship><Relationship Id="rId5" Target="../slideLayouts/slideLayout5.xml" Type="http://schemas.openxmlformats.org/officeDocument/2006/relationships/slideLayout"></Relationship><Relationship Id="rId6" Target="../slideLayouts/slideLayout6.xml" Type="http://schemas.openxmlformats.org/officeDocument/2006/relationships/slideLayout"></Relationship><Relationship Id="rId7" Target="../slideLayouts/slideLayout7.xml" Type="http://schemas.openxmlformats.org/officeDocument/2006/relationships/slideLayout"></Relationship><Relationship Id="rId8" Target="../slideLayouts/slideLayout8.xml" Type="http://schemas.openxmlformats.org/officeDocument/2006/relationships/slideLayout"></Relationship><Relationship Id="rId9" Target="../slideLayouts/slideLayout9.xml" Type="http://schemas.openxmlformats.org/officeDocument/2006/relationships/slideLayout"></Relationship><Relationship Id="rId10" Target="../slideLayouts/slideLayout10.xml" Type="http://schemas.openxmlformats.org/officeDocument/2006/relationships/slideLayout"></Relationship><Relationship Id="rId11" Target="../slideLayouts/slideLayout11.xml" Type="http://schemas.openxmlformats.org/officeDocument/2006/relationships/slideLayout"></Relationship><Relationship Id="rId12" Target="../theme/theme1.xml" Type="http://schemas.openxmlformats.org/officeDocument/2006/relationships/theme"></Relationship></Relationships>
</file>

<file path=ppt/slideMasters/slideMaster1.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Ref xmlns:c="http://schemas.openxmlformats.org/drawingml/2006/chart" xmlns:pic="http://schemas.openxmlformats.org/drawingml/2006/picture" xmlns:dgm="http://schemas.openxmlformats.org/drawingml/2006/diagram" idx="1001">
        <a:schemeClr val="bg1"/>
      </p:bgRef>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2" name="직사각형 11"/>
          <p:cNvSpPr xmlns:c="http://schemas.openxmlformats.org/drawingml/2006/chart" xmlns:pic="http://schemas.openxmlformats.org/drawingml/2006/picture" xmlns:dgm="http://schemas.openxmlformats.org/drawingml/2006/diagram">
            <a:spLocks/>
          </p:cNvSpPr>
          <p:nvPr userDrawn="1"/>
        </p:nvSpPr>
        <p:spPr xmlns:c="http://schemas.openxmlformats.org/drawingml/2006/chart" xmlns:pic="http://schemas.openxmlformats.org/drawingml/2006/picture" xmlns:dgm="http://schemas.openxmlformats.org/drawingml/2006/diagram">
          <a:xfrm>
            <a:off x="0" y="6363222"/>
            <a:ext cx="9144000" cy="344466"/>
          </a:xfrm>
          <a:prstGeom prst="rect">
            <a:avLst/>
          </a:prstGeom>
          <a:solidFill>
            <a:srgbClr val="211D71"/>
          </a:solidFill>
          <a:ln>
            <a:no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just"/>
            <a:endParaRPr altLang="en-US" b="1" dirty="0" lang="ko-KR" sz="2800">
              <a:solidFill>
                <a:schemeClr val="bg1"/>
              </a:solidFill>
              <a:uFillTx/>
              <a:latin charset="0" panose="02020603050405020304" pitchFamily="18" typeface="Times New Roman"/>
              <a:cs charset="0" panose="02020603050405020304" pitchFamily="18" typeface="Times New Roman"/>
            </a:endParaRPr>
          </a:p>
        </p:txBody>
      </p:sp>
      <p:sp>
        <p:nvSpPr>
          <p:cNvPr xmlns:c="http://schemas.openxmlformats.org/drawingml/2006/chart" xmlns:pic="http://schemas.openxmlformats.org/drawingml/2006/picture" xmlns:dgm="http://schemas.openxmlformats.org/drawingml/2006/diagram" id="2" name="Title Placeholder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628650" y="365126"/>
            <a:ext cx="7886700" cy="1325563"/>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normAutofit/>
          </a:bodyPr>
          <a:lstStyle/>
          <a:p>
            <a:r>
              <a:rPr altLang="en-US" lang="ko-KR">
                <a:uFillTx/>
              </a:rPr>
              <a:t>마스터 제목 스타일 편집</a:t>
            </a:r>
            <a:endParaRPr dirty="0" lang="en-US">
              <a:uFillTx/>
            </a:endParaRP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628650" y="1825625"/>
            <a:ext cx="7886700" cy="4351338"/>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normAutofit/>
          </a:bodyPr>
          <a:lstStyle/>
          <a:p>
            <a:pPr lvl="0"/>
            <a:r>
              <a:rPr altLang="en-US" lang="ko-KR">
                <a:uFillTx/>
              </a:rPr>
              <a:t>마스터 텍스트 스타일 편집</a:t>
            </a:r>
          </a:p>
          <a:p>
            <a:pPr lvl="1"/>
            <a:r>
              <a:rPr altLang="en-US" lang="ko-KR">
                <a:uFillTx/>
              </a:rPr>
              <a:t>둘째 수준</a:t>
            </a:r>
          </a:p>
          <a:p>
            <a:pPr lvl="2"/>
            <a:r>
              <a:rPr altLang="en-US" lang="ko-KR">
                <a:uFillTx/>
              </a:rPr>
              <a:t>셋째 수준</a:t>
            </a:r>
          </a:p>
          <a:p>
            <a:pPr lvl="3"/>
            <a:r>
              <a:rPr altLang="en-US" lang="ko-KR">
                <a:uFillTx/>
              </a:rPr>
              <a:t>넷째 수준</a:t>
            </a:r>
          </a:p>
          <a:p>
            <a:pPr lvl="4"/>
            <a:r>
              <a:rPr altLang="en-US" lang="ko-KR">
                <a:uFillTx/>
              </a:rPr>
              <a:t>다섯째 수준</a:t>
            </a:r>
            <a:endParaRPr dirty="0" lang="en-US">
              <a:uFillTx/>
            </a:endParaRP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2" sz="half" type="dt"/>
          </p:nvPr>
        </p:nvSpPr>
        <p:spPr xmlns:c="http://schemas.openxmlformats.org/drawingml/2006/chart" xmlns:pic="http://schemas.openxmlformats.org/drawingml/2006/picture" xmlns:dgm="http://schemas.openxmlformats.org/drawingml/2006/diagram">
          <a:xfrm>
            <a:off x="628650" y="6356351"/>
            <a:ext cx="2057400" cy="365125"/>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lstStyle>
            <a:lvl1pPr algn="l">
              <a:defRPr sz="1200">
                <a:solidFill>
                  <a:schemeClr val="tx1">
                    <a:tint val="75000"/>
                  </a:schemeClr>
                </a:solidFill>
                <a:uFillTx/>
              </a:defRPr>
            </a:lvl1pPr>
          </a:lstStyle>
          <a:p>
            <a:endParaRPr altLang="en-US" lang="ko-KR">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3" sz="quarter" type="ftr"/>
          </p:nvPr>
        </p:nvSpPr>
        <p:spPr xmlns:c="http://schemas.openxmlformats.org/drawingml/2006/chart" xmlns:pic="http://schemas.openxmlformats.org/drawingml/2006/picture" xmlns:dgm="http://schemas.openxmlformats.org/drawingml/2006/diagram">
          <a:xfrm>
            <a:off x="3028950" y="6356351"/>
            <a:ext cx="3086100" cy="365125"/>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lstStyle>
            <a:lvl1pPr algn="ctr">
              <a:defRPr sz="1200">
                <a:solidFill>
                  <a:schemeClr val="tx1">
                    <a:tint val="75000"/>
                  </a:schemeClr>
                </a:solidFill>
                <a:uFillTx/>
              </a:defRPr>
            </a:lvl1pPr>
          </a:lstStyle>
          <a:p>
            <a:endParaRPr altLang="en-US" lang="ko-KR">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4" sz="quarter" type="sldNum"/>
          </p:nvPr>
        </p:nvSpPr>
        <p:spPr xmlns:c="http://schemas.openxmlformats.org/drawingml/2006/chart" xmlns:pic="http://schemas.openxmlformats.org/drawingml/2006/picture" xmlns:dgm="http://schemas.openxmlformats.org/drawingml/2006/diagram">
          <a:xfrm>
            <a:off x="6457949" y="6356351"/>
            <a:ext cx="2412251" cy="365125"/>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lstStyle>
            <a:lvl1pPr algn="r">
              <a:defRPr sz="1200">
                <a:solidFill>
                  <a:schemeClr val="bg1"/>
                </a:solidFill>
                <a:uFillTx/>
              </a:defRPr>
            </a:lvl1pPr>
          </a:lstStyle>
          <a:p>
            <a:fld id="{90FDE32D-3FF5-47BE-B911-A11617A49966}" type="slidenum">
              <a:rPr altLang="en-US" lang="ko-KR" smtClean="0">
                <a:uFillTx/>
              </a:rPr>
              <a:pPr/>
              <a:t>‹#›</a:t>
            </a:fld>
            <a:endParaRPr altLang="en-US" dirty="0" lang="ko-KR">
              <a:uFillTx/>
            </a:endParaRPr>
          </a:p>
        </p:txBody>
      </p:sp>
      <p:sp>
        <p:nvSpPr>
          <p:cNvPr xmlns:c="http://schemas.openxmlformats.org/drawingml/2006/chart" xmlns:pic="http://schemas.openxmlformats.org/drawingml/2006/picture" xmlns:dgm="http://schemas.openxmlformats.org/drawingml/2006/diagram" id="13" name="직사각형 12"/>
          <p:cNvSpPr xmlns:c="http://schemas.openxmlformats.org/drawingml/2006/chart" xmlns:pic="http://schemas.openxmlformats.org/drawingml/2006/picture" xmlns:dgm="http://schemas.openxmlformats.org/drawingml/2006/diagram">
            <a:spLocks/>
          </p:cNvSpPr>
          <p:nvPr userDrawn="1"/>
        </p:nvSpPr>
        <p:spPr xmlns:c="http://schemas.openxmlformats.org/drawingml/2006/chart" xmlns:pic="http://schemas.openxmlformats.org/drawingml/2006/picture" xmlns:dgm="http://schemas.openxmlformats.org/drawingml/2006/diagram">
          <a:xfrm>
            <a:off x="0" y="136524"/>
            <a:ext cx="9144000" cy="659583"/>
          </a:xfrm>
          <a:prstGeom prst="rect">
            <a:avLst/>
          </a:prstGeom>
          <a:solidFill>
            <a:srgbClr val="211D71"/>
          </a:solidFill>
          <a:ln>
            <a:no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just"/>
            <a:endParaRPr altLang="en-US" b="1" dirty="0" lang="ko-KR" sz="2800">
              <a:solidFill>
                <a:schemeClr val="bg1"/>
              </a:solidFill>
              <a:uFillTx/>
              <a:latin charset="0" panose="02020603050405020304" pitchFamily="18" typeface="Times New Roman"/>
              <a:cs charset="0" panose="02020603050405020304" pitchFamily="18" typeface="Times New Roman"/>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lt2" folHlink="folHlink" hlink="hlink" tx1="dk1" tx2="dk2"/>
  <p:sldLayoutIdLst>
    <p:sldLayoutId r:id="rId1" id="2147483661"/>
    <p:sldLayoutId r:id="rId2" id="2147483662"/>
    <p:sldLayoutId r:id="rId3" id="2147483663"/>
    <p:sldLayoutId r:id="rId4" id="2147483664"/>
    <p:sldLayoutId r:id="rId5" id="2147483665"/>
    <p:sldLayoutId r:id="rId6" id="2147483666"/>
    <p:sldLayoutId r:id="rId7" id="2147483667"/>
    <p:sldLayoutId r:id="rId8" id="2147483668"/>
    <p:sldLayoutId r:id="rId9" id="2147483669"/>
    <p:sldLayoutId r:id="rId10" id="2147483670"/>
    <p:sldLayoutId r:id="rId11" id="2147483671"/>
  </p:sldLayoutIdLst>
  <p:hf dt="0" hdr="0"/>
  <p:txStyles>
    <p:titleStyle xmlns:c="http://schemas.openxmlformats.org/drawingml/2006/chart" xmlns:pic="http://schemas.openxmlformats.org/drawingml/2006/picture" xmlns:dgm="http://schemas.openxmlformats.org/drawingml/2006/diagram">
      <a:lvl1pPr algn="l" defTabSz="914400" eaLnBrk="1" hangingPunct="1" latinLnBrk="1" rtl="0">
        <a:lnSpc>
          <a:spcPct val="90000"/>
        </a:lnSpc>
        <a:spcBef>
          <a:spcPct val="0"/>
        </a:spcBef>
        <a:buNone/>
        <a:defRPr kern="1200" sz="4400">
          <a:solidFill>
            <a:schemeClr val="tx1"/>
          </a:solidFill>
          <a:uFillTx/>
          <a:latin typeface="+mj-lt"/>
          <a:ea typeface="+mj-ea"/>
          <a:cs typeface="+mj-cs"/>
        </a:defRPr>
      </a:lvl1pPr>
    </p:titleStyle>
    <p:bodyStyle xmlns:c="http://schemas.openxmlformats.org/drawingml/2006/chart" xmlns:pic="http://schemas.openxmlformats.org/drawingml/2006/picture" xmlns:dgm="http://schemas.openxmlformats.org/drawingml/2006/diagram">
      <a:lvl1pPr algn="l" defTabSz="914400" eaLnBrk="1" hangingPunct="1" indent="-228600" latinLnBrk="1" marL="228600" rtl="0">
        <a:lnSpc>
          <a:spcPct val="90000"/>
        </a:lnSpc>
        <a:spcBef>
          <a:spcPts val="1000"/>
        </a:spcBef>
        <a:buFont charset="0" panose="020B0604020202020204" pitchFamily="34" typeface="Arial"/>
        <a:buChar char="•"/>
        <a:defRPr kern="1200" sz="2800">
          <a:solidFill>
            <a:schemeClr val="tx1"/>
          </a:solidFill>
          <a:uFillTx/>
          <a:latin typeface="+mn-lt"/>
          <a:ea typeface="+mn-ea"/>
          <a:cs typeface="+mn-cs"/>
        </a:defRPr>
      </a:lvl1pPr>
      <a:lvl2pPr algn="l" defTabSz="914400" eaLnBrk="1" hangingPunct="1" indent="-228600" latinLnBrk="1" marL="685800" rtl="0">
        <a:lnSpc>
          <a:spcPct val="90000"/>
        </a:lnSpc>
        <a:spcBef>
          <a:spcPts val="500"/>
        </a:spcBef>
        <a:buFont charset="0" panose="020B0604020202020204" pitchFamily="34" typeface="Arial"/>
        <a:buChar char="•"/>
        <a:defRPr kern="1200" sz="2400">
          <a:solidFill>
            <a:schemeClr val="tx1"/>
          </a:solidFill>
          <a:uFillTx/>
          <a:latin typeface="+mn-lt"/>
          <a:ea typeface="+mn-ea"/>
          <a:cs typeface="+mn-cs"/>
        </a:defRPr>
      </a:lvl2pPr>
      <a:lvl3pPr algn="l" defTabSz="914400" eaLnBrk="1" hangingPunct="1" indent="-228600" latinLnBrk="1" marL="1143000" rtl="0">
        <a:lnSpc>
          <a:spcPct val="90000"/>
        </a:lnSpc>
        <a:spcBef>
          <a:spcPts val="500"/>
        </a:spcBef>
        <a:buFont charset="0" panose="020B0604020202020204" pitchFamily="34" typeface="Arial"/>
        <a:buChar char="•"/>
        <a:defRPr kern="1200" sz="2000">
          <a:solidFill>
            <a:schemeClr val="tx1"/>
          </a:solidFill>
          <a:uFillTx/>
          <a:latin typeface="+mn-lt"/>
          <a:ea typeface="+mn-ea"/>
          <a:cs typeface="+mn-cs"/>
        </a:defRPr>
      </a:lvl3pPr>
      <a:lvl4pPr algn="l" defTabSz="914400" eaLnBrk="1" hangingPunct="1" indent="-228600" latinLnBrk="1" marL="16002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4pPr>
      <a:lvl5pPr algn="l" defTabSz="914400" eaLnBrk="1" hangingPunct="1" indent="-228600" latinLnBrk="1" marL="20574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5pPr>
      <a:lvl6pPr algn="l" defTabSz="914400" eaLnBrk="1" hangingPunct="1" indent="-228600" latinLnBrk="1" marL="25146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6pPr>
      <a:lvl7pPr algn="l" defTabSz="914400" eaLnBrk="1" hangingPunct="1" indent="-228600" latinLnBrk="1" marL="29718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7pPr>
      <a:lvl8pPr algn="l" defTabSz="914400" eaLnBrk="1" hangingPunct="1" indent="-228600" latinLnBrk="1" marL="34290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8pPr>
      <a:lvl9pPr algn="l" defTabSz="914400" eaLnBrk="1" hangingPunct="1" indent="-228600" latinLnBrk="1" marL="38862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9pPr>
    </p:bodyStyle>
    <p:otherStyle xmlns:c="http://schemas.openxmlformats.org/drawingml/2006/chart" xmlns:pic="http://schemas.openxmlformats.org/drawingml/2006/picture" xmlns:dgm="http://schemas.openxmlformats.org/drawingml/2006/diagram">
      <a:defPPr>
        <a:defRPr lang="en-US">
          <a:uFillTx/>
        </a:defRPr>
      </a:defPPr>
      <a:lvl1pPr algn="l" defTabSz="914400" eaLnBrk="1" hangingPunct="1" latinLnBrk="1" marL="0" rtl="0">
        <a:defRPr kern="1200" sz="1800">
          <a:solidFill>
            <a:schemeClr val="tx1"/>
          </a:solidFill>
          <a:uFillTx/>
          <a:latin typeface="+mn-lt"/>
          <a:ea typeface="+mn-ea"/>
          <a:cs typeface="+mn-cs"/>
        </a:defRPr>
      </a:lvl1pPr>
      <a:lvl2pPr algn="l" defTabSz="914400" eaLnBrk="1" hangingPunct="1" latinLnBrk="1" marL="457200" rtl="0">
        <a:defRPr kern="1200" sz="1800">
          <a:solidFill>
            <a:schemeClr val="tx1"/>
          </a:solidFill>
          <a:uFillTx/>
          <a:latin typeface="+mn-lt"/>
          <a:ea typeface="+mn-ea"/>
          <a:cs typeface="+mn-cs"/>
        </a:defRPr>
      </a:lvl2pPr>
      <a:lvl3pPr algn="l" defTabSz="914400" eaLnBrk="1" hangingPunct="1" latinLnBrk="1" marL="914400" rtl="0">
        <a:defRPr kern="1200" sz="1800">
          <a:solidFill>
            <a:schemeClr val="tx1"/>
          </a:solidFill>
          <a:uFillTx/>
          <a:latin typeface="+mn-lt"/>
          <a:ea typeface="+mn-ea"/>
          <a:cs typeface="+mn-cs"/>
        </a:defRPr>
      </a:lvl3pPr>
      <a:lvl4pPr algn="l" defTabSz="914400" eaLnBrk="1" hangingPunct="1" latinLnBrk="1" marL="1371600" rtl="0">
        <a:defRPr kern="1200" sz="1800">
          <a:solidFill>
            <a:schemeClr val="tx1"/>
          </a:solidFill>
          <a:uFillTx/>
          <a:latin typeface="+mn-lt"/>
          <a:ea typeface="+mn-ea"/>
          <a:cs typeface="+mn-cs"/>
        </a:defRPr>
      </a:lvl4pPr>
      <a:lvl5pPr algn="l" defTabSz="914400" eaLnBrk="1" hangingPunct="1" latinLnBrk="1" marL="1828800" rtl="0">
        <a:defRPr kern="1200" sz="1800">
          <a:solidFill>
            <a:schemeClr val="tx1"/>
          </a:solidFill>
          <a:uFillTx/>
          <a:latin typeface="+mn-lt"/>
          <a:ea typeface="+mn-ea"/>
          <a:cs typeface="+mn-cs"/>
        </a:defRPr>
      </a:lvl5pPr>
      <a:lvl6pPr algn="l" defTabSz="914400" eaLnBrk="1" hangingPunct="1" latinLnBrk="1" marL="2286000" rtl="0">
        <a:defRPr kern="1200" sz="1800">
          <a:solidFill>
            <a:schemeClr val="tx1"/>
          </a:solidFill>
          <a:uFillTx/>
          <a:latin typeface="+mn-lt"/>
          <a:ea typeface="+mn-ea"/>
          <a:cs typeface="+mn-cs"/>
        </a:defRPr>
      </a:lvl6pPr>
      <a:lvl7pPr algn="l" defTabSz="914400" eaLnBrk="1" hangingPunct="1" latinLnBrk="1" marL="2743200" rtl="0">
        <a:defRPr kern="1200" sz="1800">
          <a:solidFill>
            <a:schemeClr val="tx1"/>
          </a:solidFill>
          <a:uFillTx/>
          <a:latin typeface="+mn-lt"/>
          <a:ea typeface="+mn-ea"/>
          <a:cs typeface="+mn-cs"/>
        </a:defRPr>
      </a:lvl7pPr>
      <a:lvl8pPr algn="l" defTabSz="914400" eaLnBrk="1" hangingPunct="1" latinLnBrk="1" marL="3200400" rtl="0">
        <a:defRPr kern="1200" sz="1800">
          <a:solidFill>
            <a:schemeClr val="tx1"/>
          </a:solidFill>
          <a:uFillTx/>
          <a:latin typeface="+mn-lt"/>
          <a:ea typeface="+mn-ea"/>
          <a:cs typeface="+mn-cs"/>
        </a:defRPr>
      </a:lvl8pPr>
      <a:lvl9pPr algn="l" defTabSz="914400" eaLnBrk="1" hangingPunct="1" latinLnBrk="1" marL="3657600" rtl="0">
        <a:defRPr kern="1200" sz="1800">
          <a:solidFill>
            <a:schemeClr val="tx1"/>
          </a:solidFill>
          <a:uFillTx/>
          <a:latin typeface="+mn-lt"/>
          <a:ea typeface="+mn-ea"/>
          <a:cs typeface="+mn-cs"/>
        </a:defRPr>
      </a:lvl9pPr>
    </p:otherStyle>
  </p:txStyles>
</p:sldMaster>
</file>

<file path=ppt/slides/_rels/slide1.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10.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9.xml" Type="http://schemas.openxmlformats.org/officeDocument/2006/relationships/notesSlide"></Relationship><Relationship Id="rId3" Target="../media/image3.png" Type="http://schemas.openxmlformats.org/officeDocument/2006/relationships/image"></Relationship></Relationships>
</file>

<file path=ppt/slides/_rels/slide11.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10.xml" Type="http://schemas.openxmlformats.org/officeDocument/2006/relationships/notesSlide"></Relationship><Relationship Id="rId3" Target="../media/image4.png" Type="http://schemas.openxmlformats.org/officeDocument/2006/relationships/image"></Relationship></Relationships>
</file>

<file path=ppt/slides/_rels/slide12.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11.xml" Type="http://schemas.openxmlformats.org/officeDocument/2006/relationships/notesSlide"></Relationship></Relationships>
</file>

<file path=ppt/slides/_rels/slide13.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12.xml" Type="http://schemas.openxmlformats.org/officeDocument/2006/relationships/notesSlide"></Relationship><Relationship Id="rId3" Target="../media/image5.png" Type="http://schemas.openxmlformats.org/officeDocument/2006/relationships/image"></Relationship></Relationships>
</file>

<file path=ppt/slides/_rels/slide14.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13.xml" Type="http://schemas.openxmlformats.org/officeDocument/2006/relationships/notesSlide"></Relationship><Relationship Id="rId3" Target="../media/image8.png" Type="http://schemas.openxmlformats.org/officeDocument/2006/relationships/image"></Relationship></Relationships>
</file>

<file path=ppt/slides/_rels/slide15.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14.xml" Type="http://schemas.openxmlformats.org/officeDocument/2006/relationships/notesSlide"></Relationship><Relationship Id="rId3" Target="../media/image8.png" Type="http://schemas.openxmlformats.org/officeDocument/2006/relationships/image"></Relationship></Relationships>
</file>

<file path=ppt/slides/_rels/slide16.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15.xml" Type="http://schemas.openxmlformats.org/officeDocument/2006/relationships/notesSlide"></Relationship><Relationship Id="rId3" Target="../media/image8.png" Type="http://schemas.openxmlformats.org/officeDocument/2006/relationships/image"></Relationship></Relationships>
</file>

<file path=ppt/slides/_rels/slide17.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16.xml" Type="http://schemas.openxmlformats.org/officeDocument/2006/relationships/notesSlide"></Relationship></Relationships>
</file>

<file path=ppt/slides/_rels/slide18.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17.xml" Type="http://schemas.openxmlformats.org/officeDocument/2006/relationships/notesSlide"></Relationship><Relationship Id="rId3" Target="../media/image9.png" Type="http://schemas.openxmlformats.org/officeDocument/2006/relationships/image"></Relationship><Relationship Id="rId4" Target="../media/image10.png" Type="http://schemas.openxmlformats.org/officeDocument/2006/relationships/image"></Relationship></Relationships>
</file>

<file path=ppt/slides/_rels/slide19.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18.xml" Type="http://schemas.openxmlformats.org/officeDocument/2006/relationships/notesSlide"></Relationship></Relationships>
</file>

<file path=ppt/slides/_rels/slide2.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1.xml" Type="http://schemas.openxmlformats.org/officeDocument/2006/relationships/notesSlide"></Relationship></Relationships>
</file>

<file path=ppt/slides/_rels/slide20.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19.xml" Type="http://schemas.openxmlformats.org/officeDocument/2006/relationships/notesSlide"></Relationship></Relationships>
</file>

<file path=ppt/slides/_rels/slide21.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20.xml" Type="http://schemas.openxmlformats.org/officeDocument/2006/relationships/notesSlide"></Relationship></Relationships>
</file>

<file path=ppt/slides/_rels/slide22.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21.xml" Type="http://schemas.openxmlformats.org/officeDocument/2006/relationships/notesSlide"></Relationship><Relationship Id="rId3" Target="../media/image11.emf" Type="http://schemas.openxmlformats.org/officeDocument/2006/relationships/image"></Relationship></Relationships>
</file>

<file path=ppt/slides/_rels/slide23.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22.xml" Type="http://schemas.openxmlformats.org/officeDocument/2006/relationships/notesSlide"></Relationship><Relationship Id="rId3" Target="../media/image12.png" Type="http://schemas.openxmlformats.org/officeDocument/2006/relationships/image"></Relationship><Relationship Id="rId4" Target="../media/image13.png" Type="http://schemas.openxmlformats.org/officeDocument/2006/relationships/image"></Relationship><Relationship Id="rId5" Target="../media/image14.png" Type="http://schemas.openxmlformats.org/officeDocument/2006/relationships/image"></Relationship></Relationships>
</file>

<file path=ppt/slides/_rels/slide24.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23.xml" Type="http://schemas.openxmlformats.org/officeDocument/2006/relationships/notesSlide"></Relationship><Relationship Id="rId3" Target="../media/image15.png" Type="http://schemas.openxmlformats.org/officeDocument/2006/relationships/image"></Relationship><Relationship Id="rId4" Target="../media/image16.png" Type="http://schemas.openxmlformats.org/officeDocument/2006/relationships/image"></Relationship><Relationship Id="rId5" Target="../media/image17.png" Type="http://schemas.openxmlformats.org/officeDocument/2006/relationships/image"></Relationship></Relationships>
</file>

<file path=ppt/slides/_rels/slide25.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24.xml" Type="http://schemas.openxmlformats.org/officeDocument/2006/relationships/notesSlide"></Relationship></Relationships>
</file>

<file path=ppt/slides/_rels/slide3.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2.xml" Type="http://schemas.openxmlformats.org/officeDocument/2006/relationships/notesSlide"></Relationship></Relationships>
</file>

<file path=ppt/slides/_rels/slide4.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3.xml" Type="http://schemas.openxmlformats.org/officeDocument/2006/relationships/notesSlide"></Relationship></Relationships>
</file>

<file path=ppt/slides/_rels/slide5.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4.xml" Type="http://schemas.openxmlformats.org/officeDocument/2006/relationships/notesSlide"></Relationship></Relationships>
</file>

<file path=ppt/slides/_rels/slide6.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5.xml" Type="http://schemas.openxmlformats.org/officeDocument/2006/relationships/notesSlide"></Relationship></Relationships>
</file>

<file path=ppt/slides/_rels/slide7.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6.xml" Type="http://schemas.openxmlformats.org/officeDocument/2006/relationships/notesSlide"></Relationship><Relationship Id="rId3" Target="../media/image1.jpeg" Type="http://schemas.openxmlformats.org/officeDocument/2006/relationships/image"></Relationship><Relationship Id="rId4" Target="../media/image2.png" Type="http://schemas.openxmlformats.org/officeDocument/2006/relationships/image"></Relationship></Relationships>
</file>

<file path=ppt/slides/_rels/slide8.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7.xml" Type="http://schemas.openxmlformats.org/officeDocument/2006/relationships/notesSlide"></Relationship></Relationships>
</file>

<file path=ppt/slides/_rels/slide9.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8.xml" Type="http://schemas.openxmlformats.org/officeDocument/2006/relationships/notesSlide"></Relationship></Relationships>
</file>

<file path=ppt/slides/slide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2" name="직사각형 1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0" y="2131362"/>
            <a:ext cx="9144000" cy="1200329"/>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ctr"/>
            <a:r>
              <a:rPr altLang="ko-KR" b="1" dirty="0" lang="en-US" sz="3600">
                <a:solidFill>
                  <a:srgbClr val="000000"/>
                </a:solidFill>
                <a:uFillTx/>
                <a:latin charset="0" panose="02020603050405020304" pitchFamily="18" typeface="Times New Roman"/>
                <a:cs charset="0" panose="02020603050405020304" pitchFamily="18" typeface="Times New Roman"/>
              </a:rPr>
              <a:t>Text-based Industry Classification </a:t>
            </a:r>
          </a:p>
          <a:p>
            <a:pPr algn="ctr"/>
            <a:r>
              <a:rPr altLang="ko-KR" b="1" dirty="0" lang="en-US" sz="3600">
                <a:solidFill>
                  <a:srgbClr val="000000"/>
                </a:solidFill>
                <a:uFillTx/>
                <a:latin charset="0" panose="02020603050405020304" pitchFamily="18" typeface="Times New Roman"/>
                <a:cs charset="0" panose="02020603050405020304" pitchFamily="18" typeface="Times New Roman"/>
              </a:rPr>
              <a:t>by using Autoencoder</a:t>
            </a:r>
          </a:p>
        </p:txBody>
      </p:sp>
      <p:sp>
        <p:nvSpPr>
          <p:cNvPr xmlns:c="http://schemas.openxmlformats.org/drawingml/2006/chart" xmlns:pic="http://schemas.openxmlformats.org/drawingml/2006/picture" xmlns:dgm="http://schemas.openxmlformats.org/drawingml/2006/diagram" id="2" name="직사각형 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85800" y="3771900"/>
            <a:ext cx="7749540" cy="1582293"/>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ctr" latinLnBrk="1">
              <a:lnSpc>
                <a:spcPct val="150000"/>
              </a:lnSpc>
              <a:spcAft>
                <a:spcPts val="800"/>
              </a:spcAft>
            </a:pPr>
            <a:r>
              <a:rPr altLang="ko-KR" dirty="0" err="1" kern="100" lang="en-US">
                <a:solidFill>
                  <a:srgbClr val="000000"/>
                </a:solidFill>
                <a:uFillTx/>
                <a:latin charset="0" panose="02020603050405020304" pitchFamily="18" typeface="Times New Roman"/>
                <a:cs charset="0" panose="02020603050405020304" pitchFamily="18" typeface="Times New Roman"/>
              </a:rPr>
              <a:t>Kyounghun</a:t>
            </a:r>
            <a:r>
              <a:rPr altLang="ko-KR" dirty="0" kern="100" lang="en-US">
                <a:solidFill>
                  <a:srgbClr val="000000"/>
                </a:solidFill>
                <a:uFillTx/>
                <a:latin charset="0" panose="02020603050405020304" pitchFamily="18" typeface="Times New Roman"/>
                <a:cs charset="0" panose="02020603050405020304" pitchFamily="18" typeface="Times New Roman"/>
              </a:rPr>
              <a:t> Bae</a:t>
            </a:r>
            <a:r>
              <a:rPr altLang="ko-KR" baseline="30000" dirty="0" kern="100" lang="en-US">
                <a:solidFill>
                  <a:srgbClr val="000000"/>
                </a:solidFill>
                <a:uFillTx/>
                <a:latin charset="0" panose="02020603050405020304" pitchFamily="18" typeface="Times New Roman"/>
                <a:cs charset="0" panose="02020603050405020304" pitchFamily="18" typeface="Times New Roman"/>
              </a:rPr>
              <a:t>1</a:t>
            </a:r>
            <a:r>
              <a:rPr altLang="ko-KR" dirty="0" kern="100" lang="en-US">
                <a:solidFill>
                  <a:srgbClr val="000000"/>
                </a:solidFill>
                <a:uFillTx/>
                <a:latin charset="0" panose="02020603050405020304" pitchFamily="18" typeface="Times New Roman"/>
                <a:cs charset="0" panose="02020603050405020304" pitchFamily="18" typeface="Times New Roman"/>
              </a:rPr>
              <a:t>, </a:t>
            </a:r>
            <a:r>
              <a:rPr altLang="ko-KR" dirty="0" err="1" kern="100" lang="en-US">
                <a:solidFill>
                  <a:srgbClr val="000000"/>
                </a:solidFill>
                <a:uFillTx/>
                <a:latin charset="0" panose="02020603050405020304" pitchFamily="18" typeface="Times New Roman"/>
                <a:cs charset="0" panose="02020603050405020304" pitchFamily="18" typeface="Times New Roman"/>
              </a:rPr>
              <a:t>Daejin</a:t>
            </a:r>
            <a:r>
              <a:rPr altLang="ko-KR" dirty="0" kern="100" lang="en-US">
                <a:solidFill>
                  <a:srgbClr val="000000"/>
                </a:solidFill>
                <a:uFillTx/>
                <a:latin charset="0" panose="02020603050405020304" pitchFamily="18" typeface="Times New Roman"/>
                <a:cs charset="0" panose="02020603050405020304" pitchFamily="18" typeface="Times New Roman"/>
              </a:rPr>
              <a:t> Kim</a:t>
            </a:r>
            <a:r>
              <a:rPr altLang="ko-KR" baseline="30000" dirty="0" kern="100" lang="en-US">
                <a:solidFill>
                  <a:srgbClr val="000000"/>
                </a:solidFill>
                <a:uFillTx/>
                <a:latin charset="0" panose="02020603050405020304" pitchFamily="18" typeface="Times New Roman"/>
                <a:cs charset="0" panose="02020603050405020304" pitchFamily="18" typeface="Times New Roman"/>
              </a:rPr>
              <a:t>2</a:t>
            </a:r>
            <a:r>
              <a:rPr altLang="ko-KR" dirty="0" kern="100" lang="en-US">
                <a:solidFill>
                  <a:srgbClr val="000000"/>
                </a:solidFill>
                <a:uFillTx/>
                <a:latin charset="0" panose="02020603050405020304" pitchFamily="18" typeface="Times New Roman"/>
                <a:cs charset="0" panose="02020603050405020304" pitchFamily="18" typeface="Times New Roman"/>
              </a:rPr>
              <a:t>, Rocku Oh</a:t>
            </a:r>
            <a:r>
              <a:rPr altLang="ko-KR" baseline="30000" dirty="0" kern="100" lang="en-US">
                <a:solidFill>
                  <a:srgbClr val="000000"/>
                </a:solidFill>
                <a:uFillTx/>
                <a:latin charset="0" panose="02020603050405020304" pitchFamily="18" typeface="Times New Roman"/>
                <a:cs charset="0" panose="02020603050405020304" pitchFamily="18" typeface="Times New Roman"/>
              </a:rPr>
              <a:t>2*</a:t>
            </a:r>
          </a:p>
          <a:p>
            <a:pPr algn="ctr" latinLnBrk="1">
              <a:lnSpc>
                <a:spcPct val="150000"/>
              </a:lnSpc>
              <a:spcAft>
                <a:spcPts val="800"/>
              </a:spcAft>
            </a:pPr>
            <a:endParaRPr altLang="ko-KR" baseline="30000" dirty="0" kern="100" lang="ko-KR" sz="1400">
              <a:uFillTx/>
              <a:latin charset="-127" panose="020B0503020000020004" pitchFamily="50" typeface="맑은 고딕"/>
              <a:cs charset="0" panose="02020603050405020304" pitchFamily="18" typeface="Times New Roman"/>
            </a:endParaRPr>
          </a:p>
          <a:p>
            <a:pPr lvl="4">
              <a:lnSpc>
                <a:spcPct val="150000"/>
              </a:lnSpc>
            </a:pPr>
            <a:r>
              <a:rPr altLang="ko-KR" baseline="30000" dirty="0" kern="100" lang="en-US" sz="2000">
                <a:solidFill>
                  <a:srgbClr val="000000"/>
                </a:solidFill>
                <a:uFillTx/>
                <a:latin charset="0" panose="02020603050405020304" pitchFamily="18" typeface="Times New Roman"/>
                <a:cs charset="0" panose="02020603050405020304" pitchFamily="18" typeface="Times New Roman"/>
              </a:rPr>
              <a:t>1</a:t>
            </a:r>
            <a:r>
              <a:rPr altLang="ko-KR" dirty="0" lang="en-US" sz="1400">
                <a:solidFill>
                  <a:srgbClr val="000000"/>
                </a:solidFill>
                <a:uFillTx/>
                <a:latin charset="0" panose="02020603050405020304" pitchFamily="18" typeface="Times New Roman"/>
              </a:rPr>
              <a:t>Hanyang University</a:t>
            </a:r>
          </a:p>
          <a:p>
            <a:pPr lvl="4">
              <a:lnSpc>
                <a:spcPct val="150000"/>
              </a:lnSpc>
            </a:pPr>
            <a:r>
              <a:rPr altLang="ko-KR" baseline="30000" dirty="0" kern="100" lang="en-US" sz="2000">
                <a:solidFill>
                  <a:srgbClr val="000000"/>
                </a:solidFill>
                <a:uFillTx/>
                <a:latin charset="0" panose="02020603050405020304" pitchFamily="18" typeface="Times New Roman"/>
                <a:cs charset="0" panose="02020603050405020304" pitchFamily="18" typeface="Times New Roman"/>
              </a:rPr>
              <a:t>2</a:t>
            </a:r>
            <a:r>
              <a:rPr altLang="ko-KR" dirty="0" lang="en-US" sz="1400">
                <a:solidFill>
                  <a:srgbClr val="000000"/>
                </a:solidFill>
                <a:uFillTx/>
                <a:latin charset="0" panose="02020603050405020304" pitchFamily="18" typeface="Times New Roman"/>
              </a:rPr>
              <a:t>Ulsan National Institute of Science and Technology</a:t>
            </a:r>
            <a:endParaRPr altLang="ko-KR" dirty="0" lang="ko-KR" sz="1400">
              <a:solidFill>
                <a:srgbClr val="000000"/>
              </a:solidFill>
              <a:uFillTx/>
              <a:latin charset="0" panose="02020603050405020304" pitchFamily="18" typeface="Times New Roman"/>
            </a:endParaRPr>
          </a:p>
        </p:txBody>
      </p:sp>
      <p:sp>
        <p:nvSpPr>
          <p:cNvPr xmlns:c="http://schemas.openxmlformats.org/drawingml/2006/chart" xmlns:pic="http://schemas.openxmlformats.org/drawingml/2006/picture" xmlns:dgm="http://schemas.openxmlformats.org/drawingml/2006/diagram" id="3" name="슬라이드 번호 개체 틀 2"/>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1</a:t>
            </a:fld>
            <a:endParaRPr altLang="en-US" dirty="0" lang="ko-K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12943" y="237545"/>
            <a:ext cx="2486578" cy="584775"/>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ko-KR" b="1" dirty="0" lang="en-US" sz="3200">
                <a:solidFill>
                  <a:schemeClr val="bg1"/>
                </a:solidFill>
                <a:uFillTx/>
                <a:latin charset="0" panose="02020603050405020304" pitchFamily="18" typeface="Times New Roman"/>
                <a:cs charset="0" panose="02020603050405020304" pitchFamily="18" typeface="Times New Roman"/>
              </a:rPr>
              <a:t>Methodology</a:t>
            </a:r>
          </a:p>
        </p:txBody>
      </p:sp>
      <p:sp>
        <p:nvSpPr>
          <p:cNvPr xmlns:c="http://schemas.openxmlformats.org/drawingml/2006/chart" xmlns:pic="http://schemas.openxmlformats.org/drawingml/2006/picture" xmlns:dgm="http://schemas.openxmlformats.org/drawingml/2006/diagram" id="10" name="직사각형 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46409" y="1058224"/>
            <a:ext cx="8426946" cy="2262351"/>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just">
              <a:spcAft>
                <a:spcPts val="800"/>
              </a:spcAft>
            </a:pPr>
            <a:r>
              <a:rPr altLang="ko-KR" b="1" dirty="0" lang="en-US" sz="2000">
                <a:uFillTx/>
                <a:latin charset="0" panose="020B0604020202020204" pitchFamily="34" typeface="Arial"/>
                <a:ea panose="020B0604020202020204" typeface="Arial Unicode MS"/>
                <a:cs charset="0" panose="020B0604020202020204" pitchFamily="34" typeface="Arial"/>
              </a:rPr>
              <a:t>Bag-of-Words representation</a:t>
            </a:r>
          </a:p>
          <a:p>
            <a:pPr algn="just" indent="-285750" marL="285750">
              <a:spcAft>
                <a:spcPts val="800"/>
              </a:spcAft>
              <a:buFont charset="2" panose="05000000000000000000" pitchFamily="2" typeface="Wingdings"/>
              <a:buChar char="ü"/>
            </a:pPr>
            <a:r>
              <a:rPr altLang="ko-KR" dirty="0" lang="en-US" sz="1600">
                <a:uFillTx/>
              </a:rPr>
              <a:t>We remove common words which appear more than 20% of documents during the preprocessing.</a:t>
            </a:r>
          </a:p>
          <a:p>
            <a:pPr algn="just" indent="-285750" marL="285750">
              <a:spcAft>
                <a:spcPts val="800"/>
              </a:spcAft>
              <a:buFont charset="2" panose="05000000000000000000" pitchFamily="2" typeface="Wingdings"/>
              <a:buChar char="ü"/>
            </a:pPr>
            <a:r>
              <a:rPr altLang="ko-KR" dirty="0" lang="en-US" sz="1600">
                <a:uFillTx/>
              </a:rPr>
              <a:t>We construct bag-of-words vector </a:t>
            </a:r>
            <a:r>
              <a:rPr altLang="ko-KR" b="1" dirty="0" i="1" lang="en-US" sz="1600">
                <a:uFillTx/>
              </a:rPr>
              <a:t>W</a:t>
            </a:r>
            <a:r>
              <a:rPr altLang="ko-KR" dirty="0" lang="en-US" sz="1600">
                <a:uFillTx/>
              </a:rPr>
              <a:t> which uses 2000-unique-word in order of frequent appearance among all the unique words. </a:t>
            </a:r>
          </a:p>
          <a:p>
            <a:pPr algn="just" indent="-285750" marL="285750">
              <a:lnSpc>
                <a:spcPct val="120000"/>
              </a:lnSpc>
              <a:spcAft>
                <a:spcPts val="800"/>
              </a:spcAft>
              <a:buFont charset="2" panose="05000000000000000000" pitchFamily="2" typeface="Wingdings"/>
              <a:buChar char="ü"/>
            </a:pPr>
            <a:r>
              <a:rPr altLang="ko-KR" dirty="0" lang="en-US" sz="1600">
                <a:uFillTx/>
              </a:rPr>
              <a:t>A business description of given firm </a:t>
            </a:r>
            <a:r>
              <a:rPr altLang="ko-KR" dirty="0" err="1" i="1" lang="en-US" sz="1600">
                <a:uFillTx/>
              </a:rPr>
              <a:t>i</a:t>
            </a:r>
            <a:r>
              <a:rPr altLang="ko-KR" dirty="0" i="1" lang="en-US" sz="1600">
                <a:uFillTx/>
              </a:rPr>
              <a:t> </a:t>
            </a:r>
            <a:r>
              <a:rPr altLang="ko-KR" dirty="0" lang="en-US" sz="1600">
                <a:uFillTx/>
              </a:rPr>
              <a:t>is converted to a 2000-dimensional binary (coded) vector </a:t>
            </a:r>
            <a:r>
              <a:rPr altLang="ko-KR" b="1" dirty="0" i="1" lang="en-US" sz="1600">
                <a:uFillTx/>
              </a:rPr>
              <a:t>V</a:t>
            </a:r>
            <a:r>
              <a:rPr altLang="ko-KR" baseline="-25000" dirty="0" i="1" lang="en-US" sz="1600">
                <a:uFillTx/>
              </a:rPr>
              <a:t>i</a:t>
            </a:r>
            <a:endParaRPr altLang="ko-KR" dirty="0" lang="en-US" sz="1600">
              <a:uFillTx/>
              <a:latin charset="0" panose="020B0604020202020204" pitchFamily="34" typeface="Arial"/>
              <a:cs charset="0" panose="020B0604020202020204" pitchFamily="34" typeface="Arial"/>
            </a:endParaRPr>
          </a:p>
        </p:txBody>
      </p:sp>
      <p:pic>
        <p:nvPicPr>
          <p:cNvPr xmlns:c="http://schemas.openxmlformats.org/drawingml/2006/chart" xmlns:pic="http://schemas.openxmlformats.org/drawingml/2006/picture" xmlns:dgm="http://schemas.openxmlformats.org/drawingml/2006/diagram" id="276" name="그림 275"/>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702882" y="3313661"/>
            <a:ext cx="7988367" cy="3030969"/>
          </a:xfrm>
          <a:prstGeom prst="rect">
            <a:avLst/>
          </a:prstGeom>
        </p:spPr>
      </p:pic>
      <p:sp>
        <p:nvSpPr>
          <p:cNvPr xmlns:c="http://schemas.openxmlformats.org/drawingml/2006/chart" xmlns:pic="http://schemas.openxmlformats.org/drawingml/2006/picture" xmlns:dgm="http://schemas.openxmlformats.org/drawingml/2006/diagram" id="2" name="슬라이드 번호 개체 틀 1"/>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10</a:t>
            </a:fld>
            <a:endParaRPr altLang="en-US" dirty="0" lang="ko-K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183" name="그림 18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451261" y="2820932"/>
            <a:ext cx="4876882" cy="3443866"/>
          </a:xfrm>
          <a:prstGeom prst="rect">
            <a:avLst/>
          </a:prstGeom>
        </p:spPr>
      </p:pic>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12943" y="237545"/>
            <a:ext cx="2486578" cy="584775"/>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ko-KR" b="1" dirty="0" lang="en-US" sz="3200">
                <a:solidFill>
                  <a:schemeClr val="bg1"/>
                </a:solidFill>
                <a:uFillTx/>
                <a:latin charset="0" panose="02020603050405020304" pitchFamily="18" typeface="Times New Roman"/>
                <a:cs charset="0" panose="02020603050405020304" pitchFamily="18" typeface="Times New Roman"/>
              </a:rPr>
              <a:t>Methodology</a:t>
            </a:r>
          </a:p>
        </p:txBody>
      </p:sp>
      <p:sp>
        <p:nvSpPr>
          <p:cNvPr xmlns:c="http://schemas.openxmlformats.org/drawingml/2006/chart" xmlns:pic="http://schemas.openxmlformats.org/drawingml/2006/picture" xmlns:dgm="http://schemas.openxmlformats.org/drawingml/2006/diagram" id="10" name="직사각형 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46409" y="1058224"/>
            <a:ext cx="8146653" cy="1726370"/>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just">
              <a:lnSpc>
                <a:spcPct val="120000"/>
              </a:lnSpc>
            </a:pPr>
            <a:r>
              <a:rPr altLang="ko-KR" b="1" dirty="0" lang="en-US" sz="2000">
                <a:uFillTx/>
                <a:latin charset="0" panose="020B0604020202020204" pitchFamily="34" typeface="Arial"/>
                <a:ea panose="020B0604020202020204" typeface="Arial Unicode MS"/>
                <a:cs charset="0" panose="020B0604020202020204" pitchFamily="34" typeface="Arial"/>
              </a:rPr>
              <a:t>Dimensionality reduction by using the autoencoder</a:t>
            </a:r>
            <a:endParaRPr altLang="ko-KR" b="1" dirty="0" lang="ko-KR" sz="2000">
              <a:uFillTx/>
              <a:latin charset="0" panose="020B0604020202020204" pitchFamily="34" typeface="Arial"/>
              <a:ea panose="020B0604020202020204" typeface="Arial Unicode MS"/>
              <a:cs charset="0" panose="020B0604020202020204" pitchFamily="34" typeface="Arial"/>
            </a:endParaRPr>
          </a:p>
          <a:p>
            <a:pPr algn="just" indent="-285750" marL="285750">
              <a:lnSpc>
                <a:spcPct val="120000"/>
              </a:lnSpc>
              <a:spcAft>
                <a:spcPts val="800"/>
              </a:spcAft>
              <a:buFont charset="2" panose="05000000000000000000" pitchFamily="2" typeface="Wingdings"/>
              <a:buChar char="ü"/>
            </a:pPr>
            <a:r>
              <a:rPr altLang="ko-KR" dirty="0" lang="en-US" sz="1600">
                <a:uFillTx/>
              </a:rPr>
              <a:t>This high dimensional and sparse vector space arises an issue of the curse of dimensionality when computing the cosine similarity and applying it to the clustering method directly. </a:t>
            </a:r>
          </a:p>
          <a:p>
            <a:pPr algn="just" indent="-285750" marL="285750">
              <a:lnSpc>
                <a:spcPct val="120000"/>
              </a:lnSpc>
              <a:spcAft>
                <a:spcPts val="800"/>
              </a:spcAft>
              <a:buFont charset="2" panose="05000000000000000000" pitchFamily="2" typeface="Wingdings"/>
              <a:buChar char="ü"/>
            </a:pPr>
            <a:r>
              <a:rPr altLang="ko-KR" dirty="0" lang="en-US" sz="1600">
                <a:uFillTx/>
              </a:rPr>
              <a:t>We reduce the number of dimensions of feature while minimizing the cross entropy between the input vector and the reconstructed output vector</a:t>
            </a:r>
          </a:p>
        </p:txBody>
      </p:sp>
      <p:sp>
        <p:nvSpPr>
          <p:cNvPr xmlns:c="http://schemas.openxmlformats.org/drawingml/2006/chart" xmlns:pic="http://schemas.openxmlformats.org/drawingml/2006/picture" xmlns:dgm="http://schemas.openxmlformats.org/drawingml/2006/diagram" id="2" name="슬라이드 번호 개체 틀 1"/>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11</a:t>
            </a:fld>
            <a:endParaRPr altLang="en-US" dirty="0" lang="ko-K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12943" y="237545"/>
            <a:ext cx="2486578" cy="584775"/>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ko-KR" b="1" dirty="0" lang="en-US" sz="3200">
                <a:solidFill>
                  <a:schemeClr val="bg1"/>
                </a:solidFill>
                <a:uFillTx/>
                <a:latin charset="0" panose="02020603050405020304" pitchFamily="18" typeface="Times New Roman"/>
                <a:cs charset="0" panose="02020603050405020304" pitchFamily="18" typeface="Times New Roman"/>
              </a:rPr>
              <a:t>Methodology</a:t>
            </a:r>
          </a:p>
        </p:txBody>
      </p:sp>
      <p:sp>
        <p:nvSpPr>
          <p:cNvPr xmlns:c="http://schemas.openxmlformats.org/drawingml/2006/chart" xmlns:pic="http://schemas.openxmlformats.org/drawingml/2006/picture" xmlns:dgm="http://schemas.openxmlformats.org/drawingml/2006/diagram" id="10" name="직사각형 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46409" y="1058224"/>
            <a:ext cx="8146653" cy="1533497"/>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just">
              <a:lnSpc>
                <a:spcPct val="120000"/>
              </a:lnSpc>
            </a:pPr>
            <a:r>
              <a:rPr altLang="ko-KR" b="1" dirty="0" lang="en-US" sz="2000">
                <a:uFillTx/>
                <a:latin charset="0" panose="020B0604020202020204" pitchFamily="34" typeface="Arial"/>
                <a:ea panose="020B0604020202020204" typeface="Arial Unicode MS"/>
                <a:cs charset="0" panose="020B0604020202020204" pitchFamily="34" typeface="Arial"/>
              </a:rPr>
              <a:t>Industry classification by the Spherical K-means clustering</a:t>
            </a:r>
            <a:endParaRPr altLang="ko-KR" b="1" dirty="0" lang="ko-KR" sz="2000">
              <a:uFillTx/>
              <a:latin charset="0" panose="020B0604020202020204" pitchFamily="34" typeface="Arial"/>
              <a:ea panose="020B0604020202020204" typeface="Arial Unicode MS"/>
              <a:cs charset="0" panose="020B0604020202020204" pitchFamily="34" typeface="Arial"/>
            </a:endParaRPr>
          </a:p>
          <a:p>
            <a:pPr algn="just" indent="-285750" marL="285750">
              <a:lnSpc>
                <a:spcPct val="120000"/>
              </a:lnSpc>
              <a:spcAft>
                <a:spcPts val="800"/>
              </a:spcAft>
              <a:buFont charset="2" panose="05000000000000000000" pitchFamily="2" typeface="Wingdings"/>
              <a:buChar char="ü"/>
            </a:pPr>
            <a:r>
              <a:rPr altLang="ko-KR" dirty="0" lang="en-US" sz="1600">
                <a:uFillTx/>
              </a:rPr>
              <a:t>The direction of a word vector is more important than the magnitude itself</a:t>
            </a:r>
          </a:p>
          <a:p>
            <a:pPr algn="just" indent="-285750" marL="285750">
              <a:lnSpc>
                <a:spcPct val="120000"/>
              </a:lnSpc>
              <a:spcAft>
                <a:spcPts val="800"/>
              </a:spcAft>
              <a:buFont charset="2" panose="05000000000000000000" pitchFamily="2" typeface="Wingdings"/>
              <a:buChar char="ü"/>
            </a:pPr>
            <a:r>
              <a:rPr altLang="ko-KR" dirty="0" lang="en-US" sz="1600">
                <a:uFillTx/>
              </a:rPr>
              <a:t>We use spherical K-means clustering algorithm which is a suitable for the vector space model </a:t>
            </a:r>
          </a:p>
          <a:p>
            <a:pPr algn="just" indent="-285750" marL="285750">
              <a:lnSpc>
                <a:spcPct val="120000"/>
              </a:lnSpc>
              <a:spcAft>
                <a:spcPts val="800"/>
              </a:spcAft>
              <a:buFont charset="2" panose="05000000000000000000" pitchFamily="2" typeface="Wingdings"/>
              <a:buChar char="ü"/>
            </a:pPr>
            <a:r>
              <a:rPr altLang="ko-KR" dirty="0" lang="en-US" sz="1600">
                <a:uFillTx/>
              </a:rPr>
              <a:t>The spherical k-means algorithm maximizes the average cosine similarity within the clusters.</a:t>
            </a:r>
          </a:p>
        </p:txBody>
      </p:sp>
      <p:sp>
        <p:nvSpPr>
          <p:cNvPr xmlns:c="http://schemas.openxmlformats.org/drawingml/2006/chart" xmlns:pic="http://schemas.openxmlformats.org/drawingml/2006/picture" xmlns:dgm="http://schemas.openxmlformats.org/drawingml/2006/diagram" id="2" name="슬라이드 번호 개체 틀 1"/>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12</a:t>
            </a:fld>
            <a:endParaRPr altLang="en-US" dirty="0" lang="ko-K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12943" y="237545"/>
            <a:ext cx="1301959" cy="584775"/>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ko-KR" b="1" dirty="0" lang="en-US" sz="3200">
                <a:solidFill>
                  <a:schemeClr val="bg1"/>
                </a:solidFill>
                <a:uFillTx/>
                <a:latin charset="0" panose="02020603050405020304" pitchFamily="18" typeface="Times New Roman"/>
                <a:cs charset="0" panose="02020603050405020304" pitchFamily="18" typeface="Times New Roman"/>
              </a:rPr>
              <a:t>Result</a:t>
            </a:r>
          </a:p>
        </p:txBody>
      </p:sp>
      <p:grpSp>
        <p:nvGrpSpPr>
          <p:cNvPr xmlns:c="http://schemas.openxmlformats.org/drawingml/2006/chart" xmlns:pic="http://schemas.openxmlformats.org/drawingml/2006/picture" xmlns:dgm="http://schemas.openxmlformats.org/drawingml/2006/diagram" id="3" name="그룹 2"/>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1940997" y="1541924"/>
            <a:ext cx="6460227" cy="4677517"/>
            <a:chOff x="1940997" y="1541924"/>
            <a:chExt cx="6460227" cy="4677517"/>
          </a:xfrm>
        </p:grpSpPr>
        <p:pic>
          <p:nvPicPr>
            <p:cNvPr xmlns:c="http://schemas.openxmlformats.org/drawingml/2006/chart" xmlns:pic="http://schemas.openxmlformats.org/drawingml/2006/picture" xmlns:dgm="http://schemas.openxmlformats.org/drawingml/2006/diagram" id="12" name="그림 1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rotWithShape="1">
            <a:blip r:embed="rId3"/>
            <a:srcRect/>
            <a:stretch/>
          </p:blipFill>
          <p:spPr xmlns:c="http://schemas.openxmlformats.org/drawingml/2006/chart" xmlns:pic="http://schemas.openxmlformats.org/drawingml/2006/picture" xmlns:dgm="http://schemas.openxmlformats.org/drawingml/2006/diagram">
            <a:xfrm>
              <a:off x="2284188" y="1920271"/>
              <a:ext cx="4575623" cy="4299170"/>
            </a:xfrm>
            <a:prstGeom prst="rect">
              <a:avLst/>
            </a:prstGeom>
          </p:spPr>
        </p:pic>
        <p:sp>
          <p:nvSpPr>
            <p:cNvPr xmlns:c="http://schemas.openxmlformats.org/drawingml/2006/chart" xmlns:pic="http://schemas.openxmlformats.org/drawingml/2006/picture" xmlns:dgm="http://schemas.openxmlformats.org/drawingml/2006/diagram" id="13" name="TextBox 1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rot="17986525">
              <a:off x="4505302" y="2206434"/>
              <a:ext cx="1832156" cy="503135"/>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ko-KR" dirty="0" lang="en-US" sz="1100">
                  <a:uFillTx/>
                  <a:latin charset="0" panose="02020603050405020304" pitchFamily="18" typeface="Times New Roman"/>
                  <a:cs charset="0" panose="02020603050405020304" pitchFamily="18" typeface="Times New Roman"/>
                </a:rPr>
                <a:t>Oil, Gas, and Coal Extraction and Products</a:t>
              </a:r>
              <a:endParaRPr altLang="en-US" dirty="0" lang="ko-KR" sz="1100">
                <a:uFillTx/>
                <a:latin charset="0" panose="02020603050405020304" pitchFamily="18" typeface="Times New Roman"/>
                <a:cs charset="0" panose="02020603050405020304" pitchFamily="18" typeface="Times New Roman"/>
              </a:endParaRPr>
            </a:p>
          </p:txBody>
        </p:sp>
        <p:sp>
          <p:nvSpPr>
            <p:cNvPr xmlns:c="http://schemas.openxmlformats.org/drawingml/2006/chart" xmlns:pic="http://schemas.openxmlformats.org/drawingml/2006/picture" xmlns:dgm="http://schemas.openxmlformats.org/drawingml/2006/diagram" id="14" name="직사각형 1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16200000">
              <a:off x="4033871" y="2654907"/>
              <a:ext cx="674182" cy="277704"/>
            </a:xfrm>
            <a:prstGeom prst="rect">
              <a:avLst/>
            </a:prstGeom>
          </p:spPr>
          <p:txBody xmlns:c="http://schemas.openxmlformats.org/drawingml/2006/chart" xmlns:pic="http://schemas.openxmlformats.org/drawingml/2006/picture" xmlns:dgm="http://schemas.openxmlformats.org/drawingml/2006/diagram">
            <a:bodyPr wrap="none">
              <a:spAutoFit/>
            </a:bodyPr>
            <a:lstStyle/>
            <a:p>
              <a:r>
                <a:rPr altLang="en-US" dirty="0" lang="ko-KR" sz="1100">
                  <a:uFillTx/>
                  <a:latin charset="0" panose="02020603050405020304" pitchFamily="18" typeface="Times New Roman"/>
                  <a:cs charset="0" panose="02020603050405020304" pitchFamily="18" typeface="Times New Roman"/>
                </a:rPr>
                <a:t>Utilities</a:t>
              </a:r>
            </a:p>
          </p:txBody>
        </p:sp>
        <p:sp>
          <p:nvSpPr>
            <p:cNvPr xmlns:c="http://schemas.openxmlformats.org/drawingml/2006/chart" xmlns:pic="http://schemas.openxmlformats.org/drawingml/2006/picture" xmlns:dgm="http://schemas.openxmlformats.org/drawingml/2006/diagram" id="15" name="직사각형 1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3311921">
              <a:off x="2584848" y="2681474"/>
              <a:ext cx="1917856" cy="305475"/>
            </a:xfrm>
            <a:prstGeom prst="rect">
              <a:avLst/>
            </a:prstGeom>
          </p:spPr>
          <p:txBody xmlns:c="http://schemas.openxmlformats.org/drawingml/2006/chart" xmlns:pic="http://schemas.openxmlformats.org/drawingml/2006/picture" xmlns:dgm="http://schemas.openxmlformats.org/drawingml/2006/diagram">
            <a:bodyPr wrap="square">
              <a:spAutoFit/>
            </a:bodyPr>
            <a:lstStyle/>
            <a:p>
              <a:r>
                <a:rPr altLang="en-US" dirty="0" err="1" lang="ko-KR" sz="1100">
                  <a:uFillTx/>
                  <a:latin charset="0" panose="02020603050405020304" pitchFamily="18" typeface="Times New Roman"/>
                  <a:cs charset="0" panose="02020603050405020304" pitchFamily="18" typeface="Times New Roman"/>
                </a:rPr>
                <a:t>Consumer</a:t>
              </a:r>
              <a:r>
                <a:rPr altLang="en-US" dirty="0" lang="ko-KR" sz="1100">
                  <a:uFillTx/>
                  <a:latin charset="0" panose="02020603050405020304" pitchFamily="18" typeface="Times New Roman"/>
                  <a:cs charset="0" panose="02020603050405020304" pitchFamily="18" typeface="Times New Roman"/>
                </a:rPr>
                <a:t> </a:t>
              </a:r>
              <a:r>
                <a:rPr altLang="en-US" dirty="0" err="1" lang="ko-KR" sz="1100">
                  <a:uFillTx/>
                  <a:latin charset="0" panose="02020603050405020304" pitchFamily="18" typeface="Times New Roman"/>
                  <a:cs charset="0" panose="02020603050405020304" pitchFamily="18" typeface="Times New Roman"/>
                </a:rPr>
                <a:t>Non</a:t>
              </a:r>
              <a:r>
                <a:rPr altLang="ko-KR" dirty="0" lang="en-US" sz="1100">
                  <a:uFillTx/>
                  <a:latin charset="0" panose="02020603050405020304" pitchFamily="18" typeface="Times New Roman"/>
                  <a:cs charset="0" panose="02020603050405020304" pitchFamily="18" typeface="Times New Roman"/>
                </a:rPr>
                <a:t>d</a:t>
              </a:r>
              <a:r>
                <a:rPr altLang="en-US" dirty="0" err="1" lang="ko-KR" sz="1100">
                  <a:uFillTx/>
                  <a:latin charset="0" panose="02020603050405020304" pitchFamily="18" typeface="Times New Roman"/>
                  <a:cs charset="0" panose="02020603050405020304" pitchFamily="18" typeface="Times New Roman"/>
                </a:rPr>
                <a:t>urabl</a:t>
              </a:r>
              <a:r>
                <a:rPr altLang="ko-KR" dirty="0" err="1" lang="en-US" sz="1100">
                  <a:uFillTx/>
                  <a:latin charset="0" panose="02020603050405020304" pitchFamily="18" typeface="Times New Roman"/>
                  <a:cs charset="0" panose="02020603050405020304" pitchFamily="18" typeface="Times New Roman"/>
                </a:rPr>
                <a:t>es</a:t>
              </a:r>
              <a:endParaRPr altLang="en-US" dirty="0" lang="ko-KR" sz="1100">
                <a:uFillTx/>
                <a:latin charset="0" panose="02020603050405020304" pitchFamily="18" typeface="Times New Roman"/>
                <a:cs charset="0" panose="02020603050405020304" pitchFamily="18" typeface="Times New Roman"/>
              </a:endParaRPr>
            </a:p>
          </p:txBody>
        </p:sp>
        <p:sp>
          <p:nvSpPr>
            <p:cNvPr xmlns:c="http://schemas.openxmlformats.org/drawingml/2006/chart" xmlns:pic="http://schemas.openxmlformats.org/drawingml/2006/picture" xmlns:dgm="http://schemas.openxmlformats.org/drawingml/2006/diagram" id="16" name="직사각형 1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20039177">
              <a:off x="5625377" y="3110912"/>
              <a:ext cx="594206" cy="277704"/>
            </a:xfrm>
            <a:prstGeom prst="rect">
              <a:avLst/>
            </a:prstGeom>
          </p:spPr>
          <p:txBody xmlns:c="http://schemas.openxmlformats.org/drawingml/2006/chart" xmlns:pic="http://schemas.openxmlformats.org/drawingml/2006/picture" xmlns:dgm="http://schemas.openxmlformats.org/drawingml/2006/diagram">
            <a:bodyPr wrap="none">
              <a:spAutoFit/>
            </a:bodyPr>
            <a:lstStyle/>
            <a:p>
              <a:r>
                <a:rPr altLang="ko-KR" dirty="0" lang="en-US" sz="1100">
                  <a:uFillTx/>
                  <a:latin charset="0" panose="02020603050405020304" pitchFamily="18" typeface="Times New Roman"/>
                  <a:cs charset="0" panose="02020603050405020304" pitchFamily="18" typeface="Times New Roman"/>
                </a:rPr>
                <a:t>Others</a:t>
              </a:r>
              <a:endParaRPr altLang="en-US" dirty="0" lang="ko-KR" sz="1100">
                <a:uFillTx/>
                <a:latin charset="0" panose="02020603050405020304" pitchFamily="18" typeface="Times New Roman"/>
                <a:cs charset="0" panose="02020603050405020304" pitchFamily="18" typeface="Times New Roman"/>
              </a:endParaRPr>
            </a:p>
          </p:txBody>
        </p:sp>
        <p:sp>
          <p:nvSpPr>
            <p:cNvPr xmlns:c="http://schemas.openxmlformats.org/drawingml/2006/chart" xmlns:pic="http://schemas.openxmlformats.org/drawingml/2006/picture" xmlns:dgm="http://schemas.openxmlformats.org/drawingml/2006/diagram" id="17" name="직사각형 1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21332261">
              <a:off x="5823763" y="3721542"/>
              <a:ext cx="1419492" cy="277704"/>
            </a:xfrm>
            <a:prstGeom prst="rect">
              <a:avLst/>
            </a:prstGeom>
          </p:spPr>
          <p:txBody xmlns:c="http://schemas.openxmlformats.org/drawingml/2006/chart" xmlns:pic="http://schemas.openxmlformats.org/drawingml/2006/picture" xmlns:dgm="http://schemas.openxmlformats.org/drawingml/2006/diagram">
            <a:bodyPr wrap="none">
              <a:spAutoFit/>
            </a:bodyPr>
            <a:lstStyle/>
            <a:p>
              <a:r>
                <a:rPr altLang="en-US" dirty="0" lang="ko-KR" sz="1100">
                  <a:uFillTx/>
                  <a:latin charset="0" panose="02020603050405020304" pitchFamily="18" typeface="Times New Roman"/>
                  <a:cs charset="0" panose="02020603050405020304" pitchFamily="18" typeface="Times New Roman"/>
                </a:rPr>
                <a:t>Business </a:t>
              </a:r>
              <a:r>
                <a:rPr altLang="en-US" dirty="0" err="1" lang="ko-KR" sz="1100">
                  <a:uFillTx/>
                  <a:latin charset="0" panose="02020603050405020304" pitchFamily="18" typeface="Times New Roman"/>
                  <a:cs charset="0" panose="02020603050405020304" pitchFamily="18" typeface="Times New Roman"/>
                </a:rPr>
                <a:t>Equipment</a:t>
              </a:r>
              <a:endParaRPr altLang="en-US" dirty="0" lang="ko-KR" sz="1100">
                <a:uFillTx/>
                <a:latin charset="0" panose="02020603050405020304" pitchFamily="18" typeface="Times New Roman"/>
                <a:cs charset="0" panose="02020603050405020304" pitchFamily="18" typeface="Times New Roman"/>
              </a:endParaRPr>
            </a:p>
          </p:txBody>
        </p:sp>
        <p:sp>
          <p:nvSpPr>
            <p:cNvPr xmlns:c="http://schemas.openxmlformats.org/drawingml/2006/chart" xmlns:pic="http://schemas.openxmlformats.org/drawingml/2006/picture" xmlns:dgm="http://schemas.openxmlformats.org/drawingml/2006/diagram" id="18" name="직사각형 1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408822">
              <a:off x="5812720" y="4141815"/>
              <a:ext cx="2588504" cy="277704"/>
            </a:xfrm>
            <a:prstGeom prst="rect">
              <a:avLst/>
            </a:prstGeom>
          </p:spPr>
          <p:txBody xmlns:c="http://schemas.openxmlformats.org/drawingml/2006/chart" xmlns:pic="http://schemas.openxmlformats.org/drawingml/2006/picture" xmlns:dgm="http://schemas.openxmlformats.org/drawingml/2006/diagram">
            <a:bodyPr wrap="none">
              <a:spAutoFit/>
            </a:bodyPr>
            <a:lstStyle/>
            <a:p>
              <a:r>
                <a:rPr altLang="en-US" dirty="0" lang="ko-KR" sz="1100">
                  <a:uFillTx/>
                  <a:latin charset="0" panose="02020603050405020304" pitchFamily="18" typeface="Times New Roman"/>
                  <a:cs charset="0" panose="02020603050405020304" pitchFamily="18" typeface="Times New Roman"/>
                </a:rPr>
                <a:t>Telephone and </a:t>
              </a:r>
              <a:r>
                <a:rPr altLang="en-US" dirty="0" err="1" lang="ko-KR" sz="1100">
                  <a:uFillTx/>
                  <a:latin charset="0" panose="02020603050405020304" pitchFamily="18" typeface="Times New Roman"/>
                  <a:cs charset="0" panose="02020603050405020304" pitchFamily="18" typeface="Times New Roman"/>
                </a:rPr>
                <a:t>Television</a:t>
              </a:r>
              <a:r>
                <a:rPr altLang="en-US" dirty="0" lang="ko-KR" sz="1100">
                  <a:uFillTx/>
                  <a:latin charset="0" panose="02020603050405020304" pitchFamily="18" typeface="Times New Roman"/>
                  <a:cs charset="0" panose="02020603050405020304" pitchFamily="18" typeface="Times New Roman"/>
                </a:rPr>
                <a:t> </a:t>
              </a:r>
              <a:r>
                <a:rPr altLang="en-US" dirty="0" err="1" lang="ko-KR" sz="1100">
                  <a:uFillTx/>
                  <a:latin charset="0" panose="02020603050405020304" pitchFamily="18" typeface="Times New Roman"/>
                  <a:cs charset="0" panose="02020603050405020304" pitchFamily="18" typeface="Times New Roman"/>
                </a:rPr>
                <a:t>Transmission</a:t>
              </a:r>
              <a:endParaRPr altLang="en-US" dirty="0" lang="ko-KR" sz="1100">
                <a:uFillTx/>
                <a:latin charset="0" panose="02020603050405020304" pitchFamily="18" typeface="Times New Roman"/>
                <a:cs charset="0" panose="02020603050405020304" pitchFamily="18" typeface="Times New Roman"/>
              </a:endParaRPr>
            </a:p>
          </p:txBody>
        </p:sp>
        <p:sp>
          <p:nvSpPr>
            <p:cNvPr xmlns:c="http://schemas.openxmlformats.org/drawingml/2006/chart" xmlns:pic="http://schemas.openxmlformats.org/drawingml/2006/picture" xmlns:dgm="http://schemas.openxmlformats.org/drawingml/2006/diagram" id="19" name="직사각형 1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2364429">
              <a:off x="2023409" y="2781317"/>
              <a:ext cx="2049092" cy="277704"/>
            </a:xfrm>
            <a:prstGeom prst="rect">
              <a:avLst/>
            </a:prstGeom>
          </p:spPr>
          <p:txBody xmlns:c="http://schemas.openxmlformats.org/drawingml/2006/chart" xmlns:pic="http://schemas.openxmlformats.org/drawingml/2006/picture" xmlns:dgm="http://schemas.openxmlformats.org/drawingml/2006/diagram">
            <a:bodyPr wrap="none">
              <a:spAutoFit/>
            </a:bodyPr>
            <a:lstStyle/>
            <a:p>
              <a:r>
                <a:rPr altLang="en-US" dirty="0" lang="ko-KR" sz="1100">
                  <a:uFillTx/>
                  <a:latin charset="0" panose="02020603050405020304" pitchFamily="18" typeface="Times New Roman"/>
                  <a:cs charset="0" panose="02020603050405020304" pitchFamily="18" typeface="Times New Roman"/>
                </a:rPr>
                <a:t>Chemicals and </a:t>
              </a:r>
              <a:r>
                <a:rPr altLang="en-US" dirty="0" err="1" lang="ko-KR" sz="1100">
                  <a:uFillTx/>
                  <a:latin charset="0" panose="02020603050405020304" pitchFamily="18" typeface="Times New Roman"/>
                  <a:cs charset="0" panose="02020603050405020304" pitchFamily="18" typeface="Times New Roman"/>
                </a:rPr>
                <a:t>Allied</a:t>
              </a:r>
              <a:r>
                <a:rPr altLang="en-US" dirty="0" lang="ko-KR" sz="1100">
                  <a:uFillTx/>
                  <a:latin charset="0" panose="02020603050405020304" pitchFamily="18" typeface="Times New Roman"/>
                  <a:cs charset="0" panose="02020603050405020304" pitchFamily="18" typeface="Times New Roman"/>
                </a:rPr>
                <a:t> Products</a:t>
              </a:r>
            </a:p>
          </p:txBody>
        </p:sp>
        <p:sp>
          <p:nvSpPr>
            <p:cNvPr xmlns:c="http://schemas.openxmlformats.org/drawingml/2006/chart" xmlns:pic="http://schemas.openxmlformats.org/drawingml/2006/picture" xmlns:dgm="http://schemas.openxmlformats.org/drawingml/2006/diagram" id="20" name="직사각형 1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20005102">
              <a:off x="1940997" y="4427923"/>
              <a:ext cx="1640551" cy="430887"/>
            </a:xfrm>
            <a:prstGeom prst="rect">
              <a:avLst/>
            </a:prstGeom>
          </p:spPr>
          <p:txBody xmlns:c="http://schemas.openxmlformats.org/drawingml/2006/chart" xmlns:pic="http://schemas.openxmlformats.org/drawingml/2006/picture" xmlns:dgm="http://schemas.openxmlformats.org/drawingml/2006/diagram">
            <a:bodyPr wrap="square">
              <a:spAutoFit/>
            </a:bodyPr>
            <a:lstStyle/>
            <a:p>
              <a:r>
                <a:rPr altLang="en-US" dirty="0" lang="ko-KR" sz="1100">
                  <a:uFillTx/>
                  <a:latin charset="0" panose="02020603050405020304" pitchFamily="18" typeface="Times New Roman"/>
                  <a:cs charset="0" panose="02020603050405020304" pitchFamily="18" typeface="Times New Roman"/>
                </a:rPr>
                <a:t>Healthcare, Medical </a:t>
              </a:r>
              <a:r>
                <a:rPr altLang="en-US" dirty="0" err="1" lang="ko-KR" sz="1100">
                  <a:uFillTx/>
                  <a:latin charset="0" panose="02020603050405020304" pitchFamily="18" typeface="Times New Roman"/>
                  <a:cs charset="0" panose="02020603050405020304" pitchFamily="18" typeface="Times New Roman"/>
                </a:rPr>
                <a:t>Equipment</a:t>
              </a:r>
              <a:r>
                <a:rPr altLang="en-US" dirty="0" lang="ko-KR" sz="1100">
                  <a:uFillTx/>
                  <a:latin charset="0" panose="02020603050405020304" pitchFamily="18" typeface="Times New Roman"/>
                  <a:cs charset="0" panose="02020603050405020304" pitchFamily="18" typeface="Times New Roman"/>
                </a:rPr>
                <a:t>, and </a:t>
              </a:r>
              <a:r>
                <a:rPr altLang="en-US" dirty="0" err="1" lang="ko-KR" sz="1100">
                  <a:uFillTx/>
                  <a:latin charset="0" panose="02020603050405020304" pitchFamily="18" typeface="Times New Roman"/>
                  <a:cs charset="0" panose="02020603050405020304" pitchFamily="18" typeface="Times New Roman"/>
                </a:rPr>
                <a:t>Drugs</a:t>
              </a:r>
              <a:endParaRPr altLang="en-US" dirty="0" lang="ko-KR" sz="1100">
                <a:uFillTx/>
                <a:latin charset="0" panose="02020603050405020304" pitchFamily="18" typeface="Times New Roman"/>
                <a:cs charset="0" panose="02020603050405020304" pitchFamily="18" typeface="Times New Roman"/>
              </a:endParaRPr>
            </a:p>
          </p:txBody>
        </p:sp>
        <p:sp>
          <p:nvSpPr>
            <p:cNvPr xmlns:c="http://schemas.openxmlformats.org/drawingml/2006/chart" xmlns:pic="http://schemas.openxmlformats.org/drawingml/2006/picture" xmlns:dgm="http://schemas.openxmlformats.org/drawingml/2006/diagram" id="21" name="직사각형 2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4733511" y="5276868"/>
              <a:ext cx="669077" cy="277704"/>
            </a:xfrm>
            <a:prstGeom prst="rect">
              <a:avLst/>
            </a:prstGeom>
          </p:spPr>
          <p:txBody xmlns:c="http://schemas.openxmlformats.org/drawingml/2006/chart" xmlns:pic="http://schemas.openxmlformats.org/drawingml/2006/picture" xmlns:dgm="http://schemas.openxmlformats.org/drawingml/2006/diagram">
            <a:bodyPr wrap="none">
              <a:spAutoFit/>
            </a:bodyPr>
            <a:lstStyle/>
            <a:p>
              <a:r>
                <a:rPr altLang="en-US" dirty="0" err="1" lang="ko-KR" sz="1100">
                  <a:uFillTx/>
                  <a:latin charset="0" panose="02020603050405020304" pitchFamily="18" typeface="Times New Roman"/>
                  <a:cs charset="0" panose="02020603050405020304" pitchFamily="18" typeface="Times New Roman"/>
                </a:rPr>
                <a:t>Finance</a:t>
              </a:r>
              <a:endParaRPr altLang="en-US" dirty="0" lang="ko-KR" sz="1100">
                <a:uFillTx/>
                <a:latin charset="0" panose="02020603050405020304" pitchFamily="18" typeface="Times New Roman"/>
                <a:cs charset="0" panose="02020603050405020304" pitchFamily="18" typeface="Times New Roman"/>
              </a:endParaRPr>
            </a:p>
          </p:txBody>
        </p:sp>
        <p:sp>
          <p:nvSpPr>
            <p:cNvPr xmlns:c="http://schemas.openxmlformats.org/drawingml/2006/chart" xmlns:pic="http://schemas.openxmlformats.org/drawingml/2006/picture" xmlns:dgm="http://schemas.openxmlformats.org/drawingml/2006/diagram" id="22" name="직사각형 2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968427">
              <a:off x="5542718" y="4635499"/>
              <a:ext cx="2467689" cy="277704"/>
            </a:xfrm>
            <a:prstGeom prst="rect">
              <a:avLst/>
            </a:prstGeom>
          </p:spPr>
          <p:txBody xmlns:c="http://schemas.openxmlformats.org/drawingml/2006/chart" xmlns:pic="http://schemas.openxmlformats.org/drawingml/2006/picture" xmlns:dgm="http://schemas.openxmlformats.org/drawingml/2006/diagram">
            <a:bodyPr wrap="none">
              <a:spAutoFit/>
            </a:bodyPr>
            <a:lstStyle/>
            <a:p>
              <a:r>
                <a:rPr altLang="en-US" dirty="0" lang="ko-KR" sz="1100">
                  <a:uFillTx/>
                  <a:latin charset="0" panose="02020603050405020304" pitchFamily="18" typeface="Times New Roman"/>
                  <a:cs charset="0" panose="02020603050405020304" pitchFamily="18" typeface="Times New Roman"/>
                </a:rPr>
                <a:t>Wholesale, </a:t>
              </a:r>
              <a:r>
                <a:rPr altLang="en-US" dirty="0" err="1" lang="ko-KR" sz="1100">
                  <a:uFillTx/>
                  <a:latin charset="0" panose="02020603050405020304" pitchFamily="18" typeface="Times New Roman"/>
                  <a:cs charset="0" panose="02020603050405020304" pitchFamily="18" typeface="Times New Roman"/>
                </a:rPr>
                <a:t>Retail</a:t>
              </a:r>
              <a:r>
                <a:rPr altLang="en-US" dirty="0" lang="ko-KR" sz="1100">
                  <a:uFillTx/>
                  <a:latin charset="0" panose="02020603050405020304" pitchFamily="18" typeface="Times New Roman"/>
                  <a:cs charset="0" panose="02020603050405020304" pitchFamily="18" typeface="Times New Roman"/>
                </a:rPr>
                <a:t>, and </a:t>
              </a:r>
              <a:r>
                <a:rPr altLang="en-US" dirty="0" err="1" lang="ko-KR" sz="1100">
                  <a:uFillTx/>
                  <a:latin charset="0" panose="02020603050405020304" pitchFamily="18" typeface="Times New Roman"/>
                  <a:cs charset="0" panose="02020603050405020304" pitchFamily="18" typeface="Times New Roman"/>
                </a:rPr>
                <a:t>Some</a:t>
              </a:r>
              <a:r>
                <a:rPr altLang="en-US" dirty="0" lang="ko-KR" sz="1100">
                  <a:uFillTx/>
                  <a:latin charset="0" panose="02020603050405020304" pitchFamily="18" typeface="Times New Roman"/>
                  <a:cs charset="0" panose="02020603050405020304" pitchFamily="18" typeface="Times New Roman"/>
                </a:rPr>
                <a:t> Services</a:t>
              </a:r>
            </a:p>
          </p:txBody>
        </p:sp>
        <p:sp>
          <p:nvSpPr>
            <p:cNvPr xmlns:c="http://schemas.openxmlformats.org/drawingml/2006/chart" xmlns:pic="http://schemas.openxmlformats.org/drawingml/2006/picture" xmlns:dgm="http://schemas.openxmlformats.org/drawingml/2006/diagram" id="23" name="직사각형 2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21106790">
              <a:off x="5798074" y="3507470"/>
              <a:ext cx="1082571" cy="277704"/>
            </a:xfrm>
            <a:prstGeom prst="rect">
              <a:avLst/>
            </a:prstGeom>
          </p:spPr>
          <p:txBody xmlns:c="http://schemas.openxmlformats.org/drawingml/2006/chart" xmlns:pic="http://schemas.openxmlformats.org/drawingml/2006/picture" xmlns:dgm="http://schemas.openxmlformats.org/drawingml/2006/diagram">
            <a:bodyPr wrap="none">
              <a:spAutoFit/>
            </a:bodyPr>
            <a:lstStyle/>
            <a:p>
              <a:r>
                <a:rPr altLang="en-US" dirty="0" err="1" lang="ko-KR" sz="1100">
                  <a:uFillTx/>
                  <a:latin charset="0" panose="02020603050405020304" pitchFamily="18" typeface="Times New Roman"/>
                  <a:cs charset="0" panose="02020603050405020304" pitchFamily="18" typeface="Times New Roman"/>
                </a:rPr>
                <a:t>Manufacturing</a:t>
              </a:r>
              <a:endParaRPr altLang="en-US" dirty="0" lang="ko-KR" sz="1100">
                <a:uFillTx/>
                <a:latin charset="0" panose="02020603050405020304" pitchFamily="18" typeface="Times New Roman"/>
                <a:cs charset="0" panose="02020603050405020304" pitchFamily="18" typeface="Times New Roman"/>
              </a:endParaRPr>
            </a:p>
          </p:txBody>
        </p:sp>
        <p:sp>
          <p:nvSpPr>
            <p:cNvPr xmlns:c="http://schemas.openxmlformats.org/drawingml/2006/chart" xmlns:pic="http://schemas.openxmlformats.org/drawingml/2006/picture" xmlns:dgm="http://schemas.openxmlformats.org/drawingml/2006/diagram" id="24" name="직사각형 2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20454846">
              <a:off x="5706070" y="3170630"/>
              <a:ext cx="1621176" cy="305475"/>
            </a:xfrm>
            <a:prstGeom prst="rect">
              <a:avLst/>
            </a:prstGeom>
          </p:spPr>
          <p:txBody xmlns:c="http://schemas.openxmlformats.org/drawingml/2006/chart" xmlns:pic="http://schemas.openxmlformats.org/drawingml/2006/picture" xmlns:dgm="http://schemas.openxmlformats.org/drawingml/2006/diagram">
            <a:bodyPr wrap="square">
              <a:spAutoFit/>
            </a:bodyPr>
            <a:lstStyle/>
            <a:p>
              <a:r>
                <a:rPr altLang="en-US" dirty="0" err="1" lang="ko-KR" sz="1100">
                  <a:uFillTx/>
                  <a:latin charset="0" panose="02020603050405020304" pitchFamily="18" typeface="Times New Roman"/>
                  <a:cs charset="0" panose="02020603050405020304" pitchFamily="18" typeface="Times New Roman"/>
                </a:rPr>
                <a:t>Consumer</a:t>
              </a:r>
              <a:r>
                <a:rPr altLang="en-US" dirty="0" lang="ko-KR" sz="1100">
                  <a:uFillTx/>
                  <a:latin charset="0" panose="02020603050405020304" pitchFamily="18" typeface="Times New Roman"/>
                  <a:cs charset="0" panose="02020603050405020304" pitchFamily="18" typeface="Times New Roman"/>
                </a:rPr>
                <a:t> </a:t>
              </a:r>
              <a:r>
                <a:rPr altLang="ko-KR" dirty="0" lang="en-US" sz="1100">
                  <a:uFillTx/>
                  <a:latin charset="0" panose="02020603050405020304" pitchFamily="18" typeface="Times New Roman"/>
                  <a:cs charset="0" panose="02020603050405020304" pitchFamily="18" typeface="Times New Roman"/>
                </a:rPr>
                <a:t>D</a:t>
              </a:r>
              <a:r>
                <a:rPr altLang="en-US" dirty="0" err="1" lang="ko-KR" sz="1100">
                  <a:uFillTx/>
                  <a:latin charset="0" panose="02020603050405020304" pitchFamily="18" typeface="Times New Roman"/>
                  <a:cs charset="0" panose="02020603050405020304" pitchFamily="18" typeface="Times New Roman"/>
                </a:rPr>
                <a:t>urabl</a:t>
              </a:r>
              <a:r>
                <a:rPr altLang="ko-KR" dirty="0" err="1" lang="en-US" sz="1100">
                  <a:uFillTx/>
                  <a:latin charset="0" panose="02020603050405020304" pitchFamily="18" typeface="Times New Roman"/>
                  <a:cs charset="0" panose="02020603050405020304" pitchFamily="18" typeface="Times New Roman"/>
                </a:rPr>
                <a:t>es</a:t>
              </a:r>
              <a:endParaRPr altLang="en-US" dirty="0" lang="ko-KR" sz="1100">
                <a:uFillTx/>
                <a:latin charset="0" panose="02020603050405020304" pitchFamily="18" typeface="Times New Roman"/>
                <a:cs charset="0" panose="02020603050405020304" pitchFamily="18" typeface="Times New Roman"/>
              </a:endParaRPr>
            </a:p>
          </p:txBody>
        </p:sp>
      </p:grpSp>
      <p:sp>
        <p:nvSpPr>
          <p:cNvPr xmlns:c="http://schemas.openxmlformats.org/drawingml/2006/chart" xmlns:pic="http://schemas.openxmlformats.org/drawingml/2006/picture" xmlns:dgm="http://schemas.openxmlformats.org/drawingml/2006/diagram" id="27" name="직사각형 2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46409" y="1045801"/>
            <a:ext cx="8146653" cy="874470"/>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just">
              <a:lnSpc>
                <a:spcPct val="120000"/>
              </a:lnSpc>
              <a:spcAft>
                <a:spcPts val="800"/>
              </a:spcAft>
            </a:pPr>
            <a:r>
              <a:rPr altLang="ko-KR" b="1" dirty="0" lang="en-US" sz="2000">
                <a:uFillTx/>
                <a:latin charset="0" panose="020B0604020202020204" pitchFamily="34" typeface="Arial"/>
                <a:ea panose="020B0604020202020204" typeface="Arial Unicode MS"/>
                <a:cs charset="0" panose="020B0604020202020204" pitchFamily="34" typeface="Arial"/>
              </a:rPr>
              <a:t>Two-dimensional representation of industry space</a:t>
            </a:r>
          </a:p>
          <a:p>
            <a:pPr algn="just" indent="-285750" marL="285750">
              <a:lnSpc>
                <a:spcPct val="120000"/>
              </a:lnSpc>
              <a:spcAft>
                <a:spcPts val="800"/>
              </a:spcAft>
              <a:buFont charset="2" panose="05000000000000000000" pitchFamily="2" typeface="Wingdings"/>
              <a:buChar char="ü"/>
            </a:pPr>
            <a:r>
              <a:rPr altLang="ko-KR" dirty="0" lang="en-US">
                <a:uFillTx/>
              </a:rPr>
              <a:t>2D scatter plot for values from the last encoding layer after training</a:t>
            </a:r>
          </a:p>
        </p:txBody>
      </p:sp>
      <p:sp>
        <p:nvSpPr>
          <p:cNvPr xmlns:c="http://schemas.openxmlformats.org/drawingml/2006/chart" xmlns:pic="http://schemas.openxmlformats.org/drawingml/2006/picture" xmlns:dgm="http://schemas.openxmlformats.org/drawingml/2006/diagram" id="2" name="슬라이드 번호 개체 틀 1"/>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a:xfrm>
            <a:off x="6457949" y="6356351"/>
            <a:ext cx="2412251" cy="365125"/>
          </a:xfrm>
        </p:spPr>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13</a:t>
            </a:fld>
            <a:endParaRPr altLang="en-US" dirty="0" lang="ko-K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12943" y="237545"/>
            <a:ext cx="1301959" cy="584775"/>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ko-KR" b="1" dirty="0" lang="en-US" sz="3200">
                <a:solidFill>
                  <a:schemeClr val="bg1"/>
                </a:solidFill>
                <a:uFillTx/>
                <a:latin charset="0" panose="02020603050405020304" pitchFamily="18" typeface="Times New Roman"/>
                <a:cs charset="0" panose="02020603050405020304" pitchFamily="18" typeface="Times New Roman"/>
              </a:rPr>
              <a:t>Result</a:t>
            </a:r>
          </a:p>
        </p:txBody>
      </p:sp>
      <p:sp>
        <p:nvSpPr>
          <p:cNvPr xmlns:c="http://schemas.openxmlformats.org/drawingml/2006/chart" xmlns:pic="http://schemas.openxmlformats.org/drawingml/2006/picture" xmlns:dgm="http://schemas.openxmlformats.org/drawingml/2006/diagram" id="10" name="직사각형 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46409" y="1071571"/>
            <a:ext cx="8146653" cy="427746"/>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just">
              <a:lnSpc>
                <a:spcPct val="120000"/>
              </a:lnSpc>
              <a:spcAft>
                <a:spcPts val="800"/>
              </a:spcAft>
            </a:pPr>
            <a:r>
              <a:rPr altLang="ko-KR" b="1" dirty="0" lang="en-US" sz="2000">
                <a:uFillTx/>
                <a:latin charset="0" panose="020B0604020202020204" pitchFamily="34" typeface="Arial"/>
                <a:ea panose="020B0604020202020204" typeface="Arial Unicode MS"/>
                <a:cs charset="0" panose="020B0604020202020204" pitchFamily="34" typeface="Arial"/>
              </a:rPr>
              <a:t>Qualitative Analysis : Case 1 (Healthcare-related industry)</a:t>
            </a:r>
          </a:p>
        </p:txBody>
      </p:sp>
      <p:sp>
        <p:nvSpPr>
          <p:cNvPr xmlns:c="http://schemas.openxmlformats.org/drawingml/2006/chart" xmlns:pic="http://schemas.openxmlformats.org/drawingml/2006/picture" xmlns:dgm="http://schemas.openxmlformats.org/drawingml/2006/diagram" id="5" name="직사각형 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46409" y="1694942"/>
            <a:ext cx="4572000" cy="4259628"/>
          </a:xfrm>
          <a:prstGeom prst="rect">
            <a:avLst/>
          </a:prstGeom>
        </p:spPr>
        <p:txBody xmlns:c="http://schemas.openxmlformats.org/drawingml/2006/chart" xmlns:pic="http://schemas.openxmlformats.org/drawingml/2006/picture" xmlns:dgm="http://schemas.openxmlformats.org/drawingml/2006/diagram">
          <a:bodyPr>
            <a:spAutoFit/>
          </a:bodyPr>
          <a:lstStyle/>
          <a:p>
            <a:pPr algn="just" fontAlgn="base" indent="-285750" marL="285750">
              <a:lnSpc>
                <a:spcPct val="120000"/>
              </a:lnSpc>
              <a:spcBef>
                <a:spcPct val="0"/>
              </a:spcBef>
              <a:spcAft>
                <a:spcPts val="800"/>
              </a:spcAft>
              <a:buFont charset="2" panose="05000000000000000000" pitchFamily="2" typeface="Wingdings"/>
              <a:buChar char="ü"/>
            </a:pPr>
            <a:r>
              <a:rPr altLang="ko-KR" dirty="0" lang="en-US" sz="1500">
                <a:uFillTx/>
              </a:rPr>
              <a:t>Some firms related to healthcare products and process are within the purple ellipse along the similar direction (angle).</a:t>
            </a:r>
          </a:p>
          <a:p>
            <a:pPr algn="just" fontAlgn="base" indent="-285750" marL="285750">
              <a:lnSpc>
                <a:spcPct val="120000"/>
              </a:lnSpc>
              <a:spcBef>
                <a:spcPct val="0"/>
              </a:spcBef>
              <a:spcAft>
                <a:spcPts val="800"/>
              </a:spcAft>
              <a:buFont charset="2" panose="05000000000000000000" pitchFamily="2" typeface="Wingdings"/>
              <a:buChar char="ü"/>
            </a:pPr>
            <a:r>
              <a:rPr altLang="ko-KR" dirty="0" lang="en-US" sz="1500">
                <a:uFillTx/>
              </a:rPr>
              <a:t>The</a:t>
            </a:r>
            <a:r>
              <a:rPr altLang="en-US" dirty="0" lang="ko-KR" sz="1500">
                <a:uFillTx/>
              </a:rPr>
              <a:t> </a:t>
            </a:r>
            <a:r>
              <a:rPr altLang="ko-KR" dirty="0" lang="en-US" sz="1500">
                <a:uFillTx/>
              </a:rPr>
              <a:t>SIC code of firm “TEAM HEALTH HOLDINGS INC” is 7363 (</a:t>
            </a:r>
            <a:r>
              <a:rPr altLang="ko-KR" dirty="0" err="1" lang="en-US" sz="1500">
                <a:uFillTx/>
              </a:rPr>
              <a:t>Fama</a:t>
            </a:r>
            <a:r>
              <a:rPr altLang="ko-KR" dirty="0" lang="en-US" sz="1500">
                <a:uFillTx/>
              </a:rPr>
              <a:t>-French classification code 12; Others). “WELLCARE HEALTH PLANS INC” is coded as the SIC code of 6324 (</a:t>
            </a:r>
            <a:r>
              <a:rPr altLang="ko-KR" dirty="0" err="1" lang="en-US" sz="1500">
                <a:uFillTx/>
              </a:rPr>
              <a:t>Fama</a:t>
            </a:r>
            <a:r>
              <a:rPr altLang="ko-KR" dirty="0" lang="en-US" sz="1500">
                <a:uFillTx/>
              </a:rPr>
              <a:t>-French classification code  11; Money).</a:t>
            </a:r>
          </a:p>
          <a:p>
            <a:pPr algn="just" fontAlgn="base" indent="-285750" lvl="1" marL="742950">
              <a:lnSpc>
                <a:spcPct val="120000"/>
              </a:lnSpc>
              <a:spcBef>
                <a:spcPct val="0"/>
              </a:spcBef>
              <a:spcAft>
                <a:spcPts val="800"/>
              </a:spcAft>
              <a:buFont charset="0" panose="020B0604020202020204" pitchFamily="34" typeface="Arial"/>
              <a:buChar char="•"/>
            </a:pPr>
            <a:r>
              <a:rPr altLang="ko-KR" dirty="0" lang="en-US" sz="1500">
                <a:uFillTx/>
              </a:rPr>
              <a:t>The two firms are clustered in the same industry based on the spherical K-means clustering method.</a:t>
            </a:r>
          </a:p>
          <a:p>
            <a:pPr algn="just" fontAlgn="base" indent="-285750" lvl="1" marL="742950">
              <a:lnSpc>
                <a:spcPct val="120000"/>
              </a:lnSpc>
              <a:spcBef>
                <a:spcPct val="0"/>
              </a:spcBef>
              <a:spcAft>
                <a:spcPts val="800"/>
              </a:spcAft>
              <a:buFont charset="0" panose="020B0604020202020204" pitchFamily="34" typeface="Arial"/>
              <a:buChar char="•"/>
            </a:pPr>
            <a:r>
              <a:rPr altLang="ko-KR" dirty="0" lang="en-US" sz="1500">
                <a:uFillTx/>
              </a:rPr>
              <a:t>The other firms clustered with the two firms have SIC code range of 8000-8099 (Health Service).</a:t>
            </a:r>
          </a:p>
        </p:txBody>
      </p:sp>
      <p:grpSp>
        <p:nvGrpSpPr>
          <p:cNvPr xmlns:c="http://schemas.openxmlformats.org/drawingml/2006/chart" xmlns:pic="http://schemas.openxmlformats.org/drawingml/2006/picture" xmlns:dgm="http://schemas.openxmlformats.org/drawingml/2006/diagram" id="8" name="그룹 7"/>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5118409" y="1499317"/>
            <a:ext cx="4030339" cy="3548137"/>
            <a:chOff x="492729" y="327805"/>
            <a:chExt cx="5126660" cy="4513289"/>
          </a:xfrm>
        </p:grpSpPr>
        <p:pic>
          <p:nvPicPr>
            <p:cNvPr xmlns:c="http://schemas.openxmlformats.org/drawingml/2006/chart" xmlns:pic="http://schemas.openxmlformats.org/drawingml/2006/picture" xmlns:dgm="http://schemas.openxmlformats.org/drawingml/2006/diagram" id="11" name="그림 10"/>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rotWithShape="1">
            <a:blip r:embed="rId3"/>
            <a:srcRect/>
            <a:stretch/>
          </p:blipFill>
          <p:spPr xmlns:c="http://schemas.openxmlformats.org/drawingml/2006/chart" xmlns:pic="http://schemas.openxmlformats.org/drawingml/2006/picture" xmlns:dgm="http://schemas.openxmlformats.org/drawingml/2006/diagram">
            <a:xfrm>
              <a:off x="492729" y="327805"/>
              <a:ext cx="4310444" cy="4513289"/>
            </a:xfrm>
            <a:prstGeom prst="rect">
              <a:avLst/>
            </a:prstGeom>
          </p:spPr>
        </p:pic>
        <p:sp>
          <p:nvSpPr>
            <p:cNvPr xmlns:c="http://schemas.openxmlformats.org/drawingml/2006/chart" xmlns:pic="http://schemas.openxmlformats.org/drawingml/2006/picture" xmlns:dgm="http://schemas.openxmlformats.org/drawingml/2006/diagram" id="12" name="타원 1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2631948">
              <a:off x="1465758" y="1991727"/>
              <a:ext cx="328579" cy="2270420"/>
            </a:xfrm>
            <a:prstGeom prst="ellipse">
              <a:avLst/>
            </a:prstGeom>
            <a:solidFill>
              <a:srgbClr val="7030A0">
                <a:alpha val="2000"/>
              </a:srgbClr>
            </a:solidFill>
            <a:ln>
              <a:solidFill>
                <a:srgbClr val="7030A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ko-KR">
                <a:uFillTx/>
              </a:endParaRPr>
            </a:p>
          </p:txBody>
        </p:sp>
        <p:sp>
          <p:nvSpPr>
            <p:cNvPr xmlns:c="http://schemas.openxmlformats.org/drawingml/2006/chart" xmlns:pic="http://schemas.openxmlformats.org/drawingml/2006/picture" xmlns:dgm="http://schemas.openxmlformats.org/drawingml/2006/diagram" id="13" name="타원 1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541147" y="3181350"/>
              <a:ext cx="152400" cy="152400"/>
            </a:xfrm>
            <a:prstGeom prst="ellipse">
              <a:avLst/>
            </a:prstGeom>
            <a:solidFill>
              <a:srgbClr val="00B050">
                <a:alpha val="10000"/>
              </a:srgbClr>
            </a:solidFill>
            <a:ln>
              <a:solidFill>
                <a:srgbClr val="00B05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ko-KR">
                <a:uFillTx/>
              </a:endParaRPr>
            </a:p>
          </p:txBody>
        </p:sp>
        <p:cxnSp>
          <p:nvCxnSpPr>
            <p:cNvPr xmlns:c="http://schemas.openxmlformats.org/drawingml/2006/chart" xmlns:pic="http://schemas.openxmlformats.org/drawingml/2006/picture" xmlns:dgm="http://schemas.openxmlformats.org/drawingml/2006/diagram" id="14" name="직선 연결선 13"/>
            <p:cNvCxnSpPr xmlns:c="http://schemas.openxmlformats.org/drawingml/2006/chart" xmlns:pic="http://schemas.openxmlformats.org/drawingml/2006/picture" xmlns:dgm="http://schemas.openxmlformats.org/drawingml/2006/diagram">
              <a:stCxn id="13" idx="6"/>
            </p:cNvCxnSpPr>
            <p:nvPr/>
          </p:nvCxnSpPr>
          <p:spPr xmlns:c="http://schemas.openxmlformats.org/drawingml/2006/chart" xmlns:pic="http://schemas.openxmlformats.org/drawingml/2006/picture" xmlns:dgm="http://schemas.openxmlformats.org/drawingml/2006/diagram">
            <a:xfrm>
              <a:off x="1693547" y="3257550"/>
              <a:ext cx="503553" cy="0"/>
            </a:xfrm>
            <a:prstGeom prst="line">
              <a:avLst/>
            </a:prstGeom>
            <a:solidFill>
              <a:srgbClr val="00B050">
                <a:alpha val="10000"/>
              </a:srgbClr>
            </a:solidFill>
            <a:ln>
              <a:solidFill>
                <a:srgbClr val="00B05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cxnSp>
        <p:sp>
          <p:nvSpPr>
            <p:cNvPr xmlns:c="http://schemas.openxmlformats.org/drawingml/2006/chart" xmlns:pic="http://schemas.openxmlformats.org/drawingml/2006/picture" xmlns:dgm="http://schemas.openxmlformats.org/drawingml/2006/diagram" id="15" name="TextBox 1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136871" y="3137632"/>
              <a:ext cx="3482518" cy="33277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ko-KR" dirty="0" lang="en-US" sz="1100">
                  <a:uFillTx/>
                  <a:latin charset="0" panose="02020603050405020304" pitchFamily="18" typeface="Times New Roman"/>
                  <a:cs charset="0" panose="02020603050405020304" pitchFamily="18" typeface="Times New Roman"/>
                </a:rPr>
                <a:t>WELLCARE HEALTHCARE PLANS INC</a:t>
              </a:r>
              <a:endParaRPr altLang="en-US" dirty="0" lang="ko-KR" sz="1100">
                <a:uFillTx/>
                <a:latin charset="0" panose="02020603050405020304" pitchFamily="18" typeface="Times New Roman"/>
                <a:cs charset="0" panose="02020603050405020304" pitchFamily="18" typeface="Times New Roman"/>
              </a:endParaRPr>
            </a:p>
          </p:txBody>
        </p:sp>
        <p:sp>
          <p:nvSpPr>
            <p:cNvPr xmlns:c="http://schemas.openxmlformats.org/drawingml/2006/chart" xmlns:pic="http://schemas.openxmlformats.org/drawingml/2006/picture" xmlns:dgm="http://schemas.openxmlformats.org/drawingml/2006/diagram" id="16" name="타원 1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725297" y="2870200"/>
              <a:ext cx="152400" cy="152400"/>
            </a:xfrm>
            <a:prstGeom prst="ellipse">
              <a:avLst/>
            </a:prstGeom>
            <a:solidFill>
              <a:srgbClr val="FF0000">
                <a:alpha val="10000"/>
              </a:srgbClr>
            </a:solidFill>
            <a:ln>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nchorCtr="0" bIns="45720" compatLnSpc="1" forceAA="0" fromWordArt="0" horzOverflow="overflow" lIns="91440" numCol="1" rIns="91440" rot="0" rtlCol="0" spcFirstLastPara="0" tIns="45720" vert="horz" vertOverflow="overflow" wrap="square">
              <a:prstTxWarp prst="textNoShape">
                <a:avLst/>
              </a:prstTxWarp>
              <a:noAutofit/>
            </a:bodyPr>
            <a:lstStyle/>
            <a:p>
              <a:pPr algn="ctr"/>
              <a:endParaRPr altLang="en-US" lang="ko-KR">
                <a:uFillTx/>
              </a:endParaRPr>
            </a:p>
          </p:txBody>
        </p:sp>
        <p:cxnSp>
          <p:nvCxnSpPr>
            <p:cNvPr xmlns:c="http://schemas.openxmlformats.org/drawingml/2006/chart" xmlns:pic="http://schemas.openxmlformats.org/drawingml/2006/picture" xmlns:dgm="http://schemas.openxmlformats.org/drawingml/2006/diagram" id="17" name="직선 연결선 16"/>
            <p:cNvCxnSpPr xmlns:c="http://schemas.openxmlformats.org/drawingml/2006/chart" xmlns:pic="http://schemas.openxmlformats.org/drawingml/2006/picture" xmlns:dgm="http://schemas.openxmlformats.org/drawingml/2006/diagram">
              <a:stCxn id="16" idx="6"/>
            </p:cNvCxnSpPr>
            <p:nvPr/>
          </p:nvCxnSpPr>
          <p:spPr xmlns:c="http://schemas.openxmlformats.org/drawingml/2006/chart" xmlns:pic="http://schemas.openxmlformats.org/drawingml/2006/picture" xmlns:dgm="http://schemas.openxmlformats.org/drawingml/2006/diagram">
            <a:xfrm>
              <a:off x="1877697" y="2946400"/>
              <a:ext cx="319403" cy="0"/>
            </a:xfrm>
            <a:prstGeom prst="line">
              <a:avLst/>
            </a:prstGeom>
            <a:solidFill>
              <a:srgbClr val="FF0000">
                <a:alpha val="10000"/>
              </a:srgbClr>
            </a:solidFill>
            <a:ln>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cxnSp>
        <p:sp>
          <p:nvSpPr>
            <p:cNvPr xmlns:c="http://schemas.openxmlformats.org/drawingml/2006/chart" xmlns:pic="http://schemas.openxmlformats.org/drawingml/2006/picture" xmlns:dgm="http://schemas.openxmlformats.org/drawingml/2006/diagram" id="18" name="TextBox 1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136871" y="2798464"/>
              <a:ext cx="2262158" cy="261610"/>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ko-KR" dirty="0" lang="en-US" sz="1100">
                  <a:uFillTx/>
                  <a:latin charset="0" panose="02020603050405020304" pitchFamily="18" typeface="Times New Roman"/>
                  <a:cs charset="0" panose="02020603050405020304" pitchFamily="18" typeface="Times New Roman"/>
                </a:rPr>
                <a:t>TEAM HEALTH HOLDINGS INC </a:t>
              </a:r>
              <a:endParaRPr altLang="en-US" dirty="0" lang="ko-KR" sz="1100">
                <a:uFillTx/>
                <a:latin charset="0" panose="02020603050405020304" pitchFamily="18" typeface="Times New Roman"/>
                <a:cs charset="0" panose="02020603050405020304" pitchFamily="18" typeface="Times New Roman"/>
              </a:endParaRPr>
            </a:p>
          </p:txBody>
        </p:sp>
      </p:grpSp>
      <p:sp>
        <p:nvSpPr>
          <p:cNvPr xmlns:c="http://schemas.openxmlformats.org/drawingml/2006/chart" xmlns:pic="http://schemas.openxmlformats.org/drawingml/2006/picture" xmlns:dgm="http://schemas.openxmlformats.org/drawingml/2006/diagram" id="2" name="슬라이드 번호 개체 틀 1"/>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14</a:t>
            </a:fld>
            <a:endParaRPr altLang="en-US" dirty="0" lang="ko-KR">
              <a:uFillTx/>
            </a:endParaRPr>
          </a:p>
        </p:txBody>
      </p:sp>
      <p:sp>
        <p:nvSpPr>
          <p:cNvPr xmlns:c="http://schemas.openxmlformats.org/drawingml/2006/chart" xmlns:pic="http://schemas.openxmlformats.org/drawingml/2006/picture" xmlns:dgm="http://schemas.openxmlformats.org/drawingml/2006/diagram" id="20" name="TextBox 1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426630" y="4333639"/>
            <a:ext cx="2412251" cy="120032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ko-KR" b="1" dirty="0" lang="en-US" sz="900">
                <a:solidFill>
                  <a:srgbClr val="7030A0"/>
                </a:solidFill>
                <a:uFillTx/>
              </a:rPr>
              <a:t>Healthcare Services</a:t>
            </a:r>
          </a:p>
          <a:p>
            <a:pPr indent="-171450" marL="171450">
              <a:buFont charset="0" panose="020B0604020202020204" pitchFamily="34" typeface="Arial"/>
              <a:buChar char="•"/>
            </a:pPr>
            <a:r>
              <a:rPr altLang="ko-KR" dirty="0" lang="en-US" sz="900">
                <a:solidFill>
                  <a:srgbClr val="7030A0"/>
                </a:solidFill>
                <a:uFillTx/>
              </a:rPr>
              <a:t>CROSS COUNTRY HEALTHCARE INC</a:t>
            </a:r>
          </a:p>
          <a:p>
            <a:pPr indent="-171450" marL="171450">
              <a:buFont charset="0" panose="020B0604020202020204" pitchFamily="34" typeface="Arial"/>
              <a:buChar char="•"/>
            </a:pPr>
            <a:r>
              <a:rPr altLang="ko-KR" dirty="0" lang="en-US" sz="900">
                <a:solidFill>
                  <a:srgbClr val="7030A0"/>
                </a:solidFill>
                <a:uFillTx/>
              </a:rPr>
              <a:t>SELECT MEDICAL CORP</a:t>
            </a:r>
          </a:p>
          <a:p>
            <a:pPr indent="-171450" marL="171450">
              <a:buFont charset="0" panose="020B0604020202020204" pitchFamily="34" typeface="Arial"/>
              <a:buChar char="•"/>
            </a:pPr>
            <a:r>
              <a:rPr altLang="ko-KR" dirty="0" lang="en-US" sz="900">
                <a:solidFill>
                  <a:srgbClr val="7030A0"/>
                </a:solidFill>
                <a:uFillTx/>
              </a:rPr>
              <a:t>HCA HODLINGS INC</a:t>
            </a:r>
          </a:p>
          <a:p>
            <a:pPr indent="-171450" marL="171450">
              <a:buFont charset="0" panose="020B0604020202020204" pitchFamily="34" typeface="Arial"/>
              <a:buChar char="•"/>
            </a:pPr>
            <a:r>
              <a:rPr altLang="ko-KR" dirty="0" lang="en-US" sz="900">
                <a:solidFill>
                  <a:srgbClr val="7030A0"/>
                </a:solidFill>
                <a:uFillTx/>
              </a:rPr>
              <a:t>VANGUARD HEALTH SYSTEMS INC</a:t>
            </a:r>
          </a:p>
          <a:p>
            <a:pPr indent="-171450" marL="171450">
              <a:buFont charset="0" panose="020B0604020202020204" pitchFamily="34" typeface="Arial"/>
              <a:buChar char="•"/>
            </a:pPr>
            <a:r>
              <a:rPr altLang="ko-KR" dirty="0" lang="en-US" sz="900">
                <a:solidFill>
                  <a:srgbClr val="7030A0"/>
                </a:solidFill>
                <a:uFillTx/>
              </a:rPr>
              <a:t>KINDERED HEALTHCARE INC</a:t>
            </a:r>
          </a:p>
          <a:p>
            <a:pPr indent="-171450" marL="171450">
              <a:buFont charset="0" panose="020B0604020202020204" pitchFamily="34" typeface="Arial"/>
              <a:buChar char="•"/>
            </a:pPr>
            <a:r>
              <a:rPr altLang="ko-KR" dirty="0" lang="en-US" sz="900">
                <a:solidFill>
                  <a:srgbClr val="7030A0"/>
                </a:solidFill>
                <a:uFillTx/>
              </a:rPr>
              <a:t>COMMUNITY HEALTH SYSTEMS INC</a:t>
            </a:r>
          </a:p>
          <a:p>
            <a:pPr indent="-171450" marL="171450">
              <a:buFont charset="0" panose="020B0604020202020204" pitchFamily="34" typeface="Arial"/>
              <a:buChar char="•"/>
            </a:pPr>
            <a:r>
              <a:rPr altLang="ko-KR" dirty="0" lang="en-US" sz="900">
                <a:solidFill>
                  <a:srgbClr val="7030A0"/>
                </a:solidFill>
                <a:uFillTx/>
              </a:rPr>
              <a:t>HEALTH MANAGEMENT ASSOCIATES INC</a:t>
            </a:r>
          </a:p>
        </p:txBody>
      </p:sp>
      <p:sp>
        <p:nvSpPr>
          <p:cNvPr xmlns:c="http://schemas.openxmlformats.org/drawingml/2006/chart" xmlns:pic="http://schemas.openxmlformats.org/drawingml/2006/picture" xmlns:dgm="http://schemas.openxmlformats.org/drawingml/2006/diagram" id="3" name="직사각형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573726" y="3892846"/>
            <a:ext cx="2412251" cy="507831"/>
          </a:xfrm>
          <a:prstGeom prst="rect">
            <a:avLst/>
          </a:prstGeom>
        </p:spPr>
        <p:txBody xmlns:c="http://schemas.openxmlformats.org/drawingml/2006/chart" xmlns:pic="http://schemas.openxmlformats.org/drawingml/2006/picture" xmlns:dgm="http://schemas.openxmlformats.org/drawingml/2006/diagram">
          <a:bodyPr wrap="square">
            <a:spAutoFit/>
          </a:bodyPr>
          <a:lstStyle/>
          <a:p>
            <a:r>
              <a:rPr altLang="ko-KR" dirty="0" lang="en-US" sz="900">
                <a:solidFill>
                  <a:srgbClr val="000000"/>
                </a:solidFill>
                <a:uFillTx/>
                <a:latin charset="0" panose="020B0604020202020204" pitchFamily="34" typeface="Arial"/>
              </a:rPr>
              <a:t>provides managed care services for government-sponsored health care programs</a:t>
            </a:r>
            <a:endParaRPr altLang="en-US" dirty="0" lang="ko-KR" sz="900">
              <a:uFillTx/>
            </a:endParaRPr>
          </a:p>
        </p:txBody>
      </p:sp>
      <p:sp>
        <p:nvSpPr>
          <p:cNvPr xmlns:c="http://schemas.openxmlformats.org/drawingml/2006/chart" xmlns:pic="http://schemas.openxmlformats.org/drawingml/2006/picture" xmlns:dgm="http://schemas.openxmlformats.org/drawingml/2006/diagram" id="4" name="직사각형 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623538" y="3037539"/>
            <a:ext cx="2520462" cy="507831"/>
          </a:xfrm>
          <a:prstGeom prst="rect">
            <a:avLst/>
          </a:prstGeom>
        </p:spPr>
        <p:txBody xmlns:c="http://schemas.openxmlformats.org/drawingml/2006/chart" xmlns:pic="http://schemas.openxmlformats.org/drawingml/2006/picture" xmlns:dgm="http://schemas.openxmlformats.org/drawingml/2006/diagram">
          <a:bodyPr wrap="square">
            <a:spAutoFit/>
          </a:bodyPr>
          <a:lstStyle/>
          <a:p>
            <a:r>
              <a:rPr altLang="ko-KR" dirty="0" lang="en-US" sz="900">
                <a:solidFill>
                  <a:srgbClr val="000000"/>
                </a:solidFill>
                <a:uFillTx/>
                <a:latin charset="0" panose="020B0604020202020204" pitchFamily="34" typeface="Arial"/>
              </a:rPr>
              <a:t>provides outsourced healthcare professional staffing and administrative services to hospitals </a:t>
            </a:r>
            <a:endParaRPr altLang="en-US" dirty="0" lang="ko-KR" sz="900">
              <a:solidFill>
                <a:srgbClr val="000000"/>
              </a:solidFill>
              <a:uFillTx/>
              <a:latin charset="0" panose="020B0604020202020204" pitchFamily="34" typeface="Arial"/>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grpSp>
        <p:nvGrpSpPr>
          <p:cNvPr xmlns:c="http://schemas.openxmlformats.org/drawingml/2006/chart" xmlns:pic="http://schemas.openxmlformats.org/drawingml/2006/picture" xmlns:dgm="http://schemas.openxmlformats.org/drawingml/2006/diagram" id="7" name="그룹 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5003132" y="2101440"/>
            <a:ext cx="3827252" cy="3729991"/>
            <a:chOff x="5066882" y="327805"/>
            <a:chExt cx="4630975" cy="4513289"/>
          </a:xfrm>
        </p:grpSpPr>
        <p:pic>
          <p:nvPicPr>
            <p:cNvPr xmlns:c="http://schemas.openxmlformats.org/drawingml/2006/chart" xmlns:pic="http://schemas.openxmlformats.org/drawingml/2006/picture" xmlns:dgm="http://schemas.openxmlformats.org/drawingml/2006/diagram" id="8" name="그림 7"/>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rotWithShape="1">
            <a:blip r:embed="rId3"/>
            <a:srcRect/>
            <a:stretch/>
          </p:blipFill>
          <p:spPr xmlns:c="http://schemas.openxmlformats.org/drawingml/2006/chart" xmlns:pic="http://schemas.openxmlformats.org/drawingml/2006/picture" xmlns:dgm="http://schemas.openxmlformats.org/drawingml/2006/diagram">
            <a:xfrm>
              <a:off x="5066882" y="327805"/>
              <a:ext cx="4310444" cy="4513289"/>
            </a:xfrm>
            <a:prstGeom prst="rect">
              <a:avLst/>
            </a:prstGeom>
          </p:spPr>
        </p:pic>
        <p:sp>
          <p:nvSpPr>
            <p:cNvPr xmlns:c="http://schemas.openxmlformats.org/drawingml/2006/chart" xmlns:pic="http://schemas.openxmlformats.org/drawingml/2006/picture" xmlns:dgm="http://schemas.openxmlformats.org/drawingml/2006/diagram" id="11" name="타원 1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2101750">
              <a:off x="7534744" y="454728"/>
              <a:ext cx="240587" cy="2039550"/>
            </a:xfrm>
            <a:prstGeom prst="ellipse">
              <a:avLst/>
            </a:prstGeom>
            <a:solidFill>
              <a:srgbClr val="FF0000">
                <a:alpha val="2000"/>
              </a:srgbClr>
            </a:solidFill>
            <a:ln>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ko-KR">
                <a:uFillTx/>
              </a:endParaRPr>
            </a:p>
          </p:txBody>
        </p:sp>
        <p:sp>
          <p:nvSpPr>
            <p:cNvPr xmlns:c="http://schemas.openxmlformats.org/drawingml/2006/chart" xmlns:pic="http://schemas.openxmlformats.org/drawingml/2006/picture" xmlns:dgm="http://schemas.openxmlformats.org/drawingml/2006/diagram" id="12" name="타원 1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703934" y="1331628"/>
              <a:ext cx="152400" cy="152400"/>
            </a:xfrm>
            <a:prstGeom prst="ellipse">
              <a:avLst/>
            </a:prstGeom>
            <a:solidFill>
              <a:schemeClr val="tx1">
                <a:alpha val="10000"/>
              </a:schemeClr>
            </a:solidFill>
            <a:ln>
              <a:solidFill>
                <a:schemeClr val="tx1"/>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nchorCtr="0" bIns="45720" compatLnSpc="1" forceAA="0" fromWordArt="0" horzOverflow="overflow" lIns="91440" numCol="1" rIns="91440" rot="0" rtlCol="0" spcFirstLastPara="0" tIns="45720" vert="horz" vertOverflow="overflow" wrap="square">
              <a:prstTxWarp prst="textNoShape">
                <a:avLst/>
              </a:prstTxWarp>
              <a:noAutofit/>
            </a:bodyPr>
            <a:lstStyle/>
            <a:p>
              <a:pPr algn="ctr"/>
              <a:endParaRPr altLang="en-US" lang="ko-KR">
                <a:uFillTx/>
              </a:endParaRPr>
            </a:p>
          </p:txBody>
        </p:sp>
        <p:cxnSp>
          <p:nvCxnSpPr>
            <p:cNvPr xmlns:c="http://schemas.openxmlformats.org/drawingml/2006/chart" xmlns:pic="http://schemas.openxmlformats.org/drawingml/2006/picture" xmlns:dgm="http://schemas.openxmlformats.org/drawingml/2006/diagram" id="13" name="직선 연결선 12"/>
            <p:cNvCxnSpPr xmlns:c="http://schemas.openxmlformats.org/drawingml/2006/chart" xmlns:pic="http://schemas.openxmlformats.org/drawingml/2006/picture" xmlns:dgm="http://schemas.openxmlformats.org/drawingml/2006/diagram">
              <a:stCxn id="12" idx="4"/>
            </p:cNvCxnSpPr>
            <p:nvPr/>
          </p:nvCxnSpPr>
          <p:spPr xmlns:c="http://schemas.openxmlformats.org/drawingml/2006/chart" xmlns:pic="http://schemas.openxmlformats.org/drawingml/2006/picture" xmlns:dgm="http://schemas.openxmlformats.org/drawingml/2006/diagram">
            <a:xfrm>
              <a:off x="7780134" y="1484028"/>
              <a:ext cx="0" cy="371453"/>
            </a:xfrm>
            <a:prstGeom prst="line">
              <a:avLst/>
            </a:prstGeom>
            <a:solidFill>
              <a:schemeClr val="tx1">
                <a:alpha val="10000"/>
              </a:schemeClr>
            </a:solidFill>
            <a:ln>
              <a:solidFill>
                <a:schemeClr val="tx1"/>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cxnSp>
        <p:sp>
          <p:nvSpPr>
            <p:cNvPr xmlns:c="http://schemas.openxmlformats.org/drawingml/2006/chart" xmlns:pic="http://schemas.openxmlformats.org/drawingml/2006/picture" xmlns:dgm="http://schemas.openxmlformats.org/drawingml/2006/diagram" id="14" name="TextBox 1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732344" y="1663406"/>
              <a:ext cx="1577676" cy="261610"/>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ko-KR" dirty="0" lang="en-US" sz="1100">
                  <a:uFillTx/>
                  <a:latin charset="0" panose="02020603050405020304" pitchFamily="18" typeface="Times New Roman"/>
                  <a:cs charset="0" panose="02020603050405020304" pitchFamily="18" typeface="Times New Roman"/>
                </a:rPr>
                <a:t>GENESIS ENERGY LP</a:t>
              </a:r>
              <a:endParaRPr altLang="en-US" dirty="0" lang="ko-KR" sz="1100">
                <a:uFillTx/>
                <a:latin charset="0" panose="02020603050405020304" pitchFamily="18" typeface="Times New Roman"/>
                <a:cs charset="0" panose="02020603050405020304" pitchFamily="18" typeface="Times New Roman"/>
              </a:endParaRPr>
            </a:p>
          </p:txBody>
        </p:sp>
        <p:sp>
          <p:nvSpPr>
            <p:cNvPr xmlns:c="http://schemas.openxmlformats.org/drawingml/2006/chart" xmlns:pic="http://schemas.openxmlformats.org/drawingml/2006/picture" xmlns:dgm="http://schemas.openxmlformats.org/drawingml/2006/diagram" id="15" name="타원 1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452506" y="1607853"/>
              <a:ext cx="152400" cy="152400"/>
            </a:xfrm>
            <a:prstGeom prst="ellipse">
              <a:avLst/>
            </a:prstGeom>
            <a:solidFill>
              <a:srgbClr val="0070C0">
                <a:alpha val="10000"/>
              </a:srgbClr>
            </a:solidFill>
            <a:ln>
              <a:solidFill>
                <a:srgbClr val="0070C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nchorCtr="0" bIns="45720" compatLnSpc="1" forceAA="0" fromWordArt="0" horzOverflow="overflow" lIns="91440" numCol="1" rIns="91440" rot="0" rtlCol="0" spcFirstLastPara="0" tIns="45720" vert="horz" vertOverflow="overflow" wrap="square">
              <a:prstTxWarp prst="textNoShape">
                <a:avLst/>
              </a:prstTxWarp>
              <a:noAutofit/>
            </a:bodyPr>
            <a:lstStyle/>
            <a:p>
              <a:pPr algn="ctr"/>
              <a:endParaRPr altLang="en-US" lang="ko-KR">
                <a:uFillTx/>
              </a:endParaRPr>
            </a:p>
          </p:txBody>
        </p:sp>
        <p:cxnSp>
          <p:nvCxnSpPr>
            <p:cNvPr xmlns:c="http://schemas.openxmlformats.org/drawingml/2006/chart" xmlns:pic="http://schemas.openxmlformats.org/drawingml/2006/picture" xmlns:dgm="http://schemas.openxmlformats.org/drawingml/2006/diagram" id="16" name="직선 연결선 15"/>
            <p:cNvCxnSpPr xmlns:c="http://schemas.openxmlformats.org/drawingml/2006/chart" xmlns:pic="http://schemas.openxmlformats.org/drawingml/2006/picture" xmlns:dgm="http://schemas.openxmlformats.org/drawingml/2006/diagram">
              <a:stCxn id="15" idx="4"/>
            </p:cNvCxnSpPr>
            <p:nvPr/>
          </p:nvCxnSpPr>
          <p:spPr xmlns:c="http://schemas.openxmlformats.org/drawingml/2006/chart" xmlns:pic="http://schemas.openxmlformats.org/drawingml/2006/picture" xmlns:dgm="http://schemas.openxmlformats.org/drawingml/2006/diagram">
            <a:xfrm>
              <a:off x="7528706" y="1760253"/>
              <a:ext cx="0" cy="434389"/>
            </a:xfrm>
            <a:prstGeom prst="line">
              <a:avLst/>
            </a:prstGeom>
            <a:solidFill>
              <a:srgbClr val="0070C0">
                <a:alpha val="10000"/>
              </a:srgbClr>
            </a:solidFill>
            <a:ln>
              <a:solidFill>
                <a:srgbClr val="0070C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cxnSp>
        <p:sp>
          <p:nvSpPr>
            <p:cNvPr xmlns:c="http://schemas.openxmlformats.org/drawingml/2006/chart" xmlns:pic="http://schemas.openxmlformats.org/drawingml/2006/picture" xmlns:dgm="http://schemas.openxmlformats.org/drawingml/2006/diagram" id="17" name="TextBox 1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461347" y="1994551"/>
              <a:ext cx="2236510" cy="261610"/>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ko-KR" dirty="0" lang="en-US" sz="1100">
                  <a:uFillTx/>
                  <a:latin charset="0" panose="02020603050405020304" pitchFamily="18" typeface="Times New Roman"/>
                  <a:cs charset="0" panose="02020603050405020304" pitchFamily="18" typeface="Times New Roman"/>
                </a:rPr>
                <a:t>HOLLY ENERGY PARTNERS LP</a:t>
              </a:r>
              <a:endParaRPr altLang="en-US" dirty="0" lang="ko-KR" sz="1100">
                <a:uFillTx/>
                <a:latin charset="0" panose="02020603050405020304" pitchFamily="18" typeface="Times New Roman"/>
                <a:cs charset="0" panose="02020603050405020304" pitchFamily="18" typeface="Times New Roman"/>
              </a:endParaRPr>
            </a:p>
          </p:txBody>
        </p:sp>
      </p:grpSp>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12943" y="237545"/>
            <a:ext cx="1301959" cy="584775"/>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ko-KR" b="1" dirty="0" lang="en-US" sz="3200">
                <a:solidFill>
                  <a:schemeClr val="bg1"/>
                </a:solidFill>
                <a:uFillTx/>
                <a:latin charset="0" panose="02020603050405020304" pitchFamily="18" typeface="Times New Roman"/>
                <a:cs charset="0" panose="02020603050405020304" pitchFamily="18" typeface="Times New Roman"/>
              </a:rPr>
              <a:t>Result</a:t>
            </a:r>
          </a:p>
        </p:txBody>
      </p:sp>
      <p:sp>
        <p:nvSpPr>
          <p:cNvPr xmlns:c="http://schemas.openxmlformats.org/drawingml/2006/chart" xmlns:pic="http://schemas.openxmlformats.org/drawingml/2006/picture" xmlns:dgm="http://schemas.openxmlformats.org/drawingml/2006/diagram" id="10" name="직사각형 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46409" y="1070039"/>
            <a:ext cx="8146653" cy="427746"/>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just">
              <a:lnSpc>
                <a:spcPct val="120000"/>
              </a:lnSpc>
              <a:spcAft>
                <a:spcPts val="800"/>
              </a:spcAft>
            </a:pPr>
            <a:r>
              <a:rPr altLang="ko-KR" b="1" dirty="0" lang="en-US" sz="2000">
                <a:uFillTx/>
                <a:latin charset="0" panose="020B0604020202020204" pitchFamily="34" typeface="Arial"/>
                <a:ea panose="020B0604020202020204" typeface="Arial Unicode MS"/>
                <a:cs charset="0" panose="020B0604020202020204" pitchFamily="34" typeface="Arial"/>
              </a:rPr>
              <a:t>Qualitative Analysis : Case 2 (Energy-related industry)</a:t>
            </a:r>
          </a:p>
        </p:txBody>
      </p:sp>
      <p:sp>
        <p:nvSpPr>
          <p:cNvPr xmlns:c="http://schemas.openxmlformats.org/drawingml/2006/chart" xmlns:pic="http://schemas.openxmlformats.org/drawingml/2006/picture" xmlns:dgm="http://schemas.openxmlformats.org/drawingml/2006/diagram" id="2" name="직사각형 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48037" y="1679468"/>
            <a:ext cx="4278008" cy="2772041"/>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just" fontAlgn="base" indent="-285750" marL="285750">
              <a:lnSpc>
                <a:spcPct val="120000"/>
              </a:lnSpc>
              <a:spcBef>
                <a:spcPct val="0"/>
              </a:spcBef>
              <a:spcAft>
                <a:spcPts val="800"/>
              </a:spcAft>
              <a:buFont charset="2" panose="05000000000000000000" pitchFamily="2" typeface="Wingdings"/>
              <a:buChar char="ü"/>
            </a:pPr>
            <a:r>
              <a:rPr altLang="ko-KR" dirty="0" lang="en-US" sz="1500">
                <a:uFillTx/>
              </a:rPr>
              <a:t>Firms with in the red ellipse is related to the energy and mining industry including oil, gas, and materials.</a:t>
            </a:r>
          </a:p>
          <a:p>
            <a:pPr algn="just" fontAlgn="base" indent="-285750" marL="285750">
              <a:lnSpc>
                <a:spcPct val="120000"/>
              </a:lnSpc>
              <a:spcBef>
                <a:spcPct val="0"/>
              </a:spcBef>
              <a:spcAft>
                <a:spcPts val="800"/>
              </a:spcAft>
              <a:buFont charset="2" panose="05000000000000000000" pitchFamily="2" typeface="Wingdings"/>
              <a:buChar char="ü"/>
            </a:pPr>
            <a:r>
              <a:rPr altLang="ko-KR" dirty="0" lang="en-US" sz="1500">
                <a:uFillTx/>
              </a:rPr>
              <a:t>“GENESIS ENERGY LP” and “HOLLY ENERGY PARTNERS LP” belong to “Shops” in terms of the </a:t>
            </a:r>
            <a:r>
              <a:rPr altLang="ko-KR" dirty="0" err="1" lang="en-US" sz="1500">
                <a:uFillTx/>
              </a:rPr>
              <a:t>Fama</a:t>
            </a:r>
            <a:r>
              <a:rPr altLang="ko-KR" dirty="0" lang="en-US" sz="1500">
                <a:uFillTx/>
              </a:rPr>
              <a:t>-French classification code (9) and SIC code(5171)</a:t>
            </a:r>
          </a:p>
          <a:p>
            <a:pPr algn="just" fontAlgn="base" indent="-285750" lvl="1" marL="742950">
              <a:lnSpc>
                <a:spcPct val="120000"/>
              </a:lnSpc>
              <a:spcBef>
                <a:spcPct val="0"/>
              </a:spcBef>
              <a:spcAft>
                <a:spcPts val="800"/>
              </a:spcAft>
              <a:buFont charset="0" panose="020B0604020202020204" pitchFamily="34" typeface="Arial"/>
              <a:buChar char="•"/>
            </a:pPr>
            <a:r>
              <a:rPr altLang="ko-KR" dirty="0" lang="en-US" sz="1500">
                <a:uFillTx/>
              </a:rPr>
              <a:t>The scatter point of the two firms are closer to the “Energy” firms </a:t>
            </a:r>
          </a:p>
        </p:txBody>
      </p:sp>
      <p:sp>
        <p:nvSpPr>
          <p:cNvPr xmlns:c="http://schemas.openxmlformats.org/drawingml/2006/chart" xmlns:pic="http://schemas.openxmlformats.org/drawingml/2006/picture" xmlns:dgm="http://schemas.openxmlformats.org/drawingml/2006/diagram" id="5" name="슬라이드 번호 개체 틀 4"/>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15</a:t>
            </a:fld>
            <a:endParaRPr altLang="en-US" dirty="0" lang="ko-K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grpSp>
        <p:nvGrpSpPr>
          <p:cNvPr xmlns:c="http://schemas.openxmlformats.org/drawingml/2006/chart" xmlns:pic="http://schemas.openxmlformats.org/drawingml/2006/picture" xmlns:dgm="http://schemas.openxmlformats.org/drawingml/2006/diagram" id="8" name="그룹 7"/>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4772521" y="1565619"/>
            <a:ext cx="3918585" cy="3729991"/>
            <a:chOff x="3401029" y="1064405"/>
            <a:chExt cx="4310444" cy="4513289"/>
          </a:xfrm>
        </p:grpSpPr>
        <p:pic>
          <p:nvPicPr>
            <p:cNvPr xmlns:c="http://schemas.openxmlformats.org/drawingml/2006/chart" xmlns:pic="http://schemas.openxmlformats.org/drawingml/2006/picture" xmlns:dgm="http://schemas.openxmlformats.org/drawingml/2006/diagram" id="11" name="그림 10"/>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rotWithShape="1">
            <a:blip r:embed="rId3"/>
            <a:srcRect/>
            <a:stretch/>
          </p:blipFill>
          <p:spPr xmlns:c="http://schemas.openxmlformats.org/drawingml/2006/chart" xmlns:pic="http://schemas.openxmlformats.org/drawingml/2006/picture" xmlns:dgm="http://schemas.openxmlformats.org/drawingml/2006/diagram">
            <a:xfrm>
              <a:off x="3401029" y="1064405"/>
              <a:ext cx="4310444" cy="4513289"/>
            </a:xfrm>
            <a:prstGeom prst="rect">
              <a:avLst/>
            </a:prstGeom>
          </p:spPr>
        </p:pic>
        <p:sp>
          <p:nvSpPr>
            <p:cNvPr xmlns:c="http://schemas.openxmlformats.org/drawingml/2006/chart" xmlns:pic="http://schemas.openxmlformats.org/drawingml/2006/picture" xmlns:dgm="http://schemas.openxmlformats.org/drawingml/2006/diagram" id="12" name="타원 1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2631948">
              <a:off x="4374058" y="2728327"/>
              <a:ext cx="328579" cy="2270420"/>
            </a:xfrm>
            <a:prstGeom prst="ellipse">
              <a:avLst/>
            </a:prstGeom>
            <a:solidFill>
              <a:srgbClr val="7030A0">
                <a:alpha val="2000"/>
              </a:srgbClr>
            </a:solidFill>
            <a:ln w="19050">
              <a:solidFill>
                <a:srgbClr val="7030A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ko-KR">
                <a:uFillTx/>
              </a:endParaRPr>
            </a:p>
          </p:txBody>
        </p:sp>
        <p:sp>
          <p:nvSpPr>
            <p:cNvPr xmlns:c="http://schemas.openxmlformats.org/drawingml/2006/chart" xmlns:pic="http://schemas.openxmlformats.org/drawingml/2006/picture" xmlns:dgm="http://schemas.openxmlformats.org/drawingml/2006/diagram" id="13" name="타원 1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20888007">
              <a:off x="4833358" y="3122172"/>
              <a:ext cx="1569590" cy="1533668"/>
            </a:xfrm>
            <a:prstGeom prst="ellipse">
              <a:avLst/>
            </a:prstGeom>
            <a:solidFill>
              <a:srgbClr val="00B050">
                <a:alpha val="2000"/>
              </a:srgbClr>
            </a:solidFill>
            <a:ln>
              <a:solidFill>
                <a:srgbClr val="00B050"/>
              </a:solidFill>
              <a:prstDash val="dash"/>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ko-KR">
                <a:uFillTx/>
              </a:endParaRPr>
            </a:p>
          </p:txBody>
        </p:sp>
        <p:sp>
          <p:nvSpPr>
            <p:cNvPr xmlns:c="http://schemas.openxmlformats.org/drawingml/2006/chart" xmlns:pic="http://schemas.openxmlformats.org/drawingml/2006/picture" xmlns:dgm="http://schemas.openxmlformats.org/drawingml/2006/diagram" id="15" name="타원 1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1030253">
              <a:off x="5007270" y="3046590"/>
              <a:ext cx="304426" cy="1571221"/>
            </a:xfrm>
            <a:prstGeom prst="ellipse">
              <a:avLst/>
            </a:prstGeom>
            <a:solidFill>
              <a:srgbClr val="00B050">
                <a:alpha val="2000"/>
              </a:srgbClr>
            </a:solidFill>
            <a:ln w="19050">
              <a:solidFill>
                <a:srgbClr val="00B05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ko-KR">
                <a:uFillTx/>
              </a:endParaRPr>
            </a:p>
          </p:txBody>
        </p:sp>
      </p:grpSp>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12943" y="237545"/>
            <a:ext cx="1301959" cy="584775"/>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ko-KR" b="1" dirty="0" lang="en-US" sz="3200">
                <a:solidFill>
                  <a:schemeClr val="bg1"/>
                </a:solidFill>
                <a:uFillTx/>
                <a:latin charset="0" panose="02020603050405020304" pitchFamily="18" typeface="Times New Roman"/>
                <a:cs charset="0" panose="02020603050405020304" pitchFamily="18" typeface="Times New Roman"/>
              </a:rPr>
              <a:t>Result</a:t>
            </a:r>
          </a:p>
        </p:txBody>
      </p:sp>
      <p:sp>
        <p:nvSpPr>
          <p:cNvPr xmlns:c="http://schemas.openxmlformats.org/drawingml/2006/chart" xmlns:pic="http://schemas.openxmlformats.org/drawingml/2006/picture" xmlns:dgm="http://schemas.openxmlformats.org/drawingml/2006/diagram" id="10" name="직사각형 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44453" y="1065668"/>
            <a:ext cx="8146653" cy="427746"/>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just">
              <a:lnSpc>
                <a:spcPct val="120000"/>
              </a:lnSpc>
              <a:spcAft>
                <a:spcPts val="800"/>
              </a:spcAft>
            </a:pPr>
            <a:r>
              <a:rPr altLang="ko-KR" b="1" dirty="0" lang="en-US" sz="2000">
                <a:uFillTx/>
                <a:latin charset="0" panose="020B0604020202020204" pitchFamily="34" typeface="Arial"/>
                <a:ea panose="020B0604020202020204" typeface="Arial Unicode MS"/>
                <a:cs charset="0" panose="020B0604020202020204" pitchFamily="34" typeface="Arial"/>
              </a:rPr>
              <a:t>Qualitative Analysis : Case 3 (Sub-industry issue)</a:t>
            </a:r>
          </a:p>
        </p:txBody>
      </p:sp>
      <p:sp>
        <p:nvSpPr>
          <p:cNvPr xmlns:c="http://schemas.openxmlformats.org/drawingml/2006/chart" xmlns:pic="http://schemas.openxmlformats.org/drawingml/2006/picture" xmlns:dgm="http://schemas.openxmlformats.org/drawingml/2006/diagram" id="2" name="직사각형 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71107" y="1679993"/>
            <a:ext cx="4434750" cy="3982629"/>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just" fontAlgn="base" indent="-285750" marL="285750">
              <a:lnSpc>
                <a:spcPct val="120000"/>
              </a:lnSpc>
              <a:spcBef>
                <a:spcPct val="0"/>
              </a:spcBef>
              <a:spcAft>
                <a:spcPts val="800"/>
              </a:spcAft>
              <a:buFont charset="2" panose="05000000000000000000" pitchFamily="2" typeface="Wingdings"/>
              <a:buChar char="ü"/>
            </a:pPr>
            <a:r>
              <a:rPr altLang="ko-KR" dirty="0" lang="en-US" sz="1500">
                <a:uFillTx/>
              </a:rPr>
              <a:t>Four or five sub-groups are seen within financial industry colored as a green dashed-circle.</a:t>
            </a:r>
          </a:p>
          <a:p>
            <a:pPr algn="just" fontAlgn="base" indent="-285750" lvl="1" marL="742950">
              <a:lnSpc>
                <a:spcPct val="120000"/>
              </a:lnSpc>
              <a:spcBef>
                <a:spcPct val="0"/>
              </a:spcBef>
              <a:spcAft>
                <a:spcPts val="800"/>
              </a:spcAft>
              <a:buFont charset="0" panose="020B0604020202020204" pitchFamily="34" typeface="Arial"/>
              <a:buChar char="•"/>
            </a:pPr>
            <a:r>
              <a:rPr altLang="ko-KR" dirty="0" lang="en-US" sz="1500">
                <a:uFillTx/>
              </a:rPr>
              <a:t>Each spike indicates different clusters in terms of the word presented in their business descriptions even though the firms are all related to money or financial industry</a:t>
            </a:r>
          </a:p>
          <a:p>
            <a:pPr algn="just" fontAlgn="base" indent="-285750" marL="285750">
              <a:lnSpc>
                <a:spcPct val="120000"/>
              </a:lnSpc>
              <a:spcBef>
                <a:spcPct val="0"/>
              </a:spcBef>
              <a:spcAft>
                <a:spcPts val="800"/>
              </a:spcAft>
              <a:buFont charset="2" panose="05000000000000000000" pitchFamily="2" typeface="Wingdings"/>
              <a:buChar char="ü"/>
            </a:pPr>
            <a:r>
              <a:rPr altLang="ko-KR" dirty="0" lang="en-US" sz="1500">
                <a:uFillTx/>
              </a:rPr>
              <a:t>The firms located in the green ellipse is one of the sub-groups of financial industry. The sub-industry is closer to the industry group in the purple circle (Case 1 group) than other sub-groups within the financial industry </a:t>
            </a:r>
          </a:p>
          <a:p>
            <a:pPr algn="just" fontAlgn="base" indent="-285750" lvl="1" marL="742950">
              <a:lnSpc>
                <a:spcPct val="120000"/>
              </a:lnSpc>
              <a:spcBef>
                <a:spcPct val="0"/>
              </a:spcBef>
              <a:spcAft>
                <a:spcPts val="800"/>
              </a:spcAft>
              <a:buFont charset="0" panose="020B0604020202020204" pitchFamily="34" typeface="Arial"/>
              <a:buChar char="•"/>
            </a:pPr>
            <a:r>
              <a:rPr altLang="ko-KR" dirty="0" lang="en-US" sz="1500">
                <a:uFillTx/>
              </a:rPr>
              <a:t>Most of the firms in Case 1 groups are deals with the insurance related to healthcare.</a:t>
            </a:r>
            <a:endParaRPr altLang="ko-KR" dirty="0" lang="ko-KR" sz="1500">
              <a:uFillTx/>
            </a:endParaRPr>
          </a:p>
        </p:txBody>
      </p:sp>
      <p:sp>
        <p:nvSpPr>
          <p:cNvPr xmlns:c="http://schemas.openxmlformats.org/drawingml/2006/chart" xmlns:pic="http://schemas.openxmlformats.org/drawingml/2006/picture" xmlns:dgm="http://schemas.openxmlformats.org/drawingml/2006/diagram" id="4" name="슬라이드 번호 개체 틀 3"/>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16</a:t>
            </a:fld>
            <a:endParaRPr altLang="en-US" dirty="0" lang="ko-KR">
              <a:uFillTx/>
            </a:endParaRPr>
          </a:p>
        </p:txBody>
      </p:sp>
      <p:sp>
        <p:nvSpPr>
          <p:cNvPr xmlns:c="http://schemas.openxmlformats.org/drawingml/2006/chart" xmlns:pic="http://schemas.openxmlformats.org/drawingml/2006/picture" xmlns:dgm="http://schemas.openxmlformats.org/drawingml/2006/diagram" id="3" name="TextBox 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546892" y="4487153"/>
            <a:ext cx="1873527" cy="1338828"/>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ko-KR" b="1" dirty="0" lang="en-US" sz="900">
                <a:solidFill>
                  <a:schemeClr val="accent6">
                    <a:lumMod val="75000"/>
                  </a:schemeClr>
                </a:solidFill>
                <a:uFillTx/>
              </a:rPr>
              <a:t>Insurance and Real Estates</a:t>
            </a:r>
          </a:p>
          <a:p>
            <a:pPr indent="-171450" marL="171450">
              <a:buFont charset="0" panose="020B0604020202020204" pitchFamily="34" typeface="Arial"/>
              <a:buChar char="•"/>
            </a:pPr>
            <a:r>
              <a:rPr altLang="ko-KR" dirty="0" lang="en-US" sz="900">
                <a:solidFill>
                  <a:schemeClr val="accent6">
                    <a:lumMod val="75000"/>
                  </a:schemeClr>
                </a:solidFill>
                <a:uFillTx/>
              </a:rPr>
              <a:t>EVEREST RE GROUP LTD</a:t>
            </a:r>
          </a:p>
          <a:p>
            <a:pPr indent="-171450" marL="171450">
              <a:buFont charset="0" panose="020B0604020202020204" pitchFamily="34" typeface="Arial"/>
              <a:buChar char="•"/>
            </a:pPr>
            <a:r>
              <a:rPr altLang="ko-KR" dirty="0" lang="en-US" sz="900">
                <a:solidFill>
                  <a:schemeClr val="accent6">
                    <a:lumMod val="75000"/>
                  </a:schemeClr>
                </a:solidFill>
                <a:uFillTx/>
              </a:rPr>
              <a:t>AMERISAFE INC</a:t>
            </a:r>
          </a:p>
          <a:p>
            <a:pPr indent="-171450" marL="171450">
              <a:buFont charset="0" panose="020B0604020202020204" pitchFamily="34" typeface="Arial"/>
              <a:buChar char="•"/>
            </a:pPr>
            <a:r>
              <a:rPr altLang="ko-KR" dirty="0" lang="en-US" sz="900">
                <a:solidFill>
                  <a:schemeClr val="accent6">
                    <a:lumMod val="75000"/>
                  </a:schemeClr>
                </a:solidFill>
                <a:uFillTx/>
              </a:rPr>
              <a:t>AXIS CAPITAL HOLDINGS LTD</a:t>
            </a:r>
          </a:p>
          <a:p>
            <a:pPr indent="-171450" marL="171450">
              <a:buFont charset="0" panose="020B0604020202020204" pitchFamily="34" typeface="Arial"/>
              <a:buChar char="•"/>
            </a:pPr>
            <a:r>
              <a:rPr altLang="ko-KR" dirty="0" lang="en-US" sz="900">
                <a:solidFill>
                  <a:schemeClr val="accent6">
                    <a:lumMod val="75000"/>
                  </a:schemeClr>
                </a:solidFill>
                <a:uFillTx/>
              </a:rPr>
              <a:t>ALLIED WORLD ASSURANCE CO HOLDINGS AG</a:t>
            </a:r>
          </a:p>
          <a:p>
            <a:pPr indent="-171450" marL="171450">
              <a:buFont charset="0" panose="020B0604020202020204" pitchFamily="34" typeface="Arial"/>
              <a:buChar char="•"/>
            </a:pPr>
            <a:r>
              <a:rPr altLang="ko-KR" dirty="0" lang="en-US" sz="900">
                <a:solidFill>
                  <a:schemeClr val="accent6">
                    <a:lumMod val="75000"/>
                  </a:schemeClr>
                </a:solidFill>
                <a:uFillTx/>
              </a:rPr>
              <a:t>FIRST ACCEPTANCE COPR DE</a:t>
            </a:r>
          </a:p>
          <a:p>
            <a:pPr indent="-171450" marL="171450">
              <a:buFont charset="0" panose="020B0604020202020204" pitchFamily="34" typeface="Arial"/>
              <a:buChar char="•"/>
            </a:pPr>
            <a:r>
              <a:rPr altLang="ko-KR" dirty="0" lang="en-US" sz="900">
                <a:solidFill>
                  <a:schemeClr val="accent6">
                    <a:lumMod val="75000"/>
                  </a:schemeClr>
                </a:solidFill>
                <a:uFillTx/>
              </a:rPr>
              <a:t>EMPLOYEE HOLDINGS INC </a:t>
            </a:r>
          </a:p>
          <a:p>
            <a:pPr indent="-171450" marL="171450">
              <a:buFont charset="0" panose="020B0604020202020204" pitchFamily="34" typeface="Arial"/>
              <a:buChar char="•"/>
            </a:pPr>
            <a:r>
              <a:rPr altLang="ko-KR" dirty="0" lang="en-US" sz="900">
                <a:solidFill>
                  <a:schemeClr val="accent6">
                    <a:lumMod val="75000"/>
                  </a:schemeClr>
                </a:solidFill>
                <a:uFillTx/>
              </a:rPr>
              <a:t>PARTNER RE DTD</a:t>
            </a:r>
            <a:endParaRPr altLang="en-US" dirty="0" lang="ko-KR" sz="900">
              <a:solidFill>
                <a:schemeClr val="accent6">
                  <a:lumMod val="75000"/>
                </a:schemeClr>
              </a:solidFill>
              <a:uFillTx/>
            </a:endParaRPr>
          </a:p>
        </p:txBody>
      </p:sp>
      <p:sp>
        <p:nvSpPr>
          <p:cNvPr xmlns:c="http://schemas.openxmlformats.org/drawingml/2006/chart" xmlns:pic="http://schemas.openxmlformats.org/drawingml/2006/picture" xmlns:dgm="http://schemas.openxmlformats.org/drawingml/2006/diagram" id="16" name="TextBox 1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175878" y="3511313"/>
            <a:ext cx="2064690" cy="1338828"/>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ko-KR" b="1" dirty="0" lang="en-US" sz="900">
                <a:solidFill>
                  <a:schemeClr val="accent6">
                    <a:lumMod val="75000"/>
                  </a:schemeClr>
                </a:solidFill>
                <a:uFillTx/>
              </a:rPr>
              <a:t>Security Brokers, Dealers, and Flotation Companies</a:t>
            </a:r>
          </a:p>
          <a:p>
            <a:pPr indent="-171450" marL="171450">
              <a:buFont charset="0" panose="020B0604020202020204" pitchFamily="34" typeface="Arial"/>
              <a:buChar char="•"/>
            </a:pPr>
            <a:r>
              <a:rPr altLang="ko-KR" dirty="0" lang="en-US" sz="900">
                <a:solidFill>
                  <a:schemeClr val="accent6">
                    <a:lumMod val="75000"/>
                  </a:schemeClr>
                </a:solidFill>
                <a:uFillTx/>
              </a:rPr>
              <a:t>GOLDMAN SACHS GROUP INC</a:t>
            </a:r>
          </a:p>
          <a:p>
            <a:pPr indent="-171450" marL="171450">
              <a:buFont charset="0" panose="020B0604020202020204" pitchFamily="34" typeface="Arial"/>
              <a:buChar char="•"/>
            </a:pPr>
            <a:r>
              <a:rPr altLang="ko-KR" dirty="0" lang="en-US" sz="900">
                <a:solidFill>
                  <a:schemeClr val="accent6">
                    <a:lumMod val="75000"/>
                  </a:schemeClr>
                </a:solidFill>
                <a:uFillTx/>
              </a:rPr>
              <a:t>MORGAN SYANLEY</a:t>
            </a:r>
          </a:p>
          <a:p>
            <a:pPr indent="-171450" marL="171450">
              <a:buFont charset="0" panose="020B0604020202020204" pitchFamily="34" typeface="Arial"/>
              <a:buChar char="•"/>
            </a:pPr>
            <a:r>
              <a:rPr altLang="ko-KR" dirty="0" lang="en-US" sz="900">
                <a:solidFill>
                  <a:schemeClr val="accent6">
                    <a:lumMod val="75000"/>
                  </a:schemeClr>
                </a:solidFill>
                <a:uFillTx/>
              </a:rPr>
              <a:t>INTERACTIVE BROKERS GROUP INC</a:t>
            </a:r>
          </a:p>
          <a:p>
            <a:pPr indent="-171450" marL="171450">
              <a:buFont charset="0" panose="020B0604020202020204" pitchFamily="34" typeface="Arial"/>
              <a:buChar char="•"/>
            </a:pPr>
            <a:r>
              <a:rPr altLang="ko-KR" dirty="0" lang="en-US" sz="900">
                <a:solidFill>
                  <a:schemeClr val="accent6">
                    <a:lumMod val="75000"/>
                  </a:schemeClr>
                </a:solidFill>
                <a:uFillTx/>
              </a:rPr>
              <a:t>INTERCONTINENTAL EXCHANGE INC</a:t>
            </a:r>
          </a:p>
          <a:p>
            <a:pPr indent="-171450" marL="171450">
              <a:buFont charset="0" panose="020B0604020202020204" pitchFamily="34" typeface="Arial"/>
              <a:buChar char="•"/>
            </a:pPr>
            <a:r>
              <a:rPr altLang="ko-KR" dirty="0" lang="en-US" sz="900">
                <a:solidFill>
                  <a:schemeClr val="accent6">
                    <a:lumMod val="75000"/>
                  </a:schemeClr>
                </a:solidFill>
                <a:uFillTx/>
              </a:rPr>
              <a:t>CBOE HOLDINGS</a:t>
            </a:r>
          </a:p>
          <a:p>
            <a:pPr indent="-171450" marL="171450">
              <a:buFont charset="0" panose="020B0604020202020204" pitchFamily="34" typeface="Arial"/>
              <a:buChar char="•"/>
            </a:pPr>
            <a:r>
              <a:rPr altLang="ko-KR" dirty="0" lang="en-US" sz="900">
                <a:solidFill>
                  <a:schemeClr val="accent6">
                    <a:lumMod val="75000"/>
                  </a:schemeClr>
                </a:solidFill>
                <a:uFillTx/>
              </a:rPr>
              <a:t>CME GROUP INC</a:t>
            </a:r>
          </a:p>
          <a:p>
            <a:pPr indent="-171450" marL="171450">
              <a:buFont charset="0" panose="020B0604020202020204" pitchFamily="34" typeface="Arial"/>
              <a:buChar char="•"/>
            </a:pPr>
            <a:r>
              <a:rPr altLang="ko-KR" dirty="0" lang="en-US" sz="900">
                <a:solidFill>
                  <a:schemeClr val="accent6">
                    <a:lumMod val="75000"/>
                  </a:schemeClr>
                </a:solidFill>
                <a:uFillTx/>
              </a:rPr>
              <a:t>NASDAQ OMX GROUP INC</a:t>
            </a:r>
          </a:p>
        </p:txBody>
      </p:sp>
    </p:spTree>
  </p:cSld>
  <p:clrMapOvr xmlns:c="http://schemas.openxmlformats.org/drawingml/2006/chart" xmlns:pic="http://schemas.openxmlformats.org/drawingml/2006/picture" xmlns:dgm="http://schemas.openxmlformats.org/drawingml/2006/diagram">
    <a:masterClrMapping/>
  </p:clrMapOvr>
</p:sld>
</file>

<file path=ppt/slides/slide1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12943" y="237545"/>
            <a:ext cx="1301959" cy="584775"/>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ko-KR" b="1" dirty="0" lang="en-US" sz="3200">
                <a:solidFill>
                  <a:schemeClr val="bg1"/>
                </a:solidFill>
                <a:uFillTx/>
                <a:latin charset="0" panose="02020603050405020304" pitchFamily="18" typeface="Times New Roman"/>
                <a:cs charset="0" panose="02020603050405020304" pitchFamily="18" typeface="Times New Roman"/>
              </a:rPr>
              <a:t>Result</a:t>
            </a:r>
          </a:p>
        </p:txBody>
      </p:sp>
      <p:sp>
        <p:nvSpPr>
          <p:cNvPr xmlns:c="http://schemas.openxmlformats.org/drawingml/2006/chart" xmlns:pic="http://schemas.openxmlformats.org/drawingml/2006/picture" xmlns:dgm="http://schemas.openxmlformats.org/drawingml/2006/diagram" id="27" name="직사각형 2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46411" y="1045801"/>
            <a:ext cx="7968940" cy="3145476"/>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just">
              <a:lnSpc>
                <a:spcPct val="120000"/>
              </a:lnSpc>
              <a:spcAft>
                <a:spcPts val="800"/>
              </a:spcAft>
            </a:pPr>
            <a:r>
              <a:rPr altLang="ko-KR" b="1" dirty="0" lang="en-US" sz="2000">
                <a:uFillTx/>
                <a:latin charset="0" panose="020B0604020202020204" pitchFamily="34" typeface="Arial"/>
                <a:ea panose="020B0604020202020204" typeface="Arial Unicode MS"/>
                <a:cs charset="0" panose="020B0604020202020204" pitchFamily="34" typeface="Arial"/>
              </a:rPr>
              <a:t>Quantitative Analysis</a:t>
            </a:r>
          </a:p>
          <a:p>
            <a:pPr algn="just" fontAlgn="base" indent="-285750" marL="285750">
              <a:lnSpc>
                <a:spcPct val="120000"/>
              </a:lnSpc>
              <a:spcBef>
                <a:spcPct val="0"/>
              </a:spcBef>
              <a:spcAft>
                <a:spcPts val="800"/>
              </a:spcAft>
              <a:buFont charset="2" panose="05000000000000000000" pitchFamily="2" typeface="Wingdings"/>
              <a:buChar char="ü"/>
            </a:pPr>
            <a:r>
              <a:rPr altLang="ko-KR" b="1" dirty="0" lang="en-US" sz="1600">
                <a:uFillTx/>
              </a:rPr>
              <a:t>Within-industry variation</a:t>
            </a:r>
          </a:p>
          <a:p>
            <a:pPr algn="just" fontAlgn="base" indent="-285750" lvl="1" marL="742950">
              <a:spcBef>
                <a:spcPct val="0"/>
              </a:spcBef>
              <a:spcAft>
                <a:spcPts val="800"/>
              </a:spcAft>
              <a:buFont charset="0" panose="020B0604020202020204" pitchFamily="34" typeface="Arial"/>
              <a:buChar char="•"/>
            </a:pPr>
            <a:r>
              <a:rPr altLang="ko-KR" dirty="0" lang="en-US" sz="1600">
                <a:uFillTx/>
              </a:rPr>
              <a:t>Compute</a:t>
            </a:r>
            <a:r>
              <a:rPr altLang="en-US" dirty="0" lang="ko-KR" sz="1600">
                <a:uFillTx/>
              </a:rPr>
              <a:t> </a:t>
            </a:r>
            <a:r>
              <a:rPr altLang="ko-KR" dirty="0" lang="en-US" sz="1600">
                <a:uFillTx/>
              </a:rPr>
              <a:t>standard deviation of individual groups by year</a:t>
            </a:r>
            <a:r>
              <a:rPr altLang="ko-KR" dirty="0" lang="en-US" sz="1600">
                <a:uFillTx/>
                <a:sym charset="2" panose="05000000000000000000" pitchFamily="2" typeface="Wingdings"/>
              </a:rPr>
              <a:t> Compute an industry-size-weighted average of the standard deviations</a:t>
            </a:r>
          </a:p>
          <a:p>
            <a:pPr algn="just" fontAlgn="base" indent="-285750" lvl="1" marL="742950">
              <a:spcBef>
                <a:spcPct val="0"/>
              </a:spcBef>
              <a:spcAft>
                <a:spcPts val="800"/>
              </a:spcAft>
              <a:buFont charset="0" panose="020B0604020202020204" pitchFamily="34" typeface="Arial"/>
              <a:buChar char="•"/>
            </a:pPr>
            <a:r>
              <a:rPr altLang="ko-KR" dirty="0" i="1" lang="en-US" sz="1600">
                <a:uFillTx/>
              </a:rPr>
              <a:t>Smaller is the better</a:t>
            </a:r>
          </a:p>
          <a:p>
            <a:pPr algn="just" fontAlgn="base" indent="-285750" marL="285750">
              <a:lnSpc>
                <a:spcPct val="120000"/>
              </a:lnSpc>
              <a:spcBef>
                <a:spcPct val="0"/>
              </a:spcBef>
              <a:spcAft>
                <a:spcPts val="800"/>
              </a:spcAft>
              <a:buFont charset="2" panose="05000000000000000000" pitchFamily="2" typeface="Wingdings"/>
              <a:buChar char="ü"/>
            </a:pPr>
            <a:r>
              <a:rPr altLang="ko-KR" b="1" dirty="0" lang="en-US" sz="1600">
                <a:uFillTx/>
              </a:rPr>
              <a:t>Across-industry variation</a:t>
            </a:r>
          </a:p>
          <a:p>
            <a:pPr algn="just" fontAlgn="base" indent="-285750" lvl="1" marL="742950">
              <a:spcBef>
                <a:spcPct val="0"/>
              </a:spcBef>
              <a:spcAft>
                <a:spcPts val="800"/>
              </a:spcAft>
              <a:buFont charset="0" panose="020B0604020202020204" pitchFamily="34" typeface="Arial"/>
              <a:buChar char="•"/>
            </a:pPr>
            <a:r>
              <a:rPr altLang="ko-KR" dirty="0" lang="en-US" sz="1600">
                <a:uFillTx/>
              </a:rPr>
              <a:t>Compute the firm-size-weighted average of individual groups by year </a:t>
            </a:r>
            <a:r>
              <a:rPr altLang="ko-KR" dirty="0" lang="en-US" sz="1600">
                <a:uFillTx/>
                <a:sym charset="2" panose="05000000000000000000" pitchFamily="2" typeface="Wingdings"/>
              </a:rPr>
              <a:t> Compute a standard deviation of the averages</a:t>
            </a:r>
          </a:p>
          <a:p>
            <a:pPr algn="just" fontAlgn="base" indent="-285750" lvl="1" marL="742950">
              <a:spcBef>
                <a:spcPct val="0"/>
              </a:spcBef>
              <a:spcAft>
                <a:spcPts val="800"/>
              </a:spcAft>
              <a:buFont charset="0" panose="020B0604020202020204" pitchFamily="34" typeface="Arial"/>
              <a:buChar char="•"/>
            </a:pPr>
            <a:r>
              <a:rPr altLang="ko-KR" dirty="0" i="1" lang="en-US" sz="1600">
                <a:uFillTx/>
              </a:rPr>
              <a:t>Larger is the better</a:t>
            </a:r>
          </a:p>
        </p:txBody>
      </p:sp>
      <p:graphicFrame>
        <p:nvGraphicFramePr>
          <p:cNvPr xmlns:c="http://schemas.openxmlformats.org/drawingml/2006/chart" xmlns:pic="http://schemas.openxmlformats.org/drawingml/2006/picture" xmlns:dgm="http://schemas.openxmlformats.org/drawingml/2006/diagram" id="10" name="표 9"/>
          <p:cNvGraphicFramePr xmlns:c="http://schemas.openxmlformats.org/drawingml/2006/chart" xmlns:pic="http://schemas.openxmlformats.org/drawingml/2006/picture" xmlns:dgm="http://schemas.openxmlformats.org/drawingml/2006/diagram">
            <a:graphicFrameLocks noGrp="1"/>
          </p:cNvGraphicFramePr>
          <p:nvPr/>
        </p:nvGraphicFramePr>
        <p:xfrm xmlns:c="http://schemas.openxmlformats.org/drawingml/2006/chart" xmlns:pic="http://schemas.openxmlformats.org/drawingml/2006/picture" xmlns:dgm="http://schemas.openxmlformats.org/drawingml/2006/diagram">
          <a:off x="698987" y="4179340"/>
          <a:ext cx="7968941" cy="2081089"/>
        </p:xfrm>
        <a:graphic xmlns:c="http://schemas.openxmlformats.org/drawingml/2006/chart" xmlns:pic="http://schemas.openxmlformats.org/drawingml/2006/picture" xmlns:dgm="http://schemas.openxmlformats.org/drawingml/2006/diagram">
          <a:graphicData uri="http://schemas.openxmlformats.org/drawingml/2006/table">
            <a:tbl>
              <a:tblPr bandRow="1" firstCol="1" firstRow="1"/>
              <a:tblGrid>
                <a:gridCol w="2006599"/>
                <a:gridCol w="468748"/>
                <a:gridCol w="907806"/>
                <a:gridCol w="938292"/>
                <a:gridCol w="911874"/>
                <a:gridCol w="911874"/>
                <a:gridCol w="911874"/>
                <a:gridCol w="911874"/>
              </a:tblGrid>
              <a:tr h="113038">
                <a:tc>
                  <a:txBody>
                    <a:bodyPr/>
                    <a:lstStyle/>
                    <a:p>
                      <a:pPr algn="just" latinLnBrk="0">
                        <a:lnSpc>
                          <a:spcPct val="107000"/>
                        </a:lnSpc>
                        <a:spcAft>
                          <a:spcPts val="0"/>
                        </a:spcAft>
                      </a:pPr>
                      <a:endParaRPr dirty="0" kern="100" lang="ko-KR" sz="14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anchor="b" marB="0" marL="68580" marR="68580" marT="0">
                    <a:lnL>
                      <a:noFill/>
                    </a:lnL>
                    <a:lnR>
                      <a:noFill/>
                    </a:lnR>
                    <a:lnT algn="ctr" cap="flat" cmpd="sng" w="12700">
                      <a:solidFill>
                        <a:schemeClr val="tx1"/>
                      </a:solid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tcPr>
                </a:tc>
                <a:tc>
                  <a:txBody>
                    <a:bodyPr/>
                    <a:lstStyle/>
                    <a:p>
                      <a:pPr algn="just" latinLnBrk="0">
                        <a:lnSpc>
                          <a:spcPct val="107000"/>
                        </a:lnSpc>
                        <a:spcAft>
                          <a:spcPts val="0"/>
                        </a:spcAft>
                      </a:pPr>
                      <a:endParaRPr dirty="0" kern="100" lang="ko-KR" sz="14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anchor="b" marB="0" marL="68580" marR="68580" marT="0">
                    <a:lnL>
                      <a:noFill/>
                    </a:lnL>
                    <a:lnR>
                      <a:noFill/>
                    </a:lnR>
                    <a:lnT algn="ctr" cap="flat" cmpd="sng" w="12700">
                      <a:solidFill>
                        <a:schemeClr val="tx1"/>
                      </a:solid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tcPr>
                </a:tc>
                <a:tc gridSpan="3">
                  <a:txBody>
                    <a:bodyPr/>
                    <a:lstStyle/>
                    <a:p>
                      <a:pPr algn="l" defTabSz="914400" eaLnBrk="1" hangingPunct="1" latinLnBrk="0" marL="0" rtl="0">
                        <a:lnSpc>
                          <a:spcPct val="107000"/>
                        </a:lnSpc>
                        <a:spcAft>
                          <a:spcPts val="0"/>
                        </a:spcAft>
                      </a:pPr>
                      <a:r>
                        <a:rPr altLang="ko-KR" dirty="0" kern="100" lang="en-US" sz="1400">
                          <a:solidFill>
                            <a:srgbClr val="000000"/>
                          </a:solidFill>
                          <a:effectLst/>
                          <a:uFillTx/>
                          <a:latin charset="0" panose="02020603050405020304" pitchFamily="18" typeface="Times New Roman"/>
                          <a:ea charset="-127" panose="020B0503020000020004" pitchFamily="50" typeface="맑은 고딕"/>
                          <a:cs charset="0" panose="02020603050405020304" pitchFamily="18" typeface="Times New Roman"/>
                        </a:rPr>
                        <a:t>Within-industry variations</a:t>
                      </a:r>
                      <a:endParaRPr altLang="en-US" dirty="0" kern="100" lang="ko-KR" sz="1400">
                        <a:solidFill>
                          <a:srgbClr val="000000"/>
                        </a:solidFill>
                        <a:effectLst/>
                        <a:uFillTx/>
                        <a:latin charset="0" panose="02020603050405020304" pitchFamily="18" typeface="Times New Roman"/>
                        <a:ea charset="-127" panose="020B0503020000020004" pitchFamily="50" typeface="맑은 고딕"/>
                        <a:cs charset="0" panose="02020603050405020304" pitchFamily="18" typeface="Times New Roman"/>
                      </a:endParaRPr>
                    </a:p>
                  </a:txBody>
                  <a:tcPr anchor="b" marB="0" marL="72000" marR="68580" marT="0">
                    <a:lnL>
                      <a:noFill/>
                    </a:lnL>
                    <a:lnR>
                      <a:noFill/>
                    </a:lnR>
                    <a:lnT algn="ctr" cap="flat" cmpd="sng" w="12700">
                      <a:solidFill>
                        <a:schemeClr val="tx1"/>
                      </a:solid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tcPr>
                </a:tc>
                <a:tc hMerge="1">
                  <a:txBody>
                    <a:bodyPr/>
                    <a:lstStyle/>
                    <a:p>
                      <a:pPr algn="l" latinLnBrk="0">
                        <a:lnSpc>
                          <a:spcPct val="107000"/>
                        </a:lnSpc>
                        <a:spcAft>
                          <a:spcPts val="0"/>
                        </a:spcAft>
                      </a:pPr>
                      <a:endParaRPr dirty="0" kern="100" lang="ko-KR" sz="14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anchor="b" marB="0" marL="72000" marR="68580" marT="0">
                    <a:lnL>
                      <a:noFill/>
                    </a:lnL>
                    <a:lnR>
                      <a:noFill/>
                    </a:lnR>
                    <a:lnT algn="ctr" cap="flat" cmpd="sng" w="12700">
                      <a:solidFill>
                        <a:srgbClr val="000000"/>
                      </a:solidFill>
                      <a:prstDash val="solid"/>
                      <a:round/>
                      <a:headEnd len="med" type="none" w="med"/>
                      <a:tailEnd len="med" type="none" w="med"/>
                    </a:lnT>
                    <a:lnB algn="ctr" cap="flat" cmpd="sng" w="12700">
                      <a:solidFill>
                        <a:srgbClr val="000000"/>
                      </a:solidFill>
                      <a:prstDash val="solid"/>
                      <a:round/>
                      <a:headEnd len="med" type="none" w="med"/>
                      <a:tailEnd len="med" type="none" w="med"/>
                    </a:lnB>
                  </a:tcPr>
                </a:tc>
                <a:tc hMerge="1">
                  <a:txBody>
                    <a:bodyPr/>
                    <a:lstStyle/>
                    <a:p>
                      <a:pPr algn="l" defTabSz="914400" eaLnBrk="1" hangingPunct="1" latinLnBrk="0" marL="0" rtl="0">
                        <a:lnSpc>
                          <a:spcPct val="107000"/>
                        </a:lnSpc>
                        <a:spcAft>
                          <a:spcPts val="0"/>
                        </a:spcAft>
                      </a:pPr>
                      <a:endParaRPr altLang="en-US" dirty="0" i="1" kern="100" lang="ko-KR" sz="1400">
                        <a:solidFill>
                          <a:srgbClr val="000000"/>
                        </a:solidFill>
                        <a:effectLst/>
                        <a:uFillTx/>
                        <a:latin charset="0" panose="02020603050405020304" pitchFamily="18" typeface="Times New Roman"/>
                        <a:ea charset="-127" panose="020B0503020000020004" pitchFamily="50" typeface="맑은 고딕"/>
                        <a:cs charset="0" panose="02020603050405020304" pitchFamily="18" typeface="Times New Roman"/>
                      </a:endParaRPr>
                    </a:p>
                  </a:txBody>
                  <a:tcPr anchor="b" marB="0" marL="72000" marR="68580" marT="0">
                    <a:lnL>
                      <a:noFill/>
                    </a:lnL>
                    <a:lnR>
                      <a:noFill/>
                    </a:lnR>
                    <a:lnT algn="ctr" cap="flat" cmpd="sng" w="12700">
                      <a:solidFill>
                        <a:srgbClr val="000000"/>
                      </a:solidFill>
                      <a:prstDash val="solid"/>
                      <a:round/>
                      <a:headEnd len="med" type="none" w="med"/>
                      <a:tailEnd len="med" type="none" w="med"/>
                    </a:lnT>
                    <a:lnB algn="ctr" cap="flat" cmpd="sng" w="12700">
                      <a:solidFill>
                        <a:srgbClr val="000000"/>
                      </a:solidFill>
                      <a:prstDash val="solid"/>
                      <a:round/>
                      <a:headEnd len="med" type="none" w="med"/>
                      <a:tailEnd len="med" type="none" w="med"/>
                    </a:lnB>
                  </a:tcPr>
                </a:tc>
                <a:tc gridSpan="3">
                  <a:txBody>
                    <a:bodyPr/>
                    <a:lstStyle/>
                    <a:p>
                      <a:pPr algn="l" defTabSz="914400" eaLnBrk="1" hangingPunct="1" latinLnBrk="0" marL="0" rtl="0">
                        <a:lnSpc>
                          <a:spcPct val="107000"/>
                        </a:lnSpc>
                        <a:spcAft>
                          <a:spcPts val="0"/>
                        </a:spcAft>
                      </a:pPr>
                      <a:r>
                        <a:rPr altLang="ko-KR" dirty="0" kern="100" lang="en-US" sz="1400">
                          <a:solidFill>
                            <a:srgbClr val="000000"/>
                          </a:solidFill>
                          <a:effectLst/>
                          <a:uFillTx/>
                          <a:latin charset="0" panose="02020603050405020304" pitchFamily="18" typeface="Times New Roman"/>
                          <a:ea charset="-127" panose="020B0503020000020004" pitchFamily="50" typeface="맑은 고딕"/>
                          <a:cs charset="0" panose="02020603050405020304" pitchFamily="18" typeface="Times New Roman"/>
                        </a:rPr>
                        <a:t>Across-industry variations</a:t>
                      </a:r>
                      <a:endParaRPr altLang="ko-KR" dirty="0" kern="100" lang="ko-KR" sz="1400">
                        <a:solidFill>
                          <a:srgbClr val="000000"/>
                        </a:solidFill>
                        <a:effectLst/>
                        <a:uFillTx/>
                        <a:latin charset="0" panose="02020603050405020304" pitchFamily="18" typeface="Times New Roman"/>
                        <a:ea charset="-127" panose="020B0503020000020004" pitchFamily="50" typeface="맑은 고딕"/>
                        <a:cs charset="0" panose="02020603050405020304" pitchFamily="18" typeface="Times New Roman"/>
                      </a:endParaRPr>
                    </a:p>
                  </a:txBody>
                  <a:tcPr anchor="b" marB="0" marL="72000" marR="68580" marT="0">
                    <a:lnL>
                      <a:noFill/>
                    </a:lnL>
                    <a:lnR>
                      <a:noFill/>
                    </a:lnR>
                    <a:lnT algn="ctr" cap="flat" cmpd="sng" w="12700">
                      <a:solidFill>
                        <a:schemeClr val="tx1"/>
                      </a:solid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tcPr>
                </a:tc>
                <a:tc hMerge="1">
                  <a:txBody>
                    <a:bodyPr/>
                    <a:lstStyle/>
                    <a:p>
                      <a:pPr algn="l" latinLnBrk="0">
                        <a:lnSpc>
                          <a:spcPct val="107000"/>
                        </a:lnSpc>
                        <a:spcAft>
                          <a:spcPts val="0"/>
                        </a:spcAft>
                      </a:pPr>
                      <a:endParaRPr dirty="0" kern="100" lang="ko-KR" sz="14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anchor="b" marB="0" marL="72000" marR="68580" marT="0">
                    <a:lnL>
                      <a:noFill/>
                    </a:lnL>
                    <a:lnR>
                      <a:noFill/>
                    </a:lnR>
                    <a:lnT algn="ctr" cap="flat" cmpd="sng" w="12700">
                      <a:solidFill>
                        <a:srgbClr val="000000"/>
                      </a:solidFill>
                      <a:prstDash val="solid"/>
                      <a:round/>
                      <a:headEnd len="med" type="none" w="med"/>
                      <a:tailEnd len="med" type="none" w="med"/>
                    </a:lnT>
                    <a:lnB algn="ctr" cap="flat" cmpd="sng" w="12700">
                      <a:solidFill>
                        <a:srgbClr val="000000"/>
                      </a:solidFill>
                      <a:prstDash val="solid"/>
                      <a:round/>
                      <a:headEnd len="med" type="none" w="med"/>
                      <a:tailEnd len="med" type="none" w="med"/>
                    </a:lnB>
                  </a:tcPr>
                </a:tc>
                <a:tc hMerge="1">
                  <a:txBody>
                    <a:bodyPr/>
                    <a:lstStyle/>
                    <a:p>
                      <a:pPr algn="l" defTabSz="914400" eaLnBrk="1" hangingPunct="1" latinLnBrk="0" marL="0" rtl="0">
                        <a:lnSpc>
                          <a:spcPct val="107000"/>
                        </a:lnSpc>
                        <a:spcAft>
                          <a:spcPts val="0"/>
                        </a:spcAft>
                      </a:pPr>
                      <a:endParaRPr altLang="en-US" dirty="0" i="1" kern="100" lang="ko-KR" sz="1400">
                        <a:solidFill>
                          <a:srgbClr val="000000"/>
                        </a:solidFill>
                        <a:effectLst/>
                        <a:uFillTx/>
                        <a:latin charset="0" panose="02020603050405020304" pitchFamily="18" typeface="Times New Roman"/>
                        <a:ea charset="-127" panose="020B0503020000020004" pitchFamily="50" typeface="맑은 고딕"/>
                        <a:cs charset="0" panose="02020603050405020304" pitchFamily="18" typeface="Times New Roman"/>
                      </a:endParaRPr>
                    </a:p>
                  </a:txBody>
                  <a:tcPr anchor="b" marB="0" marL="72000" marR="68580" marT="0">
                    <a:lnL>
                      <a:noFill/>
                    </a:lnL>
                    <a:lnR>
                      <a:noFill/>
                    </a:lnR>
                    <a:lnT algn="ctr" cap="flat" cmpd="sng" w="12700">
                      <a:solidFill>
                        <a:srgbClr val="000000"/>
                      </a:solidFill>
                      <a:prstDash val="solid"/>
                      <a:round/>
                      <a:headEnd len="med" type="none" w="med"/>
                      <a:tailEnd len="med" type="none" w="med"/>
                    </a:lnT>
                    <a:lnB algn="ctr" cap="flat" cmpd="sng" w="12700">
                      <a:solidFill>
                        <a:srgbClr val="000000"/>
                      </a:solidFill>
                      <a:prstDash val="solid"/>
                      <a:round/>
                      <a:headEnd len="med" type="none" w="med"/>
                      <a:tailEnd len="med" type="none" w="med"/>
                    </a:lnB>
                  </a:tcPr>
                </a:tc>
              </a:tr>
              <a:tr h="113038">
                <a:tc>
                  <a:txBody>
                    <a:bodyPr/>
                    <a:lstStyle/>
                    <a:p>
                      <a:pPr algn="just" latinLnBrk="0">
                        <a:lnSpc>
                          <a:spcPct val="107000"/>
                        </a:lnSpc>
                        <a:spcAft>
                          <a:spcPts val="0"/>
                        </a:spcAft>
                      </a:pPr>
                      <a:r>
                        <a:rPr dirty="0" kern="100" lang="en-US" sz="1400">
                          <a:solidFill>
                            <a:srgbClr val="000000"/>
                          </a:solidFill>
                          <a:effectLst/>
                          <a:uFillTx/>
                          <a:latin charset="0" panose="02020603050405020304" pitchFamily="18" typeface="Times New Roman"/>
                          <a:ea charset="-127" panose="020B0503020000020004" pitchFamily="50" typeface="맑은 고딕"/>
                          <a:cs charset="0" panose="02020603050405020304" pitchFamily="18" typeface="Times New Roman"/>
                        </a:rPr>
                        <a:t>Classification method</a:t>
                      </a:r>
                      <a:endParaRPr dirty="0" kern="100" lang="ko-KR" sz="14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anchor="b" marB="0" marL="68580" marR="68580" marT="0">
                    <a:lnL>
                      <a:noFill/>
                    </a:lnL>
                    <a:lnR>
                      <a:noFill/>
                    </a:lnR>
                    <a:lnT algn="ctr" cap="flat" cmpd="sng" w="12700">
                      <a:no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tcPr>
                </a:tc>
                <a:tc>
                  <a:txBody>
                    <a:bodyPr/>
                    <a:lstStyle/>
                    <a:p>
                      <a:pPr algn="just" latinLnBrk="0">
                        <a:lnSpc>
                          <a:spcPct val="107000"/>
                        </a:lnSpc>
                        <a:spcAft>
                          <a:spcPts val="0"/>
                        </a:spcAft>
                      </a:pPr>
                      <a:r>
                        <a:rPr dirty="0" kern="100" lang="en-US" sz="1400">
                          <a:solidFill>
                            <a:srgbClr val="000000"/>
                          </a:solidFill>
                          <a:effectLst/>
                          <a:uFillTx/>
                          <a:latin charset="0" panose="02020603050405020304" pitchFamily="18" typeface="Times New Roman"/>
                          <a:ea charset="-127" panose="020B0503020000020004" pitchFamily="50" typeface="맑은 고딕"/>
                          <a:cs charset="0" panose="02020603050405020304" pitchFamily="18" typeface="Times New Roman"/>
                        </a:rPr>
                        <a:t>N</a:t>
                      </a:r>
                      <a:endParaRPr dirty="0" kern="100" lang="ko-KR" sz="14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anchor="b" marB="0" marL="68580" marR="68580" marT="0">
                    <a:lnL>
                      <a:noFill/>
                    </a:lnL>
                    <a:lnR>
                      <a:noFill/>
                    </a:lnR>
                    <a:lnT algn="ctr" cap="flat" cmpd="sng" w="12700">
                      <a:no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tcPr>
                </a:tc>
                <a:tc>
                  <a:txBody>
                    <a:bodyPr/>
                    <a:lstStyle/>
                    <a:p>
                      <a:pPr algn="l" latinLnBrk="0">
                        <a:lnSpc>
                          <a:spcPct val="107000"/>
                        </a:lnSpc>
                        <a:spcAft>
                          <a:spcPts val="0"/>
                        </a:spcAft>
                      </a:pPr>
                      <a:r>
                        <a:rPr dirty="0" kern="100" lang="en-US" sz="1400">
                          <a:solidFill>
                            <a:srgbClr val="000000"/>
                          </a:solidFill>
                          <a:effectLst/>
                          <a:uFillTx/>
                          <a:latin charset="0" panose="02020603050405020304" pitchFamily="18" typeface="Times New Roman"/>
                          <a:ea charset="-127" panose="020B0503020000020004" pitchFamily="50" typeface="맑은 고딕"/>
                          <a:cs charset="0" panose="02020603050405020304" pitchFamily="18" typeface="Times New Roman"/>
                        </a:rPr>
                        <a:t>Weighted OI/asset</a:t>
                      </a:r>
                      <a:endParaRPr dirty="0" kern="100" lang="ko-KR" sz="14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anchor="b" marB="0" marL="72000" marR="68580" marT="0">
                    <a:lnL>
                      <a:noFill/>
                    </a:lnL>
                    <a:lnR>
                      <a:noFill/>
                    </a:lnR>
                    <a:lnT algn="ctr" cap="flat" cmpd="sng" w="12700">
                      <a:no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tcPr>
                </a:tc>
                <a:tc>
                  <a:txBody>
                    <a:bodyPr/>
                    <a:lstStyle/>
                    <a:p>
                      <a:pPr algn="l" latinLnBrk="0">
                        <a:lnSpc>
                          <a:spcPct val="107000"/>
                        </a:lnSpc>
                        <a:spcAft>
                          <a:spcPts val="0"/>
                        </a:spcAft>
                      </a:pPr>
                      <a:r>
                        <a:rPr altLang="ko-KR" dirty="0" kern="100" lang="en-US" sz="1400">
                          <a:solidFill>
                            <a:srgbClr val="000000"/>
                          </a:solidFill>
                          <a:effectLst/>
                          <a:uFillTx/>
                          <a:latin charset="0" panose="02020603050405020304" pitchFamily="18" typeface="Times New Roman"/>
                          <a:ea typeface="+mn-ea"/>
                          <a:cs charset="0" panose="02020603050405020304" pitchFamily="18" typeface="Times New Roman"/>
                        </a:rPr>
                        <a:t>Weighted </a:t>
                      </a:r>
                      <a:r>
                        <a:rPr dirty="0" kern="100" lang="en-US" sz="1400">
                          <a:solidFill>
                            <a:srgbClr val="000000"/>
                          </a:solidFill>
                          <a:effectLst/>
                          <a:uFillTx/>
                          <a:latin charset="0" panose="02020603050405020304" pitchFamily="18" typeface="Times New Roman"/>
                          <a:ea charset="-127" panose="020B0503020000020004" pitchFamily="50" typeface="맑은 고딕"/>
                          <a:cs charset="0" panose="02020603050405020304" pitchFamily="18" typeface="Times New Roman"/>
                        </a:rPr>
                        <a:t>OI/sales</a:t>
                      </a:r>
                      <a:endParaRPr dirty="0" kern="100" lang="ko-KR" sz="14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anchor="b" marB="0" marL="72000" marR="68580" marT="0">
                    <a:lnL>
                      <a:noFill/>
                    </a:lnL>
                    <a:lnR>
                      <a:noFill/>
                    </a:lnR>
                    <a:lnT algn="ctr" cap="flat" cmpd="sng" w="12700">
                      <a:no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tcPr>
                </a:tc>
                <a:tc>
                  <a:txBody>
                    <a:bodyPr/>
                    <a:lstStyle/>
                    <a:p>
                      <a:pPr algn="l" defTabSz="914400" eaLnBrk="1" hangingPunct="1" latinLnBrk="0" marL="0" rtl="0">
                        <a:lnSpc>
                          <a:spcPct val="107000"/>
                        </a:lnSpc>
                        <a:spcAft>
                          <a:spcPts val="0"/>
                        </a:spcAft>
                      </a:pPr>
                      <a:r>
                        <a:rPr altLang="ko-KR" dirty="0" kern="100" lang="en-US" sz="1400">
                          <a:solidFill>
                            <a:srgbClr val="000000"/>
                          </a:solidFill>
                          <a:effectLst/>
                          <a:uFillTx/>
                          <a:latin charset="0" panose="02020603050405020304" pitchFamily="18" typeface="Times New Roman"/>
                          <a:ea typeface="+mn-ea"/>
                          <a:cs charset="0" panose="02020603050405020304" pitchFamily="18" typeface="Times New Roman"/>
                        </a:rPr>
                        <a:t>Weighted Market </a:t>
                      </a:r>
                      <a:r>
                        <a:rPr altLang="ko-KR" dirty="0" i="1" kern="100" lang="el-GR" sz="1400">
                          <a:solidFill>
                            <a:srgbClr val="000000"/>
                          </a:solidFill>
                          <a:effectLst/>
                          <a:uFillTx/>
                          <a:latin charset="0" panose="02020603050405020304" pitchFamily="18" typeface="Times New Roman"/>
                          <a:ea charset="-127" panose="020B0503020000020004" pitchFamily="50" typeface="맑은 고딕"/>
                          <a:cs charset="0" panose="02020603050405020304" pitchFamily="18" typeface="Times New Roman"/>
                        </a:rPr>
                        <a:t>β</a:t>
                      </a:r>
                      <a:endParaRPr altLang="en-US" dirty="0" i="1" kern="100" lang="ko-KR" sz="1400">
                        <a:solidFill>
                          <a:srgbClr val="000000"/>
                        </a:solidFill>
                        <a:effectLst/>
                        <a:uFillTx/>
                        <a:latin charset="0" panose="02020603050405020304" pitchFamily="18" typeface="Times New Roman"/>
                        <a:ea charset="-127" panose="020B0503020000020004" pitchFamily="50" typeface="맑은 고딕"/>
                        <a:cs charset="0" panose="02020603050405020304" pitchFamily="18" typeface="Times New Roman"/>
                      </a:endParaRPr>
                    </a:p>
                  </a:txBody>
                  <a:tcPr anchor="b" marB="0" marL="72000" marR="68580" marT="0">
                    <a:lnL>
                      <a:noFill/>
                    </a:lnL>
                    <a:lnR>
                      <a:noFill/>
                    </a:lnR>
                    <a:lnT algn="ctr" cap="flat" cmpd="sng" w="12700">
                      <a:no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tcPr>
                </a:tc>
                <a:tc>
                  <a:txBody>
                    <a:bodyPr/>
                    <a:lstStyle/>
                    <a:p>
                      <a:pPr algn="l" latinLnBrk="0">
                        <a:lnSpc>
                          <a:spcPct val="107000"/>
                        </a:lnSpc>
                        <a:spcAft>
                          <a:spcPts val="0"/>
                        </a:spcAft>
                      </a:pPr>
                      <a:r>
                        <a:rPr dirty="0" kern="100" lang="en-US" sz="1400">
                          <a:solidFill>
                            <a:srgbClr val="000000"/>
                          </a:solidFill>
                          <a:effectLst/>
                          <a:uFillTx/>
                          <a:latin charset="0" panose="02020603050405020304" pitchFamily="18" typeface="Times New Roman"/>
                          <a:ea charset="-127" panose="020B0503020000020004" pitchFamily="50" typeface="맑은 고딕"/>
                          <a:cs charset="0" panose="02020603050405020304" pitchFamily="18" typeface="Times New Roman"/>
                        </a:rPr>
                        <a:t>Weighted OI/asset</a:t>
                      </a:r>
                      <a:endParaRPr dirty="0" kern="100" lang="ko-KR" sz="14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anchor="b" marB="0" marL="72000" marR="68580" marT="0">
                    <a:lnL>
                      <a:noFill/>
                    </a:lnL>
                    <a:lnR>
                      <a:noFill/>
                    </a:lnR>
                    <a:lnT algn="ctr" cap="flat" cmpd="sng" w="12700">
                      <a:no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tcPr>
                </a:tc>
                <a:tc>
                  <a:txBody>
                    <a:bodyPr/>
                    <a:lstStyle/>
                    <a:p>
                      <a:pPr algn="l" latinLnBrk="0">
                        <a:lnSpc>
                          <a:spcPct val="107000"/>
                        </a:lnSpc>
                        <a:spcAft>
                          <a:spcPts val="0"/>
                        </a:spcAft>
                      </a:pPr>
                      <a:r>
                        <a:rPr altLang="ko-KR" dirty="0" kern="100" lang="en-US" sz="1400">
                          <a:solidFill>
                            <a:srgbClr val="000000"/>
                          </a:solidFill>
                          <a:effectLst/>
                          <a:uFillTx/>
                          <a:latin charset="0" panose="02020603050405020304" pitchFamily="18" typeface="Times New Roman"/>
                          <a:ea typeface="+mn-ea"/>
                          <a:cs charset="0" panose="02020603050405020304" pitchFamily="18" typeface="Times New Roman"/>
                        </a:rPr>
                        <a:t>Weighted </a:t>
                      </a:r>
                      <a:r>
                        <a:rPr dirty="0" kern="100" lang="en-US" sz="1400">
                          <a:solidFill>
                            <a:srgbClr val="000000"/>
                          </a:solidFill>
                          <a:effectLst/>
                          <a:uFillTx/>
                          <a:latin charset="0" panose="02020603050405020304" pitchFamily="18" typeface="Times New Roman"/>
                          <a:ea charset="-127" panose="020B0503020000020004" pitchFamily="50" typeface="맑은 고딕"/>
                          <a:cs charset="0" panose="02020603050405020304" pitchFamily="18" typeface="Times New Roman"/>
                        </a:rPr>
                        <a:t>OI/sales</a:t>
                      </a:r>
                      <a:endParaRPr dirty="0" kern="100" lang="ko-KR" sz="14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anchor="b" marB="0" marL="72000" marR="68580" marT="0">
                    <a:lnL>
                      <a:noFill/>
                    </a:lnL>
                    <a:lnR>
                      <a:noFill/>
                    </a:lnR>
                    <a:lnT algn="ctr" cap="flat" cmpd="sng" w="12700">
                      <a:no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tcPr>
                </a:tc>
                <a:tc>
                  <a:txBody>
                    <a:bodyPr/>
                    <a:lstStyle/>
                    <a:p>
                      <a:pPr algn="l" defTabSz="914400" eaLnBrk="1" hangingPunct="1" latinLnBrk="0" marL="0" rtl="0">
                        <a:lnSpc>
                          <a:spcPct val="107000"/>
                        </a:lnSpc>
                        <a:spcAft>
                          <a:spcPts val="0"/>
                        </a:spcAft>
                      </a:pPr>
                      <a:r>
                        <a:rPr altLang="ko-KR" dirty="0" kern="100" lang="en-US" sz="1400">
                          <a:solidFill>
                            <a:srgbClr val="000000"/>
                          </a:solidFill>
                          <a:effectLst/>
                          <a:uFillTx/>
                          <a:latin charset="0" panose="02020603050405020304" pitchFamily="18" typeface="Times New Roman"/>
                          <a:ea typeface="+mn-ea"/>
                          <a:cs charset="0" panose="02020603050405020304" pitchFamily="18" typeface="Times New Roman"/>
                        </a:rPr>
                        <a:t>Weighted Market </a:t>
                      </a:r>
                      <a:r>
                        <a:rPr altLang="ko-KR" dirty="0" i="1" kern="100" lang="el-GR" sz="1400">
                          <a:solidFill>
                            <a:srgbClr val="000000"/>
                          </a:solidFill>
                          <a:effectLst/>
                          <a:uFillTx/>
                          <a:latin charset="0" panose="02020603050405020304" pitchFamily="18" typeface="Times New Roman"/>
                          <a:ea charset="-127" panose="020B0503020000020004" pitchFamily="50" typeface="맑은 고딕"/>
                          <a:cs charset="0" panose="02020603050405020304" pitchFamily="18" typeface="Times New Roman"/>
                        </a:rPr>
                        <a:t>β</a:t>
                      </a:r>
                      <a:endParaRPr altLang="en-US" dirty="0" i="1" kern="100" lang="ko-KR" sz="1400">
                        <a:solidFill>
                          <a:srgbClr val="000000"/>
                        </a:solidFill>
                        <a:effectLst/>
                        <a:uFillTx/>
                        <a:latin charset="0" panose="02020603050405020304" pitchFamily="18" typeface="Times New Roman"/>
                        <a:ea charset="-127" panose="020B0503020000020004" pitchFamily="50" typeface="맑은 고딕"/>
                        <a:cs charset="0" panose="02020603050405020304" pitchFamily="18" typeface="Times New Roman"/>
                      </a:endParaRPr>
                    </a:p>
                  </a:txBody>
                  <a:tcPr anchor="b" marB="0" marL="72000" marR="68580" marT="0">
                    <a:lnL>
                      <a:noFill/>
                    </a:lnL>
                    <a:lnR>
                      <a:noFill/>
                    </a:lnR>
                    <a:lnT algn="ctr" cap="flat" cmpd="sng" w="12700">
                      <a:no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tcPr>
                </a:tc>
              </a:tr>
              <a:tr h="126216">
                <a:tc>
                  <a:txBody>
                    <a:bodyPr/>
                    <a:lstStyle/>
                    <a:p>
                      <a:pPr algn="just" latinLnBrk="0">
                        <a:lnSpc>
                          <a:spcPct val="107000"/>
                        </a:lnSpc>
                        <a:spcAft>
                          <a:spcPts val="0"/>
                        </a:spcAft>
                      </a:pPr>
                      <a:r>
                        <a:rPr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SIC 3-digit</a:t>
                      </a:r>
                      <a:endParaRPr dirty="0" kern="100" lang="ko-KR" sz="1400">
                        <a:solidFill>
                          <a:schemeClr val="tx1"/>
                        </a:solidFill>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anchor="b" marB="0" marL="72000" marR="68580" marT="0">
                    <a:lnL>
                      <a:noFill/>
                    </a:lnL>
                    <a:lnR>
                      <a:noFill/>
                    </a:lnR>
                    <a:lnT algn="ctr" cap="flat" cmpd="sng" w="12700">
                      <a:solidFill>
                        <a:schemeClr val="tx1"/>
                      </a:solidFill>
                      <a:prstDash val="solid"/>
                      <a:round/>
                      <a:headEnd len="med" type="none" w="med"/>
                      <a:tailEnd len="med" type="none" w="med"/>
                    </a:lnT>
                    <a:lnB>
                      <a:noFill/>
                    </a:lnB>
                    <a:lnTlToBr cmpd="sng" w="12700">
                      <a:noFill/>
                      <a:prstDash val="solid"/>
                    </a:lnTlToBr>
                    <a:lnBlToTr cmpd="sng" w="12700">
                      <a:noFill/>
                      <a:prstDash val="solid"/>
                    </a:lnBlToTr>
                  </a:tcPr>
                </a:tc>
                <a:tc>
                  <a:txBody>
                    <a:bodyPr/>
                    <a:lstStyle/>
                    <a:p>
                      <a:pPr algn="just" defTabSz="914400" eaLnBrk="1" hangingPunct="1" latinLnBrk="0" marL="0" rtl="0">
                        <a:lnSpc>
                          <a:spcPct val="107000"/>
                        </a:lnSpc>
                        <a:spcAft>
                          <a:spcPts val="0"/>
                        </a:spcAft>
                      </a:pPr>
                      <a:r>
                        <a:rPr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245</a:t>
                      </a:r>
                      <a:endParaRPr altLang="en-US" dirty="0" kern="100" lang="ko-KR"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endParaRPr>
                    </a:p>
                  </a:txBody>
                  <a:tcPr anchor="b" marB="0" marL="72000" marR="68580" marT="0">
                    <a:lnL>
                      <a:noFill/>
                    </a:lnL>
                    <a:lnR>
                      <a:noFill/>
                    </a:lnR>
                    <a:lnT algn="ctr" cap="flat" cmpd="sng" w="12700">
                      <a:solidFill>
                        <a:schemeClr val="tx1"/>
                      </a:solidFill>
                      <a:prstDash val="solid"/>
                      <a:round/>
                      <a:headEnd len="med" type="none" w="med"/>
                      <a:tailEnd len="med" type="none" w="med"/>
                    </a:lnT>
                    <a:lnB>
                      <a:noFill/>
                    </a:lnB>
                    <a:lnTlToBr cmpd="sng" w="12700">
                      <a:noFill/>
                      <a:prstDash val="solid"/>
                    </a:lnTlToBr>
                    <a:lnBlToTr cmpd="sng" w="12700">
                      <a:noFill/>
                      <a:prstDash val="solid"/>
                    </a:lnBlToTr>
                  </a:tcPr>
                </a:tc>
                <a:tc>
                  <a:txBody>
                    <a:bodyPr/>
                    <a:lstStyle/>
                    <a:p>
                      <a:pPr algn="just" defTabSz="914400" eaLnBrk="1" fontAlgn="ctr" hangingPunct="1" latinLnBrk="0" marL="0" rtl="0">
                        <a:lnSpc>
                          <a:spcPct val="107000"/>
                        </a:lnSpc>
                        <a:spcAft>
                          <a:spcPts val="0"/>
                        </a:spcAft>
                      </a:pPr>
                      <a:r>
                        <a:rPr altLang="ko-KR"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0.126</a:t>
                      </a:r>
                    </a:p>
                  </a:txBody>
                  <a:tcPr anchor="ctr" marB="0" marL="9525" marR="9525" marT="9525">
                    <a:lnL>
                      <a:noFill/>
                    </a:lnL>
                    <a:lnR>
                      <a:noFill/>
                    </a:lnR>
                    <a:lnT algn="ctr" cap="flat" cmpd="sng" w="12700">
                      <a:solidFill>
                        <a:schemeClr val="tx1"/>
                      </a:solidFill>
                      <a:prstDash val="solid"/>
                      <a:round/>
                      <a:headEnd len="med" type="none" w="med"/>
                      <a:tailEnd len="med" type="none" w="med"/>
                    </a:lnT>
                    <a:lnB>
                      <a:noFill/>
                    </a:lnB>
                    <a:lnTlToBr cmpd="sng" w="12700">
                      <a:noFill/>
                      <a:prstDash val="solid"/>
                    </a:lnTlToBr>
                    <a:lnBlToTr cmpd="sng" w="12700">
                      <a:noFill/>
                      <a:prstDash val="solid"/>
                    </a:lnBlToTr>
                  </a:tcPr>
                </a:tc>
                <a:tc>
                  <a:txBody>
                    <a:bodyPr/>
                    <a:lstStyle/>
                    <a:p>
                      <a:pPr algn="just" defTabSz="914400" eaLnBrk="1" fontAlgn="ctr" hangingPunct="1" latinLnBrk="0" marL="0" rtl="0">
                        <a:lnSpc>
                          <a:spcPct val="107000"/>
                        </a:lnSpc>
                        <a:spcAft>
                          <a:spcPts val="0"/>
                        </a:spcAft>
                      </a:pPr>
                      <a:r>
                        <a:rPr altLang="ko-KR"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18.296</a:t>
                      </a:r>
                    </a:p>
                  </a:txBody>
                  <a:tcPr anchor="ctr" marB="0" marL="9525" marR="9525" marT="9525">
                    <a:lnL>
                      <a:noFill/>
                    </a:lnL>
                    <a:lnR>
                      <a:noFill/>
                    </a:lnR>
                    <a:lnT algn="ctr" cap="flat" cmpd="sng" w="12700">
                      <a:solidFill>
                        <a:schemeClr val="tx1"/>
                      </a:solidFill>
                      <a:prstDash val="solid"/>
                      <a:round/>
                      <a:headEnd len="med" type="none" w="med"/>
                      <a:tailEnd len="med" type="none" w="med"/>
                    </a:lnT>
                    <a:lnB>
                      <a:noFill/>
                    </a:lnB>
                    <a:lnTlToBr cmpd="sng" w="12700">
                      <a:noFill/>
                      <a:prstDash val="solid"/>
                    </a:lnTlToBr>
                    <a:lnBlToTr cmpd="sng" w="12700">
                      <a:noFill/>
                      <a:prstDash val="solid"/>
                    </a:lnBlToTr>
                  </a:tcPr>
                </a:tc>
                <a:tc>
                  <a:txBody>
                    <a:bodyPr/>
                    <a:lstStyle/>
                    <a:p>
                      <a:pPr algn="just" defTabSz="914400" eaLnBrk="1" fontAlgn="ctr" hangingPunct="1" latinLnBrk="0" marL="0" rtl="0">
                        <a:lnSpc>
                          <a:spcPct val="107000"/>
                        </a:lnSpc>
                        <a:spcAft>
                          <a:spcPts val="0"/>
                        </a:spcAft>
                      </a:pPr>
                      <a:r>
                        <a:rPr altLang="ko-KR"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0.884</a:t>
                      </a:r>
                    </a:p>
                  </a:txBody>
                  <a:tcPr anchor="ctr" marB="0" marL="9525" marR="9525" marT="9525">
                    <a:lnL>
                      <a:noFill/>
                    </a:lnL>
                    <a:lnR>
                      <a:noFill/>
                    </a:lnR>
                    <a:lnT algn="ctr" cap="flat" cmpd="sng" w="12700">
                      <a:solidFill>
                        <a:schemeClr val="tx1"/>
                      </a:solidFill>
                      <a:prstDash val="solid"/>
                      <a:round/>
                      <a:headEnd len="med" type="none" w="med"/>
                      <a:tailEnd len="med" type="none" w="med"/>
                    </a:lnT>
                    <a:lnB>
                      <a:noFill/>
                    </a:lnB>
                    <a:lnTlToBr cmpd="sng" w="12700">
                      <a:noFill/>
                      <a:prstDash val="solid"/>
                    </a:lnTlToBr>
                    <a:lnBlToTr cmpd="sng" w="12700">
                      <a:noFill/>
                      <a:prstDash val="solid"/>
                    </a:lnBlToTr>
                  </a:tcPr>
                </a:tc>
                <a:tc>
                  <a:txBody>
                    <a:bodyPr/>
                    <a:lstStyle/>
                    <a:p>
                      <a:pPr algn="just" defTabSz="914400" eaLnBrk="1" fontAlgn="ctr" hangingPunct="1" latinLnBrk="0" marL="0" rtl="0">
                        <a:lnSpc>
                          <a:spcPct val="107000"/>
                        </a:lnSpc>
                        <a:spcAft>
                          <a:spcPts val="0"/>
                        </a:spcAft>
                      </a:pPr>
                      <a:r>
                        <a:rPr altLang="ko-KR"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0.390</a:t>
                      </a:r>
                    </a:p>
                  </a:txBody>
                  <a:tcPr anchor="ctr" marB="0" marL="72000" marR="0" marT="0">
                    <a:lnL>
                      <a:noFill/>
                    </a:lnL>
                    <a:lnR>
                      <a:noFill/>
                    </a:lnR>
                    <a:lnT algn="ctr" cap="flat" cmpd="sng" w="12700">
                      <a:solidFill>
                        <a:schemeClr val="tx1"/>
                      </a:solidFill>
                      <a:prstDash val="solid"/>
                      <a:round/>
                      <a:headEnd len="med" type="none" w="med"/>
                      <a:tailEnd len="med" type="none" w="med"/>
                    </a:lnT>
                    <a:lnB>
                      <a:noFill/>
                    </a:lnB>
                    <a:lnTlToBr cmpd="sng" w="12700">
                      <a:noFill/>
                      <a:prstDash val="solid"/>
                    </a:lnTlToBr>
                    <a:lnBlToTr cmpd="sng" w="12700">
                      <a:noFill/>
                      <a:prstDash val="solid"/>
                    </a:lnBlToTr>
                  </a:tcPr>
                </a:tc>
                <a:tc>
                  <a:txBody>
                    <a:bodyPr/>
                    <a:lstStyle/>
                    <a:p>
                      <a:pPr algn="just" defTabSz="914400" eaLnBrk="1" fontAlgn="ctr" hangingPunct="1" latinLnBrk="0" marL="0" rtl="0">
                        <a:lnSpc>
                          <a:spcPct val="107000"/>
                        </a:lnSpc>
                        <a:spcAft>
                          <a:spcPts val="0"/>
                        </a:spcAft>
                      </a:pPr>
                      <a:r>
                        <a:rPr altLang="ko-KR"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0.066</a:t>
                      </a:r>
                    </a:p>
                  </a:txBody>
                  <a:tcPr anchor="ctr" marB="0" marL="72000" marR="0" marT="0">
                    <a:lnL>
                      <a:noFill/>
                    </a:lnL>
                    <a:lnR>
                      <a:noFill/>
                    </a:lnR>
                    <a:lnT algn="ctr" cap="flat" cmpd="sng" w="12700">
                      <a:solidFill>
                        <a:schemeClr val="tx1"/>
                      </a:solidFill>
                      <a:prstDash val="solid"/>
                      <a:round/>
                      <a:headEnd len="med" type="none" w="med"/>
                      <a:tailEnd len="med" type="none" w="med"/>
                    </a:lnT>
                    <a:lnB>
                      <a:noFill/>
                    </a:lnB>
                    <a:lnTlToBr cmpd="sng" w="12700">
                      <a:noFill/>
                      <a:prstDash val="solid"/>
                    </a:lnTlToBr>
                    <a:lnBlToTr cmpd="sng" w="12700">
                      <a:noFill/>
                      <a:prstDash val="solid"/>
                    </a:lnBlToTr>
                  </a:tcPr>
                </a:tc>
                <a:tc>
                  <a:txBody>
                    <a:bodyPr/>
                    <a:lstStyle/>
                    <a:p>
                      <a:pPr algn="just" defTabSz="914400" eaLnBrk="1" fontAlgn="ctr" hangingPunct="1" latinLnBrk="0" marL="0" rtl="0">
                        <a:lnSpc>
                          <a:spcPct val="107000"/>
                        </a:lnSpc>
                        <a:spcAft>
                          <a:spcPts val="0"/>
                        </a:spcAft>
                      </a:pPr>
                      <a:r>
                        <a:rPr altLang="ko-KR"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0.741</a:t>
                      </a:r>
                    </a:p>
                  </a:txBody>
                  <a:tcPr anchor="ctr" marB="0" marL="72000" marR="0" marT="0">
                    <a:lnL>
                      <a:noFill/>
                    </a:lnL>
                    <a:lnR>
                      <a:noFill/>
                    </a:lnR>
                    <a:lnT algn="ctr" cap="flat" cmpd="sng" w="12700">
                      <a:solidFill>
                        <a:schemeClr val="tx1"/>
                      </a:solidFill>
                      <a:prstDash val="solid"/>
                      <a:round/>
                      <a:headEnd len="med" type="none" w="med"/>
                      <a:tailEnd len="med" type="none" w="med"/>
                    </a:lnT>
                    <a:lnB>
                      <a:noFill/>
                    </a:lnB>
                    <a:lnTlToBr cmpd="sng" w="12700">
                      <a:noFill/>
                      <a:prstDash val="solid"/>
                    </a:lnTlToBr>
                    <a:lnBlToTr cmpd="sng" w="12700">
                      <a:noFill/>
                      <a:prstDash val="solid"/>
                    </a:lnBlToTr>
                  </a:tcPr>
                </a:tc>
              </a:tr>
              <a:tr h="124531">
                <a:tc>
                  <a:txBody>
                    <a:bodyPr/>
                    <a:lstStyle/>
                    <a:p>
                      <a:pPr algn="just" defTabSz="914400" eaLnBrk="1" hangingPunct="1" latinLnBrk="0" marL="0" rtl="0">
                        <a:lnSpc>
                          <a:spcPct val="107000"/>
                        </a:lnSpc>
                        <a:spcAft>
                          <a:spcPts val="0"/>
                        </a:spcAft>
                      </a:pPr>
                      <a:r>
                        <a:rPr altLang="ko-KR" dirty="0" err="1"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GICS_subind</a:t>
                      </a:r>
                      <a:endParaRPr altLang="en-US" dirty="0" kern="100" lang="ko-KR"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endParaRPr>
                    </a:p>
                  </a:txBody>
                  <a:tcPr anchor="b" marB="0" marL="72000" marR="68580" marT="0">
                    <a:lnL>
                      <a:noFill/>
                    </a:lnL>
                    <a:lnR>
                      <a:noFill/>
                    </a:lnR>
                    <a:lnT algn="ctr" cap="flat" cmpd="sng" w="12700">
                      <a:noFill/>
                      <a:prstDash val="solid"/>
                      <a:round/>
                      <a:headEnd len="med" type="none" w="med"/>
                      <a:tailEnd len="med" type="none" w="med"/>
                    </a:lnT>
                    <a:lnB>
                      <a:noFill/>
                    </a:lnB>
                    <a:lnTlToBr cmpd="sng" w="12700">
                      <a:noFill/>
                      <a:prstDash val="solid"/>
                    </a:lnTlToBr>
                    <a:lnBlToTr cmpd="sng" w="12700">
                      <a:noFill/>
                      <a:prstDash val="solid"/>
                    </a:lnBlToTr>
                  </a:tcPr>
                </a:tc>
                <a:tc>
                  <a:txBody>
                    <a:bodyPr/>
                    <a:lstStyle/>
                    <a:p>
                      <a:pPr algn="just" defTabSz="914400" eaLnBrk="1" hangingPunct="1" latinLnBrk="0" marL="0" rtl="0">
                        <a:lnSpc>
                          <a:spcPct val="107000"/>
                        </a:lnSpc>
                        <a:spcAft>
                          <a:spcPts val="0"/>
                        </a:spcAft>
                      </a:pPr>
                      <a:r>
                        <a:rPr altLang="ko-KR"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157</a:t>
                      </a:r>
                      <a:endParaRPr altLang="en-US" dirty="0" kern="100" lang="ko-KR"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endParaRPr>
                    </a:p>
                  </a:txBody>
                  <a:tcPr anchor="b" marB="0" marL="72000" marR="68580" marT="0">
                    <a:lnL>
                      <a:noFill/>
                    </a:lnL>
                    <a:lnR>
                      <a:noFill/>
                    </a:lnR>
                    <a:lnT algn="ctr" cap="flat" cmpd="sng" w="12700">
                      <a:noFill/>
                      <a:prstDash val="solid"/>
                      <a:round/>
                      <a:headEnd len="med" type="none" w="med"/>
                      <a:tailEnd len="med" type="none" w="med"/>
                    </a:lnT>
                    <a:lnB>
                      <a:noFill/>
                    </a:lnB>
                    <a:lnTlToBr cmpd="sng" w="12700">
                      <a:noFill/>
                      <a:prstDash val="solid"/>
                    </a:lnTlToBr>
                    <a:lnBlToTr cmpd="sng" w="12700">
                      <a:noFill/>
                      <a:prstDash val="solid"/>
                    </a:lnBlToTr>
                  </a:tcPr>
                </a:tc>
                <a:tc>
                  <a:txBody>
                    <a:bodyPr/>
                    <a:lstStyle/>
                    <a:p>
                      <a:pPr algn="just" defTabSz="914400" eaLnBrk="1" fontAlgn="ctr" hangingPunct="1" latinLnBrk="0" marL="0" rtl="0">
                        <a:lnSpc>
                          <a:spcPct val="107000"/>
                        </a:lnSpc>
                        <a:spcAft>
                          <a:spcPts val="0"/>
                        </a:spcAft>
                      </a:pPr>
                      <a:r>
                        <a:rPr altLang="ko-KR"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0.143</a:t>
                      </a:r>
                    </a:p>
                  </a:txBody>
                  <a:tcPr anchor="ctr" marB="0" marL="9525" marR="9525" marT="9525">
                    <a:lnL>
                      <a:noFill/>
                    </a:lnL>
                    <a:lnR>
                      <a:noFill/>
                    </a:lnR>
                    <a:lnT algn="ctr" cap="flat" cmpd="sng" w="12700">
                      <a:noFill/>
                      <a:prstDash val="solid"/>
                      <a:round/>
                      <a:headEnd len="med" type="none" w="med"/>
                      <a:tailEnd len="med" type="none" w="med"/>
                    </a:lnT>
                    <a:lnB>
                      <a:noFill/>
                    </a:lnB>
                    <a:lnTlToBr cmpd="sng" w="12700">
                      <a:noFill/>
                      <a:prstDash val="solid"/>
                    </a:lnTlToBr>
                    <a:lnBlToTr cmpd="sng" w="12700">
                      <a:noFill/>
                      <a:prstDash val="solid"/>
                    </a:lnBlToTr>
                  </a:tcPr>
                </a:tc>
                <a:tc>
                  <a:txBody>
                    <a:bodyPr/>
                    <a:lstStyle/>
                    <a:p>
                      <a:pPr algn="just" defTabSz="914400" eaLnBrk="1" fontAlgn="ctr" hangingPunct="1" latinLnBrk="0" marL="0" rtl="0">
                        <a:lnSpc>
                          <a:spcPct val="107000"/>
                        </a:lnSpc>
                        <a:spcAft>
                          <a:spcPts val="0"/>
                        </a:spcAft>
                      </a:pPr>
                      <a:r>
                        <a:rPr altLang="ko-KR"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13.823</a:t>
                      </a:r>
                    </a:p>
                  </a:txBody>
                  <a:tcPr anchor="ctr" marB="0" marL="9525" marR="9525" marT="9525">
                    <a:lnL>
                      <a:noFill/>
                    </a:lnL>
                    <a:lnR>
                      <a:noFill/>
                    </a:lnR>
                    <a:lnT algn="ctr" cap="flat" cmpd="sng" w="12700">
                      <a:noFill/>
                      <a:prstDash val="solid"/>
                      <a:round/>
                      <a:headEnd len="med" type="none" w="med"/>
                      <a:tailEnd len="med" type="none" w="med"/>
                    </a:lnT>
                    <a:lnB>
                      <a:noFill/>
                    </a:lnB>
                    <a:lnTlToBr cmpd="sng" w="12700">
                      <a:noFill/>
                      <a:prstDash val="solid"/>
                    </a:lnTlToBr>
                    <a:lnBlToTr cmpd="sng" w="12700">
                      <a:noFill/>
                      <a:prstDash val="solid"/>
                    </a:lnBlToTr>
                  </a:tcPr>
                </a:tc>
                <a:tc>
                  <a:txBody>
                    <a:bodyPr/>
                    <a:lstStyle/>
                    <a:p>
                      <a:pPr algn="just" defTabSz="914400" eaLnBrk="1" fontAlgn="ctr" hangingPunct="1" latinLnBrk="0" marL="0" rtl="0">
                        <a:lnSpc>
                          <a:spcPct val="107000"/>
                        </a:lnSpc>
                        <a:spcAft>
                          <a:spcPts val="0"/>
                        </a:spcAft>
                      </a:pPr>
                      <a:r>
                        <a:rPr altLang="ko-KR" b="1"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0.803</a:t>
                      </a:r>
                    </a:p>
                  </a:txBody>
                  <a:tcPr anchor="ctr" marB="0" marL="9525" marR="9525" marT="9525">
                    <a:lnL>
                      <a:noFill/>
                    </a:lnL>
                    <a:lnR>
                      <a:noFill/>
                    </a:lnR>
                    <a:lnT algn="ctr" cap="flat" cmpd="sng" w="12700">
                      <a:noFill/>
                      <a:prstDash val="solid"/>
                      <a:round/>
                      <a:headEnd len="med" type="none" w="med"/>
                      <a:tailEnd len="med" type="none" w="med"/>
                    </a:lnT>
                    <a:lnB>
                      <a:noFill/>
                    </a:lnB>
                    <a:lnTlToBr cmpd="sng" w="12700">
                      <a:noFill/>
                      <a:prstDash val="solid"/>
                    </a:lnTlToBr>
                    <a:lnBlToTr cmpd="sng" w="12700">
                      <a:noFill/>
                      <a:prstDash val="solid"/>
                    </a:lnBlToTr>
                  </a:tcPr>
                </a:tc>
                <a:tc>
                  <a:txBody>
                    <a:bodyPr/>
                    <a:lstStyle/>
                    <a:p>
                      <a:pPr algn="just" defTabSz="914400" eaLnBrk="1" fontAlgn="ctr" hangingPunct="1" latinLnBrk="0" marL="0" rtl="0">
                        <a:lnSpc>
                          <a:spcPct val="107000"/>
                        </a:lnSpc>
                        <a:spcAft>
                          <a:spcPts val="0"/>
                        </a:spcAft>
                      </a:pPr>
                      <a:r>
                        <a:rPr altLang="ko-KR"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3.455</a:t>
                      </a:r>
                    </a:p>
                  </a:txBody>
                  <a:tcPr anchor="ctr" marB="0" marL="72000" marR="0" marT="0">
                    <a:lnL>
                      <a:noFill/>
                    </a:lnL>
                    <a:lnR>
                      <a:noFill/>
                    </a:lnR>
                    <a:lnT algn="ctr" cap="flat" cmpd="sng" w="12700">
                      <a:noFill/>
                      <a:prstDash val="solid"/>
                      <a:round/>
                      <a:headEnd len="med" type="none" w="med"/>
                      <a:tailEnd len="med" type="none" w="med"/>
                    </a:lnT>
                    <a:lnB>
                      <a:noFill/>
                    </a:lnB>
                    <a:lnTlToBr cmpd="sng" w="12700">
                      <a:noFill/>
                      <a:prstDash val="solid"/>
                    </a:lnTlToBr>
                    <a:lnBlToTr cmpd="sng" w="12700">
                      <a:noFill/>
                      <a:prstDash val="solid"/>
                    </a:lnBlToTr>
                  </a:tcPr>
                </a:tc>
                <a:tc>
                  <a:txBody>
                    <a:bodyPr/>
                    <a:lstStyle/>
                    <a:p>
                      <a:pPr algn="just" defTabSz="914400" eaLnBrk="1" fontAlgn="ctr" hangingPunct="1" latinLnBrk="0" marL="0" rtl="0">
                        <a:lnSpc>
                          <a:spcPct val="107000"/>
                        </a:lnSpc>
                        <a:spcAft>
                          <a:spcPts val="0"/>
                        </a:spcAft>
                      </a:pPr>
                      <a:r>
                        <a:rPr altLang="ko-KR"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0.136</a:t>
                      </a:r>
                    </a:p>
                  </a:txBody>
                  <a:tcPr anchor="ctr" marB="0" marL="72000" marR="0" marT="0">
                    <a:lnL>
                      <a:noFill/>
                    </a:lnL>
                    <a:lnR>
                      <a:noFill/>
                    </a:lnR>
                    <a:lnT algn="ctr" cap="flat" cmpd="sng" w="12700">
                      <a:noFill/>
                      <a:prstDash val="solid"/>
                      <a:round/>
                      <a:headEnd len="med" type="none" w="med"/>
                      <a:tailEnd len="med" type="none" w="med"/>
                    </a:lnT>
                    <a:lnB>
                      <a:noFill/>
                    </a:lnB>
                    <a:lnTlToBr cmpd="sng" w="12700">
                      <a:noFill/>
                      <a:prstDash val="solid"/>
                    </a:lnTlToBr>
                    <a:lnBlToTr cmpd="sng" w="12700">
                      <a:noFill/>
                      <a:prstDash val="solid"/>
                    </a:lnBlToTr>
                  </a:tcPr>
                </a:tc>
                <a:tc>
                  <a:txBody>
                    <a:bodyPr/>
                    <a:lstStyle/>
                    <a:p>
                      <a:pPr algn="just" defTabSz="914400" eaLnBrk="1" fontAlgn="ctr" hangingPunct="1" latinLnBrk="0" marL="0" rtl="0">
                        <a:lnSpc>
                          <a:spcPct val="107000"/>
                        </a:lnSpc>
                        <a:spcAft>
                          <a:spcPts val="0"/>
                        </a:spcAft>
                      </a:pPr>
                      <a:r>
                        <a:rPr altLang="ko-KR"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0.619</a:t>
                      </a:r>
                    </a:p>
                  </a:txBody>
                  <a:tcPr anchor="ctr" marB="0" marL="72000" marR="0" marT="0">
                    <a:lnL>
                      <a:noFill/>
                    </a:lnL>
                    <a:lnR>
                      <a:noFill/>
                    </a:lnR>
                    <a:lnT algn="ctr" cap="flat" cmpd="sng" w="12700">
                      <a:noFill/>
                      <a:prstDash val="solid"/>
                      <a:round/>
                      <a:headEnd len="med" type="none" w="med"/>
                      <a:tailEnd len="med" type="none" w="med"/>
                    </a:lnT>
                    <a:lnB>
                      <a:noFill/>
                    </a:lnB>
                    <a:lnTlToBr cmpd="sng" w="12700">
                      <a:noFill/>
                      <a:prstDash val="solid"/>
                    </a:lnTlToBr>
                    <a:lnBlToTr cmpd="sng" w="12700">
                      <a:noFill/>
                      <a:prstDash val="solid"/>
                    </a:lnBlToTr>
                  </a:tcPr>
                </a:tc>
              </a:tr>
              <a:tr h="126216">
                <a:tc>
                  <a:txBody>
                    <a:bodyPr/>
                    <a:lstStyle/>
                    <a:p>
                      <a:pPr algn="just" defTabSz="914400" eaLnBrk="1" hangingPunct="1" latinLnBrk="0" marL="0" rtl="0">
                        <a:lnSpc>
                          <a:spcPct val="107000"/>
                        </a:lnSpc>
                        <a:spcAft>
                          <a:spcPts val="0"/>
                        </a:spcAft>
                      </a:pPr>
                      <a:r>
                        <a:rPr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TNIC </a:t>
                      </a:r>
                      <a:r>
                        <a:rPr altLang="ko-KR" dirty="0" kern="100" lang="en-US" sz="1400">
                          <a:solidFill>
                            <a:schemeClr val="tx1"/>
                          </a:solidFill>
                          <a:effectLst/>
                          <a:uFillTx/>
                          <a:latin charset="0" panose="02020603050405020304" pitchFamily="18" typeface="Times New Roman"/>
                          <a:ea typeface="+mn-ea"/>
                          <a:cs charset="0" panose="02020603050405020304" pitchFamily="18" typeface="Times New Roman"/>
                        </a:rPr>
                        <a:t>300</a:t>
                      </a:r>
                      <a:r>
                        <a:rPr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 fixed code</a:t>
                      </a:r>
                      <a:endParaRPr altLang="en-US" dirty="0" kern="100" lang="ko-KR"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endParaRPr>
                    </a:p>
                  </a:txBody>
                  <a:tcPr anchor="b" marB="0" marL="72000" marR="68580" marT="0">
                    <a:lnL>
                      <a:noFill/>
                    </a:lnL>
                    <a:lnR>
                      <a:noFill/>
                    </a:lnR>
                    <a:lnT>
                      <a:noFill/>
                    </a:lnT>
                    <a:lnB>
                      <a:noFill/>
                    </a:lnB>
                    <a:lnTlToBr cmpd="sng" w="12700">
                      <a:noFill/>
                      <a:prstDash val="solid"/>
                    </a:lnTlToBr>
                    <a:lnBlToTr cmpd="sng" w="12700">
                      <a:noFill/>
                      <a:prstDash val="solid"/>
                    </a:lnBlToTr>
                    <a:solidFill>
                      <a:schemeClr val="accent1">
                        <a:lumMod val="20000"/>
                        <a:lumOff val="80000"/>
                      </a:schemeClr>
                    </a:solidFill>
                  </a:tcPr>
                </a:tc>
                <a:tc>
                  <a:txBody>
                    <a:bodyPr/>
                    <a:lstStyle/>
                    <a:p>
                      <a:pPr algn="just" defTabSz="914400" eaLnBrk="1" hangingPunct="1" latinLnBrk="0" marL="0" rtl="0">
                        <a:lnSpc>
                          <a:spcPct val="107000"/>
                        </a:lnSpc>
                        <a:spcAft>
                          <a:spcPts val="0"/>
                        </a:spcAft>
                      </a:pPr>
                      <a:r>
                        <a:rPr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300</a:t>
                      </a:r>
                      <a:endParaRPr altLang="en-US" dirty="0" kern="100" lang="ko-KR"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endParaRPr>
                    </a:p>
                  </a:txBody>
                  <a:tcPr anchor="b" marB="0" marL="72000" marR="68580" marT="0">
                    <a:lnL>
                      <a:noFill/>
                    </a:lnL>
                    <a:lnR>
                      <a:noFill/>
                    </a:lnR>
                    <a:lnT>
                      <a:noFill/>
                    </a:lnT>
                    <a:lnB>
                      <a:noFill/>
                    </a:lnB>
                    <a:lnTlToBr cmpd="sng" w="12700">
                      <a:noFill/>
                      <a:prstDash val="solid"/>
                    </a:lnTlToBr>
                    <a:lnBlToTr cmpd="sng" w="12700">
                      <a:noFill/>
                      <a:prstDash val="solid"/>
                    </a:lnBlToTr>
                    <a:solidFill>
                      <a:schemeClr val="accent1">
                        <a:lumMod val="20000"/>
                        <a:lumOff val="80000"/>
                      </a:schemeClr>
                    </a:solidFill>
                  </a:tcPr>
                </a:tc>
                <a:tc>
                  <a:txBody>
                    <a:bodyPr/>
                    <a:lstStyle/>
                    <a:p>
                      <a:pPr algn="just" defTabSz="914400" eaLnBrk="1" fontAlgn="ctr" hangingPunct="1" latinLnBrk="0" marL="0" rtl="0">
                        <a:lnSpc>
                          <a:spcPct val="107000"/>
                        </a:lnSpc>
                        <a:spcAft>
                          <a:spcPts val="0"/>
                        </a:spcAft>
                      </a:pPr>
                      <a:r>
                        <a:rPr altLang="ko-KR"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0.130</a:t>
                      </a:r>
                    </a:p>
                  </a:txBody>
                  <a:tcPr anchor="ctr" marB="0" marL="9525" marR="9525" marT="9525">
                    <a:lnL>
                      <a:noFill/>
                    </a:lnL>
                    <a:lnR>
                      <a:noFill/>
                    </a:lnR>
                    <a:lnT>
                      <a:noFill/>
                    </a:lnT>
                    <a:lnB>
                      <a:noFill/>
                    </a:lnB>
                    <a:lnTlToBr cmpd="sng" w="12700">
                      <a:noFill/>
                      <a:prstDash val="solid"/>
                    </a:lnTlToBr>
                    <a:lnBlToTr cmpd="sng" w="12700">
                      <a:noFill/>
                      <a:prstDash val="solid"/>
                    </a:lnBlToTr>
                    <a:solidFill>
                      <a:schemeClr val="accent1">
                        <a:lumMod val="20000"/>
                        <a:lumOff val="80000"/>
                      </a:schemeClr>
                    </a:solidFill>
                  </a:tcPr>
                </a:tc>
                <a:tc>
                  <a:txBody>
                    <a:bodyPr/>
                    <a:lstStyle/>
                    <a:p>
                      <a:pPr algn="just" defTabSz="914400" eaLnBrk="1" fontAlgn="ctr" hangingPunct="1" latinLnBrk="0" marL="0" rtl="0">
                        <a:lnSpc>
                          <a:spcPct val="107000"/>
                        </a:lnSpc>
                        <a:spcAft>
                          <a:spcPts val="0"/>
                        </a:spcAft>
                      </a:pPr>
                      <a:r>
                        <a:rPr altLang="ko-KR"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10.243</a:t>
                      </a:r>
                    </a:p>
                  </a:txBody>
                  <a:tcPr anchor="ctr" marB="0" marL="9525" marR="9525" marT="9525">
                    <a:lnL>
                      <a:noFill/>
                    </a:lnL>
                    <a:lnR>
                      <a:noFill/>
                    </a:lnR>
                    <a:lnT>
                      <a:noFill/>
                    </a:lnT>
                    <a:lnB>
                      <a:noFill/>
                    </a:lnB>
                    <a:lnTlToBr cmpd="sng" w="12700">
                      <a:noFill/>
                      <a:prstDash val="solid"/>
                    </a:lnTlToBr>
                    <a:lnBlToTr cmpd="sng" w="12700">
                      <a:noFill/>
                      <a:prstDash val="solid"/>
                    </a:lnBlToTr>
                    <a:solidFill>
                      <a:schemeClr val="accent1">
                        <a:lumMod val="20000"/>
                        <a:lumOff val="80000"/>
                      </a:schemeClr>
                    </a:solidFill>
                  </a:tcPr>
                </a:tc>
                <a:tc>
                  <a:txBody>
                    <a:bodyPr/>
                    <a:lstStyle/>
                    <a:p>
                      <a:pPr algn="just" defTabSz="914400" eaLnBrk="1" fontAlgn="ctr" hangingPunct="1" latinLnBrk="0" marL="0" rtl="0">
                        <a:lnSpc>
                          <a:spcPct val="107000"/>
                        </a:lnSpc>
                        <a:spcAft>
                          <a:spcPts val="0"/>
                        </a:spcAft>
                      </a:pPr>
                      <a:r>
                        <a:rPr altLang="ko-KR"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0.980</a:t>
                      </a:r>
                    </a:p>
                  </a:txBody>
                  <a:tcPr anchor="ctr" marB="0" marL="9525" marR="9525" marT="9525">
                    <a:lnL>
                      <a:noFill/>
                    </a:lnL>
                    <a:lnR>
                      <a:noFill/>
                    </a:lnR>
                    <a:lnT>
                      <a:noFill/>
                    </a:lnT>
                    <a:lnB>
                      <a:noFill/>
                    </a:lnB>
                    <a:lnTlToBr cmpd="sng" w="12700">
                      <a:noFill/>
                      <a:prstDash val="solid"/>
                    </a:lnTlToBr>
                    <a:lnBlToTr cmpd="sng" w="12700">
                      <a:noFill/>
                      <a:prstDash val="solid"/>
                    </a:lnBlToTr>
                    <a:solidFill>
                      <a:schemeClr val="accent1">
                        <a:lumMod val="20000"/>
                        <a:lumOff val="80000"/>
                      </a:schemeClr>
                    </a:solidFill>
                  </a:tcPr>
                </a:tc>
                <a:tc>
                  <a:txBody>
                    <a:bodyPr/>
                    <a:lstStyle/>
                    <a:p>
                      <a:pPr algn="just" defTabSz="914400" eaLnBrk="1" fontAlgn="ctr" hangingPunct="1" latinLnBrk="0" marL="0" rtl="0">
                        <a:lnSpc>
                          <a:spcPct val="107000"/>
                        </a:lnSpc>
                        <a:spcAft>
                          <a:spcPts val="0"/>
                        </a:spcAft>
                      </a:pPr>
                      <a:r>
                        <a:rPr altLang="ko-KR"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4.493</a:t>
                      </a:r>
                    </a:p>
                  </a:txBody>
                  <a:tcPr anchor="ctr" marB="0" marL="72000" marR="0" marT="0">
                    <a:lnL>
                      <a:noFill/>
                    </a:lnL>
                    <a:lnR>
                      <a:noFill/>
                    </a:lnR>
                    <a:lnT>
                      <a:noFill/>
                    </a:lnT>
                    <a:lnB>
                      <a:noFill/>
                    </a:lnB>
                    <a:lnTlToBr cmpd="sng" w="12700">
                      <a:noFill/>
                      <a:prstDash val="solid"/>
                    </a:lnTlToBr>
                    <a:lnBlToTr cmpd="sng" w="12700">
                      <a:noFill/>
                      <a:prstDash val="solid"/>
                    </a:lnBlToTr>
                    <a:solidFill>
                      <a:schemeClr val="accent1">
                        <a:lumMod val="20000"/>
                        <a:lumOff val="80000"/>
                      </a:schemeClr>
                    </a:solidFill>
                  </a:tcPr>
                </a:tc>
                <a:tc>
                  <a:txBody>
                    <a:bodyPr/>
                    <a:lstStyle/>
                    <a:p>
                      <a:pPr algn="just" defTabSz="914400" eaLnBrk="1" fontAlgn="ctr" hangingPunct="1" latinLnBrk="0" marL="0" rtl="0">
                        <a:lnSpc>
                          <a:spcPct val="107000"/>
                        </a:lnSpc>
                        <a:spcAft>
                          <a:spcPts val="0"/>
                        </a:spcAft>
                      </a:pPr>
                      <a:r>
                        <a:rPr altLang="ko-KR"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0.139</a:t>
                      </a:r>
                    </a:p>
                  </a:txBody>
                  <a:tcPr anchor="ctr" marB="0" marL="72000" marR="0" marT="0">
                    <a:lnL>
                      <a:noFill/>
                    </a:lnL>
                    <a:lnR>
                      <a:noFill/>
                    </a:lnR>
                    <a:lnT>
                      <a:noFill/>
                    </a:lnT>
                    <a:lnB>
                      <a:noFill/>
                    </a:lnB>
                    <a:lnTlToBr cmpd="sng" w="12700">
                      <a:noFill/>
                      <a:prstDash val="solid"/>
                    </a:lnTlToBr>
                    <a:lnBlToTr cmpd="sng" w="12700">
                      <a:noFill/>
                      <a:prstDash val="solid"/>
                    </a:lnBlToTr>
                    <a:solidFill>
                      <a:schemeClr val="accent1">
                        <a:lumMod val="20000"/>
                        <a:lumOff val="80000"/>
                      </a:schemeClr>
                    </a:solidFill>
                  </a:tcPr>
                </a:tc>
                <a:tc>
                  <a:txBody>
                    <a:bodyPr/>
                    <a:lstStyle/>
                    <a:p>
                      <a:pPr algn="just" defTabSz="914400" eaLnBrk="1" fontAlgn="ctr" hangingPunct="1" latinLnBrk="0" marL="0" rtl="0">
                        <a:lnSpc>
                          <a:spcPct val="107000"/>
                        </a:lnSpc>
                        <a:spcAft>
                          <a:spcPts val="0"/>
                        </a:spcAft>
                      </a:pPr>
                      <a:r>
                        <a:rPr altLang="ko-KR"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0.809</a:t>
                      </a:r>
                    </a:p>
                  </a:txBody>
                  <a:tcPr anchor="ctr" marB="0" marL="72000" marR="0" marT="0">
                    <a:lnL>
                      <a:noFill/>
                    </a:lnL>
                    <a:lnR>
                      <a:noFill/>
                    </a:lnR>
                    <a:lnT>
                      <a:noFill/>
                    </a:lnT>
                    <a:lnB>
                      <a:noFill/>
                    </a:lnB>
                    <a:lnTlToBr cmpd="sng" w="12700">
                      <a:noFill/>
                      <a:prstDash val="solid"/>
                    </a:lnTlToBr>
                    <a:lnBlToTr cmpd="sng" w="12700">
                      <a:noFill/>
                      <a:prstDash val="solid"/>
                    </a:lnBlToTr>
                    <a:solidFill>
                      <a:schemeClr val="accent1">
                        <a:lumMod val="20000"/>
                        <a:lumOff val="80000"/>
                      </a:schemeClr>
                    </a:solidFill>
                  </a:tcPr>
                </a:tc>
              </a:tr>
              <a:tr h="126216">
                <a:tc>
                  <a:txBody>
                    <a:bodyPr/>
                    <a:lstStyle/>
                    <a:p>
                      <a:pPr algn="just" defTabSz="914400" eaLnBrk="1" hangingPunct="1" latinLnBrk="0" marL="0" rtl="0">
                        <a:lnSpc>
                          <a:spcPct val="107000"/>
                        </a:lnSpc>
                        <a:spcAft>
                          <a:spcPts val="0"/>
                        </a:spcAft>
                      </a:pPr>
                      <a:r>
                        <a:rPr altLang="ko-KR"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Autoencoder + SKmeans</a:t>
                      </a:r>
                      <a:endParaRPr altLang="en-US" dirty="0" kern="100" lang="ko-KR"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endParaRPr>
                    </a:p>
                  </a:txBody>
                  <a:tcPr anchor="b" marB="0" marL="72000" marR="68580" marT="0">
                    <a:lnL>
                      <a:noFill/>
                    </a:lnL>
                    <a:lnR>
                      <a:noFill/>
                    </a:lnR>
                    <a:lnT>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accent1">
                        <a:lumMod val="20000"/>
                        <a:lumOff val="80000"/>
                      </a:schemeClr>
                    </a:solidFill>
                  </a:tcPr>
                </a:tc>
                <a:tc>
                  <a:txBody>
                    <a:bodyPr/>
                    <a:lstStyle/>
                    <a:p>
                      <a:pPr algn="just" defTabSz="914400" eaLnBrk="1" hangingPunct="1" latinLnBrk="0" marL="0" rtl="0">
                        <a:lnSpc>
                          <a:spcPct val="107000"/>
                        </a:lnSpc>
                        <a:spcAft>
                          <a:spcPts val="0"/>
                        </a:spcAft>
                      </a:pPr>
                      <a:r>
                        <a:rPr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300</a:t>
                      </a:r>
                      <a:endParaRPr altLang="en-US" dirty="0" kern="100" lang="ko-KR"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endParaRPr>
                    </a:p>
                  </a:txBody>
                  <a:tcPr anchor="b" marB="0" marL="72000" marR="68580" marT="0">
                    <a:lnL>
                      <a:noFill/>
                    </a:lnL>
                    <a:lnR>
                      <a:noFill/>
                    </a:lnR>
                    <a:lnT>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accent1">
                        <a:lumMod val="20000"/>
                        <a:lumOff val="80000"/>
                      </a:schemeClr>
                    </a:solidFill>
                  </a:tcPr>
                </a:tc>
                <a:tc>
                  <a:txBody>
                    <a:bodyPr/>
                    <a:lstStyle/>
                    <a:p>
                      <a:pPr algn="just" defTabSz="914400" eaLnBrk="1" fontAlgn="ctr" hangingPunct="1" latinLnBrk="0" marL="0" rtl="0">
                        <a:lnSpc>
                          <a:spcPct val="107000"/>
                        </a:lnSpc>
                        <a:spcAft>
                          <a:spcPts val="0"/>
                        </a:spcAft>
                      </a:pPr>
                      <a:r>
                        <a:rPr altLang="ko-KR" b="1"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0.113</a:t>
                      </a:r>
                    </a:p>
                  </a:txBody>
                  <a:tcPr anchor="ctr" marB="0" marL="9525" marR="9525" marT="9525">
                    <a:lnL>
                      <a:noFill/>
                    </a:lnL>
                    <a:lnR>
                      <a:noFill/>
                    </a:lnR>
                    <a:lnT>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accent1">
                        <a:lumMod val="20000"/>
                        <a:lumOff val="80000"/>
                      </a:schemeClr>
                    </a:solidFill>
                  </a:tcPr>
                </a:tc>
                <a:tc>
                  <a:txBody>
                    <a:bodyPr/>
                    <a:lstStyle/>
                    <a:p>
                      <a:pPr algn="just" defTabSz="914400" eaLnBrk="1" fontAlgn="ctr" hangingPunct="1" latinLnBrk="0" marL="0" rtl="0">
                        <a:lnSpc>
                          <a:spcPct val="107000"/>
                        </a:lnSpc>
                        <a:spcAft>
                          <a:spcPts val="0"/>
                        </a:spcAft>
                      </a:pPr>
                      <a:r>
                        <a:rPr altLang="ko-KR" b="1"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5.857</a:t>
                      </a:r>
                    </a:p>
                  </a:txBody>
                  <a:tcPr anchor="ctr" marB="0" marL="9525" marR="9525" marT="9525">
                    <a:lnL>
                      <a:noFill/>
                    </a:lnL>
                    <a:lnR>
                      <a:noFill/>
                    </a:lnR>
                    <a:lnT>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accent1">
                        <a:lumMod val="20000"/>
                        <a:lumOff val="80000"/>
                      </a:schemeClr>
                    </a:solidFill>
                  </a:tcPr>
                </a:tc>
                <a:tc>
                  <a:txBody>
                    <a:bodyPr/>
                    <a:lstStyle/>
                    <a:p>
                      <a:pPr algn="just" defTabSz="914400" eaLnBrk="1" fontAlgn="ctr" hangingPunct="1" latinLnBrk="0" marL="0" rtl="0">
                        <a:lnSpc>
                          <a:spcPct val="107000"/>
                        </a:lnSpc>
                        <a:spcAft>
                          <a:spcPts val="0"/>
                        </a:spcAft>
                      </a:pPr>
                      <a:r>
                        <a:rPr altLang="ko-KR" b="0"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0.856</a:t>
                      </a:r>
                    </a:p>
                  </a:txBody>
                  <a:tcPr anchor="ctr" marB="0" marL="9525" marR="9525" marT="9525">
                    <a:lnL>
                      <a:noFill/>
                    </a:lnL>
                    <a:lnR>
                      <a:noFill/>
                    </a:lnR>
                    <a:lnT>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accent1">
                        <a:lumMod val="20000"/>
                        <a:lumOff val="80000"/>
                      </a:schemeClr>
                    </a:solidFill>
                  </a:tcPr>
                </a:tc>
                <a:tc>
                  <a:txBody>
                    <a:bodyPr/>
                    <a:lstStyle/>
                    <a:p>
                      <a:pPr algn="just" defTabSz="914400" eaLnBrk="1" fontAlgn="ctr" hangingPunct="1" latinLnBrk="0" marL="0" rtl="0">
                        <a:lnSpc>
                          <a:spcPct val="107000"/>
                        </a:lnSpc>
                        <a:spcAft>
                          <a:spcPts val="0"/>
                        </a:spcAft>
                      </a:pPr>
                      <a:r>
                        <a:rPr altLang="ko-KR" b="1"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10.819</a:t>
                      </a:r>
                    </a:p>
                  </a:txBody>
                  <a:tcPr anchor="ctr" marB="0" marL="72000" marR="0" marT="0">
                    <a:lnL>
                      <a:noFill/>
                    </a:lnL>
                    <a:lnR>
                      <a:noFill/>
                    </a:lnR>
                    <a:lnT>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accent1">
                        <a:lumMod val="20000"/>
                        <a:lumOff val="80000"/>
                      </a:schemeClr>
                    </a:solidFill>
                  </a:tcPr>
                </a:tc>
                <a:tc>
                  <a:txBody>
                    <a:bodyPr/>
                    <a:lstStyle/>
                    <a:p>
                      <a:pPr algn="just" defTabSz="914400" eaLnBrk="1" fontAlgn="ctr" hangingPunct="1" latinLnBrk="0" marL="0" rtl="0">
                        <a:lnSpc>
                          <a:spcPct val="107000"/>
                        </a:lnSpc>
                        <a:spcAft>
                          <a:spcPts val="0"/>
                        </a:spcAft>
                      </a:pPr>
                      <a:r>
                        <a:rPr altLang="ko-KR" b="1"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0.150</a:t>
                      </a:r>
                    </a:p>
                  </a:txBody>
                  <a:tcPr anchor="ctr" marB="0" marL="72000" marR="0" marT="0">
                    <a:lnL>
                      <a:noFill/>
                    </a:lnL>
                    <a:lnR>
                      <a:noFill/>
                    </a:lnR>
                    <a:lnT>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accent1">
                        <a:lumMod val="20000"/>
                        <a:lumOff val="80000"/>
                      </a:schemeClr>
                    </a:solidFill>
                  </a:tcPr>
                </a:tc>
                <a:tc>
                  <a:txBody>
                    <a:bodyPr/>
                    <a:lstStyle/>
                    <a:p>
                      <a:pPr algn="just" defTabSz="914400" eaLnBrk="1" fontAlgn="ctr" hangingPunct="1" latinLnBrk="0" marL="0" rtl="0">
                        <a:lnSpc>
                          <a:spcPct val="107000"/>
                        </a:lnSpc>
                        <a:spcAft>
                          <a:spcPts val="0"/>
                        </a:spcAft>
                      </a:pPr>
                      <a:r>
                        <a:rPr altLang="ko-KR" b="1"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0.924</a:t>
                      </a:r>
                    </a:p>
                  </a:txBody>
                  <a:tcPr anchor="ctr" marB="0" marL="72000" marR="0" marT="0">
                    <a:lnL>
                      <a:noFill/>
                    </a:lnL>
                    <a:lnR>
                      <a:noFill/>
                    </a:lnR>
                    <a:lnT>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accent1">
                        <a:lumMod val="20000"/>
                        <a:lumOff val="80000"/>
                      </a:schemeClr>
                    </a:solidFill>
                  </a:tcPr>
                </a:tc>
              </a:tr>
              <a:tr h="126216">
                <a:tc>
                  <a:txBody>
                    <a:bodyPr/>
                    <a:lstStyle/>
                    <a:p>
                      <a:pPr algn="just" defTabSz="914400" eaLnBrk="1" hangingPunct="1" latinLnBrk="0" marL="0" rtl="0">
                        <a:lnSpc>
                          <a:spcPct val="107000"/>
                        </a:lnSpc>
                        <a:spcAft>
                          <a:spcPts val="0"/>
                        </a:spcAft>
                      </a:pPr>
                      <a:r>
                        <a:rPr altLang="ko-KR"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TNIC</a:t>
                      </a:r>
                      <a:endParaRPr altLang="en-US" dirty="0" kern="100" lang="ko-KR"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endParaRPr>
                    </a:p>
                  </a:txBody>
                  <a:tcPr anchor="b" marB="0" marL="72000" marR="68580" marT="0">
                    <a:lnL>
                      <a:noFill/>
                    </a:lnL>
                    <a:lnR>
                      <a:noFill/>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accent2">
                        <a:lumMod val="20000"/>
                        <a:lumOff val="80000"/>
                      </a:schemeClr>
                    </a:solidFill>
                  </a:tcPr>
                </a:tc>
                <a:tc>
                  <a:txBody>
                    <a:bodyPr/>
                    <a:lstStyle/>
                    <a:p>
                      <a:pPr algn="just" defTabSz="914400" eaLnBrk="1" hangingPunct="1" latinLnBrk="0" marL="0" rtl="0">
                        <a:lnSpc>
                          <a:spcPct val="107000"/>
                        </a:lnSpc>
                        <a:spcAft>
                          <a:spcPts val="0"/>
                        </a:spcAft>
                      </a:pPr>
                      <a:endParaRPr altLang="en-US" dirty="0" kern="100" lang="ko-KR"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endParaRPr>
                    </a:p>
                  </a:txBody>
                  <a:tcPr anchor="b" marB="0" marL="72000" marR="68580" marT="0">
                    <a:lnL>
                      <a:noFill/>
                    </a:lnL>
                    <a:lnR>
                      <a:noFill/>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accent2">
                        <a:lumMod val="20000"/>
                        <a:lumOff val="80000"/>
                      </a:schemeClr>
                    </a:solidFill>
                  </a:tcPr>
                </a:tc>
                <a:tc>
                  <a:txBody>
                    <a:bodyPr/>
                    <a:lstStyle/>
                    <a:p>
                      <a:pPr algn="just" defTabSz="914400" eaLnBrk="1" fontAlgn="ctr" hangingPunct="1" latinLnBrk="0" marL="0" rtl="0">
                        <a:lnSpc>
                          <a:spcPct val="107000"/>
                        </a:lnSpc>
                        <a:spcAft>
                          <a:spcPts val="0"/>
                        </a:spcAft>
                      </a:pPr>
                      <a:r>
                        <a:rPr altLang="ko-KR" b="1"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0.124</a:t>
                      </a:r>
                    </a:p>
                  </a:txBody>
                  <a:tcPr anchor="ctr" marB="0" marL="9525" marR="9525" marT="9525">
                    <a:lnL>
                      <a:noFill/>
                    </a:lnL>
                    <a:lnR>
                      <a:noFill/>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accent2">
                        <a:lumMod val="20000"/>
                        <a:lumOff val="80000"/>
                      </a:schemeClr>
                    </a:solidFill>
                  </a:tcPr>
                </a:tc>
                <a:tc>
                  <a:txBody>
                    <a:bodyPr/>
                    <a:lstStyle/>
                    <a:p>
                      <a:pPr algn="just" defTabSz="914400" eaLnBrk="1" fontAlgn="ctr" hangingPunct="1" latinLnBrk="0" marL="0" rtl="0">
                        <a:lnSpc>
                          <a:spcPct val="107000"/>
                        </a:lnSpc>
                        <a:spcAft>
                          <a:spcPts val="0"/>
                        </a:spcAft>
                      </a:pPr>
                      <a:r>
                        <a:rPr altLang="ko-KR"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8.655</a:t>
                      </a:r>
                    </a:p>
                  </a:txBody>
                  <a:tcPr anchor="ctr" marB="0" marL="9525" marR="9525" marT="9525">
                    <a:lnL>
                      <a:noFill/>
                    </a:lnL>
                    <a:lnR>
                      <a:noFill/>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accent2">
                        <a:lumMod val="20000"/>
                        <a:lumOff val="80000"/>
                      </a:schemeClr>
                    </a:solidFill>
                  </a:tcPr>
                </a:tc>
                <a:tc>
                  <a:txBody>
                    <a:bodyPr/>
                    <a:lstStyle/>
                    <a:p>
                      <a:pPr algn="just" defTabSz="914400" eaLnBrk="1" fontAlgn="ctr" hangingPunct="1" latinLnBrk="0" marL="0" rtl="0">
                        <a:lnSpc>
                          <a:spcPct val="107000"/>
                        </a:lnSpc>
                        <a:spcAft>
                          <a:spcPts val="0"/>
                        </a:spcAft>
                      </a:pPr>
                      <a:r>
                        <a:rPr altLang="ko-KR"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1.055</a:t>
                      </a:r>
                    </a:p>
                  </a:txBody>
                  <a:tcPr anchor="ctr" marB="0" marL="9525" marR="9525" marT="9525">
                    <a:lnL>
                      <a:noFill/>
                    </a:lnL>
                    <a:lnR>
                      <a:noFill/>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accent2">
                        <a:lumMod val="20000"/>
                        <a:lumOff val="80000"/>
                      </a:schemeClr>
                    </a:solidFill>
                  </a:tcPr>
                </a:tc>
                <a:tc>
                  <a:txBody>
                    <a:bodyPr/>
                    <a:lstStyle/>
                    <a:p>
                      <a:pPr algn="just" defTabSz="914400" eaLnBrk="1" fontAlgn="ctr" hangingPunct="1" latinLnBrk="0" marL="0" rtl="0">
                        <a:lnSpc>
                          <a:spcPct val="107000"/>
                        </a:lnSpc>
                        <a:spcAft>
                          <a:spcPts val="0"/>
                        </a:spcAft>
                      </a:pPr>
                      <a:r>
                        <a:rPr altLang="ko-KR" b="1"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0.125</a:t>
                      </a:r>
                    </a:p>
                  </a:txBody>
                  <a:tcPr anchor="ctr" marB="0" marL="72000" marR="0" marT="0">
                    <a:lnL>
                      <a:noFill/>
                    </a:lnL>
                    <a:lnR>
                      <a:noFill/>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accent2">
                        <a:lumMod val="20000"/>
                        <a:lumOff val="80000"/>
                      </a:schemeClr>
                    </a:solidFill>
                  </a:tcPr>
                </a:tc>
                <a:tc>
                  <a:txBody>
                    <a:bodyPr/>
                    <a:lstStyle/>
                    <a:p>
                      <a:pPr algn="just" defTabSz="914400" eaLnBrk="1" fontAlgn="ctr" hangingPunct="1" latinLnBrk="0" marL="0" rtl="0">
                        <a:lnSpc>
                          <a:spcPct val="107000"/>
                        </a:lnSpc>
                        <a:spcAft>
                          <a:spcPts val="0"/>
                        </a:spcAft>
                      </a:pPr>
                      <a:r>
                        <a:rPr altLang="ko-KR"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19.081</a:t>
                      </a:r>
                    </a:p>
                  </a:txBody>
                  <a:tcPr anchor="ctr" marB="0" marL="72000" marR="0" marT="0">
                    <a:lnL>
                      <a:noFill/>
                    </a:lnL>
                    <a:lnR>
                      <a:noFill/>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accent2">
                        <a:lumMod val="20000"/>
                        <a:lumOff val="80000"/>
                      </a:schemeClr>
                    </a:solidFill>
                  </a:tcPr>
                </a:tc>
                <a:tc>
                  <a:txBody>
                    <a:bodyPr/>
                    <a:lstStyle/>
                    <a:p>
                      <a:pPr algn="just" defTabSz="914400" eaLnBrk="1" fontAlgn="ctr" hangingPunct="1" latinLnBrk="0" marL="0" rtl="0">
                        <a:lnSpc>
                          <a:spcPct val="107000"/>
                        </a:lnSpc>
                        <a:spcAft>
                          <a:spcPts val="0"/>
                        </a:spcAft>
                      </a:pPr>
                      <a:r>
                        <a:rPr altLang="ko-KR"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0.678</a:t>
                      </a:r>
                    </a:p>
                  </a:txBody>
                  <a:tcPr anchor="ctr" marB="0" marL="72000" marR="0" marT="0">
                    <a:lnL>
                      <a:noFill/>
                    </a:lnL>
                    <a:lnR>
                      <a:noFill/>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accent2">
                        <a:lumMod val="20000"/>
                        <a:lumOff val="80000"/>
                      </a:schemeClr>
                    </a:solidFill>
                  </a:tcPr>
                </a:tc>
              </a:tr>
              <a:tr h="126216">
                <a:tc>
                  <a:txBody>
                    <a:bodyPr/>
                    <a:lstStyle/>
                    <a:p>
                      <a:pPr algn="just" defTabSz="914400" eaLnBrk="1" hangingPunct="1" latinLnBrk="0" marL="0" rtl="0">
                        <a:lnSpc>
                          <a:spcPct val="107000"/>
                        </a:lnSpc>
                        <a:spcAft>
                          <a:spcPts val="0"/>
                        </a:spcAft>
                      </a:pPr>
                      <a:r>
                        <a:rPr altLang="ko-KR"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Autoencoder + TNIC</a:t>
                      </a:r>
                      <a:endParaRPr altLang="en-US" dirty="0" kern="100" lang="ko-KR"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endParaRPr>
                    </a:p>
                  </a:txBody>
                  <a:tcPr anchor="b" marB="0" marL="72000" marR="68580" marT="0">
                    <a:lnL>
                      <a:noFill/>
                    </a:lnL>
                    <a:lnR>
                      <a:noFill/>
                    </a:lnR>
                    <a:lnT>
                      <a:noFill/>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chemeClr val="accent2">
                        <a:lumMod val="20000"/>
                        <a:lumOff val="80000"/>
                      </a:schemeClr>
                    </a:solidFill>
                  </a:tcPr>
                </a:tc>
                <a:tc>
                  <a:txBody>
                    <a:bodyPr/>
                    <a:lstStyle/>
                    <a:p>
                      <a:pPr algn="just" defTabSz="914400" eaLnBrk="1" hangingPunct="1" latinLnBrk="0" marL="0" rtl="0">
                        <a:lnSpc>
                          <a:spcPct val="107000"/>
                        </a:lnSpc>
                        <a:spcAft>
                          <a:spcPts val="0"/>
                        </a:spcAft>
                      </a:pPr>
                      <a:endParaRPr altLang="en-US" dirty="0" kern="100" lang="ko-KR"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endParaRPr>
                    </a:p>
                  </a:txBody>
                  <a:tcPr anchor="b" marB="0" marL="72000" marR="68580" marT="0">
                    <a:lnL>
                      <a:noFill/>
                    </a:lnL>
                    <a:lnR>
                      <a:noFill/>
                    </a:lnR>
                    <a:lnT>
                      <a:noFill/>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chemeClr val="accent2">
                        <a:lumMod val="20000"/>
                        <a:lumOff val="80000"/>
                      </a:schemeClr>
                    </a:solidFill>
                  </a:tcPr>
                </a:tc>
                <a:tc>
                  <a:txBody>
                    <a:bodyPr/>
                    <a:lstStyle/>
                    <a:p>
                      <a:pPr algn="just" defTabSz="914400" eaLnBrk="1" fontAlgn="ctr" hangingPunct="1" latinLnBrk="0" marL="0" rtl="0">
                        <a:lnSpc>
                          <a:spcPct val="107000"/>
                        </a:lnSpc>
                        <a:spcAft>
                          <a:spcPts val="0"/>
                        </a:spcAft>
                      </a:pPr>
                      <a:r>
                        <a:rPr altLang="ko-KR"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0.132</a:t>
                      </a:r>
                    </a:p>
                  </a:txBody>
                  <a:tcPr anchor="ctr" marB="0" marL="9525" marR="9525" marT="9525">
                    <a:lnL>
                      <a:noFill/>
                    </a:lnL>
                    <a:lnR>
                      <a:noFill/>
                    </a:lnR>
                    <a:lnT>
                      <a:noFill/>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chemeClr val="accent2">
                        <a:lumMod val="20000"/>
                        <a:lumOff val="80000"/>
                      </a:schemeClr>
                    </a:solidFill>
                  </a:tcPr>
                </a:tc>
                <a:tc>
                  <a:txBody>
                    <a:bodyPr/>
                    <a:lstStyle/>
                    <a:p>
                      <a:pPr algn="just" defTabSz="914400" eaLnBrk="1" fontAlgn="ctr" hangingPunct="1" latinLnBrk="0" marL="0" rtl="0">
                        <a:lnSpc>
                          <a:spcPct val="107000"/>
                        </a:lnSpc>
                        <a:spcAft>
                          <a:spcPts val="0"/>
                        </a:spcAft>
                      </a:pPr>
                      <a:r>
                        <a:rPr altLang="ko-KR" b="1"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4.250</a:t>
                      </a:r>
                    </a:p>
                  </a:txBody>
                  <a:tcPr anchor="ctr" marB="0" marL="9525" marR="9525" marT="9525">
                    <a:lnL>
                      <a:noFill/>
                    </a:lnL>
                    <a:lnR>
                      <a:noFill/>
                    </a:lnR>
                    <a:lnT>
                      <a:noFill/>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chemeClr val="accent2">
                        <a:lumMod val="20000"/>
                        <a:lumOff val="80000"/>
                      </a:schemeClr>
                    </a:solidFill>
                  </a:tcPr>
                </a:tc>
                <a:tc>
                  <a:txBody>
                    <a:bodyPr/>
                    <a:lstStyle/>
                    <a:p>
                      <a:pPr algn="just" defTabSz="914400" eaLnBrk="1" fontAlgn="ctr" hangingPunct="1" latinLnBrk="0" marL="0" rtl="0">
                        <a:lnSpc>
                          <a:spcPct val="107000"/>
                        </a:lnSpc>
                        <a:spcAft>
                          <a:spcPts val="0"/>
                        </a:spcAft>
                      </a:pPr>
                      <a:r>
                        <a:rPr altLang="ko-KR" b="1"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0.996</a:t>
                      </a:r>
                    </a:p>
                  </a:txBody>
                  <a:tcPr anchor="ctr" marB="0" marL="9525" marR="9525" marT="9525">
                    <a:lnL>
                      <a:noFill/>
                    </a:lnL>
                    <a:lnR>
                      <a:noFill/>
                    </a:lnR>
                    <a:lnT>
                      <a:noFill/>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chemeClr val="accent2">
                        <a:lumMod val="20000"/>
                        <a:lumOff val="80000"/>
                      </a:schemeClr>
                    </a:solidFill>
                  </a:tcPr>
                </a:tc>
                <a:tc>
                  <a:txBody>
                    <a:bodyPr/>
                    <a:lstStyle/>
                    <a:p>
                      <a:pPr algn="just" defTabSz="914400" eaLnBrk="1" fontAlgn="ctr" hangingPunct="1" latinLnBrk="0" marL="0" rtl="0">
                        <a:lnSpc>
                          <a:spcPct val="107000"/>
                        </a:lnSpc>
                        <a:spcAft>
                          <a:spcPts val="0"/>
                        </a:spcAft>
                      </a:pPr>
                      <a:r>
                        <a:rPr altLang="ko-KR"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0.115</a:t>
                      </a:r>
                    </a:p>
                  </a:txBody>
                  <a:tcPr anchor="ctr" marB="0" marL="72000" marR="0" marT="0">
                    <a:lnL>
                      <a:noFill/>
                    </a:lnL>
                    <a:lnR>
                      <a:noFill/>
                    </a:lnR>
                    <a:lnT>
                      <a:noFill/>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chemeClr val="accent2">
                        <a:lumMod val="20000"/>
                        <a:lumOff val="80000"/>
                      </a:schemeClr>
                    </a:solidFill>
                  </a:tcPr>
                </a:tc>
                <a:tc>
                  <a:txBody>
                    <a:bodyPr/>
                    <a:lstStyle/>
                    <a:p>
                      <a:pPr algn="just" defTabSz="914400" eaLnBrk="1" fontAlgn="ctr" hangingPunct="1" latinLnBrk="0" marL="0" rtl="0">
                        <a:lnSpc>
                          <a:spcPct val="107000"/>
                        </a:lnSpc>
                        <a:spcAft>
                          <a:spcPts val="0"/>
                        </a:spcAft>
                      </a:pPr>
                      <a:r>
                        <a:rPr altLang="ko-KR" b="1"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20.103</a:t>
                      </a:r>
                    </a:p>
                  </a:txBody>
                  <a:tcPr anchor="ctr" marB="0" marL="72000" marR="0" marT="0">
                    <a:lnL>
                      <a:noFill/>
                    </a:lnL>
                    <a:lnR>
                      <a:noFill/>
                    </a:lnR>
                    <a:lnT>
                      <a:noFill/>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chemeClr val="accent2">
                        <a:lumMod val="20000"/>
                        <a:lumOff val="80000"/>
                      </a:schemeClr>
                    </a:solidFill>
                  </a:tcPr>
                </a:tc>
                <a:tc>
                  <a:txBody>
                    <a:bodyPr/>
                    <a:lstStyle/>
                    <a:p>
                      <a:pPr algn="just" defTabSz="914400" eaLnBrk="1" fontAlgn="ctr" hangingPunct="1" latinLnBrk="0" marL="0" rtl="0">
                        <a:lnSpc>
                          <a:spcPct val="107000"/>
                        </a:lnSpc>
                        <a:spcAft>
                          <a:spcPts val="0"/>
                        </a:spcAft>
                      </a:pPr>
                      <a:r>
                        <a:rPr altLang="ko-KR" b="1"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0.703</a:t>
                      </a:r>
                    </a:p>
                  </a:txBody>
                  <a:tcPr anchor="ctr" marB="0" marL="72000" marR="0" marT="0">
                    <a:lnL>
                      <a:noFill/>
                    </a:lnL>
                    <a:lnR>
                      <a:noFill/>
                    </a:lnR>
                    <a:lnT>
                      <a:noFill/>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chemeClr val="accent2">
                        <a:lumMod val="20000"/>
                        <a:lumOff val="80000"/>
                      </a:schemeClr>
                    </a:solidFill>
                  </a:tcPr>
                </a:tc>
              </a:tr>
            </a:tbl>
          </a:graphicData>
        </a:graphic>
      </p:graphicFrame>
      <p:sp>
        <p:nvSpPr>
          <p:cNvPr xmlns:c="http://schemas.openxmlformats.org/drawingml/2006/chart" xmlns:pic="http://schemas.openxmlformats.org/drawingml/2006/picture" xmlns:dgm="http://schemas.openxmlformats.org/drawingml/2006/diagram" id="2" name="슬라이드 번호 개체 틀 1"/>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17</a:t>
            </a:fld>
            <a:endParaRPr altLang="en-US" dirty="0" lang="ko-K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12943" y="237545"/>
            <a:ext cx="1301959" cy="584775"/>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ko-KR" b="1" dirty="0" lang="en-US" sz="3200">
                <a:solidFill>
                  <a:schemeClr val="bg1"/>
                </a:solidFill>
                <a:uFillTx/>
                <a:latin charset="0" panose="02020603050405020304" pitchFamily="18" typeface="Times New Roman"/>
                <a:cs charset="0" panose="02020603050405020304" pitchFamily="18" typeface="Times New Roman"/>
              </a:rPr>
              <a:t>Result</a:t>
            </a:r>
          </a:p>
        </p:txBody>
      </p:sp>
      <p:sp>
        <p:nvSpPr>
          <p:cNvPr xmlns:c="http://schemas.openxmlformats.org/drawingml/2006/chart" xmlns:pic="http://schemas.openxmlformats.org/drawingml/2006/picture" xmlns:dgm="http://schemas.openxmlformats.org/drawingml/2006/diagram" id="27" name="직사각형 2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46411" y="1045801"/>
            <a:ext cx="7968940" cy="1828962"/>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just">
              <a:lnSpc>
                <a:spcPct val="120000"/>
              </a:lnSpc>
              <a:spcAft>
                <a:spcPts val="800"/>
              </a:spcAft>
            </a:pPr>
            <a:r>
              <a:rPr altLang="ko-KR" b="1" dirty="0" lang="en-US" sz="2000">
                <a:uFillTx/>
                <a:latin charset="0" panose="020B0604020202020204" pitchFamily="34" typeface="Arial"/>
                <a:ea panose="020B0604020202020204" typeface="Arial Unicode MS"/>
                <a:cs charset="0" panose="020B0604020202020204" pitchFamily="34" typeface="Arial"/>
              </a:rPr>
              <a:t>Quantitative Analysis</a:t>
            </a:r>
          </a:p>
          <a:p>
            <a:pPr algn="just" fontAlgn="base" indent="-285750" marL="285750">
              <a:lnSpc>
                <a:spcPct val="120000"/>
              </a:lnSpc>
              <a:spcBef>
                <a:spcPct val="0"/>
              </a:spcBef>
              <a:spcAft>
                <a:spcPts val="800"/>
              </a:spcAft>
              <a:buFont charset="2" panose="05000000000000000000" pitchFamily="2" typeface="Wingdings"/>
              <a:buChar char="ü"/>
            </a:pPr>
            <a:r>
              <a:rPr altLang="ko-KR" b="1" dirty="0" lang="en-US" sz="1600">
                <a:uFillTx/>
              </a:rPr>
              <a:t>Cosine Similarity </a:t>
            </a:r>
          </a:p>
          <a:p>
            <a:pPr algn="just" fontAlgn="base" indent="-285750" lvl="1" marL="742950">
              <a:lnSpc>
                <a:spcPct val="120000"/>
              </a:lnSpc>
              <a:spcBef>
                <a:spcPct val="0"/>
              </a:spcBef>
              <a:spcAft>
                <a:spcPts val="800"/>
              </a:spcAft>
              <a:buFont charset="0" panose="020B0604020202020204" pitchFamily="34" typeface="Arial"/>
              <a:buChar char="•"/>
            </a:pPr>
            <a:r>
              <a:rPr altLang="ko-KR" dirty="0" lang="en-US" sz="1600">
                <a:uFillTx/>
              </a:rPr>
              <a:t>TNIC similarity scores are highly skewed. The fact indicates computing a cosine similarity measure of high dimensional vectors directly is inappropriate, causing curse of dimensionality problem.</a:t>
            </a:r>
          </a:p>
        </p:txBody>
      </p:sp>
      <p:graphicFrame>
        <p:nvGraphicFramePr>
          <p:cNvPr xmlns:c="http://schemas.openxmlformats.org/drawingml/2006/chart" xmlns:pic="http://schemas.openxmlformats.org/drawingml/2006/picture" xmlns:dgm="http://schemas.openxmlformats.org/drawingml/2006/diagram" id="10" name="표 9"/>
          <p:cNvGraphicFramePr xmlns:c="http://schemas.openxmlformats.org/drawingml/2006/chart" xmlns:pic="http://schemas.openxmlformats.org/drawingml/2006/picture" xmlns:dgm="http://schemas.openxmlformats.org/drawingml/2006/diagram">
            <a:graphicFrameLocks noGrp="1"/>
          </p:cNvGraphicFramePr>
          <p:nvPr/>
        </p:nvGraphicFramePr>
        <p:xfrm xmlns:c="http://schemas.openxmlformats.org/drawingml/2006/chart" xmlns:pic="http://schemas.openxmlformats.org/drawingml/2006/picture" xmlns:dgm="http://schemas.openxmlformats.org/drawingml/2006/diagram">
          <a:off x="1374225" y="5361389"/>
          <a:ext cx="6882813" cy="688595"/>
        </p:xfrm>
        <a:graphic xmlns:c="http://schemas.openxmlformats.org/drawingml/2006/chart" xmlns:pic="http://schemas.openxmlformats.org/drawingml/2006/picture" xmlns:dgm="http://schemas.openxmlformats.org/drawingml/2006/diagram">
          <a:graphicData uri="http://schemas.openxmlformats.org/drawingml/2006/table">
            <a:tbl>
              <a:tblPr bandRow="1" firstCol="1" firstRow="1"/>
              <a:tblGrid>
                <a:gridCol w="2059953"/>
                <a:gridCol w="1008868"/>
                <a:gridCol w="1629508"/>
                <a:gridCol w="1078523"/>
                <a:gridCol w="1105961"/>
              </a:tblGrid>
              <a:tr h="112931">
                <a:tc>
                  <a:txBody>
                    <a:bodyPr/>
                    <a:lstStyle/>
                    <a:p>
                      <a:pPr algn="just" latinLnBrk="0">
                        <a:lnSpc>
                          <a:spcPct val="107000"/>
                        </a:lnSpc>
                        <a:spcAft>
                          <a:spcPts val="0"/>
                        </a:spcAft>
                      </a:pPr>
                      <a:r>
                        <a:rPr dirty="0" kern="100" lang="en-US" sz="1400">
                          <a:solidFill>
                            <a:srgbClr val="000000"/>
                          </a:solidFill>
                          <a:effectLst/>
                          <a:uFillTx/>
                          <a:latin charset="0" panose="02020603050405020304" pitchFamily="18" typeface="Times New Roman"/>
                          <a:ea charset="-127" panose="020B0503020000020004" pitchFamily="50" typeface="맑은 고딕"/>
                          <a:cs charset="0" panose="02020603050405020304" pitchFamily="18" typeface="Times New Roman"/>
                        </a:rPr>
                        <a:t>Classification method</a:t>
                      </a:r>
                      <a:endParaRPr dirty="0" kern="100" lang="ko-KR" sz="14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anchor="b" marB="0" marL="72000" marR="68580" marT="0">
                    <a:lnL>
                      <a:noFill/>
                    </a:lnL>
                    <a:lnR>
                      <a:noFill/>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tcPr>
                </a:tc>
                <a:tc>
                  <a:txBody>
                    <a:bodyPr/>
                    <a:lstStyle/>
                    <a:p>
                      <a:pPr algn="l" latinLnBrk="0">
                        <a:lnSpc>
                          <a:spcPct val="107000"/>
                        </a:lnSpc>
                        <a:spcAft>
                          <a:spcPts val="0"/>
                        </a:spcAft>
                      </a:pPr>
                      <a:r>
                        <a:rPr dirty="0" kern="100" lang="en-US" sz="1400">
                          <a:solidFill>
                            <a:srgbClr val="000000"/>
                          </a:solidFill>
                          <a:effectLst/>
                          <a:uFillTx/>
                          <a:latin charset="0" panose="02020603050405020304" pitchFamily="18" typeface="Times New Roman"/>
                          <a:ea charset="-127" panose="020B0503020000020004" pitchFamily="50" typeface="맑은 고딕"/>
                          <a:cs charset="0" panose="02020603050405020304" pitchFamily="18" typeface="Times New Roman"/>
                        </a:rPr>
                        <a:t>Mean</a:t>
                      </a:r>
                      <a:endParaRPr dirty="0" kern="100" lang="ko-KR" sz="14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anchor="b" marB="0" marL="72000" marR="68580" marT="0">
                    <a:lnL>
                      <a:noFill/>
                    </a:lnL>
                    <a:lnR>
                      <a:noFill/>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tcPr>
                </a:tc>
                <a:tc>
                  <a:txBody>
                    <a:bodyPr/>
                    <a:lstStyle/>
                    <a:p>
                      <a:pPr algn="l" latinLnBrk="0">
                        <a:lnSpc>
                          <a:spcPct val="107000"/>
                        </a:lnSpc>
                        <a:spcAft>
                          <a:spcPts val="0"/>
                        </a:spcAft>
                      </a:pPr>
                      <a:r>
                        <a:rPr altLang="ko-KR" dirty="0" kern="100" lang="en-US" sz="1400">
                          <a:solidFill>
                            <a:srgbClr val="000000"/>
                          </a:solidFill>
                          <a:effectLst/>
                          <a:uFillTx/>
                          <a:latin charset="0" panose="02020603050405020304" pitchFamily="18" typeface="Times New Roman"/>
                          <a:ea typeface="+mn-ea"/>
                          <a:cs charset="0" panose="02020603050405020304" pitchFamily="18" typeface="Times New Roman"/>
                        </a:rPr>
                        <a:t>Standard Deviation</a:t>
                      </a:r>
                      <a:endParaRPr dirty="0" kern="100" lang="ko-KR" sz="14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anchor="b" marB="0" marL="72000" marR="68580" marT="0">
                    <a:lnL>
                      <a:noFill/>
                    </a:lnL>
                    <a:lnR>
                      <a:noFill/>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tcPr>
                </a:tc>
                <a:tc>
                  <a:txBody>
                    <a:bodyPr/>
                    <a:lstStyle/>
                    <a:p>
                      <a:pPr algn="l" defTabSz="914400" eaLnBrk="1" hangingPunct="1" latinLnBrk="0" marL="0" rtl="0">
                        <a:lnSpc>
                          <a:spcPct val="107000"/>
                        </a:lnSpc>
                        <a:spcAft>
                          <a:spcPts val="0"/>
                        </a:spcAft>
                      </a:pPr>
                      <a:r>
                        <a:rPr altLang="ko-KR" dirty="0" kern="100" lang="en-US" sz="1400">
                          <a:solidFill>
                            <a:srgbClr val="000000"/>
                          </a:solidFill>
                          <a:effectLst/>
                          <a:uFillTx/>
                          <a:latin charset="0" panose="02020603050405020304" pitchFamily="18" typeface="Times New Roman"/>
                          <a:ea typeface="+mn-ea"/>
                          <a:cs charset="0" panose="02020603050405020304" pitchFamily="18" typeface="Times New Roman"/>
                        </a:rPr>
                        <a:t>Min</a:t>
                      </a:r>
                      <a:endParaRPr altLang="en-US" dirty="0" i="1" kern="100" lang="ko-KR" sz="1400">
                        <a:solidFill>
                          <a:srgbClr val="000000"/>
                        </a:solidFill>
                        <a:effectLst/>
                        <a:uFillTx/>
                        <a:latin charset="0" panose="02020603050405020304" pitchFamily="18" typeface="Times New Roman"/>
                        <a:ea charset="-127" panose="020B0503020000020004" pitchFamily="50" typeface="맑은 고딕"/>
                        <a:cs charset="0" panose="02020603050405020304" pitchFamily="18" typeface="Times New Roman"/>
                      </a:endParaRPr>
                    </a:p>
                  </a:txBody>
                  <a:tcPr anchor="b" marB="0" marL="72000" marR="68580" marT="0">
                    <a:lnL>
                      <a:noFill/>
                    </a:lnL>
                    <a:lnR>
                      <a:noFill/>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tcPr>
                </a:tc>
                <a:tc>
                  <a:txBody>
                    <a:bodyPr/>
                    <a:lstStyle/>
                    <a:p>
                      <a:pPr algn="l" latinLnBrk="0">
                        <a:lnSpc>
                          <a:spcPct val="107000"/>
                        </a:lnSpc>
                        <a:spcAft>
                          <a:spcPts val="0"/>
                        </a:spcAft>
                      </a:pPr>
                      <a:r>
                        <a:rPr dirty="0" kern="100" lang="en-US" sz="1400">
                          <a:solidFill>
                            <a:srgbClr val="000000"/>
                          </a:solidFill>
                          <a:effectLst/>
                          <a:uFillTx/>
                          <a:latin charset="0" panose="02020603050405020304" pitchFamily="18" typeface="Times New Roman"/>
                          <a:ea charset="-127" panose="020B0503020000020004" pitchFamily="50" typeface="맑은 고딕"/>
                          <a:cs charset="0" panose="02020603050405020304" pitchFamily="18" typeface="Times New Roman"/>
                        </a:rPr>
                        <a:t>Max</a:t>
                      </a:r>
                      <a:endParaRPr dirty="0" kern="100" lang="ko-KR" sz="14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anchor="b" marB="0" marL="72000" marR="68580" marT="0">
                    <a:lnL>
                      <a:noFill/>
                    </a:lnL>
                    <a:lnR>
                      <a:noFill/>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tcPr>
                </a:tc>
              </a:tr>
              <a:tr h="126097">
                <a:tc>
                  <a:txBody>
                    <a:bodyPr/>
                    <a:lstStyle/>
                    <a:p>
                      <a:pPr algn="just" defTabSz="914400" eaLnBrk="1" hangingPunct="1" latinLnBrk="0" marL="0" rtl="0">
                        <a:lnSpc>
                          <a:spcPct val="107000"/>
                        </a:lnSpc>
                        <a:spcAft>
                          <a:spcPts val="0"/>
                        </a:spcAft>
                      </a:pPr>
                      <a:r>
                        <a:rPr altLang="ko-KR"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TNIC</a:t>
                      </a:r>
                      <a:endParaRPr altLang="en-US" dirty="0" kern="100" lang="ko-KR"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endParaRPr>
                    </a:p>
                  </a:txBody>
                  <a:tcPr anchor="b" marB="0" marL="72000" marR="68580" marT="0">
                    <a:lnL>
                      <a:noFill/>
                    </a:lnL>
                    <a:lnR>
                      <a:noFill/>
                    </a:lnR>
                    <a:lnT algn="ctr" cap="flat" cmpd="sng" w="12700">
                      <a:solidFill>
                        <a:schemeClr val="tx1"/>
                      </a:solid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just" defTabSz="914400" eaLnBrk="1" fontAlgn="ctr" hangingPunct="1" latinLnBrk="0" marL="0" rtl="0">
                        <a:lnSpc>
                          <a:spcPct val="107000"/>
                        </a:lnSpc>
                        <a:spcAft>
                          <a:spcPts val="0"/>
                        </a:spcAft>
                      </a:pPr>
                      <a:r>
                        <a:rPr altLang="ko-KR" b="0" dirty="0" kern="100" lang="en-US" sz="1400">
                          <a:solidFill>
                            <a:schemeClr val="tx1"/>
                          </a:solidFill>
                          <a:effectLst/>
                          <a:uFillTx/>
                          <a:latin charset="0" panose="02020603050405020304" pitchFamily="18" typeface="Times New Roman"/>
                          <a:ea typeface="+mn-ea"/>
                          <a:cs charset="0" panose="02020603050405020304" pitchFamily="18" typeface="Times New Roman"/>
                        </a:rPr>
                        <a:t>0.073</a:t>
                      </a:r>
                    </a:p>
                  </a:txBody>
                  <a:tcPr anchor="ctr" marB="0" marL="72000" marR="9525" marT="9525">
                    <a:lnL>
                      <a:noFill/>
                    </a:lnL>
                    <a:lnR>
                      <a:noFill/>
                    </a:lnR>
                    <a:lnT algn="ctr" cap="flat" cmpd="sng" w="12700">
                      <a:solidFill>
                        <a:schemeClr val="tx1"/>
                      </a:solid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just" defTabSz="914400" eaLnBrk="1" fontAlgn="ctr" hangingPunct="1" latinLnBrk="0" marL="0" rtl="0">
                        <a:lnSpc>
                          <a:spcPct val="107000"/>
                        </a:lnSpc>
                        <a:spcAft>
                          <a:spcPts val="0"/>
                        </a:spcAft>
                      </a:pPr>
                      <a:r>
                        <a:rPr altLang="ko-KR" b="0" dirty="0" kern="100" lang="en-US" sz="1400">
                          <a:solidFill>
                            <a:schemeClr val="tx1"/>
                          </a:solidFill>
                          <a:effectLst/>
                          <a:uFillTx/>
                          <a:latin charset="0" panose="02020603050405020304" pitchFamily="18" typeface="Times New Roman"/>
                          <a:ea typeface="+mn-ea"/>
                          <a:cs charset="0" panose="02020603050405020304" pitchFamily="18" typeface="Times New Roman"/>
                        </a:rPr>
                        <a:t>0.063</a:t>
                      </a:r>
                    </a:p>
                  </a:txBody>
                  <a:tcPr anchor="ctr" marB="0" marL="72000" marR="9525" marT="9525">
                    <a:lnL>
                      <a:noFill/>
                    </a:lnL>
                    <a:lnR>
                      <a:noFill/>
                    </a:lnR>
                    <a:lnT algn="ctr" cap="flat" cmpd="sng" w="12700">
                      <a:solidFill>
                        <a:schemeClr val="tx1"/>
                      </a:solid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just" defTabSz="914400" eaLnBrk="1" fontAlgn="ctr" hangingPunct="1" latinLnBrk="0" marL="0" rtl="0">
                        <a:lnSpc>
                          <a:spcPct val="107000"/>
                        </a:lnSpc>
                        <a:spcAft>
                          <a:spcPts val="0"/>
                        </a:spcAft>
                      </a:pPr>
                      <a:r>
                        <a:rPr altLang="ko-KR"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0.000</a:t>
                      </a:r>
                    </a:p>
                  </a:txBody>
                  <a:tcPr anchor="ctr" marB="0" marL="72000" marR="9525" marT="9525">
                    <a:lnL>
                      <a:noFill/>
                    </a:lnL>
                    <a:lnR>
                      <a:noFill/>
                    </a:lnR>
                    <a:lnT algn="ctr" cap="flat" cmpd="sng" w="12700">
                      <a:solidFill>
                        <a:schemeClr val="tx1"/>
                      </a:solid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just" defTabSz="914400" eaLnBrk="1" fontAlgn="ctr" hangingPunct="1" latinLnBrk="0" marL="0" rtl="0">
                        <a:lnSpc>
                          <a:spcPct val="107000"/>
                        </a:lnSpc>
                        <a:spcAft>
                          <a:spcPts val="0"/>
                        </a:spcAft>
                      </a:pPr>
                      <a:r>
                        <a:rPr altLang="ko-KR" b="0"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0.904</a:t>
                      </a:r>
                    </a:p>
                  </a:txBody>
                  <a:tcPr anchor="ctr" marB="0" marL="72000" marR="0" marT="0">
                    <a:lnL>
                      <a:noFill/>
                    </a:lnL>
                    <a:lnR>
                      <a:noFill/>
                    </a:lnR>
                    <a:lnT algn="ctr" cap="flat" cmpd="sng" w="12700">
                      <a:solidFill>
                        <a:schemeClr val="tx1"/>
                      </a:solid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r>
              <a:tr h="126097">
                <a:tc>
                  <a:txBody>
                    <a:bodyPr/>
                    <a:lstStyle/>
                    <a:p>
                      <a:pPr algn="just" defTabSz="914400" eaLnBrk="1" hangingPunct="1" latinLnBrk="0" marL="0" rtl="0">
                        <a:lnSpc>
                          <a:spcPct val="107000"/>
                        </a:lnSpc>
                        <a:spcAft>
                          <a:spcPts val="0"/>
                        </a:spcAft>
                      </a:pPr>
                      <a:r>
                        <a:rPr altLang="ko-KR"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Autoencoder</a:t>
                      </a:r>
                      <a:endParaRPr altLang="en-US" dirty="0" kern="100" lang="ko-KR"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endParaRPr>
                    </a:p>
                  </a:txBody>
                  <a:tcPr anchor="b" marB="0" marL="72000" marR="68580" marT="0">
                    <a:lnL>
                      <a:noFill/>
                    </a:lnL>
                    <a:lnR>
                      <a:noFill/>
                    </a:lnR>
                    <a:lnT>
                      <a:noFill/>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just" defTabSz="914400" eaLnBrk="1" fontAlgn="ctr" hangingPunct="1" latinLnBrk="0" marL="0" rtl="0">
                        <a:lnSpc>
                          <a:spcPct val="107000"/>
                        </a:lnSpc>
                        <a:spcAft>
                          <a:spcPts val="0"/>
                        </a:spcAft>
                      </a:pPr>
                      <a:r>
                        <a:rPr altLang="ko-KR" b="0" dirty="0" kern="100" lang="en-US" sz="1400">
                          <a:solidFill>
                            <a:schemeClr val="tx1"/>
                          </a:solidFill>
                          <a:effectLst/>
                          <a:uFillTx/>
                          <a:latin charset="0" panose="02020603050405020304" pitchFamily="18" typeface="Times New Roman"/>
                          <a:ea typeface="+mn-ea"/>
                          <a:cs charset="0" panose="02020603050405020304" pitchFamily="18" typeface="Times New Roman"/>
                        </a:rPr>
                        <a:t>0.521</a:t>
                      </a:r>
                    </a:p>
                  </a:txBody>
                  <a:tcPr anchor="ctr" marB="0" marL="72000" marR="9525" marT="9525">
                    <a:lnL>
                      <a:noFill/>
                    </a:lnL>
                    <a:lnR>
                      <a:noFill/>
                    </a:lnR>
                    <a:lnT>
                      <a:noFill/>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just" defTabSz="914400" eaLnBrk="1" fontAlgn="ctr" hangingPunct="1" latinLnBrk="0" marL="0" rtl="0">
                        <a:lnSpc>
                          <a:spcPct val="107000"/>
                        </a:lnSpc>
                        <a:spcAft>
                          <a:spcPts val="0"/>
                        </a:spcAft>
                      </a:pPr>
                      <a:r>
                        <a:rPr altLang="ko-KR" b="0" dirty="0" kern="100" lang="en-US" sz="1400">
                          <a:solidFill>
                            <a:schemeClr val="tx1"/>
                          </a:solidFill>
                          <a:effectLst/>
                          <a:uFillTx/>
                          <a:latin charset="0" panose="02020603050405020304" pitchFamily="18" typeface="Times New Roman"/>
                          <a:ea typeface="+mn-ea"/>
                          <a:cs charset="0" panose="02020603050405020304" pitchFamily="18" typeface="Times New Roman"/>
                        </a:rPr>
                        <a:t>0.173</a:t>
                      </a:r>
                    </a:p>
                  </a:txBody>
                  <a:tcPr anchor="ctr" marB="0" marL="72000" marR="9525" marT="9525">
                    <a:lnL>
                      <a:noFill/>
                    </a:lnL>
                    <a:lnR>
                      <a:noFill/>
                    </a:lnR>
                    <a:lnT>
                      <a:noFill/>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just" defTabSz="914400" eaLnBrk="1" fontAlgn="ctr" hangingPunct="1" latinLnBrk="0" marL="0" rtl="0">
                        <a:lnSpc>
                          <a:spcPct val="107000"/>
                        </a:lnSpc>
                        <a:spcAft>
                          <a:spcPts val="0"/>
                        </a:spcAft>
                      </a:pPr>
                      <a:r>
                        <a:rPr altLang="ko-KR" b="0"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0.011</a:t>
                      </a:r>
                    </a:p>
                  </a:txBody>
                  <a:tcPr anchor="ctr" marB="0" marL="72000" marR="9525" marT="9525">
                    <a:lnL>
                      <a:noFill/>
                    </a:lnL>
                    <a:lnR>
                      <a:noFill/>
                    </a:lnR>
                    <a:lnT>
                      <a:noFill/>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just" defTabSz="914400" eaLnBrk="1" fontAlgn="ctr" hangingPunct="1" latinLnBrk="0" marL="0" rtl="0">
                        <a:lnSpc>
                          <a:spcPct val="107000"/>
                        </a:lnSpc>
                        <a:spcAft>
                          <a:spcPts val="0"/>
                        </a:spcAft>
                      </a:pPr>
                      <a:r>
                        <a:rPr altLang="ko-KR" dirty="0" kern="100" lang="en-US" sz="1400">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0.988</a:t>
                      </a:r>
                    </a:p>
                  </a:txBody>
                  <a:tcPr anchor="ctr" marB="0" marL="72000" marR="0" marT="0">
                    <a:lnL>
                      <a:noFill/>
                    </a:lnL>
                    <a:lnR>
                      <a:noFill/>
                    </a:lnR>
                    <a:lnT>
                      <a:noFill/>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noFill/>
                  </a:tcPr>
                </a:tc>
              </a:tr>
            </a:tbl>
          </a:graphicData>
        </a:graphic>
      </p:graphicFrame>
      <p:sp>
        <p:nvSpPr>
          <p:cNvPr xmlns:c="http://schemas.openxmlformats.org/drawingml/2006/chart" xmlns:pic="http://schemas.openxmlformats.org/drawingml/2006/picture" xmlns:dgm="http://schemas.openxmlformats.org/drawingml/2006/diagram" id="2" name="슬라이드 번호 개체 틀 1"/>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18</a:t>
            </a:fld>
            <a:endParaRPr altLang="en-US" dirty="0" lang="ko-KR">
              <a:uFillTx/>
            </a:endParaRPr>
          </a:p>
        </p:txBody>
      </p:sp>
      <p:grpSp>
        <p:nvGrpSpPr>
          <p:cNvPr xmlns:c="http://schemas.openxmlformats.org/drawingml/2006/chart" xmlns:pic="http://schemas.openxmlformats.org/drawingml/2006/picture" xmlns:dgm="http://schemas.openxmlformats.org/drawingml/2006/diagram" id="11" name="그룹 1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1217475" y="3029624"/>
            <a:ext cx="6931612" cy="2178582"/>
            <a:chOff x="338127" y="1095376"/>
            <a:chExt cx="11163430" cy="3859492"/>
          </a:xfrm>
        </p:grpSpPr>
        <p:grpSp>
          <p:nvGrpSpPr>
            <p:cNvPr xmlns:c="http://schemas.openxmlformats.org/drawingml/2006/chart" xmlns:pic="http://schemas.openxmlformats.org/drawingml/2006/picture" xmlns:dgm="http://schemas.openxmlformats.org/drawingml/2006/diagram" id="12" name="그룹 11"/>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338127" y="1137038"/>
              <a:ext cx="5757873" cy="3817830"/>
              <a:chOff x="859851" y="971551"/>
              <a:chExt cx="6333662" cy="4199614"/>
            </a:xfrm>
          </p:grpSpPr>
          <p:pic>
            <p:nvPicPr>
              <p:cNvPr xmlns:c="http://schemas.openxmlformats.org/drawingml/2006/chart" xmlns:pic="http://schemas.openxmlformats.org/drawingml/2006/picture" xmlns:dgm="http://schemas.openxmlformats.org/drawingml/2006/diagram" id="16" name="그림 15"/>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rotWithShape="1">
              <a:blip r:embed="rId3"/>
              <a:srcRect/>
              <a:stretch/>
            </p:blipFill>
            <p:spPr xmlns:c="http://schemas.openxmlformats.org/drawingml/2006/chart" xmlns:pic="http://schemas.openxmlformats.org/drawingml/2006/picture" xmlns:dgm="http://schemas.openxmlformats.org/drawingml/2006/diagram">
              <a:xfrm>
                <a:off x="1332526" y="971551"/>
                <a:ext cx="5860987" cy="3599844"/>
              </a:xfrm>
              <a:custGeom>
                <a:avLst/>
                <a:gdLst>
                  <a:gd fmla="*/ 0 w 5860987" name="connsiteX0"/>
                  <a:gd fmla="*/ 0 h 3685481" name="connsiteY0"/>
                  <a:gd fmla="*/ 5860987 w 5860987" name="connsiteX1"/>
                  <a:gd fmla="*/ 0 h 3685481" name="connsiteY1"/>
                  <a:gd fmla="*/ 5860987 w 5860987" name="connsiteX2"/>
                  <a:gd fmla="*/ 3685481 h 3685481" name="connsiteY2"/>
                  <a:gd fmla="*/ 0 w 5860987" name="connsiteX3"/>
                  <a:gd fmla="*/ 3685481 h 3685481" name="connsiteY3"/>
                  <a:gd fmla="*/ 0 w 5860987" name="connsiteX4"/>
                  <a:gd fmla="*/ 3467006 h 3685481" name="connsiteY4"/>
                  <a:gd fmla="*/ 128959 w 5860987" name="connsiteX5"/>
                  <a:gd fmla="*/ 3467006 h 3685481" name="connsiteY5"/>
                  <a:gd fmla="*/ 128959 w 5860987" name="connsiteX6"/>
                  <a:gd fmla="*/ 6350 h 3685481" name="connsiteY6"/>
                  <a:gd fmla="*/ 0 w 5860987" name="connsiteX7"/>
                  <a:gd fmla="*/ 6350 h 3685481" name="connsiteY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b="b" l="l" r="r" t="t"/>
                <a:pathLst>
                  <a:path h="3685481" w="5860987">
                    <a:moveTo>
                      <a:pt x="0" y="0"/>
                    </a:moveTo>
                    <a:lnTo>
                      <a:pt x="5860987" y="0"/>
                    </a:lnTo>
                    <a:lnTo>
                      <a:pt x="5860987" y="3685481"/>
                    </a:lnTo>
                    <a:lnTo>
                      <a:pt x="0" y="3685481"/>
                    </a:lnTo>
                    <a:lnTo>
                      <a:pt x="0" y="3467006"/>
                    </a:lnTo>
                    <a:lnTo>
                      <a:pt x="128959" y="3467006"/>
                    </a:lnTo>
                    <a:lnTo>
                      <a:pt x="128959" y="6350"/>
                    </a:lnTo>
                    <a:lnTo>
                      <a:pt x="0" y="6350"/>
                    </a:lnTo>
                    <a:close/>
                  </a:path>
                </a:pathLst>
              </a:custGeom>
            </p:spPr>
          </p:pic>
          <p:sp>
            <p:nvSpPr>
              <p:cNvPr xmlns:c="http://schemas.openxmlformats.org/drawingml/2006/chart" xmlns:pic="http://schemas.openxmlformats.org/drawingml/2006/picture" xmlns:dgm="http://schemas.openxmlformats.org/drawingml/2006/diagram" id="17" name="TextBox 1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rot="16200000">
                <a:off x="-412558" y="2498849"/>
                <a:ext cx="3090063" cy="545246"/>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ko-KR" dirty="0" lang="en-US" sz="1400">
                    <a:uFillTx/>
                    <a:latin charset="0" panose="02020603050405020304" pitchFamily="18" typeface="Times New Roman"/>
                    <a:cs charset="0" panose="02020603050405020304" pitchFamily="18" typeface="Times New Roman"/>
                  </a:rPr>
                  <a:t>Density (# of pairs)</a:t>
                </a:r>
                <a:endParaRPr altLang="en-US" dirty="0" lang="ko-KR" sz="1400">
                  <a:uFillTx/>
                  <a:latin charset="0" panose="02020603050405020304" pitchFamily="18" typeface="Times New Roman"/>
                  <a:cs charset="0" panose="02020603050405020304" pitchFamily="18" typeface="Times New Roman"/>
                </a:endParaRPr>
              </a:p>
            </p:txBody>
          </p:sp>
          <p:sp>
            <p:nvSpPr>
              <p:cNvPr xmlns:c="http://schemas.openxmlformats.org/drawingml/2006/chart" xmlns:pic="http://schemas.openxmlformats.org/drawingml/2006/picture" xmlns:dgm="http://schemas.openxmlformats.org/drawingml/2006/diagram" id="18" name="TextBox 1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374185" y="4572392"/>
                <a:ext cx="3652201" cy="598773"/>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ko-KR" dirty="0" lang="en-US" sz="1400">
                    <a:uFillTx/>
                    <a:latin charset="0" panose="02020603050405020304" pitchFamily="18" typeface="Times New Roman"/>
                    <a:cs charset="0" panose="02020603050405020304" pitchFamily="18" typeface="Times New Roman"/>
                  </a:rPr>
                  <a:t>Cosine similarity (TNIC)</a:t>
                </a:r>
                <a:endParaRPr altLang="en-US" dirty="0" lang="ko-KR" sz="1400">
                  <a:uFillTx/>
                  <a:latin charset="0" panose="02020603050405020304" pitchFamily="18" typeface="Times New Roman"/>
                  <a:cs charset="0" panose="02020603050405020304" pitchFamily="18" typeface="Times New Roman"/>
                </a:endParaRPr>
              </a:p>
            </p:txBody>
          </p:sp>
        </p:grpSp>
        <p:sp>
          <p:nvSpPr>
            <p:cNvPr xmlns:c="http://schemas.openxmlformats.org/drawingml/2006/chart" xmlns:pic="http://schemas.openxmlformats.org/drawingml/2006/picture" xmlns:dgm="http://schemas.openxmlformats.org/drawingml/2006/diagram" id="14" name="TextBox 1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993709" y="4409622"/>
              <a:ext cx="4040802" cy="545246"/>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ko-KR" dirty="0" lang="en-US" sz="1400">
                  <a:uFillTx/>
                  <a:latin charset="0" panose="02020603050405020304" pitchFamily="18" typeface="Times New Roman"/>
                  <a:cs charset="0" panose="02020603050405020304" pitchFamily="18" typeface="Times New Roman"/>
                </a:rPr>
                <a:t>Cosine similarity (Autoencoder)</a:t>
              </a:r>
              <a:endParaRPr altLang="en-US" dirty="0" lang="ko-KR" sz="1400">
                <a:uFillTx/>
                <a:latin charset="0" panose="02020603050405020304" pitchFamily="18" typeface="Times New Roman"/>
                <a:cs charset="0" panose="02020603050405020304" pitchFamily="18" typeface="Times New Roman"/>
              </a:endParaRPr>
            </a:p>
          </p:txBody>
        </p:sp>
        <p:pic>
          <p:nvPicPr>
            <p:cNvPr xmlns:c="http://schemas.openxmlformats.org/drawingml/2006/chart" xmlns:pic="http://schemas.openxmlformats.org/drawingml/2006/picture" xmlns:dgm="http://schemas.openxmlformats.org/drawingml/2006/diagram" id="15" name="그림 14"/>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rcRect/>
            <a:stretch>
              <a:fillRect/>
            </a:stretch>
          </p:blipFill>
          <p:spPr xmlns:c="http://schemas.openxmlformats.org/drawingml/2006/chart" xmlns:pic="http://schemas.openxmlformats.org/drawingml/2006/picture" xmlns:dgm="http://schemas.openxmlformats.org/drawingml/2006/diagram">
            <a:xfrm>
              <a:off x="6199409" y="1095376"/>
              <a:ext cx="5302148" cy="3285380"/>
            </a:xfrm>
            <a:custGeom>
              <a:avLst/>
              <a:gdLst>
                <a:gd fmla="*/ 105284 w 5302148" name="connsiteX0"/>
                <a:gd fmla="*/ 0 h 3285380" name="connsiteY0"/>
                <a:gd fmla="*/ 5302148 w 5302148" name="connsiteX1"/>
                <a:gd fmla="*/ 0 h 3285380" name="connsiteY1"/>
                <a:gd fmla="*/ 5302148 w 5302148" name="connsiteX2"/>
                <a:gd fmla="*/ 3285380 h 3285380" name="connsiteY2"/>
                <a:gd fmla="*/ 0 w 5302148" name="connsiteX3"/>
                <a:gd fmla="*/ 3285380 h 3285380" name="connsiteY3"/>
                <a:gd fmla="*/ 0 w 5302148" name="connsiteX4"/>
                <a:gd fmla="*/ 3124684 h 3285380" name="connsiteY4"/>
                <a:gd fmla="*/ 105284 w 5302148" name="connsiteX5"/>
                <a:gd fmla="*/ 3124684 h 3285380" name="connsiteY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b="b" l="l" r="r" t="t"/>
              <a:pathLst>
                <a:path h="3285380" w="5302148">
                  <a:moveTo>
                    <a:pt x="105284" y="0"/>
                  </a:moveTo>
                  <a:lnTo>
                    <a:pt x="5302148" y="0"/>
                  </a:lnTo>
                  <a:lnTo>
                    <a:pt x="5302148" y="3285380"/>
                  </a:lnTo>
                  <a:lnTo>
                    <a:pt x="0" y="3285380"/>
                  </a:lnTo>
                  <a:lnTo>
                    <a:pt x="0" y="3124684"/>
                  </a:lnTo>
                  <a:lnTo>
                    <a:pt x="105284" y="3124684"/>
                  </a:lnTo>
                  <a:close/>
                </a:path>
              </a:pathLst>
            </a:custGeom>
          </p:spPr>
        </p:pic>
      </p:grpSp>
    </p:spTree>
  </p:cSld>
  <p:clrMapOvr xmlns:c="http://schemas.openxmlformats.org/drawingml/2006/chart" xmlns:pic="http://schemas.openxmlformats.org/drawingml/2006/picture" xmlns:dgm="http://schemas.openxmlformats.org/drawingml/2006/diagram">
    <a:masterClrMapping/>
  </p:clrMapOvr>
</p:sld>
</file>

<file path=ppt/slides/slide1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12943" y="237545"/>
            <a:ext cx="2145139" cy="584775"/>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ko-KR" b="1" dirty="0" lang="en-US" sz="3200">
                <a:solidFill>
                  <a:schemeClr val="bg1"/>
                </a:solidFill>
                <a:uFillTx/>
                <a:latin charset="0" panose="02020603050405020304" pitchFamily="18" typeface="Times New Roman"/>
                <a:cs charset="0" panose="02020603050405020304" pitchFamily="18" typeface="Times New Roman"/>
              </a:rPr>
              <a:t>Conclusion</a:t>
            </a:r>
          </a:p>
        </p:txBody>
      </p:sp>
      <p:sp>
        <p:nvSpPr>
          <p:cNvPr xmlns:c="http://schemas.openxmlformats.org/drawingml/2006/chart" xmlns:pic="http://schemas.openxmlformats.org/drawingml/2006/picture" xmlns:dgm="http://schemas.openxmlformats.org/drawingml/2006/diagram" id="10" name="직사각형 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60816" y="1164405"/>
            <a:ext cx="8061153" cy="4305153"/>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just" indent="-285750" marL="285750">
              <a:lnSpc>
                <a:spcPct val="120000"/>
              </a:lnSpc>
              <a:spcAft>
                <a:spcPts val="800"/>
              </a:spcAft>
              <a:buFont charset="2" panose="05000000000000000000" pitchFamily="2" typeface="Wingdings"/>
              <a:buChar char="ü"/>
            </a:pPr>
            <a:r>
              <a:rPr altLang="ko-KR" dirty="0" lang="en-US" sz="1600">
                <a:uFillTx/>
              </a:rPr>
              <a:t>We collect 10-K annual reports from the Securities and Exchange Commission (SEC) using web crawling algorithm to extract business description text data of each firm.</a:t>
            </a:r>
          </a:p>
          <a:p>
            <a:pPr algn="just" indent="-285750" marL="285750">
              <a:lnSpc>
                <a:spcPct val="120000"/>
              </a:lnSpc>
              <a:spcAft>
                <a:spcPts val="800"/>
              </a:spcAft>
              <a:buFont charset="2" panose="05000000000000000000" pitchFamily="2" typeface="Wingdings"/>
              <a:buChar char="ü"/>
            </a:pPr>
            <a:r>
              <a:rPr altLang="ko-KR" dirty="0" lang="en-US" sz="1600">
                <a:uFillTx/>
              </a:rPr>
              <a:t>We use a deep learning method, which is called autoencoder, as a dimensionality reduction technique to reduce the dimension of original high dimension and sparse word vector to mitigate a curse of dimensionality problem in vector space. </a:t>
            </a:r>
          </a:p>
          <a:p>
            <a:pPr algn="just" indent="-285750" marL="285750">
              <a:lnSpc>
                <a:spcPct val="120000"/>
              </a:lnSpc>
              <a:spcAft>
                <a:spcPts val="800"/>
              </a:spcAft>
              <a:buFont charset="2" panose="05000000000000000000" pitchFamily="2" typeface="Wingdings"/>
              <a:buChar char="ü"/>
            </a:pPr>
            <a:r>
              <a:rPr altLang="ko-KR" dirty="0" lang="en-US" sz="1600">
                <a:uFillTx/>
              </a:rPr>
              <a:t>We clusters firms using the reduced features by spherical K-means clustering algorithm which is a suitable for the vector space model. </a:t>
            </a:r>
          </a:p>
          <a:p>
            <a:pPr algn="just" indent="-285750" marL="285750">
              <a:lnSpc>
                <a:spcPct val="120000"/>
              </a:lnSpc>
              <a:spcAft>
                <a:spcPts val="800"/>
              </a:spcAft>
              <a:buFont charset="2" panose="05000000000000000000" pitchFamily="2" typeface="Wingdings"/>
              <a:buChar char="ü"/>
            </a:pPr>
            <a:endParaRPr altLang="ko-KR" dirty="0" lang="en-US" sz="1600">
              <a:uFillTx/>
            </a:endParaRPr>
          </a:p>
          <a:p>
            <a:pPr algn="just" indent="-285750" marL="285750">
              <a:lnSpc>
                <a:spcPct val="120000"/>
              </a:lnSpc>
              <a:spcAft>
                <a:spcPts val="800"/>
              </a:spcAft>
              <a:buFont charset="2" panose="05000000000000000000" pitchFamily="2" typeface="Wingdings"/>
              <a:buChar char="ü"/>
            </a:pPr>
            <a:r>
              <a:rPr altLang="ko-KR" b="1" dirty="0" lang="en-US" sz="1600">
                <a:uFillTx/>
              </a:rPr>
              <a:t>We are able to visualize similarity and closeness between industries as well as firms.</a:t>
            </a:r>
          </a:p>
          <a:p>
            <a:pPr algn="just" indent="-285750" marL="285750">
              <a:lnSpc>
                <a:spcPct val="120000"/>
              </a:lnSpc>
              <a:spcAft>
                <a:spcPts val="800"/>
              </a:spcAft>
              <a:buFont charset="2" panose="05000000000000000000" pitchFamily="2" typeface="Wingdings"/>
              <a:buChar char="ü"/>
            </a:pPr>
            <a:r>
              <a:rPr altLang="ko-KR" b="1" dirty="0" lang="en-US" sz="1600">
                <a:uFillTx/>
              </a:rPr>
              <a:t>We qualitatively shows several mis-classified firms by proposed method and visualization.</a:t>
            </a:r>
          </a:p>
          <a:p>
            <a:pPr algn="just" indent="-285750" marL="285750">
              <a:lnSpc>
                <a:spcPct val="120000"/>
              </a:lnSpc>
              <a:spcAft>
                <a:spcPts val="800"/>
              </a:spcAft>
              <a:buFont charset="2" panose="05000000000000000000" pitchFamily="2" typeface="Wingdings"/>
              <a:buChar char="ü"/>
            </a:pPr>
            <a:r>
              <a:rPr altLang="ko-KR" b="1" dirty="0" lang="en-US" sz="1600">
                <a:uFillTx/>
              </a:rPr>
              <a:t>We quantitatively validate the performance of proposed method by within and across the variations of clusters(industries)</a:t>
            </a:r>
          </a:p>
        </p:txBody>
      </p:sp>
      <p:sp>
        <p:nvSpPr>
          <p:cNvPr xmlns:c="http://schemas.openxmlformats.org/drawingml/2006/chart" xmlns:pic="http://schemas.openxmlformats.org/drawingml/2006/picture" xmlns:dgm="http://schemas.openxmlformats.org/drawingml/2006/diagram" id="2" name="슬라이드 번호 개체 틀 1"/>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19</a:t>
            </a:fld>
            <a:endParaRPr altLang="en-US" dirty="0" lang="ko-K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12943" y="237545"/>
            <a:ext cx="1505540" cy="584775"/>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ko-KR" b="1" dirty="0" lang="en-US" sz="3200">
                <a:solidFill>
                  <a:schemeClr val="bg1"/>
                </a:solidFill>
                <a:uFillTx/>
                <a:latin charset="0" panose="02020603050405020304" pitchFamily="18" typeface="Times New Roman"/>
                <a:cs charset="0" panose="02020603050405020304" pitchFamily="18" typeface="Times New Roman"/>
              </a:rPr>
              <a:t>Outline</a:t>
            </a:r>
          </a:p>
        </p:txBody>
      </p:sp>
      <p:sp>
        <p:nvSpPr>
          <p:cNvPr xmlns:c="http://schemas.openxmlformats.org/drawingml/2006/chart" xmlns:pic="http://schemas.openxmlformats.org/drawingml/2006/picture" xmlns:dgm="http://schemas.openxmlformats.org/drawingml/2006/diagram" id="10" name="직사각형 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46410" y="1058224"/>
            <a:ext cx="8123028" cy="3447482"/>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just" indent="-285750" marL="285750">
              <a:lnSpc>
                <a:spcPct val="120000"/>
              </a:lnSpc>
              <a:spcAft>
                <a:spcPts val="800"/>
              </a:spcAft>
              <a:buFont charset="2" panose="05000000000000000000" pitchFamily="2" typeface="Wingdings"/>
              <a:buChar char="ü"/>
            </a:pPr>
            <a:r>
              <a:rPr altLang="ko-KR" b="1" dirty="0" lang="en-US">
                <a:uFillTx/>
              </a:rPr>
              <a:t>Introduction</a:t>
            </a:r>
          </a:p>
          <a:p>
            <a:pPr algn="just" indent="-285750" marL="285750">
              <a:lnSpc>
                <a:spcPct val="120000"/>
              </a:lnSpc>
              <a:spcAft>
                <a:spcPts val="800"/>
              </a:spcAft>
              <a:buFont charset="2" panose="05000000000000000000" pitchFamily="2" typeface="Wingdings"/>
              <a:buChar char="ü"/>
            </a:pPr>
            <a:r>
              <a:rPr altLang="ko-KR" b="1" dirty="0" lang="en-US">
                <a:uFillTx/>
              </a:rPr>
              <a:t>Problem statement</a:t>
            </a:r>
          </a:p>
          <a:p>
            <a:pPr algn="just" indent="-285750" marL="285750">
              <a:lnSpc>
                <a:spcPct val="120000"/>
              </a:lnSpc>
              <a:spcAft>
                <a:spcPts val="800"/>
              </a:spcAft>
              <a:buFont charset="2" panose="05000000000000000000" pitchFamily="2" typeface="Wingdings"/>
              <a:buChar char="ü"/>
            </a:pPr>
            <a:r>
              <a:rPr altLang="ko-KR" b="1" dirty="0" lang="en-US">
                <a:uFillTx/>
              </a:rPr>
              <a:t>Methodology</a:t>
            </a:r>
          </a:p>
          <a:p>
            <a:pPr algn="just" indent="-285750" lvl="1" marL="742950">
              <a:lnSpc>
                <a:spcPct val="120000"/>
              </a:lnSpc>
              <a:spcAft>
                <a:spcPts val="800"/>
              </a:spcAft>
              <a:buFont charset="0" panose="020B0604020202020204" pitchFamily="34" typeface="Arial"/>
              <a:buChar char="•"/>
            </a:pPr>
            <a:r>
              <a:rPr altLang="ko-KR" dirty="0" lang="en-US">
                <a:uFillTx/>
              </a:rPr>
              <a:t>Bag of Words representation</a:t>
            </a:r>
          </a:p>
          <a:p>
            <a:pPr algn="just" indent="-285750" lvl="1" marL="742950">
              <a:lnSpc>
                <a:spcPct val="120000"/>
              </a:lnSpc>
              <a:spcAft>
                <a:spcPts val="800"/>
              </a:spcAft>
              <a:buFont charset="0" panose="020B0604020202020204" pitchFamily="34" typeface="Arial"/>
              <a:buChar char="•"/>
            </a:pPr>
            <a:r>
              <a:rPr altLang="ko-KR" dirty="0" lang="en-US">
                <a:uFillTx/>
              </a:rPr>
              <a:t>Dimensionality reduction using Autoencoder</a:t>
            </a:r>
          </a:p>
          <a:p>
            <a:pPr algn="just" indent="-285750" lvl="1" marL="742950">
              <a:lnSpc>
                <a:spcPct val="120000"/>
              </a:lnSpc>
              <a:spcAft>
                <a:spcPts val="800"/>
              </a:spcAft>
              <a:buFont charset="0" panose="020B0604020202020204" pitchFamily="34" typeface="Arial"/>
              <a:buChar char="•"/>
            </a:pPr>
            <a:r>
              <a:rPr altLang="ko-KR" dirty="0" lang="en-US">
                <a:uFillTx/>
              </a:rPr>
              <a:t>Spherical clustering</a:t>
            </a:r>
          </a:p>
          <a:p>
            <a:pPr algn="just" indent="-285750" marL="285750">
              <a:lnSpc>
                <a:spcPct val="120000"/>
              </a:lnSpc>
              <a:spcAft>
                <a:spcPts val="800"/>
              </a:spcAft>
              <a:buFont charset="2" panose="05000000000000000000" pitchFamily="2" typeface="Wingdings"/>
              <a:buChar char="ü"/>
            </a:pPr>
            <a:r>
              <a:rPr altLang="ko-KR" b="1" dirty="0" lang="en-US">
                <a:uFillTx/>
              </a:rPr>
              <a:t>Result</a:t>
            </a:r>
          </a:p>
          <a:p>
            <a:pPr algn="just" indent="-285750" marL="285750">
              <a:lnSpc>
                <a:spcPct val="120000"/>
              </a:lnSpc>
              <a:spcAft>
                <a:spcPts val="800"/>
              </a:spcAft>
              <a:buFont charset="2" panose="05000000000000000000" pitchFamily="2" typeface="Wingdings"/>
              <a:buChar char="ü"/>
            </a:pPr>
            <a:r>
              <a:rPr altLang="ko-KR" b="1" dirty="0" lang="en-US">
                <a:uFillTx/>
              </a:rPr>
              <a:t>Conclusion</a:t>
            </a:r>
            <a:endParaRPr altLang="ko-KR" b="1" dirty="0" lang="en-US" sz="1600">
              <a:uFillTx/>
            </a:endParaRPr>
          </a:p>
        </p:txBody>
      </p:sp>
      <p:sp>
        <p:nvSpPr>
          <p:cNvPr xmlns:c="http://schemas.openxmlformats.org/drawingml/2006/chart" xmlns:pic="http://schemas.openxmlformats.org/drawingml/2006/picture" xmlns:dgm="http://schemas.openxmlformats.org/drawingml/2006/diagram" id="2" name="슬라이드 번호 개체 틀 1"/>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2</a:t>
            </a:fld>
            <a:endParaRPr altLang="en-US" dirty="0" lang="ko-K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0" name="직사각형 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498673" y="3248694"/>
            <a:ext cx="8146653" cy="758669"/>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ctr">
              <a:lnSpc>
                <a:spcPct val="120000"/>
              </a:lnSpc>
              <a:spcAft>
                <a:spcPts val="800"/>
              </a:spcAft>
            </a:pPr>
            <a:r>
              <a:rPr altLang="ko-KR" b="1" dirty="0" lang="en-US" sz="1600">
                <a:uFillTx/>
                <a:latin charset="0" panose="020B0604020202020204" pitchFamily="34" typeface="Arial"/>
                <a:cs charset="0" panose="020B0604020202020204" pitchFamily="34" typeface="Arial"/>
              </a:rPr>
              <a:t>Thank you</a:t>
            </a:r>
          </a:p>
          <a:p>
            <a:pPr algn="ctr">
              <a:lnSpc>
                <a:spcPct val="120000"/>
              </a:lnSpc>
              <a:spcAft>
                <a:spcPts val="800"/>
              </a:spcAft>
            </a:pPr>
            <a:r>
              <a:rPr altLang="en-US" b="1" dirty="0" lang="ko-KR" sz="1600">
                <a:uFillTx/>
                <a:latin charset="0" panose="020B0604020202020204" pitchFamily="34" typeface="Arial"/>
                <a:cs charset="0" panose="020B0604020202020204" pitchFamily="34" typeface="Arial"/>
              </a:rPr>
              <a:t>감사합니다</a:t>
            </a:r>
            <a:endParaRPr altLang="ko-KR" dirty="0" lang="en-US" sz="16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2" name="슬라이드 번호 개체 틀 1"/>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20</a:t>
            </a:fld>
            <a:endParaRPr altLang="en-US" dirty="0" lang="ko-K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12943" y="237545"/>
            <a:ext cx="3161571" cy="584775"/>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ko-KR" b="1" dirty="0" lang="en-US" sz="3200">
                <a:solidFill>
                  <a:schemeClr val="bg1"/>
                </a:solidFill>
                <a:uFillTx/>
                <a:latin charset="0" panose="02020603050405020304" pitchFamily="18" typeface="Times New Roman"/>
                <a:cs charset="0" panose="02020603050405020304" pitchFamily="18" typeface="Times New Roman"/>
              </a:rPr>
              <a:t>Further research</a:t>
            </a:r>
          </a:p>
        </p:txBody>
      </p:sp>
      <p:sp>
        <p:nvSpPr>
          <p:cNvPr xmlns:c="http://schemas.openxmlformats.org/drawingml/2006/chart" xmlns:pic="http://schemas.openxmlformats.org/drawingml/2006/picture" xmlns:dgm="http://schemas.openxmlformats.org/drawingml/2006/diagram" id="10" name="직사각형 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46409" y="1058224"/>
            <a:ext cx="8146653" cy="5063437"/>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just">
              <a:lnSpc>
                <a:spcPct val="120000"/>
              </a:lnSpc>
              <a:spcAft>
                <a:spcPts val="800"/>
              </a:spcAft>
            </a:pPr>
            <a:r>
              <a:rPr altLang="ko-KR" b="1" dirty="0" lang="en-US" sz="1600">
                <a:uFillTx/>
                <a:latin charset="0" panose="020B0604020202020204" pitchFamily="34" typeface="Arial"/>
                <a:cs charset="0" panose="020B0604020202020204" pitchFamily="34" typeface="Arial"/>
              </a:rPr>
              <a:t>Clustering Method</a:t>
            </a:r>
          </a:p>
          <a:p>
            <a:pPr algn="just" indent="-285750" lvl="1" marL="742950">
              <a:lnSpc>
                <a:spcPct val="120000"/>
              </a:lnSpc>
              <a:spcAft>
                <a:spcPts val="800"/>
              </a:spcAft>
              <a:buFont charset="0" panose="020B0604020202020204" pitchFamily="34" typeface="Arial"/>
              <a:buChar char="•"/>
            </a:pPr>
            <a:r>
              <a:rPr altLang="ko-KR" dirty="0" lang="en-US" sz="1600">
                <a:uFillTx/>
                <a:latin charset="0" panose="020B0604020202020204" pitchFamily="34" typeface="Arial"/>
                <a:cs charset="0" panose="020B0604020202020204" pitchFamily="34" typeface="Arial"/>
              </a:rPr>
              <a:t>Optimal # of words for BOW</a:t>
            </a:r>
          </a:p>
          <a:p>
            <a:pPr algn="just" indent="-285750" lvl="1" marL="742950">
              <a:lnSpc>
                <a:spcPct val="120000"/>
              </a:lnSpc>
              <a:spcAft>
                <a:spcPts val="800"/>
              </a:spcAft>
              <a:buFont charset="0" panose="020B0604020202020204" pitchFamily="34" typeface="Arial"/>
              <a:buChar char="•"/>
            </a:pPr>
            <a:r>
              <a:rPr altLang="ko-KR" dirty="0" lang="en-US" sz="1600">
                <a:uFillTx/>
                <a:latin charset="0" panose="020B0604020202020204" pitchFamily="34" typeface="Arial"/>
                <a:cs charset="0" panose="020B0604020202020204" pitchFamily="34" typeface="Arial"/>
              </a:rPr>
              <a:t>Optimal # of clusters (industries)</a:t>
            </a:r>
          </a:p>
          <a:p>
            <a:pPr algn="just" indent="-285750" lvl="1" marL="742950">
              <a:lnSpc>
                <a:spcPct val="120000"/>
              </a:lnSpc>
              <a:spcAft>
                <a:spcPts val="800"/>
              </a:spcAft>
              <a:buFont charset="0" panose="020B0604020202020204" pitchFamily="34" typeface="Arial"/>
              <a:buChar char="•"/>
            </a:pPr>
            <a:r>
              <a:rPr altLang="ko-KR" dirty="0" lang="en-US" sz="1600">
                <a:uFillTx/>
                <a:latin charset="0" panose="020B0604020202020204" pitchFamily="34" typeface="Arial"/>
                <a:cs charset="0" panose="020B0604020202020204" pitchFamily="34" typeface="Arial"/>
              </a:rPr>
              <a:t>Optimal # of node(features) of encoder</a:t>
            </a:r>
          </a:p>
          <a:p>
            <a:pPr algn="just" indent="-285750" lvl="1" marL="742950">
              <a:lnSpc>
                <a:spcPct val="120000"/>
              </a:lnSpc>
              <a:spcAft>
                <a:spcPts val="800"/>
              </a:spcAft>
              <a:buFont charset="0" panose="020B0604020202020204" pitchFamily="34" typeface="Arial"/>
              <a:buChar char="•"/>
            </a:pPr>
            <a:endParaRPr altLang="ko-KR" dirty="0" lang="en-US" sz="1600">
              <a:uFillTx/>
              <a:latin charset="0" panose="020B0604020202020204" pitchFamily="34" typeface="Arial"/>
              <a:cs charset="0" panose="020B0604020202020204" pitchFamily="34" typeface="Arial"/>
            </a:endParaRPr>
          </a:p>
          <a:p>
            <a:pPr algn="just">
              <a:lnSpc>
                <a:spcPct val="120000"/>
              </a:lnSpc>
              <a:spcAft>
                <a:spcPts val="800"/>
              </a:spcAft>
            </a:pPr>
            <a:r>
              <a:rPr altLang="ko-KR" b="1" dirty="0" lang="en-US" sz="1600">
                <a:uFillTx/>
                <a:latin charset="0" panose="020B0604020202020204" pitchFamily="34" typeface="Arial"/>
                <a:cs charset="0" panose="020B0604020202020204" pitchFamily="34" typeface="Arial"/>
              </a:rPr>
              <a:t>Clustering</a:t>
            </a:r>
            <a:r>
              <a:rPr altLang="ko-KR" dirty="0" lang="en-US" sz="1600">
                <a:uFillTx/>
                <a:latin charset="0" panose="020B0604020202020204" pitchFamily="34" typeface="Arial"/>
                <a:cs charset="0" panose="020B0604020202020204" pitchFamily="34" typeface="Arial"/>
              </a:rPr>
              <a:t> </a:t>
            </a:r>
            <a:r>
              <a:rPr altLang="ko-KR" b="1" dirty="0" lang="en-US" sz="1600">
                <a:uFillTx/>
                <a:latin charset="0" panose="020B0604020202020204" pitchFamily="34" typeface="Arial"/>
                <a:cs charset="0" panose="020B0604020202020204" pitchFamily="34" typeface="Arial"/>
              </a:rPr>
              <a:t>result are based on NOUNS only</a:t>
            </a:r>
            <a:endParaRPr altLang="ko-KR" dirty="0" lang="en-US" sz="1600">
              <a:uFillTx/>
              <a:latin charset="0" panose="020B0604020202020204" pitchFamily="34" typeface="Arial"/>
              <a:cs charset="0" panose="020B0604020202020204" pitchFamily="34" typeface="Arial"/>
            </a:endParaRPr>
          </a:p>
          <a:p>
            <a:pPr algn="just" indent="-285750" lvl="1" marL="742950">
              <a:lnSpc>
                <a:spcPct val="120000"/>
              </a:lnSpc>
              <a:spcAft>
                <a:spcPts val="800"/>
              </a:spcAft>
              <a:buFont charset="0" panose="020B0604020202020204" pitchFamily="34" typeface="Arial"/>
              <a:buChar char="•"/>
            </a:pPr>
            <a:r>
              <a:rPr altLang="ko-KR" dirty="0" lang="en-US" sz="1600">
                <a:uFillTx/>
                <a:latin charset="0" panose="020B0604020202020204" pitchFamily="34" typeface="Arial"/>
                <a:cs charset="0" panose="020B0604020202020204" pitchFamily="34" typeface="Arial"/>
              </a:rPr>
              <a:t>Clustering result</a:t>
            </a:r>
          </a:p>
          <a:p>
            <a:pPr algn="just" indent="-285750" lvl="2" marL="1200150">
              <a:lnSpc>
                <a:spcPct val="120000"/>
              </a:lnSpc>
              <a:spcAft>
                <a:spcPts val="800"/>
              </a:spcAft>
              <a:buFont charset="0" panose="020B0604020202020204" pitchFamily="34" typeface="Arial"/>
              <a:buChar char="•"/>
            </a:pPr>
            <a:r>
              <a:rPr altLang="ko-KR" dirty="0" lang="en-US" sz="1600">
                <a:uFillTx/>
                <a:latin charset="0" panose="020B0604020202020204" pitchFamily="34" typeface="Arial"/>
                <a:cs charset="0" panose="020B0604020202020204" pitchFamily="34" typeface="Arial"/>
              </a:rPr>
              <a:t>focus on firms in same product and process chain</a:t>
            </a:r>
          </a:p>
          <a:p>
            <a:pPr algn="just" indent="-285750" lvl="1" marL="742950">
              <a:lnSpc>
                <a:spcPct val="120000"/>
              </a:lnSpc>
              <a:spcAft>
                <a:spcPts val="800"/>
              </a:spcAft>
              <a:buFont charset="0" panose="020B0604020202020204" pitchFamily="34" typeface="Arial"/>
              <a:buChar char="•"/>
            </a:pPr>
            <a:r>
              <a:rPr altLang="ko-KR" dirty="0" lang="en-US" sz="1600">
                <a:uFillTx/>
                <a:latin charset="0" panose="020B0604020202020204" pitchFamily="34" typeface="Arial"/>
                <a:cs charset="0" panose="020B0604020202020204" pitchFamily="34" typeface="Arial"/>
              </a:rPr>
              <a:t>Spanning the level of a token – Include verbs and several words as a token </a:t>
            </a:r>
          </a:p>
          <a:p>
            <a:pPr algn="just" indent="-285750" lvl="2" marL="1200150">
              <a:lnSpc>
                <a:spcPct val="120000"/>
              </a:lnSpc>
              <a:spcAft>
                <a:spcPts val="800"/>
              </a:spcAft>
              <a:buFont charset="0" panose="020B0604020202020204" pitchFamily="34" typeface="Arial"/>
              <a:buChar char="•"/>
            </a:pPr>
            <a:r>
              <a:rPr altLang="ko-KR" dirty="0" i="1" lang="en-US" sz="1400">
                <a:uFillTx/>
                <a:latin charset="0" panose="020B0604020202020204" pitchFamily="34" typeface="Arial"/>
                <a:cs charset="0" panose="020B0604020202020204" pitchFamily="34" typeface="Arial"/>
              </a:rPr>
              <a:t>We produce </a:t>
            </a:r>
            <a:r>
              <a:rPr altLang="ko-KR" dirty="0" i="1" lang="en-US" sz="1400" u="sng">
                <a:uFillTx/>
                <a:latin charset="0" panose="020B0604020202020204" pitchFamily="34" typeface="Arial"/>
                <a:cs charset="0" panose="020B0604020202020204" pitchFamily="34" typeface="Arial"/>
              </a:rPr>
              <a:t>corn</a:t>
            </a:r>
            <a:r>
              <a:rPr altLang="ko-KR" dirty="0" i="1" lang="en-US" sz="1400">
                <a:uFillTx/>
                <a:latin charset="0" panose="020B0604020202020204" pitchFamily="34" typeface="Arial"/>
                <a:cs charset="0" panose="020B0604020202020204" pitchFamily="34" typeface="Arial"/>
              </a:rPr>
              <a:t> </a:t>
            </a:r>
            <a:r>
              <a:rPr altLang="ko-KR" dirty="0" i="1" lang="en-US" sz="1400" u="sng">
                <a:uFillTx/>
                <a:latin charset="0" panose="020B0604020202020204" pitchFamily="34" typeface="Arial"/>
                <a:cs charset="0" panose="020B0604020202020204" pitchFamily="34" typeface="Arial"/>
              </a:rPr>
              <a:t>chips</a:t>
            </a:r>
            <a:r>
              <a:rPr altLang="ko-KR" dirty="0" i="1" lang="en-US" sz="1400">
                <a:uFillTx/>
                <a:latin charset="0" panose="020B0604020202020204" pitchFamily="34" typeface="Arial"/>
                <a:cs charset="0" panose="020B0604020202020204" pitchFamily="34" typeface="Arial"/>
              </a:rPr>
              <a:t> from </a:t>
            </a:r>
            <a:r>
              <a:rPr altLang="ko-KR" dirty="0" i="1" lang="en-US" sz="1400" u="sng">
                <a:uFillTx/>
                <a:latin charset="0" panose="020B0604020202020204" pitchFamily="34" typeface="Arial"/>
                <a:cs charset="0" panose="020B0604020202020204" pitchFamily="34" typeface="Arial"/>
              </a:rPr>
              <a:t>micro</a:t>
            </a:r>
            <a:r>
              <a:rPr altLang="ko-KR" dirty="0" i="1" lang="en-US" sz="1400">
                <a:uFillTx/>
                <a:latin charset="0" panose="020B0604020202020204" pitchFamily="34" typeface="Arial"/>
                <a:cs charset="0" panose="020B0604020202020204" pitchFamily="34" typeface="Arial"/>
              </a:rPr>
              <a:t> </a:t>
            </a:r>
            <a:r>
              <a:rPr altLang="ko-KR" dirty="0" i="1" lang="en-US" sz="1400" u="sng">
                <a:uFillTx/>
                <a:latin charset="0" panose="020B0604020202020204" pitchFamily="34" typeface="Arial"/>
                <a:cs charset="0" panose="020B0604020202020204" pitchFamily="34" typeface="Arial"/>
              </a:rPr>
              <a:t>kernels</a:t>
            </a:r>
            <a:r>
              <a:rPr altLang="ko-KR" dirty="0" i="1" lang="en-US" sz="1400">
                <a:uFillTx/>
                <a:latin charset="0" panose="020B0604020202020204" pitchFamily="34" typeface="Arial"/>
                <a:cs charset="0" panose="020B0604020202020204" pitchFamily="34" typeface="Arial"/>
              </a:rPr>
              <a:t> that our </a:t>
            </a:r>
            <a:r>
              <a:rPr altLang="ko-KR" dirty="0" i="1" lang="en-US" sz="1400" u="sng">
                <a:uFillTx/>
                <a:latin charset="0" panose="020B0604020202020204" pitchFamily="34" typeface="Arial"/>
                <a:cs charset="0" panose="020B0604020202020204" pitchFamily="34" typeface="Arial"/>
              </a:rPr>
              <a:t>customers</a:t>
            </a:r>
            <a:r>
              <a:rPr altLang="ko-KR" dirty="0" i="1" lang="en-US" sz="1400">
                <a:uFillTx/>
                <a:latin charset="0" panose="020B0604020202020204" pitchFamily="34" typeface="Arial"/>
                <a:cs charset="0" panose="020B0604020202020204" pitchFamily="34" typeface="Arial"/>
              </a:rPr>
              <a:t> sell by </a:t>
            </a:r>
            <a:r>
              <a:rPr altLang="ko-KR" dirty="0" i="1" lang="en-US" sz="1400" u="sng">
                <a:uFillTx/>
                <a:latin charset="0" panose="020B0604020202020204" pitchFamily="34" typeface="Arial"/>
                <a:cs charset="0" panose="020B0604020202020204" pitchFamily="34" typeface="Arial"/>
              </a:rPr>
              <a:t>wholesale</a:t>
            </a:r>
            <a:r>
              <a:rPr altLang="ko-KR" dirty="0" i="1" lang="en-US" sz="1400">
                <a:uFillTx/>
                <a:latin charset="0" panose="020B0604020202020204" pitchFamily="34" typeface="Arial"/>
                <a:cs charset="0" panose="020B0604020202020204" pitchFamily="34" typeface="Arial"/>
              </a:rPr>
              <a:t>.</a:t>
            </a:r>
          </a:p>
          <a:p>
            <a:pPr algn="just" indent="-285750" lvl="2" marL="1200150">
              <a:lnSpc>
                <a:spcPct val="120000"/>
              </a:lnSpc>
              <a:spcAft>
                <a:spcPts val="800"/>
              </a:spcAft>
              <a:buFont charset="0" panose="020B0604020202020204" pitchFamily="34" typeface="Arial"/>
              <a:buChar char="•"/>
            </a:pPr>
            <a:r>
              <a:rPr altLang="ko-KR" dirty="0" i="1" lang="en-US" sz="1400">
                <a:uFillTx/>
                <a:latin charset="0" panose="020B0604020202020204" pitchFamily="34" typeface="Arial"/>
                <a:cs charset="0" panose="020B0604020202020204" pitchFamily="34" typeface="Arial"/>
              </a:rPr>
              <a:t>We sell by </a:t>
            </a:r>
            <a:r>
              <a:rPr altLang="ko-KR" dirty="0" i="1" lang="en-US" sz="1400" u="sng">
                <a:uFillTx/>
                <a:latin charset="0" panose="020B0604020202020204" pitchFamily="34" typeface="Arial"/>
                <a:cs charset="0" panose="020B0604020202020204" pitchFamily="34" typeface="Arial"/>
              </a:rPr>
              <a:t>wholesale</a:t>
            </a:r>
            <a:r>
              <a:rPr altLang="ko-KR" dirty="0" i="1" lang="en-US" sz="1400">
                <a:uFillTx/>
                <a:latin charset="0" panose="020B0604020202020204" pitchFamily="34" typeface="Arial"/>
                <a:cs charset="0" panose="020B0604020202020204" pitchFamily="34" typeface="Arial"/>
              </a:rPr>
              <a:t> </a:t>
            </a:r>
            <a:r>
              <a:rPr altLang="ko-KR" dirty="0" i="1" lang="en-US" sz="1400" u="sng">
                <a:uFillTx/>
                <a:latin charset="0" panose="020B0604020202020204" pitchFamily="34" typeface="Arial"/>
                <a:cs charset="0" panose="020B0604020202020204" pitchFamily="34" typeface="Arial"/>
              </a:rPr>
              <a:t>micro</a:t>
            </a:r>
            <a:r>
              <a:rPr altLang="ko-KR" dirty="0" i="1" lang="en-US" sz="1400">
                <a:uFillTx/>
                <a:latin charset="0" panose="020B0604020202020204" pitchFamily="34" typeface="Arial"/>
                <a:cs charset="0" panose="020B0604020202020204" pitchFamily="34" typeface="Arial"/>
              </a:rPr>
              <a:t> </a:t>
            </a:r>
            <a:r>
              <a:rPr altLang="ko-KR" dirty="0" i="1" lang="en-US" sz="1400" u="sng">
                <a:uFillTx/>
                <a:latin charset="0" panose="020B0604020202020204" pitchFamily="34" typeface="Arial"/>
                <a:cs charset="0" panose="020B0604020202020204" pitchFamily="34" typeface="Arial"/>
              </a:rPr>
              <a:t>chips</a:t>
            </a:r>
            <a:r>
              <a:rPr altLang="ko-KR" dirty="0" i="1" lang="en-US" sz="1400">
                <a:uFillTx/>
                <a:latin charset="0" panose="020B0604020202020204" pitchFamily="34" typeface="Arial"/>
                <a:cs charset="0" panose="020B0604020202020204" pitchFamily="34" typeface="Arial"/>
              </a:rPr>
              <a:t> and </a:t>
            </a:r>
            <a:r>
              <a:rPr altLang="ko-KR" dirty="0" i="1" lang="en-US" sz="1400" u="sng">
                <a:uFillTx/>
                <a:latin charset="0" panose="020B0604020202020204" pitchFamily="34" typeface="Arial"/>
                <a:cs charset="0" panose="020B0604020202020204" pitchFamily="34" typeface="Arial"/>
              </a:rPr>
              <a:t>kernels</a:t>
            </a:r>
            <a:r>
              <a:rPr altLang="ko-KR" dirty="0" i="1" lang="en-US" sz="1400">
                <a:uFillTx/>
                <a:latin charset="0" panose="020B0604020202020204" pitchFamily="34" typeface="Arial"/>
                <a:cs charset="0" panose="020B0604020202020204" pitchFamily="34" typeface="Arial"/>
              </a:rPr>
              <a:t> that our </a:t>
            </a:r>
            <a:r>
              <a:rPr altLang="ko-KR" dirty="0" i="1" lang="en-US" sz="1400" u="sng">
                <a:uFillTx/>
                <a:latin charset="0" panose="020B0604020202020204" pitchFamily="34" typeface="Arial"/>
                <a:cs charset="0" panose="020B0604020202020204" pitchFamily="34" typeface="Arial"/>
              </a:rPr>
              <a:t>customers</a:t>
            </a:r>
            <a:r>
              <a:rPr altLang="ko-KR" dirty="0" i="1" lang="en-US" sz="1400">
                <a:uFillTx/>
                <a:latin charset="0" panose="020B0604020202020204" pitchFamily="34" typeface="Arial"/>
                <a:cs charset="0" panose="020B0604020202020204" pitchFamily="34" typeface="Arial"/>
              </a:rPr>
              <a:t> use to produce </a:t>
            </a:r>
            <a:r>
              <a:rPr altLang="ko-KR" dirty="0" i="1" lang="en-US" sz="1400" u="sng">
                <a:uFillTx/>
                <a:latin charset="0" panose="020B0604020202020204" pitchFamily="34" typeface="Arial"/>
                <a:cs charset="0" panose="020B0604020202020204" pitchFamily="34" typeface="Arial"/>
              </a:rPr>
              <a:t>corn</a:t>
            </a:r>
            <a:r>
              <a:rPr altLang="ko-KR" dirty="0" i="1" lang="en-US" sz="1400">
                <a:uFillTx/>
                <a:latin charset="0" panose="020B0604020202020204" pitchFamily="34" typeface="Arial"/>
                <a:cs charset="0" panose="020B0604020202020204" pitchFamily="34" typeface="Arial"/>
              </a:rPr>
              <a:t>.</a:t>
            </a:r>
          </a:p>
          <a:p>
            <a:pPr algn="just" indent="-285750" lvl="1" marL="742950">
              <a:lnSpc>
                <a:spcPct val="120000"/>
              </a:lnSpc>
              <a:spcAft>
                <a:spcPts val="800"/>
              </a:spcAft>
              <a:buFont charset="0" panose="020B0604020202020204" pitchFamily="34" typeface="Arial"/>
              <a:buChar char="•"/>
            </a:pPr>
            <a:r>
              <a:rPr altLang="ko-KR" dirty="0" lang="en-US" sz="1600">
                <a:uFillTx/>
                <a:latin charset="0" panose="020B0604020202020204" pitchFamily="34" typeface="Arial"/>
                <a:cs charset="0" panose="020B0604020202020204" pitchFamily="34" typeface="Arial"/>
              </a:rPr>
              <a:t>Novel technique to convert documents to vector notation</a:t>
            </a:r>
          </a:p>
          <a:p>
            <a:pPr algn="just" indent="-285750" lvl="2" marL="1200150">
              <a:lnSpc>
                <a:spcPct val="120000"/>
              </a:lnSpc>
              <a:spcAft>
                <a:spcPts val="800"/>
              </a:spcAft>
              <a:buFont charset="0" panose="020B0604020202020204" pitchFamily="34" typeface="Arial"/>
              <a:buChar char="•"/>
            </a:pPr>
            <a:r>
              <a:rPr altLang="ko-KR" dirty="0" lang="en-US" sz="1600">
                <a:uFillTx/>
                <a:latin charset="0" panose="020B0604020202020204" pitchFamily="34" typeface="Arial"/>
                <a:cs charset="0" panose="020B0604020202020204" pitchFamily="34" typeface="Arial"/>
              </a:rPr>
              <a:t>E.g. ) Doc2Vec with Deep Convolutional Autoencoder</a:t>
            </a:r>
          </a:p>
        </p:txBody>
      </p:sp>
      <p:sp>
        <p:nvSpPr>
          <p:cNvPr xmlns:c="http://schemas.openxmlformats.org/drawingml/2006/chart" xmlns:pic="http://schemas.openxmlformats.org/drawingml/2006/picture" xmlns:dgm="http://schemas.openxmlformats.org/drawingml/2006/diagram" id="2" name="슬라이드 번호 개체 틀 1"/>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21</a:t>
            </a:fld>
            <a:endParaRPr altLang="en-US" dirty="0" lang="ko-K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12943" y="237545"/>
            <a:ext cx="1893467" cy="584775"/>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ko-KR" b="1" dirty="0" lang="en-US" sz="3200">
                <a:solidFill>
                  <a:schemeClr val="bg1"/>
                </a:solidFill>
                <a:uFillTx/>
                <a:latin charset="0" panose="02020603050405020304" pitchFamily="18" typeface="Times New Roman"/>
                <a:cs charset="0" panose="02020603050405020304" pitchFamily="18" typeface="Times New Roman"/>
              </a:rPr>
              <a:t>Appendix</a:t>
            </a:r>
          </a:p>
        </p:txBody>
      </p:sp>
      <p:pic>
        <p:nvPicPr>
          <p:cNvPr xmlns:c="http://schemas.openxmlformats.org/drawingml/2006/chart" xmlns:pic="http://schemas.openxmlformats.org/drawingml/2006/picture" xmlns:dgm="http://schemas.openxmlformats.org/drawingml/2006/diagram" id="6" name="그림 5"/>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860982" y="1831683"/>
            <a:ext cx="6994639" cy="3690996"/>
          </a:xfrm>
          <a:prstGeom prst="rect">
            <a:avLst/>
          </a:prstGeom>
        </p:spPr>
      </p:pic>
      <p:sp>
        <p:nvSpPr>
          <p:cNvPr xmlns:c="http://schemas.openxmlformats.org/drawingml/2006/chart" xmlns:pic="http://schemas.openxmlformats.org/drawingml/2006/picture" xmlns:dgm="http://schemas.openxmlformats.org/drawingml/2006/diagram" id="2" name="슬라이드 번호 개체 틀 1"/>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22</a:t>
            </a:fld>
            <a:endParaRPr altLang="en-US" dirty="0" lang="ko-K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12943" y="237545"/>
            <a:ext cx="1893467" cy="584775"/>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ko-KR" b="1" dirty="0" lang="en-US" sz="3200">
                <a:solidFill>
                  <a:schemeClr val="bg1"/>
                </a:solidFill>
                <a:uFillTx/>
                <a:latin charset="0" panose="02020603050405020304" pitchFamily="18" typeface="Times New Roman"/>
                <a:cs charset="0" panose="02020603050405020304" pitchFamily="18" typeface="Times New Roman"/>
              </a:rPr>
              <a:t>Appendix</a:t>
            </a:r>
          </a:p>
        </p:txBody>
      </p:sp>
      <p:sp>
        <p:nvSpPr>
          <p:cNvPr xmlns:c="http://schemas.openxmlformats.org/drawingml/2006/chart" xmlns:pic="http://schemas.openxmlformats.org/drawingml/2006/picture" xmlns:dgm="http://schemas.openxmlformats.org/drawingml/2006/diagram" id="11" name="TextBox 1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064618" y="1384110"/>
            <a:ext cx="7450732" cy="286232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indent="-285750" marL="285750">
              <a:buFont charset="0" panose="020B0604020202020204" pitchFamily="34" typeface="Arial"/>
              <a:buChar char="•"/>
            </a:pPr>
            <a:r>
              <a:rPr altLang="ko-KR" dirty="0" lang="en-US">
                <a:uFillTx/>
              </a:rPr>
              <a:t>2-digit SIC code (# = 64)</a:t>
            </a:r>
          </a:p>
          <a:p>
            <a:pPr indent="-285750" marL="285750">
              <a:buFont charset="0" panose="020B0604020202020204" pitchFamily="34" typeface="Arial"/>
              <a:buChar char="•"/>
            </a:pPr>
            <a:endParaRPr altLang="ko-KR" dirty="0" lang="en-US">
              <a:uFillTx/>
            </a:endParaRPr>
          </a:p>
          <a:p>
            <a:pPr indent="-285750" marL="285750">
              <a:buFont charset="0" panose="020B0604020202020204" pitchFamily="34" typeface="Arial"/>
              <a:buChar char="•"/>
            </a:pPr>
            <a:endParaRPr altLang="ko-KR" dirty="0" lang="en-US">
              <a:uFillTx/>
            </a:endParaRPr>
          </a:p>
          <a:p>
            <a:pPr indent="-285750" marL="285750">
              <a:buFont charset="0" panose="020B0604020202020204" pitchFamily="34" typeface="Arial"/>
              <a:buChar char="•"/>
            </a:pPr>
            <a:endParaRPr altLang="ko-KR" dirty="0" lang="en-US">
              <a:uFillTx/>
            </a:endParaRPr>
          </a:p>
          <a:p>
            <a:pPr indent="-285750" marL="285750">
              <a:buFont charset="0" panose="020B0604020202020204" pitchFamily="34" typeface="Arial"/>
              <a:buChar char="•"/>
            </a:pPr>
            <a:endParaRPr altLang="ko-KR" dirty="0" lang="en-US">
              <a:uFillTx/>
            </a:endParaRPr>
          </a:p>
          <a:p>
            <a:pPr indent="-285750" marL="285750">
              <a:buFont charset="0" panose="020B0604020202020204" pitchFamily="34" typeface="Arial"/>
              <a:buChar char="•"/>
            </a:pPr>
            <a:endParaRPr altLang="ko-KR" dirty="0" lang="en-US">
              <a:uFillTx/>
            </a:endParaRPr>
          </a:p>
          <a:p>
            <a:pPr indent="-285750" marL="285750">
              <a:buFont charset="0" panose="020B0604020202020204" pitchFamily="34" typeface="Arial"/>
              <a:buChar char="•"/>
            </a:pPr>
            <a:endParaRPr altLang="ko-KR" dirty="0" lang="en-US">
              <a:uFillTx/>
            </a:endParaRPr>
          </a:p>
          <a:p>
            <a:pPr indent="-285750" marL="285750">
              <a:buFont charset="0" panose="020B0604020202020204" pitchFamily="34" typeface="Arial"/>
              <a:buChar char="•"/>
            </a:pPr>
            <a:endParaRPr altLang="ko-KR" dirty="0" lang="en-US">
              <a:uFillTx/>
            </a:endParaRPr>
          </a:p>
          <a:p>
            <a:pPr indent="-285750" marL="285750">
              <a:buFont charset="0" panose="020B0604020202020204" pitchFamily="34" typeface="Arial"/>
              <a:buChar char="•"/>
            </a:pPr>
            <a:endParaRPr altLang="ko-KR" dirty="0" lang="en-US">
              <a:uFillTx/>
            </a:endParaRPr>
          </a:p>
          <a:p>
            <a:pPr indent="-285750" marL="285750">
              <a:buFont charset="0" panose="020B0604020202020204" pitchFamily="34" typeface="Arial"/>
              <a:buChar char="•"/>
            </a:pPr>
            <a:r>
              <a:rPr altLang="ko-KR" dirty="0" err="1" lang="en-US">
                <a:uFillTx/>
              </a:rPr>
              <a:t>Fama</a:t>
            </a:r>
            <a:r>
              <a:rPr altLang="ko-KR" dirty="0" lang="en-US">
                <a:uFillTx/>
              </a:rPr>
              <a:t>-French 49 Industry classification code</a:t>
            </a:r>
            <a:endParaRPr altLang="en-US" dirty="0" lang="ko-KR">
              <a:uFillTx/>
            </a:endParaRPr>
          </a:p>
        </p:txBody>
      </p:sp>
      <p:sp>
        <p:nvSpPr>
          <p:cNvPr xmlns:c="http://schemas.openxmlformats.org/drawingml/2006/chart" xmlns:pic="http://schemas.openxmlformats.org/drawingml/2006/picture" xmlns:dgm="http://schemas.openxmlformats.org/drawingml/2006/diagram" id="12" name="직사각형 1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46409" y="987186"/>
            <a:ext cx="8146653" cy="360612"/>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just">
              <a:lnSpc>
                <a:spcPct val="120000"/>
              </a:lnSpc>
              <a:spcAft>
                <a:spcPts val="800"/>
              </a:spcAft>
            </a:pPr>
            <a:r>
              <a:rPr altLang="ko-KR" b="1" dirty="0" lang="en-US" sz="1600">
                <a:uFillTx/>
                <a:latin charset="0" panose="020B0604020202020204" pitchFamily="34" typeface="Arial"/>
                <a:cs charset="0" panose="020B0604020202020204" pitchFamily="34" typeface="Arial"/>
              </a:rPr>
              <a:t>Comparison between classification systems</a:t>
            </a:r>
          </a:p>
        </p:txBody>
      </p:sp>
      <p:pic>
        <p:nvPicPr>
          <p:cNvPr xmlns:c="http://schemas.openxmlformats.org/drawingml/2006/chart" xmlns:pic="http://schemas.openxmlformats.org/drawingml/2006/picture" xmlns:dgm="http://schemas.openxmlformats.org/drawingml/2006/diagram" id="13" name="그림 1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2182983" y="1815751"/>
            <a:ext cx="4480708" cy="1994943"/>
          </a:xfrm>
          <a:prstGeom prst="rect">
            <a:avLst/>
          </a:prstGeom>
        </p:spPr>
      </p:pic>
      <p:pic>
        <p:nvPicPr>
          <p:cNvPr xmlns:c="http://schemas.openxmlformats.org/drawingml/2006/chart" xmlns:pic="http://schemas.openxmlformats.org/drawingml/2006/picture" xmlns:dgm="http://schemas.openxmlformats.org/drawingml/2006/diagram" id="14" name="그림 1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4674174" y="4283138"/>
            <a:ext cx="4100890" cy="1837825"/>
          </a:xfrm>
          <a:prstGeom prst="rect">
            <a:avLst/>
          </a:prstGeom>
        </p:spPr>
      </p:pic>
      <p:sp>
        <p:nvSpPr>
          <p:cNvPr xmlns:c="http://schemas.openxmlformats.org/drawingml/2006/chart" xmlns:pic="http://schemas.openxmlformats.org/drawingml/2006/picture" xmlns:dgm="http://schemas.openxmlformats.org/drawingml/2006/diagram" id="15" name="직사각형 1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759764" y="1860062"/>
            <a:ext cx="755335" cy="369332"/>
          </a:xfrm>
          <a:prstGeom prst="rect">
            <a:avLst/>
          </a:prstGeom>
        </p:spPr>
        <p:txBody xmlns:c="http://schemas.openxmlformats.org/drawingml/2006/chart" xmlns:pic="http://schemas.openxmlformats.org/drawingml/2006/picture" xmlns:dgm="http://schemas.openxmlformats.org/drawingml/2006/diagram">
          <a:bodyPr wrap="none">
            <a:spAutoFit/>
          </a:bodyPr>
          <a:lstStyle/>
          <a:p>
            <a:r>
              <a:rPr altLang="ko-KR" dirty="0" lang="en-US">
                <a:uFillTx/>
              </a:rPr>
              <a:t># = 64</a:t>
            </a:r>
            <a:endParaRPr altLang="en-US" dirty="0" lang="ko-KR">
              <a:uFillTx/>
            </a:endParaRPr>
          </a:p>
        </p:txBody>
      </p:sp>
      <p:sp>
        <p:nvSpPr>
          <p:cNvPr xmlns:c="http://schemas.openxmlformats.org/drawingml/2006/chart" xmlns:pic="http://schemas.openxmlformats.org/drawingml/2006/picture" xmlns:dgm="http://schemas.openxmlformats.org/drawingml/2006/diagram" id="16" name="직사각형 1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847092" y="4389383"/>
            <a:ext cx="755335" cy="369332"/>
          </a:xfrm>
          <a:prstGeom prst="rect">
            <a:avLst/>
          </a:prstGeom>
        </p:spPr>
        <p:txBody xmlns:c="http://schemas.openxmlformats.org/drawingml/2006/chart" xmlns:pic="http://schemas.openxmlformats.org/drawingml/2006/picture" xmlns:dgm="http://schemas.openxmlformats.org/drawingml/2006/diagram">
          <a:bodyPr wrap="none">
            <a:spAutoFit/>
          </a:bodyPr>
          <a:lstStyle/>
          <a:p>
            <a:r>
              <a:rPr altLang="ko-KR" dirty="0" lang="en-US">
                <a:uFillTx/>
              </a:rPr>
              <a:t># = 49</a:t>
            </a:r>
            <a:endParaRPr altLang="en-US" dirty="0" lang="ko-KR">
              <a:uFillTx/>
            </a:endParaRPr>
          </a:p>
        </p:txBody>
      </p:sp>
      <p:pic>
        <p:nvPicPr>
          <p:cNvPr xmlns:c="http://schemas.openxmlformats.org/drawingml/2006/chart" xmlns:pic="http://schemas.openxmlformats.org/drawingml/2006/picture" xmlns:dgm="http://schemas.openxmlformats.org/drawingml/2006/diagram" id="17" name="그림 16"/>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5"/>
          <a:stretch>
            <a:fillRect/>
          </a:stretch>
        </p:blipFill>
        <p:spPr xmlns:c="http://schemas.openxmlformats.org/drawingml/2006/chart" xmlns:pic="http://schemas.openxmlformats.org/drawingml/2006/picture" xmlns:dgm="http://schemas.openxmlformats.org/drawingml/2006/diagram">
          <a:xfrm>
            <a:off x="405297" y="4297328"/>
            <a:ext cx="4105777" cy="1818274"/>
          </a:xfrm>
          <a:prstGeom prst="rect">
            <a:avLst/>
          </a:prstGeom>
        </p:spPr>
      </p:pic>
      <p:sp>
        <p:nvSpPr>
          <p:cNvPr xmlns:c="http://schemas.openxmlformats.org/drawingml/2006/chart" xmlns:pic="http://schemas.openxmlformats.org/drawingml/2006/picture" xmlns:dgm="http://schemas.openxmlformats.org/drawingml/2006/diagram" id="18" name="직사각형 1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553775" y="4389383"/>
            <a:ext cx="755335" cy="369332"/>
          </a:xfrm>
          <a:prstGeom prst="rect">
            <a:avLst/>
          </a:prstGeom>
        </p:spPr>
        <p:txBody xmlns:c="http://schemas.openxmlformats.org/drawingml/2006/chart" xmlns:pic="http://schemas.openxmlformats.org/drawingml/2006/picture" xmlns:dgm="http://schemas.openxmlformats.org/drawingml/2006/diagram">
          <a:bodyPr wrap="none">
            <a:spAutoFit/>
          </a:bodyPr>
          <a:lstStyle/>
          <a:p>
            <a:r>
              <a:rPr altLang="ko-KR" dirty="0" lang="en-US">
                <a:uFillTx/>
              </a:rPr>
              <a:t># = 12</a:t>
            </a:r>
            <a:endParaRPr altLang="en-US" dirty="0" lang="ko-KR">
              <a:uFillTx/>
            </a:endParaRPr>
          </a:p>
        </p:txBody>
      </p:sp>
      <p:sp>
        <p:nvSpPr>
          <p:cNvPr xmlns:c="http://schemas.openxmlformats.org/drawingml/2006/chart" xmlns:pic="http://schemas.openxmlformats.org/drawingml/2006/picture" xmlns:dgm="http://schemas.openxmlformats.org/drawingml/2006/diagram" id="2" name="슬라이드 번호 개체 틀 1"/>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23</a:t>
            </a:fld>
            <a:endParaRPr altLang="en-US" dirty="0" lang="ko-K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15" name="그림 14"/>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367582" y="4282744"/>
            <a:ext cx="4179095" cy="1852487"/>
          </a:xfrm>
          <a:prstGeom prst="rect">
            <a:avLst/>
          </a:prstGeom>
        </p:spPr>
      </p:pic>
      <p:pic>
        <p:nvPicPr>
          <p:cNvPr xmlns:c="http://schemas.openxmlformats.org/drawingml/2006/chart" xmlns:pic="http://schemas.openxmlformats.org/drawingml/2006/picture" xmlns:dgm="http://schemas.openxmlformats.org/drawingml/2006/diagram" id="13" name="그림 1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4729989" y="4282744"/>
            <a:ext cx="4154656" cy="1891590"/>
          </a:xfrm>
          <a:prstGeom prst="rect">
            <a:avLst/>
          </a:prstGeom>
        </p:spPr>
      </p:pic>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12943" y="237545"/>
            <a:ext cx="1893467" cy="584775"/>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ko-KR" b="1" dirty="0" lang="en-US" sz="3200">
                <a:solidFill>
                  <a:schemeClr val="bg1"/>
                </a:solidFill>
                <a:uFillTx/>
                <a:latin charset="0" panose="02020603050405020304" pitchFamily="18" typeface="Times New Roman"/>
                <a:cs charset="0" panose="02020603050405020304" pitchFamily="18" typeface="Times New Roman"/>
              </a:rPr>
              <a:t>Appendix</a:t>
            </a:r>
          </a:p>
        </p:txBody>
      </p:sp>
      <p:sp>
        <p:nvSpPr>
          <p:cNvPr xmlns:c="http://schemas.openxmlformats.org/drawingml/2006/chart" xmlns:pic="http://schemas.openxmlformats.org/drawingml/2006/picture" xmlns:dgm="http://schemas.openxmlformats.org/drawingml/2006/diagram" id="26" name="TextBox 2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064618" y="1384110"/>
            <a:ext cx="7450732" cy="286232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indent="-285750" marL="285750">
              <a:buFont charset="0" panose="020B0604020202020204" pitchFamily="34" typeface="Arial"/>
              <a:buChar char="•"/>
            </a:pPr>
            <a:r>
              <a:rPr altLang="ko-KR" dirty="0" lang="en-US">
                <a:uFillTx/>
              </a:rPr>
              <a:t>GICS (# = 70)</a:t>
            </a:r>
          </a:p>
          <a:p>
            <a:pPr indent="-285750" marL="285750">
              <a:buFont charset="0" panose="020B0604020202020204" pitchFamily="34" typeface="Arial"/>
              <a:buChar char="•"/>
            </a:pPr>
            <a:endParaRPr altLang="ko-KR" dirty="0" lang="en-US">
              <a:uFillTx/>
            </a:endParaRPr>
          </a:p>
          <a:p>
            <a:pPr indent="-285750" marL="285750">
              <a:buFont charset="0" panose="020B0604020202020204" pitchFamily="34" typeface="Arial"/>
              <a:buChar char="•"/>
            </a:pPr>
            <a:endParaRPr altLang="ko-KR" dirty="0" lang="en-US">
              <a:uFillTx/>
            </a:endParaRPr>
          </a:p>
          <a:p>
            <a:pPr indent="-285750" marL="285750">
              <a:buFont charset="0" panose="020B0604020202020204" pitchFamily="34" typeface="Arial"/>
              <a:buChar char="•"/>
            </a:pPr>
            <a:endParaRPr altLang="ko-KR" dirty="0" lang="en-US">
              <a:uFillTx/>
            </a:endParaRPr>
          </a:p>
          <a:p>
            <a:pPr indent="-285750" marL="285750">
              <a:buFont charset="0" panose="020B0604020202020204" pitchFamily="34" typeface="Arial"/>
              <a:buChar char="•"/>
            </a:pPr>
            <a:endParaRPr altLang="ko-KR" dirty="0" lang="en-US">
              <a:uFillTx/>
            </a:endParaRPr>
          </a:p>
          <a:p>
            <a:pPr indent="-285750" marL="285750">
              <a:buFont charset="0" panose="020B0604020202020204" pitchFamily="34" typeface="Arial"/>
              <a:buChar char="•"/>
            </a:pPr>
            <a:endParaRPr altLang="ko-KR" dirty="0" lang="en-US">
              <a:uFillTx/>
            </a:endParaRPr>
          </a:p>
          <a:p>
            <a:pPr indent="-285750" marL="285750">
              <a:buFont charset="0" panose="020B0604020202020204" pitchFamily="34" typeface="Arial"/>
              <a:buChar char="•"/>
            </a:pPr>
            <a:endParaRPr altLang="ko-KR" dirty="0" lang="en-US">
              <a:uFillTx/>
            </a:endParaRPr>
          </a:p>
          <a:p>
            <a:pPr indent="-285750" marL="285750">
              <a:buFont charset="0" panose="020B0604020202020204" pitchFamily="34" typeface="Arial"/>
              <a:buChar char="•"/>
            </a:pPr>
            <a:endParaRPr altLang="ko-KR" dirty="0" lang="en-US">
              <a:uFillTx/>
            </a:endParaRPr>
          </a:p>
          <a:p>
            <a:pPr indent="-285750" marL="285750">
              <a:buFont charset="0" panose="020B0604020202020204" pitchFamily="34" typeface="Arial"/>
              <a:buChar char="•"/>
            </a:pPr>
            <a:endParaRPr altLang="ko-KR" dirty="0" lang="en-US">
              <a:uFillTx/>
            </a:endParaRPr>
          </a:p>
          <a:p>
            <a:pPr indent="-285750" marL="285750">
              <a:buFont charset="0" panose="020B0604020202020204" pitchFamily="34" typeface="Arial"/>
              <a:buChar char="•"/>
            </a:pPr>
            <a:r>
              <a:rPr altLang="ko-KR" dirty="0" lang="en-US">
                <a:uFillTx/>
              </a:rPr>
              <a:t>Spherical k-means clustering</a:t>
            </a:r>
            <a:endParaRPr altLang="en-US" dirty="0" lang="ko-KR">
              <a:uFillTx/>
            </a:endParaRPr>
          </a:p>
        </p:txBody>
      </p:sp>
      <p:sp>
        <p:nvSpPr>
          <p:cNvPr xmlns:c="http://schemas.openxmlformats.org/drawingml/2006/chart" xmlns:pic="http://schemas.openxmlformats.org/drawingml/2006/picture" xmlns:dgm="http://schemas.openxmlformats.org/drawingml/2006/diagram" id="27" name="직사각형 2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46409" y="987186"/>
            <a:ext cx="8146653" cy="360612"/>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just">
              <a:lnSpc>
                <a:spcPct val="120000"/>
              </a:lnSpc>
              <a:spcAft>
                <a:spcPts val="800"/>
              </a:spcAft>
            </a:pPr>
            <a:r>
              <a:rPr altLang="ko-KR" b="1" dirty="0" lang="en-US" sz="1600">
                <a:uFillTx/>
                <a:latin charset="0" panose="020B0604020202020204" pitchFamily="34" typeface="Arial"/>
                <a:cs charset="0" panose="020B0604020202020204" pitchFamily="34" typeface="Arial"/>
              </a:rPr>
              <a:t>Comparison between classification systems</a:t>
            </a:r>
          </a:p>
        </p:txBody>
      </p:sp>
      <p:pic>
        <p:nvPicPr>
          <p:cNvPr xmlns:c="http://schemas.openxmlformats.org/drawingml/2006/chart" xmlns:pic="http://schemas.openxmlformats.org/drawingml/2006/picture" xmlns:dgm="http://schemas.openxmlformats.org/drawingml/2006/diagram" id="2" name="그림 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5"/>
          <a:stretch>
            <a:fillRect/>
          </a:stretch>
        </p:blipFill>
        <p:spPr xmlns:c="http://schemas.openxmlformats.org/drawingml/2006/chart" xmlns:pic="http://schemas.openxmlformats.org/drawingml/2006/picture" xmlns:dgm="http://schemas.openxmlformats.org/drawingml/2006/diagram">
          <a:xfrm>
            <a:off x="2132778" y="1830693"/>
            <a:ext cx="4422700" cy="1969155"/>
          </a:xfrm>
          <a:prstGeom prst="rect">
            <a:avLst/>
          </a:prstGeom>
        </p:spPr>
      </p:pic>
      <p:sp>
        <p:nvSpPr>
          <p:cNvPr xmlns:c="http://schemas.openxmlformats.org/drawingml/2006/chart" xmlns:pic="http://schemas.openxmlformats.org/drawingml/2006/picture" xmlns:dgm="http://schemas.openxmlformats.org/drawingml/2006/diagram" id="11" name="TextBox 1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937727" y="4363588"/>
            <a:ext cx="755335"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ko-KR" dirty="0" lang="en-US">
                <a:uFillTx/>
              </a:rPr>
              <a:t># = 50</a:t>
            </a:r>
            <a:endParaRPr altLang="en-US" dirty="0" lang="ko-KR">
              <a:uFillTx/>
            </a:endParaRPr>
          </a:p>
        </p:txBody>
      </p:sp>
      <p:sp>
        <p:nvSpPr>
          <p:cNvPr xmlns:c="http://schemas.openxmlformats.org/drawingml/2006/chart" xmlns:pic="http://schemas.openxmlformats.org/drawingml/2006/picture" xmlns:dgm="http://schemas.openxmlformats.org/drawingml/2006/diagram" id="14" name="TextBox 1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588793" y="4330160"/>
            <a:ext cx="755335"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ko-KR" dirty="0" lang="en-US">
                <a:uFillTx/>
              </a:rPr>
              <a:t># = 12</a:t>
            </a:r>
            <a:endParaRPr altLang="en-US" dirty="0" lang="ko-KR">
              <a:uFillTx/>
            </a:endParaRPr>
          </a:p>
        </p:txBody>
      </p:sp>
      <p:sp>
        <p:nvSpPr>
          <p:cNvPr xmlns:c="http://schemas.openxmlformats.org/drawingml/2006/chart" xmlns:pic="http://schemas.openxmlformats.org/drawingml/2006/picture" xmlns:dgm="http://schemas.openxmlformats.org/drawingml/2006/diagram" id="12" name="직사각형 1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640122" y="1929788"/>
            <a:ext cx="755335" cy="369332"/>
          </a:xfrm>
          <a:prstGeom prst="rect">
            <a:avLst/>
          </a:prstGeom>
        </p:spPr>
        <p:txBody xmlns:c="http://schemas.openxmlformats.org/drawingml/2006/chart" xmlns:pic="http://schemas.openxmlformats.org/drawingml/2006/picture" xmlns:dgm="http://schemas.openxmlformats.org/drawingml/2006/diagram">
          <a:bodyPr wrap="none">
            <a:spAutoFit/>
          </a:bodyPr>
          <a:lstStyle/>
          <a:p>
            <a:r>
              <a:rPr altLang="ko-KR" dirty="0" lang="en-US">
                <a:uFillTx/>
              </a:rPr>
              <a:t># = 70</a:t>
            </a:r>
            <a:endParaRPr altLang="en-US" dirty="0" lang="ko-KR">
              <a:uFillTx/>
            </a:endParaRPr>
          </a:p>
        </p:txBody>
      </p:sp>
      <p:sp>
        <p:nvSpPr>
          <p:cNvPr xmlns:c="http://schemas.openxmlformats.org/drawingml/2006/chart" xmlns:pic="http://schemas.openxmlformats.org/drawingml/2006/picture" xmlns:dgm="http://schemas.openxmlformats.org/drawingml/2006/diagram" id="4" name="슬라이드 번호 개체 틀 3"/>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24</a:t>
            </a:fld>
            <a:endParaRPr altLang="en-US" dirty="0" lang="ko-K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12943" y="237545"/>
            <a:ext cx="1893467" cy="584775"/>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ko-KR" b="1" dirty="0" lang="en-US" sz="3200">
                <a:solidFill>
                  <a:schemeClr val="bg1"/>
                </a:solidFill>
                <a:uFillTx/>
                <a:latin charset="0" panose="02020603050405020304" pitchFamily="18" typeface="Times New Roman"/>
                <a:cs charset="0" panose="02020603050405020304" pitchFamily="18" typeface="Times New Roman"/>
              </a:rPr>
              <a:t>Appendix</a:t>
            </a:r>
          </a:p>
        </p:txBody>
      </p:sp>
      <p:graphicFrame>
        <p:nvGraphicFramePr>
          <p:cNvPr xmlns:c="http://schemas.openxmlformats.org/drawingml/2006/chart" xmlns:pic="http://schemas.openxmlformats.org/drawingml/2006/picture" xmlns:dgm="http://schemas.openxmlformats.org/drawingml/2006/diagram" id="6" name="표 5"/>
          <p:cNvGraphicFramePr xmlns:c="http://schemas.openxmlformats.org/drawingml/2006/chart" xmlns:pic="http://schemas.openxmlformats.org/drawingml/2006/picture" xmlns:dgm="http://schemas.openxmlformats.org/drawingml/2006/diagram">
            <a:graphicFrameLocks noGrp="1"/>
          </p:cNvGraphicFramePr>
          <p:nvPr/>
        </p:nvGraphicFramePr>
        <p:xfrm xmlns:c="http://schemas.openxmlformats.org/drawingml/2006/chart" xmlns:pic="http://schemas.openxmlformats.org/drawingml/2006/picture" xmlns:dgm="http://schemas.openxmlformats.org/drawingml/2006/diagram">
          <a:off x="678927" y="1396388"/>
          <a:ext cx="7981993" cy="4516129"/>
        </p:xfrm>
        <a:graphic xmlns:c="http://schemas.openxmlformats.org/drawingml/2006/chart" xmlns:pic="http://schemas.openxmlformats.org/drawingml/2006/picture" xmlns:dgm="http://schemas.openxmlformats.org/drawingml/2006/diagram">
          <a:graphicData uri="http://schemas.openxmlformats.org/drawingml/2006/table">
            <a:tbl>
              <a:tblPr bandRow="1" firstCol="1" firstRow="1"/>
              <a:tblGrid>
                <a:gridCol w="4314920"/>
                <a:gridCol w="1001771"/>
                <a:gridCol w="472189"/>
                <a:gridCol w="1245257"/>
                <a:gridCol w="947856"/>
              </a:tblGrid>
              <a:tr h="216535">
                <a:tc>
                  <a:txBody>
                    <a:bodyPr/>
                    <a:lstStyle/>
                    <a:p>
                      <a:pPr algn="l"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Firm name</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anchor="b" marB="0" marL="62865" marR="62865" marT="0">
                    <a:lnL>
                      <a:noFill/>
                    </a:lnL>
                    <a:lnR>
                      <a:noFill/>
                    </a:lnR>
                    <a:lnT algn="ctr" cap="flat" cmpd="sng" w="12700">
                      <a:solidFill>
                        <a:srgbClr val="000000"/>
                      </a:solidFill>
                      <a:prstDash val="solid"/>
                      <a:round/>
                      <a:headEnd len="med" type="none" w="med"/>
                      <a:tailEnd len="med" type="none" w="med"/>
                    </a:lnT>
                    <a:lnB algn="ctr" cap="flat" cmpd="sng" w="12700">
                      <a:solidFill>
                        <a:srgbClr val="000000"/>
                      </a:solidFill>
                      <a:prstDash val="solid"/>
                      <a:round/>
                      <a:headEnd len="med" type="none" w="med"/>
                      <a:tailEnd len="med" type="none" w="med"/>
                    </a:lnB>
                  </a:tcPr>
                </a:tc>
                <a:tc>
                  <a:txBody>
                    <a:bodyPr/>
                    <a:lstStyle/>
                    <a:p>
                      <a:pPr algn="l"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SIC code</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anchor="b" marB="0" marL="62865" marR="62865" marT="0">
                    <a:lnL>
                      <a:noFill/>
                    </a:lnL>
                    <a:lnR>
                      <a:noFill/>
                    </a:lnR>
                    <a:lnT algn="ctr" cap="flat" cmpd="sng" w="12700">
                      <a:solidFill>
                        <a:srgbClr val="000000"/>
                      </a:solidFill>
                      <a:prstDash val="solid"/>
                      <a:round/>
                      <a:headEnd len="med" type="none" w="med"/>
                      <a:tailEnd len="med" type="none" w="med"/>
                    </a:lnT>
                    <a:lnB algn="ctr" cap="flat" cmpd="sng" w="12700">
                      <a:solidFill>
                        <a:srgbClr val="000000"/>
                      </a:solidFill>
                      <a:prstDash val="solid"/>
                      <a:round/>
                      <a:headEnd len="med" type="none" w="med"/>
                      <a:tailEnd len="med" type="none" w="med"/>
                    </a:lnB>
                  </a:tcPr>
                </a:tc>
                <a:tc gridSpan="2">
                  <a:txBody>
                    <a:bodyPr/>
                    <a:lstStyle/>
                    <a:p>
                      <a:pPr algn="l"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Fama-French 12</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p>
                      <a:pPr algn="l"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Classification code</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anchor="b" marB="0" marL="62865" marR="62865" marT="0">
                    <a:lnL>
                      <a:noFill/>
                    </a:lnL>
                    <a:lnR>
                      <a:noFill/>
                    </a:lnR>
                    <a:lnT algn="ctr" cap="flat" cmpd="sng" w="12700">
                      <a:solidFill>
                        <a:srgbClr val="000000"/>
                      </a:solidFill>
                      <a:prstDash val="solid"/>
                      <a:round/>
                      <a:headEnd len="med" type="none" w="med"/>
                      <a:tailEnd len="med" type="none" w="med"/>
                    </a:lnT>
                    <a:lnB algn="ctr" cap="flat" cmpd="sng" w="12700">
                      <a:solidFill>
                        <a:srgbClr val="000000"/>
                      </a:solidFill>
                      <a:prstDash val="solid"/>
                      <a:round/>
                      <a:headEnd len="med" type="none" w="med"/>
                      <a:tailEnd len="med" type="none" w="med"/>
                    </a:lnB>
                  </a:tcPr>
                </a:tc>
                <a:tc hMerge="1">
                  <a:txBody>
                    <a:bodyPr/>
                    <a:lstStyle/>
                    <a:p>
                      <a:pPr latinLnBrk="1"/>
                      <a:endParaRPr altLang="en-US" lang="ko-KR">
                        <a:uFillTx/>
                      </a:endParaRPr>
                    </a:p>
                  </a:txBody>
                  <a:tcPr/>
                </a:tc>
                <a:tc>
                  <a:txBody>
                    <a:bodyPr/>
                    <a:lstStyle/>
                    <a:p>
                      <a:pPr algn="l"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Clustered</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p>
                      <a:pPr algn="l"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code</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anchor="b" marB="0" marL="62865" marR="62865" marT="0">
                    <a:lnL>
                      <a:noFill/>
                    </a:lnL>
                    <a:lnR>
                      <a:noFill/>
                    </a:lnR>
                    <a:lnT algn="ctr" cap="flat" cmpd="sng" w="12700">
                      <a:solidFill>
                        <a:srgbClr val="000000"/>
                      </a:solidFill>
                      <a:prstDash val="solid"/>
                      <a:round/>
                      <a:headEnd len="med" type="none" w="med"/>
                      <a:tailEnd len="med" type="none" w="med"/>
                    </a:lnT>
                    <a:lnB algn="ctr" cap="flat" cmpd="sng" w="12700">
                      <a:solidFill>
                        <a:srgbClr val="000000"/>
                      </a:solidFill>
                      <a:prstDash val="solid"/>
                      <a:round/>
                      <a:headEnd len="med" type="none" w="med"/>
                      <a:tailEnd len="med" type="none" w="med"/>
                    </a:lnB>
                  </a:tcPr>
                </a:tc>
              </a:tr>
              <a:tr h="167005">
                <a:tc gridSpan="5">
                  <a:txBody>
                    <a:bodyPr/>
                    <a:lstStyle/>
                    <a:p>
                      <a:pPr algn="just" latinLnBrk="0">
                        <a:lnSpc>
                          <a:spcPct val="107000"/>
                        </a:lnSpc>
                        <a:spcAft>
                          <a:spcPts val="0"/>
                        </a:spcAft>
                      </a:pPr>
                      <a:r>
                        <a:rPr i="1"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Case 1 - Healthcare, Medical Equipment, and Drugs</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lgn="ctr" cap="flat" cmpd="sng" w="12700">
                      <a:solidFill>
                        <a:srgbClr val="000000"/>
                      </a:solidFill>
                      <a:prstDash val="solid"/>
                      <a:round/>
                      <a:headEnd len="med" type="none" w="med"/>
                      <a:tailEnd len="med" type="none" w="med"/>
                    </a:lnT>
                    <a:lnB>
                      <a:noFill/>
                    </a:lnB>
                  </a:tcPr>
                </a:tc>
                <a:tc hMerge="1">
                  <a:txBody>
                    <a:bodyPr/>
                    <a:lstStyle/>
                    <a:p>
                      <a:pPr latinLnBrk="1"/>
                      <a:endParaRPr altLang="en-US" lang="ko-KR">
                        <a:uFillTx/>
                      </a:endParaRPr>
                    </a:p>
                  </a:txBody>
                  <a:tcPr/>
                </a:tc>
                <a:tc hMerge="1">
                  <a:txBody>
                    <a:bodyPr/>
                    <a:lstStyle/>
                    <a:p>
                      <a:pPr latinLnBrk="1"/>
                      <a:endParaRPr altLang="en-US" lang="ko-KR">
                        <a:uFillTx/>
                      </a:endParaRPr>
                    </a:p>
                  </a:txBody>
                  <a:tcPr/>
                </a:tc>
                <a:tc hMerge="1">
                  <a:txBody>
                    <a:bodyPr/>
                    <a:lstStyle/>
                    <a:p>
                      <a:pPr latinLnBrk="1"/>
                      <a:endParaRPr altLang="en-US" lang="ko-KR">
                        <a:uFillTx/>
                      </a:endParaRPr>
                    </a:p>
                  </a:txBody>
                  <a:tcPr/>
                </a:tc>
                <a:tc hMerge="1">
                  <a:txBody>
                    <a:bodyPr/>
                    <a:lstStyle/>
                    <a:p>
                      <a:pPr latinLnBrk="1"/>
                      <a:endParaRPr altLang="en-US" lang="ko-KR">
                        <a:uFillTx/>
                      </a:endParaRPr>
                    </a:p>
                  </a:txBody>
                  <a:tcPr/>
                </a:tc>
              </a:tr>
              <a:tr h="167005">
                <a:tc>
                  <a:txBody>
                    <a:bodyPr/>
                    <a:lstStyle/>
                    <a:p>
                      <a:pPr algn="just" indent="118745"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TEAM HEALTH HOLDINGS INC</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7363</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12</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Others</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11</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r>
              <a:tr h="167005">
                <a:tc>
                  <a:txBody>
                    <a:bodyPr/>
                    <a:lstStyle/>
                    <a:p>
                      <a:pPr algn="just" indent="118745"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WELLCARE HEALTH PLANS INC</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6324</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11</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Money</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11</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r>
              <a:tr h="167005">
                <a:tc>
                  <a:txBody>
                    <a:bodyPr/>
                    <a:lstStyle/>
                    <a:p>
                      <a:pPr algn="just" indent="118745"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SELECT MEDICAL HOLDINGS CORP</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dirty="0"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8069</a:t>
                      </a:r>
                      <a:endParaRPr dirty="0"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10</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Hlth</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11</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r>
              <a:tr h="167005">
                <a:tc>
                  <a:txBody>
                    <a:bodyPr/>
                    <a:lstStyle/>
                    <a:p>
                      <a:pPr algn="just" indent="118745"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SYMBION INC TN</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8011</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10</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Hlth</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11</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r>
              <a:tr h="167005">
                <a:tc>
                  <a:txBody>
                    <a:bodyPr/>
                    <a:lstStyle/>
                    <a:p>
                      <a:pPr algn="just" indent="118745"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LHC GROUP INC</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8082</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10</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Hlth</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11</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r>
              <a:tr h="167005">
                <a:tc>
                  <a:txBody>
                    <a:bodyPr/>
                    <a:lstStyle/>
                    <a:p>
                      <a:pPr algn="just" indent="118745"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LIFEPOINT HOSPITALS INC </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8062</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10</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dirty="0" err="1"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Hlth</a:t>
                      </a:r>
                      <a:endParaRPr dirty="0"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11</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r>
              <a:tr h="167005">
                <a:tc>
                  <a:txBody>
                    <a:bodyPr/>
                    <a:lstStyle/>
                    <a:p>
                      <a:pPr algn="just" indent="118745"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TENET HEALTHCARE CORP</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8062</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10</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Hlth</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dirty="0"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11</a:t>
                      </a:r>
                      <a:endParaRPr dirty="0"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r>
              <a:tr h="167005">
                <a:tc>
                  <a:txBody>
                    <a:bodyPr/>
                    <a:lstStyle/>
                    <a:p>
                      <a:pPr algn="just" indent="118745"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AMN HEALTHCARE SERVICES INC</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8090</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10</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Hlth</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dirty="0"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11</a:t>
                      </a:r>
                      <a:endParaRPr dirty="0"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r>
              <a:tr h="252095">
                <a:tc>
                  <a:txBody>
                    <a:bodyPr/>
                    <a:lstStyle/>
                    <a:p>
                      <a:pPr algn="just" indent="118745"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HCA HOLDINGS INC</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lgn="ctr" cap="flat" cmpd="sng" w="12700">
                      <a:solidFill>
                        <a:srgbClr val="000000"/>
                      </a:solidFill>
                      <a:prstDash val="solid"/>
                      <a:round/>
                      <a:headEnd len="med" type="none" w="med"/>
                      <a:tailEnd len="med" type="none" w="med"/>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8062</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lgn="ctr" cap="flat" cmpd="sng" w="12700">
                      <a:solidFill>
                        <a:srgbClr val="000000"/>
                      </a:solidFill>
                      <a:prstDash val="solid"/>
                      <a:round/>
                      <a:headEnd len="med" type="none" w="med"/>
                      <a:tailEnd len="med" type="none" w="med"/>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10</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lgn="ctr" cap="flat" cmpd="sng" w="12700">
                      <a:solidFill>
                        <a:srgbClr val="000000"/>
                      </a:solidFill>
                      <a:prstDash val="solid"/>
                      <a:round/>
                      <a:headEnd len="med" type="none" w="med"/>
                      <a:tailEnd len="med" type="none" w="med"/>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Hlth</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lgn="ctr" cap="flat" cmpd="sng" w="12700">
                      <a:solidFill>
                        <a:srgbClr val="000000"/>
                      </a:solidFill>
                      <a:prstDash val="solid"/>
                      <a:round/>
                      <a:headEnd len="med" type="none" w="med"/>
                      <a:tailEnd len="med" type="none" w="med"/>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11</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lgn="ctr" cap="flat" cmpd="sng" w="12700">
                      <a:solidFill>
                        <a:srgbClr val="000000"/>
                      </a:solidFill>
                      <a:prstDash val="solid"/>
                      <a:round/>
                      <a:headEnd len="med" type="none" w="med"/>
                      <a:tailEnd len="med" type="none" w="med"/>
                    </a:lnB>
                  </a:tcPr>
                </a:tc>
              </a:tr>
              <a:tr h="167005">
                <a:tc gridSpan="5">
                  <a:txBody>
                    <a:bodyPr/>
                    <a:lstStyle/>
                    <a:p>
                      <a:pPr algn="just" latinLnBrk="0">
                        <a:lnSpc>
                          <a:spcPct val="107000"/>
                        </a:lnSpc>
                        <a:spcAft>
                          <a:spcPts val="0"/>
                        </a:spcAft>
                      </a:pPr>
                      <a:r>
                        <a:rPr i="1"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Case 2 - Oil, Gas, and Coal Extraction and Products</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lgn="ctr" cap="flat" cmpd="sng" w="12700">
                      <a:solidFill>
                        <a:srgbClr val="000000"/>
                      </a:solidFill>
                      <a:prstDash val="solid"/>
                      <a:round/>
                      <a:headEnd len="med" type="none" w="med"/>
                      <a:tailEnd len="med" type="none" w="med"/>
                    </a:lnT>
                    <a:lnB>
                      <a:noFill/>
                    </a:lnB>
                  </a:tcPr>
                </a:tc>
                <a:tc hMerge="1">
                  <a:txBody>
                    <a:bodyPr/>
                    <a:lstStyle/>
                    <a:p>
                      <a:pPr latinLnBrk="1"/>
                      <a:endParaRPr altLang="en-US" lang="ko-KR">
                        <a:uFillTx/>
                      </a:endParaRPr>
                    </a:p>
                  </a:txBody>
                  <a:tcPr/>
                </a:tc>
                <a:tc hMerge="1">
                  <a:txBody>
                    <a:bodyPr/>
                    <a:lstStyle/>
                    <a:p>
                      <a:pPr latinLnBrk="1"/>
                      <a:endParaRPr altLang="en-US" lang="ko-KR">
                        <a:uFillTx/>
                      </a:endParaRPr>
                    </a:p>
                  </a:txBody>
                  <a:tcPr/>
                </a:tc>
                <a:tc hMerge="1">
                  <a:txBody>
                    <a:bodyPr/>
                    <a:lstStyle/>
                    <a:p>
                      <a:pPr latinLnBrk="1"/>
                      <a:endParaRPr altLang="en-US" lang="ko-KR">
                        <a:uFillTx/>
                      </a:endParaRPr>
                    </a:p>
                  </a:txBody>
                  <a:tcPr/>
                </a:tc>
                <a:tc hMerge="1">
                  <a:txBody>
                    <a:bodyPr/>
                    <a:lstStyle/>
                    <a:p>
                      <a:pPr latinLnBrk="1"/>
                      <a:endParaRPr altLang="en-US" lang="ko-KR">
                        <a:uFillTx/>
                      </a:endParaRPr>
                    </a:p>
                  </a:txBody>
                  <a:tcPr/>
                </a:tc>
              </a:tr>
              <a:tr h="167005">
                <a:tc>
                  <a:txBody>
                    <a:bodyPr/>
                    <a:lstStyle/>
                    <a:p>
                      <a:pPr algn="just" indent="118745"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GENESIS ENERGY LP</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dirty="0"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5171</a:t>
                      </a:r>
                      <a:endParaRPr dirty="0"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dirty="0"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9</a:t>
                      </a:r>
                      <a:endParaRPr dirty="0"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Shops</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4</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r>
              <a:tr h="167005">
                <a:tc>
                  <a:txBody>
                    <a:bodyPr/>
                    <a:lstStyle/>
                    <a:p>
                      <a:pPr algn="just" indent="118745"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CROSSTEX ENERGY LP</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5172</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9</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Shops</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4</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r>
              <a:tr h="167005">
                <a:tc>
                  <a:txBody>
                    <a:bodyPr/>
                    <a:lstStyle/>
                    <a:p>
                      <a:pPr algn="just" indent="118745"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HOLLY ENERGY PARTNERS LP</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4613</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12</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Others</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4</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r>
              <a:tr h="167005">
                <a:tc>
                  <a:txBody>
                    <a:bodyPr/>
                    <a:lstStyle/>
                    <a:p>
                      <a:pPr algn="just" indent="118745"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GULFPORT ENERGY CORP</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1311</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4</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Energy</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4</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r>
              <a:tr h="167005">
                <a:tc>
                  <a:txBody>
                    <a:bodyPr/>
                    <a:lstStyle/>
                    <a:p>
                      <a:pPr algn="just" indent="118745"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CONTINENTAL RESOURCES INC</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1311</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4</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Energy</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4</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r>
              <a:tr h="167005">
                <a:tc>
                  <a:txBody>
                    <a:bodyPr/>
                    <a:lstStyle/>
                    <a:p>
                      <a:pPr algn="just" indent="118745"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UNIT CORP</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1311</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4</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Energy</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4</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r>
              <a:tr h="167005">
                <a:tc>
                  <a:txBody>
                    <a:bodyPr/>
                    <a:lstStyle/>
                    <a:p>
                      <a:pPr algn="just" indent="118745"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MID CON ENERGY PARTNERS LP</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1311</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4</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Energy</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4</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r>
              <a:tr h="167005">
                <a:tc>
                  <a:txBody>
                    <a:bodyPr/>
                    <a:lstStyle/>
                    <a:p>
                      <a:pPr algn="just" indent="118745"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CHEVRON CORP</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lgn="ctr" cap="flat" cmpd="sng" w="12700">
                      <a:solidFill>
                        <a:srgbClr val="000000"/>
                      </a:solidFill>
                      <a:prstDash val="solid"/>
                      <a:round/>
                      <a:headEnd len="med" type="none" w="med"/>
                      <a:tailEnd len="med" type="none" w="med"/>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2911</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lgn="ctr" cap="flat" cmpd="sng" w="12700">
                      <a:solidFill>
                        <a:srgbClr val="000000"/>
                      </a:solidFill>
                      <a:prstDash val="solid"/>
                      <a:round/>
                      <a:headEnd len="med" type="none" w="med"/>
                      <a:tailEnd len="med" type="none" w="med"/>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4</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lgn="ctr" cap="flat" cmpd="sng" w="12700">
                      <a:solidFill>
                        <a:srgbClr val="000000"/>
                      </a:solidFill>
                      <a:prstDash val="solid"/>
                      <a:round/>
                      <a:headEnd len="med" type="none" w="med"/>
                      <a:tailEnd len="med" type="none" w="med"/>
                    </a:lnB>
                  </a:tcPr>
                </a:tc>
                <a:tc>
                  <a:txBody>
                    <a:bodyPr/>
                    <a:lstStyle/>
                    <a:p>
                      <a:pPr algn="just" latinLnBrk="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Energy</a:t>
                      </a:r>
                      <a:endParaRPr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lgn="ctr" cap="flat" cmpd="sng" w="12700">
                      <a:solidFill>
                        <a:srgbClr val="000000"/>
                      </a:solidFill>
                      <a:prstDash val="solid"/>
                      <a:round/>
                      <a:headEnd len="med" type="none" w="med"/>
                      <a:tailEnd len="med" type="none" w="med"/>
                    </a:lnB>
                  </a:tcPr>
                </a:tc>
                <a:tc>
                  <a:txBody>
                    <a:bodyPr/>
                    <a:lstStyle/>
                    <a:p>
                      <a:pPr algn="just" latinLnBrk="0">
                        <a:lnSpc>
                          <a:spcPct val="107000"/>
                        </a:lnSpc>
                        <a:spcAft>
                          <a:spcPts val="0"/>
                        </a:spcAft>
                      </a:pPr>
                      <a:r>
                        <a:rPr dirty="0"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4</a:t>
                      </a:r>
                      <a:endParaRPr dirty="0" kern="100" lang="ko-KR" sz="11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lgn="ctr" cap="flat" cmpd="sng" w="12700">
                      <a:solidFill>
                        <a:srgbClr val="000000"/>
                      </a:solidFill>
                      <a:prstDash val="solid"/>
                      <a:round/>
                      <a:headEnd len="med" type="none" w="med"/>
                      <a:tailEnd len="med" type="none" w="med"/>
                    </a:lnB>
                  </a:tcPr>
                </a:tc>
              </a:tr>
            </a:tbl>
          </a:graphicData>
        </a:graphic>
      </p:graphicFrame>
      <p:sp>
        <p:nvSpPr>
          <p:cNvPr xmlns:c="http://schemas.openxmlformats.org/drawingml/2006/chart" xmlns:pic="http://schemas.openxmlformats.org/drawingml/2006/picture" xmlns:dgm="http://schemas.openxmlformats.org/drawingml/2006/diagram" id="10" name="Rectangle 2"/>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481380" y="1081741"/>
            <a:ext cx="8300477" cy="338554"/>
          </a:xfrm>
          <a:prstGeom prst="rect">
            <a:avLst/>
          </a:prstGeom>
          <a:noFill/>
          <a:ln>
            <a:noFill/>
          </a:ln>
          <a:effectLst/>
        </p:spPr>
        <p:txBody xmlns:c="http://schemas.openxmlformats.org/drawingml/2006/chart" xmlns:pic="http://schemas.openxmlformats.org/drawingml/2006/picture" xmlns:dgm="http://schemas.openxmlformats.org/drawingml/2006/diagram">
          <a:bodyPr anchor="ctr" anchorCtr="0" bIns="45720" compatLnSpc="1" lIns="91440" numCol="1" rIns="91440" tIns="45720" vert="horz" wrap="none">
            <a:prstTxWarp prst="textNoShape">
              <a:avLst/>
            </a:prstTxWarp>
            <a:spAutoFit/>
          </a:bodyPr>
          <a:lstStyle>
            <a:lvl1pPr eaLnBrk="0" fontAlgn="base" hangingPunct="0" indent="119063">
              <a:spcBef>
                <a:spcPct val="0"/>
              </a:spcBef>
              <a:spcAft>
                <a:spcPct val="0"/>
              </a:spcAft>
              <a:defRPr>
                <a:solidFill>
                  <a:schemeClr val="tx1"/>
                </a:solidFill>
                <a:uFillTx/>
                <a:latin charset="0" panose="020B0604020202020204" pitchFamily="34" typeface="Arial"/>
              </a:defRPr>
            </a:lvl1pPr>
            <a:lvl2pPr eaLnBrk="0" fontAlgn="base" hangingPunct="0">
              <a:spcBef>
                <a:spcPct val="0"/>
              </a:spcBef>
              <a:spcAft>
                <a:spcPct val="0"/>
              </a:spcAft>
              <a:defRPr>
                <a:solidFill>
                  <a:schemeClr val="tx1"/>
                </a:solidFill>
                <a:uFillTx/>
                <a:latin charset="0" panose="020B0604020202020204" pitchFamily="34" typeface="Arial"/>
              </a:defRPr>
            </a:lvl2pPr>
            <a:lvl3pPr eaLnBrk="0" fontAlgn="base" hangingPunct="0">
              <a:spcBef>
                <a:spcPct val="0"/>
              </a:spcBef>
              <a:spcAft>
                <a:spcPct val="0"/>
              </a:spcAft>
              <a:defRPr>
                <a:solidFill>
                  <a:schemeClr val="tx1"/>
                </a:solidFill>
                <a:uFillTx/>
                <a:latin charset="0" panose="020B0604020202020204" pitchFamily="34" typeface="Arial"/>
              </a:defRPr>
            </a:lvl3pPr>
            <a:lvl4pPr eaLnBrk="0" fontAlgn="base" hangingPunct="0">
              <a:spcBef>
                <a:spcPct val="0"/>
              </a:spcBef>
              <a:spcAft>
                <a:spcPct val="0"/>
              </a:spcAft>
              <a:defRPr>
                <a:solidFill>
                  <a:schemeClr val="tx1"/>
                </a:solidFill>
                <a:uFillTx/>
                <a:latin charset="0" panose="020B0604020202020204" pitchFamily="34" typeface="Arial"/>
              </a:defRPr>
            </a:lvl4pPr>
            <a:lvl5pPr eaLnBrk="0" fontAlgn="base" hangingPunct="0">
              <a:spcBef>
                <a:spcPct val="0"/>
              </a:spcBef>
              <a:spcAft>
                <a:spcPct val="0"/>
              </a:spcAft>
              <a:defRPr>
                <a:solidFill>
                  <a:schemeClr val="tx1"/>
                </a:solidFill>
                <a:uFillTx/>
                <a:latin charset="0" panose="020B0604020202020204" pitchFamily="34" typeface="Arial"/>
              </a:defRPr>
            </a:lvl5pPr>
            <a:lvl6pPr eaLnBrk="0" fontAlgn="base" hangingPunct="0">
              <a:spcBef>
                <a:spcPct val="0"/>
              </a:spcBef>
              <a:spcAft>
                <a:spcPct val="0"/>
              </a:spcAft>
              <a:defRPr>
                <a:solidFill>
                  <a:schemeClr val="tx1"/>
                </a:solidFill>
                <a:uFillTx/>
                <a:latin charset="0" panose="020B0604020202020204" pitchFamily="34" typeface="Arial"/>
              </a:defRPr>
            </a:lvl6pPr>
            <a:lvl7pPr eaLnBrk="0" fontAlgn="base" hangingPunct="0">
              <a:spcBef>
                <a:spcPct val="0"/>
              </a:spcBef>
              <a:spcAft>
                <a:spcPct val="0"/>
              </a:spcAft>
              <a:defRPr>
                <a:solidFill>
                  <a:schemeClr val="tx1"/>
                </a:solidFill>
                <a:uFillTx/>
                <a:latin charset="0" panose="020B0604020202020204" pitchFamily="34" typeface="Arial"/>
              </a:defRPr>
            </a:lvl7pPr>
            <a:lvl8pPr eaLnBrk="0" fontAlgn="base" hangingPunct="0">
              <a:spcBef>
                <a:spcPct val="0"/>
              </a:spcBef>
              <a:spcAft>
                <a:spcPct val="0"/>
              </a:spcAft>
              <a:defRPr>
                <a:solidFill>
                  <a:schemeClr val="tx1"/>
                </a:solidFill>
                <a:uFillTx/>
                <a:latin charset="0" panose="020B0604020202020204" pitchFamily="34" typeface="Arial"/>
              </a:defRPr>
            </a:lvl8pPr>
            <a:lvl9pPr eaLnBrk="0" fontAlgn="base" hangingPunct="0">
              <a:spcBef>
                <a:spcPct val="0"/>
              </a:spcBef>
              <a:spcAft>
                <a:spcPct val="0"/>
              </a:spcAft>
              <a:defRPr>
                <a:solidFill>
                  <a:schemeClr val="tx1"/>
                </a:solidFill>
                <a:uFillTx/>
                <a:latin charset="0" panose="020B0604020202020204" pitchFamily="34" typeface="Arial"/>
              </a:defRPr>
            </a:lvl9pPr>
          </a:lstStyle>
          <a:p>
            <a:pPr algn="l" defTabSz="914400" eaLnBrk="0" fontAlgn="base" hangingPunct="0" indent="119063" latinLnBrk="0" lvl="0" marL="0" marR="0" rtl="0">
              <a:lnSpc>
                <a:spcPct val="100000"/>
              </a:lnSpc>
              <a:spcBef>
                <a:spcPct val="0"/>
              </a:spcBef>
              <a:spcAft>
                <a:spcPct val="0"/>
              </a:spcAft>
              <a:buFontTx/>
              <a:buNone/>
            </a:pPr>
            <a:r>
              <a:rPr altLang="ko-KR" b="0" baseline="0" cap="none" dirty="0" i="0" kumimoji="0" lang="en-US" normalizeH="0" strike="noStrike" sz="1600" u="none">
                <a:ln>
                  <a:noFill/>
                </a:ln>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T</a:t>
            </a:r>
            <a:r>
              <a:rPr altLang="ko-KR" b="0" baseline="0" bmk="" cap="none" dirty="0" i="0" kumimoji="0" lang="en-US" normalizeH="0" strike="noStrike" sz="1600" u="none">
                <a:ln>
                  <a:noFill/>
                </a:ln>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able </a:t>
            </a:r>
            <a:r>
              <a:rPr altLang="ko-KR" b="0" baseline="0" bmk="_Ref509370229" cap="none" dirty="0" i="0" kumimoji="0" lang="en-US" normalizeH="0" strike="noStrike" sz="1600" u="none">
                <a:ln>
                  <a:noFill/>
                </a:ln>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1</a:t>
            </a:r>
            <a:r>
              <a:rPr altLang="ko-KR" b="0" baseline="0" cap="none" dirty="0" i="0" kumimoji="0" lang="en-US" normalizeH="0" strike="noStrike" sz="1600" u="none">
                <a:ln>
                  <a:noFill/>
                </a:ln>
                <a:solidFill>
                  <a:schemeClr val="tx1"/>
                </a:solidFill>
                <a:effectLst/>
                <a:uFillTx/>
                <a:latin charset="0" panose="02020603050405020304" pitchFamily="18" typeface="Times New Roman"/>
                <a:ea charset="-127" panose="020B0503020000020004" pitchFamily="50" typeface="맑은 고딕"/>
                <a:cs charset="0" panose="02020603050405020304" pitchFamily="18" typeface="Times New Roman"/>
              </a:rPr>
              <a:t>. Sample firms having different SIC code ranges but allocated to the same label of cluster.</a:t>
            </a:r>
            <a:endParaRPr altLang="ko-KR" b="0" baseline="0" cap="none" dirty="0" i="0" kumimoji="0" lang="en-US" normalizeH="0" strike="noStrike" sz="600" u="none">
              <a:ln>
                <a:noFill/>
              </a:ln>
              <a:solidFill>
                <a:schemeClr val="tx1"/>
              </a:solidFill>
              <a:effectLst/>
              <a:uFillTx/>
            </a:endParaRPr>
          </a:p>
        </p:txBody>
      </p:sp>
      <p:sp>
        <p:nvSpPr>
          <p:cNvPr xmlns:c="http://schemas.openxmlformats.org/drawingml/2006/chart" xmlns:pic="http://schemas.openxmlformats.org/drawingml/2006/picture" xmlns:dgm="http://schemas.openxmlformats.org/drawingml/2006/diagram" id="2" name="슬라이드 번호 개체 틀 1"/>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25</a:t>
            </a:fld>
            <a:endParaRPr altLang="en-US" dirty="0" lang="ko-K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12943" y="237545"/>
            <a:ext cx="2410212" cy="584775"/>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ko-KR" b="1" dirty="0" lang="en-US" sz="3200">
                <a:solidFill>
                  <a:schemeClr val="bg1"/>
                </a:solidFill>
                <a:uFillTx/>
                <a:latin charset="0" panose="02020603050405020304" pitchFamily="18" typeface="Times New Roman"/>
                <a:cs charset="0" panose="02020603050405020304" pitchFamily="18" typeface="Times New Roman"/>
              </a:rPr>
              <a:t>Introduction</a:t>
            </a:r>
          </a:p>
        </p:txBody>
      </p:sp>
      <p:sp>
        <p:nvSpPr>
          <p:cNvPr xmlns:c="http://schemas.openxmlformats.org/drawingml/2006/chart" xmlns:pic="http://schemas.openxmlformats.org/drawingml/2006/picture" xmlns:dgm="http://schemas.openxmlformats.org/drawingml/2006/diagram" id="10" name="직사각형 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46410" y="889777"/>
            <a:ext cx="8123028" cy="5399170"/>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just" indent="-285750" marL="285750">
              <a:lnSpc>
                <a:spcPct val="120000"/>
              </a:lnSpc>
              <a:spcAft>
                <a:spcPts val="800"/>
              </a:spcAft>
              <a:buFont charset="2" panose="05000000000000000000" pitchFamily="2" typeface="Wingdings"/>
              <a:buChar char="ü"/>
            </a:pPr>
            <a:r>
              <a:rPr altLang="ko-KR" b="1" dirty="0" lang="en-US">
                <a:uFillTx/>
              </a:rPr>
              <a:t>A variety of approaches to group homogenous firms to analyze industry-based studies has been conducted.</a:t>
            </a:r>
          </a:p>
          <a:p>
            <a:pPr algn="just" indent="-285750" lvl="1" marL="742950">
              <a:lnSpc>
                <a:spcPct val="120000"/>
              </a:lnSpc>
              <a:spcAft>
                <a:spcPts val="800"/>
              </a:spcAft>
              <a:buFont charset="0" panose="020B0604020202020204" pitchFamily="34" typeface="Arial"/>
              <a:buChar char="•"/>
            </a:pPr>
            <a:r>
              <a:rPr altLang="ko-KR" dirty="0" lang="en-US" sz="1600">
                <a:uFillTx/>
              </a:rPr>
              <a:t>Corporate reorganization</a:t>
            </a:r>
          </a:p>
          <a:p>
            <a:pPr algn="just" indent="-285750" lvl="1" marL="742950">
              <a:lnSpc>
                <a:spcPct val="120000"/>
              </a:lnSpc>
              <a:spcAft>
                <a:spcPts val="800"/>
              </a:spcAft>
              <a:buFont charset="0" panose="020B0604020202020204" pitchFamily="34" typeface="Arial"/>
              <a:buChar char="•"/>
            </a:pPr>
            <a:r>
              <a:rPr altLang="ko-KR" dirty="0" lang="en-US" sz="1600">
                <a:uFillTx/>
              </a:rPr>
              <a:t>Changes in financial and investment policy</a:t>
            </a:r>
          </a:p>
          <a:p>
            <a:pPr algn="just" indent="-285750" lvl="1" marL="742950">
              <a:lnSpc>
                <a:spcPct val="120000"/>
              </a:lnSpc>
              <a:spcAft>
                <a:spcPts val="800"/>
              </a:spcAft>
              <a:buFont charset="0" panose="020B0604020202020204" pitchFamily="34" typeface="Arial"/>
              <a:buChar char="•"/>
            </a:pPr>
            <a:r>
              <a:rPr altLang="ko-KR" dirty="0" lang="en-US" sz="1600">
                <a:uFillTx/>
              </a:rPr>
              <a:t>Credit rating</a:t>
            </a:r>
          </a:p>
          <a:p>
            <a:pPr algn="just" indent="-285750" marL="285750">
              <a:lnSpc>
                <a:spcPct val="120000"/>
              </a:lnSpc>
              <a:spcAft>
                <a:spcPts val="800"/>
              </a:spcAft>
              <a:buFont charset="2" panose="05000000000000000000" pitchFamily="2" typeface="Wingdings"/>
              <a:buChar char="ü"/>
            </a:pPr>
            <a:r>
              <a:rPr altLang="ko-KR" b="1" dirty="0" lang="en-US">
                <a:uFillTx/>
              </a:rPr>
              <a:t>Industry classification systems</a:t>
            </a:r>
          </a:p>
          <a:p>
            <a:pPr algn="just" indent="-285750" lvl="1" marL="742950">
              <a:lnSpc>
                <a:spcPct val="120000"/>
              </a:lnSpc>
              <a:spcAft>
                <a:spcPts val="800"/>
              </a:spcAft>
              <a:buFont charset="0" panose="020B0604020202020204" pitchFamily="34" typeface="Arial"/>
              <a:buChar char="•"/>
            </a:pPr>
            <a:r>
              <a:rPr altLang="ko-KR" dirty="0" lang="en-US" sz="1600">
                <a:uFillTx/>
              </a:rPr>
              <a:t>Standard Industrial Classification (SIC) uses information on selling end products and production process (Chan, </a:t>
            </a:r>
            <a:r>
              <a:rPr altLang="ko-KR" dirty="0" err="1" lang="en-US" sz="1600">
                <a:uFillTx/>
              </a:rPr>
              <a:t>Lakonishok</a:t>
            </a:r>
            <a:r>
              <a:rPr altLang="ko-KR" dirty="0" lang="en-US" sz="1600">
                <a:uFillTx/>
              </a:rPr>
              <a:t>, &amp; Swaminathan, 2007)</a:t>
            </a:r>
          </a:p>
          <a:p>
            <a:pPr algn="just" indent="-285750" lvl="1" marL="742950">
              <a:lnSpc>
                <a:spcPct val="120000"/>
              </a:lnSpc>
              <a:spcAft>
                <a:spcPts val="800"/>
              </a:spcAft>
              <a:buFont charset="0" panose="020B0604020202020204" pitchFamily="34" typeface="Arial"/>
              <a:buChar char="•"/>
            </a:pPr>
            <a:r>
              <a:rPr altLang="ko-KR" dirty="0" err="1" lang="en-US" sz="1600">
                <a:uFillTx/>
              </a:rPr>
              <a:t>Fama</a:t>
            </a:r>
            <a:r>
              <a:rPr altLang="ko-KR" dirty="0" lang="en-US" sz="1600">
                <a:uFillTx/>
              </a:rPr>
              <a:t> and French (1997) proposes 49-industry classification by merging several ranges of SIC codes.</a:t>
            </a:r>
          </a:p>
          <a:p>
            <a:pPr algn="just" indent="-285750" lvl="1" marL="742950">
              <a:lnSpc>
                <a:spcPct val="120000"/>
              </a:lnSpc>
              <a:spcAft>
                <a:spcPts val="800"/>
              </a:spcAft>
              <a:buFont charset="0" panose="020B0604020202020204" pitchFamily="34" typeface="Arial"/>
              <a:buChar char="•"/>
            </a:pPr>
            <a:r>
              <a:rPr altLang="ko-KR" dirty="0" lang="en-US" sz="1600">
                <a:uFillTx/>
              </a:rPr>
              <a:t>North American Industry Classification System (NAICS) </a:t>
            </a:r>
          </a:p>
          <a:p>
            <a:pPr algn="just" indent="-285750" lvl="1" marL="742950">
              <a:lnSpc>
                <a:spcPct val="120000"/>
              </a:lnSpc>
              <a:spcAft>
                <a:spcPts val="800"/>
              </a:spcAft>
              <a:buFont charset="0" panose="020B0604020202020204" pitchFamily="34" typeface="Arial"/>
              <a:buChar char="•"/>
            </a:pPr>
            <a:r>
              <a:rPr altLang="ko-KR" dirty="0" lang="en-US" sz="1600">
                <a:uFillTx/>
              </a:rPr>
              <a:t>Global Industry Classification System (GICS) is widely used by the investment analysts and portfolio managers. The system is based not only on operational characteristics of firms also on the investors’ perceptions of what constitutes the firm’s mainstream of their business (</a:t>
            </a:r>
            <a:r>
              <a:rPr altLang="ko-KR" dirty="0" err="1" lang="en-US" sz="1600">
                <a:uFillTx/>
              </a:rPr>
              <a:t>Kile</a:t>
            </a:r>
            <a:r>
              <a:rPr altLang="ko-KR" dirty="0" lang="en-US" sz="1600">
                <a:uFillTx/>
              </a:rPr>
              <a:t> &amp; Phillips, 2009)</a:t>
            </a:r>
          </a:p>
        </p:txBody>
      </p:sp>
      <p:sp>
        <p:nvSpPr>
          <p:cNvPr xmlns:c="http://schemas.openxmlformats.org/drawingml/2006/chart" xmlns:pic="http://schemas.openxmlformats.org/drawingml/2006/picture" xmlns:dgm="http://schemas.openxmlformats.org/drawingml/2006/diagram" id="2" name="슬라이드 번호 개체 틀 1"/>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3</a:t>
            </a:fld>
            <a:endParaRPr altLang="en-US" dirty="0" lang="ko-K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12943" y="237545"/>
            <a:ext cx="3559564" cy="584775"/>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ko-KR" b="1" dirty="0" lang="en-US" sz="3200">
                <a:solidFill>
                  <a:schemeClr val="bg1"/>
                </a:solidFill>
                <a:uFillTx/>
                <a:latin charset="0" panose="02020603050405020304" pitchFamily="18" typeface="Times New Roman"/>
                <a:cs charset="0" panose="02020603050405020304" pitchFamily="18" typeface="Times New Roman"/>
              </a:rPr>
              <a:t>Problem Statement</a:t>
            </a:r>
          </a:p>
        </p:txBody>
      </p:sp>
      <p:sp>
        <p:nvSpPr>
          <p:cNvPr xmlns:c="http://schemas.openxmlformats.org/drawingml/2006/chart" xmlns:pic="http://schemas.openxmlformats.org/drawingml/2006/picture" xmlns:dgm="http://schemas.openxmlformats.org/drawingml/2006/diagram" id="10" name="직사각형 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46410" y="1058224"/>
            <a:ext cx="8123028" cy="3582904"/>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just" indent="-285750" marL="285750">
              <a:lnSpc>
                <a:spcPct val="120000"/>
              </a:lnSpc>
              <a:spcAft>
                <a:spcPts val="800"/>
              </a:spcAft>
              <a:buFont charset="2" panose="05000000000000000000" pitchFamily="2" typeface="Wingdings"/>
              <a:buChar char="ü"/>
            </a:pPr>
            <a:r>
              <a:rPr altLang="ko-KR" b="1" dirty="0" lang="en-US">
                <a:uFillTx/>
              </a:rPr>
              <a:t>To overcome the drawbacks of the previous industrial classification systems, </a:t>
            </a:r>
            <a:r>
              <a:rPr altLang="ko-KR" b="1" dirty="0" err="1" i="1" lang="en-US">
                <a:uFillTx/>
              </a:rPr>
              <a:t>Hoberg</a:t>
            </a:r>
            <a:r>
              <a:rPr altLang="ko-KR" b="1" dirty="0" i="1" lang="en-US">
                <a:uFillTx/>
              </a:rPr>
              <a:t> and Phillips (2016) </a:t>
            </a:r>
            <a:r>
              <a:rPr altLang="ko-KR" b="1" dirty="0" lang="en-US">
                <a:uFillTx/>
              </a:rPr>
              <a:t>propose a new text-based industry groups</a:t>
            </a:r>
          </a:p>
          <a:p>
            <a:pPr algn="just" indent="-285750" lvl="1" marL="742950">
              <a:lnSpc>
                <a:spcPct val="120000"/>
              </a:lnSpc>
              <a:spcAft>
                <a:spcPts val="800"/>
              </a:spcAft>
              <a:buFont charset="0" panose="020B0604020202020204" pitchFamily="34" typeface="Arial"/>
              <a:buChar char="•"/>
            </a:pPr>
            <a:r>
              <a:rPr altLang="ko-KR" dirty="0" lang="en-US" sz="1600">
                <a:uFillTx/>
              </a:rPr>
              <a:t>The system is based on a strong tendency of vocabulary usage among firms operating in the same market(industry) reported to the Securities and Exchange Commission (SEC)</a:t>
            </a:r>
          </a:p>
          <a:p>
            <a:pPr algn="just" indent="-285750" lvl="1" marL="742950">
              <a:lnSpc>
                <a:spcPct val="120000"/>
              </a:lnSpc>
              <a:spcAft>
                <a:spcPts val="800"/>
              </a:spcAft>
              <a:buFont charset="0" panose="020B0604020202020204" pitchFamily="34" typeface="Arial"/>
              <a:buChar char="•"/>
            </a:pPr>
            <a:r>
              <a:rPr altLang="ko-KR" dirty="0" lang="en-US" sz="1600">
                <a:uFillTx/>
              </a:rPr>
              <a:t>They analyze text descriptions at the level of the word(vocabulary) from the annual report</a:t>
            </a:r>
          </a:p>
          <a:p>
            <a:pPr algn="just" indent="-285750" lvl="1" marL="742950">
              <a:lnSpc>
                <a:spcPct val="120000"/>
              </a:lnSpc>
              <a:spcAft>
                <a:spcPts val="800"/>
              </a:spcAft>
              <a:buFont charset="0" panose="020B0604020202020204" pitchFamily="34" typeface="Arial"/>
              <a:buChar char="•"/>
            </a:pPr>
            <a:r>
              <a:rPr altLang="ko-KR" dirty="0" lang="en-US" sz="1600">
                <a:uFillTx/>
              </a:rPr>
              <a:t>They measure the pairwise cosine similarity of the word vectors extracted from the reported document of firms</a:t>
            </a:r>
          </a:p>
          <a:p>
            <a:pPr algn="just" indent="-285750" lvl="1" marL="742950">
              <a:lnSpc>
                <a:spcPct val="120000"/>
              </a:lnSpc>
              <a:spcAft>
                <a:spcPts val="800"/>
              </a:spcAft>
              <a:buFont charset="0" panose="020B0604020202020204" pitchFamily="34" typeface="Arial"/>
              <a:buChar char="•"/>
            </a:pPr>
            <a:r>
              <a:rPr altLang="ko-KR" dirty="0" lang="en-US" sz="1600">
                <a:uFillTx/>
              </a:rPr>
              <a:t>The system is able to capture the changes in firms’ business, namely diversification and pivoting as well. </a:t>
            </a:r>
            <a:endParaRPr altLang="ko-KR" dirty="0" lang="en-US">
              <a:uFillTx/>
            </a:endParaRPr>
          </a:p>
        </p:txBody>
      </p:sp>
      <p:sp>
        <p:nvSpPr>
          <p:cNvPr xmlns:c="http://schemas.openxmlformats.org/drawingml/2006/chart" xmlns:pic="http://schemas.openxmlformats.org/drawingml/2006/picture" xmlns:dgm="http://schemas.openxmlformats.org/drawingml/2006/diagram" id="2" name="슬라이드 번호 개체 틀 1"/>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4</a:t>
            </a:fld>
            <a:endParaRPr altLang="en-US" dirty="0" lang="ko-K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12943" y="237545"/>
            <a:ext cx="3559564" cy="584775"/>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ko-KR" b="1" dirty="0" lang="en-US" sz="3200">
                <a:solidFill>
                  <a:schemeClr val="bg1"/>
                </a:solidFill>
                <a:uFillTx/>
                <a:latin charset="0" panose="02020603050405020304" pitchFamily="18" typeface="Times New Roman"/>
                <a:cs charset="0" panose="02020603050405020304" pitchFamily="18" typeface="Times New Roman"/>
              </a:rPr>
              <a:t>Problem Statement</a:t>
            </a:r>
          </a:p>
        </p:txBody>
      </p:sp>
      <p:sp>
        <p:nvSpPr>
          <p:cNvPr xmlns:c="http://schemas.openxmlformats.org/drawingml/2006/chart" xmlns:pic="http://schemas.openxmlformats.org/drawingml/2006/picture" xmlns:dgm="http://schemas.openxmlformats.org/drawingml/2006/diagram" id="10" name="직사각형 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92322" y="987885"/>
            <a:ext cx="8123028" cy="4555478"/>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just">
              <a:lnSpc>
                <a:spcPct val="120000"/>
              </a:lnSpc>
              <a:spcAft>
                <a:spcPts val="800"/>
              </a:spcAft>
            </a:pPr>
            <a:r>
              <a:rPr altLang="ko-KR" b="1" dirty="0" lang="en-US" sz="2000">
                <a:uFillTx/>
                <a:latin charset="0" panose="020B0604020202020204" pitchFamily="34" typeface="Arial"/>
                <a:ea panose="020B0604020202020204" typeface="Arial Unicode MS"/>
                <a:cs charset="0" panose="020B0604020202020204" pitchFamily="34" typeface="Arial"/>
              </a:rPr>
              <a:t>Limitation of previous approach</a:t>
            </a:r>
          </a:p>
          <a:p>
            <a:pPr algn="just" indent="-285750" marL="285750">
              <a:lnSpc>
                <a:spcPct val="120000"/>
              </a:lnSpc>
              <a:spcAft>
                <a:spcPts val="800"/>
              </a:spcAft>
              <a:buFont charset="2" panose="05000000000000000000" pitchFamily="2" typeface="Wingdings"/>
              <a:buChar char="ü"/>
            </a:pPr>
            <a:r>
              <a:rPr altLang="ko-KR" dirty="0" lang="en-US" sz="1600">
                <a:uFillTx/>
              </a:rPr>
              <a:t>The similarity measure can only represent firm-to-firm information, not firm-to-industry or industry-to-industry.</a:t>
            </a:r>
          </a:p>
          <a:p>
            <a:pPr algn="just" indent="-285750" lvl="1" marL="742950">
              <a:lnSpc>
                <a:spcPct val="120000"/>
              </a:lnSpc>
              <a:spcAft>
                <a:spcPts val="800"/>
              </a:spcAft>
              <a:buFont charset="0" panose="020B0604020202020204" pitchFamily="34" typeface="Arial"/>
              <a:buChar char="•"/>
            </a:pPr>
            <a:r>
              <a:rPr altLang="ko-KR" dirty="0" lang="en-US" sz="1600">
                <a:uFillTx/>
              </a:rPr>
              <a:t>Cannot infer the overall map of industry closeness and relationship although they validate the across industry variation of their final clusters. </a:t>
            </a:r>
          </a:p>
          <a:p>
            <a:pPr algn="just" indent="-285750" lvl="1" marL="742950">
              <a:lnSpc>
                <a:spcPct val="120000"/>
              </a:lnSpc>
              <a:spcAft>
                <a:spcPts val="800"/>
              </a:spcAft>
              <a:buFont charset="0" panose="020B0604020202020204" pitchFamily="34" typeface="Arial"/>
              <a:buChar char="•"/>
            </a:pPr>
            <a:endParaRPr altLang="ko-KR" dirty="0" lang="en-US" sz="1600">
              <a:uFillTx/>
            </a:endParaRPr>
          </a:p>
          <a:p>
            <a:pPr algn="just" indent="-285750" marL="285750">
              <a:lnSpc>
                <a:spcPct val="120000"/>
              </a:lnSpc>
              <a:spcAft>
                <a:spcPts val="800"/>
              </a:spcAft>
              <a:buFont charset="2" panose="05000000000000000000" pitchFamily="2" typeface="Wingdings"/>
              <a:buChar char="ü"/>
            </a:pPr>
            <a:r>
              <a:rPr altLang="ko-KR" dirty="0" lang="en-US" sz="1600">
                <a:uFillTx/>
              </a:rPr>
              <a:t>Cosine similarity measure by high dimensional vectors cannot escape from the curse of dimensionality problem </a:t>
            </a:r>
            <a:r>
              <a:rPr altLang="ko-KR" dirty="0" i="1" lang="en-US" sz="1600">
                <a:uFillTx/>
              </a:rPr>
              <a:t>(</a:t>
            </a:r>
            <a:r>
              <a:rPr altLang="ko-KR" dirty="0" err="1" i="1" lang="en-US" sz="1600">
                <a:uFillTx/>
              </a:rPr>
              <a:t>Skillicorn</a:t>
            </a:r>
            <a:r>
              <a:rPr altLang="ko-KR" dirty="0" i="1" lang="en-US" sz="1600">
                <a:uFillTx/>
              </a:rPr>
              <a:t>, 2012)</a:t>
            </a:r>
            <a:r>
              <a:rPr altLang="ko-KR" dirty="0" lang="en-US" sz="1600">
                <a:uFillTx/>
              </a:rPr>
              <a:t>.</a:t>
            </a:r>
          </a:p>
          <a:p>
            <a:pPr algn="just" indent="-285750" lvl="1" marL="742950">
              <a:lnSpc>
                <a:spcPct val="120000"/>
              </a:lnSpc>
              <a:spcAft>
                <a:spcPts val="800"/>
              </a:spcAft>
              <a:buFont charset="0" panose="020B0604020202020204" pitchFamily="34" typeface="Arial"/>
              <a:buChar char="•"/>
            </a:pPr>
            <a:r>
              <a:rPr altLang="ko-KR" dirty="0" lang="en-US" sz="1600">
                <a:uFillTx/>
              </a:rPr>
              <a:t>The dimension of word vectors used in their research is larger than 60,000</a:t>
            </a:r>
          </a:p>
          <a:p>
            <a:pPr algn="just" indent="-285750" lvl="1" marL="742950">
              <a:lnSpc>
                <a:spcPct val="120000"/>
              </a:lnSpc>
              <a:spcAft>
                <a:spcPts val="800"/>
              </a:spcAft>
              <a:buFont charset="0" panose="020B0604020202020204" pitchFamily="34" typeface="Arial"/>
              <a:buChar char="•"/>
            </a:pPr>
            <a:r>
              <a:rPr altLang="ko-KR" dirty="0" lang="en-US" sz="1600">
                <a:uFillTx/>
              </a:rPr>
              <a:t>The word vectors are highly sparse as well.</a:t>
            </a:r>
          </a:p>
          <a:p>
            <a:pPr algn="just" indent="-285750" lvl="1" marL="742950">
              <a:lnSpc>
                <a:spcPct val="120000"/>
              </a:lnSpc>
              <a:spcAft>
                <a:spcPts val="800"/>
              </a:spcAft>
              <a:buFont charset="0" panose="020B0604020202020204" pitchFamily="34" typeface="Arial"/>
              <a:buChar char="•"/>
            </a:pPr>
            <a:r>
              <a:rPr altLang="ko-KR" dirty="0" lang="en-US" sz="1600">
                <a:uFillTx/>
              </a:rPr>
              <a:t>The distance(similarity) measure may not even be qualitatively meaningful in high dimensional space </a:t>
            </a:r>
            <a:r>
              <a:rPr altLang="ko-KR" dirty="0" i="1" lang="en-US" sz="1600">
                <a:uFillTx/>
              </a:rPr>
              <a:t>(Aggarwal, </a:t>
            </a:r>
            <a:r>
              <a:rPr altLang="ko-KR" dirty="0" err="1" i="1" lang="en-US" sz="1600">
                <a:uFillTx/>
              </a:rPr>
              <a:t>Hinneburg</a:t>
            </a:r>
            <a:r>
              <a:rPr altLang="ko-KR" dirty="0" i="1" lang="en-US" sz="1600">
                <a:uFillTx/>
              </a:rPr>
              <a:t>, &amp; </a:t>
            </a:r>
            <a:r>
              <a:rPr altLang="ko-KR" dirty="0" err="1" i="1" lang="en-US" sz="1600">
                <a:uFillTx/>
              </a:rPr>
              <a:t>Keim</a:t>
            </a:r>
            <a:r>
              <a:rPr altLang="ko-KR" dirty="0" i="1" lang="en-US" sz="1600">
                <a:uFillTx/>
              </a:rPr>
              <a:t>, 2001)</a:t>
            </a:r>
            <a:r>
              <a:rPr altLang="ko-KR" dirty="0" lang="en-US" sz="1600">
                <a:uFillTx/>
              </a:rPr>
              <a:t>. </a:t>
            </a:r>
          </a:p>
        </p:txBody>
      </p:sp>
      <p:sp>
        <p:nvSpPr>
          <p:cNvPr xmlns:c="http://schemas.openxmlformats.org/drawingml/2006/chart" xmlns:pic="http://schemas.openxmlformats.org/drawingml/2006/picture" xmlns:dgm="http://schemas.openxmlformats.org/drawingml/2006/diagram" id="2" name="슬라이드 번호 개체 틀 1"/>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5</a:t>
            </a:fld>
            <a:endParaRPr altLang="en-US" dirty="0" lang="ko-K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12943" y="237545"/>
            <a:ext cx="4609532" cy="584775"/>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ko-KR" b="1" dirty="0" lang="en-US" sz="3200">
                <a:solidFill>
                  <a:schemeClr val="bg1"/>
                </a:solidFill>
                <a:uFillTx/>
                <a:latin charset="0" panose="02020603050405020304" pitchFamily="18" typeface="Times New Roman"/>
                <a:cs charset="0" panose="02020603050405020304" pitchFamily="18" typeface="Times New Roman"/>
              </a:rPr>
              <a:t>Dimensionality reduction</a:t>
            </a:r>
          </a:p>
        </p:txBody>
      </p:sp>
      <p:sp>
        <p:nvSpPr>
          <p:cNvPr xmlns:c="http://schemas.openxmlformats.org/drawingml/2006/chart" xmlns:pic="http://schemas.openxmlformats.org/drawingml/2006/picture" xmlns:dgm="http://schemas.openxmlformats.org/drawingml/2006/diagram" id="14" name="직사각형 1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98260" y="994318"/>
            <a:ext cx="8269956" cy="4276427"/>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just">
              <a:lnSpc>
                <a:spcPct val="120000"/>
              </a:lnSpc>
            </a:pPr>
            <a:r>
              <a:rPr altLang="ko-KR" b="1" dirty="0" lang="en-US" sz="2000">
                <a:uFillTx/>
                <a:latin charset="0" panose="020B0604020202020204" pitchFamily="34" typeface="Arial"/>
                <a:ea panose="020B0604020202020204" typeface="Arial Unicode MS"/>
                <a:cs charset="0" panose="020B0604020202020204" pitchFamily="34" typeface="Arial"/>
              </a:rPr>
              <a:t>Reducing the Dimensionality of Data with Neural Networks </a:t>
            </a:r>
          </a:p>
          <a:p>
            <a:pPr algn="just">
              <a:lnSpc>
                <a:spcPct val="120000"/>
              </a:lnSpc>
            </a:pPr>
            <a:r>
              <a:rPr altLang="ko-KR" dirty="0" i="1" lang="en-US" sz="1200">
                <a:uFillTx/>
                <a:latin charset="0" panose="020B0604020202020204" pitchFamily="34" typeface="Arial"/>
                <a:ea panose="020B0604020202020204" typeface="Arial Unicode MS"/>
                <a:cs charset="0" panose="020B0604020202020204" pitchFamily="34" typeface="Arial"/>
              </a:rPr>
              <a:t>(G.E Hinton* and R. R. </a:t>
            </a:r>
            <a:r>
              <a:rPr altLang="ko-KR" dirty="0" err="1" i="1" lang="en-US" sz="1200">
                <a:uFillTx/>
                <a:latin charset="0" panose="020B0604020202020204" pitchFamily="34" typeface="Arial"/>
                <a:ea panose="020B0604020202020204" typeface="Arial Unicode MS"/>
                <a:cs charset="0" panose="020B0604020202020204" pitchFamily="34" typeface="Arial"/>
              </a:rPr>
              <a:t>Salakhutdinov</a:t>
            </a:r>
            <a:r>
              <a:rPr altLang="ko-KR" dirty="0" i="1" lang="en-US" sz="1200">
                <a:uFillTx/>
                <a:latin charset="0" panose="020B0604020202020204" pitchFamily="34" typeface="Arial"/>
                <a:ea panose="020B0604020202020204" typeface="Arial Unicode MS"/>
                <a:cs charset="0" panose="020B0604020202020204" pitchFamily="34" typeface="Arial"/>
              </a:rPr>
              <a:t>, 2006)</a:t>
            </a:r>
          </a:p>
          <a:p>
            <a:pPr algn="just" lvl="1">
              <a:lnSpc>
                <a:spcPct val="120000"/>
              </a:lnSpc>
            </a:pPr>
            <a:endParaRPr altLang="ko-KR" dirty="0" lang="en-US" sz="2000">
              <a:uFillTx/>
              <a:latin charset="0" panose="020B0604020202020204" pitchFamily="34" typeface="Arial"/>
              <a:ea panose="020B0604020202020204" typeface="Arial Unicode MS"/>
              <a:cs charset="0" panose="020B0604020202020204" pitchFamily="34" typeface="Arial"/>
            </a:endParaRPr>
          </a:p>
          <a:p>
            <a:pPr algn="just" indent="-285750" lvl="1" marL="285750">
              <a:lnSpc>
                <a:spcPct val="120000"/>
              </a:lnSpc>
              <a:spcAft>
                <a:spcPts val="800"/>
              </a:spcAft>
              <a:buFont charset="2" panose="05000000000000000000" pitchFamily="2" typeface="Wingdings"/>
              <a:buChar char="ü"/>
            </a:pPr>
            <a:r>
              <a:rPr altLang="ko-KR" dirty="0" lang="en-US" sz="1600">
                <a:uFillTx/>
              </a:rPr>
              <a:t>High-dimensional data can be converted to low-dimensional codes by training a multilayer neural network with a small central layer to reconstruct high-dimensional input vectors. </a:t>
            </a:r>
          </a:p>
          <a:p>
            <a:pPr algn="just" indent="-285750" lvl="1" marL="742950">
              <a:lnSpc>
                <a:spcPct val="120000"/>
              </a:lnSpc>
              <a:spcAft>
                <a:spcPts val="800"/>
              </a:spcAft>
              <a:buFont charset="0" panose="020B0604020202020204" pitchFamily="34" typeface="Arial"/>
              <a:buChar char="•"/>
            </a:pPr>
            <a:r>
              <a:rPr altLang="ko-KR" dirty="0" lang="en-US" sz="1600">
                <a:uFillTx/>
              </a:rPr>
              <a:t>Deep-Autoencoder networks works much better than principal components analysis as a tool to reduce the dimensionality of data</a:t>
            </a:r>
          </a:p>
          <a:p>
            <a:pPr algn="just" indent="-285750" lvl="1" marL="742950">
              <a:lnSpc>
                <a:spcPct val="120000"/>
              </a:lnSpc>
              <a:spcAft>
                <a:spcPts val="800"/>
              </a:spcAft>
              <a:buFont charset="0" panose="020B0604020202020204" pitchFamily="34" typeface="Arial"/>
              <a:buChar char="•"/>
            </a:pPr>
            <a:endParaRPr altLang="ko-KR" dirty="0" lang="en-US" sz="1600">
              <a:uFillTx/>
            </a:endParaRPr>
          </a:p>
          <a:p>
            <a:pPr algn="just" indent="-285750" lvl="1" marL="285750">
              <a:lnSpc>
                <a:spcPct val="120000"/>
              </a:lnSpc>
              <a:spcAft>
                <a:spcPts val="800"/>
              </a:spcAft>
              <a:buFont charset="2" panose="05000000000000000000" pitchFamily="2" typeface="Wingdings"/>
              <a:buChar char="ü"/>
            </a:pPr>
            <a:r>
              <a:rPr altLang="ko-KR" dirty="0" lang="en-US" sz="1600">
                <a:uFillTx/>
              </a:rPr>
              <a:t>They use “Bag-of-Words” representation as input vector </a:t>
            </a:r>
          </a:p>
          <a:p>
            <a:pPr algn="just" indent="-285750" lvl="1" marL="742950">
              <a:lnSpc>
                <a:spcPct val="120000"/>
              </a:lnSpc>
              <a:spcAft>
                <a:spcPts val="800"/>
              </a:spcAft>
              <a:buFont charset="0" panose="020B0604020202020204" pitchFamily="34" typeface="Arial"/>
              <a:buChar char="•"/>
            </a:pPr>
            <a:r>
              <a:rPr altLang="ko-KR" dirty="0" lang="en-US" sz="1600">
                <a:uFillTx/>
              </a:rPr>
              <a:t>The Reuters Corpus Volume II contains 804,414 newswire stories</a:t>
            </a:r>
          </a:p>
          <a:p>
            <a:pPr algn="just" indent="-285750" lvl="1" marL="742950">
              <a:lnSpc>
                <a:spcPct val="120000"/>
              </a:lnSpc>
              <a:spcAft>
                <a:spcPts val="800"/>
              </a:spcAft>
              <a:buFont charset="0" panose="020B0604020202020204" pitchFamily="34" typeface="Arial"/>
              <a:buChar char="•"/>
            </a:pPr>
            <a:r>
              <a:rPr altLang="ko-KR" dirty="0" lang="en-US" sz="1600">
                <a:uFillTx/>
              </a:rPr>
              <a:t>Each article is represented as a vector containing the counts of the most frequently used 2000 words in the training dataset.</a:t>
            </a:r>
            <a:endParaRPr altLang="en-US" dirty="0" lang="ko-KR" sz="1600">
              <a:uFillTx/>
            </a:endParaRPr>
          </a:p>
        </p:txBody>
      </p:sp>
      <p:sp>
        <p:nvSpPr>
          <p:cNvPr xmlns:c="http://schemas.openxmlformats.org/drawingml/2006/chart" xmlns:pic="http://schemas.openxmlformats.org/drawingml/2006/picture" xmlns:dgm="http://schemas.openxmlformats.org/drawingml/2006/diagram" id="2" name="슬라이드 번호 개체 틀 1"/>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6</a:t>
            </a:fld>
            <a:endParaRPr altLang="en-US" dirty="0" lang="ko-K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12943" y="237545"/>
            <a:ext cx="4609532" cy="584775"/>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ko-KR" b="1" dirty="0" lang="en-US" sz="3200">
                <a:solidFill>
                  <a:schemeClr val="bg1"/>
                </a:solidFill>
                <a:uFillTx/>
                <a:latin charset="0" panose="02020603050405020304" pitchFamily="18" typeface="Times New Roman"/>
                <a:cs charset="0" panose="02020603050405020304" pitchFamily="18" typeface="Times New Roman"/>
              </a:rPr>
              <a:t>Dimensionality reduction</a:t>
            </a:r>
          </a:p>
        </p:txBody>
      </p:sp>
      <p:pic>
        <p:nvPicPr>
          <p:cNvPr xmlns:c="http://schemas.openxmlformats.org/drawingml/2006/chart" xmlns:pic="http://schemas.openxmlformats.org/drawingml/2006/picture" xmlns:dgm="http://schemas.openxmlformats.org/drawingml/2006/diagram" descr="3. What can it be used for?                     visualize documents                                                       ..." id="11" name="Picture 4"/>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rotWithShape="1">
          <a:blip r:embed="rId3"/>
          <a:srcRect/>
          <a:stretch/>
        </p:blipFill>
        <p:spPr xmlns:c="http://schemas.openxmlformats.org/drawingml/2006/chart" xmlns:pic="http://schemas.openxmlformats.org/drawingml/2006/picture" xmlns:dgm="http://schemas.openxmlformats.org/drawingml/2006/diagram" bwMode="auto">
          <a:xfrm>
            <a:off x="158799" y="2282516"/>
            <a:ext cx="3995586" cy="2653177"/>
          </a:xfrm>
          <a:prstGeom prst="rect">
            <a:avLst/>
          </a:prstGeom>
          <a:noFill/>
        </p:spPr>
      </p:pic>
      <p:pic>
        <p:nvPicPr>
          <p:cNvPr xmlns:c="http://schemas.openxmlformats.org/drawingml/2006/chart" xmlns:pic="http://schemas.openxmlformats.org/drawingml/2006/picture" xmlns:dgm="http://schemas.openxmlformats.org/drawingml/2006/diagram" id="6" name="그림 5"/>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3798974" y="2243513"/>
            <a:ext cx="5317951" cy="2652398"/>
          </a:xfrm>
          <a:prstGeom prst="rect">
            <a:avLst/>
          </a:prstGeom>
        </p:spPr>
      </p:pic>
      <p:sp>
        <p:nvSpPr>
          <p:cNvPr xmlns:c="http://schemas.openxmlformats.org/drawingml/2006/chart" xmlns:pic="http://schemas.openxmlformats.org/drawingml/2006/picture" xmlns:dgm="http://schemas.openxmlformats.org/drawingml/2006/diagram" id="2" name="직사각형 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445889" y="4856908"/>
            <a:ext cx="3698111" cy="327077"/>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just">
              <a:lnSpc>
                <a:spcPct val="120000"/>
              </a:lnSpc>
            </a:pPr>
            <a:r>
              <a:rPr altLang="ko-KR" dirty="0" lang="en-US" sz="1400">
                <a:uFillTx/>
                <a:latin charset="0" panose="020B0604020202020204" pitchFamily="34" typeface="Arial"/>
                <a:ea panose="020B0604020202020204" typeface="Arial Unicode MS"/>
                <a:cs charset="0" panose="020B0604020202020204" pitchFamily="34" typeface="Arial"/>
              </a:rPr>
              <a:t>(G.E Hinton* and R. R. </a:t>
            </a:r>
            <a:r>
              <a:rPr altLang="ko-KR" dirty="0" err="1" lang="en-US" sz="1400">
                <a:uFillTx/>
                <a:latin charset="0" panose="020B0604020202020204" pitchFamily="34" typeface="Arial"/>
                <a:ea panose="020B0604020202020204" typeface="Arial Unicode MS"/>
                <a:cs charset="0" panose="020B0604020202020204" pitchFamily="34" typeface="Arial"/>
              </a:rPr>
              <a:t>Salakhutdinov</a:t>
            </a:r>
            <a:r>
              <a:rPr altLang="ko-KR" dirty="0" lang="en-US" sz="1400">
                <a:uFillTx/>
                <a:latin charset="0" panose="020B0604020202020204" pitchFamily="34" typeface="Arial"/>
                <a:ea panose="020B0604020202020204" typeface="Arial Unicode MS"/>
                <a:cs charset="0" panose="020B0604020202020204" pitchFamily="34" typeface="Arial"/>
              </a:rPr>
              <a:t>, 2006)</a:t>
            </a:r>
          </a:p>
        </p:txBody>
      </p:sp>
      <p:sp>
        <p:nvSpPr>
          <p:cNvPr xmlns:c="http://schemas.openxmlformats.org/drawingml/2006/chart" xmlns:pic="http://schemas.openxmlformats.org/drawingml/2006/picture" xmlns:dgm="http://schemas.openxmlformats.org/drawingml/2006/diagram" id="4" name="슬라이드 번호 개체 틀 3"/>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7</a:t>
            </a:fld>
            <a:endParaRPr altLang="en-US" dirty="0" lang="ko-KR">
              <a:uFillTx/>
            </a:endParaRPr>
          </a:p>
        </p:txBody>
      </p:sp>
      <p:sp>
        <p:nvSpPr>
          <p:cNvPr xmlns:c="http://schemas.openxmlformats.org/drawingml/2006/chart" xmlns:pic="http://schemas.openxmlformats.org/drawingml/2006/picture" xmlns:dgm="http://schemas.openxmlformats.org/drawingml/2006/diagram" id="8" name="직사각형 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98260" y="994318"/>
            <a:ext cx="8269956" cy="662938"/>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just">
              <a:lnSpc>
                <a:spcPct val="120000"/>
              </a:lnSpc>
            </a:pPr>
            <a:r>
              <a:rPr altLang="ko-KR" b="1" dirty="0" lang="en-US" sz="2000">
                <a:uFillTx/>
                <a:latin charset="0" panose="020B0604020202020204" pitchFamily="34" typeface="Arial"/>
                <a:ea panose="020B0604020202020204" typeface="Arial Unicode MS"/>
                <a:cs charset="0" panose="020B0604020202020204" pitchFamily="34" typeface="Arial"/>
              </a:rPr>
              <a:t>Reducing the Dimensionality of Data with Neural Networks </a:t>
            </a:r>
          </a:p>
          <a:p>
            <a:pPr algn="just">
              <a:lnSpc>
                <a:spcPct val="120000"/>
              </a:lnSpc>
            </a:pPr>
            <a:r>
              <a:rPr altLang="ko-KR" dirty="0" i="1" lang="en-US" sz="1200">
                <a:uFillTx/>
                <a:latin charset="0" panose="020B0604020202020204" pitchFamily="34" typeface="Arial"/>
                <a:ea panose="020B0604020202020204" typeface="Arial Unicode MS"/>
                <a:cs charset="0" panose="020B0604020202020204" pitchFamily="34" typeface="Arial"/>
              </a:rPr>
              <a:t>(G.E Hinton* and R. R. </a:t>
            </a:r>
            <a:r>
              <a:rPr altLang="ko-KR" dirty="0" err="1" i="1" lang="en-US" sz="1200">
                <a:uFillTx/>
                <a:latin charset="0" panose="020B0604020202020204" pitchFamily="34" typeface="Arial"/>
                <a:ea panose="020B0604020202020204" typeface="Arial Unicode MS"/>
                <a:cs charset="0" panose="020B0604020202020204" pitchFamily="34" typeface="Arial"/>
              </a:rPr>
              <a:t>Salakhutdinov</a:t>
            </a:r>
            <a:r>
              <a:rPr altLang="ko-KR" dirty="0" i="1" lang="en-US" sz="1200">
                <a:uFillTx/>
                <a:latin charset="0" panose="020B0604020202020204" pitchFamily="34" typeface="Arial"/>
                <a:ea panose="020B0604020202020204" typeface="Arial Unicode MS"/>
                <a:cs charset="0" panose="020B0604020202020204" pitchFamily="34" typeface="Arial"/>
              </a:rPr>
              <a:t>, 2006)</a:t>
            </a:r>
          </a:p>
        </p:txBody>
      </p:sp>
    </p:spTree>
  </p:cSld>
  <p:clrMapOvr xmlns:c="http://schemas.openxmlformats.org/drawingml/2006/chart" xmlns:pic="http://schemas.openxmlformats.org/drawingml/2006/picture" xmlns:dgm="http://schemas.openxmlformats.org/drawingml/2006/diagram">
    <a:masterClrMapping/>
  </p:clrMapOvr>
</p:sld>
</file>

<file path=ppt/slides/slide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12943" y="237545"/>
            <a:ext cx="1027845" cy="584775"/>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ko-KR" b="1" dirty="0" lang="en-US" sz="3200">
                <a:solidFill>
                  <a:schemeClr val="bg1"/>
                </a:solidFill>
                <a:uFillTx/>
                <a:latin charset="0" panose="02020603050405020304" pitchFamily="18" typeface="Times New Roman"/>
                <a:cs charset="0" panose="02020603050405020304" pitchFamily="18" typeface="Times New Roman"/>
              </a:rPr>
              <a:t>Data</a:t>
            </a:r>
          </a:p>
        </p:txBody>
      </p:sp>
      <p:sp>
        <p:nvSpPr>
          <p:cNvPr xmlns:c="http://schemas.openxmlformats.org/drawingml/2006/chart" xmlns:pic="http://schemas.openxmlformats.org/drawingml/2006/picture" xmlns:dgm="http://schemas.openxmlformats.org/drawingml/2006/diagram" id="10" name="직사각형 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486249" y="1016112"/>
            <a:ext cx="8051179" cy="1828962"/>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just">
              <a:lnSpc>
                <a:spcPct val="120000"/>
              </a:lnSpc>
              <a:spcAft>
                <a:spcPts val="800"/>
              </a:spcAft>
            </a:pPr>
            <a:r>
              <a:rPr altLang="ko-KR" b="1" dirty="0" lang="en-US" sz="2000">
                <a:uFillTx/>
                <a:latin charset="0" panose="020B0604020202020204" pitchFamily="34" typeface="Arial"/>
                <a:ea panose="020B0604020202020204" typeface="Arial Unicode MS"/>
                <a:cs charset="0" panose="020B0604020202020204" pitchFamily="34" typeface="Arial"/>
              </a:rPr>
              <a:t>SEC 10-K Filings</a:t>
            </a:r>
          </a:p>
          <a:p>
            <a:pPr algn="just" indent="-285750" lvl="1" marL="285750">
              <a:lnSpc>
                <a:spcPct val="120000"/>
              </a:lnSpc>
              <a:spcAft>
                <a:spcPts val="800"/>
              </a:spcAft>
              <a:buFont charset="2" panose="05000000000000000000" pitchFamily="2" typeface="Wingdings"/>
              <a:buChar char="ü"/>
            </a:pPr>
            <a:r>
              <a:rPr altLang="ko-KR" dirty="0" lang="en-US" sz="1600">
                <a:uFillTx/>
              </a:rPr>
              <a:t>We collect 10-K annual reports filed by the Securities and Exchange Commission (SEC) from 2013 to 2016 using web crawling algorithm which results in the total number of 21,631 10-K reports.</a:t>
            </a:r>
          </a:p>
          <a:p>
            <a:pPr algn="just" indent="-285750" lvl="1" marL="285750">
              <a:lnSpc>
                <a:spcPct val="120000"/>
              </a:lnSpc>
              <a:spcAft>
                <a:spcPts val="800"/>
              </a:spcAft>
              <a:buFont charset="2" panose="05000000000000000000" pitchFamily="2" typeface="Wingdings"/>
              <a:buChar char="ü"/>
            </a:pPr>
            <a:r>
              <a:rPr altLang="ko-KR" dirty="0" lang="en-US" sz="1600">
                <a:uFillTx/>
              </a:rPr>
              <a:t>“Item 1. Business” part contains specified product description of firms</a:t>
            </a:r>
          </a:p>
        </p:txBody>
      </p:sp>
      <p:graphicFrame>
        <p:nvGraphicFramePr>
          <p:cNvPr xmlns:c="http://schemas.openxmlformats.org/drawingml/2006/chart" xmlns:pic="http://schemas.openxmlformats.org/drawingml/2006/picture" xmlns:dgm="http://schemas.openxmlformats.org/drawingml/2006/diagram" id="26" name="표 25"/>
          <p:cNvGraphicFramePr xmlns:c="http://schemas.openxmlformats.org/drawingml/2006/chart" xmlns:pic="http://schemas.openxmlformats.org/drawingml/2006/picture" xmlns:dgm="http://schemas.openxmlformats.org/drawingml/2006/diagram">
            <a:graphicFrameLocks noGrp="1"/>
          </p:cNvGraphicFramePr>
          <p:nvPr/>
        </p:nvGraphicFramePr>
        <p:xfrm xmlns:c="http://schemas.openxmlformats.org/drawingml/2006/chart" xmlns:pic="http://schemas.openxmlformats.org/drawingml/2006/picture" xmlns:dgm="http://schemas.openxmlformats.org/drawingml/2006/diagram">
          <a:off x="726864" y="2887186"/>
          <a:ext cx="7870725" cy="3249168"/>
        </p:xfrm>
        <a:graphic xmlns:c="http://schemas.openxmlformats.org/drawingml/2006/chart" xmlns:pic="http://schemas.openxmlformats.org/drawingml/2006/picture" xmlns:dgm="http://schemas.openxmlformats.org/drawingml/2006/diagram">
          <a:graphicData uri="http://schemas.openxmlformats.org/drawingml/2006/table">
            <a:tbl>
              <a:tblPr bandRow="1" firstCol="1" firstRow="1"/>
              <a:tblGrid>
                <a:gridCol w="7870725"/>
              </a:tblGrid>
              <a:tr h="174944">
                <a:tc>
                  <a:txBody>
                    <a:bodyPr/>
                    <a:lstStyle/>
                    <a:p>
                      <a:pPr algn="l" latinLnBrk="0">
                        <a:lnSpc>
                          <a:spcPct val="115000"/>
                        </a:lnSpc>
                        <a:spcAft>
                          <a:spcPts val="0"/>
                        </a:spcAft>
                      </a:pPr>
                      <a:r>
                        <a:rPr dirty="0" kern="0" lang="en-US" sz="1200">
                          <a:solidFill>
                            <a:srgbClr val="000000"/>
                          </a:solidFill>
                          <a:effectLst/>
                          <a:uFillTx/>
                          <a:latin charset="0" panose="02020603050405020304" pitchFamily="18" typeface="Times New Roman"/>
                          <a:ea charset="-127" panose="020B0503020000020004" pitchFamily="50" typeface="맑은 고딕"/>
                          <a:cs charset="0" panose="02020603050405020304" pitchFamily="18" typeface="Times New Roman"/>
                        </a:rPr>
                        <a:t>Firm 1: SANDISK CORP (SIC code: 3572)</a:t>
                      </a:r>
                      <a:endParaRPr dirty="0" kern="100" lang="ko-KR" sz="105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anchor="b" marB="0" marL="62865" marR="62865" marT="0">
                    <a:lnL>
                      <a:noFill/>
                    </a:lnL>
                    <a:lnR>
                      <a:noFill/>
                    </a:lnR>
                    <a:lnT algn="ctr" cap="flat" cmpd="sng" w="12700">
                      <a:solidFill>
                        <a:srgbClr val="000000"/>
                      </a:solidFill>
                      <a:prstDash val="solid"/>
                      <a:round/>
                      <a:headEnd len="med" type="none" w="med"/>
                      <a:tailEnd len="med" type="none" w="med"/>
                    </a:lnT>
                    <a:lnB algn="ctr" cap="flat" cmpd="sng" w="12700">
                      <a:solidFill>
                        <a:srgbClr val="000000"/>
                      </a:solidFill>
                      <a:prstDash val="solid"/>
                      <a:round/>
                      <a:headEnd len="med" type="none" w="med"/>
                      <a:tailEnd len="med" type="none" w="med"/>
                    </a:lnB>
                  </a:tcPr>
                </a:tc>
              </a:tr>
              <a:tr h="139700">
                <a:tc>
                  <a:txBody>
                    <a:bodyPr/>
                    <a:lstStyle/>
                    <a:p>
                      <a:pPr algn="l" latinLnBrk="0">
                        <a:lnSpc>
                          <a:spcPct val="115000"/>
                        </a:lnSpc>
                        <a:spcAft>
                          <a:spcPts val="0"/>
                        </a:spcAft>
                      </a:pPr>
                      <a:r>
                        <a:rPr dirty="0" kern="0" lang="en-US" sz="1200">
                          <a:solidFill>
                            <a:srgbClr val="000000"/>
                          </a:solidFill>
                          <a:effectLst/>
                          <a:uFillTx/>
                          <a:latin charset="0" panose="02020603050405020304" pitchFamily="18" typeface="Times New Roman"/>
                          <a:ea charset="-127" panose="020B0503020000020004" pitchFamily="50" typeface="맑은 고딕"/>
                          <a:cs charset="0" panose="02020603050405020304" pitchFamily="18" typeface="Times New Roman"/>
                        </a:rPr>
                        <a:t>Business: Flash Memory Storage</a:t>
                      </a:r>
                      <a:endParaRPr dirty="0" kern="100" lang="ko-KR" sz="105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lgn="ctr" cap="flat" cmpd="sng" w="12700">
                      <a:solidFill>
                        <a:srgbClr val="000000"/>
                      </a:solidFill>
                      <a:prstDash val="solid"/>
                      <a:round/>
                      <a:headEnd len="med" type="none" w="med"/>
                      <a:tailEnd len="med" type="none" w="med"/>
                    </a:lnT>
                    <a:lnB>
                      <a:noFill/>
                    </a:lnB>
                  </a:tcPr>
                </a:tc>
              </a:tr>
              <a:tr h="695325">
                <a:tc>
                  <a:txBody>
                    <a:bodyPr/>
                    <a:lstStyle/>
                    <a:p>
                      <a:pPr algn="l" indent="-69850" latinLnBrk="0" marL="69850">
                        <a:lnSpc>
                          <a:spcPct val="115000"/>
                        </a:lnSpc>
                        <a:spcAft>
                          <a:spcPts val="0"/>
                        </a:spcAft>
                      </a:pPr>
                      <a:r>
                        <a:rPr dirty="0" kern="0" lang="en-US" sz="1200">
                          <a:solidFill>
                            <a:srgbClr val="000000"/>
                          </a:solidFill>
                          <a:effectLst/>
                          <a:uFillTx/>
                          <a:latin charset="0" panose="02020603050405020304" pitchFamily="18" typeface="Times New Roman"/>
                          <a:ea charset="-127" panose="020B0503020000020004" pitchFamily="50" typeface="맑은 고딕"/>
                          <a:cs charset="0" panose="02020603050405020304" pitchFamily="18" typeface="Times New Roman"/>
                        </a:rPr>
                        <a:t>Core words: memory(67), product(52), technology(44), storage(36), market(31), device(31), solution(28), NAND(26), flash(24), drive(20), manufacturer(19), design(19), corporation(18), venture(18), card(18), president(17), data(16), wafer(16), cost(15), year(15)</a:t>
                      </a:r>
                      <a:endParaRPr dirty="0" kern="100" lang="ko-KR" sz="105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lgn="ctr" cap="flat" cmpd="sng" w="12700">
                      <a:solidFill>
                        <a:srgbClr val="000000"/>
                      </a:solidFill>
                      <a:prstDash val="solid"/>
                      <a:round/>
                      <a:headEnd len="med" type="none" w="med"/>
                      <a:tailEnd len="med" type="none" w="med"/>
                    </a:lnB>
                  </a:tcPr>
                </a:tc>
              </a:tr>
              <a:tr h="139700">
                <a:tc>
                  <a:txBody>
                    <a:bodyPr/>
                    <a:lstStyle/>
                    <a:p>
                      <a:pPr algn="just" latinLnBrk="0">
                        <a:lnSpc>
                          <a:spcPct val="115000"/>
                        </a:lnSpc>
                        <a:spcAft>
                          <a:spcPts val="0"/>
                        </a:spcAft>
                      </a:pPr>
                      <a:r>
                        <a:rPr kern="0" lang="en-US" sz="1200">
                          <a:solidFill>
                            <a:srgbClr val="000000"/>
                          </a:solidFill>
                          <a:effectLst/>
                          <a:uFillTx/>
                          <a:latin charset="0" panose="02020603050405020304" pitchFamily="18" typeface="Times New Roman"/>
                          <a:ea charset="-127" panose="020B0503020000020004" pitchFamily="50" typeface="맑은 고딕"/>
                          <a:cs charset="0" panose="02020603050405020304" pitchFamily="18" typeface="Times New Roman"/>
                        </a:rPr>
                        <a:t>Firm 2: SCHEIN (HENRY) INC (SIC code: 5047)</a:t>
                      </a:r>
                      <a:endParaRPr kern="100" lang="ko-KR" sz="105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anchor="b" marB="0" marL="62865" marR="62865" marT="0">
                    <a:lnL>
                      <a:noFill/>
                    </a:lnL>
                    <a:lnR>
                      <a:noFill/>
                    </a:lnR>
                    <a:lnT algn="ctr" cap="flat" cmpd="sng" w="12700">
                      <a:solidFill>
                        <a:srgbClr val="000000"/>
                      </a:solidFill>
                      <a:prstDash val="solid"/>
                      <a:round/>
                      <a:headEnd len="med" type="none" w="med"/>
                      <a:tailEnd len="med" type="none" w="med"/>
                    </a:lnT>
                    <a:lnB algn="ctr" cap="flat" cmpd="sng" w="12700">
                      <a:solidFill>
                        <a:srgbClr val="000000"/>
                      </a:solidFill>
                      <a:prstDash val="solid"/>
                      <a:round/>
                      <a:headEnd len="med" type="none" w="med"/>
                      <a:tailEnd len="med" type="none" w="med"/>
                    </a:lnB>
                  </a:tcPr>
                </a:tc>
              </a:tr>
              <a:tr h="139700">
                <a:tc>
                  <a:txBody>
                    <a:bodyPr/>
                    <a:lstStyle/>
                    <a:p>
                      <a:pPr algn="just" latinLnBrk="0">
                        <a:lnSpc>
                          <a:spcPct val="115000"/>
                        </a:lnSpc>
                        <a:spcAft>
                          <a:spcPts val="0"/>
                        </a:spcAft>
                      </a:pPr>
                      <a:r>
                        <a:rPr kern="0" lang="en-US" sz="1200">
                          <a:solidFill>
                            <a:srgbClr val="000000"/>
                          </a:solidFill>
                          <a:effectLst/>
                          <a:uFillTx/>
                          <a:latin charset="0" panose="02020603050405020304" pitchFamily="18" typeface="Times New Roman"/>
                          <a:ea charset="-127" panose="020B0503020000020004" pitchFamily="50" typeface="맑은 고딕"/>
                          <a:cs charset="0" panose="02020603050405020304" pitchFamily="18" typeface="Times New Roman"/>
                        </a:rPr>
                        <a:t>Business: Healthcare Distribution</a:t>
                      </a:r>
                      <a:endParaRPr kern="100" lang="ko-KR" sz="105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lgn="ctr" cap="flat" cmpd="sng" w="12700">
                      <a:solidFill>
                        <a:srgbClr val="000000"/>
                      </a:solidFill>
                      <a:prstDash val="solid"/>
                      <a:round/>
                      <a:headEnd len="med" type="none" w="med"/>
                      <a:tailEnd len="med" type="none" w="med"/>
                    </a:lnT>
                    <a:lnB>
                      <a:noFill/>
                    </a:lnB>
                  </a:tcPr>
                </a:tc>
              </a:tr>
              <a:tr h="690880">
                <a:tc>
                  <a:txBody>
                    <a:bodyPr/>
                    <a:lstStyle/>
                    <a:p>
                      <a:pPr algn="just" indent="-69850" latinLnBrk="0" marL="69850">
                        <a:lnSpc>
                          <a:spcPct val="115000"/>
                        </a:lnSpc>
                        <a:spcAft>
                          <a:spcPts val="0"/>
                        </a:spcAft>
                      </a:pPr>
                      <a:r>
                        <a:rPr dirty="0" kern="0" lang="en-US" sz="1200">
                          <a:solidFill>
                            <a:srgbClr val="000000"/>
                          </a:solidFill>
                          <a:effectLst/>
                          <a:uFillTx/>
                          <a:latin charset="0" panose="02020603050405020304" pitchFamily="18" typeface="Times New Roman"/>
                          <a:ea charset="-127" panose="020B0503020000020004" pitchFamily="50" typeface="맑은 고딕"/>
                          <a:cs charset="0" panose="02020603050405020304" pitchFamily="18" typeface="Times New Roman"/>
                        </a:rPr>
                        <a:t>Core words: health(102), product(89), care(65), service(62), state(47), customer(47), law(44), practice(41), president(40), business(40), distribution(37), sale(35), drug(33), act(30), vice(30), practitioner(26), officer(25), technology(24), order(23), management(23)</a:t>
                      </a:r>
                      <a:endParaRPr dirty="0" kern="100" lang="ko-KR" sz="105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lgn="ctr" cap="flat" cmpd="sng" w="12700">
                      <a:solidFill>
                        <a:srgbClr val="000000"/>
                      </a:solidFill>
                      <a:prstDash val="solid"/>
                      <a:round/>
                      <a:headEnd len="med" type="none" w="med"/>
                      <a:tailEnd len="med" type="none" w="med"/>
                    </a:lnB>
                  </a:tcPr>
                </a:tc>
              </a:tr>
              <a:tr h="139700">
                <a:tc>
                  <a:txBody>
                    <a:bodyPr/>
                    <a:lstStyle/>
                    <a:p>
                      <a:pPr algn="just" latinLnBrk="0">
                        <a:lnSpc>
                          <a:spcPct val="115000"/>
                        </a:lnSpc>
                        <a:spcAft>
                          <a:spcPts val="0"/>
                        </a:spcAft>
                      </a:pPr>
                      <a:r>
                        <a:rPr kern="0" lang="en-US" sz="1200">
                          <a:solidFill>
                            <a:srgbClr val="000000"/>
                          </a:solidFill>
                          <a:effectLst/>
                          <a:uFillTx/>
                          <a:latin charset="0" panose="02020603050405020304" pitchFamily="18" typeface="Times New Roman"/>
                          <a:ea charset="-127" panose="020B0503020000020004" pitchFamily="50" typeface="맑은 고딕"/>
                          <a:cs charset="0" panose="02020603050405020304" pitchFamily="18" typeface="Times New Roman"/>
                        </a:rPr>
                        <a:t>Firm 3: IMPAC MORTGAGE HOLDINGS INC (SIC code: 6162)</a:t>
                      </a:r>
                      <a:endParaRPr kern="100" lang="ko-KR" sz="105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anchor="b" marB="0" marL="62865" marR="62865" marT="0">
                    <a:lnL>
                      <a:noFill/>
                    </a:lnL>
                    <a:lnR>
                      <a:noFill/>
                    </a:lnR>
                    <a:lnT algn="ctr" cap="flat" cmpd="sng" w="12700">
                      <a:solidFill>
                        <a:srgbClr val="000000"/>
                      </a:solidFill>
                      <a:prstDash val="solid"/>
                      <a:round/>
                      <a:headEnd len="med" type="none" w="med"/>
                      <a:tailEnd len="med" type="none" w="med"/>
                    </a:lnT>
                    <a:lnB algn="ctr" cap="flat" cmpd="sng" w="12700">
                      <a:solidFill>
                        <a:srgbClr val="000000"/>
                      </a:solidFill>
                      <a:prstDash val="solid"/>
                      <a:round/>
                      <a:headEnd len="med" type="none" w="med"/>
                      <a:tailEnd len="med" type="none" w="med"/>
                    </a:lnB>
                  </a:tcPr>
                </a:tc>
              </a:tr>
              <a:tr h="139700">
                <a:tc>
                  <a:txBody>
                    <a:bodyPr/>
                    <a:lstStyle/>
                    <a:p>
                      <a:pPr algn="just" latinLnBrk="0">
                        <a:lnSpc>
                          <a:spcPct val="115000"/>
                        </a:lnSpc>
                        <a:spcAft>
                          <a:spcPts val="0"/>
                        </a:spcAft>
                      </a:pPr>
                      <a:r>
                        <a:rPr dirty="0" kern="0" lang="en-US" sz="1200">
                          <a:solidFill>
                            <a:srgbClr val="000000"/>
                          </a:solidFill>
                          <a:effectLst/>
                          <a:uFillTx/>
                          <a:latin charset="0" panose="02020603050405020304" pitchFamily="18" typeface="Times New Roman"/>
                          <a:ea charset="-127" panose="020B0503020000020004" pitchFamily="50" typeface="맑은 고딕"/>
                          <a:cs charset="0" panose="02020603050405020304" pitchFamily="18" typeface="Times New Roman"/>
                        </a:rPr>
                        <a:t>Business: Long-term Portfolio</a:t>
                      </a:r>
                      <a:endParaRPr dirty="0" kern="100" lang="ko-KR" sz="105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lgn="ctr" cap="flat" cmpd="sng" w="12700">
                      <a:solidFill>
                        <a:srgbClr val="000000"/>
                      </a:solidFill>
                      <a:prstDash val="solid"/>
                      <a:round/>
                      <a:headEnd len="med" type="none" w="med"/>
                      <a:tailEnd len="med" type="none" w="med"/>
                    </a:lnT>
                    <a:lnB>
                      <a:noFill/>
                    </a:lnB>
                  </a:tcPr>
                </a:tc>
              </a:tr>
              <a:tr h="705485">
                <a:tc>
                  <a:txBody>
                    <a:bodyPr/>
                    <a:lstStyle/>
                    <a:p>
                      <a:pPr algn="just" indent="-139700" latinLnBrk="0" marL="139700">
                        <a:lnSpc>
                          <a:spcPct val="115000"/>
                        </a:lnSpc>
                        <a:spcAft>
                          <a:spcPts val="0"/>
                        </a:spcAft>
                      </a:pPr>
                      <a:r>
                        <a:rPr dirty="0" kern="0" lang="en-US" sz="1200">
                          <a:solidFill>
                            <a:srgbClr val="000000"/>
                          </a:solidFill>
                          <a:effectLst/>
                          <a:uFillTx/>
                          <a:latin charset="0" panose="02020603050405020304" pitchFamily="18" typeface="Times New Roman"/>
                          <a:ea charset="-127" panose="020B0503020000020004" pitchFamily="50" typeface="맑은 고딕"/>
                          <a:cs charset="0" panose="02020603050405020304" pitchFamily="18" typeface="Times New Roman"/>
                        </a:rPr>
                        <a:t>Core words: mortgage(174), loan(159), origination(53), portfolio(49), service(45), estate(34), operation(33), channel(33), Mae(30), interest(30), correspondent(29), lending(27), rate(27), credit(21), security(21), broker(20), sale(20), borrower(19), seller(18), act(17)</a:t>
                      </a:r>
                      <a:endParaRPr dirty="0" kern="100" lang="ko-KR" sz="105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lgn="ctr" cap="flat" cmpd="sng" w="12700">
                      <a:solidFill>
                        <a:srgbClr val="000000"/>
                      </a:solidFill>
                      <a:prstDash val="solid"/>
                      <a:round/>
                      <a:headEnd len="med" type="none" w="med"/>
                      <a:tailEnd len="med" type="none" w="med"/>
                    </a:lnB>
                  </a:tcPr>
                </a:tc>
              </a:tr>
            </a:tbl>
          </a:graphicData>
        </a:graphic>
      </p:graphicFrame>
      <p:sp>
        <p:nvSpPr>
          <p:cNvPr xmlns:c="http://schemas.openxmlformats.org/drawingml/2006/chart" xmlns:pic="http://schemas.openxmlformats.org/drawingml/2006/picture" xmlns:dgm="http://schemas.openxmlformats.org/drawingml/2006/diagram" id="2" name="슬라이드 번호 개체 틀 1"/>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8</a:t>
            </a:fld>
            <a:endParaRPr altLang="en-US" dirty="0" lang="ko-K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12943" y="237545"/>
            <a:ext cx="2486578" cy="584775"/>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ko-KR" b="1" dirty="0" lang="en-US" sz="3200">
                <a:solidFill>
                  <a:schemeClr val="bg1"/>
                </a:solidFill>
                <a:uFillTx/>
                <a:latin charset="0" panose="02020603050405020304" pitchFamily="18" typeface="Times New Roman"/>
                <a:cs charset="0" panose="02020603050405020304" pitchFamily="18" typeface="Times New Roman"/>
              </a:rPr>
              <a:t>Methodology</a:t>
            </a:r>
          </a:p>
        </p:txBody>
      </p:sp>
      <p:sp>
        <p:nvSpPr>
          <p:cNvPr xmlns:c="http://schemas.openxmlformats.org/drawingml/2006/chart" xmlns:pic="http://schemas.openxmlformats.org/drawingml/2006/picture" xmlns:dgm="http://schemas.openxmlformats.org/drawingml/2006/diagram" id="10" name="직사각형 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46409" y="1058224"/>
            <a:ext cx="8146653" cy="1430905"/>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just">
              <a:lnSpc>
                <a:spcPct val="120000"/>
              </a:lnSpc>
              <a:spcAft>
                <a:spcPts val="800"/>
              </a:spcAft>
            </a:pPr>
            <a:r>
              <a:rPr altLang="ko-KR" b="1" dirty="0" lang="en-US" sz="2000">
                <a:uFillTx/>
                <a:latin charset="0" panose="020B0604020202020204" pitchFamily="34" typeface="Arial"/>
                <a:ea panose="020B0604020202020204" typeface="Arial Unicode MS"/>
                <a:cs charset="0" panose="020B0604020202020204" pitchFamily="34" typeface="Arial"/>
              </a:rPr>
              <a:t>Bag-of-Words representation</a:t>
            </a:r>
          </a:p>
          <a:p>
            <a:pPr algn="just" indent="-285750" lvl="1" marL="285750">
              <a:lnSpc>
                <a:spcPct val="120000"/>
              </a:lnSpc>
              <a:spcAft>
                <a:spcPts val="800"/>
              </a:spcAft>
              <a:buFont charset="2" panose="05000000000000000000" pitchFamily="2" typeface="Wingdings"/>
              <a:buChar char="ü"/>
            </a:pPr>
            <a:r>
              <a:rPr altLang="ko-KR" dirty="0" lang="en-US" sz="1600">
                <a:uFillTx/>
              </a:rPr>
              <a:t>The underlying hypothesis is based on the notion that firms classified in the same industry use more similar words to describe and offer their business and products than the firms classified in the different industries</a:t>
            </a:r>
          </a:p>
        </p:txBody>
      </p:sp>
      <p:graphicFrame>
        <p:nvGraphicFramePr>
          <p:cNvPr xmlns:c="http://schemas.openxmlformats.org/drawingml/2006/chart" xmlns:pic="http://schemas.openxmlformats.org/drawingml/2006/picture" xmlns:dgm="http://schemas.openxmlformats.org/drawingml/2006/diagram" id="6" name="표 5"/>
          <p:cNvGraphicFramePr xmlns:c="http://schemas.openxmlformats.org/drawingml/2006/chart" xmlns:pic="http://schemas.openxmlformats.org/drawingml/2006/picture" xmlns:dgm="http://schemas.openxmlformats.org/drawingml/2006/diagram">
            <a:graphicFrameLocks noGrp="1"/>
          </p:cNvGraphicFramePr>
          <p:nvPr/>
        </p:nvGraphicFramePr>
        <p:xfrm xmlns:c="http://schemas.openxmlformats.org/drawingml/2006/chart" xmlns:pic="http://schemas.openxmlformats.org/drawingml/2006/picture" xmlns:dgm="http://schemas.openxmlformats.org/drawingml/2006/diagram">
          <a:off x="773723" y="2633300"/>
          <a:ext cx="7919339" cy="3471144"/>
        </p:xfrm>
        <a:graphic xmlns:c="http://schemas.openxmlformats.org/drawingml/2006/chart" xmlns:pic="http://schemas.openxmlformats.org/drawingml/2006/picture" xmlns:dgm="http://schemas.openxmlformats.org/drawingml/2006/diagram">
          <a:graphicData uri="http://schemas.openxmlformats.org/drawingml/2006/table">
            <a:tbl>
              <a:tblPr bandRow="1" firstCol="1" firstRow="1"/>
              <a:tblGrid>
                <a:gridCol w="5717289"/>
                <a:gridCol w="2202050"/>
              </a:tblGrid>
              <a:tr h="181676">
                <a:tc>
                  <a:txBody>
                    <a:bodyPr/>
                    <a:lstStyle/>
                    <a:p>
                      <a:pPr algn="l" latinLnBrk="0">
                        <a:lnSpc>
                          <a:spcPct val="107000"/>
                        </a:lnSpc>
                        <a:spcAft>
                          <a:spcPts val="0"/>
                        </a:spcAft>
                      </a:pPr>
                      <a:r>
                        <a:rPr dirty="0"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Unique words out of 2000 words in the bag-of-words</a:t>
                      </a:r>
                      <a:endParaRPr dirty="0" kern="100" lang="ko-KR" sz="14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anchor="b" marB="0" marL="62865" marR="62865" marT="0">
                    <a:lnL>
                      <a:noFill/>
                    </a:lnL>
                    <a:lnR>
                      <a:noFill/>
                    </a:lnR>
                    <a:lnT algn="ctr" cap="flat" cmpd="sng" w="12700">
                      <a:solidFill>
                        <a:srgbClr val="000000"/>
                      </a:solidFill>
                      <a:prstDash val="solid"/>
                      <a:round/>
                      <a:headEnd len="med" type="none" w="med"/>
                      <a:tailEnd len="med" type="none" w="med"/>
                    </a:lnT>
                    <a:lnB algn="ctr" cap="flat" cmpd="sng" w="12700">
                      <a:solidFill>
                        <a:srgbClr val="000000"/>
                      </a:solidFill>
                      <a:prstDash val="solid"/>
                      <a:round/>
                      <a:headEnd len="med" type="none" w="med"/>
                      <a:tailEnd len="med" type="none" w="med"/>
                    </a:lnB>
                  </a:tcPr>
                </a:tc>
                <a:tc>
                  <a:txBody>
                    <a:bodyPr/>
                    <a:lstStyle/>
                    <a:p>
                      <a:pPr algn="l" latinLnBrk="0">
                        <a:lnSpc>
                          <a:spcPct val="107000"/>
                        </a:lnSpc>
                        <a:spcAft>
                          <a:spcPts val="0"/>
                        </a:spcAft>
                      </a:pPr>
                      <a:r>
                        <a:rPr altLang="ko-KR" dirty="0"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Occurrences</a:t>
                      </a:r>
                      <a:endParaRPr dirty="0" kern="100" lang="ko-KR" sz="14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anchor="b" marB="0" marL="62865" marR="62865" marT="0">
                    <a:lnL>
                      <a:noFill/>
                    </a:lnL>
                    <a:lnR>
                      <a:noFill/>
                    </a:lnR>
                    <a:lnT algn="ctr" cap="flat" cmpd="sng" w="12700">
                      <a:solidFill>
                        <a:srgbClr val="000000"/>
                      </a:solidFill>
                      <a:prstDash val="solid"/>
                      <a:round/>
                      <a:headEnd len="med" type="none" w="med"/>
                      <a:tailEnd len="med" type="none" w="med"/>
                    </a:lnT>
                    <a:lnB algn="ctr" cap="flat" cmpd="sng" w="12700">
                      <a:solidFill>
                        <a:srgbClr val="000000"/>
                      </a:solidFill>
                      <a:prstDash val="solid"/>
                      <a:round/>
                      <a:headEnd len="med" type="none" w="med"/>
                      <a:tailEnd len="med" type="none" w="med"/>
                    </a:lnB>
                  </a:tcPr>
                </a:tc>
              </a:tr>
              <a:tr h="227383">
                <a:tc gridSpan="2">
                  <a:txBody>
                    <a:bodyPr/>
                    <a:lstStyle/>
                    <a:p>
                      <a:pPr algn="just" latinLnBrk="0">
                        <a:lnSpc>
                          <a:spcPct val="107000"/>
                        </a:lnSpc>
                        <a:spcAft>
                          <a:spcPts val="0"/>
                        </a:spcAft>
                      </a:pPr>
                      <a:r>
                        <a:rPr dirty="0" i="1"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Case 1 - Healthcare, Medical Equipment, and Drugs</a:t>
                      </a:r>
                      <a:endParaRPr dirty="0" kern="100" lang="ko-KR" sz="14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lgn="ctr" cap="flat" cmpd="sng" w="12700">
                      <a:solidFill>
                        <a:srgbClr val="000000"/>
                      </a:solidFill>
                      <a:prstDash val="solid"/>
                      <a:round/>
                      <a:headEnd len="med" type="none" w="med"/>
                      <a:tailEnd len="med" type="none" w="med"/>
                    </a:lnT>
                    <a:lnB>
                      <a:noFill/>
                    </a:lnB>
                  </a:tcPr>
                </a:tc>
                <a:tc hMerge="1">
                  <a:txBody>
                    <a:bodyPr/>
                    <a:lstStyle/>
                    <a:p>
                      <a:pPr latinLnBrk="1"/>
                      <a:endParaRPr altLang="en-US" lang="ko-KR">
                        <a:uFillTx/>
                      </a:endParaRPr>
                    </a:p>
                  </a:txBody>
                  <a:tcPr/>
                </a:tc>
              </a:tr>
              <a:tr h="508112">
                <a:tc>
                  <a:txBody>
                    <a:bodyPr/>
                    <a:lstStyle/>
                    <a:p>
                      <a:pPr algn="just" indent="-1270" latinLnBrk="0" marL="120650">
                        <a:lnSpc>
                          <a:spcPct val="107000"/>
                        </a:lnSpc>
                        <a:spcAft>
                          <a:spcPts val="0"/>
                        </a:spcAft>
                      </a:pPr>
                      <a:r>
                        <a:rPr dirty="0"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hospital, billing, physician, Medicaid, productivity, patient, submission, reimbursement, Medicare, referral</a:t>
                      </a:r>
                      <a:endParaRPr dirty="0" kern="100" lang="ko-KR" sz="14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indent="-1270" latinLnBrk="0" marL="12065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9 times out of 9 documents</a:t>
                      </a:r>
                      <a:endParaRPr dirty="0" kern="100" lang="ko-KR" sz="14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r>
              <a:tr h="972040">
                <a:tc>
                  <a:txBody>
                    <a:bodyPr/>
                    <a:lstStyle/>
                    <a:p>
                      <a:pPr algn="just" indent="-1270" latinLnBrk="0" marL="120650">
                        <a:lnSpc>
                          <a:spcPct val="107000"/>
                        </a:lnSpc>
                        <a:spcAft>
                          <a:spcPts val="0"/>
                        </a:spcAft>
                      </a:pPr>
                      <a:r>
                        <a:rPr dirty="0"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beneficiary, methodology, recruitment, length, abuse, accountability, authorization, accreditation, CM, associate, prohibition, utilization, therapy, transition, employer, sanction, eligibility, safeguard, notification, fraud, worker, HIPPA(Health Insurance Portability and Accountability Act), spending, portability, admission, antikickback, update</a:t>
                      </a:r>
                      <a:endParaRPr dirty="0" kern="100" lang="ko-KR" sz="14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lgn="ctr" cap="flat" cmpd="sng" w="12700">
                      <a:solidFill>
                        <a:srgbClr val="000000"/>
                      </a:solidFill>
                      <a:prstDash val="solid"/>
                      <a:round/>
                      <a:headEnd len="med" type="none" w="med"/>
                      <a:tailEnd len="med" type="none" w="med"/>
                    </a:lnB>
                  </a:tcPr>
                </a:tc>
                <a:tc>
                  <a:txBody>
                    <a:bodyPr/>
                    <a:lstStyle/>
                    <a:p>
                      <a:pPr algn="just" indent="-1270" latinLnBrk="0" marL="120650">
                        <a:lnSpc>
                          <a:spcPct val="107000"/>
                        </a:lnSpc>
                        <a:spcAft>
                          <a:spcPts val="0"/>
                        </a:spcAft>
                      </a:pPr>
                      <a:r>
                        <a:rPr dirty="0"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8 times out of 9 documents</a:t>
                      </a:r>
                      <a:endParaRPr dirty="0" kern="100" lang="ko-KR" sz="14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lgn="ctr" cap="flat" cmpd="sng" w="12700">
                      <a:solidFill>
                        <a:srgbClr val="000000"/>
                      </a:solidFill>
                      <a:prstDash val="solid"/>
                      <a:round/>
                      <a:headEnd len="med" type="none" w="med"/>
                      <a:tailEnd len="med" type="none" w="med"/>
                    </a:lnB>
                  </a:tcPr>
                </a:tc>
              </a:tr>
              <a:tr h="220344">
                <a:tc gridSpan="2">
                  <a:txBody>
                    <a:bodyPr/>
                    <a:lstStyle/>
                    <a:p>
                      <a:pPr algn="just" latinLnBrk="0">
                        <a:lnSpc>
                          <a:spcPct val="107000"/>
                        </a:lnSpc>
                        <a:spcAft>
                          <a:spcPts val="0"/>
                        </a:spcAft>
                      </a:pPr>
                      <a:r>
                        <a:rPr dirty="0" i="1"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Case 2 - Oil, Gas, and Coal Extraction and Products</a:t>
                      </a:r>
                      <a:endParaRPr dirty="0" kern="100" lang="ko-KR" sz="14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lgn="ctr" cap="flat" cmpd="sng" w="12700">
                      <a:solidFill>
                        <a:srgbClr val="000000"/>
                      </a:solidFill>
                      <a:prstDash val="solid"/>
                      <a:round/>
                      <a:headEnd len="med" type="none" w="med"/>
                      <a:tailEnd len="med" type="none" w="med"/>
                    </a:lnT>
                    <a:lnB>
                      <a:noFill/>
                    </a:lnB>
                  </a:tcPr>
                </a:tc>
                <a:tc hMerge="1">
                  <a:txBody>
                    <a:bodyPr/>
                    <a:lstStyle/>
                    <a:p>
                      <a:pPr latinLnBrk="1"/>
                      <a:endParaRPr altLang="en-US" lang="ko-KR">
                        <a:uFillTx/>
                      </a:endParaRPr>
                    </a:p>
                  </a:txBody>
                  <a:tcPr/>
                </a:tc>
              </a:tr>
              <a:tr h="280104">
                <a:tc>
                  <a:txBody>
                    <a:bodyPr/>
                    <a:lstStyle/>
                    <a:p>
                      <a:pPr algn="just" indent="-1270" latinLnBrk="0" marL="120650">
                        <a:lnSpc>
                          <a:spcPct val="107000"/>
                        </a:lnSpc>
                        <a:spcAft>
                          <a:spcPts val="0"/>
                        </a:spcAft>
                      </a:pPr>
                      <a:r>
                        <a:rPr dirty="0"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crude, commodity, pipeline, hydrocarbon, petroleum, transport</a:t>
                      </a:r>
                      <a:endParaRPr dirty="0" kern="100" lang="ko-KR" sz="14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c>
                  <a:txBody>
                    <a:bodyPr/>
                    <a:lstStyle/>
                    <a:p>
                      <a:pPr algn="just" indent="-1270" latinLnBrk="0" marL="120650">
                        <a:lnSpc>
                          <a:spcPct val="107000"/>
                        </a:lnSpc>
                        <a:spcAft>
                          <a:spcPts val="0"/>
                        </a:spcAft>
                      </a:pPr>
                      <a:r>
                        <a:rPr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8 times out of 8 documents</a:t>
                      </a:r>
                      <a:endParaRPr dirty="0" kern="100" lang="ko-KR" sz="14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noFill/>
                    </a:lnB>
                  </a:tcPr>
                </a:tc>
              </a:tr>
              <a:tr h="767561">
                <a:tc>
                  <a:txBody>
                    <a:bodyPr/>
                    <a:lstStyle/>
                    <a:p>
                      <a:pPr algn="just" indent="-1270" latinLnBrk="0" marL="120650">
                        <a:lnSpc>
                          <a:spcPct val="107000"/>
                        </a:lnSpc>
                        <a:spcAft>
                          <a:spcPts val="0"/>
                        </a:spcAft>
                      </a:pPr>
                      <a:r>
                        <a:rPr dirty="0"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proximity, carrier, cleanup, liquid, pollution, barrel, index, discharge, mile, tank, basin, emergency, exploration, drilling, commerce, injection, FERC(Federal Energy Regulatory Commission), shale, formation, greenhouse, dioxide, emission, gathering, fuel</a:t>
                      </a:r>
                      <a:endParaRPr dirty="0" kern="100" lang="ko-KR" sz="14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lgn="ctr" cap="flat" cmpd="sng" w="12700">
                      <a:solidFill>
                        <a:srgbClr val="000000"/>
                      </a:solidFill>
                      <a:prstDash val="solid"/>
                      <a:round/>
                      <a:headEnd len="med" type="none" w="med"/>
                      <a:tailEnd len="med" type="none" w="med"/>
                    </a:lnB>
                  </a:tcPr>
                </a:tc>
                <a:tc>
                  <a:txBody>
                    <a:bodyPr/>
                    <a:lstStyle/>
                    <a:p>
                      <a:pPr algn="just" indent="-1270" latinLnBrk="0" marL="120650">
                        <a:lnSpc>
                          <a:spcPct val="107000"/>
                        </a:lnSpc>
                        <a:spcAft>
                          <a:spcPts val="0"/>
                        </a:spcAft>
                      </a:pPr>
                      <a:r>
                        <a:rPr dirty="0" kern="0" lang="en-US" sz="1400">
                          <a:effectLst/>
                          <a:uFillTx/>
                          <a:latin charset="0" panose="02020603050405020304" pitchFamily="18" typeface="Times New Roman"/>
                          <a:ea charset="-127" panose="020B0503020000020004" pitchFamily="50" typeface="맑은 고딕"/>
                          <a:cs charset="0" panose="02020603050405020304" pitchFamily="18" typeface="Times New Roman"/>
                        </a:rPr>
                        <a:t>7 times out of 8 documents</a:t>
                      </a:r>
                      <a:endParaRPr dirty="0" kern="100" lang="ko-KR" sz="1400">
                        <a:effectLst/>
                        <a:uFillTx/>
                        <a:latin charset="-127" panose="020B0503020000020004" pitchFamily="50" typeface="맑은 고딕"/>
                        <a:ea charset="-127" panose="020B0503020000020004" pitchFamily="50" typeface="맑은 고딕"/>
                        <a:cs charset="0" panose="02020603050405020304" pitchFamily="18" typeface="Times New Roman"/>
                      </a:endParaRPr>
                    </a:p>
                  </a:txBody>
                  <a:tcPr marB="0" marL="62865" marR="62865" marT="0">
                    <a:lnL>
                      <a:noFill/>
                    </a:lnL>
                    <a:lnR>
                      <a:noFill/>
                    </a:lnR>
                    <a:lnT>
                      <a:noFill/>
                    </a:lnT>
                    <a:lnB algn="ctr" cap="flat" cmpd="sng" w="12700">
                      <a:solidFill>
                        <a:srgbClr val="000000"/>
                      </a:solidFill>
                      <a:prstDash val="solid"/>
                      <a:round/>
                      <a:headEnd len="med" type="none" w="med"/>
                      <a:tailEnd len="med" type="none" w="med"/>
                    </a:lnB>
                  </a:tcPr>
                </a:tc>
              </a:tr>
            </a:tbl>
          </a:graphicData>
        </a:graphic>
      </p:graphicFrame>
      <p:sp>
        <p:nvSpPr>
          <p:cNvPr xmlns:c="http://schemas.openxmlformats.org/drawingml/2006/chart" xmlns:pic="http://schemas.openxmlformats.org/drawingml/2006/picture" xmlns:dgm="http://schemas.openxmlformats.org/drawingml/2006/diagram" id="2" name="슬라이드 번호 개체 틀 1"/>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0FDE32D-3FF5-47BE-B911-A11617A49966}" type="slidenum">
              <a:rPr altLang="en-US" lang="ko-KR" smtClean="0">
                <a:uFillTx/>
              </a:rPr>
              <a:t>9</a:t>
            </a:fld>
            <a:endParaRPr altLang="en-US" dirty="0" lang="ko-K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theme/theme1.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Office 테마">
  <a:themeElements>
    <a:clrScheme name="Office 테마">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panose="020F0302020204030204"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panose="020F0502020204030204"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algn="ctr" cap="flat" cmpd="sng" w="6350">
          <a:solidFill>
            <a:schemeClr val="phClr"/>
          </a:solidFill>
          <a:prstDash val="solid"/>
          <a:miter lim="800000"/>
        </a:ln>
        <a:ln algn="ctr" cap="flat" cmpd="sng" w="12700">
          <a:solidFill>
            <a:schemeClr val="phClr"/>
          </a:solidFill>
          <a:prstDash val="solid"/>
          <a:miter lim="800000"/>
        </a:ln>
        <a:ln algn="ctr" cap="flat" cmpd="sng" w="19050">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panose="020F0302020204030204"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panose="020F0502020204030204"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algn="ctr" cap="flat" cmpd="sng" w="6350">
          <a:solidFill>
            <a:schemeClr val="phClr"/>
          </a:solidFill>
          <a:prstDash val="solid"/>
          <a:miter lim="800000"/>
        </a:ln>
        <a:ln algn="ctr" cap="flat" cmpd="sng" w="12700">
          <a:solidFill>
            <a:schemeClr val="phClr"/>
          </a:solidFill>
          <a:prstDash val="solid"/>
          <a:miter lim="800000"/>
        </a:ln>
        <a:ln algn="ctr" cap="flat" cmpd="sng" w="19050">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16127</TotalTime>
  <Words>2461</Words>
  <Application>Microsoft Macintosh PowerPoint</Application>
  <PresentationFormat>화면 슬라이드 쇼(4:3)</PresentationFormat>
  <Paragraphs>448</Paragraphs>
  <Slides>25</Slides>
  <Notes>24</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25</vt:i4>
      </vt:variant>
    </vt:vector>
  </HeadingPairs>
  <TitlesOfParts>
    <vt:vector size="33" baseType="lpstr">
      <vt:lpstr>맑은 고딕</vt:lpstr>
      <vt:lpstr>Arial</vt:lpstr>
      <vt:lpstr>Calibri</vt:lpstr>
      <vt:lpstr>Calibri Light</vt:lpstr>
      <vt:lpstr>Cambria Math</vt:lpstr>
      <vt:lpstr>Times New Roman</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오록규 (경영공학과)</dc:creator>
  <cp:lastModifiedBy>Kyounghun Bae</cp:lastModifiedBy>
  <cp:revision>1165</cp:revision>
  <cp:lastPrinted>2018-03-07T01:58:42Z</cp:lastPrinted>
  <dcterms:created xsi:type="dcterms:W3CDTF">2017-07-03T03:55:43Z</dcterms:created>
  <dcterms:modified xsi:type="dcterms:W3CDTF">2019-04-15T13:12:03Z</dcterms:modified>
</cp:coreProperties>
</file>