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11049000" cy="6858000"/>
  <p:notesSz cx="11049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6C19C-9D8E-4737-BE9F-12FB5C0BBE8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04900" y="3257550"/>
            <a:ext cx="8839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257925" y="6513513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BA6BD-1EFC-4EFA-8872-62D57B8CA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4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r>
              <a:rPr lang="ko-KR" altLang="en-US" dirty="0" smtClean="0"/>
              <a:t>는 내가 필요할 때 호출</a:t>
            </a:r>
            <a:endParaRPr lang="en-US" altLang="ko-KR" dirty="0" smtClean="0"/>
          </a:p>
          <a:p>
            <a:r>
              <a:rPr lang="en-US" altLang="ko-KR" dirty="0" smtClean="0"/>
              <a:t>Framework</a:t>
            </a:r>
            <a:r>
              <a:rPr lang="ko-KR" altLang="en-US" dirty="0" smtClean="0"/>
              <a:t>는 프로그램의 구조 역할 </a:t>
            </a:r>
            <a:r>
              <a:rPr lang="en-US" altLang="ko-KR" dirty="0" smtClean="0"/>
              <a:t>(container) =&gt; framework</a:t>
            </a:r>
            <a:r>
              <a:rPr lang="ko-KR" altLang="en-US" dirty="0" smtClean="0"/>
              <a:t>가 나를 필요할 때 씀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생명주기를 가지고 있음</a:t>
            </a:r>
            <a:r>
              <a:rPr lang="en-US" altLang="ko-KR" dirty="0" smtClean="0"/>
              <a:t>) &lt;</a:t>
            </a:r>
            <a:r>
              <a:rPr lang="ko-KR" altLang="en-US" dirty="0" smtClean="0"/>
              <a:t>주체의 차이</a:t>
            </a:r>
            <a:r>
              <a:rPr lang="en-US" altLang="ko-KR" smtClean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BA6BD-1EFC-4EFA-8872-62D57B8CAD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675" y="2125980"/>
            <a:ext cx="93916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7350" y="3840480"/>
            <a:ext cx="77343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E5FB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450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235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60929" y="5949353"/>
            <a:ext cx="5327904" cy="64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118" y="267461"/>
            <a:ext cx="10322763" cy="332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500" y="2355341"/>
            <a:ext cx="7777480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E5FB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74551"/>
            <a:ext cx="495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2450" y="6377940"/>
            <a:ext cx="254127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" Type="http://schemas.openxmlformats.org/officeDocument/2006/relationships/image" Target="../media/image160.png"/><Relationship Id="rId21" Type="http://schemas.openxmlformats.org/officeDocument/2006/relationships/image" Target="../media/image178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26" Type="http://schemas.openxmlformats.org/officeDocument/2006/relationships/image" Target="../media/image238.png"/><Relationship Id="rId39" Type="http://schemas.openxmlformats.org/officeDocument/2006/relationships/image" Target="../media/image251.png"/><Relationship Id="rId21" Type="http://schemas.openxmlformats.org/officeDocument/2006/relationships/image" Target="../media/image233.png"/><Relationship Id="rId34" Type="http://schemas.openxmlformats.org/officeDocument/2006/relationships/image" Target="../media/image246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237.png"/><Relationship Id="rId33" Type="http://schemas.openxmlformats.org/officeDocument/2006/relationships/image" Target="../media/image245.png"/><Relationship Id="rId38" Type="http://schemas.openxmlformats.org/officeDocument/2006/relationships/image" Target="../media/image250.png"/><Relationship Id="rId2" Type="http://schemas.openxmlformats.org/officeDocument/2006/relationships/image" Target="../media/image215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29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223.png"/><Relationship Id="rId24" Type="http://schemas.openxmlformats.org/officeDocument/2006/relationships/image" Target="../media/image236.png"/><Relationship Id="rId32" Type="http://schemas.openxmlformats.org/officeDocument/2006/relationships/image" Target="../media/image244.png"/><Relationship Id="rId37" Type="http://schemas.openxmlformats.org/officeDocument/2006/relationships/image" Target="../media/image249.png"/><Relationship Id="rId40" Type="http://schemas.openxmlformats.org/officeDocument/2006/relationships/image" Target="../media/image252.png"/><Relationship Id="rId5" Type="http://schemas.openxmlformats.org/officeDocument/2006/relationships/image" Target="../media/image218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28" Type="http://schemas.openxmlformats.org/officeDocument/2006/relationships/image" Target="../media/image240.png"/><Relationship Id="rId36" Type="http://schemas.openxmlformats.org/officeDocument/2006/relationships/image" Target="../media/image248.png"/><Relationship Id="rId10" Type="http://schemas.openxmlformats.org/officeDocument/2006/relationships/image" Target="../media/image222.png"/><Relationship Id="rId19" Type="http://schemas.openxmlformats.org/officeDocument/2006/relationships/image" Target="../media/image231.png"/><Relationship Id="rId31" Type="http://schemas.openxmlformats.org/officeDocument/2006/relationships/image" Target="../media/image243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Relationship Id="rId22" Type="http://schemas.openxmlformats.org/officeDocument/2006/relationships/image" Target="../media/image234.png"/><Relationship Id="rId27" Type="http://schemas.openxmlformats.org/officeDocument/2006/relationships/image" Target="../media/image239.png"/><Relationship Id="rId30" Type="http://schemas.openxmlformats.org/officeDocument/2006/relationships/image" Target="../media/image242.png"/><Relationship Id="rId35" Type="http://schemas.openxmlformats.org/officeDocument/2006/relationships/image" Target="../media/image247.png"/><Relationship Id="rId8" Type="http://schemas.openxmlformats.org/officeDocument/2006/relationships/image" Target="../media/image220.png"/><Relationship Id="rId3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278.png"/><Relationship Id="rId18" Type="http://schemas.openxmlformats.org/officeDocument/2006/relationships/image" Target="../media/image282.png"/><Relationship Id="rId26" Type="http://schemas.openxmlformats.org/officeDocument/2006/relationships/image" Target="../media/image289.png"/><Relationship Id="rId3" Type="http://schemas.openxmlformats.org/officeDocument/2006/relationships/image" Target="../media/image268.png"/><Relationship Id="rId21" Type="http://schemas.openxmlformats.org/officeDocument/2006/relationships/image" Target="../media/image137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17" Type="http://schemas.openxmlformats.org/officeDocument/2006/relationships/image" Target="../media/image281.png"/><Relationship Id="rId25" Type="http://schemas.openxmlformats.org/officeDocument/2006/relationships/image" Target="../media/image288.png"/><Relationship Id="rId2" Type="http://schemas.openxmlformats.org/officeDocument/2006/relationships/image" Target="../media/image267.png"/><Relationship Id="rId16" Type="http://schemas.openxmlformats.org/officeDocument/2006/relationships/image" Target="../media/image280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24" Type="http://schemas.openxmlformats.org/officeDocument/2006/relationships/image" Target="../media/image287.png"/><Relationship Id="rId5" Type="http://schemas.openxmlformats.org/officeDocument/2006/relationships/image" Target="../media/image270.png"/><Relationship Id="rId15" Type="http://schemas.openxmlformats.org/officeDocument/2006/relationships/image" Target="../media/image130.png"/><Relationship Id="rId23" Type="http://schemas.openxmlformats.org/officeDocument/2006/relationships/image" Target="../media/image286.png"/><Relationship Id="rId10" Type="http://schemas.openxmlformats.org/officeDocument/2006/relationships/image" Target="../media/image275.png"/><Relationship Id="rId19" Type="http://schemas.openxmlformats.org/officeDocument/2006/relationships/image" Target="../media/image283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Relationship Id="rId22" Type="http://schemas.openxmlformats.org/officeDocument/2006/relationships/image" Target="../media/image285.png"/><Relationship Id="rId27" Type="http://schemas.openxmlformats.org/officeDocument/2006/relationships/image" Target="../media/image29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3" Type="http://schemas.openxmlformats.org/officeDocument/2006/relationships/image" Target="../media/image291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144.png"/><Relationship Id="rId9" Type="http://schemas.openxmlformats.org/officeDocument/2006/relationships/image" Target="../media/image29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18" Type="http://schemas.openxmlformats.org/officeDocument/2006/relationships/image" Target="../media/image316.png"/><Relationship Id="rId3" Type="http://schemas.openxmlformats.org/officeDocument/2006/relationships/image" Target="../media/image302.png"/><Relationship Id="rId21" Type="http://schemas.openxmlformats.org/officeDocument/2006/relationships/image" Target="../media/image319.png"/><Relationship Id="rId7" Type="http://schemas.openxmlformats.org/officeDocument/2006/relationships/image" Target="../media/image137.png"/><Relationship Id="rId12" Type="http://schemas.openxmlformats.org/officeDocument/2006/relationships/image" Target="../media/image310.png"/><Relationship Id="rId17" Type="http://schemas.openxmlformats.org/officeDocument/2006/relationships/image" Target="../media/image315.png"/><Relationship Id="rId2" Type="http://schemas.openxmlformats.org/officeDocument/2006/relationships/image" Target="../media/image301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09.png"/><Relationship Id="rId24" Type="http://schemas.openxmlformats.org/officeDocument/2006/relationships/hyperlink" Target="http://mybatis.org/dtd/mybatis-3-config.dtd" TargetMode="External"/><Relationship Id="rId5" Type="http://schemas.openxmlformats.org/officeDocument/2006/relationships/image" Target="../media/image304.png"/><Relationship Id="rId15" Type="http://schemas.openxmlformats.org/officeDocument/2006/relationships/image" Target="../media/image313.png"/><Relationship Id="rId23" Type="http://schemas.openxmlformats.org/officeDocument/2006/relationships/image" Target="../media/image321.png"/><Relationship Id="rId10" Type="http://schemas.openxmlformats.org/officeDocument/2006/relationships/image" Target="../media/image308.png"/><Relationship Id="rId19" Type="http://schemas.openxmlformats.org/officeDocument/2006/relationships/image" Target="../media/image317.png"/><Relationship Id="rId4" Type="http://schemas.openxmlformats.org/officeDocument/2006/relationships/image" Target="../media/image303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34.png"/><Relationship Id="rId18" Type="http://schemas.openxmlformats.org/officeDocument/2006/relationships/image" Target="../media/image339.png"/><Relationship Id="rId3" Type="http://schemas.openxmlformats.org/officeDocument/2006/relationships/image" Target="../media/image327.png"/><Relationship Id="rId21" Type="http://schemas.openxmlformats.org/officeDocument/2006/relationships/image" Target="../media/image342.png"/><Relationship Id="rId7" Type="http://schemas.openxmlformats.org/officeDocument/2006/relationships/image" Target="../media/image330.png"/><Relationship Id="rId12" Type="http://schemas.openxmlformats.org/officeDocument/2006/relationships/image" Target="../media/image333.png"/><Relationship Id="rId17" Type="http://schemas.openxmlformats.org/officeDocument/2006/relationships/image" Target="../media/image338.png"/><Relationship Id="rId2" Type="http://schemas.openxmlformats.org/officeDocument/2006/relationships/image" Target="../media/image326.png"/><Relationship Id="rId16" Type="http://schemas.openxmlformats.org/officeDocument/2006/relationships/image" Target="../media/image337.png"/><Relationship Id="rId20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332.png"/><Relationship Id="rId5" Type="http://schemas.openxmlformats.org/officeDocument/2006/relationships/image" Target="../media/image329.png"/><Relationship Id="rId15" Type="http://schemas.openxmlformats.org/officeDocument/2006/relationships/image" Target="../media/image336.png"/><Relationship Id="rId23" Type="http://schemas.openxmlformats.org/officeDocument/2006/relationships/image" Target="../media/image344.png"/><Relationship Id="rId10" Type="http://schemas.openxmlformats.org/officeDocument/2006/relationships/image" Target="../media/image281.png"/><Relationship Id="rId19" Type="http://schemas.openxmlformats.org/officeDocument/2006/relationships/image" Target="../media/image340.png"/><Relationship Id="rId4" Type="http://schemas.openxmlformats.org/officeDocument/2006/relationships/image" Target="../media/image328.png"/><Relationship Id="rId9" Type="http://schemas.openxmlformats.org/officeDocument/2006/relationships/image" Target="../media/image331.png"/><Relationship Id="rId14" Type="http://schemas.openxmlformats.org/officeDocument/2006/relationships/image" Target="../media/image335.png"/><Relationship Id="rId22" Type="http://schemas.openxmlformats.org/officeDocument/2006/relationships/image" Target="../media/image3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atis.org/" TargetMode="External"/><Relationship Id="rId3" Type="http://schemas.openxmlformats.org/officeDocument/2006/relationships/image" Target="../media/image346.png"/><Relationship Id="rId7" Type="http://schemas.openxmlformats.org/officeDocument/2006/relationships/image" Target="../media/image349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59.png"/><Relationship Id="rId3" Type="http://schemas.openxmlformats.org/officeDocument/2006/relationships/image" Target="../media/image351.png"/><Relationship Id="rId7" Type="http://schemas.openxmlformats.org/officeDocument/2006/relationships/image" Target="../media/image354.png"/><Relationship Id="rId12" Type="http://schemas.openxmlformats.org/officeDocument/2006/relationships/image" Target="../media/image35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Relationship Id="rId11" Type="http://schemas.openxmlformats.org/officeDocument/2006/relationships/image" Target="../media/image357.png"/><Relationship Id="rId5" Type="http://schemas.openxmlformats.org/officeDocument/2006/relationships/image" Target="../media/image352.png"/><Relationship Id="rId15" Type="http://schemas.openxmlformats.org/officeDocument/2006/relationships/image" Target="../media/image361.png"/><Relationship Id="rId10" Type="http://schemas.openxmlformats.org/officeDocument/2006/relationships/image" Target="../media/image356.png"/><Relationship Id="rId4" Type="http://schemas.openxmlformats.org/officeDocument/2006/relationships/image" Target="../media/image130.png"/><Relationship Id="rId9" Type="http://schemas.openxmlformats.org/officeDocument/2006/relationships/image" Target="../media/image355.png"/><Relationship Id="rId1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png"/><Relationship Id="rId3" Type="http://schemas.openxmlformats.org/officeDocument/2006/relationships/image" Target="../media/image363.png"/><Relationship Id="rId7" Type="http://schemas.openxmlformats.org/officeDocument/2006/relationships/image" Target="../media/image366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65.png"/><Relationship Id="rId4" Type="http://schemas.openxmlformats.org/officeDocument/2006/relationships/image" Target="../media/image364.png"/><Relationship Id="rId9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4.png"/><Relationship Id="rId4" Type="http://schemas.openxmlformats.org/officeDocument/2006/relationships/image" Target="../media/image3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3" Type="http://schemas.openxmlformats.org/officeDocument/2006/relationships/image" Target="../media/image376.png"/><Relationship Id="rId21" Type="http://schemas.openxmlformats.org/officeDocument/2006/relationships/image" Target="../media/image392.png"/><Relationship Id="rId7" Type="http://schemas.openxmlformats.org/officeDocument/2006/relationships/image" Target="../media/image379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" Type="http://schemas.openxmlformats.org/officeDocument/2006/relationships/image" Target="../media/image375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11" Type="http://schemas.openxmlformats.org/officeDocument/2006/relationships/image" Target="../media/image382.png"/><Relationship Id="rId5" Type="http://schemas.openxmlformats.org/officeDocument/2006/relationships/image" Target="../media/image377.png"/><Relationship Id="rId15" Type="http://schemas.openxmlformats.org/officeDocument/2006/relationships/image" Target="../media/image386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4" Type="http://schemas.openxmlformats.org/officeDocument/2006/relationships/image" Target="../media/image130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6.png"/><Relationship Id="rId11" Type="http://schemas.openxmlformats.org/officeDocument/2006/relationships/image" Target="../media/image400.png"/><Relationship Id="rId5" Type="http://schemas.openxmlformats.org/officeDocument/2006/relationships/image" Target="../media/image395.png"/><Relationship Id="rId10" Type="http://schemas.openxmlformats.org/officeDocument/2006/relationships/image" Target="../media/image399.png"/><Relationship Id="rId4" Type="http://schemas.openxmlformats.org/officeDocument/2006/relationships/image" Target="../media/image394.png"/><Relationship Id="rId9" Type="http://schemas.openxmlformats.org/officeDocument/2006/relationships/image" Target="../media/image39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7" Type="http://schemas.openxmlformats.org/officeDocument/2006/relationships/image" Target="../media/image137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4.png"/><Relationship Id="rId5" Type="http://schemas.openxmlformats.org/officeDocument/2006/relationships/image" Target="../media/image403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07.png"/><Relationship Id="rId7" Type="http://schemas.openxmlformats.org/officeDocument/2006/relationships/image" Target="../media/image409.png"/><Relationship Id="rId12" Type="http://schemas.openxmlformats.org/officeDocument/2006/relationships/image" Target="../media/image413.png"/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281.png"/><Relationship Id="rId5" Type="http://schemas.openxmlformats.org/officeDocument/2006/relationships/image" Target="../media/image408.png"/><Relationship Id="rId10" Type="http://schemas.openxmlformats.org/officeDocument/2006/relationships/image" Target="../media/image412.png"/><Relationship Id="rId4" Type="http://schemas.openxmlformats.org/officeDocument/2006/relationships/image" Target="../media/image130.png"/><Relationship Id="rId9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428.png"/><Relationship Id="rId26" Type="http://schemas.openxmlformats.org/officeDocument/2006/relationships/image" Target="../media/image436.png"/><Relationship Id="rId3" Type="http://schemas.openxmlformats.org/officeDocument/2006/relationships/image" Target="../media/image415.png"/><Relationship Id="rId21" Type="http://schemas.openxmlformats.org/officeDocument/2006/relationships/image" Target="../media/image431.png"/><Relationship Id="rId7" Type="http://schemas.openxmlformats.org/officeDocument/2006/relationships/image" Target="../media/image418.png"/><Relationship Id="rId12" Type="http://schemas.openxmlformats.org/officeDocument/2006/relationships/image" Target="../media/image423.png"/><Relationship Id="rId17" Type="http://schemas.openxmlformats.org/officeDocument/2006/relationships/image" Target="../media/image427.png"/><Relationship Id="rId25" Type="http://schemas.openxmlformats.org/officeDocument/2006/relationships/image" Target="../media/image435.png"/><Relationship Id="rId33" Type="http://schemas.openxmlformats.org/officeDocument/2006/relationships/image" Target="../media/image443.png"/><Relationship Id="rId2" Type="http://schemas.openxmlformats.org/officeDocument/2006/relationships/image" Target="../media/image414.png"/><Relationship Id="rId16" Type="http://schemas.openxmlformats.org/officeDocument/2006/relationships/image" Target="../media/image426.png"/><Relationship Id="rId20" Type="http://schemas.openxmlformats.org/officeDocument/2006/relationships/image" Target="../media/image430.png"/><Relationship Id="rId29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422.png"/><Relationship Id="rId24" Type="http://schemas.openxmlformats.org/officeDocument/2006/relationships/image" Target="../media/image434.png"/><Relationship Id="rId32" Type="http://schemas.openxmlformats.org/officeDocument/2006/relationships/image" Target="../media/image442.png"/><Relationship Id="rId5" Type="http://schemas.openxmlformats.org/officeDocument/2006/relationships/image" Target="../media/image417.png"/><Relationship Id="rId15" Type="http://schemas.openxmlformats.org/officeDocument/2006/relationships/image" Target="../media/image425.png"/><Relationship Id="rId23" Type="http://schemas.openxmlformats.org/officeDocument/2006/relationships/image" Target="../media/image433.png"/><Relationship Id="rId28" Type="http://schemas.openxmlformats.org/officeDocument/2006/relationships/image" Target="../media/image438.png"/><Relationship Id="rId10" Type="http://schemas.openxmlformats.org/officeDocument/2006/relationships/image" Target="../media/image421.png"/><Relationship Id="rId19" Type="http://schemas.openxmlformats.org/officeDocument/2006/relationships/image" Target="../media/image429.png"/><Relationship Id="rId31" Type="http://schemas.openxmlformats.org/officeDocument/2006/relationships/image" Target="../media/image441.png"/><Relationship Id="rId4" Type="http://schemas.openxmlformats.org/officeDocument/2006/relationships/image" Target="../media/image416.png"/><Relationship Id="rId9" Type="http://schemas.openxmlformats.org/officeDocument/2006/relationships/image" Target="../media/image420.png"/><Relationship Id="rId14" Type="http://schemas.openxmlformats.org/officeDocument/2006/relationships/image" Target="../media/image424.png"/><Relationship Id="rId22" Type="http://schemas.openxmlformats.org/officeDocument/2006/relationships/image" Target="../media/image432.png"/><Relationship Id="rId27" Type="http://schemas.openxmlformats.org/officeDocument/2006/relationships/image" Target="../media/image437.png"/><Relationship Id="rId30" Type="http://schemas.openxmlformats.org/officeDocument/2006/relationships/image" Target="../media/image440.png"/><Relationship Id="rId8" Type="http://schemas.openxmlformats.org/officeDocument/2006/relationships/image" Target="../media/image4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7.png"/><Relationship Id="rId5" Type="http://schemas.openxmlformats.org/officeDocument/2006/relationships/image" Target="../media/image77.png"/><Relationship Id="rId4" Type="http://schemas.openxmlformats.org/officeDocument/2006/relationships/image" Target="../media/image4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9.png"/><Relationship Id="rId18" Type="http://schemas.openxmlformats.org/officeDocument/2006/relationships/image" Target="../media/image464.png"/><Relationship Id="rId26" Type="http://schemas.openxmlformats.org/officeDocument/2006/relationships/image" Target="../media/image472.png"/><Relationship Id="rId3" Type="http://schemas.openxmlformats.org/officeDocument/2006/relationships/image" Target="../media/image449.png"/><Relationship Id="rId21" Type="http://schemas.openxmlformats.org/officeDocument/2006/relationships/image" Target="../media/image467.png"/><Relationship Id="rId34" Type="http://schemas.openxmlformats.org/officeDocument/2006/relationships/image" Target="../media/image480.png"/><Relationship Id="rId7" Type="http://schemas.openxmlformats.org/officeDocument/2006/relationships/image" Target="../media/image453.png"/><Relationship Id="rId12" Type="http://schemas.openxmlformats.org/officeDocument/2006/relationships/image" Target="../media/image458.png"/><Relationship Id="rId17" Type="http://schemas.openxmlformats.org/officeDocument/2006/relationships/image" Target="../media/image463.png"/><Relationship Id="rId25" Type="http://schemas.openxmlformats.org/officeDocument/2006/relationships/image" Target="../media/image471.png"/><Relationship Id="rId33" Type="http://schemas.openxmlformats.org/officeDocument/2006/relationships/image" Target="../media/image479.png"/><Relationship Id="rId2" Type="http://schemas.openxmlformats.org/officeDocument/2006/relationships/image" Target="../media/image448.png"/><Relationship Id="rId16" Type="http://schemas.openxmlformats.org/officeDocument/2006/relationships/image" Target="../media/image462.png"/><Relationship Id="rId20" Type="http://schemas.openxmlformats.org/officeDocument/2006/relationships/image" Target="../media/image466.png"/><Relationship Id="rId29" Type="http://schemas.openxmlformats.org/officeDocument/2006/relationships/image" Target="../media/image4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2.png"/><Relationship Id="rId11" Type="http://schemas.openxmlformats.org/officeDocument/2006/relationships/image" Target="../media/image457.png"/><Relationship Id="rId24" Type="http://schemas.openxmlformats.org/officeDocument/2006/relationships/image" Target="../media/image470.png"/><Relationship Id="rId32" Type="http://schemas.openxmlformats.org/officeDocument/2006/relationships/image" Target="../media/image478.png"/><Relationship Id="rId5" Type="http://schemas.openxmlformats.org/officeDocument/2006/relationships/image" Target="../media/image451.png"/><Relationship Id="rId15" Type="http://schemas.openxmlformats.org/officeDocument/2006/relationships/image" Target="../media/image461.png"/><Relationship Id="rId23" Type="http://schemas.openxmlformats.org/officeDocument/2006/relationships/image" Target="../media/image469.png"/><Relationship Id="rId28" Type="http://schemas.openxmlformats.org/officeDocument/2006/relationships/image" Target="../media/image474.png"/><Relationship Id="rId10" Type="http://schemas.openxmlformats.org/officeDocument/2006/relationships/image" Target="../media/image456.png"/><Relationship Id="rId19" Type="http://schemas.openxmlformats.org/officeDocument/2006/relationships/image" Target="../media/image465.png"/><Relationship Id="rId31" Type="http://schemas.openxmlformats.org/officeDocument/2006/relationships/image" Target="../media/image477.png"/><Relationship Id="rId4" Type="http://schemas.openxmlformats.org/officeDocument/2006/relationships/image" Target="../media/image450.png"/><Relationship Id="rId9" Type="http://schemas.openxmlformats.org/officeDocument/2006/relationships/image" Target="../media/image455.png"/><Relationship Id="rId14" Type="http://schemas.openxmlformats.org/officeDocument/2006/relationships/image" Target="../media/image460.png"/><Relationship Id="rId22" Type="http://schemas.openxmlformats.org/officeDocument/2006/relationships/image" Target="../media/image468.png"/><Relationship Id="rId27" Type="http://schemas.openxmlformats.org/officeDocument/2006/relationships/image" Target="../media/image473.png"/><Relationship Id="rId30" Type="http://schemas.openxmlformats.org/officeDocument/2006/relationships/image" Target="../media/image476.png"/><Relationship Id="rId35" Type="http://schemas.openxmlformats.org/officeDocument/2006/relationships/image" Target="../media/image481.png"/><Relationship Id="rId8" Type="http://schemas.openxmlformats.org/officeDocument/2006/relationships/image" Target="../media/image4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7" Type="http://schemas.openxmlformats.org/officeDocument/2006/relationships/image" Target="../media/image487.png"/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5" Type="http://schemas.openxmlformats.org/officeDocument/2006/relationships/image" Target="../media/image485.png"/><Relationship Id="rId4" Type="http://schemas.openxmlformats.org/officeDocument/2006/relationships/image" Target="../media/image4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image" Target="../media/image4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7.png"/><Relationship Id="rId5" Type="http://schemas.openxmlformats.org/officeDocument/2006/relationships/image" Target="../media/image496.png"/><Relationship Id="rId4" Type="http://schemas.openxmlformats.org/officeDocument/2006/relationships/image" Target="../media/image49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9" Type="http://schemas.openxmlformats.org/officeDocument/2006/relationships/image" Target="../media/image49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3" Type="http://schemas.openxmlformats.org/officeDocument/2006/relationships/image" Target="../media/image73.png"/><Relationship Id="rId5" Type="http://schemas.openxmlformats.org/officeDocument/2006/relationships/image" Target="../media/image25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56" Type="http://schemas.openxmlformats.org/officeDocument/2006/relationships/image" Target="../media/image76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0" Type="http://schemas.openxmlformats.org/officeDocument/2006/relationships/image" Target="../media/image40.png"/><Relationship Id="rId41" Type="http://schemas.openxmlformats.org/officeDocument/2006/relationships/image" Target="../media/image61.png"/><Relationship Id="rId5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57" Type="http://schemas.openxmlformats.org/officeDocument/2006/relationships/image" Target="../media/image77.png"/><Relationship Id="rId10" Type="http://schemas.openxmlformats.org/officeDocument/2006/relationships/image" Target="../media/image30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png"/><Relationship Id="rId13" Type="http://schemas.openxmlformats.org/officeDocument/2006/relationships/image" Target="../media/image509.png"/><Relationship Id="rId3" Type="http://schemas.openxmlformats.org/officeDocument/2006/relationships/image" Target="../media/image499.png"/><Relationship Id="rId7" Type="http://schemas.openxmlformats.org/officeDocument/2006/relationships/image" Target="../media/image503.png"/><Relationship Id="rId12" Type="http://schemas.openxmlformats.org/officeDocument/2006/relationships/image" Target="../media/image508.png"/><Relationship Id="rId2" Type="http://schemas.openxmlformats.org/officeDocument/2006/relationships/image" Target="../media/image4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507.png"/><Relationship Id="rId5" Type="http://schemas.openxmlformats.org/officeDocument/2006/relationships/image" Target="../media/image501.png"/><Relationship Id="rId10" Type="http://schemas.openxmlformats.org/officeDocument/2006/relationships/image" Target="../media/image506.png"/><Relationship Id="rId4" Type="http://schemas.openxmlformats.org/officeDocument/2006/relationships/image" Target="../media/image500.png"/><Relationship Id="rId9" Type="http://schemas.openxmlformats.org/officeDocument/2006/relationships/image" Target="../media/image50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png"/><Relationship Id="rId13" Type="http://schemas.openxmlformats.org/officeDocument/2006/relationships/image" Target="../media/image522.png"/><Relationship Id="rId3" Type="http://schemas.openxmlformats.org/officeDocument/2006/relationships/image" Target="../media/image501.png"/><Relationship Id="rId7" Type="http://schemas.openxmlformats.org/officeDocument/2006/relationships/image" Target="../media/image516.png"/><Relationship Id="rId12" Type="http://schemas.openxmlformats.org/officeDocument/2006/relationships/image" Target="../media/image521.png"/><Relationship Id="rId17" Type="http://schemas.openxmlformats.org/officeDocument/2006/relationships/image" Target="../media/image526.png"/><Relationship Id="rId2" Type="http://schemas.openxmlformats.org/officeDocument/2006/relationships/image" Target="../media/image512.png"/><Relationship Id="rId16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5.png"/><Relationship Id="rId11" Type="http://schemas.openxmlformats.org/officeDocument/2006/relationships/image" Target="../media/image520.png"/><Relationship Id="rId5" Type="http://schemas.openxmlformats.org/officeDocument/2006/relationships/image" Target="../media/image514.png"/><Relationship Id="rId15" Type="http://schemas.openxmlformats.org/officeDocument/2006/relationships/image" Target="../media/image524.png"/><Relationship Id="rId10" Type="http://schemas.openxmlformats.org/officeDocument/2006/relationships/image" Target="../media/image519.png"/><Relationship Id="rId4" Type="http://schemas.openxmlformats.org/officeDocument/2006/relationships/image" Target="../media/image513.png"/><Relationship Id="rId9" Type="http://schemas.openxmlformats.org/officeDocument/2006/relationships/image" Target="../media/image518.png"/><Relationship Id="rId14" Type="http://schemas.openxmlformats.org/officeDocument/2006/relationships/image" Target="../media/image5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535.png"/><Relationship Id="rId3" Type="http://schemas.openxmlformats.org/officeDocument/2006/relationships/image" Target="../media/image281.png"/><Relationship Id="rId7" Type="http://schemas.openxmlformats.org/officeDocument/2006/relationships/image" Target="../media/image530.png"/><Relationship Id="rId12" Type="http://schemas.openxmlformats.org/officeDocument/2006/relationships/image" Target="../media/image534.png"/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9.png"/><Relationship Id="rId11" Type="http://schemas.openxmlformats.org/officeDocument/2006/relationships/image" Target="../media/image533.png"/><Relationship Id="rId5" Type="http://schemas.openxmlformats.org/officeDocument/2006/relationships/image" Target="../media/image130.png"/><Relationship Id="rId10" Type="http://schemas.openxmlformats.org/officeDocument/2006/relationships/image" Target="../media/image532.png"/><Relationship Id="rId4" Type="http://schemas.openxmlformats.org/officeDocument/2006/relationships/image" Target="../media/image528.png"/><Relationship Id="rId9" Type="http://schemas.openxmlformats.org/officeDocument/2006/relationships/image" Target="../media/image5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37.png"/><Relationship Id="rId7" Type="http://schemas.openxmlformats.org/officeDocument/2006/relationships/image" Target="../media/image539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7.png"/><Relationship Id="rId5" Type="http://schemas.openxmlformats.org/officeDocument/2006/relationships/image" Target="../media/image538.png"/><Relationship Id="rId10" Type="http://schemas.openxmlformats.org/officeDocument/2006/relationships/image" Target="../media/image542.png"/><Relationship Id="rId4" Type="http://schemas.openxmlformats.org/officeDocument/2006/relationships/image" Target="../media/image281.png"/><Relationship Id="rId9" Type="http://schemas.openxmlformats.org/officeDocument/2006/relationships/image" Target="../media/image54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png"/><Relationship Id="rId3" Type="http://schemas.openxmlformats.org/officeDocument/2006/relationships/image" Target="../media/image445.png"/><Relationship Id="rId7" Type="http://schemas.openxmlformats.org/officeDocument/2006/relationships/image" Target="../media/image546.png"/><Relationship Id="rId2" Type="http://schemas.openxmlformats.org/officeDocument/2006/relationships/image" Target="../media/image5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5.png"/><Relationship Id="rId5" Type="http://schemas.openxmlformats.org/officeDocument/2006/relationships/image" Target="../media/image77.png"/><Relationship Id="rId4" Type="http://schemas.openxmlformats.org/officeDocument/2006/relationships/image" Target="../media/image54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png"/><Relationship Id="rId7" Type="http://schemas.openxmlformats.org/officeDocument/2006/relationships/hyperlink" Target="http://www.mybatis.org/" TargetMode="External"/><Relationship Id="rId2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2.png"/><Relationship Id="rId5" Type="http://schemas.openxmlformats.org/officeDocument/2006/relationships/image" Target="../media/image551.png"/><Relationship Id="rId4" Type="http://schemas.openxmlformats.org/officeDocument/2006/relationships/image" Target="../media/image5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png"/><Relationship Id="rId7" Type="http://schemas.openxmlformats.org/officeDocument/2006/relationships/hyperlink" Target="http://www.mybatis.org/" TargetMode="External"/><Relationship Id="rId2" Type="http://schemas.openxmlformats.org/officeDocument/2006/relationships/image" Target="../media/image5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5" Type="http://schemas.openxmlformats.org/officeDocument/2006/relationships/image" Target="../media/image555.png"/><Relationship Id="rId4" Type="http://schemas.openxmlformats.org/officeDocument/2006/relationships/image" Target="../media/image55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13" Type="http://schemas.openxmlformats.org/officeDocument/2006/relationships/image" Target="../media/image566.png"/><Relationship Id="rId3" Type="http://schemas.openxmlformats.org/officeDocument/2006/relationships/image" Target="../media/image130.png"/><Relationship Id="rId7" Type="http://schemas.openxmlformats.org/officeDocument/2006/relationships/image" Target="../media/image281.png"/><Relationship Id="rId12" Type="http://schemas.openxmlformats.org/officeDocument/2006/relationships/image" Target="../media/image565.png"/><Relationship Id="rId2" Type="http://schemas.openxmlformats.org/officeDocument/2006/relationships/image" Target="../media/image5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564.png"/><Relationship Id="rId5" Type="http://schemas.openxmlformats.org/officeDocument/2006/relationships/image" Target="../media/image559.png"/><Relationship Id="rId10" Type="http://schemas.openxmlformats.org/officeDocument/2006/relationships/image" Target="../media/image563.png"/><Relationship Id="rId4" Type="http://schemas.openxmlformats.org/officeDocument/2006/relationships/image" Target="../media/image558.png"/><Relationship Id="rId9" Type="http://schemas.openxmlformats.org/officeDocument/2006/relationships/image" Target="../media/image562.png"/><Relationship Id="rId14" Type="http://schemas.openxmlformats.org/officeDocument/2006/relationships/image" Target="../media/image13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56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2.png"/><Relationship Id="rId3" Type="http://schemas.openxmlformats.org/officeDocument/2006/relationships/image" Target="../media/image281.png"/><Relationship Id="rId7" Type="http://schemas.openxmlformats.org/officeDocument/2006/relationships/image" Target="../media/image137.png"/><Relationship Id="rId2" Type="http://schemas.openxmlformats.org/officeDocument/2006/relationships/image" Target="../media/image5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5" Type="http://schemas.openxmlformats.org/officeDocument/2006/relationships/image" Target="../media/image130.png"/><Relationship Id="rId10" Type="http://schemas.openxmlformats.org/officeDocument/2006/relationships/image" Target="../media/image574.png"/><Relationship Id="rId4" Type="http://schemas.openxmlformats.org/officeDocument/2006/relationships/image" Target="../media/image570.png"/><Relationship Id="rId9" Type="http://schemas.openxmlformats.org/officeDocument/2006/relationships/image" Target="../media/image57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6.png"/><Relationship Id="rId2" Type="http://schemas.openxmlformats.org/officeDocument/2006/relationships/image" Target="../media/image5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57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586.png"/><Relationship Id="rId3" Type="http://schemas.openxmlformats.org/officeDocument/2006/relationships/image" Target="../media/image579.png"/><Relationship Id="rId7" Type="http://schemas.openxmlformats.org/officeDocument/2006/relationships/image" Target="../media/image582.png"/><Relationship Id="rId12" Type="http://schemas.openxmlformats.org/officeDocument/2006/relationships/image" Target="../media/image585.png"/><Relationship Id="rId2" Type="http://schemas.openxmlformats.org/officeDocument/2006/relationships/image" Target="../media/image578.png"/><Relationship Id="rId16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584.png"/><Relationship Id="rId5" Type="http://schemas.openxmlformats.org/officeDocument/2006/relationships/image" Target="../media/image581.png"/><Relationship Id="rId15" Type="http://schemas.openxmlformats.org/officeDocument/2006/relationships/image" Target="../media/image588.png"/><Relationship Id="rId10" Type="http://schemas.openxmlformats.org/officeDocument/2006/relationships/image" Target="../media/image137.png"/><Relationship Id="rId4" Type="http://schemas.openxmlformats.org/officeDocument/2006/relationships/image" Target="../media/image580.png"/><Relationship Id="rId9" Type="http://schemas.openxmlformats.org/officeDocument/2006/relationships/image" Target="../media/image583.png"/><Relationship Id="rId14" Type="http://schemas.openxmlformats.org/officeDocument/2006/relationships/image" Target="../media/image58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://mybatis.org/dtd/mybatis-3-config.dtd" TargetMode="External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281.png"/><Relationship Id="rId4" Type="http://schemas.openxmlformats.org/officeDocument/2006/relationships/image" Target="../media/image59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8.png"/><Relationship Id="rId3" Type="http://schemas.openxmlformats.org/officeDocument/2006/relationships/image" Target="../media/image594.png"/><Relationship Id="rId7" Type="http://schemas.openxmlformats.org/officeDocument/2006/relationships/image" Target="../media/image597.png"/><Relationship Id="rId2" Type="http://schemas.openxmlformats.org/officeDocument/2006/relationships/image" Target="../media/image5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6.png"/><Relationship Id="rId5" Type="http://schemas.openxmlformats.org/officeDocument/2006/relationships/image" Target="../media/image595.png"/><Relationship Id="rId4" Type="http://schemas.openxmlformats.org/officeDocument/2006/relationships/image" Target="../media/image130.png"/><Relationship Id="rId9" Type="http://schemas.openxmlformats.org/officeDocument/2006/relationships/image" Target="../media/image1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0" y="6016697"/>
            <a:ext cx="533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30" dirty="0" err="1" smtClean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lang="en-US" sz="3200" b="1" spc="30" dirty="0" smtClean="0">
                <a:solidFill>
                  <a:srgbClr val="FFFFFF"/>
                </a:solidFill>
                <a:latin typeface="Calibri"/>
                <a:cs typeface="Calibri"/>
              </a:rPr>
              <a:t> Framework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/>
          <p:nvPr/>
        </p:nvSpPr>
        <p:spPr>
          <a:xfrm>
            <a:off x="5596509" y="2132774"/>
            <a:ext cx="4662170" cy="808355"/>
          </a:xfrm>
          <a:custGeom>
            <a:avLst/>
            <a:gdLst/>
            <a:ahLst/>
            <a:cxnLst/>
            <a:rect l="l" t="t" r="r" b="b"/>
            <a:pathLst>
              <a:path w="4662170" h="808355">
                <a:moveTo>
                  <a:pt x="0" y="808164"/>
                </a:moveTo>
                <a:lnTo>
                  <a:pt x="4661662" y="808164"/>
                </a:lnTo>
                <a:lnTo>
                  <a:pt x="4661662" y="0"/>
                </a:lnTo>
                <a:lnTo>
                  <a:pt x="0" y="0"/>
                </a:lnTo>
                <a:lnTo>
                  <a:pt x="0" y="8081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6509" y="2132774"/>
            <a:ext cx="4662170" cy="808355"/>
          </a:xfrm>
          <a:custGeom>
            <a:avLst/>
            <a:gdLst/>
            <a:ahLst/>
            <a:cxnLst/>
            <a:rect l="l" t="t" r="r" b="b"/>
            <a:pathLst>
              <a:path w="4662170" h="808355">
                <a:moveTo>
                  <a:pt x="0" y="808164"/>
                </a:moveTo>
                <a:lnTo>
                  <a:pt x="4661662" y="808164"/>
                </a:lnTo>
                <a:lnTo>
                  <a:pt x="4661662" y="0"/>
                </a:lnTo>
                <a:lnTo>
                  <a:pt x="0" y="0"/>
                </a:lnTo>
                <a:lnTo>
                  <a:pt x="0" y="80816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76138" y="2172208"/>
            <a:ext cx="3155442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050" b="1" spc="-5" dirty="0">
                <a:latin typeface="Consolas"/>
                <a:cs typeface="Consolas"/>
              </a:rPr>
              <a:t>create(User </a:t>
            </a:r>
            <a:r>
              <a:rPr sz="1050" b="1" spc="-5" dirty="0">
                <a:solidFill>
                  <a:srgbClr val="6A3D3D"/>
                </a:solidFill>
                <a:latin typeface="Consolas"/>
                <a:cs typeface="Consolas"/>
              </a:rPr>
              <a:t>user</a:t>
            </a:r>
            <a:r>
              <a:rPr sz="1050" b="1" spc="-5" dirty="0">
                <a:latin typeface="Consolas"/>
                <a:cs typeface="Consolas"/>
              </a:rPr>
              <a:t>)</a:t>
            </a:r>
            <a:r>
              <a:rPr sz="1050" b="1" spc="-4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04800" marR="224790">
              <a:lnSpc>
                <a:spcPct val="100000"/>
              </a:lnSpc>
            </a:pPr>
            <a:r>
              <a:rPr sz="1050" b="1" spc="-5" dirty="0">
                <a:solidFill>
                  <a:srgbClr val="3E7E5F"/>
                </a:solidFill>
                <a:latin typeface="Consolas"/>
                <a:cs typeface="Consolas"/>
              </a:rPr>
              <a:t>//  </a:t>
            </a:r>
            <a:r>
              <a:rPr sz="1050" b="1" spc="-5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050" b="1" spc="-5" dirty="0">
                <a:latin typeface="Consolas"/>
                <a:cs typeface="Consolas"/>
              </a:rPr>
              <a:t>.i</a:t>
            </a:r>
            <a:r>
              <a:rPr sz="1050" b="1" spc="-20" dirty="0">
                <a:latin typeface="Consolas"/>
                <a:cs typeface="Consolas"/>
              </a:rPr>
              <a:t>n</a:t>
            </a:r>
            <a:r>
              <a:rPr sz="1050" b="1" spc="-5" dirty="0">
                <a:latin typeface="Consolas"/>
                <a:cs typeface="Consolas"/>
              </a:rPr>
              <a:t>ser</a:t>
            </a:r>
            <a:r>
              <a:rPr sz="1050" b="1" spc="-15" dirty="0">
                <a:latin typeface="Consolas"/>
                <a:cs typeface="Consolas"/>
              </a:rPr>
              <a:t>t</a:t>
            </a:r>
            <a:r>
              <a:rPr sz="1050" b="1" spc="-5" dirty="0">
                <a:latin typeface="Consolas"/>
                <a:cs typeface="Consolas"/>
              </a:rPr>
              <a:t>(</a:t>
            </a:r>
            <a:r>
              <a:rPr sz="1050" b="1" spc="-5" dirty="0">
                <a:solidFill>
                  <a:srgbClr val="6A3D3D"/>
                </a:solidFill>
                <a:latin typeface="Consolas"/>
                <a:cs typeface="Consolas"/>
              </a:rPr>
              <a:t>user</a:t>
            </a:r>
            <a:r>
              <a:rPr sz="1050" b="1" spc="-5" dirty="0">
                <a:latin typeface="Consolas"/>
                <a:cs typeface="Consolas"/>
              </a:rPr>
              <a:t>);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06034" y="4365129"/>
            <a:ext cx="4643120" cy="718820"/>
          </a:xfrm>
          <a:custGeom>
            <a:avLst/>
            <a:gdLst/>
            <a:ahLst/>
            <a:cxnLst/>
            <a:rect l="l" t="t" r="r" b="b"/>
            <a:pathLst>
              <a:path w="4643120" h="718820">
                <a:moveTo>
                  <a:pt x="0" y="718553"/>
                </a:moveTo>
                <a:lnTo>
                  <a:pt x="4642612" y="718553"/>
                </a:lnTo>
                <a:lnTo>
                  <a:pt x="4642612" y="0"/>
                </a:lnTo>
                <a:lnTo>
                  <a:pt x="0" y="0"/>
                </a:lnTo>
                <a:lnTo>
                  <a:pt x="0" y="7185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6034" y="4365129"/>
            <a:ext cx="4643120" cy="718820"/>
          </a:xfrm>
          <a:custGeom>
            <a:avLst/>
            <a:gdLst/>
            <a:ahLst/>
            <a:cxnLst/>
            <a:rect l="l" t="t" r="r" b="b"/>
            <a:pathLst>
              <a:path w="4643120" h="718820">
                <a:moveTo>
                  <a:pt x="0" y="718553"/>
                </a:moveTo>
                <a:lnTo>
                  <a:pt x="4642612" y="718553"/>
                </a:lnTo>
                <a:lnTo>
                  <a:pt x="4642612" y="0"/>
                </a:lnTo>
                <a:lnTo>
                  <a:pt x="0" y="0"/>
                </a:lnTo>
                <a:lnTo>
                  <a:pt x="0" y="71855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5535" y="4405121"/>
            <a:ext cx="338582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 marR="5080" indent="-585470">
              <a:lnSpc>
                <a:spcPct val="100000"/>
              </a:lnSpc>
            </a:pP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50" b="1" spc="-5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05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50" b="1" spc="-5" dirty="0">
                <a:latin typeface="Consolas"/>
                <a:cs typeface="Consolas"/>
              </a:rPr>
              <a:t>=</a:t>
            </a:r>
            <a:r>
              <a:rPr sz="1050" b="1" spc="-5" dirty="0">
                <a:solidFill>
                  <a:srgbClr val="2A00FF"/>
                </a:solidFill>
                <a:latin typeface="Consolas"/>
                <a:cs typeface="Consolas"/>
              </a:rPr>
              <a:t>“insertUser“ </a:t>
            </a:r>
            <a:r>
              <a:rPr sz="1050" b="1" spc="-5" dirty="0">
                <a:solidFill>
                  <a:srgbClr val="7E007E"/>
                </a:solidFill>
                <a:latin typeface="Consolas"/>
                <a:cs typeface="Consolas"/>
              </a:rPr>
              <a:t>parameterClass</a:t>
            </a:r>
            <a:r>
              <a:rPr sz="1050" b="1" spc="-5" dirty="0">
                <a:latin typeface="Consolas"/>
                <a:cs typeface="Consolas"/>
              </a:rPr>
              <a:t>=</a:t>
            </a:r>
            <a:r>
              <a:rPr sz="1050" b="1" spc="-5" dirty="0">
                <a:solidFill>
                  <a:srgbClr val="2A00FF"/>
                </a:solidFill>
                <a:latin typeface="Consolas"/>
                <a:cs typeface="Consolas"/>
              </a:rPr>
              <a:t>“User"</a:t>
            </a: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050" b="1" spc="-5" dirty="0">
                <a:latin typeface="Consolas"/>
                <a:cs typeface="Consolas"/>
              </a:rPr>
              <a:t>INSERT INTO user (name,</a:t>
            </a:r>
            <a:r>
              <a:rPr sz="1050" b="1" spc="-60" dirty="0">
                <a:latin typeface="Consolas"/>
                <a:cs typeface="Consolas"/>
              </a:rPr>
              <a:t> </a:t>
            </a:r>
            <a:r>
              <a:rPr sz="1050" b="1" spc="-5" dirty="0">
                <a:latin typeface="Consolas"/>
                <a:cs typeface="Consolas"/>
              </a:rPr>
              <a:t>age)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b="1" spc="-5" dirty="0">
                <a:latin typeface="Consolas"/>
                <a:cs typeface="Consolas"/>
              </a:rPr>
              <a:t>VALUES (#name:VARCHAR,</a:t>
            </a:r>
            <a:r>
              <a:rPr sz="1050" b="1" spc="-35" dirty="0">
                <a:latin typeface="Consolas"/>
                <a:cs typeface="Consolas"/>
              </a:rPr>
              <a:t> </a:t>
            </a:r>
            <a:r>
              <a:rPr sz="1050" b="1" spc="-5" dirty="0">
                <a:latin typeface="Consolas"/>
                <a:cs typeface="Consolas"/>
              </a:rPr>
              <a:t>#age:NUMERIC)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50" b="1" spc="-5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573" y="2132838"/>
            <a:ext cx="4982210" cy="4260850"/>
          </a:xfrm>
          <a:custGeom>
            <a:avLst/>
            <a:gdLst/>
            <a:ahLst/>
            <a:cxnLst/>
            <a:rect l="l" t="t" r="r" b="b"/>
            <a:pathLst>
              <a:path w="4982210" h="4260850">
                <a:moveTo>
                  <a:pt x="0" y="4260850"/>
                </a:moveTo>
                <a:lnTo>
                  <a:pt x="4981956" y="4260850"/>
                </a:lnTo>
                <a:lnTo>
                  <a:pt x="4981956" y="0"/>
                </a:lnTo>
                <a:lnTo>
                  <a:pt x="0" y="0"/>
                </a:lnTo>
                <a:lnTo>
                  <a:pt x="0" y="42608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573" y="2132838"/>
            <a:ext cx="4982210" cy="4260850"/>
          </a:xfrm>
          <a:custGeom>
            <a:avLst/>
            <a:gdLst/>
            <a:ahLst/>
            <a:cxnLst/>
            <a:rect l="l" t="t" r="r" b="b"/>
            <a:pathLst>
              <a:path w="4982210" h="4260850">
                <a:moveTo>
                  <a:pt x="0" y="4260850"/>
                </a:moveTo>
                <a:lnTo>
                  <a:pt x="4981956" y="4260850"/>
                </a:lnTo>
                <a:lnTo>
                  <a:pt x="4981956" y="0"/>
                </a:lnTo>
                <a:lnTo>
                  <a:pt x="0" y="0"/>
                </a:lnTo>
                <a:lnTo>
                  <a:pt x="0" y="426085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351" y="2173478"/>
            <a:ext cx="375983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1.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드라이버 </a:t>
            </a:r>
            <a:r>
              <a:rPr sz="1100" b="1" spc="-135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로드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Class.</a:t>
            </a:r>
            <a:r>
              <a:rPr sz="1100" b="1" i="1" spc="-10" dirty="0">
                <a:latin typeface="Consolas"/>
                <a:cs typeface="Consolas"/>
              </a:rPr>
              <a:t>forName(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100" b="1" i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51" y="2676652"/>
            <a:ext cx="44456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2.</a:t>
            </a:r>
            <a:r>
              <a:rPr sz="1100" b="1" spc="-1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100" b="1" spc="-114" dirty="0">
                <a:solidFill>
                  <a:srgbClr val="3E7E5F"/>
                </a:solidFill>
                <a:latin typeface="Consolas"/>
                <a:cs typeface="Consolas"/>
              </a:rPr>
              <a:t>DB</a:t>
            </a:r>
            <a:r>
              <a:rPr sz="1100" b="1" spc="-114" dirty="0">
                <a:solidFill>
                  <a:srgbClr val="3E7E5F"/>
                </a:solidFill>
                <a:latin typeface="Malgun Gothic"/>
                <a:cs typeface="Malgun Gothic"/>
              </a:rPr>
              <a:t>연결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ts val="1320"/>
              </a:lnSpc>
              <a:spcBef>
                <a:spcPts val="30"/>
              </a:spcBef>
            </a:pPr>
            <a:r>
              <a:rPr sz="1100" b="1" spc="-10" dirty="0">
                <a:latin typeface="Consolas"/>
                <a:cs typeface="Consolas"/>
              </a:rPr>
              <a:t>Connection conn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DriverManager.</a:t>
            </a:r>
            <a:r>
              <a:rPr sz="1100" b="1" i="1" spc="-10" dirty="0">
                <a:latin typeface="Consolas"/>
                <a:cs typeface="Consolas"/>
              </a:rPr>
              <a:t>getConnection( 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100" b="1" i="1" spc="-10" dirty="0">
                <a:latin typeface="Consolas"/>
                <a:cs typeface="Consolas"/>
              </a:rPr>
              <a:t>,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10" dirty="0">
                <a:latin typeface="Consolas"/>
                <a:cs typeface="Consolas"/>
              </a:rPr>
              <a:t>,</a:t>
            </a:r>
            <a:r>
              <a:rPr sz="1100" b="1" i="1" spc="35" dirty="0"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100" b="1" i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351" y="3347211"/>
            <a:ext cx="345503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3.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쿼리 </a:t>
            </a:r>
            <a:r>
              <a:rPr sz="1100" b="1" spc="-12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3E7E5F"/>
                </a:solidFill>
                <a:latin typeface="Malgun Gothic"/>
                <a:cs typeface="Malgun Gothic"/>
              </a:rPr>
              <a:t>준비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ts val="1320"/>
              </a:lnSpc>
              <a:spcBef>
                <a:spcPts val="30"/>
              </a:spcBef>
            </a:pPr>
            <a:r>
              <a:rPr sz="1100" b="1" spc="-10" dirty="0">
                <a:latin typeface="Consolas"/>
                <a:cs typeface="Consolas"/>
              </a:rPr>
              <a:t>StringBuilder </a:t>
            </a:r>
            <a:r>
              <a:rPr sz="1100" b="1" spc="-5" dirty="0">
                <a:latin typeface="Consolas"/>
                <a:cs typeface="Consolas"/>
              </a:rPr>
              <a:t>sql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100" b="1" spc="-10" dirty="0">
                <a:latin typeface="Consolas"/>
                <a:cs typeface="Consolas"/>
              </a:rPr>
              <a:t>StringBuilder();  sql.append(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 INSERT INTO user (name, age) "</a:t>
            </a:r>
            <a:r>
              <a:rPr sz="1100" b="1" spc="-10" dirty="0">
                <a:latin typeface="Consolas"/>
                <a:cs typeface="Consolas"/>
              </a:rPr>
              <a:t>);  sql.append(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 VALUES </a:t>
            </a:r>
            <a:r>
              <a:rPr sz="1100" b="1" spc="-5" dirty="0">
                <a:solidFill>
                  <a:srgbClr val="2A00FF"/>
                </a:solidFill>
                <a:latin typeface="Consolas"/>
                <a:cs typeface="Consolas"/>
              </a:rPr>
              <a:t>(?, ?)</a:t>
            </a:r>
            <a:r>
              <a:rPr sz="1100" b="1" spc="-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100" b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351" y="4182617"/>
            <a:ext cx="48266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PreparedStatement stmt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conn.prepareStatement(sql.toString());  stmt.setString(1,</a:t>
            </a:r>
            <a:r>
              <a:rPr sz="1100" b="1" spc="-5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stmt.setInt(2,</a:t>
            </a:r>
            <a:r>
              <a:rPr sz="1100" b="1" spc="-6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age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351" y="4856226"/>
            <a:ext cx="162623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4.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쿼리 </a:t>
            </a:r>
            <a:r>
              <a:rPr sz="1100" b="1" spc="-12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3E7E5F"/>
                </a:solidFill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stmt.executeUpdate();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351" y="5359527"/>
            <a:ext cx="122237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5.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트랜잭션 </a:t>
            </a:r>
            <a:r>
              <a:rPr sz="1100" b="1" spc="-16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15" dirty="0">
                <a:solidFill>
                  <a:srgbClr val="3E7E5F"/>
                </a:solidFill>
                <a:latin typeface="Malgun Gothic"/>
                <a:cs typeface="Malgun Gothic"/>
              </a:rPr>
              <a:t>커밋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conn.commit();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351" y="5862421"/>
            <a:ext cx="10166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6.</a:t>
            </a:r>
            <a:r>
              <a:rPr sz="1100" b="1" spc="-13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연결해제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stmt.close();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conn.close();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573" y="1845144"/>
            <a:ext cx="4982210" cy="288290"/>
          </a:xfrm>
          <a:custGeom>
            <a:avLst/>
            <a:gdLst/>
            <a:ahLst/>
            <a:cxnLst/>
            <a:rect l="l" t="t" r="r" b="b"/>
            <a:pathLst>
              <a:path w="4982210" h="288289">
                <a:moveTo>
                  <a:pt x="0" y="287693"/>
                </a:moveTo>
                <a:lnTo>
                  <a:pt x="4981956" y="287693"/>
                </a:lnTo>
                <a:lnTo>
                  <a:pt x="4981956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573" y="1845144"/>
            <a:ext cx="4982210" cy="288290"/>
          </a:xfrm>
          <a:custGeom>
            <a:avLst/>
            <a:gdLst/>
            <a:ahLst/>
            <a:cxnLst/>
            <a:rect l="l" t="t" r="r" b="b"/>
            <a:pathLst>
              <a:path w="4982210" h="288289">
                <a:moveTo>
                  <a:pt x="0" y="287693"/>
                </a:moveTo>
                <a:lnTo>
                  <a:pt x="4981956" y="287693"/>
                </a:lnTo>
                <a:lnTo>
                  <a:pt x="4981956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431" y="1848611"/>
            <a:ext cx="303275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395" y="1848611"/>
            <a:ext cx="573024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4108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2208" y="1833372"/>
            <a:ext cx="81076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2663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40763" y="1848611"/>
            <a:ext cx="303275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27" y="1833372"/>
            <a:ext cx="573024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6439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34539" y="1833372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6855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4955" y="1833372"/>
            <a:ext cx="45262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7272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5372" y="1833372"/>
            <a:ext cx="454151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9211" y="1848611"/>
            <a:ext cx="25450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3877" y="1890395"/>
            <a:ext cx="24993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데이터 접근 관련 </a:t>
            </a:r>
            <a:r>
              <a:rPr sz="12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로직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034" y="4077423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6034" y="4077423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53455" y="4094988"/>
            <a:ext cx="800100" cy="3169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1532" y="4081271"/>
            <a:ext cx="743712" cy="31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3219" y="4094988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48271" y="4094988"/>
            <a:ext cx="278892" cy="3169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5140" y="4094988"/>
            <a:ext cx="655320" cy="3169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98435" y="4094988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33488" y="4094988"/>
            <a:ext cx="475488" cy="3169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6952" y="4094988"/>
            <a:ext cx="233172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30036" y="4131436"/>
            <a:ext cx="21285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[ 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SqlMap</a:t>
            </a:r>
            <a:r>
              <a:rPr sz="11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96509" y="1845144"/>
            <a:ext cx="4662170" cy="288290"/>
          </a:xfrm>
          <a:custGeom>
            <a:avLst/>
            <a:gdLst/>
            <a:ahLst/>
            <a:cxnLst/>
            <a:rect l="l" t="t" r="r" b="b"/>
            <a:pathLst>
              <a:path w="4662170" h="288289">
                <a:moveTo>
                  <a:pt x="0" y="287693"/>
                </a:moveTo>
                <a:lnTo>
                  <a:pt x="4661662" y="287693"/>
                </a:lnTo>
                <a:lnTo>
                  <a:pt x="466166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96509" y="1845144"/>
            <a:ext cx="4662170" cy="288290"/>
          </a:xfrm>
          <a:custGeom>
            <a:avLst/>
            <a:gdLst/>
            <a:ahLst/>
            <a:cxnLst/>
            <a:rect l="l" t="t" r="r" b="b"/>
            <a:pathLst>
              <a:path w="4662170" h="288289">
                <a:moveTo>
                  <a:pt x="0" y="287693"/>
                </a:moveTo>
                <a:lnTo>
                  <a:pt x="4661662" y="287693"/>
                </a:lnTo>
                <a:lnTo>
                  <a:pt x="466166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44311" y="1862327"/>
            <a:ext cx="800100" cy="3169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2388" y="1848611"/>
            <a:ext cx="743712" cy="3169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4076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39128" y="1862327"/>
            <a:ext cx="278892" cy="3169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5995" y="1848611"/>
            <a:ext cx="633983" cy="3169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67956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03007" y="1862327"/>
            <a:ext cx="568451" cy="3169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9435" y="1848611"/>
            <a:ext cx="525779" cy="3169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3192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48243" y="1862327"/>
            <a:ext cx="975359" cy="3169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1580" y="1862327"/>
            <a:ext cx="233172" cy="3169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620639" y="1898522"/>
            <a:ext cx="33528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간결해진 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11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구현체  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(Java</a:t>
            </a:r>
            <a:r>
              <a:rPr sz="11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Source)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66204" y="3054095"/>
            <a:ext cx="1921763" cy="9281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37931" y="3302508"/>
            <a:ext cx="242316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8704" y="3470147"/>
            <a:ext cx="242316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03501" y="3336332"/>
            <a:ext cx="8835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14" dirty="0">
                <a:solidFill>
                  <a:srgbClr val="FF0000"/>
                </a:solidFill>
                <a:latin typeface="Arial"/>
                <a:cs typeface="Arial"/>
              </a:rPr>
              <a:t>SQL</a:t>
            </a:r>
            <a:r>
              <a:rPr sz="1200" b="1" spc="-114" dirty="0">
                <a:solidFill>
                  <a:srgbClr val="FF0000"/>
                </a:solidFill>
                <a:latin typeface="Malgun Gothic"/>
                <a:cs typeface="Malgun Gothic"/>
              </a:rPr>
              <a:t>과</a:t>
            </a:r>
            <a:r>
              <a:rPr sz="12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설정을</a:t>
            </a:r>
            <a:r>
              <a:rPr sz="1200" b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6830">
              <a:lnSpc>
                <a:spcPct val="100000"/>
              </a:lnSpc>
            </a:pPr>
            <a:r>
              <a:rPr sz="1200" b="1" spc="-265" dirty="0">
                <a:solidFill>
                  <a:srgbClr val="FF0000"/>
                </a:solidFill>
                <a:latin typeface="Malgun Gothic"/>
                <a:cs typeface="Malgun Gothic"/>
              </a:rPr>
              <a:t>로직에서 </a:t>
            </a:r>
            <a:r>
              <a:rPr sz="120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0000"/>
                </a:solidFill>
                <a:latin typeface="Malgun Gothic"/>
                <a:cs typeface="Malgun Gothic"/>
              </a:rPr>
              <a:t>분리</a:t>
            </a:r>
            <a:r>
              <a:rPr sz="1200" b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606034" y="5180291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6034" y="5180291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53455" y="5196840"/>
            <a:ext cx="800100" cy="3169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61532" y="5183123"/>
            <a:ext cx="743712" cy="3169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13219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271" y="5196840"/>
            <a:ext cx="765048" cy="3169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21295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6347" y="5183123"/>
            <a:ext cx="416051" cy="3169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80376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15428" y="5196840"/>
            <a:ext cx="475487" cy="3169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98892" y="5196840"/>
            <a:ext cx="233172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630036" y="5234558"/>
            <a:ext cx="24104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100" b="1" spc="-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606034" y="5467997"/>
            <a:ext cx="4643120" cy="925830"/>
          </a:xfrm>
          <a:custGeom>
            <a:avLst/>
            <a:gdLst/>
            <a:ahLst/>
            <a:cxnLst/>
            <a:rect l="l" t="t" r="r" b="b"/>
            <a:pathLst>
              <a:path w="4643120" h="925829">
                <a:moveTo>
                  <a:pt x="0" y="925690"/>
                </a:moveTo>
                <a:lnTo>
                  <a:pt x="4642612" y="925690"/>
                </a:lnTo>
                <a:lnTo>
                  <a:pt x="4642612" y="0"/>
                </a:lnTo>
                <a:lnTo>
                  <a:pt x="0" y="0"/>
                </a:lnTo>
                <a:lnTo>
                  <a:pt x="0" y="9256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06034" y="5467997"/>
            <a:ext cx="4643120" cy="925830"/>
          </a:xfrm>
          <a:custGeom>
            <a:avLst/>
            <a:gdLst/>
            <a:ahLst/>
            <a:cxnLst/>
            <a:rect l="l" t="t" r="r" b="b"/>
            <a:pathLst>
              <a:path w="4643120" h="925829">
                <a:moveTo>
                  <a:pt x="0" y="925690"/>
                </a:moveTo>
                <a:lnTo>
                  <a:pt x="4642612" y="925690"/>
                </a:lnTo>
                <a:lnTo>
                  <a:pt x="4642612" y="0"/>
                </a:lnTo>
                <a:lnTo>
                  <a:pt x="0" y="0"/>
                </a:lnTo>
                <a:lnTo>
                  <a:pt x="0" y="92569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685535" y="5506415"/>
            <a:ext cx="4293235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1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1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"${database.driver}"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"${database.url}"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363118" y="862329"/>
            <a:ext cx="1006856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기존 </a:t>
            </a:r>
            <a:r>
              <a:rPr sz="1800" b="1" spc="130" dirty="0">
                <a:latin typeface="Calibri"/>
                <a:cs typeface="Calibri"/>
              </a:rPr>
              <a:t>JDBC </a:t>
            </a:r>
            <a:r>
              <a:rPr sz="1800" b="1" spc="-385" dirty="0">
                <a:latin typeface="Malgun Gothic"/>
                <a:cs typeface="Malgun Gothic"/>
              </a:rPr>
              <a:t>프로그래밍에서  작성해야만  </a:t>
            </a:r>
            <a:r>
              <a:rPr sz="1800" b="1" spc="-375" dirty="0">
                <a:latin typeface="Malgun Gothic"/>
                <a:cs typeface="Malgun Gothic"/>
              </a:rPr>
              <a:t>했던 표준 </a:t>
            </a:r>
            <a:r>
              <a:rPr sz="1800" b="1" spc="-380" dirty="0">
                <a:latin typeface="Malgun Gothic"/>
                <a:cs typeface="Malgun Gothic"/>
              </a:rPr>
              <a:t>코드들을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기존  </a:t>
            </a:r>
            <a:r>
              <a:rPr sz="1600" spc="125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프로그래밍은  데이터  접근  </a:t>
            </a:r>
            <a:r>
              <a:rPr sz="1600" spc="-320" dirty="0" err="1">
                <a:latin typeface="Gulim"/>
                <a:cs typeface="Gulim"/>
              </a:rPr>
              <a:t>로직에</a:t>
            </a:r>
            <a:r>
              <a:rPr sz="1600" spc="-320" dirty="0">
                <a:latin typeface="Gulim"/>
                <a:cs typeface="Gulim"/>
              </a:rPr>
              <a:t>  </a:t>
            </a:r>
            <a:r>
              <a:rPr sz="1600" spc="185" dirty="0" smtClean="0">
                <a:latin typeface="Calibri"/>
                <a:cs typeface="Calibri"/>
              </a:rPr>
              <a:t>DB</a:t>
            </a:r>
            <a:r>
              <a:rPr lang="en-US" sz="1600" spc="185" dirty="0" smtClean="0">
                <a:latin typeface="Calibri"/>
                <a:cs typeface="Calibri"/>
              </a:rPr>
              <a:t> </a:t>
            </a:r>
            <a:r>
              <a:rPr lang="ko-KR" altLang="en-US" sz="1600" spc="185" dirty="0" smtClean="0">
                <a:latin typeface="Calibri"/>
                <a:cs typeface="Calibri"/>
              </a:rPr>
              <a:t>연결 </a:t>
            </a:r>
            <a:r>
              <a:rPr sz="1600" spc="-320" dirty="0" err="1" smtClean="0">
                <a:latin typeface="Gulim"/>
                <a:cs typeface="Gulim"/>
              </a:rPr>
              <a:t>설정과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sz="1600" spc="120" dirty="0">
                <a:latin typeface="Calibri"/>
                <a:cs typeface="Calibri"/>
              </a:rPr>
              <a:t>SQL, </a:t>
            </a:r>
            <a:r>
              <a:rPr sz="1600" spc="-320" dirty="0">
                <a:latin typeface="Gulim"/>
                <a:cs typeface="Gulim"/>
              </a:rPr>
              <a:t>트랜잭션까지  개발자가  직접  작성해야만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 err="1">
                <a:latin typeface="Calibri"/>
                <a:cs typeface="Calibri"/>
              </a:rPr>
              <a:t>MyBatis</a:t>
            </a:r>
            <a:r>
              <a:rPr sz="1600" spc="-15" dirty="0" err="1">
                <a:latin typeface="Gulim"/>
                <a:cs typeface="Gulim"/>
              </a:rPr>
              <a:t>는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lang="en-US" sz="1600" spc="-15" dirty="0" smtClean="0">
                <a:latin typeface="Gulim"/>
                <a:cs typeface="Gulim"/>
              </a:rPr>
              <a:t>DB </a:t>
            </a:r>
            <a:r>
              <a:rPr sz="1600" spc="-320" dirty="0" err="1" smtClean="0">
                <a:latin typeface="Gulim"/>
                <a:cs typeface="Gulim"/>
              </a:rPr>
              <a:t>설정과</a:t>
            </a:r>
            <a:r>
              <a:rPr sz="1600" spc="-320" dirty="0" smtClean="0">
                <a:latin typeface="Gulim"/>
                <a:cs typeface="Gulim"/>
              </a:rPr>
              <a:t>  </a:t>
            </a:r>
            <a:r>
              <a:rPr sz="1600" spc="-45" dirty="0" err="1">
                <a:latin typeface="Calibri"/>
                <a:cs typeface="Calibri"/>
              </a:rPr>
              <a:t>SQL</a:t>
            </a:r>
            <a:r>
              <a:rPr sz="1600" spc="-45" dirty="0" err="1" smtClean="0">
                <a:latin typeface="Gulim"/>
                <a:cs typeface="Gulim"/>
              </a:rPr>
              <a:t>문</a:t>
            </a:r>
            <a:r>
              <a:rPr lang="ko-KR" altLang="en-US" sz="1600" spc="-45" dirty="0" smtClean="0">
                <a:latin typeface="Gulim"/>
                <a:cs typeface="Gulim"/>
              </a:rPr>
              <a:t>을</a:t>
            </a:r>
            <a:r>
              <a:rPr sz="1600" spc="-45" dirty="0" smtClean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외부로  </a:t>
            </a:r>
            <a:r>
              <a:rPr sz="1600" spc="-320" dirty="0" err="1">
                <a:latin typeface="Gulim"/>
                <a:cs typeface="Gulim"/>
              </a:rPr>
              <a:t>분리하여</a:t>
            </a:r>
            <a:r>
              <a:rPr sz="1600" spc="-320" dirty="0">
                <a:latin typeface="Gulim"/>
                <a:cs typeface="Gulim"/>
              </a:rPr>
              <a:t> 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sz="1600" spc="-320" dirty="0" err="1" smtClean="0">
                <a:latin typeface="Gulim"/>
                <a:cs typeface="Gulim"/>
              </a:rPr>
              <a:t>간결하게</a:t>
            </a:r>
            <a:r>
              <a:rPr sz="1600" spc="-320" dirty="0" smtClean="0">
                <a:latin typeface="Gulim"/>
                <a:cs typeface="Gulim"/>
              </a:rPr>
              <a:t>  </a:t>
            </a:r>
            <a:r>
              <a:rPr sz="1600" spc="85" dirty="0">
                <a:latin typeface="Calibri"/>
                <a:cs typeface="Calibri"/>
              </a:rPr>
              <a:t>DAO</a:t>
            </a:r>
            <a:r>
              <a:rPr sz="1600" spc="85" dirty="0">
                <a:latin typeface="Gulim"/>
                <a:cs typeface="Gulim"/>
              </a:rPr>
              <a:t>를 </a:t>
            </a:r>
            <a:r>
              <a:rPr sz="1600" spc="-240" dirty="0">
                <a:latin typeface="Gulim"/>
                <a:cs typeface="Gulim"/>
              </a:rPr>
              <a:t>구현하고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설정과의  연결은  프레임워크가 </a:t>
            </a:r>
            <a:r>
              <a:rPr sz="1600" spc="-2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담당합니다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4.7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2202" y="6661315"/>
            <a:ext cx="7410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100 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/ 102</a:t>
            </a:r>
            <a:r>
              <a:rPr sz="1050" i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479155" cy="303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파라미터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5" dirty="0">
                <a:latin typeface="Malgun Gothic"/>
                <a:cs typeface="Malgun Gothic"/>
              </a:rPr>
              <a:t>결과매핑을  </a:t>
            </a:r>
            <a:r>
              <a:rPr sz="1800" b="1" spc="-370" dirty="0">
                <a:latin typeface="Malgun Gothic"/>
                <a:cs typeface="Malgun Gothic"/>
              </a:rPr>
              <a:t>보다 쉬운 </a:t>
            </a:r>
            <a:r>
              <a:rPr sz="1800" b="1" spc="-385" dirty="0">
                <a:latin typeface="Malgun Gothic"/>
                <a:cs typeface="Malgun Gothic"/>
              </a:rPr>
              <a:t>방법으로 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제공합니다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80" dirty="0">
                <a:latin typeface="Calibri"/>
                <a:cs typeface="Calibri"/>
              </a:rPr>
              <a:t>'#', </a:t>
            </a:r>
            <a:r>
              <a:rPr sz="1600" spc="90" dirty="0">
                <a:latin typeface="Calibri"/>
                <a:cs typeface="Calibri"/>
              </a:rPr>
              <a:t>'$' </a:t>
            </a:r>
            <a:r>
              <a:rPr sz="1600" spc="-320" dirty="0">
                <a:latin typeface="Gulim"/>
                <a:cs typeface="Gulim"/>
              </a:rPr>
              <a:t>지시자를  이용하여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파라미터를  설정할  수 </a:t>
            </a:r>
            <a:r>
              <a:rPr sz="1600" spc="-24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이용하면  객체의  컬럼별로  타입핸들러를  이용하여  데이터  타입을  처리할  수 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은 </a:t>
            </a:r>
            <a:r>
              <a:rPr sz="1600" spc="-30" dirty="0">
                <a:latin typeface="Calibri"/>
                <a:cs typeface="Calibri"/>
              </a:rPr>
              <a:t>1:1</a:t>
            </a:r>
            <a:r>
              <a:rPr sz="1600" spc="-30" dirty="0">
                <a:latin typeface="Gulim"/>
                <a:cs typeface="Gulim"/>
              </a:rPr>
              <a:t>매핑</a:t>
            </a:r>
            <a:r>
              <a:rPr sz="1600" spc="-30" dirty="0">
                <a:latin typeface="Calibri"/>
                <a:cs typeface="Calibri"/>
              </a:rPr>
              <a:t>(association)</a:t>
            </a:r>
            <a:r>
              <a:rPr sz="1600" spc="-30" dirty="0">
                <a:latin typeface="Gulim"/>
                <a:cs typeface="Gulim"/>
              </a:rPr>
              <a:t>과 </a:t>
            </a:r>
            <a:r>
              <a:rPr sz="1600" spc="95" dirty="0">
                <a:latin typeface="Calibri"/>
                <a:cs typeface="Calibri"/>
              </a:rPr>
              <a:t>1:N </a:t>
            </a:r>
            <a:r>
              <a:rPr sz="1600" spc="-40" dirty="0">
                <a:latin typeface="Gulim"/>
                <a:cs typeface="Gulim"/>
              </a:rPr>
              <a:t>매핑</a:t>
            </a:r>
            <a:r>
              <a:rPr sz="1600" spc="-40" dirty="0">
                <a:latin typeface="Calibri"/>
                <a:cs typeface="Calibri"/>
              </a:rPr>
              <a:t>(collection)</a:t>
            </a:r>
            <a:r>
              <a:rPr sz="1600" spc="-40" dirty="0">
                <a:latin typeface="Gulim"/>
                <a:cs typeface="Gulim"/>
              </a:rPr>
              <a:t>을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지원합니다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Calibri"/>
                <a:cs typeface="Calibri"/>
              </a:rPr>
              <a:t>resultMap </a:t>
            </a:r>
            <a:r>
              <a:rPr sz="1600" spc="-320" dirty="0">
                <a:latin typeface="Gulim"/>
                <a:cs typeface="Gulim"/>
              </a:rPr>
              <a:t>또한  재사용하여  간결하게  표현할  수  </a:t>
            </a:r>
            <a:r>
              <a:rPr sz="1600" spc="-225" dirty="0">
                <a:latin typeface="Gulim"/>
                <a:cs typeface="Gulim"/>
              </a:rPr>
              <a:t>있으며</a:t>
            </a:r>
            <a:r>
              <a:rPr sz="1600" spc="-225" dirty="0">
                <a:latin typeface="Calibri"/>
                <a:cs typeface="Calibri"/>
              </a:rPr>
              <a:t>,   </a:t>
            </a:r>
            <a:r>
              <a:rPr sz="1600" spc="30" dirty="0">
                <a:latin typeface="Calibri"/>
                <a:cs typeface="Calibri"/>
              </a:rPr>
              <a:t>case </a:t>
            </a:r>
            <a:r>
              <a:rPr sz="1600" spc="-320" dirty="0">
                <a:latin typeface="Gulim"/>
                <a:cs typeface="Gulim"/>
              </a:rPr>
              <a:t>엘리먼트를  이용해  동적  매핑이   </a:t>
            </a:r>
            <a:r>
              <a:rPr sz="1600" spc="-25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가능합니다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조건에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동적으로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동적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은  매퍼 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내  매핑구문에  </a:t>
            </a:r>
            <a:r>
              <a:rPr sz="1600" spc="-25" dirty="0">
                <a:latin typeface="Calibri"/>
                <a:cs typeface="Calibri"/>
              </a:rPr>
              <a:t>JSTL</a:t>
            </a:r>
            <a:r>
              <a:rPr sz="1600" spc="-25" dirty="0">
                <a:latin typeface="Gulim"/>
                <a:cs typeface="Gulim"/>
              </a:rPr>
              <a:t>과 </a:t>
            </a:r>
            <a:r>
              <a:rPr sz="1600" spc="-320" dirty="0">
                <a:latin typeface="Gulim"/>
                <a:cs typeface="Gulim"/>
              </a:rPr>
              <a:t>유사한  형태의문법으로 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인터페이스의  어노테이션  작성으로  </a:t>
            </a:r>
            <a:r>
              <a:rPr sz="1800" b="1" spc="-370" dirty="0">
                <a:latin typeface="Malgun Gothic"/>
                <a:cs typeface="Malgun Gothic"/>
              </a:rPr>
              <a:t>대체</a:t>
            </a:r>
            <a:r>
              <a:rPr sz="1800" b="1" spc="-11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중복으로  적용시  오류가  나기에  주의해야 </a:t>
            </a:r>
            <a:r>
              <a:rPr sz="1600" spc="-195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85" dirty="0">
                <a:latin typeface="Malgun Gothic"/>
                <a:cs typeface="Malgun Gothic"/>
              </a:rPr>
              <a:t>프레임워크와  </a:t>
            </a:r>
            <a:r>
              <a:rPr sz="1800" b="1" spc="-375" dirty="0">
                <a:latin typeface="Malgun Gothic"/>
                <a:cs typeface="Malgun Gothic"/>
              </a:rPr>
              <a:t>함께 </a:t>
            </a:r>
            <a:r>
              <a:rPr sz="1800" b="1" spc="-385" dirty="0">
                <a:latin typeface="Malgun Gothic"/>
                <a:cs typeface="Malgun Gothic"/>
              </a:rPr>
              <a:t>연동하여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14382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 err="1">
                <a:latin typeface="Calibri"/>
                <a:cs typeface="Calibri"/>
              </a:rPr>
              <a:t>MyBatis</a:t>
            </a:r>
            <a:r>
              <a:rPr sz="1800" b="1" spc="-35" dirty="0" err="1">
                <a:latin typeface="Malgun Gothic"/>
                <a:cs typeface="Malgun Gothic"/>
              </a:rPr>
              <a:t>는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lang="en-US" sz="1800" b="1" spc="-35" dirty="0" smtClean="0">
                <a:latin typeface="Malgun Gothic"/>
                <a:cs typeface="Malgun Gothic"/>
              </a:rPr>
              <a:t>SQL </a:t>
            </a:r>
            <a:r>
              <a:rPr sz="1800" b="1" spc="-380" dirty="0" err="1" smtClean="0">
                <a:latin typeface="Malgun Gothic"/>
                <a:cs typeface="Malgun Gothic"/>
              </a:rPr>
              <a:t>파라미터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0" dirty="0">
                <a:latin typeface="Malgun Gothic"/>
                <a:cs typeface="Malgun Gothic"/>
              </a:rPr>
              <a:t>결과를  객체로  </a:t>
            </a:r>
            <a:r>
              <a:rPr sz="1800" b="1" spc="-385" dirty="0">
                <a:latin typeface="Malgun Gothic"/>
                <a:cs typeface="Malgun Gothic"/>
              </a:rPr>
              <a:t>변환하는  </a:t>
            </a:r>
            <a:r>
              <a:rPr sz="1800" b="1" spc="-380" dirty="0">
                <a:latin typeface="Malgun Gothic"/>
                <a:cs typeface="Malgun Gothic"/>
              </a:rPr>
              <a:t>코드를  작성하지 않아도  </a:t>
            </a:r>
            <a:r>
              <a:rPr sz="1800" b="1" spc="-370" dirty="0">
                <a:latin typeface="Malgun Gothic"/>
                <a:cs typeface="Malgun Gothic"/>
              </a:rPr>
              <a:t>설정 </a:t>
            </a:r>
            <a:r>
              <a:rPr sz="1800" b="1" spc="-380" dirty="0">
                <a:latin typeface="Malgun Gothic"/>
                <a:cs typeface="Malgun Gothic"/>
              </a:rPr>
              <a:t>해놓은  타입으로 </a:t>
            </a:r>
            <a:r>
              <a:rPr sz="1800" b="1" spc="-320" dirty="0">
                <a:latin typeface="Malgun Gothic"/>
                <a:cs typeface="Malgun Gothic"/>
              </a:rPr>
              <a:t> 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 err="1" smtClean="0">
                <a:latin typeface="Gulim"/>
                <a:cs typeface="Gulim"/>
              </a:rPr>
              <a:t>쿼리결과의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lang="ko-KR" altLang="en-US" sz="1600" spc="-320" dirty="0" smtClean="0">
                <a:latin typeface="Gulim"/>
                <a:cs typeface="Gulim"/>
              </a:rPr>
              <a:t>결과집합</a:t>
            </a:r>
            <a:r>
              <a:rPr lang="en-US" altLang="ko-KR" sz="1600" spc="-320" dirty="0" smtClean="0">
                <a:latin typeface="Gulim"/>
                <a:cs typeface="Gulim"/>
              </a:rPr>
              <a:t>(</a:t>
            </a:r>
            <a:r>
              <a:rPr lang="en-US" altLang="ko-KR" sz="1600" spc="-320" dirty="0" err="1" smtClean="0">
                <a:latin typeface="Gulim"/>
                <a:cs typeface="Gulim"/>
              </a:rPr>
              <a:t>ResultSet</a:t>
            </a:r>
            <a:r>
              <a:rPr lang="en-US" altLang="ko-KR" sz="1600" spc="-320" dirty="0" smtClean="0">
                <a:latin typeface="Gulim"/>
                <a:cs typeface="Gulim"/>
              </a:rPr>
              <a:t>)</a:t>
            </a:r>
            <a:r>
              <a:rPr sz="1600" spc="-320" dirty="0" smtClean="0">
                <a:latin typeface="Gulim"/>
                <a:cs typeface="Gulim"/>
              </a:rPr>
              <a:t>을  </a:t>
            </a:r>
            <a:r>
              <a:rPr sz="1600" spc="-320" dirty="0">
                <a:latin typeface="Gulim"/>
                <a:cs typeface="Gulim"/>
              </a:rPr>
              <a:t>원하는  타입  및  객체에  담는  매핑기능을  </a:t>
            </a:r>
            <a:r>
              <a:rPr sz="1600" spc="-26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지원합니다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쿼리에  입력할  파라미터를  지정한  타입에  기초하여  동적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</a:t>
            </a:r>
            <a:r>
              <a:rPr sz="1600" spc="17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생성합니다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290" dirty="0">
                <a:latin typeface="Gulim"/>
                <a:cs typeface="Gulim"/>
              </a:rPr>
              <a:t>입력</a:t>
            </a:r>
            <a:r>
              <a:rPr sz="1600" spc="-290" dirty="0">
                <a:latin typeface="Calibri"/>
                <a:cs typeface="Calibri"/>
              </a:rPr>
              <a:t>/</a:t>
            </a:r>
            <a:r>
              <a:rPr sz="1600" spc="-290" dirty="0">
                <a:latin typeface="Gulim"/>
                <a:cs typeface="Gulim"/>
              </a:rPr>
              <a:t>결과  </a:t>
            </a:r>
            <a:r>
              <a:rPr sz="1600" spc="-320" dirty="0">
                <a:latin typeface="Gulim"/>
                <a:cs typeface="Gulim"/>
              </a:rPr>
              <a:t>데이터를  처리하는  로직을  간단하게  만드는  다양한  기능을   </a:t>
            </a:r>
            <a:r>
              <a:rPr sz="1600" spc="-260" dirty="0">
                <a:latin typeface="Gulim"/>
                <a:cs typeface="Gulim"/>
              </a:rPr>
              <a:t>제공합니다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0744" y="2394204"/>
            <a:ext cx="3209544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7160" y="2420912"/>
            <a:ext cx="3103245" cy="3960495"/>
          </a:xfrm>
          <a:custGeom>
            <a:avLst/>
            <a:gdLst/>
            <a:ahLst/>
            <a:cxnLst/>
            <a:rect l="l" t="t" r="r" b="b"/>
            <a:pathLst>
              <a:path w="3103245" h="3960495">
                <a:moveTo>
                  <a:pt x="0" y="3960495"/>
                </a:moveTo>
                <a:lnTo>
                  <a:pt x="3103244" y="3960495"/>
                </a:lnTo>
                <a:lnTo>
                  <a:pt x="3103244" y="0"/>
                </a:lnTo>
                <a:lnTo>
                  <a:pt x="0" y="0"/>
                </a:lnTo>
                <a:lnTo>
                  <a:pt x="0" y="39604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3059" y="3590544"/>
            <a:ext cx="4245864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2695" y="3552444"/>
            <a:ext cx="957072" cy="29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740" y="3569208"/>
            <a:ext cx="4229100" cy="1623695"/>
          </a:xfrm>
          <a:custGeom>
            <a:avLst/>
            <a:gdLst/>
            <a:ahLst/>
            <a:cxnLst/>
            <a:rect l="l" t="t" r="r" b="b"/>
            <a:pathLst>
              <a:path w="4229100" h="1623695">
                <a:moveTo>
                  <a:pt x="4229100" y="0"/>
                </a:moveTo>
                <a:lnTo>
                  <a:pt x="0" y="0"/>
                </a:lnTo>
                <a:lnTo>
                  <a:pt x="0" y="1623314"/>
                </a:lnTo>
                <a:lnTo>
                  <a:pt x="4046982" y="1623314"/>
                </a:lnTo>
                <a:lnTo>
                  <a:pt x="4229100" y="1441195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9721" y="501040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8" y="0"/>
                </a:moveTo>
                <a:lnTo>
                  <a:pt x="36449" y="36449"/>
                </a:lnTo>
                <a:lnTo>
                  <a:pt x="0" y="182118"/>
                </a:lnTo>
                <a:lnTo>
                  <a:pt x="1821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2740" y="3569208"/>
            <a:ext cx="4229100" cy="1623695"/>
          </a:xfrm>
          <a:custGeom>
            <a:avLst/>
            <a:gdLst/>
            <a:ahLst/>
            <a:cxnLst/>
            <a:rect l="l" t="t" r="r" b="b"/>
            <a:pathLst>
              <a:path w="4229100" h="1623695">
                <a:moveTo>
                  <a:pt x="4046982" y="1623314"/>
                </a:moveTo>
                <a:lnTo>
                  <a:pt x="4083431" y="1477644"/>
                </a:lnTo>
                <a:lnTo>
                  <a:pt x="4229100" y="1441195"/>
                </a:lnTo>
                <a:lnTo>
                  <a:pt x="4046982" y="1623314"/>
                </a:lnTo>
                <a:lnTo>
                  <a:pt x="0" y="1623314"/>
                </a:lnTo>
                <a:lnTo>
                  <a:pt x="0" y="0"/>
                </a:lnTo>
                <a:lnTo>
                  <a:pt x="4229100" y="0"/>
                </a:lnTo>
                <a:lnTo>
                  <a:pt x="4229100" y="1441195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3267" y="3810000"/>
            <a:ext cx="2859024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0988" y="3771900"/>
            <a:ext cx="1280160" cy="295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9651" y="3789756"/>
            <a:ext cx="4445" cy="1191260"/>
          </a:xfrm>
          <a:custGeom>
            <a:avLst/>
            <a:gdLst/>
            <a:ahLst/>
            <a:cxnLst/>
            <a:rect l="l" t="t" r="r" b="b"/>
            <a:pathLst>
              <a:path w="4445" h="1191260">
                <a:moveTo>
                  <a:pt x="0" y="1191183"/>
                </a:moveTo>
                <a:lnTo>
                  <a:pt x="4089" y="1191183"/>
                </a:lnTo>
                <a:lnTo>
                  <a:pt x="4089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7803" y="3789756"/>
            <a:ext cx="1764030" cy="1191260"/>
          </a:xfrm>
          <a:custGeom>
            <a:avLst/>
            <a:gdLst/>
            <a:ahLst/>
            <a:cxnLst/>
            <a:rect l="l" t="t" r="r" b="b"/>
            <a:pathLst>
              <a:path w="1764029" h="1191260">
                <a:moveTo>
                  <a:pt x="0" y="1191183"/>
                </a:moveTo>
                <a:lnTo>
                  <a:pt x="1763496" y="1191183"/>
                </a:lnTo>
                <a:lnTo>
                  <a:pt x="1763496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2947" y="3789756"/>
            <a:ext cx="2849245" cy="1191260"/>
          </a:xfrm>
          <a:custGeom>
            <a:avLst/>
            <a:gdLst/>
            <a:ahLst/>
            <a:cxnLst/>
            <a:rect l="l" t="t" r="r" b="b"/>
            <a:pathLst>
              <a:path w="2849245" h="1191260">
                <a:moveTo>
                  <a:pt x="0" y="1191183"/>
                </a:moveTo>
                <a:lnTo>
                  <a:pt x="2849245" y="1191183"/>
                </a:lnTo>
                <a:lnTo>
                  <a:pt x="2849245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8613" y="3559936"/>
            <a:ext cx="152654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30" dirty="0">
                <a:solidFill>
                  <a:srgbClr val="404040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25363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5363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0884" y="4066032"/>
            <a:ext cx="1406652" cy="786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0094" y="4094860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5" h="675004">
                <a:moveTo>
                  <a:pt x="1245870" y="0"/>
                </a:moveTo>
                <a:lnTo>
                  <a:pt x="48386" y="0"/>
                </a:lnTo>
                <a:lnTo>
                  <a:pt x="29575" y="3809"/>
                </a:lnTo>
                <a:lnTo>
                  <a:pt x="14192" y="14192"/>
                </a:lnTo>
                <a:lnTo>
                  <a:pt x="3810" y="29575"/>
                </a:lnTo>
                <a:lnTo>
                  <a:pt x="0" y="48387"/>
                </a:lnTo>
                <a:lnTo>
                  <a:pt x="0" y="626109"/>
                </a:lnTo>
                <a:lnTo>
                  <a:pt x="3809" y="644921"/>
                </a:lnTo>
                <a:lnTo>
                  <a:pt x="14192" y="660304"/>
                </a:lnTo>
                <a:lnTo>
                  <a:pt x="29575" y="670687"/>
                </a:lnTo>
                <a:lnTo>
                  <a:pt x="48386" y="674496"/>
                </a:lnTo>
                <a:lnTo>
                  <a:pt x="1245870" y="674496"/>
                </a:lnTo>
                <a:lnTo>
                  <a:pt x="1264681" y="670687"/>
                </a:lnTo>
                <a:lnTo>
                  <a:pt x="1280064" y="660304"/>
                </a:lnTo>
                <a:lnTo>
                  <a:pt x="1290447" y="644921"/>
                </a:lnTo>
                <a:lnTo>
                  <a:pt x="1294256" y="626109"/>
                </a:lnTo>
                <a:lnTo>
                  <a:pt x="1294256" y="48387"/>
                </a:lnTo>
                <a:lnTo>
                  <a:pt x="1290446" y="29575"/>
                </a:lnTo>
                <a:lnTo>
                  <a:pt x="1280064" y="14192"/>
                </a:lnTo>
                <a:lnTo>
                  <a:pt x="1264681" y="3810"/>
                </a:lnTo>
                <a:lnTo>
                  <a:pt x="1245870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0094" y="4094860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5" h="675004">
                <a:moveTo>
                  <a:pt x="0" y="48387"/>
                </a:moveTo>
                <a:lnTo>
                  <a:pt x="3810" y="29575"/>
                </a:lnTo>
                <a:lnTo>
                  <a:pt x="14192" y="14192"/>
                </a:lnTo>
                <a:lnTo>
                  <a:pt x="29575" y="3809"/>
                </a:lnTo>
                <a:lnTo>
                  <a:pt x="48386" y="0"/>
                </a:lnTo>
                <a:lnTo>
                  <a:pt x="1245870" y="0"/>
                </a:lnTo>
                <a:lnTo>
                  <a:pt x="1264681" y="3810"/>
                </a:lnTo>
                <a:lnTo>
                  <a:pt x="1280064" y="14192"/>
                </a:lnTo>
                <a:lnTo>
                  <a:pt x="1290446" y="29575"/>
                </a:lnTo>
                <a:lnTo>
                  <a:pt x="1294256" y="48387"/>
                </a:lnTo>
                <a:lnTo>
                  <a:pt x="1294256" y="626109"/>
                </a:lnTo>
                <a:lnTo>
                  <a:pt x="1290447" y="644921"/>
                </a:lnTo>
                <a:lnTo>
                  <a:pt x="1280064" y="660304"/>
                </a:lnTo>
                <a:lnTo>
                  <a:pt x="1264681" y="670687"/>
                </a:lnTo>
                <a:lnTo>
                  <a:pt x="1245870" y="674496"/>
                </a:lnTo>
                <a:lnTo>
                  <a:pt x="48386" y="674496"/>
                </a:lnTo>
                <a:lnTo>
                  <a:pt x="29575" y="670687"/>
                </a:lnTo>
                <a:lnTo>
                  <a:pt x="14192" y="660304"/>
                </a:lnTo>
                <a:lnTo>
                  <a:pt x="3809" y="644921"/>
                </a:lnTo>
                <a:lnTo>
                  <a:pt x="0" y="626109"/>
                </a:lnTo>
                <a:lnTo>
                  <a:pt x="0" y="48387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40094" y="4343654"/>
            <a:ext cx="129476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ct val="100000"/>
              </a:lnSpc>
            </a:pPr>
            <a:r>
              <a:rPr sz="1100" b="1" spc="7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52947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2947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9252" y="3838117"/>
            <a:ext cx="450850" cy="1054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270"/>
              </a:lnSpc>
            </a:pP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i</a:t>
            </a:r>
            <a:r>
              <a:rPr sz="1200" b="1" spc="15" dirty="0">
                <a:solidFill>
                  <a:srgbClr val="57562A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200" b="1" spc="15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57562A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eterTy</a:t>
            </a:r>
            <a:r>
              <a:rPr sz="1200" b="1" spc="-10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e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61300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61300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2929" y="3088513"/>
            <a:ext cx="1569085" cy="701675"/>
          </a:xfrm>
          <a:custGeom>
            <a:avLst/>
            <a:gdLst/>
            <a:ahLst/>
            <a:cxnLst/>
            <a:rect l="l" t="t" r="r" b="b"/>
            <a:pathLst>
              <a:path w="1569085" h="701675">
                <a:moveTo>
                  <a:pt x="0" y="0"/>
                </a:moveTo>
                <a:lnTo>
                  <a:pt x="1568704" y="0"/>
                </a:lnTo>
                <a:lnTo>
                  <a:pt x="1568704" y="701167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2569" y="2534348"/>
            <a:ext cx="2880995" cy="1108710"/>
          </a:xfrm>
          <a:custGeom>
            <a:avLst/>
            <a:gdLst/>
            <a:ahLst/>
            <a:cxnLst/>
            <a:rect l="l" t="t" r="r" b="b"/>
            <a:pathLst>
              <a:path w="2880995" h="1108710">
                <a:moveTo>
                  <a:pt x="0" y="1108392"/>
                </a:moveTo>
                <a:lnTo>
                  <a:pt x="2880486" y="1108392"/>
                </a:lnTo>
                <a:lnTo>
                  <a:pt x="2880486" y="0"/>
                </a:lnTo>
                <a:lnTo>
                  <a:pt x="0" y="0"/>
                </a:lnTo>
                <a:lnTo>
                  <a:pt x="0" y="1108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2534348"/>
            <a:ext cx="2880995" cy="1108710"/>
          </a:xfrm>
          <a:custGeom>
            <a:avLst/>
            <a:gdLst/>
            <a:ahLst/>
            <a:cxnLst/>
            <a:rect l="l" t="t" r="r" b="b"/>
            <a:pathLst>
              <a:path w="2880995" h="1108710">
                <a:moveTo>
                  <a:pt x="0" y="1108392"/>
                </a:moveTo>
                <a:lnTo>
                  <a:pt x="2880486" y="1108392"/>
                </a:lnTo>
                <a:lnTo>
                  <a:pt x="2880486" y="0"/>
                </a:lnTo>
                <a:lnTo>
                  <a:pt x="0" y="0"/>
                </a:lnTo>
                <a:lnTo>
                  <a:pt x="0" y="1108392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0679" y="2752344"/>
            <a:ext cx="826007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4772" y="2974848"/>
            <a:ext cx="923543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6588" y="2778632"/>
            <a:ext cx="720089" cy="720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10308" y="3037332"/>
            <a:ext cx="6578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1F1F0E"/>
                </a:solidFill>
                <a:latin typeface="Calibri"/>
                <a:cs typeface="Calibri"/>
              </a:rPr>
              <a:t>Primitive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5560" y="2752344"/>
            <a:ext cx="827532" cy="826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4432" y="2974848"/>
            <a:ext cx="633983" cy="4267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2483" y="2778632"/>
            <a:ext cx="720090" cy="7200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99333" y="3037332"/>
            <a:ext cx="36893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5" dirty="0">
                <a:solidFill>
                  <a:srgbClr val="1F1F0E"/>
                </a:solidFill>
                <a:latin typeface="Calibri"/>
                <a:cs typeface="Calibri"/>
              </a:rPr>
              <a:t>Map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12820" y="2752344"/>
            <a:ext cx="826008" cy="8260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9020" y="2974848"/>
            <a:ext cx="719327" cy="426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8601" y="2778632"/>
            <a:ext cx="720089" cy="7200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94557" y="3037332"/>
            <a:ext cx="4533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1F1F0E"/>
                </a:solidFill>
                <a:latin typeface="Calibri"/>
                <a:cs typeface="Calibri"/>
              </a:rPr>
              <a:t>POJO</a:t>
            </a:r>
            <a:r>
              <a:rPr sz="1200" b="1" spc="15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64279" y="3540056"/>
            <a:ext cx="273050" cy="84455"/>
          </a:xfrm>
          <a:custGeom>
            <a:avLst/>
            <a:gdLst/>
            <a:ahLst/>
            <a:cxnLst/>
            <a:rect l="l" t="t" r="r" b="b"/>
            <a:pathLst>
              <a:path w="273050" h="84454">
                <a:moveTo>
                  <a:pt x="0" y="84396"/>
                </a:moveTo>
                <a:lnTo>
                  <a:pt x="272440" y="84396"/>
                </a:lnTo>
                <a:lnTo>
                  <a:pt x="272440" y="0"/>
                </a:lnTo>
                <a:lnTo>
                  <a:pt x="0" y="0"/>
                </a:lnTo>
                <a:lnTo>
                  <a:pt x="0" y="84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4696" y="5147703"/>
            <a:ext cx="2880995" cy="1090295"/>
          </a:xfrm>
          <a:custGeom>
            <a:avLst/>
            <a:gdLst/>
            <a:ahLst/>
            <a:cxnLst/>
            <a:rect l="l" t="t" r="r" b="b"/>
            <a:pathLst>
              <a:path w="2880995" h="1090295">
                <a:moveTo>
                  <a:pt x="0" y="1089685"/>
                </a:moveTo>
                <a:lnTo>
                  <a:pt x="2880487" y="1089685"/>
                </a:lnTo>
                <a:lnTo>
                  <a:pt x="2880487" y="0"/>
                </a:lnTo>
                <a:lnTo>
                  <a:pt x="0" y="0"/>
                </a:lnTo>
                <a:lnTo>
                  <a:pt x="0" y="1089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04696" y="5147703"/>
            <a:ext cx="2880995" cy="1090295"/>
          </a:xfrm>
          <a:custGeom>
            <a:avLst/>
            <a:gdLst/>
            <a:ahLst/>
            <a:cxnLst/>
            <a:rect l="l" t="t" r="r" b="b"/>
            <a:pathLst>
              <a:path w="2880995" h="1090295">
                <a:moveTo>
                  <a:pt x="0" y="1089685"/>
                </a:moveTo>
                <a:lnTo>
                  <a:pt x="2880487" y="1089685"/>
                </a:lnTo>
                <a:lnTo>
                  <a:pt x="2880487" y="0"/>
                </a:lnTo>
                <a:lnTo>
                  <a:pt x="0" y="0"/>
                </a:lnTo>
                <a:lnTo>
                  <a:pt x="0" y="1089685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563748" y="5184521"/>
            <a:ext cx="8013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57562A"/>
                </a:solidFill>
                <a:latin typeface="Calibri"/>
                <a:cs typeface="Calibri"/>
              </a:rPr>
              <a:t>Return</a:t>
            </a:r>
            <a:r>
              <a:rPr sz="1100" b="1" spc="-7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r>
              <a:rPr sz="1100" b="1" spc="35" dirty="0">
                <a:solidFill>
                  <a:srgbClr val="57562A"/>
                </a:solidFill>
                <a:latin typeface="Calibri"/>
                <a:cs typeface="Calibri"/>
              </a:rPr>
              <a:t>Type</a:t>
            </a:r>
            <a:r>
              <a:rPr sz="1100" b="1" spc="5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23060" y="5346191"/>
            <a:ext cx="826008" cy="8275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7152" y="5570220"/>
            <a:ext cx="923544" cy="4267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48841" y="5373242"/>
            <a:ext cx="720089" cy="7201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02435" y="5632399"/>
            <a:ext cx="6578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1F1F0E"/>
                </a:solidFill>
                <a:latin typeface="Calibri"/>
                <a:cs typeface="Calibri"/>
              </a:rPr>
              <a:t>Primitive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7939" y="5346191"/>
            <a:ext cx="827532" cy="827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86811" y="5570220"/>
            <a:ext cx="633984" cy="4267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94610" y="5373242"/>
            <a:ext cx="720089" cy="7201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91714" y="5632399"/>
            <a:ext cx="3683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1F1F0E"/>
                </a:solidFill>
                <a:latin typeface="Calibri"/>
                <a:cs typeface="Calibri"/>
              </a:rPr>
              <a:t>Map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05200" y="5346191"/>
            <a:ext cx="827531" cy="827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2923" y="5570220"/>
            <a:ext cx="719327" cy="4267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1870" y="5373242"/>
            <a:ext cx="720089" cy="7201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687826" y="5632399"/>
            <a:ext cx="4533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1F1F0E"/>
                </a:solidFill>
                <a:latin typeface="Calibri"/>
                <a:cs typeface="Calibri"/>
              </a:rPr>
              <a:t>POJO</a:t>
            </a:r>
            <a:r>
              <a:rPr sz="1200" b="1" spc="15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60470" y="5165106"/>
            <a:ext cx="273050" cy="100330"/>
          </a:xfrm>
          <a:custGeom>
            <a:avLst/>
            <a:gdLst/>
            <a:ahLst/>
            <a:cxnLst/>
            <a:rect l="l" t="t" r="r" b="b"/>
            <a:pathLst>
              <a:path w="273050" h="100329">
                <a:moveTo>
                  <a:pt x="0" y="99932"/>
                </a:moveTo>
                <a:lnTo>
                  <a:pt x="272440" y="99932"/>
                </a:lnTo>
                <a:lnTo>
                  <a:pt x="272440" y="0"/>
                </a:lnTo>
                <a:lnTo>
                  <a:pt x="0" y="0"/>
                </a:lnTo>
                <a:lnTo>
                  <a:pt x="0" y="9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5183" y="4980940"/>
            <a:ext cx="3612515" cy="711835"/>
          </a:xfrm>
          <a:custGeom>
            <a:avLst/>
            <a:gdLst/>
            <a:ahLst/>
            <a:cxnLst/>
            <a:rect l="l" t="t" r="r" b="b"/>
            <a:pathLst>
              <a:path w="3612515" h="711835">
                <a:moveTo>
                  <a:pt x="3612261" y="0"/>
                </a:moveTo>
                <a:lnTo>
                  <a:pt x="3612261" y="711606"/>
                </a:lnTo>
                <a:lnTo>
                  <a:pt x="0" y="711606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11183" y="3810000"/>
            <a:ext cx="832103" cy="12009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90102" y="3789756"/>
            <a:ext cx="822960" cy="1191260"/>
          </a:xfrm>
          <a:custGeom>
            <a:avLst/>
            <a:gdLst/>
            <a:ahLst/>
            <a:cxnLst/>
            <a:rect l="l" t="t" r="r" b="b"/>
            <a:pathLst>
              <a:path w="822959" h="1191260">
                <a:moveTo>
                  <a:pt x="0" y="1191183"/>
                </a:moveTo>
                <a:lnTo>
                  <a:pt x="822401" y="1191183"/>
                </a:lnTo>
                <a:lnTo>
                  <a:pt x="822401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90102" y="3789756"/>
            <a:ext cx="822960" cy="1191260"/>
          </a:xfrm>
          <a:custGeom>
            <a:avLst/>
            <a:gdLst/>
            <a:ahLst/>
            <a:cxnLst/>
            <a:rect l="l" t="t" r="r" b="b"/>
            <a:pathLst>
              <a:path w="822959" h="1191260">
                <a:moveTo>
                  <a:pt x="0" y="1191183"/>
                </a:moveTo>
                <a:lnTo>
                  <a:pt x="822401" y="1191183"/>
                </a:lnTo>
                <a:lnTo>
                  <a:pt x="822401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915527" y="4208526"/>
            <a:ext cx="413384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  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02066" y="4347209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90" h="76200">
                <a:moveTo>
                  <a:pt x="211835" y="0"/>
                </a:moveTo>
                <a:lnTo>
                  <a:pt x="211835" y="76200"/>
                </a:lnTo>
                <a:lnTo>
                  <a:pt x="275335" y="44450"/>
                </a:lnTo>
                <a:lnTo>
                  <a:pt x="224535" y="44450"/>
                </a:lnTo>
                <a:lnTo>
                  <a:pt x="224535" y="31750"/>
                </a:lnTo>
                <a:lnTo>
                  <a:pt x="275335" y="31750"/>
                </a:lnTo>
                <a:lnTo>
                  <a:pt x="211835" y="0"/>
                </a:lnTo>
                <a:close/>
              </a:path>
              <a:path w="288290" h="76200">
                <a:moveTo>
                  <a:pt x="2118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1835" y="44450"/>
                </a:lnTo>
                <a:lnTo>
                  <a:pt x="211835" y="31750"/>
                </a:lnTo>
                <a:close/>
              </a:path>
              <a:path w="288290" h="76200">
                <a:moveTo>
                  <a:pt x="275335" y="31750"/>
                </a:moveTo>
                <a:lnTo>
                  <a:pt x="224535" y="31750"/>
                </a:lnTo>
                <a:lnTo>
                  <a:pt x="224535" y="44450"/>
                </a:lnTo>
                <a:lnTo>
                  <a:pt x="275335" y="44450"/>
                </a:lnTo>
                <a:lnTo>
                  <a:pt x="288035" y="38100"/>
                </a:lnTo>
                <a:lnTo>
                  <a:pt x="275335" y="3175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29651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29651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17858" y="3990517"/>
            <a:ext cx="446405" cy="749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4765" indent="-12700">
              <a:lnSpc>
                <a:spcPts val="1270"/>
              </a:lnSpc>
            </a:pP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sultTy</a:t>
            </a:r>
            <a:r>
              <a:rPr sz="1200" b="1" spc="-10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sultMa</a:t>
            </a:r>
            <a:r>
              <a:rPr sz="1200" b="1" spc="-5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91915" y="4980940"/>
            <a:ext cx="5209540" cy="1341120"/>
          </a:xfrm>
          <a:custGeom>
            <a:avLst/>
            <a:gdLst/>
            <a:ahLst/>
            <a:cxnLst/>
            <a:rect l="l" t="t" r="r" b="b"/>
            <a:pathLst>
              <a:path w="5209540" h="1341120">
                <a:moveTo>
                  <a:pt x="5209413" y="0"/>
                </a:moveTo>
                <a:lnTo>
                  <a:pt x="5209413" y="1341031"/>
                </a:lnTo>
                <a:lnTo>
                  <a:pt x="0" y="1341031"/>
                </a:lnTo>
                <a:lnTo>
                  <a:pt x="0" y="1112431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09771" y="3998976"/>
            <a:ext cx="827531" cy="826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3008" y="4130040"/>
            <a:ext cx="906780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6696" y="4025265"/>
            <a:ext cx="720089" cy="7200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598290" y="4192778"/>
            <a:ext cx="64135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</a:pPr>
            <a:r>
              <a:rPr sz="1200" b="1" spc="5" dirty="0">
                <a:solidFill>
                  <a:srgbClr val="1F1F0E"/>
                </a:solidFill>
                <a:latin typeface="Calibri"/>
                <a:cs typeface="Calibri"/>
              </a:rPr>
              <a:t>Mapper  </a:t>
            </a: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Interface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1915" y="45293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1975" y="0"/>
                </a:moveTo>
                <a:lnTo>
                  <a:pt x="37826" y="4861"/>
                </a:lnTo>
                <a:lnTo>
                  <a:pt x="18129" y="18129"/>
                </a:lnTo>
                <a:lnTo>
                  <a:pt x="4861" y="37826"/>
                </a:lnTo>
                <a:lnTo>
                  <a:pt x="0" y="61976"/>
                </a:lnTo>
                <a:lnTo>
                  <a:pt x="4861" y="86052"/>
                </a:lnTo>
                <a:lnTo>
                  <a:pt x="18129" y="105711"/>
                </a:lnTo>
                <a:lnTo>
                  <a:pt x="37826" y="118965"/>
                </a:lnTo>
                <a:lnTo>
                  <a:pt x="61975" y="123825"/>
                </a:lnTo>
                <a:lnTo>
                  <a:pt x="86052" y="118965"/>
                </a:lnTo>
                <a:lnTo>
                  <a:pt x="105711" y="105711"/>
                </a:lnTo>
                <a:lnTo>
                  <a:pt x="118965" y="86052"/>
                </a:lnTo>
                <a:lnTo>
                  <a:pt x="123825" y="61976"/>
                </a:lnTo>
                <a:lnTo>
                  <a:pt x="118965" y="37826"/>
                </a:lnTo>
                <a:lnTo>
                  <a:pt x="105711" y="18129"/>
                </a:lnTo>
                <a:lnTo>
                  <a:pt x="86052" y="4861"/>
                </a:lnTo>
                <a:lnTo>
                  <a:pt x="61975" y="0"/>
                </a:lnTo>
                <a:close/>
              </a:path>
            </a:pathLst>
          </a:custGeom>
          <a:solidFill>
            <a:srgbClr val="F9A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1915" y="45293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61976"/>
                </a:moveTo>
                <a:lnTo>
                  <a:pt x="4861" y="86052"/>
                </a:lnTo>
                <a:lnTo>
                  <a:pt x="18129" y="105711"/>
                </a:lnTo>
                <a:lnTo>
                  <a:pt x="37826" y="118965"/>
                </a:lnTo>
                <a:lnTo>
                  <a:pt x="61975" y="123825"/>
                </a:lnTo>
                <a:lnTo>
                  <a:pt x="86052" y="118965"/>
                </a:lnTo>
                <a:lnTo>
                  <a:pt x="105711" y="105711"/>
                </a:lnTo>
                <a:lnTo>
                  <a:pt x="118965" y="86052"/>
                </a:lnTo>
                <a:lnTo>
                  <a:pt x="123825" y="61976"/>
                </a:lnTo>
                <a:lnTo>
                  <a:pt x="118965" y="37826"/>
                </a:lnTo>
                <a:lnTo>
                  <a:pt x="105711" y="18129"/>
                </a:lnTo>
                <a:lnTo>
                  <a:pt x="86052" y="4861"/>
                </a:lnTo>
                <a:lnTo>
                  <a:pt x="61975" y="0"/>
                </a:lnTo>
                <a:lnTo>
                  <a:pt x="37826" y="4861"/>
                </a:lnTo>
                <a:lnTo>
                  <a:pt x="18129" y="18129"/>
                </a:lnTo>
                <a:lnTo>
                  <a:pt x="4861" y="37826"/>
                </a:lnTo>
                <a:lnTo>
                  <a:pt x="0" y="61976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5740" y="4591303"/>
            <a:ext cx="1534160" cy="5715"/>
          </a:xfrm>
          <a:custGeom>
            <a:avLst/>
            <a:gdLst/>
            <a:ahLst/>
            <a:cxnLst/>
            <a:rect l="l" t="t" r="r" b="b"/>
            <a:pathLst>
              <a:path w="1534160" h="5714">
                <a:moveTo>
                  <a:pt x="0" y="0"/>
                </a:moveTo>
                <a:lnTo>
                  <a:pt x="1533779" y="5715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23060" y="3994403"/>
            <a:ext cx="826008" cy="8260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1451" y="4125467"/>
            <a:ext cx="693419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48714" y="4020311"/>
            <a:ext cx="720217" cy="72008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16735" y="4187697"/>
            <a:ext cx="42799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80" dirty="0">
                <a:solidFill>
                  <a:srgbClr val="1F1F0E"/>
                </a:solidFill>
                <a:latin typeface="Calibri"/>
                <a:cs typeface="Calibri"/>
              </a:rPr>
              <a:t>Biz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Logic</a:t>
            </a:r>
            <a:r>
              <a:rPr sz="1200" b="1" spc="12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68804" y="4346828"/>
            <a:ext cx="1167765" cy="76200"/>
          </a:xfrm>
          <a:custGeom>
            <a:avLst/>
            <a:gdLst/>
            <a:ahLst/>
            <a:cxnLst/>
            <a:rect l="l" t="t" r="r" b="b"/>
            <a:pathLst>
              <a:path w="1167764" h="76200">
                <a:moveTo>
                  <a:pt x="126" y="27178"/>
                </a:moveTo>
                <a:lnTo>
                  <a:pt x="0" y="39878"/>
                </a:lnTo>
                <a:lnTo>
                  <a:pt x="50800" y="40132"/>
                </a:lnTo>
                <a:lnTo>
                  <a:pt x="50926" y="27432"/>
                </a:lnTo>
                <a:lnTo>
                  <a:pt x="126" y="27178"/>
                </a:lnTo>
                <a:close/>
              </a:path>
              <a:path w="1167764" h="76200">
                <a:moveTo>
                  <a:pt x="89026" y="27559"/>
                </a:moveTo>
                <a:lnTo>
                  <a:pt x="88900" y="40259"/>
                </a:lnTo>
                <a:lnTo>
                  <a:pt x="139700" y="40513"/>
                </a:lnTo>
                <a:lnTo>
                  <a:pt x="139826" y="27813"/>
                </a:lnTo>
                <a:lnTo>
                  <a:pt x="89026" y="27559"/>
                </a:lnTo>
                <a:close/>
              </a:path>
              <a:path w="1167764" h="76200">
                <a:moveTo>
                  <a:pt x="177926" y="27940"/>
                </a:moveTo>
                <a:lnTo>
                  <a:pt x="177800" y="40640"/>
                </a:lnTo>
                <a:lnTo>
                  <a:pt x="228600" y="40767"/>
                </a:lnTo>
                <a:lnTo>
                  <a:pt x="228726" y="28194"/>
                </a:lnTo>
                <a:lnTo>
                  <a:pt x="177926" y="27940"/>
                </a:lnTo>
                <a:close/>
              </a:path>
              <a:path w="1167764" h="76200">
                <a:moveTo>
                  <a:pt x="266826" y="28321"/>
                </a:moveTo>
                <a:lnTo>
                  <a:pt x="266700" y="41021"/>
                </a:lnTo>
                <a:lnTo>
                  <a:pt x="317500" y="41148"/>
                </a:lnTo>
                <a:lnTo>
                  <a:pt x="317626" y="28448"/>
                </a:lnTo>
                <a:lnTo>
                  <a:pt x="266826" y="28321"/>
                </a:lnTo>
                <a:close/>
              </a:path>
              <a:path w="1167764" h="76200">
                <a:moveTo>
                  <a:pt x="355726" y="28702"/>
                </a:moveTo>
                <a:lnTo>
                  <a:pt x="355600" y="41402"/>
                </a:lnTo>
                <a:lnTo>
                  <a:pt x="406400" y="41529"/>
                </a:lnTo>
                <a:lnTo>
                  <a:pt x="406526" y="28829"/>
                </a:lnTo>
                <a:lnTo>
                  <a:pt x="355726" y="28702"/>
                </a:lnTo>
                <a:close/>
              </a:path>
              <a:path w="1167764" h="76200">
                <a:moveTo>
                  <a:pt x="444626" y="29083"/>
                </a:moveTo>
                <a:lnTo>
                  <a:pt x="444500" y="41783"/>
                </a:lnTo>
                <a:lnTo>
                  <a:pt x="495300" y="41910"/>
                </a:lnTo>
                <a:lnTo>
                  <a:pt x="495426" y="29210"/>
                </a:lnTo>
                <a:lnTo>
                  <a:pt x="444626" y="29083"/>
                </a:lnTo>
                <a:close/>
              </a:path>
              <a:path w="1167764" h="76200">
                <a:moveTo>
                  <a:pt x="533526" y="29464"/>
                </a:moveTo>
                <a:lnTo>
                  <a:pt x="533400" y="42164"/>
                </a:lnTo>
                <a:lnTo>
                  <a:pt x="584200" y="42291"/>
                </a:lnTo>
                <a:lnTo>
                  <a:pt x="584326" y="29591"/>
                </a:lnTo>
                <a:lnTo>
                  <a:pt x="533526" y="29464"/>
                </a:lnTo>
                <a:close/>
              </a:path>
              <a:path w="1167764" h="76200">
                <a:moveTo>
                  <a:pt x="622426" y="29845"/>
                </a:moveTo>
                <a:lnTo>
                  <a:pt x="622300" y="42545"/>
                </a:lnTo>
                <a:lnTo>
                  <a:pt x="673100" y="42672"/>
                </a:lnTo>
                <a:lnTo>
                  <a:pt x="673226" y="29972"/>
                </a:lnTo>
                <a:lnTo>
                  <a:pt x="622426" y="29845"/>
                </a:lnTo>
                <a:close/>
              </a:path>
              <a:path w="1167764" h="76200">
                <a:moveTo>
                  <a:pt x="711326" y="30226"/>
                </a:moveTo>
                <a:lnTo>
                  <a:pt x="711200" y="42926"/>
                </a:lnTo>
                <a:lnTo>
                  <a:pt x="762000" y="43053"/>
                </a:lnTo>
                <a:lnTo>
                  <a:pt x="762126" y="30353"/>
                </a:lnTo>
                <a:lnTo>
                  <a:pt x="711326" y="30226"/>
                </a:lnTo>
                <a:close/>
              </a:path>
              <a:path w="1167764" h="76200">
                <a:moveTo>
                  <a:pt x="800226" y="30607"/>
                </a:moveTo>
                <a:lnTo>
                  <a:pt x="800100" y="43307"/>
                </a:lnTo>
                <a:lnTo>
                  <a:pt x="850900" y="43434"/>
                </a:lnTo>
                <a:lnTo>
                  <a:pt x="851026" y="30734"/>
                </a:lnTo>
                <a:lnTo>
                  <a:pt x="800226" y="30607"/>
                </a:lnTo>
                <a:close/>
              </a:path>
              <a:path w="1167764" h="76200">
                <a:moveTo>
                  <a:pt x="889126" y="30988"/>
                </a:moveTo>
                <a:lnTo>
                  <a:pt x="888999" y="43688"/>
                </a:lnTo>
                <a:lnTo>
                  <a:pt x="939799" y="43815"/>
                </a:lnTo>
                <a:lnTo>
                  <a:pt x="939926" y="31115"/>
                </a:lnTo>
                <a:lnTo>
                  <a:pt x="889126" y="30988"/>
                </a:lnTo>
                <a:close/>
              </a:path>
              <a:path w="1167764" h="76200">
                <a:moveTo>
                  <a:pt x="978026" y="31369"/>
                </a:moveTo>
                <a:lnTo>
                  <a:pt x="977899" y="44069"/>
                </a:lnTo>
                <a:lnTo>
                  <a:pt x="1028699" y="44196"/>
                </a:lnTo>
                <a:lnTo>
                  <a:pt x="1028826" y="31496"/>
                </a:lnTo>
                <a:lnTo>
                  <a:pt x="978026" y="31369"/>
                </a:lnTo>
                <a:close/>
              </a:path>
              <a:path w="1167764" h="76200">
                <a:moveTo>
                  <a:pt x="1091819" y="0"/>
                </a:moveTo>
                <a:lnTo>
                  <a:pt x="1091659" y="31833"/>
                </a:lnTo>
                <a:lnTo>
                  <a:pt x="1104392" y="31877"/>
                </a:lnTo>
                <a:lnTo>
                  <a:pt x="1104265" y="44577"/>
                </a:lnTo>
                <a:lnTo>
                  <a:pt x="1091596" y="44577"/>
                </a:lnTo>
                <a:lnTo>
                  <a:pt x="1091437" y="76200"/>
                </a:lnTo>
                <a:lnTo>
                  <a:pt x="1155429" y="44577"/>
                </a:lnTo>
                <a:lnTo>
                  <a:pt x="1104265" y="44577"/>
                </a:lnTo>
                <a:lnTo>
                  <a:pt x="1155516" y="44534"/>
                </a:lnTo>
                <a:lnTo>
                  <a:pt x="1167765" y="38481"/>
                </a:lnTo>
                <a:lnTo>
                  <a:pt x="1091819" y="0"/>
                </a:lnTo>
                <a:close/>
              </a:path>
              <a:path w="1167764" h="76200">
                <a:moveTo>
                  <a:pt x="1091659" y="31833"/>
                </a:moveTo>
                <a:lnTo>
                  <a:pt x="1091596" y="44534"/>
                </a:lnTo>
                <a:lnTo>
                  <a:pt x="1104265" y="44577"/>
                </a:lnTo>
                <a:lnTo>
                  <a:pt x="1104392" y="31877"/>
                </a:lnTo>
                <a:lnTo>
                  <a:pt x="1091659" y="31833"/>
                </a:lnTo>
                <a:close/>
              </a:path>
              <a:path w="1167764" h="76200">
                <a:moveTo>
                  <a:pt x="1066926" y="31750"/>
                </a:moveTo>
                <a:lnTo>
                  <a:pt x="1066799" y="44450"/>
                </a:lnTo>
                <a:lnTo>
                  <a:pt x="1091596" y="44534"/>
                </a:lnTo>
                <a:lnTo>
                  <a:pt x="1091659" y="31833"/>
                </a:lnTo>
                <a:lnTo>
                  <a:pt x="1066926" y="3175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1905" y="4279138"/>
            <a:ext cx="845819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ts val="12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메소드명을 </a:t>
            </a:r>
            <a:r>
              <a:rPr sz="1050" i="1" spc="-75" dirty="0">
                <a:solidFill>
                  <a:srgbClr val="57562A"/>
                </a:solidFill>
                <a:latin typeface="Calibri"/>
                <a:cs typeface="Calibri"/>
              </a:rPr>
              <a:t>id</a:t>
            </a:r>
            <a:r>
              <a:rPr sz="1050" spc="-75" dirty="0">
                <a:solidFill>
                  <a:srgbClr val="57562A"/>
                </a:solidFill>
                <a:latin typeface="Gulim"/>
                <a:cs typeface="Gulim"/>
              </a:rPr>
              <a:t>로 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가지는   구문 </a:t>
            </a:r>
            <a:r>
              <a:rPr sz="1050" spc="-185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탐색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35757" y="2570607"/>
            <a:ext cx="335280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57562A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98247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구문에   정의된   타입으로  </a:t>
            </a:r>
            <a:r>
              <a:rPr sz="1050" spc="-200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처리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861689" y="3624453"/>
            <a:ext cx="76200" cy="401320"/>
          </a:xfrm>
          <a:custGeom>
            <a:avLst/>
            <a:gdLst/>
            <a:ahLst/>
            <a:cxnLst/>
            <a:rect l="l" t="t" r="r" b="b"/>
            <a:pathLst>
              <a:path w="76200" h="401320">
                <a:moveTo>
                  <a:pt x="41783" y="350012"/>
                </a:moveTo>
                <a:lnTo>
                  <a:pt x="29083" y="350012"/>
                </a:lnTo>
                <a:lnTo>
                  <a:pt x="28701" y="400685"/>
                </a:lnTo>
                <a:lnTo>
                  <a:pt x="41401" y="400812"/>
                </a:lnTo>
                <a:lnTo>
                  <a:pt x="41783" y="350012"/>
                </a:lnTo>
                <a:close/>
              </a:path>
              <a:path w="76200" h="401320">
                <a:moveTo>
                  <a:pt x="29972" y="261112"/>
                </a:moveTo>
                <a:lnTo>
                  <a:pt x="29463" y="311912"/>
                </a:lnTo>
                <a:lnTo>
                  <a:pt x="42163" y="311912"/>
                </a:lnTo>
                <a:lnTo>
                  <a:pt x="42672" y="261239"/>
                </a:lnTo>
                <a:lnTo>
                  <a:pt x="29972" y="261112"/>
                </a:lnTo>
                <a:close/>
              </a:path>
              <a:path w="76200" h="401320">
                <a:moveTo>
                  <a:pt x="30861" y="172212"/>
                </a:moveTo>
                <a:lnTo>
                  <a:pt x="30352" y="223012"/>
                </a:lnTo>
                <a:lnTo>
                  <a:pt x="43052" y="223139"/>
                </a:lnTo>
                <a:lnTo>
                  <a:pt x="43561" y="172339"/>
                </a:lnTo>
                <a:lnTo>
                  <a:pt x="30861" y="172212"/>
                </a:lnTo>
                <a:close/>
              </a:path>
              <a:path w="76200" h="401320">
                <a:moveTo>
                  <a:pt x="31750" y="83312"/>
                </a:moveTo>
                <a:lnTo>
                  <a:pt x="31241" y="134112"/>
                </a:lnTo>
                <a:lnTo>
                  <a:pt x="43941" y="134239"/>
                </a:lnTo>
                <a:lnTo>
                  <a:pt x="44450" y="83439"/>
                </a:lnTo>
                <a:lnTo>
                  <a:pt x="31750" y="83312"/>
                </a:lnTo>
                <a:close/>
              </a:path>
              <a:path w="76200" h="401320">
                <a:moveTo>
                  <a:pt x="38862" y="0"/>
                </a:moveTo>
                <a:lnTo>
                  <a:pt x="0" y="75819"/>
                </a:lnTo>
                <a:lnTo>
                  <a:pt x="76200" y="76581"/>
                </a:lnTo>
                <a:lnTo>
                  <a:pt x="38862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994653" y="5510631"/>
            <a:ext cx="1961514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쿼리   결과를   구문에   정의된   타입으로    </a:t>
            </a:r>
            <a:r>
              <a:rPr sz="1050" spc="-260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리턴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58640" y="4745354"/>
            <a:ext cx="76200" cy="419734"/>
          </a:xfrm>
          <a:custGeom>
            <a:avLst/>
            <a:gdLst/>
            <a:ahLst/>
            <a:cxnLst/>
            <a:rect l="l" t="t" r="r" b="b"/>
            <a:pathLst>
              <a:path w="76200" h="419735">
                <a:moveTo>
                  <a:pt x="44450" y="0"/>
                </a:moveTo>
                <a:lnTo>
                  <a:pt x="31750" y="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0"/>
                </a:lnTo>
                <a:close/>
              </a:path>
              <a:path w="76200" h="419735">
                <a:moveTo>
                  <a:pt x="44450" y="88900"/>
                </a:moveTo>
                <a:lnTo>
                  <a:pt x="31750" y="88900"/>
                </a:lnTo>
                <a:lnTo>
                  <a:pt x="31750" y="139700"/>
                </a:lnTo>
                <a:lnTo>
                  <a:pt x="44450" y="139700"/>
                </a:lnTo>
                <a:lnTo>
                  <a:pt x="44450" y="88900"/>
                </a:lnTo>
                <a:close/>
              </a:path>
              <a:path w="76200" h="419735">
                <a:moveTo>
                  <a:pt x="44450" y="177800"/>
                </a:moveTo>
                <a:lnTo>
                  <a:pt x="31750" y="1778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177800"/>
                </a:lnTo>
                <a:close/>
              </a:path>
              <a:path w="76200" h="419735">
                <a:moveTo>
                  <a:pt x="44450" y="266700"/>
                </a:moveTo>
                <a:lnTo>
                  <a:pt x="31750" y="26670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266700"/>
                </a:lnTo>
                <a:close/>
              </a:path>
              <a:path w="76200" h="419735">
                <a:moveTo>
                  <a:pt x="76200" y="343535"/>
                </a:moveTo>
                <a:lnTo>
                  <a:pt x="0" y="343535"/>
                </a:lnTo>
                <a:lnTo>
                  <a:pt x="38100" y="419735"/>
                </a:lnTo>
                <a:lnTo>
                  <a:pt x="69850" y="356235"/>
                </a:lnTo>
                <a:lnTo>
                  <a:pt x="31750" y="356235"/>
                </a:lnTo>
                <a:lnTo>
                  <a:pt x="31750" y="355600"/>
                </a:lnTo>
                <a:lnTo>
                  <a:pt x="70167" y="355600"/>
                </a:lnTo>
                <a:lnTo>
                  <a:pt x="76200" y="343535"/>
                </a:lnTo>
                <a:close/>
              </a:path>
              <a:path w="76200" h="419735">
                <a:moveTo>
                  <a:pt x="44450" y="355600"/>
                </a:moveTo>
                <a:lnTo>
                  <a:pt x="31750" y="355600"/>
                </a:lnTo>
                <a:lnTo>
                  <a:pt x="31750" y="356235"/>
                </a:lnTo>
                <a:lnTo>
                  <a:pt x="44450" y="356235"/>
                </a:lnTo>
                <a:lnTo>
                  <a:pt x="44450" y="355600"/>
                </a:lnTo>
                <a:close/>
              </a:path>
              <a:path w="76200" h="419735">
                <a:moveTo>
                  <a:pt x="70167" y="355600"/>
                </a:moveTo>
                <a:lnTo>
                  <a:pt x="44450" y="355600"/>
                </a:lnTo>
                <a:lnTo>
                  <a:pt x="44450" y="356235"/>
                </a:lnTo>
                <a:lnTo>
                  <a:pt x="69850" y="356235"/>
                </a:lnTo>
                <a:lnTo>
                  <a:pt x="70167" y="35560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48804" y="6140348"/>
            <a:ext cx="162115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매핑된   컬럼의   값을   셋팅하여   </a:t>
            </a:r>
            <a:r>
              <a:rPr sz="1050" spc="-235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리턴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10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(3/3)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3118" y="862329"/>
            <a:ext cx="10326370" cy="263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스프링과  </a:t>
            </a:r>
            <a:r>
              <a:rPr sz="1800" b="1" spc="-380" dirty="0" err="1">
                <a:latin typeface="Malgun Gothic"/>
                <a:cs typeface="Malgun Gothic"/>
              </a:rPr>
              <a:t>구글쥬스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등 다른 프레임워크와의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연동을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240" dirty="0" smtClean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더욱  간결한  의존성  주입이 </a:t>
            </a:r>
            <a:r>
              <a:rPr sz="1600" spc="-1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가능합니다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레거시  </a:t>
            </a:r>
            <a:r>
              <a:rPr sz="1800" b="1" spc="-390" dirty="0">
                <a:latin typeface="Malgun Gothic"/>
                <a:cs typeface="Malgun Gothic"/>
              </a:rPr>
              <a:t>데이터베이스와의  </a:t>
            </a:r>
            <a:r>
              <a:rPr sz="1800" b="1" spc="-380" dirty="0">
                <a:latin typeface="Malgun Gothic"/>
                <a:cs typeface="Malgun Gothic"/>
              </a:rPr>
              <a:t>작업에  적합한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-254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90" dirty="0">
                <a:latin typeface="Calibri"/>
                <a:cs typeface="Calibri"/>
              </a:rPr>
              <a:t>OR </a:t>
            </a:r>
            <a:r>
              <a:rPr sz="1600" spc="55" dirty="0">
                <a:latin typeface="Calibri"/>
                <a:cs typeface="Calibri"/>
              </a:rPr>
              <a:t>Mapping </a:t>
            </a:r>
            <a:r>
              <a:rPr sz="1600" spc="-320" dirty="0">
                <a:latin typeface="Gulim"/>
                <a:cs typeface="Gulim"/>
              </a:rPr>
              <a:t>데이터  접근  프레임워크는  객체와  데이터베이스의  테이블을  매핑하도록  시도하기  </a:t>
            </a:r>
            <a:r>
              <a:rPr sz="1600" spc="-225" dirty="0">
                <a:latin typeface="Gulim"/>
                <a:cs typeface="Gulim"/>
              </a:rPr>
              <a:t>때문에</a:t>
            </a:r>
            <a:r>
              <a:rPr sz="1600" spc="-225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레거시  데이터베이스를  </a:t>
            </a:r>
            <a:r>
              <a:rPr sz="1600" spc="-160" dirty="0">
                <a:latin typeface="Gulim"/>
                <a:cs typeface="Gulim"/>
              </a:rPr>
              <a:t> </a:t>
            </a:r>
            <a:r>
              <a:rPr sz="1600" spc="-325" dirty="0">
                <a:latin typeface="Gulim"/>
                <a:cs typeface="Gulim"/>
              </a:rPr>
              <a:t>다</a:t>
            </a:r>
            <a:endParaRPr sz="1600" dirty="0">
              <a:latin typeface="Gulim"/>
              <a:cs typeface="Gulim"/>
            </a:endParaRPr>
          </a:p>
          <a:p>
            <a:pPr marL="467995">
              <a:lnSpc>
                <a:spcPct val="100000"/>
              </a:lnSpc>
            </a:pPr>
            <a:r>
              <a:rPr sz="1600" spc="-320" dirty="0">
                <a:latin typeface="Gulim"/>
                <a:cs typeface="Gulim"/>
              </a:rPr>
              <a:t>루기에  어려움이</a:t>
            </a:r>
            <a:r>
              <a:rPr sz="1600" spc="-13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55" dirty="0">
                <a:latin typeface="Calibri"/>
                <a:cs typeface="Calibri"/>
              </a:rPr>
              <a:t>Mapping </a:t>
            </a:r>
            <a:r>
              <a:rPr sz="1600" spc="-320" dirty="0">
                <a:latin typeface="Gulim"/>
                <a:cs typeface="Gulim"/>
              </a:rPr>
              <a:t>기반  데이터  접근  </a:t>
            </a:r>
            <a:r>
              <a:rPr sz="1600" spc="-270" dirty="0">
                <a:latin typeface="Gulim"/>
                <a:cs typeface="Gulim"/>
              </a:rPr>
              <a:t>프레임워크로써</a:t>
            </a:r>
            <a:r>
              <a:rPr sz="1600" spc="-270" dirty="0">
                <a:latin typeface="Calibri"/>
                <a:cs typeface="Calibri"/>
              </a:rPr>
              <a:t>,     </a:t>
            </a:r>
            <a:r>
              <a:rPr sz="1600" spc="-320" dirty="0">
                <a:latin typeface="Gulim"/>
                <a:cs typeface="Gulim"/>
              </a:rPr>
              <a:t>쿼리결과를  객체에  매핑하기  때문에  알맞은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작성하여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레거시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</a:pPr>
            <a:r>
              <a:rPr sz="1600" spc="-320" dirty="0">
                <a:latin typeface="Gulim"/>
                <a:cs typeface="Gulim"/>
              </a:rPr>
              <a:t>데이터베이스에  보다  쉽게  적용할  수 </a:t>
            </a:r>
            <a:r>
              <a:rPr sz="1600" spc="-18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  <a:spcBef>
                <a:spcPts val="345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1295"/>
              </a:spcBef>
              <a:tabLst>
                <a:tab pos="4232910" algn="l"/>
              </a:tabLst>
            </a:pPr>
            <a:r>
              <a:rPr sz="1300" b="1" spc="114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	</a:t>
            </a:r>
            <a:r>
              <a:rPr sz="1300" b="1" spc="8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3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2001" y="3183635"/>
            <a:ext cx="3674363" cy="2378965"/>
            <a:chOff x="1645920" y="3183635"/>
            <a:chExt cx="3674363" cy="2378965"/>
          </a:xfrm>
        </p:grpSpPr>
        <p:sp>
          <p:nvSpPr>
            <p:cNvPr id="9" name="object 9"/>
            <p:cNvSpPr/>
            <p:nvPr/>
          </p:nvSpPr>
          <p:spPr>
            <a:xfrm>
              <a:off x="1645920" y="3183635"/>
              <a:ext cx="3674363" cy="466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3407" y="3215639"/>
              <a:ext cx="1298447" cy="477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273" y="3212947"/>
              <a:ext cx="3560445" cy="353695"/>
            </a:xfrm>
            <a:custGeom>
              <a:avLst/>
              <a:gdLst/>
              <a:ahLst/>
              <a:cxnLst/>
              <a:rect l="l" t="t" r="r" b="b"/>
              <a:pathLst>
                <a:path w="3560445" h="353695">
                  <a:moveTo>
                    <a:pt x="0" y="353593"/>
                  </a:moveTo>
                  <a:lnTo>
                    <a:pt x="3560445" y="353593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273" y="3212947"/>
              <a:ext cx="3560445" cy="353695"/>
            </a:xfrm>
            <a:custGeom>
              <a:avLst/>
              <a:gdLst/>
              <a:ahLst/>
              <a:cxnLst/>
              <a:rect l="l" t="t" r="r" b="b"/>
              <a:pathLst>
                <a:path w="3560445" h="353695">
                  <a:moveTo>
                    <a:pt x="0" y="353593"/>
                  </a:moveTo>
                  <a:lnTo>
                    <a:pt x="3560445" y="353593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7792" y="3241548"/>
              <a:ext cx="1150620" cy="3733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2859" y="3241548"/>
              <a:ext cx="269748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5920" y="3538728"/>
              <a:ext cx="3674363" cy="2023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273" y="3567684"/>
              <a:ext cx="3560445" cy="1911985"/>
            </a:xfrm>
            <a:custGeom>
              <a:avLst/>
              <a:gdLst/>
              <a:ahLst/>
              <a:cxnLst/>
              <a:rect l="l" t="t" r="r" b="b"/>
              <a:pathLst>
                <a:path w="3560445" h="1911985">
                  <a:moveTo>
                    <a:pt x="0" y="1911604"/>
                  </a:moveTo>
                  <a:lnTo>
                    <a:pt x="3560445" y="1911604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273" y="3567684"/>
              <a:ext cx="3560445" cy="1911985"/>
            </a:xfrm>
            <a:custGeom>
              <a:avLst/>
              <a:gdLst/>
              <a:ahLst/>
              <a:cxnLst/>
              <a:rect l="l" t="t" r="r" b="b"/>
              <a:pathLst>
                <a:path w="3560445" h="1911985">
                  <a:moveTo>
                    <a:pt x="0" y="1911604"/>
                  </a:moveTo>
                  <a:lnTo>
                    <a:pt x="3560445" y="1911604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8832" y="3986784"/>
              <a:ext cx="1389888" cy="1112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8003" y="4103751"/>
              <a:ext cx="1380490" cy="965200"/>
            </a:xfrm>
            <a:custGeom>
              <a:avLst/>
              <a:gdLst/>
              <a:ahLst/>
              <a:cxnLst/>
              <a:rect l="l" t="t" r="r" b="b"/>
              <a:pathLst>
                <a:path w="1380489" h="965200">
                  <a:moveTo>
                    <a:pt x="0" y="0"/>
                  </a:moveTo>
                  <a:lnTo>
                    <a:pt x="0" y="827278"/>
                  </a:lnTo>
                  <a:lnTo>
                    <a:pt x="4049" y="842287"/>
                  </a:lnTo>
                  <a:lnTo>
                    <a:pt x="35184" y="870820"/>
                  </a:lnTo>
                  <a:lnTo>
                    <a:pt x="94224" y="896812"/>
                  </a:lnTo>
                  <a:lnTo>
                    <a:pt x="133156" y="908645"/>
                  </a:lnTo>
                  <a:lnTo>
                    <a:pt x="177802" y="919589"/>
                  </a:lnTo>
                  <a:lnTo>
                    <a:pt x="227740" y="929562"/>
                  </a:lnTo>
                  <a:lnTo>
                    <a:pt x="282549" y="938478"/>
                  </a:lnTo>
                  <a:lnTo>
                    <a:pt x="341808" y="946253"/>
                  </a:lnTo>
                  <a:lnTo>
                    <a:pt x="405096" y="952803"/>
                  </a:lnTo>
                  <a:lnTo>
                    <a:pt x="471992" y="958045"/>
                  </a:lnTo>
                  <a:lnTo>
                    <a:pt x="542075" y="961893"/>
                  </a:lnTo>
                  <a:lnTo>
                    <a:pt x="614924" y="964264"/>
                  </a:lnTo>
                  <a:lnTo>
                    <a:pt x="690118" y="965073"/>
                  </a:lnTo>
                  <a:lnTo>
                    <a:pt x="765335" y="964264"/>
                  </a:lnTo>
                  <a:lnTo>
                    <a:pt x="838204" y="961893"/>
                  </a:lnTo>
                  <a:lnTo>
                    <a:pt x="908305" y="958045"/>
                  </a:lnTo>
                  <a:lnTo>
                    <a:pt x="975216" y="952803"/>
                  </a:lnTo>
                  <a:lnTo>
                    <a:pt x="1038516" y="946253"/>
                  </a:lnTo>
                  <a:lnTo>
                    <a:pt x="1097785" y="938478"/>
                  </a:lnTo>
                  <a:lnTo>
                    <a:pt x="1152603" y="929562"/>
                  </a:lnTo>
                  <a:lnTo>
                    <a:pt x="1202547" y="919589"/>
                  </a:lnTo>
                  <a:lnTo>
                    <a:pt x="1247197" y="908645"/>
                  </a:lnTo>
                  <a:lnTo>
                    <a:pt x="1286133" y="896812"/>
                  </a:lnTo>
                  <a:lnTo>
                    <a:pt x="1345177" y="870820"/>
                  </a:lnTo>
                  <a:lnTo>
                    <a:pt x="1376313" y="842287"/>
                  </a:lnTo>
                  <a:lnTo>
                    <a:pt x="1380363" y="827278"/>
                  </a:lnTo>
                  <a:lnTo>
                    <a:pt x="1380363" y="137922"/>
                  </a:lnTo>
                  <a:lnTo>
                    <a:pt x="690118" y="137922"/>
                  </a:lnTo>
                  <a:lnTo>
                    <a:pt x="614924" y="137113"/>
                  </a:lnTo>
                  <a:lnTo>
                    <a:pt x="542075" y="134742"/>
                  </a:lnTo>
                  <a:lnTo>
                    <a:pt x="471992" y="130893"/>
                  </a:lnTo>
                  <a:lnTo>
                    <a:pt x="405096" y="125650"/>
                  </a:lnTo>
                  <a:lnTo>
                    <a:pt x="341808" y="119097"/>
                  </a:lnTo>
                  <a:lnTo>
                    <a:pt x="282549" y="111319"/>
                  </a:lnTo>
                  <a:lnTo>
                    <a:pt x="227740" y="102398"/>
                  </a:lnTo>
                  <a:lnTo>
                    <a:pt x="177802" y="92419"/>
                  </a:lnTo>
                  <a:lnTo>
                    <a:pt x="133156" y="81466"/>
                  </a:lnTo>
                  <a:lnTo>
                    <a:pt x="94224" y="69624"/>
                  </a:lnTo>
                  <a:lnTo>
                    <a:pt x="35184" y="43604"/>
                  </a:lnTo>
                  <a:lnTo>
                    <a:pt x="4049" y="15032"/>
                  </a:lnTo>
                  <a:lnTo>
                    <a:pt x="0" y="0"/>
                  </a:lnTo>
                  <a:close/>
                </a:path>
                <a:path w="1380489" h="965200">
                  <a:moveTo>
                    <a:pt x="1380363" y="0"/>
                  </a:moveTo>
                  <a:lnTo>
                    <a:pt x="1345177" y="43604"/>
                  </a:lnTo>
                  <a:lnTo>
                    <a:pt x="1286133" y="69624"/>
                  </a:lnTo>
                  <a:lnTo>
                    <a:pt x="1247197" y="81466"/>
                  </a:lnTo>
                  <a:lnTo>
                    <a:pt x="1202547" y="92419"/>
                  </a:lnTo>
                  <a:lnTo>
                    <a:pt x="1152603" y="102398"/>
                  </a:lnTo>
                  <a:lnTo>
                    <a:pt x="1097785" y="111319"/>
                  </a:lnTo>
                  <a:lnTo>
                    <a:pt x="1038516" y="119097"/>
                  </a:lnTo>
                  <a:lnTo>
                    <a:pt x="975216" y="125650"/>
                  </a:lnTo>
                  <a:lnTo>
                    <a:pt x="908305" y="130893"/>
                  </a:lnTo>
                  <a:lnTo>
                    <a:pt x="838204" y="134742"/>
                  </a:lnTo>
                  <a:lnTo>
                    <a:pt x="765335" y="137113"/>
                  </a:lnTo>
                  <a:lnTo>
                    <a:pt x="690118" y="137922"/>
                  </a:lnTo>
                  <a:lnTo>
                    <a:pt x="1380363" y="137922"/>
                  </a:lnTo>
                  <a:lnTo>
                    <a:pt x="13803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8003" y="3965955"/>
              <a:ext cx="1380490" cy="276225"/>
            </a:xfrm>
            <a:custGeom>
              <a:avLst/>
              <a:gdLst/>
              <a:ahLst/>
              <a:cxnLst/>
              <a:rect l="l" t="t" r="r" b="b"/>
              <a:pathLst>
                <a:path w="1380489" h="276225">
                  <a:moveTo>
                    <a:pt x="690118" y="0"/>
                  </a:moveTo>
                  <a:lnTo>
                    <a:pt x="614924" y="808"/>
                  </a:lnTo>
                  <a:lnTo>
                    <a:pt x="542075" y="3179"/>
                  </a:lnTo>
                  <a:lnTo>
                    <a:pt x="471992" y="7027"/>
                  </a:lnTo>
                  <a:lnTo>
                    <a:pt x="405096" y="12269"/>
                  </a:lnTo>
                  <a:lnTo>
                    <a:pt x="341808" y="18819"/>
                  </a:lnTo>
                  <a:lnTo>
                    <a:pt x="282549" y="26594"/>
                  </a:lnTo>
                  <a:lnTo>
                    <a:pt x="227740" y="35510"/>
                  </a:lnTo>
                  <a:lnTo>
                    <a:pt x="177802" y="45483"/>
                  </a:lnTo>
                  <a:lnTo>
                    <a:pt x="133156" y="56427"/>
                  </a:lnTo>
                  <a:lnTo>
                    <a:pt x="94224" y="68260"/>
                  </a:lnTo>
                  <a:lnTo>
                    <a:pt x="35184" y="94252"/>
                  </a:lnTo>
                  <a:lnTo>
                    <a:pt x="4049" y="122785"/>
                  </a:lnTo>
                  <a:lnTo>
                    <a:pt x="0" y="137795"/>
                  </a:lnTo>
                  <a:lnTo>
                    <a:pt x="4049" y="152827"/>
                  </a:lnTo>
                  <a:lnTo>
                    <a:pt x="35184" y="181399"/>
                  </a:lnTo>
                  <a:lnTo>
                    <a:pt x="94224" y="207419"/>
                  </a:lnTo>
                  <a:lnTo>
                    <a:pt x="133156" y="219261"/>
                  </a:lnTo>
                  <a:lnTo>
                    <a:pt x="177802" y="230214"/>
                  </a:lnTo>
                  <a:lnTo>
                    <a:pt x="227740" y="240193"/>
                  </a:lnTo>
                  <a:lnTo>
                    <a:pt x="282549" y="249114"/>
                  </a:lnTo>
                  <a:lnTo>
                    <a:pt x="341808" y="256892"/>
                  </a:lnTo>
                  <a:lnTo>
                    <a:pt x="405096" y="263445"/>
                  </a:lnTo>
                  <a:lnTo>
                    <a:pt x="471992" y="268688"/>
                  </a:lnTo>
                  <a:lnTo>
                    <a:pt x="542075" y="272537"/>
                  </a:lnTo>
                  <a:lnTo>
                    <a:pt x="614924" y="274908"/>
                  </a:lnTo>
                  <a:lnTo>
                    <a:pt x="690118" y="275717"/>
                  </a:lnTo>
                  <a:lnTo>
                    <a:pt x="765335" y="274908"/>
                  </a:lnTo>
                  <a:lnTo>
                    <a:pt x="838204" y="272537"/>
                  </a:lnTo>
                  <a:lnTo>
                    <a:pt x="908305" y="268688"/>
                  </a:lnTo>
                  <a:lnTo>
                    <a:pt x="975216" y="263445"/>
                  </a:lnTo>
                  <a:lnTo>
                    <a:pt x="1038516" y="256892"/>
                  </a:lnTo>
                  <a:lnTo>
                    <a:pt x="1097785" y="249114"/>
                  </a:lnTo>
                  <a:lnTo>
                    <a:pt x="1152603" y="240193"/>
                  </a:lnTo>
                  <a:lnTo>
                    <a:pt x="1202547" y="230214"/>
                  </a:lnTo>
                  <a:lnTo>
                    <a:pt x="1247197" y="219261"/>
                  </a:lnTo>
                  <a:lnTo>
                    <a:pt x="1286133" y="207419"/>
                  </a:lnTo>
                  <a:lnTo>
                    <a:pt x="1345177" y="181399"/>
                  </a:lnTo>
                  <a:lnTo>
                    <a:pt x="1376313" y="152827"/>
                  </a:lnTo>
                  <a:lnTo>
                    <a:pt x="1380363" y="137795"/>
                  </a:lnTo>
                  <a:lnTo>
                    <a:pt x="1376313" y="122785"/>
                  </a:lnTo>
                  <a:lnTo>
                    <a:pt x="1345177" y="94252"/>
                  </a:lnTo>
                  <a:lnTo>
                    <a:pt x="1286133" y="68260"/>
                  </a:lnTo>
                  <a:lnTo>
                    <a:pt x="1247197" y="56427"/>
                  </a:lnTo>
                  <a:lnTo>
                    <a:pt x="1202547" y="45483"/>
                  </a:lnTo>
                  <a:lnTo>
                    <a:pt x="1152603" y="35510"/>
                  </a:lnTo>
                  <a:lnTo>
                    <a:pt x="1097785" y="26594"/>
                  </a:lnTo>
                  <a:lnTo>
                    <a:pt x="1038516" y="18819"/>
                  </a:lnTo>
                  <a:lnTo>
                    <a:pt x="975216" y="12269"/>
                  </a:lnTo>
                  <a:lnTo>
                    <a:pt x="908305" y="7027"/>
                  </a:lnTo>
                  <a:lnTo>
                    <a:pt x="838204" y="3179"/>
                  </a:lnTo>
                  <a:lnTo>
                    <a:pt x="765335" y="808"/>
                  </a:lnTo>
                  <a:lnTo>
                    <a:pt x="69011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8003" y="3965955"/>
              <a:ext cx="1380490" cy="276225"/>
            </a:xfrm>
            <a:custGeom>
              <a:avLst/>
              <a:gdLst/>
              <a:ahLst/>
              <a:cxnLst/>
              <a:rect l="l" t="t" r="r" b="b"/>
              <a:pathLst>
                <a:path w="1380489" h="276225">
                  <a:moveTo>
                    <a:pt x="1380363" y="137795"/>
                  </a:moveTo>
                  <a:lnTo>
                    <a:pt x="1345177" y="181399"/>
                  </a:lnTo>
                  <a:lnTo>
                    <a:pt x="1286133" y="207419"/>
                  </a:lnTo>
                  <a:lnTo>
                    <a:pt x="1247197" y="219261"/>
                  </a:lnTo>
                  <a:lnTo>
                    <a:pt x="1202547" y="230214"/>
                  </a:lnTo>
                  <a:lnTo>
                    <a:pt x="1152603" y="240193"/>
                  </a:lnTo>
                  <a:lnTo>
                    <a:pt x="1097785" y="249114"/>
                  </a:lnTo>
                  <a:lnTo>
                    <a:pt x="1038516" y="256892"/>
                  </a:lnTo>
                  <a:lnTo>
                    <a:pt x="975216" y="263445"/>
                  </a:lnTo>
                  <a:lnTo>
                    <a:pt x="908305" y="268688"/>
                  </a:lnTo>
                  <a:lnTo>
                    <a:pt x="838204" y="272537"/>
                  </a:lnTo>
                  <a:lnTo>
                    <a:pt x="765335" y="274908"/>
                  </a:lnTo>
                  <a:lnTo>
                    <a:pt x="690118" y="275717"/>
                  </a:lnTo>
                  <a:lnTo>
                    <a:pt x="614924" y="274908"/>
                  </a:lnTo>
                  <a:lnTo>
                    <a:pt x="542075" y="272537"/>
                  </a:lnTo>
                  <a:lnTo>
                    <a:pt x="471992" y="268688"/>
                  </a:lnTo>
                  <a:lnTo>
                    <a:pt x="405096" y="263445"/>
                  </a:lnTo>
                  <a:lnTo>
                    <a:pt x="341808" y="256892"/>
                  </a:lnTo>
                  <a:lnTo>
                    <a:pt x="282549" y="249114"/>
                  </a:lnTo>
                  <a:lnTo>
                    <a:pt x="227740" y="240193"/>
                  </a:lnTo>
                  <a:lnTo>
                    <a:pt x="177802" y="230214"/>
                  </a:lnTo>
                  <a:lnTo>
                    <a:pt x="133156" y="219261"/>
                  </a:lnTo>
                  <a:lnTo>
                    <a:pt x="94224" y="207419"/>
                  </a:lnTo>
                  <a:lnTo>
                    <a:pt x="35184" y="181399"/>
                  </a:lnTo>
                  <a:lnTo>
                    <a:pt x="4049" y="152827"/>
                  </a:lnTo>
                  <a:lnTo>
                    <a:pt x="0" y="137795"/>
                  </a:lnTo>
                  <a:lnTo>
                    <a:pt x="4049" y="122785"/>
                  </a:lnTo>
                  <a:lnTo>
                    <a:pt x="35184" y="94252"/>
                  </a:lnTo>
                  <a:lnTo>
                    <a:pt x="94224" y="68260"/>
                  </a:lnTo>
                  <a:lnTo>
                    <a:pt x="133156" y="56427"/>
                  </a:lnTo>
                  <a:lnTo>
                    <a:pt x="177802" y="45483"/>
                  </a:lnTo>
                  <a:lnTo>
                    <a:pt x="227740" y="35510"/>
                  </a:lnTo>
                  <a:lnTo>
                    <a:pt x="282549" y="26594"/>
                  </a:lnTo>
                  <a:lnTo>
                    <a:pt x="341808" y="18819"/>
                  </a:lnTo>
                  <a:lnTo>
                    <a:pt x="405096" y="12269"/>
                  </a:lnTo>
                  <a:lnTo>
                    <a:pt x="471992" y="7027"/>
                  </a:lnTo>
                  <a:lnTo>
                    <a:pt x="542075" y="3179"/>
                  </a:lnTo>
                  <a:lnTo>
                    <a:pt x="614924" y="808"/>
                  </a:lnTo>
                  <a:lnTo>
                    <a:pt x="690118" y="0"/>
                  </a:lnTo>
                  <a:lnTo>
                    <a:pt x="765335" y="808"/>
                  </a:lnTo>
                  <a:lnTo>
                    <a:pt x="838204" y="3179"/>
                  </a:lnTo>
                  <a:lnTo>
                    <a:pt x="908305" y="7027"/>
                  </a:lnTo>
                  <a:lnTo>
                    <a:pt x="975216" y="12269"/>
                  </a:lnTo>
                  <a:lnTo>
                    <a:pt x="1038516" y="18819"/>
                  </a:lnTo>
                  <a:lnTo>
                    <a:pt x="1097785" y="26594"/>
                  </a:lnTo>
                  <a:lnTo>
                    <a:pt x="1152603" y="35510"/>
                  </a:lnTo>
                  <a:lnTo>
                    <a:pt x="1202547" y="45483"/>
                  </a:lnTo>
                  <a:lnTo>
                    <a:pt x="1247197" y="56427"/>
                  </a:lnTo>
                  <a:lnTo>
                    <a:pt x="1286133" y="68260"/>
                  </a:lnTo>
                  <a:lnTo>
                    <a:pt x="1345177" y="94252"/>
                  </a:lnTo>
                  <a:lnTo>
                    <a:pt x="1376313" y="122785"/>
                  </a:lnTo>
                  <a:lnTo>
                    <a:pt x="1380363" y="137795"/>
                  </a:lnTo>
                  <a:close/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8003" y="4103751"/>
              <a:ext cx="1380490" cy="965200"/>
            </a:xfrm>
            <a:custGeom>
              <a:avLst/>
              <a:gdLst/>
              <a:ahLst/>
              <a:cxnLst/>
              <a:rect l="l" t="t" r="r" b="b"/>
              <a:pathLst>
                <a:path w="1380489" h="965200">
                  <a:moveTo>
                    <a:pt x="1380363" y="0"/>
                  </a:moveTo>
                  <a:lnTo>
                    <a:pt x="1380363" y="827278"/>
                  </a:lnTo>
                  <a:lnTo>
                    <a:pt x="1376313" y="842287"/>
                  </a:lnTo>
                  <a:lnTo>
                    <a:pt x="1345177" y="870820"/>
                  </a:lnTo>
                  <a:lnTo>
                    <a:pt x="1286133" y="896812"/>
                  </a:lnTo>
                  <a:lnTo>
                    <a:pt x="1247197" y="908645"/>
                  </a:lnTo>
                  <a:lnTo>
                    <a:pt x="1202547" y="919589"/>
                  </a:lnTo>
                  <a:lnTo>
                    <a:pt x="1152603" y="929562"/>
                  </a:lnTo>
                  <a:lnTo>
                    <a:pt x="1097785" y="938478"/>
                  </a:lnTo>
                  <a:lnTo>
                    <a:pt x="1038516" y="946253"/>
                  </a:lnTo>
                  <a:lnTo>
                    <a:pt x="975216" y="952803"/>
                  </a:lnTo>
                  <a:lnTo>
                    <a:pt x="908305" y="958045"/>
                  </a:lnTo>
                  <a:lnTo>
                    <a:pt x="838204" y="961893"/>
                  </a:lnTo>
                  <a:lnTo>
                    <a:pt x="765335" y="964264"/>
                  </a:lnTo>
                  <a:lnTo>
                    <a:pt x="690118" y="965073"/>
                  </a:lnTo>
                  <a:lnTo>
                    <a:pt x="614924" y="964264"/>
                  </a:lnTo>
                  <a:lnTo>
                    <a:pt x="542075" y="961893"/>
                  </a:lnTo>
                  <a:lnTo>
                    <a:pt x="471992" y="958045"/>
                  </a:lnTo>
                  <a:lnTo>
                    <a:pt x="405096" y="952803"/>
                  </a:lnTo>
                  <a:lnTo>
                    <a:pt x="341808" y="946253"/>
                  </a:lnTo>
                  <a:lnTo>
                    <a:pt x="282549" y="938478"/>
                  </a:lnTo>
                  <a:lnTo>
                    <a:pt x="227740" y="929562"/>
                  </a:lnTo>
                  <a:lnTo>
                    <a:pt x="177802" y="919589"/>
                  </a:lnTo>
                  <a:lnTo>
                    <a:pt x="133156" y="908645"/>
                  </a:lnTo>
                  <a:lnTo>
                    <a:pt x="94224" y="896812"/>
                  </a:lnTo>
                  <a:lnTo>
                    <a:pt x="35184" y="870820"/>
                  </a:lnTo>
                  <a:lnTo>
                    <a:pt x="4049" y="842287"/>
                  </a:lnTo>
                  <a:lnTo>
                    <a:pt x="0" y="827278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7659" y="4379976"/>
              <a:ext cx="768096" cy="623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1188" y="4556505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5"/>
                  </a:moveTo>
                  <a:lnTo>
                    <a:pt x="648093" y="360045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1188" y="4556505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5"/>
                  </a:moveTo>
                  <a:lnTo>
                    <a:pt x="648093" y="360045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1188" y="441248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1188" y="441248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83659" y="4412488"/>
              <a:ext cx="219710" cy="504190"/>
            </a:xfrm>
            <a:custGeom>
              <a:avLst/>
              <a:gdLst/>
              <a:ahLst/>
              <a:cxnLst/>
              <a:rect l="l" t="t" r="r" b="b"/>
              <a:pathLst>
                <a:path w="219710" h="504189">
                  <a:moveTo>
                    <a:pt x="0" y="504063"/>
                  </a:moveTo>
                  <a:lnTo>
                    <a:pt x="219494" y="504063"/>
                  </a:lnTo>
                  <a:lnTo>
                    <a:pt x="219494" y="0"/>
                  </a:lnTo>
                  <a:lnTo>
                    <a:pt x="0" y="0"/>
                  </a:lnTo>
                  <a:lnTo>
                    <a:pt x="0" y="504063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1188" y="4679106"/>
              <a:ext cx="648335" cy="114935"/>
            </a:xfrm>
            <a:custGeom>
              <a:avLst/>
              <a:gdLst/>
              <a:ahLst/>
              <a:cxnLst/>
              <a:rect l="l" t="t" r="r" b="b"/>
              <a:pathLst>
                <a:path w="648335" h="114935">
                  <a:moveTo>
                    <a:pt x="0" y="114889"/>
                  </a:moveTo>
                  <a:lnTo>
                    <a:pt x="648093" y="114889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14889"/>
                  </a:lnTo>
                  <a:close/>
                </a:path>
              </a:pathLst>
            </a:custGeom>
            <a:ln w="126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06367" y="4308347"/>
              <a:ext cx="768096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9134" y="4484496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4"/>
                  </a:moveTo>
                  <a:lnTo>
                    <a:pt x="648093" y="360044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9134" y="4484496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4"/>
                  </a:moveTo>
                  <a:lnTo>
                    <a:pt x="648093" y="360044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9134" y="434047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9134" y="434047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1604" y="4340478"/>
              <a:ext cx="219710" cy="504190"/>
            </a:xfrm>
            <a:custGeom>
              <a:avLst/>
              <a:gdLst/>
              <a:ahLst/>
              <a:cxnLst/>
              <a:rect l="l" t="t" r="r" b="b"/>
              <a:pathLst>
                <a:path w="219710" h="504189">
                  <a:moveTo>
                    <a:pt x="0" y="504063"/>
                  </a:moveTo>
                  <a:lnTo>
                    <a:pt x="219494" y="504063"/>
                  </a:lnTo>
                  <a:lnTo>
                    <a:pt x="219494" y="0"/>
                  </a:lnTo>
                  <a:lnTo>
                    <a:pt x="0" y="0"/>
                  </a:lnTo>
                  <a:lnTo>
                    <a:pt x="0" y="504063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9134" y="4607097"/>
              <a:ext cx="648335" cy="114935"/>
            </a:xfrm>
            <a:custGeom>
              <a:avLst/>
              <a:gdLst/>
              <a:ahLst/>
              <a:cxnLst/>
              <a:rect l="l" t="t" r="r" b="b"/>
              <a:pathLst>
                <a:path w="648335" h="114935">
                  <a:moveTo>
                    <a:pt x="0" y="114889"/>
                  </a:moveTo>
                  <a:lnTo>
                    <a:pt x="648093" y="114889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14889"/>
                  </a:lnTo>
                  <a:close/>
                </a:path>
              </a:pathLst>
            </a:custGeom>
            <a:ln w="126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33372" y="4126991"/>
              <a:ext cx="826008" cy="826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520" y="4349496"/>
              <a:ext cx="787907" cy="4267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9660" y="4153027"/>
              <a:ext cx="720089" cy="7200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980438" y="4411979"/>
              <a:ext cx="521970" cy="199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45" dirty="0">
                  <a:solidFill>
                    <a:srgbClr val="1F1F0E"/>
                  </a:solidFill>
                  <a:latin typeface="Calibri"/>
                  <a:cs typeface="Calibri"/>
                </a:rPr>
                <a:t>Object</a:t>
              </a:r>
              <a:r>
                <a:rPr sz="1200" b="1" spc="6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579751" y="4367910"/>
              <a:ext cx="1008379" cy="2903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0651" y="3989832"/>
              <a:ext cx="342900" cy="1106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68751" y="4040123"/>
              <a:ext cx="323088" cy="9662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07283" y="3965955"/>
              <a:ext cx="339725" cy="1102995"/>
            </a:xfrm>
            <a:custGeom>
              <a:avLst/>
              <a:gdLst/>
              <a:ahLst/>
              <a:cxnLst/>
              <a:rect l="l" t="t" r="r" b="b"/>
              <a:pathLst>
                <a:path w="339725" h="1102995">
                  <a:moveTo>
                    <a:pt x="283083" y="0"/>
                  </a:moveTo>
                  <a:lnTo>
                    <a:pt x="56642" y="0"/>
                  </a:lnTo>
                  <a:lnTo>
                    <a:pt x="34611" y="4437"/>
                  </a:lnTo>
                  <a:lnTo>
                    <a:pt x="16605" y="16541"/>
                  </a:lnTo>
                  <a:lnTo>
                    <a:pt x="4456" y="34504"/>
                  </a:lnTo>
                  <a:lnTo>
                    <a:pt x="0" y="56515"/>
                  </a:lnTo>
                  <a:lnTo>
                    <a:pt x="0" y="1046353"/>
                  </a:lnTo>
                  <a:lnTo>
                    <a:pt x="4456" y="1068363"/>
                  </a:lnTo>
                  <a:lnTo>
                    <a:pt x="16605" y="1086326"/>
                  </a:lnTo>
                  <a:lnTo>
                    <a:pt x="34611" y="1098430"/>
                  </a:lnTo>
                  <a:lnTo>
                    <a:pt x="56642" y="1102868"/>
                  </a:lnTo>
                  <a:lnTo>
                    <a:pt x="283083" y="1102868"/>
                  </a:lnTo>
                  <a:lnTo>
                    <a:pt x="305167" y="1098430"/>
                  </a:lnTo>
                  <a:lnTo>
                    <a:pt x="323167" y="1086326"/>
                  </a:lnTo>
                  <a:lnTo>
                    <a:pt x="335285" y="1068363"/>
                  </a:lnTo>
                  <a:lnTo>
                    <a:pt x="339725" y="1046353"/>
                  </a:lnTo>
                  <a:lnTo>
                    <a:pt x="339725" y="56515"/>
                  </a:lnTo>
                  <a:lnTo>
                    <a:pt x="335285" y="34504"/>
                  </a:lnTo>
                  <a:lnTo>
                    <a:pt x="323167" y="16541"/>
                  </a:lnTo>
                  <a:lnTo>
                    <a:pt x="305167" y="4437"/>
                  </a:lnTo>
                  <a:lnTo>
                    <a:pt x="2830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3001434" y="4093895"/>
              <a:ext cx="177800" cy="8089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OR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Ma</a:t>
              </a:r>
              <a:r>
                <a:rPr sz="12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200" b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76168" y="3183635"/>
            <a:ext cx="3674364" cy="2378965"/>
            <a:chOff x="5789676" y="3183635"/>
            <a:chExt cx="3674364" cy="2378965"/>
          </a:xfrm>
        </p:grpSpPr>
        <p:sp>
          <p:nvSpPr>
            <p:cNvPr id="3" name="object 3"/>
            <p:cNvSpPr/>
            <p:nvPr/>
          </p:nvSpPr>
          <p:spPr>
            <a:xfrm>
              <a:off x="5789676" y="3183635"/>
              <a:ext cx="3674364" cy="466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6683" y="3215639"/>
              <a:ext cx="1357883" cy="47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9775" y="3213074"/>
              <a:ext cx="3561079" cy="353695"/>
            </a:xfrm>
            <a:custGeom>
              <a:avLst/>
              <a:gdLst/>
              <a:ahLst/>
              <a:cxnLst/>
              <a:rect l="l" t="t" r="r" b="b"/>
              <a:pathLst>
                <a:path w="3561079" h="353695">
                  <a:moveTo>
                    <a:pt x="0" y="353593"/>
                  </a:moveTo>
                  <a:lnTo>
                    <a:pt x="3561079" y="353593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solidFill>
              <a:srgbClr val="4771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19775" y="3213074"/>
              <a:ext cx="3561079" cy="353695"/>
            </a:xfrm>
            <a:custGeom>
              <a:avLst/>
              <a:gdLst/>
              <a:ahLst/>
              <a:cxnLst/>
              <a:rect l="l" t="t" r="r" b="b"/>
              <a:pathLst>
                <a:path w="3561079" h="353695">
                  <a:moveTo>
                    <a:pt x="0" y="353593"/>
                  </a:moveTo>
                  <a:lnTo>
                    <a:pt x="3561079" y="353593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2592" y="3241548"/>
              <a:ext cx="1210055" cy="3733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007095" y="3241548"/>
              <a:ext cx="269748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9676" y="3538728"/>
              <a:ext cx="3674364" cy="20238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9775" y="3567684"/>
              <a:ext cx="3561079" cy="1911985"/>
            </a:xfrm>
            <a:custGeom>
              <a:avLst/>
              <a:gdLst/>
              <a:ahLst/>
              <a:cxnLst/>
              <a:rect l="l" t="t" r="r" b="b"/>
              <a:pathLst>
                <a:path w="3561079" h="1911985">
                  <a:moveTo>
                    <a:pt x="0" y="1911604"/>
                  </a:moveTo>
                  <a:lnTo>
                    <a:pt x="3561079" y="1911604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19775" y="3567684"/>
              <a:ext cx="3561079" cy="1911985"/>
            </a:xfrm>
            <a:custGeom>
              <a:avLst/>
              <a:gdLst/>
              <a:ahLst/>
              <a:cxnLst/>
              <a:rect l="l" t="t" r="r" b="b"/>
              <a:pathLst>
                <a:path w="3561079" h="1911985">
                  <a:moveTo>
                    <a:pt x="0" y="1911604"/>
                  </a:moveTo>
                  <a:lnTo>
                    <a:pt x="3561079" y="1911604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37447" y="4169664"/>
              <a:ext cx="579120" cy="7284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746" y="4328286"/>
              <a:ext cx="569595" cy="540385"/>
            </a:xfrm>
            <a:custGeom>
              <a:avLst/>
              <a:gdLst/>
              <a:ahLst/>
              <a:cxnLst/>
              <a:rect l="l" t="t" r="r" b="b"/>
              <a:pathLst>
                <a:path w="569595" h="540385">
                  <a:moveTo>
                    <a:pt x="0" y="0"/>
                  </a:moveTo>
                  <a:lnTo>
                    <a:pt x="0" y="360044"/>
                  </a:lnTo>
                  <a:lnTo>
                    <a:pt x="5780" y="396328"/>
                  </a:lnTo>
                  <a:lnTo>
                    <a:pt x="48595" y="460684"/>
                  </a:lnTo>
                  <a:lnTo>
                    <a:pt x="83343" y="487314"/>
                  </a:lnTo>
                  <a:lnTo>
                    <a:pt x="125462" y="509283"/>
                  </a:lnTo>
                  <a:lnTo>
                    <a:pt x="173807" y="525869"/>
                  </a:lnTo>
                  <a:lnTo>
                    <a:pt x="227236" y="536350"/>
                  </a:lnTo>
                  <a:lnTo>
                    <a:pt x="284606" y="540004"/>
                  </a:lnTo>
                  <a:lnTo>
                    <a:pt x="341935" y="536350"/>
                  </a:lnTo>
                  <a:lnTo>
                    <a:pt x="395333" y="525869"/>
                  </a:lnTo>
                  <a:lnTo>
                    <a:pt x="443655" y="509283"/>
                  </a:lnTo>
                  <a:lnTo>
                    <a:pt x="485759" y="487314"/>
                  </a:lnTo>
                  <a:lnTo>
                    <a:pt x="520498" y="460684"/>
                  </a:lnTo>
                  <a:lnTo>
                    <a:pt x="546729" y="430115"/>
                  </a:lnTo>
                  <a:lnTo>
                    <a:pt x="569086" y="360044"/>
                  </a:lnTo>
                  <a:lnTo>
                    <a:pt x="569086" y="179958"/>
                  </a:lnTo>
                  <a:lnTo>
                    <a:pt x="284606" y="179958"/>
                  </a:lnTo>
                  <a:lnTo>
                    <a:pt x="227236" y="176305"/>
                  </a:lnTo>
                  <a:lnTo>
                    <a:pt x="173807" y="165824"/>
                  </a:lnTo>
                  <a:lnTo>
                    <a:pt x="125462" y="149238"/>
                  </a:lnTo>
                  <a:lnTo>
                    <a:pt x="83343" y="127269"/>
                  </a:lnTo>
                  <a:lnTo>
                    <a:pt x="48595" y="100639"/>
                  </a:lnTo>
                  <a:lnTo>
                    <a:pt x="22359" y="70070"/>
                  </a:lnTo>
                  <a:lnTo>
                    <a:pt x="5780" y="36283"/>
                  </a:lnTo>
                  <a:lnTo>
                    <a:pt x="0" y="0"/>
                  </a:lnTo>
                  <a:close/>
                </a:path>
                <a:path w="569595" h="540385">
                  <a:moveTo>
                    <a:pt x="569086" y="0"/>
                  </a:moveTo>
                  <a:lnTo>
                    <a:pt x="546729" y="70070"/>
                  </a:lnTo>
                  <a:lnTo>
                    <a:pt x="520498" y="100639"/>
                  </a:lnTo>
                  <a:lnTo>
                    <a:pt x="485759" y="127269"/>
                  </a:lnTo>
                  <a:lnTo>
                    <a:pt x="443655" y="149238"/>
                  </a:lnTo>
                  <a:lnTo>
                    <a:pt x="395333" y="165824"/>
                  </a:lnTo>
                  <a:lnTo>
                    <a:pt x="341935" y="176305"/>
                  </a:lnTo>
                  <a:lnTo>
                    <a:pt x="284606" y="179958"/>
                  </a:lnTo>
                  <a:lnTo>
                    <a:pt x="569086" y="179958"/>
                  </a:lnTo>
                  <a:lnTo>
                    <a:pt x="5690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16746" y="4148201"/>
              <a:ext cx="569595" cy="360045"/>
            </a:xfrm>
            <a:custGeom>
              <a:avLst/>
              <a:gdLst/>
              <a:ahLst/>
              <a:cxnLst/>
              <a:rect l="l" t="t" r="r" b="b"/>
              <a:pathLst>
                <a:path w="569595" h="360045">
                  <a:moveTo>
                    <a:pt x="284606" y="0"/>
                  </a:moveTo>
                  <a:lnTo>
                    <a:pt x="227236" y="3659"/>
                  </a:lnTo>
                  <a:lnTo>
                    <a:pt x="173807" y="14154"/>
                  </a:lnTo>
                  <a:lnTo>
                    <a:pt x="125462" y="30760"/>
                  </a:lnTo>
                  <a:lnTo>
                    <a:pt x="83343" y="52752"/>
                  </a:lnTo>
                  <a:lnTo>
                    <a:pt x="48595" y="79406"/>
                  </a:lnTo>
                  <a:lnTo>
                    <a:pt x="22359" y="109995"/>
                  </a:lnTo>
                  <a:lnTo>
                    <a:pt x="0" y="180086"/>
                  </a:lnTo>
                  <a:lnTo>
                    <a:pt x="5780" y="216369"/>
                  </a:lnTo>
                  <a:lnTo>
                    <a:pt x="48595" y="280725"/>
                  </a:lnTo>
                  <a:lnTo>
                    <a:pt x="83343" y="307355"/>
                  </a:lnTo>
                  <a:lnTo>
                    <a:pt x="125462" y="329324"/>
                  </a:lnTo>
                  <a:lnTo>
                    <a:pt x="173807" y="345910"/>
                  </a:lnTo>
                  <a:lnTo>
                    <a:pt x="227236" y="356391"/>
                  </a:lnTo>
                  <a:lnTo>
                    <a:pt x="284606" y="360044"/>
                  </a:lnTo>
                  <a:lnTo>
                    <a:pt x="341935" y="356391"/>
                  </a:lnTo>
                  <a:lnTo>
                    <a:pt x="395333" y="345910"/>
                  </a:lnTo>
                  <a:lnTo>
                    <a:pt x="443655" y="329324"/>
                  </a:lnTo>
                  <a:lnTo>
                    <a:pt x="485759" y="307355"/>
                  </a:lnTo>
                  <a:lnTo>
                    <a:pt x="520498" y="280725"/>
                  </a:lnTo>
                  <a:lnTo>
                    <a:pt x="546729" y="250156"/>
                  </a:lnTo>
                  <a:lnTo>
                    <a:pt x="569086" y="180086"/>
                  </a:lnTo>
                  <a:lnTo>
                    <a:pt x="563306" y="143797"/>
                  </a:lnTo>
                  <a:lnTo>
                    <a:pt x="520498" y="79406"/>
                  </a:lnTo>
                  <a:lnTo>
                    <a:pt x="485759" y="52752"/>
                  </a:lnTo>
                  <a:lnTo>
                    <a:pt x="443655" y="30760"/>
                  </a:lnTo>
                  <a:lnTo>
                    <a:pt x="395333" y="14154"/>
                  </a:lnTo>
                  <a:lnTo>
                    <a:pt x="341935" y="3659"/>
                  </a:lnTo>
                  <a:lnTo>
                    <a:pt x="2846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16746" y="4148201"/>
              <a:ext cx="569595" cy="360045"/>
            </a:xfrm>
            <a:custGeom>
              <a:avLst/>
              <a:gdLst/>
              <a:ahLst/>
              <a:cxnLst/>
              <a:rect l="l" t="t" r="r" b="b"/>
              <a:pathLst>
                <a:path w="569595" h="360045">
                  <a:moveTo>
                    <a:pt x="569086" y="180086"/>
                  </a:moveTo>
                  <a:lnTo>
                    <a:pt x="546729" y="250156"/>
                  </a:lnTo>
                  <a:lnTo>
                    <a:pt x="520498" y="280725"/>
                  </a:lnTo>
                  <a:lnTo>
                    <a:pt x="485759" y="307355"/>
                  </a:lnTo>
                  <a:lnTo>
                    <a:pt x="443655" y="329324"/>
                  </a:lnTo>
                  <a:lnTo>
                    <a:pt x="395333" y="345910"/>
                  </a:lnTo>
                  <a:lnTo>
                    <a:pt x="341935" y="356391"/>
                  </a:lnTo>
                  <a:lnTo>
                    <a:pt x="284606" y="360044"/>
                  </a:lnTo>
                  <a:lnTo>
                    <a:pt x="227236" y="356391"/>
                  </a:lnTo>
                  <a:lnTo>
                    <a:pt x="173807" y="345910"/>
                  </a:lnTo>
                  <a:lnTo>
                    <a:pt x="125462" y="329324"/>
                  </a:lnTo>
                  <a:lnTo>
                    <a:pt x="83343" y="307355"/>
                  </a:lnTo>
                  <a:lnTo>
                    <a:pt x="48595" y="280725"/>
                  </a:lnTo>
                  <a:lnTo>
                    <a:pt x="22359" y="250156"/>
                  </a:lnTo>
                  <a:lnTo>
                    <a:pt x="0" y="180086"/>
                  </a:lnTo>
                  <a:lnTo>
                    <a:pt x="5780" y="143797"/>
                  </a:lnTo>
                  <a:lnTo>
                    <a:pt x="48595" y="79406"/>
                  </a:lnTo>
                  <a:lnTo>
                    <a:pt x="83343" y="52752"/>
                  </a:lnTo>
                  <a:lnTo>
                    <a:pt x="125462" y="30760"/>
                  </a:lnTo>
                  <a:lnTo>
                    <a:pt x="173807" y="14154"/>
                  </a:lnTo>
                  <a:lnTo>
                    <a:pt x="227236" y="3659"/>
                  </a:lnTo>
                  <a:lnTo>
                    <a:pt x="284606" y="0"/>
                  </a:lnTo>
                  <a:lnTo>
                    <a:pt x="341935" y="3659"/>
                  </a:lnTo>
                  <a:lnTo>
                    <a:pt x="395333" y="14154"/>
                  </a:lnTo>
                  <a:lnTo>
                    <a:pt x="443655" y="30760"/>
                  </a:lnTo>
                  <a:lnTo>
                    <a:pt x="485759" y="52752"/>
                  </a:lnTo>
                  <a:lnTo>
                    <a:pt x="520498" y="79406"/>
                  </a:lnTo>
                  <a:lnTo>
                    <a:pt x="546729" y="109995"/>
                  </a:lnTo>
                  <a:lnTo>
                    <a:pt x="569086" y="180086"/>
                  </a:lnTo>
                  <a:close/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16746" y="4328286"/>
              <a:ext cx="569595" cy="540385"/>
            </a:xfrm>
            <a:custGeom>
              <a:avLst/>
              <a:gdLst/>
              <a:ahLst/>
              <a:cxnLst/>
              <a:rect l="l" t="t" r="r" b="b"/>
              <a:pathLst>
                <a:path w="569595" h="540385">
                  <a:moveTo>
                    <a:pt x="569086" y="0"/>
                  </a:moveTo>
                  <a:lnTo>
                    <a:pt x="569086" y="360044"/>
                  </a:lnTo>
                  <a:lnTo>
                    <a:pt x="563306" y="396328"/>
                  </a:lnTo>
                  <a:lnTo>
                    <a:pt x="520498" y="460684"/>
                  </a:lnTo>
                  <a:lnTo>
                    <a:pt x="485759" y="487314"/>
                  </a:lnTo>
                  <a:lnTo>
                    <a:pt x="443655" y="509283"/>
                  </a:lnTo>
                  <a:lnTo>
                    <a:pt x="395333" y="525869"/>
                  </a:lnTo>
                  <a:lnTo>
                    <a:pt x="341935" y="536350"/>
                  </a:lnTo>
                  <a:lnTo>
                    <a:pt x="284606" y="540004"/>
                  </a:lnTo>
                  <a:lnTo>
                    <a:pt x="227236" y="536350"/>
                  </a:lnTo>
                  <a:lnTo>
                    <a:pt x="173807" y="525869"/>
                  </a:lnTo>
                  <a:lnTo>
                    <a:pt x="125462" y="509283"/>
                  </a:lnTo>
                  <a:lnTo>
                    <a:pt x="83343" y="487314"/>
                  </a:lnTo>
                  <a:lnTo>
                    <a:pt x="48595" y="460684"/>
                  </a:lnTo>
                  <a:lnTo>
                    <a:pt x="22359" y="430115"/>
                  </a:lnTo>
                  <a:lnTo>
                    <a:pt x="0" y="360044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708263" y="4518152"/>
              <a:ext cx="238125" cy="158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90" dirty="0">
                  <a:solidFill>
                    <a:srgbClr val="404040"/>
                  </a:solidFill>
                  <a:latin typeface="Arial"/>
                  <a:cs typeface="Arial"/>
                </a:rPr>
                <a:t>DB</a:t>
              </a:r>
              <a:r>
                <a:rPr sz="1000" b="1" spc="120" dirty="0">
                  <a:solidFill>
                    <a:srgbClr val="404040"/>
                  </a:solidFill>
                  <a:latin typeface="Arial"/>
                  <a:cs typeface="Arial"/>
                </a:rPr>
                <a:t> 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042659" y="4139184"/>
              <a:ext cx="826008" cy="8275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83808" y="4361688"/>
              <a:ext cx="787908" cy="42671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8948" y="4165727"/>
              <a:ext cx="720217" cy="7200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6190234" y="4424807"/>
              <a:ext cx="521970" cy="199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45" dirty="0">
                  <a:solidFill>
                    <a:srgbClr val="1F1F0E"/>
                  </a:solidFill>
                  <a:latin typeface="Calibri"/>
                  <a:cs typeface="Calibri"/>
                </a:rPr>
                <a:t>Object</a:t>
              </a:r>
              <a:r>
                <a:rPr sz="1200" b="1" spc="6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773923" y="4207764"/>
              <a:ext cx="394716" cy="65531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0019" y="4204715"/>
              <a:ext cx="426720" cy="61721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02880" y="4236846"/>
              <a:ext cx="281940" cy="542925"/>
            </a:xfrm>
            <a:custGeom>
              <a:avLst/>
              <a:gdLst/>
              <a:ahLst/>
              <a:cxnLst/>
              <a:rect l="l" t="t" r="r" b="b"/>
              <a:pathLst>
                <a:path w="281940" h="542925">
                  <a:moveTo>
                    <a:pt x="234823" y="0"/>
                  </a:moveTo>
                  <a:lnTo>
                    <a:pt x="46990" y="0"/>
                  </a:lnTo>
                  <a:lnTo>
                    <a:pt x="28717" y="3681"/>
                  </a:lnTo>
                  <a:lnTo>
                    <a:pt x="13779" y="13731"/>
                  </a:lnTo>
                  <a:lnTo>
                    <a:pt x="3698" y="28664"/>
                  </a:lnTo>
                  <a:lnTo>
                    <a:pt x="0" y="46989"/>
                  </a:lnTo>
                  <a:lnTo>
                    <a:pt x="0" y="495934"/>
                  </a:lnTo>
                  <a:lnTo>
                    <a:pt x="3698" y="514207"/>
                  </a:lnTo>
                  <a:lnTo>
                    <a:pt x="13779" y="529145"/>
                  </a:lnTo>
                  <a:lnTo>
                    <a:pt x="28717" y="539226"/>
                  </a:lnTo>
                  <a:lnTo>
                    <a:pt x="46990" y="542925"/>
                  </a:lnTo>
                  <a:lnTo>
                    <a:pt x="234823" y="542925"/>
                  </a:lnTo>
                  <a:lnTo>
                    <a:pt x="253095" y="539226"/>
                  </a:lnTo>
                  <a:lnTo>
                    <a:pt x="268033" y="529145"/>
                  </a:lnTo>
                  <a:lnTo>
                    <a:pt x="278114" y="514207"/>
                  </a:lnTo>
                  <a:lnTo>
                    <a:pt x="281813" y="495934"/>
                  </a:lnTo>
                  <a:lnTo>
                    <a:pt x="281813" y="46989"/>
                  </a:lnTo>
                  <a:lnTo>
                    <a:pt x="278114" y="28664"/>
                  </a:lnTo>
                  <a:lnTo>
                    <a:pt x="268033" y="13731"/>
                  </a:lnTo>
                  <a:lnTo>
                    <a:pt x="253095" y="3681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2880" y="4236846"/>
              <a:ext cx="281940" cy="542925"/>
            </a:xfrm>
            <a:custGeom>
              <a:avLst/>
              <a:gdLst/>
              <a:ahLst/>
              <a:cxnLst/>
              <a:rect l="l" t="t" r="r" b="b"/>
              <a:pathLst>
                <a:path w="281940" h="542925">
                  <a:moveTo>
                    <a:pt x="0" y="46989"/>
                  </a:moveTo>
                  <a:lnTo>
                    <a:pt x="3698" y="28664"/>
                  </a:lnTo>
                  <a:lnTo>
                    <a:pt x="13779" y="13731"/>
                  </a:lnTo>
                  <a:lnTo>
                    <a:pt x="28717" y="3681"/>
                  </a:lnTo>
                  <a:lnTo>
                    <a:pt x="46990" y="0"/>
                  </a:lnTo>
                  <a:lnTo>
                    <a:pt x="234823" y="0"/>
                  </a:lnTo>
                  <a:lnTo>
                    <a:pt x="253095" y="3681"/>
                  </a:lnTo>
                  <a:lnTo>
                    <a:pt x="268033" y="13731"/>
                  </a:lnTo>
                  <a:lnTo>
                    <a:pt x="278114" y="28664"/>
                  </a:lnTo>
                  <a:lnTo>
                    <a:pt x="281813" y="46989"/>
                  </a:lnTo>
                  <a:lnTo>
                    <a:pt x="281813" y="495934"/>
                  </a:lnTo>
                  <a:lnTo>
                    <a:pt x="278114" y="514207"/>
                  </a:lnTo>
                  <a:lnTo>
                    <a:pt x="268033" y="529145"/>
                  </a:lnTo>
                  <a:lnTo>
                    <a:pt x="253095" y="539226"/>
                  </a:lnTo>
                  <a:lnTo>
                    <a:pt x="234823" y="542925"/>
                  </a:lnTo>
                  <a:lnTo>
                    <a:pt x="46990" y="542925"/>
                  </a:lnTo>
                  <a:lnTo>
                    <a:pt x="28717" y="539226"/>
                  </a:lnTo>
                  <a:lnTo>
                    <a:pt x="13779" y="529145"/>
                  </a:lnTo>
                  <a:lnTo>
                    <a:pt x="3698" y="514207"/>
                  </a:lnTo>
                  <a:lnTo>
                    <a:pt x="0" y="495934"/>
                  </a:lnTo>
                  <a:lnTo>
                    <a:pt x="0" y="46989"/>
                  </a:lnTo>
                  <a:close/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7864137" y="4312716"/>
              <a:ext cx="177800" cy="3517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S</a:t>
              </a:r>
              <a:r>
                <a:rPr sz="1200" b="1" spc="5" dirty="0">
                  <a:solidFill>
                    <a:srgbClr val="1F1F0E"/>
                  </a:solidFill>
                  <a:latin typeface="Calibri"/>
                  <a:cs typeface="Calibri"/>
                </a:rPr>
                <a:t>Q</a:t>
              </a:r>
              <a:r>
                <a:rPr sz="12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L</a:t>
              </a:r>
              <a:r>
                <a:rPr sz="1200" b="1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796023" y="4380610"/>
              <a:ext cx="1008379" cy="2903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32319" y="4005071"/>
              <a:ext cx="342900" cy="10972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70419" y="4023359"/>
              <a:ext cx="323088" cy="10210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09079" y="3981450"/>
              <a:ext cx="339725" cy="1094740"/>
            </a:xfrm>
            <a:custGeom>
              <a:avLst/>
              <a:gdLst/>
              <a:ahLst/>
              <a:cxnLst/>
              <a:rect l="l" t="t" r="r" b="b"/>
              <a:pathLst>
                <a:path w="339725" h="1094739">
                  <a:moveTo>
                    <a:pt x="283082" y="0"/>
                  </a:moveTo>
                  <a:lnTo>
                    <a:pt x="56642" y="0"/>
                  </a:lnTo>
                  <a:lnTo>
                    <a:pt x="34557" y="4437"/>
                  </a:lnTo>
                  <a:lnTo>
                    <a:pt x="16557" y="16541"/>
                  </a:lnTo>
                  <a:lnTo>
                    <a:pt x="4439" y="34504"/>
                  </a:lnTo>
                  <a:lnTo>
                    <a:pt x="0" y="56514"/>
                  </a:lnTo>
                  <a:lnTo>
                    <a:pt x="0" y="1037717"/>
                  </a:lnTo>
                  <a:lnTo>
                    <a:pt x="4439" y="1059747"/>
                  </a:lnTo>
                  <a:lnTo>
                    <a:pt x="16557" y="1077753"/>
                  </a:lnTo>
                  <a:lnTo>
                    <a:pt x="34557" y="1089902"/>
                  </a:lnTo>
                  <a:lnTo>
                    <a:pt x="56642" y="1094358"/>
                  </a:lnTo>
                  <a:lnTo>
                    <a:pt x="283082" y="1094358"/>
                  </a:lnTo>
                  <a:lnTo>
                    <a:pt x="305113" y="1089902"/>
                  </a:lnTo>
                  <a:lnTo>
                    <a:pt x="323119" y="1077753"/>
                  </a:lnTo>
                  <a:lnTo>
                    <a:pt x="335268" y="1059747"/>
                  </a:lnTo>
                  <a:lnTo>
                    <a:pt x="339725" y="1037717"/>
                  </a:lnTo>
                  <a:lnTo>
                    <a:pt x="339725" y="56514"/>
                  </a:lnTo>
                  <a:lnTo>
                    <a:pt x="335268" y="34504"/>
                  </a:lnTo>
                  <a:lnTo>
                    <a:pt x="323119" y="16541"/>
                  </a:lnTo>
                  <a:lnTo>
                    <a:pt x="305113" y="4437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7203737" y="4076496"/>
              <a:ext cx="177800" cy="8636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Q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1200" b="1" spc="-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Ma</a:t>
              </a:r>
              <a:r>
                <a:rPr sz="12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200" b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084693" y="4470146"/>
              <a:ext cx="432434" cy="76200"/>
            </a:xfrm>
            <a:custGeom>
              <a:avLst/>
              <a:gdLst/>
              <a:ahLst/>
              <a:cxnLst/>
              <a:rect l="l" t="t" r="r" b="b"/>
              <a:pathLst>
                <a:path w="432434" h="76200">
                  <a:moveTo>
                    <a:pt x="355853" y="0"/>
                  </a:moveTo>
                  <a:lnTo>
                    <a:pt x="355853" y="76199"/>
                  </a:lnTo>
                  <a:lnTo>
                    <a:pt x="419353" y="44449"/>
                  </a:lnTo>
                  <a:lnTo>
                    <a:pt x="368553" y="44449"/>
                  </a:lnTo>
                  <a:lnTo>
                    <a:pt x="368553" y="31749"/>
                  </a:lnTo>
                  <a:lnTo>
                    <a:pt x="419353" y="31749"/>
                  </a:lnTo>
                  <a:lnTo>
                    <a:pt x="355853" y="0"/>
                  </a:lnTo>
                  <a:close/>
                </a:path>
                <a:path w="432434" h="76200">
                  <a:moveTo>
                    <a:pt x="355853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55853" y="44449"/>
                  </a:lnTo>
                  <a:lnTo>
                    <a:pt x="355853" y="31749"/>
                  </a:lnTo>
                  <a:close/>
                </a:path>
                <a:path w="432434" h="76200">
                  <a:moveTo>
                    <a:pt x="419353" y="31749"/>
                  </a:moveTo>
                  <a:lnTo>
                    <a:pt x="368553" y="31749"/>
                  </a:lnTo>
                  <a:lnTo>
                    <a:pt x="368553" y="44449"/>
                  </a:lnTo>
                  <a:lnTo>
                    <a:pt x="419353" y="44449"/>
                  </a:lnTo>
                  <a:lnTo>
                    <a:pt x="432053" y="38099"/>
                  </a:lnTo>
                  <a:lnTo>
                    <a:pt x="419353" y="31749"/>
                  </a:lnTo>
                  <a:close/>
                </a:path>
              </a:pathLst>
            </a:custGeom>
            <a:solidFill>
              <a:srgbClr val="1F1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2187" y="2319527"/>
            <a:ext cx="3930396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7" y="2311907"/>
            <a:ext cx="1406652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42" y="2348826"/>
            <a:ext cx="3816985" cy="288290"/>
          </a:xfrm>
          <a:custGeom>
            <a:avLst/>
            <a:gdLst/>
            <a:ahLst/>
            <a:cxnLst/>
            <a:rect l="l" t="t" r="r" b="b"/>
            <a:pathLst>
              <a:path w="3816985" h="288289">
                <a:moveTo>
                  <a:pt x="0" y="287693"/>
                </a:moveTo>
                <a:lnTo>
                  <a:pt x="3816477" y="287693"/>
                </a:lnTo>
                <a:lnTo>
                  <a:pt x="381647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842" y="2348826"/>
            <a:ext cx="3816985" cy="288290"/>
          </a:xfrm>
          <a:custGeom>
            <a:avLst/>
            <a:gdLst/>
            <a:ahLst/>
            <a:cxnLst/>
            <a:rect l="l" t="t" r="r" b="b"/>
            <a:pathLst>
              <a:path w="3816985" h="288289">
                <a:moveTo>
                  <a:pt x="0" y="287693"/>
                </a:moveTo>
                <a:lnTo>
                  <a:pt x="3816477" y="287693"/>
                </a:lnTo>
                <a:lnTo>
                  <a:pt x="381647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812" y="2353055"/>
            <a:ext cx="778763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263" y="2337816"/>
            <a:ext cx="69037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0323" y="2353055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7257" y="2394203"/>
            <a:ext cx="111696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sz="1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구성요소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320" y="2324100"/>
            <a:ext cx="3930396" cy="3028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419" y="2354326"/>
            <a:ext cx="3816985" cy="2914015"/>
          </a:xfrm>
          <a:custGeom>
            <a:avLst/>
            <a:gdLst/>
            <a:ahLst/>
            <a:cxnLst/>
            <a:rect l="l" t="t" r="r" b="b"/>
            <a:pathLst>
              <a:path w="3816984" h="2914015">
                <a:moveTo>
                  <a:pt x="0" y="2913761"/>
                </a:moveTo>
                <a:lnTo>
                  <a:pt x="3816477" y="2913761"/>
                </a:lnTo>
                <a:lnTo>
                  <a:pt x="3816477" y="0"/>
                </a:lnTo>
                <a:lnTo>
                  <a:pt x="0" y="0"/>
                </a:lnTo>
                <a:lnTo>
                  <a:pt x="0" y="29137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419" y="2354326"/>
            <a:ext cx="3816985" cy="2914015"/>
          </a:xfrm>
          <a:custGeom>
            <a:avLst/>
            <a:gdLst/>
            <a:ahLst/>
            <a:cxnLst/>
            <a:rect l="l" t="t" r="r" b="b"/>
            <a:pathLst>
              <a:path w="3816984" h="2914015">
                <a:moveTo>
                  <a:pt x="0" y="2913761"/>
                </a:moveTo>
                <a:lnTo>
                  <a:pt x="3816477" y="2913761"/>
                </a:lnTo>
                <a:lnTo>
                  <a:pt x="3816477" y="0"/>
                </a:lnTo>
                <a:lnTo>
                  <a:pt x="0" y="0"/>
                </a:lnTo>
                <a:lnTo>
                  <a:pt x="0" y="291376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4369" y="3486403"/>
            <a:ext cx="3168650" cy="1598930"/>
          </a:xfrm>
          <a:custGeom>
            <a:avLst/>
            <a:gdLst/>
            <a:ahLst/>
            <a:cxnLst/>
            <a:rect l="l" t="t" r="r" b="b"/>
            <a:pathLst>
              <a:path w="3168650" h="1598929">
                <a:moveTo>
                  <a:pt x="3045079" y="0"/>
                </a:moveTo>
                <a:lnTo>
                  <a:pt x="123443" y="0"/>
                </a:lnTo>
                <a:lnTo>
                  <a:pt x="75384" y="9695"/>
                </a:lnTo>
                <a:lnTo>
                  <a:pt x="36147" y="36131"/>
                </a:lnTo>
                <a:lnTo>
                  <a:pt x="9697" y="75330"/>
                </a:lnTo>
                <a:lnTo>
                  <a:pt x="0" y="123317"/>
                </a:lnTo>
                <a:lnTo>
                  <a:pt x="0" y="1475486"/>
                </a:lnTo>
                <a:lnTo>
                  <a:pt x="9697" y="1523545"/>
                </a:lnTo>
                <a:lnTo>
                  <a:pt x="36147" y="1562782"/>
                </a:lnTo>
                <a:lnTo>
                  <a:pt x="75384" y="1589232"/>
                </a:lnTo>
                <a:lnTo>
                  <a:pt x="123443" y="1598930"/>
                </a:lnTo>
                <a:lnTo>
                  <a:pt x="3045079" y="1598930"/>
                </a:lnTo>
                <a:lnTo>
                  <a:pt x="3093138" y="1589232"/>
                </a:lnTo>
                <a:lnTo>
                  <a:pt x="3132375" y="1562782"/>
                </a:lnTo>
                <a:lnTo>
                  <a:pt x="3158825" y="1523545"/>
                </a:lnTo>
                <a:lnTo>
                  <a:pt x="3168523" y="1475486"/>
                </a:lnTo>
                <a:lnTo>
                  <a:pt x="3168523" y="123317"/>
                </a:lnTo>
                <a:lnTo>
                  <a:pt x="3158825" y="75330"/>
                </a:lnTo>
                <a:lnTo>
                  <a:pt x="3132375" y="36131"/>
                </a:lnTo>
                <a:lnTo>
                  <a:pt x="3093138" y="9695"/>
                </a:lnTo>
                <a:lnTo>
                  <a:pt x="3045079" y="0"/>
                </a:lnTo>
                <a:close/>
              </a:path>
            </a:pathLst>
          </a:custGeom>
          <a:solidFill>
            <a:srgbClr val="FFFFE7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4369" y="3486403"/>
            <a:ext cx="3168650" cy="1598930"/>
          </a:xfrm>
          <a:custGeom>
            <a:avLst/>
            <a:gdLst/>
            <a:ahLst/>
            <a:cxnLst/>
            <a:rect l="l" t="t" r="r" b="b"/>
            <a:pathLst>
              <a:path w="3168650" h="1598929">
                <a:moveTo>
                  <a:pt x="0" y="123317"/>
                </a:moveTo>
                <a:lnTo>
                  <a:pt x="9697" y="75330"/>
                </a:lnTo>
                <a:lnTo>
                  <a:pt x="36147" y="36131"/>
                </a:lnTo>
                <a:lnTo>
                  <a:pt x="75384" y="9695"/>
                </a:lnTo>
                <a:lnTo>
                  <a:pt x="123443" y="0"/>
                </a:lnTo>
                <a:lnTo>
                  <a:pt x="3045079" y="0"/>
                </a:lnTo>
                <a:lnTo>
                  <a:pt x="3093138" y="9695"/>
                </a:lnTo>
                <a:lnTo>
                  <a:pt x="3132375" y="36131"/>
                </a:lnTo>
                <a:lnTo>
                  <a:pt x="3158825" y="75330"/>
                </a:lnTo>
                <a:lnTo>
                  <a:pt x="3168523" y="123317"/>
                </a:lnTo>
                <a:lnTo>
                  <a:pt x="3168523" y="1475486"/>
                </a:lnTo>
                <a:lnTo>
                  <a:pt x="3158825" y="1523545"/>
                </a:lnTo>
                <a:lnTo>
                  <a:pt x="3132375" y="1562782"/>
                </a:lnTo>
                <a:lnTo>
                  <a:pt x="3093138" y="1589232"/>
                </a:lnTo>
                <a:lnTo>
                  <a:pt x="3045079" y="1598930"/>
                </a:lnTo>
                <a:lnTo>
                  <a:pt x="123443" y="1598930"/>
                </a:lnTo>
                <a:lnTo>
                  <a:pt x="75384" y="1589232"/>
                </a:lnTo>
                <a:lnTo>
                  <a:pt x="36147" y="1562782"/>
                </a:lnTo>
                <a:lnTo>
                  <a:pt x="9697" y="1523545"/>
                </a:lnTo>
                <a:lnTo>
                  <a:pt x="0" y="1475486"/>
                </a:lnTo>
                <a:lnTo>
                  <a:pt x="0" y="12331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08626" y="3534664"/>
            <a:ext cx="1423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MyBatis </a:t>
            </a:r>
            <a:r>
              <a:rPr sz="1100" b="1" spc="65" dirty="0">
                <a:latin typeface="Calibri"/>
                <a:cs typeface="Calibri"/>
              </a:rPr>
              <a:t>SQL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Mapping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1.5 </a:t>
            </a:r>
            <a:r>
              <a:rPr spc="-70" dirty="0"/>
              <a:t>MyBatis</a:t>
            </a:r>
            <a:r>
              <a:rPr spc="85" dirty="0"/>
              <a:t> </a:t>
            </a:r>
            <a:r>
              <a:rPr spc="-30" dirty="0">
                <a:latin typeface="Malgun Gothic"/>
                <a:cs typeface="Malgun Gothic"/>
              </a:rPr>
              <a:t>구조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3118" y="862329"/>
            <a:ext cx="985964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과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80" dirty="0">
                <a:latin typeface="Malgun Gothic"/>
                <a:cs typeface="Malgun Gothic"/>
              </a:rPr>
              <a:t>매핑을  지원하는 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기반의  데이터  </a:t>
            </a:r>
            <a:r>
              <a:rPr sz="1800" b="1" spc="-375" dirty="0">
                <a:latin typeface="Malgun Gothic"/>
                <a:cs typeface="Malgun Gothic"/>
              </a:rPr>
              <a:t>접근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비롯하여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연결과 관련된 </a:t>
            </a:r>
            <a:r>
              <a:rPr sz="1800" b="1" spc="-375" dirty="0">
                <a:latin typeface="Malgun Gothic"/>
                <a:cs typeface="Malgun Gothic"/>
              </a:rPr>
              <a:t>코드를 </a:t>
            </a:r>
            <a:r>
              <a:rPr sz="1800" b="1" spc="-380" dirty="0">
                <a:latin typeface="Malgun Gothic"/>
                <a:cs typeface="Malgun Gothic"/>
              </a:rPr>
              <a:t>외부로 </a:t>
            </a:r>
            <a:r>
              <a:rPr sz="1800" b="1" spc="-385" dirty="0">
                <a:latin typeface="Malgun Gothic"/>
                <a:cs typeface="Malgun Gothic"/>
              </a:rPr>
              <a:t>분리하여 </a:t>
            </a:r>
            <a:r>
              <a:rPr sz="1800" b="1" spc="-380" dirty="0">
                <a:latin typeface="Malgun Gothic"/>
                <a:cs typeface="Malgun Gothic"/>
              </a:rPr>
              <a:t>간결한 코드를   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프레임워크  </a:t>
            </a:r>
            <a:r>
              <a:rPr sz="1800" b="1" spc="-380" dirty="0">
                <a:latin typeface="Malgun Gothic"/>
                <a:cs typeface="Malgun Gothic"/>
              </a:rPr>
              <a:t>구조가  </a:t>
            </a:r>
            <a:r>
              <a:rPr sz="1800" b="1" spc="-385" dirty="0">
                <a:latin typeface="Malgun Gothic"/>
                <a:cs typeface="Malgun Gothic"/>
              </a:rPr>
              <a:t>단순하고  </a:t>
            </a:r>
            <a:r>
              <a:rPr sz="1800" b="1" spc="40" dirty="0">
                <a:latin typeface="Calibri"/>
                <a:cs typeface="Calibri"/>
              </a:rPr>
              <a:t>Learning </a:t>
            </a:r>
            <a:r>
              <a:rPr sz="1800" b="1" spc="-30" dirty="0">
                <a:latin typeface="Calibri"/>
                <a:cs typeface="Calibri"/>
              </a:rPr>
              <a:t>curve</a:t>
            </a:r>
            <a:r>
              <a:rPr sz="1800" b="1" spc="-30" dirty="0">
                <a:latin typeface="Malgun Gothic"/>
                <a:cs typeface="Malgun Gothic"/>
              </a:rPr>
              <a:t>가 </a:t>
            </a:r>
            <a:r>
              <a:rPr sz="1800" b="1" spc="-370" dirty="0">
                <a:latin typeface="Malgun Gothic"/>
                <a:cs typeface="Malgun Gothic"/>
              </a:rPr>
              <a:t>거의 없기 </a:t>
            </a:r>
            <a:r>
              <a:rPr sz="1800" b="1" spc="-375" dirty="0">
                <a:latin typeface="Malgun Gothic"/>
                <a:cs typeface="Malgun Gothic"/>
              </a:rPr>
              <a:t>때문에 </a:t>
            </a:r>
            <a:r>
              <a:rPr sz="1800" b="1" spc="-385" dirty="0">
                <a:latin typeface="Malgun Gothic"/>
                <a:cs typeface="Malgun Gothic"/>
              </a:rPr>
              <a:t>신속하게  </a:t>
            </a:r>
            <a:r>
              <a:rPr sz="1800" b="1" spc="-375" dirty="0">
                <a:latin typeface="Malgun Gothic"/>
                <a:cs typeface="Malgun Gothic"/>
              </a:rPr>
              <a:t>적용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커넥션  </a:t>
            </a:r>
            <a:r>
              <a:rPr sz="1800" b="1" spc="-375" dirty="0">
                <a:latin typeface="Malgun Gothic"/>
                <a:cs typeface="Malgun Gothic"/>
              </a:rPr>
              <a:t>풀링  지원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쿼리  </a:t>
            </a:r>
            <a:r>
              <a:rPr sz="1800" b="1" spc="-370" dirty="0">
                <a:latin typeface="Malgun Gothic"/>
                <a:cs typeface="Malgun Gothic"/>
              </a:rPr>
              <a:t>결과 내장 캐시 등을 </a:t>
            </a:r>
            <a:r>
              <a:rPr sz="1800" b="1" spc="-385" dirty="0">
                <a:latin typeface="Malgun Gothic"/>
                <a:cs typeface="Malgun Gothic"/>
              </a:rPr>
              <a:t>지원하여  애플리케이션의  </a:t>
            </a:r>
            <a:r>
              <a:rPr sz="1800" b="1" spc="-380" dirty="0">
                <a:latin typeface="Malgun Gothic"/>
                <a:cs typeface="Malgun Gothic"/>
              </a:rPr>
              <a:t>성능을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향상시킵니다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17507" y="4026408"/>
            <a:ext cx="1074420" cy="585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6806" y="4055745"/>
            <a:ext cx="1064895" cy="525780"/>
          </a:xfrm>
          <a:custGeom>
            <a:avLst/>
            <a:gdLst/>
            <a:ahLst/>
            <a:cxnLst/>
            <a:rect l="l" t="t" r="r" b="b"/>
            <a:pathLst>
              <a:path w="1064895" h="525779">
                <a:moveTo>
                  <a:pt x="0" y="0"/>
                </a:moveTo>
                <a:lnTo>
                  <a:pt x="0" y="474725"/>
                </a:lnTo>
                <a:lnTo>
                  <a:pt x="5769" y="482203"/>
                </a:lnTo>
                <a:lnTo>
                  <a:pt x="49459" y="496068"/>
                </a:lnTo>
                <a:lnTo>
                  <a:pt x="130525" y="507952"/>
                </a:lnTo>
                <a:lnTo>
                  <a:pt x="183017" y="512954"/>
                </a:lnTo>
                <a:lnTo>
                  <a:pt x="242383" y="517223"/>
                </a:lnTo>
                <a:lnTo>
                  <a:pt x="307801" y="520681"/>
                </a:lnTo>
                <a:lnTo>
                  <a:pt x="378447" y="523249"/>
                </a:lnTo>
                <a:lnTo>
                  <a:pt x="453497" y="524848"/>
                </a:lnTo>
                <a:lnTo>
                  <a:pt x="532129" y="525398"/>
                </a:lnTo>
                <a:lnTo>
                  <a:pt x="610790" y="524848"/>
                </a:lnTo>
                <a:lnTo>
                  <a:pt x="685859" y="523249"/>
                </a:lnTo>
                <a:lnTo>
                  <a:pt x="756513" y="520681"/>
                </a:lnTo>
                <a:lnTo>
                  <a:pt x="821932" y="517223"/>
                </a:lnTo>
                <a:lnTo>
                  <a:pt x="881294" y="512954"/>
                </a:lnTo>
                <a:lnTo>
                  <a:pt x="933777" y="507952"/>
                </a:lnTo>
                <a:lnTo>
                  <a:pt x="978560" y="502297"/>
                </a:lnTo>
                <a:lnTo>
                  <a:pt x="1041739" y="489344"/>
                </a:lnTo>
                <a:lnTo>
                  <a:pt x="1064373" y="50672"/>
                </a:lnTo>
                <a:lnTo>
                  <a:pt x="532129" y="50672"/>
                </a:lnTo>
                <a:lnTo>
                  <a:pt x="453497" y="50125"/>
                </a:lnTo>
                <a:lnTo>
                  <a:pt x="378447" y="48534"/>
                </a:lnTo>
                <a:lnTo>
                  <a:pt x="307801" y="45976"/>
                </a:lnTo>
                <a:lnTo>
                  <a:pt x="242383" y="42529"/>
                </a:lnTo>
                <a:lnTo>
                  <a:pt x="183017" y="38271"/>
                </a:lnTo>
                <a:lnTo>
                  <a:pt x="130525" y="33278"/>
                </a:lnTo>
                <a:lnTo>
                  <a:pt x="85731" y="27627"/>
                </a:lnTo>
                <a:lnTo>
                  <a:pt x="22530" y="14664"/>
                </a:lnTo>
                <a:lnTo>
                  <a:pt x="5769" y="7506"/>
                </a:lnTo>
                <a:lnTo>
                  <a:pt x="0" y="0"/>
                </a:lnTo>
                <a:close/>
              </a:path>
              <a:path w="1064895" h="525779">
                <a:moveTo>
                  <a:pt x="1064387" y="0"/>
                </a:moveTo>
                <a:lnTo>
                  <a:pt x="1014925" y="21397"/>
                </a:lnTo>
                <a:lnTo>
                  <a:pt x="933849" y="33278"/>
                </a:lnTo>
                <a:lnTo>
                  <a:pt x="881348" y="38271"/>
                </a:lnTo>
                <a:lnTo>
                  <a:pt x="821970" y="42529"/>
                </a:lnTo>
                <a:lnTo>
                  <a:pt x="756536" y="45976"/>
                </a:lnTo>
                <a:lnTo>
                  <a:pt x="685870" y="48534"/>
                </a:lnTo>
                <a:lnTo>
                  <a:pt x="610793" y="50125"/>
                </a:lnTo>
                <a:lnTo>
                  <a:pt x="532129" y="50672"/>
                </a:lnTo>
                <a:lnTo>
                  <a:pt x="1064373" y="50672"/>
                </a:lnTo>
                <a:lnTo>
                  <a:pt x="106438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6806" y="4005071"/>
            <a:ext cx="1064895" cy="101600"/>
          </a:xfrm>
          <a:custGeom>
            <a:avLst/>
            <a:gdLst/>
            <a:ahLst/>
            <a:cxnLst/>
            <a:rect l="l" t="t" r="r" b="b"/>
            <a:pathLst>
              <a:path w="1064895" h="101600">
                <a:moveTo>
                  <a:pt x="532129" y="0"/>
                </a:moveTo>
                <a:lnTo>
                  <a:pt x="453497" y="550"/>
                </a:lnTo>
                <a:lnTo>
                  <a:pt x="378447" y="2149"/>
                </a:lnTo>
                <a:lnTo>
                  <a:pt x="307801" y="4717"/>
                </a:lnTo>
                <a:lnTo>
                  <a:pt x="242383" y="8175"/>
                </a:lnTo>
                <a:lnTo>
                  <a:pt x="183017" y="12444"/>
                </a:lnTo>
                <a:lnTo>
                  <a:pt x="130525" y="17446"/>
                </a:lnTo>
                <a:lnTo>
                  <a:pt x="85731" y="23101"/>
                </a:lnTo>
                <a:lnTo>
                  <a:pt x="22530" y="36054"/>
                </a:lnTo>
                <a:lnTo>
                  <a:pt x="0" y="50672"/>
                </a:lnTo>
                <a:lnTo>
                  <a:pt x="5769" y="58179"/>
                </a:lnTo>
                <a:lnTo>
                  <a:pt x="49459" y="72070"/>
                </a:lnTo>
                <a:lnTo>
                  <a:pt x="130525" y="83951"/>
                </a:lnTo>
                <a:lnTo>
                  <a:pt x="183017" y="88944"/>
                </a:lnTo>
                <a:lnTo>
                  <a:pt x="242383" y="93202"/>
                </a:lnTo>
                <a:lnTo>
                  <a:pt x="307801" y="96649"/>
                </a:lnTo>
                <a:lnTo>
                  <a:pt x="378447" y="99207"/>
                </a:lnTo>
                <a:lnTo>
                  <a:pt x="453497" y="100798"/>
                </a:lnTo>
                <a:lnTo>
                  <a:pt x="532129" y="101345"/>
                </a:lnTo>
                <a:lnTo>
                  <a:pt x="610793" y="100798"/>
                </a:lnTo>
                <a:lnTo>
                  <a:pt x="685870" y="99207"/>
                </a:lnTo>
                <a:lnTo>
                  <a:pt x="756536" y="96649"/>
                </a:lnTo>
                <a:lnTo>
                  <a:pt x="821970" y="93202"/>
                </a:lnTo>
                <a:lnTo>
                  <a:pt x="881348" y="88944"/>
                </a:lnTo>
                <a:lnTo>
                  <a:pt x="933849" y="83951"/>
                </a:lnTo>
                <a:lnTo>
                  <a:pt x="978649" y="78300"/>
                </a:lnTo>
                <a:lnTo>
                  <a:pt x="1041855" y="65337"/>
                </a:lnTo>
                <a:lnTo>
                  <a:pt x="1064387" y="50672"/>
                </a:lnTo>
                <a:lnTo>
                  <a:pt x="1058617" y="43195"/>
                </a:lnTo>
                <a:lnTo>
                  <a:pt x="1014925" y="29330"/>
                </a:lnTo>
                <a:lnTo>
                  <a:pt x="933849" y="17446"/>
                </a:lnTo>
                <a:lnTo>
                  <a:pt x="881348" y="12444"/>
                </a:lnTo>
                <a:lnTo>
                  <a:pt x="821970" y="8175"/>
                </a:lnTo>
                <a:lnTo>
                  <a:pt x="756536" y="4717"/>
                </a:lnTo>
                <a:lnTo>
                  <a:pt x="685870" y="2149"/>
                </a:lnTo>
                <a:lnTo>
                  <a:pt x="610793" y="550"/>
                </a:lnTo>
                <a:lnTo>
                  <a:pt x="5321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96806" y="4005071"/>
            <a:ext cx="1064260" cy="101600"/>
          </a:xfrm>
          <a:custGeom>
            <a:avLst/>
            <a:gdLst/>
            <a:ahLst/>
            <a:cxnLst/>
            <a:rect l="l" t="t" r="r" b="b"/>
            <a:pathLst>
              <a:path w="1064259" h="101600">
                <a:moveTo>
                  <a:pt x="1064260" y="50672"/>
                </a:moveTo>
                <a:lnTo>
                  <a:pt x="1014821" y="72070"/>
                </a:lnTo>
                <a:lnTo>
                  <a:pt x="933777" y="83951"/>
                </a:lnTo>
                <a:lnTo>
                  <a:pt x="881294" y="88944"/>
                </a:lnTo>
                <a:lnTo>
                  <a:pt x="821932" y="93202"/>
                </a:lnTo>
                <a:lnTo>
                  <a:pt x="756513" y="96649"/>
                </a:lnTo>
                <a:lnTo>
                  <a:pt x="685859" y="99207"/>
                </a:lnTo>
                <a:lnTo>
                  <a:pt x="610790" y="100798"/>
                </a:lnTo>
                <a:lnTo>
                  <a:pt x="532129" y="101345"/>
                </a:lnTo>
                <a:lnTo>
                  <a:pt x="453497" y="100798"/>
                </a:lnTo>
                <a:lnTo>
                  <a:pt x="378447" y="99207"/>
                </a:lnTo>
                <a:lnTo>
                  <a:pt x="307801" y="96649"/>
                </a:lnTo>
                <a:lnTo>
                  <a:pt x="242383" y="93202"/>
                </a:lnTo>
                <a:lnTo>
                  <a:pt x="183017" y="88944"/>
                </a:lnTo>
                <a:lnTo>
                  <a:pt x="130525" y="83951"/>
                </a:lnTo>
                <a:lnTo>
                  <a:pt x="85731" y="78300"/>
                </a:lnTo>
                <a:lnTo>
                  <a:pt x="22530" y="65337"/>
                </a:lnTo>
                <a:lnTo>
                  <a:pt x="0" y="50672"/>
                </a:lnTo>
                <a:lnTo>
                  <a:pt x="5769" y="43195"/>
                </a:lnTo>
                <a:lnTo>
                  <a:pt x="49459" y="29330"/>
                </a:lnTo>
                <a:lnTo>
                  <a:pt x="130525" y="17446"/>
                </a:lnTo>
                <a:lnTo>
                  <a:pt x="183017" y="12444"/>
                </a:lnTo>
                <a:lnTo>
                  <a:pt x="242383" y="8175"/>
                </a:lnTo>
                <a:lnTo>
                  <a:pt x="307801" y="4717"/>
                </a:lnTo>
                <a:lnTo>
                  <a:pt x="378447" y="2149"/>
                </a:lnTo>
                <a:lnTo>
                  <a:pt x="453497" y="550"/>
                </a:lnTo>
                <a:lnTo>
                  <a:pt x="532129" y="0"/>
                </a:lnTo>
                <a:lnTo>
                  <a:pt x="610790" y="550"/>
                </a:lnTo>
                <a:lnTo>
                  <a:pt x="685859" y="2149"/>
                </a:lnTo>
                <a:lnTo>
                  <a:pt x="756513" y="4717"/>
                </a:lnTo>
                <a:lnTo>
                  <a:pt x="821932" y="8175"/>
                </a:lnTo>
                <a:lnTo>
                  <a:pt x="881294" y="12444"/>
                </a:lnTo>
                <a:lnTo>
                  <a:pt x="933777" y="17446"/>
                </a:lnTo>
                <a:lnTo>
                  <a:pt x="978560" y="23101"/>
                </a:lnTo>
                <a:lnTo>
                  <a:pt x="1041739" y="36054"/>
                </a:lnTo>
                <a:lnTo>
                  <a:pt x="1064260" y="50672"/>
                </a:lnTo>
                <a:close/>
              </a:path>
            </a:pathLst>
          </a:custGeom>
          <a:ln w="634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6806" y="4055745"/>
            <a:ext cx="1064260" cy="525780"/>
          </a:xfrm>
          <a:custGeom>
            <a:avLst/>
            <a:gdLst/>
            <a:ahLst/>
            <a:cxnLst/>
            <a:rect l="l" t="t" r="r" b="b"/>
            <a:pathLst>
              <a:path w="1064259" h="525779">
                <a:moveTo>
                  <a:pt x="1064260" y="0"/>
                </a:moveTo>
                <a:lnTo>
                  <a:pt x="1064260" y="474725"/>
                </a:lnTo>
                <a:lnTo>
                  <a:pt x="1058492" y="482203"/>
                </a:lnTo>
                <a:lnTo>
                  <a:pt x="1014821" y="496068"/>
                </a:lnTo>
                <a:lnTo>
                  <a:pt x="933777" y="507952"/>
                </a:lnTo>
                <a:lnTo>
                  <a:pt x="881294" y="512954"/>
                </a:lnTo>
                <a:lnTo>
                  <a:pt x="821932" y="517223"/>
                </a:lnTo>
                <a:lnTo>
                  <a:pt x="756513" y="520681"/>
                </a:lnTo>
                <a:lnTo>
                  <a:pt x="685859" y="523249"/>
                </a:lnTo>
                <a:lnTo>
                  <a:pt x="610790" y="524848"/>
                </a:lnTo>
                <a:lnTo>
                  <a:pt x="532129" y="525398"/>
                </a:lnTo>
                <a:lnTo>
                  <a:pt x="453497" y="524848"/>
                </a:lnTo>
                <a:lnTo>
                  <a:pt x="378447" y="523249"/>
                </a:lnTo>
                <a:lnTo>
                  <a:pt x="307801" y="520681"/>
                </a:lnTo>
                <a:lnTo>
                  <a:pt x="242383" y="517223"/>
                </a:lnTo>
                <a:lnTo>
                  <a:pt x="183017" y="512954"/>
                </a:lnTo>
                <a:lnTo>
                  <a:pt x="130525" y="507952"/>
                </a:lnTo>
                <a:lnTo>
                  <a:pt x="85731" y="502297"/>
                </a:lnTo>
                <a:lnTo>
                  <a:pt x="22530" y="489344"/>
                </a:lnTo>
                <a:lnTo>
                  <a:pt x="0" y="474725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08972" y="4237990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404040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31308" y="2519172"/>
            <a:ext cx="1167384" cy="297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6296" y="2532888"/>
            <a:ext cx="649224" cy="295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0607" y="2498344"/>
            <a:ext cx="1158240" cy="288290"/>
          </a:xfrm>
          <a:custGeom>
            <a:avLst/>
            <a:gdLst/>
            <a:ahLst/>
            <a:cxnLst/>
            <a:rect l="l" t="t" r="r" b="b"/>
            <a:pathLst>
              <a:path w="1158239" h="288289">
                <a:moveTo>
                  <a:pt x="1110106" y="0"/>
                </a:moveTo>
                <a:lnTo>
                  <a:pt x="48005" y="0"/>
                </a:lnTo>
                <a:lnTo>
                  <a:pt x="29360" y="3768"/>
                </a:lnTo>
                <a:lnTo>
                  <a:pt x="14096" y="14049"/>
                </a:lnTo>
                <a:lnTo>
                  <a:pt x="3786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86" y="258728"/>
                </a:lnTo>
                <a:lnTo>
                  <a:pt x="14097" y="273986"/>
                </a:lnTo>
                <a:lnTo>
                  <a:pt x="29360" y="284267"/>
                </a:lnTo>
                <a:lnTo>
                  <a:pt x="48005" y="288035"/>
                </a:lnTo>
                <a:lnTo>
                  <a:pt x="1110106" y="288035"/>
                </a:lnTo>
                <a:lnTo>
                  <a:pt x="1128805" y="284267"/>
                </a:lnTo>
                <a:lnTo>
                  <a:pt x="1144063" y="273986"/>
                </a:lnTo>
                <a:lnTo>
                  <a:pt x="1154344" y="258728"/>
                </a:lnTo>
                <a:lnTo>
                  <a:pt x="1158113" y="240029"/>
                </a:lnTo>
                <a:lnTo>
                  <a:pt x="1158113" y="48005"/>
                </a:lnTo>
                <a:lnTo>
                  <a:pt x="1154344" y="29307"/>
                </a:lnTo>
                <a:lnTo>
                  <a:pt x="1144063" y="14049"/>
                </a:lnTo>
                <a:lnTo>
                  <a:pt x="1128805" y="3768"/>
                </a:lnTo>
                <a:lnTo>
                  <a:pt x="11101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63921" y="2553461"/>
            <a:ext cx="508634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65" dirty="0">
                <a:solidFill>
                  <a:srgbClr val="404040"/>
                </a:solidFill>
                <a:latin typeface="Malgun Gothic"/>
                <a:cs typeface="Malgun Gothic"/>
              </a:rPr>
              <a:t>비즈로직</a:t>
            </a:r>
            <a:r>
              <a:rPr sz="1100" b="1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68720" y="2604261"/>
            <a:ext cx="408305" cy="76200"/>
          </a:xfrm>
          <a:custGeom>
            <a:avLst/>
            <a:gdLst/>
            <a:ahLst/>
            <a:cxnLst/>
            <a:rect l="l" t="t" r="r" b="b"/>
            <a:pathLst>
              <a:path w="408304" h="76200">
                <a:moveTo>
                  <a:pt x="331724" y="0"/>
                </a:moveTo>
                <a:lnTo>
                  <a:pt x="331724" y="76200"/>
                </a:lnTo>
                <a:lnTo>
                  <a:pt x="395224" y="44450"/>
                </a:lnTo>
                <a:lnTo>
                  <a:pt x="344424" y="44450"/>
                </a:lnTo>
                <a:lnTo>
                  <a:pt x="344424" y="31750"/>
                </a:lnTo>
                <a:lnTo>
                  <a:pt x="395224" y="31750"/>
                </a:lnTo>
                <a:lnTo>
                  <a:pt x="331724" y="0"/>
                </a:lnTo>
                <a:close/>
              </a:path>
              <a:path w="408304" h="76200">
                <a:moveTo>
                  <a:pt x="3317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1724" y="44450"/>
                </a:lnTo>
                <a:lnTo>
                  <a:pt x="331724" y="31750"/>
                </a:lnTo>
                <a:close/>
              </a:path>
              <a:path w="408304" h="76200">
                <a:moveTo>
                  <a:pt x="395224" y="31750"/>
                </a:moveTo>
                <a:lnTo>
                  <a:pt x="344424" y="31750"/>
                </a:lnTo>
                <a:lnTo>
                  <a:pt x="344424" y="44450"/>
                </a:lnTo>
                <a:lnTo>
                  <a:pt x="395224" y="44450"/>
                </a:lnTo>
                <a:lnTo>
                  <a:pt x="407924" y="38100"/>
                </a:lnTo>
                <a:lnTo>
                  <a:pt x="39522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99504" y="3805428"/>
            <a:ext cx="1316736" cy="1098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9056" y="3784346"/>
            <a:ext cx="1299845" cy="1089025"/>
          </a:xfrm>
          <a:custGeom>
            <a:avLst/>
            <a:gdLst/>
            <a:ahLst/>
            <a:cxnLst/>
            <a:rect l="l" t="t" r="r" b="b"/>
            <a:pathLst>
              <a:path w="1299845" h="1089025">
                <a:moveTo>
                  <a:pt x="1299464" y="0"/>
                </a:moveTo>
                <a:lnTo>
                  <a:pt x="0" y="0"/>
                </a:lnTo>
                <a:lnTo>
                  <a:pt x="0" y="1089024"/>
                </a:lnTo>
                <a:lnTo>
                  <a:pt x="1143635" y="1089024"/>
                </a:lnTo>
                <a:lnTo>
                  <a:pt x="1299464" y="933195"/>
                </a:lnTo>
                <a:lnTo>
                  <a:pt x="1299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2692" y="471754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5828" y="0"/>
                </a:moveTo>
                <a:lnTo>
                  <a:pt x="31114" y="31114"/>
                </a:lnTo>
                <a:lnTo>
                  <a:pt x="0" y="155828"/>
                </a:lnTo>
                <a:lnTo>
                  <a:pt x="15582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9056" y="3784346"/>
            <a:ext cx="1299845" cy="1089025"/>
          </a:xfrm>
          <a:custGeom>
            <a:avLst/>
            <a:gdLst/>
            <a:ahLst/>
            <a:cxnLst/>
            <a:rect l="l" t="t" r="r" b="b"/>
            <a:pathLst>
              <a:path w="1299845" h="1089025">
                <a:moveTo>
                  <a:pt x="1143635" y="1089024"/>
                </a:moveTo>
                <a:lnTo>
                  <a:pt x="1174750" y="964310"/>
                </a:lnTo>
                <a:lnTo>
                  <a:pt x="1299464" y="933195"/>
                </a:lnTo>
                <a:lnTo>
                  <a:pt x="1143635" y="1089024"/>
                </a:lnTo>
                <a:lnTo>
                  <a:pt x="0" y="1089024"/>
                </a:lnTo>
                <a:lnTo>
                  <a:pt x="0" y="0"/>
                </a:lnTo>
                <a:lnTo>
                  <a:pt x="1299464" y="0"/>
                </a:lnTo>
                <a:lnTo>
                  <a:pt x="1299464" y="933195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7707" y="4005071"/>
            <a:ext cx="1083563" cy="6812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7006" y="3983735"/>
            <a:ext cx="1075055" cy="673100"/>
          </a:xfrm>
          <a:custGeom>
            <a:avLst/>
            <a:gdLst/>
            <a:ahLst/>
            <a:cxnLst/>
            <a:rect l="l" t="t" r="r" b="b"/>
            <a:pathLst>
              <a:path w="1075054" h="673100">
                <a:moveTo>
                  <a:pt x="1008126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606425"/>
                </a:lnTo>
                <a:lnTo>
                  <a:pt x="5216" y="632287"/>
                </a:lnTo>
                <a:lnTo>
                  <a:pt x="19446" y="653399"/>
                </a:lnTo>
                <a:lnTo>
                  <a:pt x="40558" y="667629"/>
                </a:lnTo>
                <a:lnTo>
                  <a:pt x="66421" y="672845"/>
                </a:lnTo>
                <a:lnTo>
                  <a:pt x="1008126" y="672845"/>
                </a:lnTo>
                <a:lnTo>
                  <a:pt x="1033988" y="667629"/>
                </a:lnTo>
                <a:lnTo>
                  <a:pt x="1055100" y="653399"/>
                </a:lnTo>
                <a:lnTo>
                  <a:pt x="1069330" y="632287"/>
                </a:lnTo>
                <a:lnTo>
                  <a:pt x="1074547" y="606425"/>
                </a:lnTo>
                <a:lnTo>
                  <a:pt x="1074547" y="66420"/>
                </a:lnTo>
                <a:lnTo>
                  <a:pt x="1069330" y="40558"/>
                </a:lnTo>
                <a:lnTo>
                  <a:pt x="1055100" y="19446"/>
                </a:lnTo>
                <a:lnTo>
                  <a:pt x="1033988" y="5216"/>
                </a:lnTo>
                <a:lnTo>
                  <a:pt x="1008126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7006" y="3983735"/>
            <a:ext cx="1075055" cy="673100"/>
          </a:xfrm>
          <a:custGeom>
            <a:avLst/>
            <a:gdLst/>
            <a:ahLst/>
            <a:cxnLst/>
            <a:rect l="l" t="t" r="r" b="b"/>
            <a:pathLst>
              <a:path w="1075054" h="673100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1008126" y="0"/>
                </a:lnTo>
                <a:lnTo>
                  <a:pt x="1033988" y="5216"/>
                </a:lnTo>
                <a:lnTo>
                  <a:pt x="1055100" y="19446"/>
                </a:lnTo>
                <a:lnTo>
                  <a:pt x="1069330" y="40558"/>
                </a:lnTo>
                <a:lnTo>
                  <a:pt x="1074547" y="66420"/>
                </a:lnTo>
                <a:lnTo>
                  <a:pt x="1074547" y="606425"/>
                </a:lnTo>
                <a:lnTo>
                  <a:pt x="1069330" y="632287"/>
                </a:lnTo>
                <a:lnTo>
                  <a:pt x="1055100" y="653399"/>
                </a:lnTo>
                <a:lnTo>
                  <a:pt x="1033988" y="667629"/>
                </a:lnTo>
                <a:lnTo>
                  <a:pt x="1008126" y="672845"/>
                </a:lnTo>
                <a:lnTo>
                  <a:pt x="66421" y="672845"/>
                </a:lnTo>
                <a:lnTo>
                  <a:pt x="40558" y="667629"/>
                </a:lnTo>
                <a:lnTo>
                  <a:pt x="19446" y="653399"/>
                </a:lnTo>
                <a:lnTo>
                  <a:pt x="5216" y="632287"/>
                </a:lnTo>
                <a:lnTo>
                  <a:pt x="0" y="606425"/>
                </a:lnTo>
                <a:lnTo>
                  <a:pt x="0" y="664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31863" y="3994022"/>
            <a:ext cx="62674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 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97980" y="2519172"/>
            <a:ext cx="1304544" cy="2971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40880" y="2546604"/>
            <a:ext cx="653796" cy="2956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6643" y="2498344"/>
            <a:ext cx="1296670" cy="288290"/>
          </a:xfrm>
          <a:custGeom>
            <a:avLst/>
            <a:gdLst/>
            <a:ahLst/>
            <a:cxnLst/>
            <a:rect l="l" t="t" r="r" b="b"/>
            <a:pathLst>
              <a:path w="1296670" h="288289">
                <a:moveTo>
                  <a:pt x="1248155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1248155" y="288035"/>
                </a:lnTo>
                <a:lnTo>
                  <a:pt x="1266854" y="284267"/>
                </a:lnTo>
                <a:lnTo>
                  <a:pt x="1282112" y="273986"/>
                </a:lnTo>
                <a:lnTo>
                  <a:pt x="1292393" y="258728"/>
                </a:lnTo>
                <a:lnTo>
                  <a:pt x="1296161" y="240029"/>
                </a:lnTo>
                <a:lnTo>
                  <a:pt x="1296161" y="48005"/>
                </a:lnTo>
                <a:lnTo>
                  <a:pt x="1292393" y="29307"/>
                </a:lnTo>
                <a:lnTo>
                  <a:pt x="1282112" y="14049"/>
                </a:lnTo>
                <a:lnTo>
                  <a:pt x="1266854" y="3768"/>
                </a:lnTo>
                <a:lnTo>
                  <a:pt x="1248155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089775" y="2553461"/>
            <a:ext cx="5111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15328" y="2651760"/>
            <a:ext cx="541020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5436" y="2788030"/>
            <a:ext cx="76200" cy="1186815"/>
          </a:xfrm>
          <a:custGeom>
            <a:avLst/>
            <a:gdLst/>
            <a:ahLst/>
            <a:cxnLst/>
            <a:rect l="l" t="t" r="r" b="b"/>
            <a:pathLst>
              <a:path w="76200" h="1186814">
                <a:moveTo>
                  <a:pt x="28067" y="0"/>
                </a:moveTo>
                <a:lnTo>
                  <a:pt x="12192" y="254"/>
                </a:lnTo>
                <a:lnTo>
                  <a:pt x="13208" y="63754"/>
                </a:lnTo>
                <a:lnTo>
                  <a:pt x="29083" y="63500"/>
                </a:lnTo>
                <a:lnTo>
                  <a:pt x="28067" y="0"/>
                </a:lnTo>
                <a:close/>
              </a:path>
              <a:path w="76200" h="1186814">
                <a:moveTo>
                  <a:pt x="29845" y="111125"/>
                </a:moveTo>
                <a:lnTo>
                  <a:pt x="13970" y="111379"/>
                </a:lnTo>
                <a:lnTo>
                  <a:pt x="14986" y="174879"/>
                </a:lnTo>
                <a:lnTo>
                  <a:pt x="30861" y="174625"/>
                </a:lnTo>
                <a:lnTo>
                  <a:pt x="29845" y="111125"/>
                </a:lnTo>
                <a:close/>
              </a:path>
              <a:path w="76200" h="1186814">
                <a:moveTo>
                  <a:pt x="31623" y="222250"/>
                </a:moveTo>
                <a:lnTo>
                  <a:pt x="15875" y="222504"/>
                </a:lnTo>
                <a:lnTo>
                  <a:pt x="16891" y="286004"/>
                </a:lnTo>
                <a:lnTo>
                  <a:pt x="32766" y="285750"/>
                </a:lnTo>
                <a:lnTo>
                  <a:pt x="31623" y="222250"/>
                </a:lnTo>
                <a:close/>
              </a:path>
              <a:path w="76200" h="1186814">
                <a:moveTo>
                  <a:pt x="33528" y="333375"/>
                </a:moveTo>
                <a:lnTo>
                  <a:pt x="17653" y="333629"/>
                </a:lnTo>
                <a:lnTo>
                  <a:pt x="18669" y="397129"/>
                </a:lnTo>
                <a:lnTo>
                  <a:pt x="34544" y="396875"/>
                </a:lnTo>
                <a:lnTo>
                  <a:pt x="33528" y="333375"/>
                </a:lnTo>
                <a:close/>
              </a:path>
              <a:path w="76200" h="1186814">
                <a:moveTo>
                  <a:pt x="35306" y="444500"/>
                </a:moveTo>
                <a:lnTo>
                  <a:pt x="19431" y="444754"/>
                </a:lnTo>
                <a:lnTo>
                  <a:pt x="20447" y="508254"/>
                </a:lnTo>
                <a:lnTo>
                  <a:pt x="36322" y="508000"/>
                </a:lnTo>
                <a:lnTo>
                  <a:pt x="35306" y="444500"/>
                </a:lnTo>
                <a:close/>
              </a:path>
              <a:path w="76200" h="1186814">
                <a:moveTo>
                  <a:pt x="37084" y="555625"/>
                </a:moveTo>
                <a:lnTo>
                  <a:pt x="21209" y="555879"/>
                </a:lnTo>
                <a:lnTo>
                  <a:pt x="22225" y="619379"/>
                </a:lnTo>
                <a:lnTo>
                  <a:pt x="38100" y="619125"/>
                </a:lnTo>
                <a:lnTo>
                  <a:pt x="37084" y="555625"/>
                </a:lnTo>
                <a:close/>
              </a:path>
              <a:path w="76200" h="1186814">
                <a:moveTo>
                  <a:pt x="38862" y="666750"/>
                </a:moveTo>
                <a:lnTo>
                  <a:pt x="22987" y="667004"/>
                </a:lnTo>
                <a:lnTo>
                  <a:pt x="24003" y="730504"/>
                </a:lnTo>
                <a:lnTo>
                  <a:pt x="39878" y="730250"/>
                </a:lnTo>
                <a:lnTo>
                  <a:pt x="38862" y="666750"/>
                </a:lnTo>
                <a:close/>
              </a:path>
              <a:path w="76200" h="1186814">
                <a:moveTo>
                  <a:pt x="40640" y="777875"/>
                </a:moveTo>
                <a:lnTo>
                  <a:pt x="24765" y="778129"/>
                </a:lnTo>
                <a:lnTo>
                  <a:pt x="25781" y="841629"/>
                </a:lnTo>
                <a:lnTo>
                  <a:pt x="41656" y="841375"/>
                </a:lnTo>
                <a:lnTo>
                  <a:pt x="40640" y="777875"/>
                </a:lnTo>
                <a:close/>
              </a:path>
              <a:path w="76200" h="1186814">
                <a:moveTo>
                  <a:pt x="42418" y="888873"/>
                </a:moveTo>
                <a:lnTo>
                  <a:pt x="26543" y="889254"/>
                </a:lnTo>
                <a:lnTo>
                  <a:pt x="27559" y="952627"/>
                </a:lnTo>
                <a:lnTo>
                  <a:pt x="43434" y="952373"/>
                </a:lnTo>
                <a:lnTo>
                  <a:pt x="42418" y="888873"/>
                </a:lnTo>
                <a:close/>
              </a:path>
              <a:path w="76200" h="1186814">
                <a:moveTo>
                  <a:pt x="44196" y="999998"/>
                </a:moveTo>
                <a:lnTo>
                  <a:pt x="28321" y="1000252"/>
                </a:lnTo>
                <a:lnTo>
                  <a:pt x="29337" y="1063752"/>
                </a:lnTo>
                <a:lnTo>
                  <a:pt x="45212" y="1063498"/>
                </a:lnTo>
                <a:lnTo>
                  <a:pt x="44196" y="999998"/>
                </a:lnTo>
                <a:close/>
              </a:path>
              <a:path w="76200" h="1186814">
                <a:moveTo>
                  <a:pt x="76073" y="1109726"/>
                </a:moveTo>
                <a:lnTo>
                  <a:pt x="0" y="1110996"/>
                </a:lnTo>
                <a:lnTo>
                  <a:pt x="39243" y="1186561"/>
                </a:lnTo>
                <a:lnTo>
                  <a:pt x="69620" y="1123188"/>
                </a:lnTo>
                <a:lnTo>
                  <a:pt x="30353" y="1123188"/>
                </a:lnTo>
                <a:lnTo>
                  <a:pt x="30099" y="1111377"/>
                </a:lnTo>
                <a:lnTo>
                  <a:pt x="45974" y="1111123"/>
                </a:lnTo>
                <a:lnTo>
                  <a:pt x="75403" y="1111123"/>
                </a:lnTo>
                <a:lnTo>
                  <a:pt x="76073" y="1109726"/>
                </a:lnTo>
                <a:close/>
              </a:path>
              <a:path w="76200" h="1186814">
                <a:moveTo>
                  <a:pt x="45974" y="1111123"/>
                </a:moveTo>
                <a:lnTo>
                  <a:pt x="30099" y="1111377"/>
                </a:lnTo>
                <a:lnTo>
                  <a:pt x="30353" y="1123188"/>
                </a:lnTo>
                <a:lnTo>
                  <a:pt x="46228" y="1122934"/>
                </a:lnTo>
                <a:lnTo>
                  <a:pt x="45974" y="1111123"/>
                </a:lnTo>
                <a:close/>
              </a:path>
              <a:path w="76200" h="1186814">
                <a:moveTo>
                  <a:pt x="75403" y="1111123"/>
                </a:moveTo>
                <a:lnTo>
                  <a:pt x="45974" y="1111123"/>
                </a:lnTo>
                <a:lnTo>
                  <a:pt x="46228" y="1122934"/>
                </a:lnTo>
                <a:lnTo>
                  <a:pt x="30353" y="1123188"/>
                </a:lnTo>
                <a:lnTo>
                  <a:pt x="69620" y="1123188"/>
                </a:lnTo>
                <a:lnTo>
                  <a:pt x="75403" y="1111123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3716" y="2779902"/>
            <a:ext cx="76200" cy="1195070"/>
          </a:xfrm>
          <a:custGeom>
            <a:avLst/>
            <a:gdLst/>
            <a:ahLst/>
            <a:cxnLst/>
            <a:rect l="l" t="t" r="r" b="b"/>
            <a:pathLst>
              <a:path w="76200" h="1195070">
                <a:moveTo>
                  <a:pt x="58292" y="1131062"/>
                </a:moveTo>
                <a:lnTo>
                  <a:pt x="42417" y="1131316"/>
                </a:lnTo>
                <a:lnTo>
                  <a:pt x="43179" y="1194816"/>
                </a:lnTo>
                <a:lnTo>
                  <a:pt x="59054" y="1194562"/>
                </a:lnTo>
                <a:lnTo>
                  <a:pt x="58292" y="1131062"/>
                </a:lnTo>
                <a:close/>
              </a:path>
              <a:path w="76200" h="1195070">
                <a:moveTo>
                  <a:pt x="57023" y="1019937"/>
                </a:moveTo>
                <a:lnTo>
                  <a:pt x="41148" y="1020191"/>
                </a:lnTo>
                <a:lnTo>
                  <a:pt x="41909" y="1083691"/>
                </a:lnTo>
                <a:lnTo>
                  <a:pt x="57784" y="1083437"/>
                </a:lnTo>
                <a:lnTo>
                  <a:pt x="57023" y="1019937"/>
                </a:lnTo>
                <a:close/>
              </a:path>
              <a:path w="76200" h="1195070">
                <a:moveTo>
                  <a:pt x="55752" y="908939"/>
                </a:moveTo>
                <a:lnTo>
                  <a:pt x="39877" y="909066"/>
                </a:lnTo>
                <a:lnTo>
                  <a:pt x="40512" y="972566"/>
                </a:lnTo>
                <a:lnTo>
                  <a:pt x="56387" y="972439"/>
                </a:lnTo>
                <a:lnTo>
                  <a:pt x="55752" y="908939"/>
                </a:lnTo>
                <a:close/>
              </a:path>
              <a:path w="76200" h="1195070">
                <a:moveTo>
                  <a:pt x="54355" y="797813"/>
                </a:moveTo>
                <a:lnTo>
                  <a:pt x="38480" y="797941"/>
                </a:lnTo>
                <a:lnTo>
                  <a:pt x="39242" y="861441"/>
                </a:lnTo>
                <a:lnTo>
                  <a:pt x="55117" y="861314"/>
                </a:lnTo>
                <a:lnTo>
                  <a:pt x="54355" y="797813"/>
                </a:lnTo>
                <a:close/>
              </a:path>
              <a:path w="76200" h="1195070">
                <a:moveTo>
                  <a:pt x="53085" y="686688"/>
                </a:moveTo>
                <a:lnTo>
                  <a:pt x="37210" y="686816"/>
                </a:lnTo>
                <a:lnTo>
                  <a:pt x="37973" y="750316"/>
                </a:lnTo>
                <a:lnTo>
                  <a:pt x="53848" y="750188"/>
                </a:lnTo>
                <a:lnTo>
                  <a:pt x="53085" y="686688"/>
                </a:lnTo>
                <a:close/>
              </a:path>
              <a:path w="76200" h="1195070">
                <a:moveTo>
                  <a:pt x="51815" y="575563"/>
                </a:moveTo>
                <a:lnTo>
                  <a:pt x="35940" y="575691"/>
                </a:lnTo>
                <a:lnTo>
                  <a:pt x="36702" y="639191"/>
                </a:lnTo>
                <a:lnTo>
                  <a:pt x="52577" y="639063"/>
                </a:lnTo>
                <a:lnTo>
                  <a:pt x="51815" y="575563"/>
                </a:lnTo>
                <a:close/>
              </a:path>
              <a:path w="76200" h="1195070">
                <a:moveTo>
                  <a:pt x="50545" y="464438"/>
                </a:moveTo>
                <a:lnTo>
                  <a:pt x="34670" y="464566"/>
                </a:lnTo>
                <a:lnTo>
                  <a:pt x="35432" y="528066"/>
                </a:lnTo>
                <a:lnTo>
                  <a:pt x="51307" y="527938"/>
                </a:lnTo>
                <a:lnTo>
                  <a:pt x="50545" y="464438"/>
                </a:lnTo>
                <a:close/>
              </a:path>
              <a:path w="76200" h="1195070">
                <a:moveTo>
                  <a:pt x="49275" y="353313"/>
                </a:moveTo>
                <a:lnTo>
                  <a:pt x="33400" y="353441"/>
                </a:lnTo>
                <a:lnTo>
                  <a:pt x="34162" y="416941"/>
                </a:lnTo>
                <a:lnTo>
                  <a:pt x="50037" y="416813"/>
                </a:lnTo>
                <a:lnTo>
                  <a:pt x="49275" y="353313"/>
                </a:lnTo>
                <a:close/>
              </a:path>
              <a:path w="76200" h="1195070">
                <a:moveTo>
                  <a:pt x="48005" y="242188"/>
                </a:moveTo>
                <a:lnTo>
                  <a:pt x="32130" y="242316"/>
                </a:lnTo>
                <a:lnTo>
                  <a:pt x="32765" y="305816"/>
                </a:lnTo>
                <a:lnTo>
                  <a:pt x="48640" y="305688"/>
                </a:lnTo>
                <a:lnTo>
                  <a:pt x="48005" y="242188"/>
                </a:lnTo>
                <a:close/>
              </a:path>
              <a:path w="76200" h="1195070">
                <a:moveTo>
                  <a:pt x="46608" y="131063"/>
                </a:moveTo>
                <a:lnTo>
                  <a:pt x="30733" y="131191"/>
                </a:lnTo>
                <a:lnTo>
                  <a:pt x="31495" y="194691"/>
                </a:lnTo>
                <a:lnTo>
                  <a:pt x="47370" y="194563"/>
                </a:lnTo>
                <a:lnTo>
                  <a:pt x="46608" y="131063"/>
                </a:lnTo>
                <a:close/>
              </a:path>
              <a:path w="76200" h="1195070">
                <a:moveTo>
                  <a:pt x="46007" y="76044"/>
                </a:moveTo>
                <a:lnTo>
                  <a:pt x="30133" y="76229"/>
                </a:lnTo>
                <a:lnTo>
                  <a:pt x="30225" y="83566"/>
                </a:lnTo>
                <a:lnTo>
                  <a:pt x="46100" y="83438"/>
                </a:lnTo>
                <a:lnTo>
                  <a:pt x="46007" y="76044"/>
                </a:lnTo>
                <a:close/>
              </a:path>
              <a:path w="76200" h="1195070">
                <a:moveTo>
                  <a:pt x="37210" y="0"/>
                </a:moveTo>
                <a:lnTo>
                  <a:pt x="0" y="76581"/>
                </a:lnTo>
                <a:lnTo>
                  <a:pt x="30133" y="76229"/>
                </a:lnTo>
                <a:lnTo>
                  <a:pt x="29972" y="63500"/>
                </a:lnTo>
                <a:lnTo>
                  <a:pt x="69854" y="63373"/>
                </a:lnTo>
                <a:lnTo>
                  <a:pt x="37210" y="0"/>
                </a:lnTo>
                <a:close/>
              </a:path>
              <a:path w="76200" h="1195070">
                <a:moveTo>
                  <a:pt x="45847" y="63373"/>
                </a:moveTo>
                <a:lnTo>
                  <a:pt x="29972" y="63500"/>
                </a:lnTo>
                <a:lnTo>
                  <a:pt x="30133" y="76229"/>
                </a:lnTo>
                <a:lnTo>
                  <a:pt x="46007" y="76044"/>
                </a:lnTo>
                <a:lnTo>
                  <a:pt x="45847" y="63373"/>
                </a:lnTo>
                <a:close/>
              </a:path>
              <a:path w="76200" h="1195070">
                <a:moveTo>
                  <a:pt x="69854" y="63373"/>
                </a:moveTo>
                <a:lnTo>
                  <a:pt x="45847" y="63373"/>
                </a:lnTo>
                <a:lnTo>
                  <a:pt x="46007" y="76044"/>
                </a:lnTo>
                <a:lnTo>
                  <a:pt x="76200" y="75692"/>
                </a:lnTo>
                <a:lnTo>
                  <a:pt x="69854" y="63373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97980" y="3051048"/>
            <a:ext cx="573024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7792" y="3075432"/>
            <a:ext cx="571500" cy="2956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6643" y="3030727"/>
            <a:ext cx="565150" cy="281940"/>
          </a:xfrm>
          <a:custGeom>
            <a:avLst/>
            <a:gdLst/>
            <a:ahLst/>
            <a:cxnLst/>
            <a:rect l="l" t="t" r="r" b="b"/>
            <a:pathLst>
              <a:path w="565150" h="281939">
                <a:moveTo>
                  <a:pt x="483742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200660"/>
                </a:lnTo>
                <a:lnTo>
                  <a:pt x="6353" y="232086"/>
                </a:lnTo>
                <a:lnTo>
                  <a:pt x="23685" y="257762"/>
                </a:lnTo>
                <a:lnTo>
                  <a:pt x="49399" y="275080"/>
                </a:lnTo>
                <a:lnTo>
                  <a:pt x="80899" y="281432"/>
                </a:lnTo>
                <a:lnTo>
                  <a:pt x="483742" y="281432"/>
                </a:lnTo>
                <a:lnTo>
                  <a:pt x="515189" y="275080"/>
                </a:lnTo>
                <a:lnTo>
                  <a:pt x="540908" y="257762"/>
                </a:lnTo>
                <a:lnTo>
                  <a:pt x="558270" y="232086"/>
                </a:lnTo>
                <a:lnTo>
                  <a:pt x="564641" y="200660"/>
                </a:lnTo>
                <a:lnTo>
                  <a:pt x="564641" y="80899"/>
                </a:lnTo>
                <a:lnTo>
                  <a:pt x="558270" y="49399"/>
                </a:lnTo>
                <a:lnTo>
                  <a:pt x="540908" y="23685"/>
                </a:lnTo>
                <a:lnTo>
                  <a:pt x="515189" y="6353"/>
                </a:lnTo>
                <a:lnTo>
                  <a:pt x="483742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6643" y="3030727"/>
            <a:ext cx="565150" cy="281940"/>
          </a:xfrm>
          <a:custGeom>
            <a:avLst/>
            <a:gdLst/>
            <a:ahLst/>
            <a:cxnLst/>
            <a:rect l="l" t="t" r="r" b="b"/>
            <a:pathLst>
              <a:path w="565150" h="281939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483742" y="0"/>
                </a:lnTo>
                <a:lnTo>
                  <a:pt x="515189" y="6353"/>
                </a:lnTo>
                <a:lnTo>
                  <a:pt x="540908" y="23685"/>
                </a:lnTo>
                <a:lnTo>
                  <a:pt x="558270" y="49399"/>
                </a:lnTo>
                <a:lnTo>
                  <a:pt x="564641" y="80899"/>
                </a:lnTo>
                <a:lnTo>
                  <a:pt x="564641" y="200660"/>
                </a:lnTo>
                <a:lnTo>
                  <a:pt x="558270" y="232086"/>
                </a:lnTo>
                <a:lnTo>
                  <a:pt x="540908" y="257762"/>
                </a:lnTo>
                <a:lnTo>
                  <a:pt x="515189" y="275080"/>
                </a:lnTo>
                <a:lnTo>
                  <a:pt x="483742" y="281432"/>
                </a:lnTo>
                <a:lnTo>
                  <a:pt x="80899" y="281432"/>
                </a:lnTo>
                <a:lnTo>
                  <a:pt x="49399" y="275080"/>
                </a:lnTo>
                <a:lnTo>
                  <a:pt x="23685" y="257762"/>
                </a:lnTo>
                <a:lnTo>
                  <a:pt x="6353" y="232086"/>
                </a:lnTo>
                <a:lnTo>
                  <a:pt x="0" y="200660"/>
                </a:lnTo>
                <a:lnTo>
                  <a:pt x="0" y="8089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0356" y="3051048"/>
            <a:ext cx="582168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0835" y="3075432"/>
            <a:ext cx="556259" cy="2956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00163" y="3030727"/>
            <a:ext cx="572770" cy="281940"/>
          </a:xfrm>
          <a:custGeom>
            <a:avLst/>
            <a:gdLst/>
            <a:ahLst/>
            <a:cxnLst/>
            <a:rect l="l" t="t" r="r" b="b"/>
            <a:pathLst>
              <a:path w="572770" h="281939">
                <a:moveTo>
                  <a:pt x="501014" y="0"/>
                </a:moveTo>
                <a:lnTo>
                  <a:pt x="71754" y="0"/>
                </a:lnTo>
                <a:lnTo>
                  <a:pt x="43826" y="5639"/>
                </a:lnTo>
                <a:lnTo>
                  <a:pt x="21018" y="21018"/>
                </a:lnTo>
                <a:lnTo>
                  <a:pt x="5639" y="43826"/>
                </a:lnTo>
                <a:lnTo>
                  <a:pt x="0" y="71755"/>
                </a:lnTo>
                <a:lnTo>
                  <a:pt x="0" y="209804"/>
                </a:lnTo>
                <a:lnTo>
                  <a:pt x="5639" y="237658"/>
                </a:lnTo>
                <a:lnTo>
                  <a:pt x="21018" y="260429"/>
                </a:lnTo>
                <a:lnTo>
                  <a:pt x="43826" y="275794"/>
                </a:lnTo>
                <a:lnTo>
                  <a:pt x="71754" y="281432"/>
                </a:lnTo>
                <a:lnTo>
                  <a:pt x="501014" y="281432"/>
                </a:lnTo>
                <a:lnTo>
                  <a:pt x="528869" y="275794"/>
                </a:lnTo>
                <a:lnTo>
                  <a:pt x="551640" y="260429"/>
                </a:lnTo>
                <a:lnTo>
                  <a:pt x="567005" y="237658"/>
                </a:lnTo>
                <a:lnTo>
                  <a:pt x="572642" y="209804"/>
                </a:lnTo>
                <a:lnTo>
                  <a:pt x="572642" y="71755"/>
                </a:lnTo>
                <a:lnTo>
                  <a:pt x="567005" y="43826"/>
                </a:lnTo>
                <a:lnTo>
                  <a:pt x="551640" y="21018"/>
                </a:lnTo>
                <a:lnTo>
                  <a:pt x="528869" y="5639"/>
                </a:lnTo>
                <a:lnTo>
                  <a:pt x="501014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00163" y="3030727"/>
            <a:ext cx="572770" cy="281940"/>
          </a:xfrm>
          <a:custGeom>
            <a:avLst/>
            <a:gdLst/>
            <a:ahLst/>
            <a:cxnLst/>
            <a:rect l="l" t="t" r="r" b="b"/>
            <a:pathLst>
              <a:path w="572770" h="281939">
                <a:moveTo>
                  <a:pt x="0" y="71755"/>
                </a:moveTo>
                <a:lnTo>
                  <a:pt x="5639" y="43826"/>
                </a:lnTo>
                <a:lnTo>
                  <a:pt x="21018" y="21018"/>
                </a:lnTo>
                <a:lnTo>
                  <a:pt x="43826" y="5639"/>
                </a:lnTo>
                <a:lnTo>
                  <a:pt x="71754" y="0"/>
                </a:lnTo>
                <a:lnTo>
                  <a:pt x="501014" y="0"/>
                </a:lnTo>
                <a:lnTo>
                  <a:pt x="528869" y="5639"/>
                </a:lnTo>
                <a:lnTo>
                  <a:pt x="551640" y="21018"/>
                </a:lnTo>
                <a:lnTo>
                  <a:pt x="567005" y="43826"/>
                </a:lnTo>
                <a:lnTo>
                  <a:pt x="572642" y="71755"/>
                </a:lnTo>
                <a:lnTo>
                  <a:pt x="572642" y="209804"/>
                </a:lnTo>
                <a:lnTo>
                  <a:pt x="567005" y="237658"/>
                </a:lnTo>
                <a:lnTo>
                  <a:pt x="551640" y="260429"/>
                </a:lnTo>
                <a:lnTo>
                  <a:pt x="528869" y="275794"/>
                </a:lnTo>
                <a:lnTo>
                  <a:pt x="501014" y="281432"/>
                </a:lnTo>
                <a:lnTo>
                  <a:pt x="71754" y="281432"/>
                </a:lnTo>
                <a:lnTo>
                  <a:pt x="43826" y="275794"/>
                </a:lnTo>
                <a:lnTo>
                  <a:pt x="21018" y="260429"/>
                </a:lnTo>
                <a:lnTo>
                  <a:pt x="5639" y="237658"/>
                </a:lnTo>
                <a:lnTo>
                  <a:pt x="0" y="209804"/>
                </a:lnTo>
                <a:lnTo>
                  <a:pt x="0" y="7175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65417" y="3082671"/>
            <a:ext cx="11480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Param	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89546" y="4680711"/>
            <a:ext cx="527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404040"/>
                </a:solidFill>
                <a:latin typeface="Calibri"/>
                <a:cs typeface="Calibri"/>
              </a:rPr>
              <a:t>SqlMap</a:t>
            </a:r>
            <a:r>
              <a:rPr sz="1100" b="1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37403" y="3805428"/>
            <a:ext cx="1175003" cy="10988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6632" y="3788664"/>
            <a:ext cx="278891" cy="295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16321" y="3784346"/>
            <a:ext cx="1158240" cy="1089025"/>
          </a:xfrm>
          <a:custGeom>
            <a:avLst/>
            <a:gdLst/>
            <a:ahLst/>
            <a:cxnLst/>
            <a:rect l="l" t="t" r="r" b="b"/>
            <a:pathLst>
              <a:path w="1158239" h="1089025">
                <a:moveTo>
                  <a:pt x="1158113" y="0"/>
                </a:moveTo>
                <a:lnTo>
                  <a:pt x="0" y="0"/>
                </a:lnTo>
                <a:lnTo>
                  <a:pt x="0" y="1089024"/>
                </a:lnTo>
                <a:lnTo>
                  <a:pt x="976629" y="1089024"/>
                </a:lnTo>
                <a:lnTo>
                  <a:pt x="1158113" y="907541"/>
                </a:lnTo>
                <a:lnTo>
                  <a:pt x="1158113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2952" y="4691888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3" y="0"/>
                </a:moveTo>
                <a:lnTo>
                  <a:pt x="36195" y="36322"/>
                </a:lnTo>
                <a:lnTo>
                  <a:pt x="0" y="181482"/>
                </a:lnTo>
                <a:lnTo>
                  <a:pt x="181483" y="0"/>
                </a:lnTo>
                <a:close/>
              </a:path>
            </a:pathLst>
          </a:custGeom>
          <a:solidFill>
            <a:srgbClr val="C0C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16321" y="3784346"/>
            <a:ext cx="1158240" cy="1089025"/>
          </a:xfrm>
          <a:custGeom>
            <a:avLst/>
            <a:gdLst/>
            <a:ahLst/>
            <a:cxnLst/>
            <a:rect l="l" t="t" r="r" b="b"/>
            <a:pathLst>
              <a:path w="1158239" h="1089025">
                <a:moveTo>
                  <a:pt x="976629" y="1089024"/>
                </a:moveTo>
                <a:lnTo>
                  <a:pt x="1012825" y="943863"/>
                </a:lnTo>
                <a:lnTo>
                  <a:pt x="1158113" y="907541"/>
                </a:lnTo>
                <a:lnTo>
                  <a:pt x="976629" y="1089024"/>
                </a:lnTo>
                <a:lnTo>
                  <a:pt x="0" y="1089024"/>
                </a:lnTo>
                <a:lnTo>
                  <a:pt x="0" y="0"/>
                </a:lnTo>
                <a:lnTo>
                  <a:pt x="1158113" y="0"/>
                </a:lnTo>
                <a:lnTo>
                  <a:pt x="1158113" y="907541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04257" y="3796538"/>
            <a:ext cx="13652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66944" y="3927347"/>
            <a:ext cx="908303" cy="1813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21808" y="3892296"/>
            <a:ext cx="832103" cy="2956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5861" y="3907282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30"/>
                </a:lnTo>
                <a:lnTo>
                  <a:pt x="8382" y="8318"/>
                </a:lnTo>
                <a:lnTo>
                  <a:pt x="2250" y="17359"/>
                </a:lnTo>
                <a:lnTo>
                  <a:pt x="0" y="28448"/>
                </a:lnTo>
                <a:lnTo>
                  <a:pt x="0" y="142494"/>
                </a:lnTo>
                <a:lnTo>
                  <a:pt x="2250" y="153602"/>
                </a:lnTo>
                <a:lnTo>
                  <a:pt x="8382" y="162687"/>
                </a:lnTo>
                <a:lnTo>
                  <a:pt x="17466" y="168818"/>
                </a:lnTo>
                <a:lnTo>
                  <a:pt x="28575" y="171069"/>
                </a:lnTo>
                <a:lnTo>
                  <a:pt x="870458" y="171069"/>
                </a:lnTo>
                <a:lnTo>
                  <a:pt x="881566" y="168818"/>
                </a:lnTo>
                <a:lnTo>
                  <a:pt x="890651" y="162687"/>
                </a:lnTo>
                <a:lnTo>
                  <a:pt x="896782" y="153602"/>
                </a:lnTo>
                <a:lnTo>
                  <a:pt x="899033" y="142494"/>
                </a:lnTo>
                <a:lnTo>
                  <a:pt x="899033" y="28448"/>
                </a:lnTo>
                <a:lnTo>
                  <a:pt x="896782" y="17359"/>
                </a:lnTo>
                <a:lnTo>
                  <a:pt x="890651" y="8318"/>
                </a:lnTo>
                <a:lnTo>
                  <a:pt x="881566" y="223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45861" y="3907282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0" y="28448"/>
                </a:moveTo>
                <a:lnTo>
                  <a:pt x="2250" y="17359"/>
                </a:lnTo>
                <a:lnTo>
                  <a:pt x="8382" y="8318"/>
                </a:lnTo>
                <a:lnTo>
                  <a:pt x="17466" y="2230"/>
                </a:lnTo>
                <a:lnTo>
                  <a:pt x="28575" y="0"/>
                </a:lnTo>
                <a:lnTo>
                  <a:pt x="870458" y="0"/>
                </a:lnTo>
                <a:lnTo>
                  <a:pt x="881566" y="2230"/>
                </a:lnTo>
                <a:lnTo>
                  <a:pt x="890651" y="8318"/>
                </a:lnTo>
                <a:lnTo>
                  <a:pt x="896782" y="17359"/>
                </a:lnTo>
                <a:lnTo>
                  <a:pt x="899033" y="28448"/>
                </a:lnTo>
                <a:lnTo>
                  <a:pt x="899033" y="142494"/>
                </a:lnTo>
                <a:lnTo>
                  <a:pt x="896782" y="153602"/>
                </a:lnTo>
                <a:lnTo>
                  <a:pt x="890651" y="162687"/>
                </a:lnTo>
                <a:lnTo>
                  <a:pt x="881566" y="168818"/>
                </a:lnTo>
                <a:lnTo>
                  <a:pt x="870458" y="171069"/>
                </a:lnTo>
                <a:lnTo>
                  <a:pt x="28575" y="171069"/>
                </a:lnTo>
                <a:lnTo>
                  <a:pt x="17466" y="168818"/>
                </a:lnTo>
                <a:lnTo>
                  <a:pt x="8382" y="162687"/>
                </a:lnTo>
                <a:lnTo>
                  <a:pt x="2250" y="153602"/>
                </a:lnTo>
                <a:lnTo>
                  <a:pt x="0" y="142494"/>
                </a:lnTo>
                <a:lnTo>
                  <a:pt x="0" y="2844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45861" y="3899789"/>
            <a:ext cx="8991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DataSouce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66944" y="4158996"/>
            <a:ext cx="908303" cy="1798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3247" y="4122420"/>
            <a:ext cx="653796" cy="2956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45861" y="4137786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50"/>
                </a:lnTo>
                <a:lnTo>
                  <a:pt x="8382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0" y="142620"/>
                </a:lnTo>
                <a:lnTo>
                  <a:pt x="2250" y="153709"/>
                </a:lnTo>
                <a:lnTo>
                  <a:pt x="8382" y="162750"/>
                </a:lnTo>
                <a:lnTo>
                  <a:pt x="17466" y="168838"/>
                </a:lnTo>
                <a:lnTo>
                  <a:pt x="28575" y="171069"/>
                </a:lnTo>
                <a:lnTo>
                  <a:pt x="870458" y="171069"/>
                </a:lnTo>
                <a:lnTo>
                  <a:pt x="881566" y="168838"/>
                </a:lnTo>
                <a:lnTo>
                  <a:pt x="890651" y="162750"/>
                </a:lnTo>
                <a:lnTo>
                  <a:pt x="896782" y="153709"/>
                </a:lnTo>
                <a:lnTo>
                  <a:pt x="899033" y="142620"/>
                </a:lnTo>
                <a:lnTo>
                  <a:pt x="899033" y="28575"/>
                </a:lnTo>
                <a:lnTo>
                  <a:pt x="896782" y="17466"/>
                </a:lnTo>
                <a:lnTo>
                  <a:pt x="890651" y="8381"/>
                </a:lnTo>
                <a:lnTo>
                  <a:pt x="881566" y="225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45861" y="4137786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0" y="28575"/>
                </a:moveTo>
                <a:lnTo>
                  <a:pt x="2250" y="17466"/>
                </a:lnTo>
                <a:lnTo>
                  <a:pt x="8382" y="8381"/>
                </a:lnTo>
                <a:lnTo>
                  <a:pt x="17466" y="2250"/>
                </a:lnTo>
                <a:lnTo>
                  <a:pt x="28575" y="0"/>
                </a:lnTo>
                <a:lnTo>
                  <a:pt x="870458" y="0"/>
                </a:lnTo>
                <a:lnTo>
                  <a:pt x="881566" y="2250"/>
                </a:lnTo>
                <a:lnTo>
                  <a:pt x="890651" y="8381"/>
                </a:lnTo>
                <a:lnTo>
                  <a:pt x="896782" y="17466"/>
                </a:lnTo>
                <a:lnTo>
                  <a:pt x="899033" y="28575"/>
                </a:lnTo>
                <a:lnTo>
                  <a:pt x="899033" y="142620"/>
                </a:lnTo>
                <a:lnTo>
                  <a:pt x="896782" y="153709"/>
                </a:lnTo>
                <a:lnTo>
                  <a:pt x="890651" y="162750"/>
                </a:lnTo>
                <a:lnTo>
                  <a:pt x="881566" y="168838"/>
                </a:lnTo>
                <a:lnTo>
                  <a:pt x="870458" y="171069"/>
                </a:lnTo>
                <a:lnTo>
                  <a:pt x="28575" y="171069"/>
                </a:lnTo>
                <a:lnTo>
                  <a:pt x="17466" y="168838"/>
                </a:lnTo>
                <a:lnTo>
                  <a:pt x="8382" y="162750"/>
                </a:lnTo>
                <a:lnTo>
                  <a:pt x="2250" y="153709"/>
                </a:lnTo>
                <a:lnTo>
                  <a:pt x="0" y="142620"/>
                </a:lnTo>
                <a:lnTo>
                  <a:pt x="0" y="2857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45861" y="4130294"/>
            <a:ext cx="8991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66944" y="4389120"/>
            <a:ext cx="908303" cy="1798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05044" y="4352544"/>
            <a:ext cx="870203" cy="2956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5861" y="4368419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30"/>
                </a:lnTo>
                <a:lnTo>
                  <a:pt x="8382" y="8318"/>
                </a:lnTo>
                <a:lnTo>
                  <a:pt x="2250" y="17359"/>
                </a:lnTo>
                <a:lnTo>
                  <a:pt x="0" y="28447"/>
                </a:lnTo>
                <a:lnTo>
                  <a:pt x="0" y="142620"/>
                </a:lnTo>
                <a:lnTo>
                  <a:pt x="2250" y="153709"/>
                </a:lnTo>
                <a:lnTo>
                  <a:pt x="8382" y="162750"/>
                </a:lnTo>
                <a:lnTo>
                  <a:pt x="17466" y="168838"/>
                </a:lnTo>
                <a:lnTo>
                  <a:pt x="28575" y="171068"/>
                </a:lnTo>
                <a:lnTo>
                  <a:pt x="870458" y="171068"/>
                </a:lnTo>
                <a:lnTo>
                  <a:pt x="881566" y="168838"/>
                </a:lnTo>
                <a:lnTo>
                  <a:pt x="890651" y="162750"/>
                </a:lnTo>
                <a:lnTo>
                  <a:pt x="896782" y="153709"/>
                </a:lnTo>
                <a:lnTo>
                  <a:pt x="899033" y="142620"/>
                </a:lnTo>
                <a:lnTo>
                  <a:pt x="899033" y="28447"/>
                </a:lnTo>
                <a:lnTo>
                  <a:pt x="896782" y="17359"/>
                </a:lnTo>
                <a:lnTo>
                  <a:pt x="890651" y="8318"/>
                </a:lnTo>
                <a:lnTo>
                  <a:pt x="881566" y="223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261736" y="4360926"/>
            <a:ext cx="8674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1100" b="1" u="sng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u="sng" spc="-15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1100" b="1" u="sng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u="sng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95696" y="4501007"/>
            <a:ext cx="8972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230">
              <a:lnSpc>
                <a:spcPts val="1395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...</a:t>
            </a:r>
            <a:r>
              <a:rPr sz="12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75"/>
              </a:lnSpc>
            </a:pPr>
            <a:r>
              <a:rPr sz="1100" b="1" spc="20" dirty="0">
                <a:solidFill>
                  <a:srgbClr val="2A2913"/>
                </a:solidFill>
                <a:latin typeface="Calibri"/>
                <a:cs typeface="Calibri"/>
              </a:rPr>
              <a:t>Configuration</a:t>
            </a:r>
            <a:r>
              <a:rPr sz="1100" b="1" spc="55" dirty="0">
                <a:solidFill>
                  <a:srgbClr val="2A291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308847" y="3521964"/>
            <a:ext cx="297179" cy="1594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4756" y="3784091"/>
            <a:ext cx="295655" cy="10317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87893" y="3501009"/>
            <a:ext cx="288290" cy="1584325"/>
          </a:xfrm>
          <a:custGeom>
            <a:avLst/>
            <a:gdLst/>
            <a:ahLst/>
            <a:cxnLst/>
            <a:rect l="l" t="t" r="r" b="b"/>
            <a:pathLst>
              <a:path w="288290" h="1584325">
                <a:moveTo>
                  <a:pt x="240029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1536318"/>
                </a:lnTo>
                <a:lnTo>
                  <a:pt x="3768" y="1554964"/>
                </a:lnTo>
                <a:lnTo>
                  <a:pt x="14049" y="1570227"/>
                </a:lnTo>
                <a:lnTo>
                  <a:pt x="29307" y="1580538"/>
                </a:lnTo>
                <a:lnTo>
                  <a:pt x="48005" y="1584324"/>
                </a:lnTo>
                <a:lnTo>
                  <a:pt x="240029" y="1584324"/>
                </a:lnTo>
                <a:lnTo>
                  <a:pt x="258728" y="1580538"/>
                </a:lnTo>
                <a:lnTo>
                  <a:pt x="273986" y="1570227"/>
                </a:lnTo>
                <a:lnTo>
                  <a:pt x="284267" y="1554964"/>
                </a:lnTo>
                <a:lnTo>
                  <a:pt x="288035" y="1536318"/>
                </a:lnTo>
                <a:lnTo>
                  <a:pt x="288035" y="48005"/>
                </a:lnTo>
                <a:lnTo>
                  <a:pt x="284267" y="29307"/>
                </a:lnTo>
                <a:lnTo>
                  <a:pt x="273986" y="14049"/>
                </a:lnTo>
                <a:lnTo>
                  <a:pt x="258728" y="3768"/>
                </a:lnTo>
                <a:lnTo>
                  <a:pt x="240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87893" y="3501009"/>
            <a:ext cx="288290" cy="1584325"/>
          </a:xfrm>
          <a:custGeom>
            <a:avLst/>
            <a:gdLst/>
            <a:ahLst/>
            <a:cxnLst/>
            <a:rect l="l" t="t" r="r" b="b"/>
            <a:pathLst>
              <a:path w="288290" h="1584325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  <a:lnTo>
                  <a:pt x="240029" y="0"/>
                </a:lnTo>
                <a:lnTo>
                  <a:pt x="258728" y="3768"/>
                </a:lnTo>
                <a:lnTo>
                  <a:pt x="273986" y="14049"/>
                </a:lnTo>
                <a:lnTo>
                  <a:pt x="284267" y="29307"/>
                </a:lnTo>
                <a:lnTo>
                  <a:pt x="288035" y="48005"/>
                </a:lnTo>
                <a:lnTo>
                  <a:pt x="288035" y="1536318"/>
                </a:lnTo>
                <a:lnTo>
                  <a:pt x="284267" y="1554964"/>
                </a:lnTo>
                <a:lnTo>
                  <a:pt x="273986" y="1570227"/>
                </a:lnTo>
                <a:lnTo>
                  <a:pt x="258728" y="1580538"/>
                </a:lnTo>
                <a:lnTo>
                  <a:pt x="240029" y="1584324"/>
                </a:lnTo>
                <a:lnTo>
                  <a:pt x="48005" y="1584324"/>
                </a:lnTo>
                <a:lnTo>
                  <a:pt x="29307" y="1580538"/>
                </a:lnTo>
                <a:lnTo>
                  <a:pt x="14049" y="1570227"/>
                </a:lnTo>
                <a:lnTo>
                  <a:pt x="3768" y="1554964"/>
                </a:lnTo>
                <a:lnTo>
                  <a:pt x="0" y="1536318"/>
                </a:lnTo>
                <a:lnTo>
                  <a:pt x="0" y="4800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361918" y="3829950"/>
            <a:ext cx="165735" cy="889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75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Conn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74434" y="4290695"/>
            <a:ext cx="405130" cy="76200"/>
          </a:xfrm>
          <a:custGeom>
            <a:avLst/>
            <a:gdLst/>
            <a:ahLst/>
            <a:cxnLst/>
            <a:rect l="l" t="t" r="r" b="b"/>
            <a:pathLst>
              <a:path w="405129" h="76200">
                <a:moveTo>
                  <a:pt x="328421" y="0"/>
                </a:moveTo>
                <a:lnTo>
                  <a:pt x="328421" y="76199"/>
                </a:lnTo>
                <a:lnTo>
                  <a:pt x="388619" y="46100"/>
                </a:lnTo>
                <a:lnTo>
                  <a:pt x="341121" y="46100"/>
                </a:lnTo>
                <a:lnTo>
                  <a:pt x="341121" y="30225"/>
                </a:lnTo>
                <a:lnTo>
                  <a:pt x="388873" y="30225"/>
                </a:lnTo>
                <a:lnTo>
                  <a:pt x="328421" y="0"/>
                </a:lnTo>
                <a:close/>
              </a:path>
              <a:path w="405129" h="76200">
                <a:moveTo>
                  <a:pt x="328421" y="30225"/>
                </a:moveTo>
                <a:lnTo>
                  <a:pt x="0" y="30225"/>
                </a:lnTo>
                <a:lnTo>
                  <a:pt x="0" y="46100"/>
                </a:lnTo>
                <a:lnTo>
                  <a:pt x="328421" y="46100"/>
                </a:lnTo>
                <a:lnTo>
                  <a:pt x="328421" y="30225"/>
                </a:lnTo>
                <a:close/>
              </a:path>
              <a:path w="405129" h="76200">
                <a:moveTo>
                  <a:pt x="388873" y="30225"/>
                </a:moveTo>
                <a:lnTo>
                  <a:pt x="341121" y="30225"/>
                </a:lnTo>
                <a:lnTo>
                  <a:pt x="341121" y="46100"/>
                </a:lnTo>
                <a:lnTo>
                  <a:pt x="388619" y="46100"/>
                </a:lnTo>
                <a:lnTo>
                  <a:pt x="404621" y="38099"/>
                </a:lnTo>
                <a:lnTo>
                  <a:pt x="388873" y="30225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97952" y="4253103"/>
            <a:ext cx="290195" cy="76200"/>
          </a:xfrm>
          <a:custGeom>
            <a:avLst/>
            <a:gdLst/>
            <a:ahLst/>
            <a:cxnLst/>
            <a:rect l="l" t="t" r="r" b="b"/>
            <a:pathLst>
              <a:path w="290195" h="76200">
                <a:moveTo>
                  <a:pt x="214756" y="0"/>
                </a:moveTo>
                <a:lnTo>
                  <a:pt x="214003" y="30159"/>
                </a:lnTo>
                <a:lnTo>
                  <a:pt x="226695" y="30480"/>
                </a:lnTo>
                <a:lnTo>
                  <a:pt x="226314" y="46355"/>
                </a:lnTo>
                <a:lnTo>
                  <a:pt x="213598" y="46355"/>
                </a:lnTo>
                <a:lnTo>
                  <a:pt x="212851" y="76200"/>
                </a:lnTo>
                <a:lnTo>
                  <a:pt x="276416" y="46355"/>
                </a:lnTo>
                <a:lnTo>
                  <a:pt x="226314" y="46355"/>
                </a:lnTo>
                <a:lnTo>
                  <a:pt x="213606" y="46034"/>
                </a:lnTo>
                <a:lnTo>
                  <a:pt x="277100" y="46034"/>
                </a:lnTo>
                <a:lnTo>
                  <a:pt x="289941" y="40005"/>
                </a:lnTo>
                <a:lnTo>
                  <a:pt x="214756" y="0"/>
                </a:lnTo>
                <a:close/>
              </a:path>
              <a:path w="290195" h="76200">
                <a:moveTo>
                  <a:pt x="214003" y="30159"/>
                </a:moveTo>
                <a:lnTo>
                  <a:pt x="213606" y="46034"/>
                </a:lnTo>
                <a:lnTo>
                  <a:pt x="226314" y="46355"/>
                </a:lnTo>
                <a:lnTo>
                  <a:pt x="226695" y="30480"/>
                </a:lnTo>
                <a:lnTo>
                  <a:pt x="214003" y="30159"/>
                </a:lnTo>
                <a:close/>
              </a:path>
              <a:path w="290195" h="76200">
                <a:moveTo>
                  <a:pt x="380" y="24765"/>
                </a:moveTo>
                <a:lnTo>
                  <a:pt x="0" y="40640"/>
                </a:lnTo>
                <a:lnTo>
                  <a:pt x="213606" y="46034"/>
                </a:lnTo>
                <a:lnTo>
                  <a:pt x="214003" y="30159"/>
                </a:lnTo>
                <a:lnTo>
                  <a:pt x="380" y="24765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75929" y="4255008"/>
            <a:ext cx="421005" cy="76200"/>
          </a:xfrm>
          <a:custGeom>
            <a:avLst/>
            <a:gdLst/>
            <a:ahLst/>
            <a:cxnLst/>
            <a:rect l="l" t="t" r="r" b="b"/>
            <a:pathLst>
              <a:path w="421004" h="76200">
                <a:moveTo>
                  <a:pt x="344677" y="0"/>
                </a:moveTo>
                <a:lnTo>
                  <a:pt x="344677" y="76200"/>
                </a:lnTo>
                <a:lnTo>
                  <a:pt x="404875" y="46101"/>
                </a:lnTo>
                <a:lnTo>
                  <a:pt x="357377" y="46101"/>
                </a:lnTo>
                <a:lnTo>
                  <a:pt x="357377" y="30226"/>
                </a:lnTo>
                <a:lnTo>
                  <a:pt x="405129" y="30226"/>
                </a:lnTo>
                <a:lnTo>
                  <a:pt x="344677" y="0"/>
                </a:lnTo>
                <a:close/>
              </a:path>
              <a:path w="421004" h="76200">
                <a:moveTo>
                  <a:pt x="344677" y="30226"/>
                </a:moveTo>
                <a:lnTo>
                  <a:pt x="0" y="30226"/>
                </a:lnTo>
                <a:lnTo>
                  <a:pt x="0" y="46101"/>
                </a:lnTo>
                <a:lnTo>
                  <a:pt x="344677" y="46101"/>
                </a:lnTo>
                <a:lnTo>
                  <a:pt x="344677" y="30226"/>
                </a:lnTo>
                <a:close/>
              </a:path>
              <a:path w="421004" h="76200">
                <a:moveTo>
                  <a:pt x="405129" y="30226"/>
                </a:moveTo>
                <a:lnTo>
                  <a:pt x="357377" y="30226"/>
                </a:lnTo>
                <a:lnTo>
                  <a:pt x="357377" y="46101"/>
                </a:lnTo>
                <a:lnTo>
                  <a:pt x="404875" y="46101"/>
                </a:lnTo>
                <a:lnTo>
                  <a:pt x="420877" y="38100"/>
                </a:lnTo>
                <a:lnTo>
                  <a:pt x="405129" y="30226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48729" y="4364228"/>
            <a:ext cx="952500" cy="213360"/>
          </a:xfrm>
          <a:custGeom>
            <a:avLst/>
            <a:gdLst/>
            <a:ahLst/>
            <a:cxnLst/>
            <a:rect l="l" t="t" r="r" b="b"/>
            <a:pathLst>
              <a:path w="952500" h="213360">
                <a:moveTo>
                  <a:pt x="916431" y="0"/>
                </a:moveTo>
                <a:lnTo>
                  <a:pt x="35560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0" y="177673"/>
                </a:lnTo>
                <a:lnTo>
                  <a:pt x="2788" y="191533"/>
                </a:lnTo>
                <a:lnTo>
                  <a:pt x="10398" y="202834"/>
                </a:lnTo>
                <a:lnTo>
                  <a:pt x="21699" y="210444"/>
                </a:lnTo>
                <a:lnTo>
                  <a:pt x="35560" y="213233"/>
                </a:lnTo>
                <a:lnTo>
                  <a:pt x="916431" y="213233"/>
                </a:lnTo>
                <a:lnTo>
                  <a:pt x="930292" y="210444"/>
                </a:lnTo>
                <a:lnTo>
                  <a:pt x="941593" y="202834"/>
                </a:lnTo>
                <a:lnTo>
                  <a:pt x="949203" y="191533"/>
                </a:lnTo>
                <a:lnTo>
                  <a:pt x="951992" y="177673"/>
                </a:lnTo>
                <a:lnTo>
                  <a:pt x="951992" y="35560"/>
                </a:lnTo>
                <a:lnTo>
                  <a:pt x="949203" y="21699"/>
                </a:lnTo>
                <a:lnTo>
                  <a:pt x="941593" y="10398"/>
                </a:lnTo>
                <a:lnTo>
                  <a:pt x="930292" y="2788"/>
                </a:lnTo>
                <a:lnTo>
                  <a:pt x="916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857727" y="4382642"/>
            <a:ext cx="9340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  <a:tab pos="920750" algn="l"/>
              </a:tabLst>
            </a:pPr>
            <a:r>
              <a:rPr sz="1100" b="1" u="sng" dirty="0">
                <a:solidFill>
                  <a:srgbClr val="404040"/>
                </a:solidFill>
                <a:latin typeface="Times New Roman"/>
                <a:cs typeface="Times New Roman"/>
              </a:rPr>
              <a:t> 	</a:t>
            </a:r>
            <a:r>
              <a:rPr sz="1100" b="1" u="sng" spc="6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u="sng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u="sng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1842" y="2632125"/>
            <a:ext cx="1381760" cy="436880"/>
          </a:xfrm>
          <a:custGeom>
            <a:avLst/>
            <a:gdLst/>
            <a:ahLst/>
            <a:cxnLst/>
            <a:rect l="l" t="t" r="r" b="b"/>
            <a:pathLst>
              <a:path w="1381760" h="436880">
                <a:moveTo>
                  <a:pt x="0" y="436448"/>
                </a:moveTo>
                <a:lnTo>
                  <a:pt x="1381378" y="436448"/>
                </a:lnTo>
                <a:lnTo>
                  <a:pt x="1381378" y="0"/>
                </a:lnTo>
                <a:lnTo>
                  <a:pt x="0" y="0"/>
                </a:lnTo>
                <a:lnTo>
                  <a:pt x="0" y="4364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1842" y="2632125"/>
            <a:ext cx="1381760" cy="436880"/>
          </a:xfrm>
          <a:custGeom>
            <a:avLst/>
            <a:gdLst/>
            <a:ahLst/>
            <a:cxnLst/>
            <a:rect l="l" t="t" r="r" b="b"/>
            <a:pathLst>
              <a:path w="1381760" h="436880">
                <a:moveTo>
                  <a:pt x="0" y="436448"/>
                </a:moveTo>
                <a:lnTo>
                  <a:pt x="1381378" y="436448"/>
                </a:lnTo>
                <a:lnTo>
                  <a:pt x="1381378" y="0"/>
                </a:lnTo>
                <a:lnTo>
                  <a:pt x="0" y="0"/>
                </a:lnTo>
                <a:lnTo>
                  <a:pt x="0" y="4364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30630" y="2668270"/>
            <a:ext cx="902969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430"/>
              </a:lnSpc>
            </a:pPr>
            <a:r>
              <a:rPr sz="1200" b="1" spc="-280" dirty="0">
                <a:latin typeface="Malgun Gothic"/>
                <a:cs typeface="Malgun Gothic"/>
              </a:rPr>
              <a:t>설정</a:t>
            </a:r>
            <a:r>
              <a:rPr sz="1200" b="1" spc="-240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파일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20" dirty="0">
                <a:latin typeface="Calibri"/>
                <a:cs typeface="Calibri"/>
              </a:rPr>
              <a:t>(Configuration)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122932" y="2602992"/>
            <a:ext cx="2549651" cy="5486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78735" y="2589276"/>
            <a:ext cx="2660904" cy="6141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53157" y="2632113"/>
            <a:ext cx="2435225" cy="436880"/>
          </a:xfrm>
          <a:custGeom>
            <a:avLst/>
            <a:gdLst/>
            <a:ahLst/>
            <a:cxnLst/>
            <a:rect l="l" t="t" r="r" b="b"/>
            <a:pathLst>
              <a:path w="2435225" h="436880">
                <a:moveTo>
                  <a:pt x="0" y="436460"/>
                </a:moveTo>
                <a:lnTo>
                  <a:pt x="2435224" y="436460"/>
                </a:lnTo>
                <a:lnTo>
                  <a:pt x="2435224" y="0"/>
                </a:lnTo>
                <a:lnTo>
                  <a:pt x="0" y="0"/>
                </a:lnTo>
                <a:lnTo>
                  <a:pt x="0" y="436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3157" y="2632113"/>
            <a:ext cx="2435225" cy="436880"/>
          </a:xfrm>
          <a:custGeom>
            <a:avLst/>
            <a:gdLst/>
            <a:ahLst/>
            <a:cxnLst/>
            <a:rect l="l" t="t" r="r" b="b"/>
            <a:pathLst>
              <a:path w="2435225" h="436880">
                <a:moveTo>
                  <a:pt x="0" y="436460"/>
                </a:moveTo>
                <a:lnTo>
                  <a:pt x="2435224" y="436460"/>
                </a:lnTo>
                <a:lnTo>
                  <a:pt x="2435224" y="0"/>
                </a:lnTo>
                <a:lnTo>
                  <a:pt x="0" y="0"/>
                </a:lnTo>
                <a:lnTo>
                  <a:pt x="0" y="43646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112003" y="2661158"/>
            <a:ext cx="11874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4115" algn="l"/>
              </a:tabLst>
            </a:pPr>
            <a:r>
              <a:rPr sz="1100" u="sng" dirty="0"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77993" y="2661158"/>
            <a:ext cx="1325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2545" algn="l"/>
              </a:tabLst>
            </a:pPr>
            <a:r>
              <a:rPr sz="1100" u="sng" dirty="0"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176652" y="2627630"/>
            <a:ext cx="24212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254" dirty="0">
                <a:latin typeface="Gulim"/>
                <a:cs typeface="Gulim"/>
              </a:rPr>
              <a:t>데이터베이스 정보와 </a:t>
            </a:r>
            <a:r>
              <a:rPr sz="1100" spc="-200" dirty="0">
                <a:latin typeface="Gulim"/>
                <a:cs typeface="Gulim"/>
              </a:rPr>
              <a:t>트랜잭션</a:t>
            </a:r>
            <a:r>
              <a:rPr sz="1100" spc="-200" dirty="0">
                <a:latin typeface="Calibri"/>
                <a:cs typeface="Calibri"/>
              </a:rPr>
              <a:t>, </a:t>
            </a:r>
            <a:r>
              <a:rPr sz="1100" spc="-165" dirty="0">
                <a:latin typeface="Gulim"/>
                <a:cs typeface="Gulim"/>
              </a:rPr>
              <a:t>매퍼</a:t>
            </a:r>
            <a:r>
              <a:rPr sz="1100" spc="-165" dirty="0">
                <a:latin typeface="Calibri"/>
                <a:cs typeface="Calibri"/>
              </a:rPr>
              <a:t>, </a:t>
            </a:r>
            <a:r>
              <a:rPr sz="1100" spc="-254" dirty="0">
                <a:latin typeface="Gulim"/>
                <a:cs typeface="Gulim"/>
              </a:rPr>
              <a:t>타입핸들러  등  </a:t>
            </a:r>
            <a:r>
              <a:rPr sz="1100" spc="-40" dirty="0">
                <a:latin typeface="Calibri"/>
                <a:cs typeface="Calibri"/>
              </a:rPr>
              <a:t>MyBatis</a:t>
            </a:r>
            <a:r>
              <a:rPr sz="1100" spc="-40" dirty="0">
                <a:latin typeface="Gulim"/>
                <a:cs typeface="Gulim"/>
              </a:rPr>
              <a:t>의 </a:t>
            </a:r>
            <a:r>
              <a:rPr sz="1100" spc="-254" dirty="0">
                <a:latin typeface="Gulim"/>
                <a:cs typeface="Gulim"/>
              </a:rPr>
              <a:t>동작  규칙을</a:t>
            </a:r>
            <a:r>
              <a:rPr sz="1100" spc="-180" dirty="0">
                <a:latin typeface="Gulim"/>
                <a:cs typeface="Gulim"/>
              </a:rPr>
              <a:t> </a:t>
            </a:r>
            <a:r>
              <a:rPr sz="1100" spc="-210" dirty="0">
                <a:latin typeface="Gulim"/>
                <a:cs typeface="Gulim"/>
              </a:rPr>
              <a:t>설정합니다</a:t>
            </a:r>
            <a:r>
              <a:rPr sz="1100" spc="-210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1842" y="3074428"/>
            <a:ext cx="1381760" cy="437515"/>
          </a:xfrm>
          <a:custGeom>
            <a:avLst/>
            <a:gdLst/>
            <a:ahLst/>
            <a:cxnLst/>
            <a:rect l="l" t="t" r="r" b="b"/>
            <a:pathLst>
              <a:path w="1381760" h="437514">
                <a:moveTo>
                  <a:pt x="0" y="437502"/>
                </a:moveTo>
                <a:lnTo>
                  <a:pt x="1381378" y="437502"/>
                </a:lnTo>
                <a:lnTo>
                  <a:pt x="1381378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1842" y="3074428"/>
            <a:ext cx="1381760" cy="437515"/>
          </a:xfrm>
          <a:custGeom>
            <a:avLst/>
            <a:gdLst/>
            <a:ahLst/>
            <a:cxnLst/>
            <a:rect l="l" t="t" r="r" b="b"/>
            <a:pathLst>
              <a:path w="1381760" h="437514">
                <a:moveTo>
                  <a:pt x="0" y="437502"/>
                </a:moveTo>
                <a:lnTo>
                  <a:pt x="1381378" y="437502"/>
                </a:lnTo>
                <a:lnTo>
                  <a:pt x="1381378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193698" y="3111119"/>
            <a:ext cx="57531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430"/>
              </a:lnSpc>
            </a:pPr>
            <a:r>
              <a:rPr sz="1200" b="1" spc="-280" dirty="0">
                <a:latin typeface="Malgun Gothic"/>
                <a:cs typeface="Malgun Gothic"/>
              </a:rPr>
              <a:t>매퍼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30" dirty="0">
                <a:latin typeface="Calibri"/>
                <a:cs typeface="Calibri"/>
              </a:rPr>
              <a:t>(Mapper)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71842" y="3509187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1842" y="3509187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84326" y="3620389"/>
            <a:ext cx="119570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430"/>
              </a:lnSpc>
            </a:pPr>
            <a:r>
              <a:rPr sz="1200" b="1" spc="-290" dirty="0">
                <a:latin typeface="Malgun Gothic"/>
                <a:cs typeface="Malgun Gothic"/>
              </a:rPr>
              <a:t>매핑구문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20" dirty="0">
                <a:latin typeface="Calibri"/>
                <a:cs typeface="Calibri"/>
              </a:rPr>
              <a:t>(Mapped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Statement)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1842" y="4095546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1842" y="4095546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082446" y="4290695"/>
            <a:ext cx="8032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90" dirty="0">
                <a:latin typeface="Malgun Gothic"/>
                <a:cs typeface="Malgun Gothic"/>
              </a:rPr>
              <a:t>파라미터</a:t>
            </a:r>
            <a:r>
              <a:rPr sz="1200" b="1" spc="-235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타입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2187" y="4652771"/>
            <a:ext cx="1495044" cy="6995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1842" y="4681778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1842" y="4681778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84910" y="4877054"/>
            <a:ext cx="9963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80" dirty="0">
                <a:latin typeface="Malgun Gothic"/>
                <a:cs typeface="Malgun Gothic"/>
              </a:rPr>
              <a:t>결과  타입  및</a:t>
            </a:r>
            <a:r>
              <a:rPr sz="1200" b="1" spc="-245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매핑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122932" y="3044951"/>
            <a:ext cx="2549651" cy="5501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78735" y="3032760"/>
            <a:ext cx="2660904" cy="61417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53157" y="3074428"/>
            <a:ext cx="2435225" cy="437515"/>
          </a:xfrm>
          <a:custGeom>
            <a:avLst/>
            <a:gdLst/>
            <a:ahLst/>
            <a:cxnLst/>
            <a:rect l="l" t="t" r="r" b="b"/>
            <a:pathLst>
              <a:path w="2435225" h="437514">
                <a:moveTo>
                  <a:pt x="0" y="437502"/>
                </a:moveTo>
                <a:lnTo>
                  <a:pt x="2435224" y="437502"/>
                </a:lnTo>
                <a:lnTo>
                  <a:pt x="2435224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53157" y="3074428"/>
            <a:ext cx="2435225" cy="437515"/>
          </a:xfrm>
          <a:custGeom>
            <a:avLst/>
            <a:gdLst/>
            <a:ahLst/>
            <a:cxnLst/>
            <a:rect l="l" t="t" r="r" b="b"/>
            <a:pathLst>
              <a:path w="2435225" h="437514">
                <a:moveTo>
                  <a:pt x="0" y="437502"/>
                </a:moveTo>
                <a:lnTo>
                  <a:pt x="2435224" y="437502"/>
                </a:lnTo>
                <a:lnTo>
                  <a:pt x="2435224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176652" y="3070479"/>
            <a:ext cx="2416810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을 </a:t>
            </a:r>
            <a:r>
              <a:rPr sz="1100" spc="-254" dirty="0" err="1">
                <a:latin typeface="Gulim"/>
                <a:cs typeface="Gulim"/>
              </a:rPr>
              <a:t>묶어놓은</a:t>
            </a:r>
            <a:r>
              <a:rPr sz="1100" spc="-254" dirty="0">
                <a:latin typeface="Gulim"/>
                <a:cs typeface="Gulim"/>
              </a:rPr>
              <a:t> </a:t>
            </a:r>
            <a:r>
              <a:rPr lang="en-US" sz="1100" spc="-254" dirty="0" smtClean="0">
                <a:latin typeface="Gulim"/>
                <a:cs typeface="Gulim"/>
              </a:rPr>
              <a:t>  </a:t>
            </a:r>
            <a:r>
              <a:rPr sz="1100" spc="-254" dirty="0" err="1" smtClean="0">
                <a:latin typeface="Gulim"/>
                <a:cs typeface="Gulim"/>
              </a:rPr>
              <a:t>매퍼</a:t>
            </a:r>
            <a:r>
              <a:rPr sz="1100" spc="-254" dirty="0" smtClean="0">
                <a:latin typeface="Gulim"/>
                <a:cs typeface="Gulim"/>
              </a:rPr>
              <a:t> </a:t>
            </a:r>
            <a:r>
              <a:rPr sz="1100" spc="-35" dirty="0">
                <a:latin typeface="Calibri"/>
                <a:cs typeface="Calibri"/>
              </a:rPr>
              <a:t>XML</a:t>
            </a:r>
            <a:r>
              <a:rPr sz="1100" spc="-35" dirty="0">
                <a:latin typeface="Gulim"/>
                <a:cs typeface="Gulim"/>
              </a:rPr>
              <a:t>과 </a:t>
            </a:r>
            <a:r>
              <a:rPr sz="1100" spc="-254" dirty="0" err="1">
                <a:latin typeface="Gulim"/>
                <a:cs typeface="Gulim"/>
              </a:rPr>
              <a:t>비즈로직과</a:t>
            </a:r>
            <a:r>
              <a:rPr sz="1100" spc="-254" dirty="0">
                <a:latin typeface="Gulim"/>
                <a:cs typeface="Gulim"/>
              </a:rPr>
              <a:t>  </a:t>
            </a:r>
            <a:r>
              <a:rPr lang="en-US" sz="1100" spc="-254" dirty="0" smtClean="0">
                <a:latin typeface="Gulim"/>
                <a:cs typeface="Gulim"/>
              </a:rPr>
              <a:t>  </a:t>
            </a:r>
            <a:r>
              <a:rPr sz="1100" spc="-15" dirty="0" err="1" smtClean="0">
                <a:latin typeface="Calibri"/>
                <a:cs typeface="Calibri"/>
              </a:rPr>
              <a:t>SQL</a:t>
            </a:r>
            <a:r>
              <a:rPr sz="1100" spc="-15" dirty="0" err="1">
                <a:latin typeface="Gulim"/>
                <a:cs typeface="Gulim"/>
              </a:rPr>
              <a:t>을</a:t>
            </a:r>
            <a:r>
              <a:rPr sz="1100" spc="-15" dirty="0">
                <a:latin typeface="Gulim"/>
                <a:cs typeface="Gulim"/>
              </a:rPr>
              <a:t> </a:t>
            </a:r>
            <a:r>
              <a:rPr sz="1100" spc="-254" dirty="0">
                <a:latin typeface="Gulim"/>
                <a:cs typeface="Gulim"/>
              </a:rPr>
              <a:t>연결하는  매퍼  인터페이스로</a:t>
            </a:r>
            <a:r>
              <a:rPr sz="1100" spc="-190" dirty="0">
                <a:latin typeface="Gulim"/>
                <a:cs typeface="Gulim"/>
              </a:rPr>
              <a:t> </a:t>
            </a:r>
            <a:r>
              <a:rPr sz="1100" spc="-215" dirty="0">
                <a:latin typeface="Gulim"/>
                <a:cs typeface="Gulim"/>
              </a:rPr>
              <a:t>구성됩니다</a:t>
            </a:r>
            <a:r>
              <a:rPr sz="1100" spc="-215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122932" y="3476244"/>
            <a:ext cx="2549651" cy="6995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78735" y="3438144"/>
            <a:ext cx="2446019" cy="8153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53157" y="3506520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53157" y="3506520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22932" y="4062984"/>
            <a:ext cx="2549651" cy="6995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8735" y="4024884"/>
            <a:ext cx="2662428" cy="8153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53157" y="4092752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53157" y="4092752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176652" y="3476497"/>
            <a:ext cx="241935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0345">
              <a:lnSpc>
                <a:spcPct val="120000"/>
              </a:lnSpc>
            </a:pP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과 </a:t>
            </a:r>
            <a:r>
              <a:rPr sz="1100" spc="-254" dirty="0">
                <a:latin typeface="Gulim"/>
                <a:cs typeface="Gulim"/>
              </a:rPr>
              <a:t>매퍼인터페이스와 연결할 </a:t>
            </a:r>
            <a:r>
              <a:rPr sz="1100" spc="5" dirty="0">
                <a:latin typeface="Calibri"/>
                <a:cs typeface="Calibri"/>
              </a:rPr>
              <a:t>id </a:t>
            </a:r>
            <a:r>
              <a:rPr sz="1100" spc="-254" dirty="0">
                <a:latin typeface="Gulim"/>
                <a:cs typeface="Gulim"/>
              </a:rPr>
              <a:t>및  </a:t>
            </a:r>
            <a:r>
              <a:rPr sz="1100" spc="-240" dirty="0">
                <a:latin typeface="Gulim"/>
                <a:cs typeface="Gulim"/>
              </a:rPr>
              <a:t>파라미터</a:t>
            </a:r>
            <a:r>
              <a:rPr sz="1100" spc="-240" dirty="0">
                <a:latin typeface="Calibri"/>
                <a:cs typeface="Calibri"/>
              </a:rPr>
              <a:t>/</a:t>
            </a:r>
            <a:r>
              <a:rPr sz="1100" spc="-240" dirty="0">
                <a:latin typeface="Gulim"/>
                <a:cs typeface="Gulim"/>
              </a:rPr>
              <a:t>결과 </a:t>
            </a:r>
            <a:r>
              <a:rPr sz="1100" spc="-254" dirty="0">
                <a:latin typeface="Gulim"/>
                <a:cs typeface="Gulim"/>
              </a:rPr>
              <a:t>타입 등의 정보를 </a:t>
            </a:r>
            <a:r>
              <a:rPr sz="1100" spc="-210" dirty="0">
                <a:latin typeface="Gulim"/>
                <a:cs typeface="Gulim"/>
              </a:rPr>
              <a:t>포함합니다</a:t>
            </a:r>
            <a:r>
              <a:rPr sz="1100" spc="-210" dirty="0">
                <a:latin typeface="Calibri"/>
                <a:cs typeface="Calibri"/>
              </a:rPr>
              <a:t>.  </a:t>
            </a:r>
            <a:r>
              <a:rPr sz="1100" spc="-35" dirty="0">
                <a:latin typeface="Calibri"/>
                <a:cs typeface="Calibri"/>
              </a:rPr>
              <a:t>XML</a:t>
            </a:r>
            <a:r>
              <a:rPr sz="1100" spc="-35" dirty="0">
                <a:latin typeface="Gulim"/>
                <a:cs typeface="Gulim"/>
              </a:rPr>
              <a:t>과 </a:t>
            </a:r>
            <a:r>
              <a:rPr sz="1100" spc="-254" dirty="0">
                <a:latin typeface="Gulim"/>
                <a:cs typeface="Gulim"/>
              </a:rPr>
              <a:t>애노테이션으로  정의</a:t>
            </a:r>
            <a:r>
              <a:rPr sz="1100" spc="-229" dirty="0">
                <a:latin typeface="Gulim"/>
                <a:cs typeface="Gulim"/>
              </a:rPr>
              <a:t> </a:t>
            </a:r>
            <a:r>
              <a:rPr sz="1100" spc="-210" dirty="0">
                <a:latin typeface="Gulim"/>
                <a:cs typeface="Gulim"/>
              </a:rPr>
              <a:t>가능합니다</a:t>
            </a:r>
            <a:r>
              <a:rPr sz="1100" spc="-210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Calibri"/>
                <a:cs typeface="Calibri"/>
              </a:rPr>
              <a:t>Map, </a:t>
            </a:r>
            <a:r>
              <a:rPr sz="1100" spc="-250" dirty="0">
                <a:latin typeface="Gulim"/>
                <a:cs typeface="Gulim"/>
              </a:rPr>
              <a:t>자바  </a:t>
            </a:r>
            <a:r>
              <a:rPr sz="1100" spc="-170" dirty="0">
                <a:latin typeface="Gulim"/>
                <a:cs typeface="Gulim"/>
              </a:rPr>
              <a:t>객체</a:t>
            </a:r>
            <a:r>
              <a:rPr sz="1100" spc="-170" dirty="0">
                <a:latin typeface="Calibri"/>
                <a:cs typeface="Calibri"/>
              </a:rPr>
              <a:t>,   </a:t>
            </a:r>
            <a:r>
              <a:rPr sz="1100" spc="-15" dirty="0">
                <a:latin typeface="Calibri"/>
                <a:cs typeface="Calibri"/>
              </a:rPr>
              <a:t>Primitive </a:t>
            </a:r>
            <a:r>
              <a:rPr sz="1100" spc="-254" dirty="0">
                <a:latin typeface="Gulim"/>
                <a:cs typeface="Gulim"/>
              </a:rPr>
              <a:t>타입을  </a:t>
            </a:r>
            <a:r>
              <a:rPr sz="1100" spc="-200" dirty="0">
                <a:latin typeface="Gulim"/>
                <a:cs typeface="Gulim"/>
              </a:rPr>
              <a:t>지원하며</a:t>
            </a:r>
            <a:r>
              <a:rPr sz="1100" spc="-200" dirty="0">
                <a:latin typeface="Calibri"/>
                <a:cs typeface="Calibri"/>
              </a:rPr>
              <a:t>,     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spc="-254" dirty="0">
                <a:latin typeface="Gulim"/>
                <a:cs typeface="Gulim"/>
              </a:rPr>
              <a:t>이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 marR="71755">
              <a:lnSpc>
                <a:spcPct val="120000"/>
              </a:lnSpc>
            </a:pPr>
            <a:r>
              <a:rPr sz="1100" spc="-250" dirty="0">
                <a:latin typeface="Gulim"/>
                <a:cs typeface="Gulim"/>
              </a:rPr>
              <a:t>파라미터 </a:t>
            </a:r>
            <a:r>
              <a:rPr sz="1100" spc="-254" dirty="0">
                <a:latin typeface="Gulim"/>
                <a:cs typeface="Gulim"/>
              </a:rPr>
              <a:t>타입을 매핑구문에 정의하면 타입별로  알맞게  </a:t>
            </a: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이</a:t>
            </a:r>
            <a:r>
              <a:rPr sz="1100" spc="-135" dirty="0">
                <a:latin typeface="Gulim"/>
                <a:cs typeface="Gulim"/>
              </a:rPr>
              <a:t> </a:t>
            </a:r>
            <a:r>
              <a:rPr sz="1100" spc="-215" dirty="0">
                <a:latin typeface="Gulim"/>
                <a:cs typeface="Gulim"/>
              </a:rPr>
              <a:t>생성됩니다</a:t>
            </a:r>
            <a:r>
              <a:rPr sz="1100" spc="-215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122932" y="4652771"/>
            <a:ext cx="2549651" cy="6995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78735" y="4613147"/>
            <a:ext cx="2660904" cy="8153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53157" y="4681778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53157" y="4681778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176652" y="4652009"/>
            <a:ext cx="241935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254" dirty="0">
                <a:latin typeface="Gulim"/>
                <a:cs typeface="Gulim"/>
              </a:rPr>
              <a:t>쿼리 </a:t>
            </a:r>
            <a:r>
              <a:rPr sz="1100" spc="-250" dirty="0">
                <a:latin typeface="Gulim"/>
                <a:cs typeface="Gulim"/>
              </a:rPr>
              <a:t>결과를 </a:t>
            </a:r>
            <a:r>
              <a:rPr sz="1100" spc="-254" dirty="0">
                <a:latin typeface="Gulim"/>
                <a:cs typeface="Gulim"/>
              </a:rPr>
              <a:t>자바객체에 설정하기 </a:t>
            </a:r>
            <a:r>
              <a:rPr sz="1100" spc="-185" dirty="0">
                <a:latin typeface="Gulim"/>
                <a:cs typeface="Gulim"/>
              </a:rPr>
              <a:t>위해서</a:t>
            </a:r>
            <a:r>
              <a:rPr sz="1100" spc="-185" dirty="0">
                <a:latin typeface="Calibri"/>
                <a:cs typeface="Calibri"/>
              </a:rPr>
              <a:t>, </a:t>
            </a:r>
            <a:r>
              <a:rPr sz="1100" spc="-254" dirty="0">
                <a:latin typeface="Gulim"/>
                <a:cs typeface="Gulim"/>
              </a:rPr>
              <a:t>타입을  </a:t>
            </a:r>
            <a:r>
              <a:rPr sz="1100" spc="-250" dirty="0">
                <a:latin typeface="Gulim"/>
                <a:cs typeface="Gulim"/>
              </a:rPr>
              <a:t>지정하거나 </a:t>
            </a:r>
            <a:r>
              <a:rPr sz="1100" spc="-254" dirty="0">
                <a:latin typeface="Gulim"/>
                <a:cs typeface="Gulim"/>
              </a:rPr>
              <a:t>일정 규칙을 </a:t>
            </a:r>
            <a:r>
              <a:rPr sz="1100" spc="-70" dirty="0">
                <a:latin typeface="Calibri"/>
                <a:cs typeface="Calibri"/>
              </a:rPr>
              <a:t>resultMap</a:t>
            </a:r>
            <a:r>
              <a:rPr sz="1100" spc="-70" dirty="0">
                <a:latin typeface="Gulim"/>
                <a:cs typeface="Gulim"/>
              </a:rPr>
              <a:t>으로  </a:t>
            </a:r>
            <a:r>
              <a:rPr sz="1100" spc="-250" dirty="0">
                <a:latin typeface="Gulim"/>
                <a:cs typeface="Gulim"/>
              </a:rPr>
              <a:t>설정하여  </a:t>
            </a:r>
            <a:r>
              <a:rPr sz="1100" spc="-254" dirty="0">
                <a:latin typeface="Gulim"/>
                <a:cs typeface="Gulim"/>
              </a:rPr>
              <a:t>원하는  결과를  얻을  수 </a:t>
            </a:r>
            <a:r>
              <a:rPr sz="1100" spc="-170" dirty="0">
                <a:latin typeface="Gulim"/>
                <a:cs typeface="Gulim"/>
              </a:rPr>
              <a:t> </a:t>
            </a:r>
            <a:r>
              <a:rPr sz="1100" spc="-204" dirty="0">
                <a:latin typeface="Gulim"/>
                <a:cs typeface="Gulim"/>
              </a:rPr>
              <a:t>있습니다</a:t>
            </a:r>
            <a:r>
              <a:rPr sz="1100" spc="-204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1.6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7290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알기 </a:t>
            </a:r>
            <a:r>
              <a:rPr sz="1800" b="1" spc="-385" dirty="0">
                <a:latin typeface="Malgun Gothic"/>
                <a:cs typeface="Malgun Gothic"/>
              </a:rPr>
              <a:t>위해서는  </a:t>
            </a:r>
            <a:r>
              <a:rPr sz="1800" b="1" spc="-380" dirty="0">
                <a:latin typeface="Malgun Gothic"/>
                <a:cs typeface="Malgun Gothic"/>
              </a:rPr>
              <a:t>데이터 </a:t>
            </a:r>
            <a:r>
              <a:rPr sz="1800" b="1" spc="-370" dirty="0">
                <a:latin typeface="Malgun Gothic"/>
                <a:cs typeface="Malgun Gothic"/>
              </a:rPr>
              <a:t>접근 </a:t>
            </a:r>
            <a:r>
              <a:rPr sz="1800" b="1" spc="-385" dirty="0">
                <a:latin typeface="Malgun Gothic"/>
                <a:cs typeface="Malgun Gothic"/>
              </a:rPr>
              <a:t>프레임워크에  </a:t>
            </a:r>
            <a:r>
              <a:rPr sz="1800" b="1" spc="-370" dirty="0">
                <a:latin typeface="Malgun Gothic"/>
                <a:cs typeface="Malgun Gothic"/>
              </a:rPr>
              <a:t>대한 </a:t>
            </a:r>
            <a:r>
              <a:rPr sz="1800" b="1" spc="-380" dirty="0">
                <a:latin typeface="Malgun Gothic"/>
                <a:cs typeface="Malgun Gothic"/>
              </a:rPr>
              <a:t>이해가  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데이터  접근  </a:t>
            </a:r>
            <a:r>
              <a:rPr sz="1600" spc="-270" dirty="0">
                <a:latin typeface="Gulim"/>
                <a:cs typeface="Gulim"/>
              </a:rPr>
              <a:t>프레임워크이며</a:t>
            </a:r>
            <a:r>
              <a:rPr sz="1600" spc="-270" dirty="0">
                <a:latin typeface="Calibri"/>
                <a:cs typeface="Calibri"/>
              </a:rPr>
              <a:t>,     </a:t>
            </a:r>
            <a:r>
              <a:rPr sz="1600" spc="75" dirty="0">
                <a:latin typeface="Calibri"/>
                <a:cs typeface="Calibri"/>
              </a:rPr>
              <a:t>SQL-Mapping </a:t>
            </a:r>
            <a:r>
              <a:rPr sz="1600" spc="-320" dirty="0">
                <a:latin typeface="Gulim"/>
                <a:cs typeface="Gulim"/>
              </a:rPr>
              <a:t>접근을  기반으로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전신은  </a:t>
            </a:r>
            <a:r>
              <a:rPr sz="1800" b="1" spc="-70" dirty="0">
                <a:latin typeface="Calibri"/>
                <a:cs typeface="Calibri"/>
              </a:rPr>
              <a:t>iBatis</a:t>
            </a:r>
            <a:r>
              <a:rPr sz="1800" b="1" spc="-70" dirty="0">
                <a:latin typeface="Malgun Gothic"/>
                <a:cs typeface="Malgun Gothic"/>
              </a:rPr>
              <a:t>이며</a:t>
            </a:r>
            <a:r>
              <a:rPr sz="1800" b="1" spc="-70" dirty="0">
                <a:latin typeface="Calibri"/>
                <a:cs typeface="Calibri"/>
              </a:rPr>
              <a:t>, </a:t>
            </a:r>
            <a:r>
              <a:rPr sz="1800" b="1" spc="-375" dirty="0">
                <a:latin typeface="Malgun Gothic"/>
                <a:cs typeface="Malgun Gothic"/>
              </a:rPr>
              <a:t>구글  </a:t>
            </a:r>
            <a:r>
              <a:rPr sz="1800" b="1" spc="-380" dirty="0">
                <a:latin typeface="Malgun Gothic"/>
                <a:cs typeface="Malgun Gothic"/>
              </a:rPr>
              <a:t>코드로  </a:t>
            </a:r>
            <a:r>
              <a:rPr sz="1800" b="1" spc="-385" dirty="0">
                <a:latin typeface="Malgun Gothic"/>
                <a:cs typeface="Malgun Gothic"/>
              </a:rPr>
              <a:t>이전하면서  </a:t>
            </a:r>
            <a:r>
              <a:rPr sz="1800" b="1" spc="-380" dirty="0">
                <a:latin typeface="Malgun Gothic"/>
                <a:cs typeface="Malgun Gothic"/>
              </a:rPr>
              <a:t>명칭을</a:t>
            </a:r>
            <a:r>
              <a:rPr sz="1800" b="1" spc="-484" dirty="0">
                <a:latin typeface="Malgun Gothic"/>
                <a:cs typeface="Malgun Gothic"/>
              </a:rPr>
              <a:t> </a:t>
            </a:r>
            <a:r>
              <a:rPr sz="1800" b="1" spc="-335" dirty="0">
                <a:latin typeface="Malgun Gothic"/>
                <a:cs typeface="Malgun Gothic"/>
              </a:rPr>
              <a:t>변경하였습니다</a:t>
            </a:r>
            <a:r>
              <a:rPr sz="1800" b="1" spc="-335" dirty="0">
                <a:latin typeface="Calibri"/>
                <a:cs typeface="Calibri"/>
              </a:rPr>
              <a:t>.</a:t>
            </a:r>
            <a:r>
              <a:rPr sz="1800" b="1" spc="-24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75" dirty="0">
                <a:latin typeface="Malgun Gothic"/>
                <a:cs typeface="Malgun Gothic"/>
              </a:rPr>
              <a:t>주요  </a:t>
            </a:r>
            <a:r>
              <a:rPr sz="1800" b="1" spc="-385" dirty="0">
                <a:latin typeface="Malgun Gothic"/>
                <a:cs typeface="Malgun Gothic"/>
              </a:rPr>
              <a:t>특징들을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살펴봅니다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기존  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프로그래밍에서  작성해야만  했던  표준  코드들을  </a:t>
            </a:r>
            <a:r>
              <a:rPr sz="1600" spc="-245" dirty="0">
                <a:latin typeface="Gulim"/>
                <a:cs typeface="Gulim"/>
              </a:rPr>
              <a:t>제거하여</a:t>
            </a:r>
            <a:r>
              <a:rPr sz="1600" spc="-245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중복  코드를  없이  구현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가능합니다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파라미터  및  결과를  객체로  변환하는  코드를  작성하지  않아도  설정  해놓은  타입으로  </a:t>
            </a:r>
            <a:r>
              <a:rPr sz="1600" spc="-15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매핑합니다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설정파일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매퍼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매핑구문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파라미터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결과타입으로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구성됩니다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비롯하여  </a:t>
            </a:r>
            <a:r>
              <a:rPr sz="1600" spc="185" dirty="0">
                <a:latin typeface="Calibri"/>
                <a:cs typeface="Calibri"/>
              </a:rPr>
              <a:t>DB </a:t>
            </a:r>
            <a:r>
              <a:rPr sz="1600" spc="-320" dirty="0">
                <a:latin typeface="Gulim"/>
                <a:cs typeface="Gulim"/>
              </a:rPr>
              <a:t>연결과  관련된  코드를  외부로  분리하여  간결한  코드를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유지합니다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211455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프로그래밍</a:t>
            </a:r>
            <a:r>
              <a:rPr sz="1400" b="1" spc="-21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개요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</a:t>
            </a:r>
            <a:r>
              <a:rPr sz="14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프로그래밍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79463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5" dirty="0">
                <a:latin typeface="Calibri"/>
                <a:cs typeface="Calibri"/>
              </a:rPr>
              <a:t>2. </a:t>
            </a:r>
            <a:r>
              <a:rPr sz="2400" spc="25" dirty="0">
                <a:latin typeface="Calibri"/>
                <a:cs typeface="Calibri"/>
              </a:rPr>
              <a:t>MyBatis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9" dirty="0">
                <a:latin typeface="Malgun Gothic"/>
                <a:cs typeface="Malgun Gothic"/>
              </a:rPr>
              <a:t>프로그래밍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2.1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프로그래밍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284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영역 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실습을  </a:t>
            </a:r>
            <a:r>
              <a:rPr sz="1800" b="1" spc="-375" dirty="0">
                <a:latin typeface="Malgun Gothic"/>
                <a:cs typeface="Malgun Gothic"/>
              </a:rPr>
              <a:t>위해  </a:t>
            </a:r>
            <a:r>
              <a:rPr sz="1800" b="1" spc="-390" dirty="0">
                <a:latin typeface="Malgun Gothic"/>
                <a:cs typeface="Malgun Gothic"/>
              </a:rPr>
              <a:t>데이터베이스시스템과  </a:t>
            </a:r>
            <a:r>
              <a:rPr sz="1800" b="1" spc="-375" dirty="0">
                <a:latin typeface="Malgun Gothic"/>
                <a:cs typeface="Malgun Gothic"/>
              </a:rPr>
              <a:t>연결  </a:t>
            </a:r>
            <a:r>
              <a:rPr sz="1800" b="1" spc="-385" dirty="0">
                <a:latin typeface="Malgun Gothic"/>
                <a:cs typeface="Malgun Gothic"/>
              </a:rPr>
              <a:t>드라이버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등을 </a:t>
            </a:r>
            <a:r>
              <a:rPr sz="1800" b="1" spc="-315" dirty="0">
                <a:latin typeface="Malgun Gothic"/>
                <a:cs typeface="Malgun Gothic"/>
              </a:rPr>
              <a:t>구성합니다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메이븐을  </a:t>
            </a:r>
            <a:r>
              <a:rPr sz="1800" b="1" spc="-375" dirty="0">
                <a:latin typeface="Malgun Gothic"/>
                <a:cs typeface="Malgun Gothic"/>
              </a:rPr>
              <a:t>이용한 </a:t>
            </a:r>
            <a:r>
              <a:rPr sz="1800" b="1" spc="-385" dirty="0">
                <a:latin typeface="Malgun Gothic"/>
                <a:cs typeface="Malgun Gothic"/>
              </a:rPr>
              <a:t>효율적인  라이브러리  </a:t>
            </a:r>
            <a:r>
              <a:rPr sz="1800" b="1" spc="-380" dirty="0">
                <a:latin typeface="Malgun Gothic"/>
                <a:cs typeface="Malgun Gothic"/>
              </a:rPr>
              <a:t>관리를  </a:t>
            </a:r>
            <a:r>
              <a:rPr sz="1800" b="1" spc="-375" dirty="0">
                <a:latin typeface="Malgun Gothic"/>
                <a:cs typeface="Malgun Gothic"/>
              </a:rPr>
              <a:t>통해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이용한  데이터  </a:t>
            </a:r>
            <a:r>
              <a:rPr sz="1800" b="1" spc="-375" dirty="0">
                <a:latin typeface="Malgun Gothic"/>
                <a:cs typeface="Malgun Gothic"/>
              </a:rPr>
              <a:t>접근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프로그래밍에  </a:t>
            </a:r>
            <a:r>
              <a:rPr sz="1800" b="1" spc="-320" dirty="0">
                <a:latin typeface="Malgun Gothic"/>
                <a:cs typeface="Malgun Gothic"/>
              </a:rPr>
              <a:t>집중합니다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테스트는  </a:t>
            </a:r>
            <a:r>
              <a:rPr sz="1800" b="1" spc="-45" dirty="0">
                <a:latin typeface="Calibri"/>
                <a:cs typeface="Calibri"/>
              </a:rPr>
              <a:t>JUnit</a:t>
            </a:r>
            <a:r>
              <a:rPr sz="1800" b="1" spc="-45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이용하여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진행합니다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실습의 </a:t>
            </a:r>
            <a:r>
              <a:rPr sz="1800" b="1" spc="-370" dirty="0">
                <a:latin typeface="Malgun Gothic"/>
                <a:cs typeface="Malgun Gothic"/>
              </a:rPr>
              <a:t>기술 </a:t>
            </a:r>
            <a:r>
              <a:rPr sz="1800" b="1" spc="-375" dirty="0">
                <a:latin typeface="Malgun Gothic"/>
                <a:cs typeface="Malgun Gothic"/>
              </a:rPr>
              <a:t>요소는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같이  </a:t>
            </a:r>
            <a:r>
              <a:rPr sz="1800" b="1" spc="-2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46939" y="2481336"/>
            <a:ext cx="7597293" cy="2028532"/>
            <a:chOff x="1661007" y="2467268"/>
            <a:chExt cx="7597293" cy="2028532"/>
          </a:xfrm>
        </p:grpSpPr>
        <p:sp>
          <p:nvSpPr>
            <p:cNvPr id="5" name="object 5"/>
            <p:cNvSpPr/>
            <p:nvPr/>
          </p:nvSpPr>
          <p:spPr>
            <a:xfrm>
              <a:off x="1686912" y="4048565"/>
              <a:ext cx="6398475" cy="423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3177" y="4122817"/>
              <a:ext cx="1182912" cy="334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007" y="4021943"/>
              <a:ext cx="6394835" cy="420183"/>
            </a:xfrm>
            <a:custGeom>
              <a:avLst/>
              <a:gdLst/>
              <a:ahLst/>
              <a:cxnLst/>
              <a:rect l="l" t="t" r="r" b="b"/>
              <a:pathLst>
                <a:path w="5800090" h="370839">
                  <a:moveTo>
                    <a:pt x="5737860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8"/>
                  </a:lnTo>
                  <a:lnTo>
                    <a:pt x="0" y="61721"/>
                  </a:lnTo>
                  <a:lnTo>
                    <a:pt x="0" y="308609"/>
                  </a:lnTo>
                  <a:lnTo>
                    <a:pt x="4857" y="332666"/>
                  </a:lnTo>
                  <a:lnTo>
                    <a:pt x="18097" y="352282"/>
                  </a:lnTo>
                  <a:lnTo>
                    <a:pt x="37718" y="365492"/>
                  </a:lnTo>
                  <a:lnTo>
                    <a:pt x="61721" y="370331"/>
                  </a:lnTo>
                  <a:lnTo>
                    <a:pt x="5737860" y="370331"/>
                  </a:lnTo>
                  <a:lnTo>
                    <a:pt x="5761916" y="365492"/>
                  </a:lnTo>
                  <a:lnTo>
                    <a:pt x="5781532" y="352282"/>
                  </a:lnTo>
                  <a:lnTo>
                    <a:pt x="5794742" y="332666"/>
                  </a:lnTo>
                  <a:lnTo>
                    <a:pt x="5799582" y="308609"/>
                  </a:lnTo>
                  <a:lnTo>
                    <a:pt x="5799582" y="61721"/>
                  </a:lnTo>
                  <a:lnTo>
                    <a:pt x="5794742" y="37718"/>
                  </a:lnTo>
                  <a:lnTo>
                    <a:pt x="5781532" y="18097"/>
                  </a:lnTo>
                  <a:lnTo>
                    <a:pt x="5761916" y="4857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366666" y="4131738"/>
              <a:ext cx="1025666" cy="2086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-10" dirty="0">
                  <a:solidFill>
                    <a:srgbClr val="1F1F0E"/>
                  </a:solidFill>
                  <a:latin typeface="Calibri"/>
                  <a:cs typeface="Calibri"/>
                </a:rPr>
                <a:t>JVM </a:t>
              </a:r>
              <a:r>
                <a:rPr sz="1100" b="1" spc="-20" dirty="0">
                  <a:solidFill>
                    <a:srgbClr val="1F1F0E"/>
                  </a:solidFill>
                  <a:latin typeface="Calibri"/>
                  <a:cs typeface="Calibri"/>
                </a:rPr>
                <a:t>: </a:t>
              </a:r>
              <a:r>
                <a:rPr sz="1100" b="1" spc="-30" dirty="0">
                  <a:solidFill>
                    <a:srgbClr val="1F1F0E"/>
                  </a:solidFill>
                  <a:latin typeface="Calibri"/>
                  <a:cs typeface="Calibri"/>
                </a:rPr>
                <a:t>Java </a:t>
              </a:r>
              <a:r>
                <a:rPr sz="1100" b="1" spc="-5" dirty="0">
                  <a:solidFill>
                    <a:srgbClr val="1F1F0E"/>
                  </a:solidFill>
                  <a:latin typeface="Calibri"/>
                  <a:cs typeface="Calibri"/>
                </a:rPr>
                <a:t>SE</a:t>
              </a:r>
              <a:r>
                <a:rPr sz="1100" b="1" spc="3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25" dirty="0">
                  <a:solidFill>
                    <a:srgbClr val="1F1F0E"/>
                  </a:solidFill>
                  <a:latin typeface="Calibri"/>
                  <a:cs typeface="Calibri"/>
                </a:rPr>
                <a:t>7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86912" y="3530531"/>
              <a:ext cx="6398475" cy="423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7266" y="3603057"/>
              <a:ext cx="3091701" cy="334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1007" y="3503767"/>
              <a:ext cx="6394835" cy="420183"/>
            </a:xfrm>
            <a:custGeom>
              <a:avLst/>
              <a:gdLst/>
              <a:ahLst/>
              <a:cxnLst/>
              <a:rect l="l" t="t" r="r" b="b"/>
              <a:pathLst>
                <a:path w="5800090" h="370839">
                  <a:moveTo>
                    <a:pt x="5737860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8"/>
                  </a:lnTo>
                  <a:lnTo>
                    <a:pt x="0" y="61721"/>
                  </a:lnTo>
                  <a:lnTo>
                    <a:pt x="0" y="308609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1" y="370331"/>
                  </a:lnTo>
                  <a:lnTo>
                    <a:pt x="5737860" y="370331"/>
                  </a:lnTo>
                  <a:lnTo>
                    <a:pt x="5761916" y="365474"/>
                  </a:lnTo>
                  <a:lnTo>
                    <a:pt x="5781532" y="352234"/>
                  </a:lnTo>
                  <a:lnTo>
                    <a:pt x="5794742" y="332612"/>
                  </a:lnTo>
                  <a:lnTo>
                    <a:pt x="5799582" y="308609"/>
                  </a:lnTo>
                  <a:lnTo>
                    <a:pt x="5799582" y="61721"/>
                  </a:lnTo>
                  <a:lnTo>
                    <a:pt x="5794742" y="37719"/>
                  </a:lnTo>
                  <a:lnTo>
                    <a:pt x="5781532" y="18097"/>
                  </a:lnTo>
                  <a:lnTo>
                    <a:pt x="5761916" y="4857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DAD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430755" y="3613273"/>
              <a:ext cx="293487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Build </a:t>
              </a:r>
              <a:r>
                <a:rPr sz="110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&amp; </a:t>
              </a: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Dependency </a:t>
              </a:r>
              <a:r>
                <a:rPr sz="110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Manage 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:</a:t>
              </a:r>
              <a:r>
                <a:rPr sz="1100" b="1" spc="9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-5" dirty="0">
                  <a:solidFill>
                    <a:srgbClr val="FF0000"/>
                  </a:solidFill>
                  <a:latin typeface="Calibri"/>
                  <a:cs typeface="Calibri"/>
                </a:rPr>
                <a:t>maven-4.0.0 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912" y="3012498"/>
              <a:ext cx="2305332" cy="423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6571" y="3085024"/>
              <a:ext cx="1606340" cy="3349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1007" y="2985446"/>
              <a:ext cx="2302672" cy="420183"/>
            </a:xfrm>
            <a:custGeom>
              <a:avLst/>
              <a:gdLst/>
              <a:ahLst/>
              <a:cxnLst/>
              <a:rect l="l" t="t" r="r" b="b"/>
              <a:pathLst>
                <a:path w="2088514" h="370839">
                  <a:moveTo>
                    <a:pt x="2026666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66"/>
                  </a:lnTo>
                  <a:lnTo>
                    <a:pt x="18097" y="352282"/>
                  </a:lnTo>
                  <a:lnTo>
                    <a:pt x="37718" y="365492"/>
                  </a:lnTo>
                  <a:lnTo>
                    <a:pt x="61721" y="370332"/>
                  </a:lnTo>
                  <a:lnTo>
                    <a:pt x="2026666" y="370332"/>
                  </a:lnTo>
                  <a:lnTo>
                    <a:pt x="2050649" y="365492"/>
                  </a:lnTo>
                  <a:lnTo>
                    <a:pt x="2070226" y="352282"/>
                  </a:lnTo>
                  <a:lnTo>
                    <a:pt x="2083423" y="332666"/>
                  </a:lnTo>
                  <a:lnTo>
                    <a:pt x="2088260" y="308610"/>
                  </a:lnTo>
                  <a:lnTo>
                    <a:pt x="2088260" y="61722"/>
                  </a:lnTo>
                  <a:lnTo>
                    <a:pt x="2083423" y="37719"/>
                  </a:lnTo>
                  <a:lnTo>
                    <a:pt x="2070227" y="18097"/>
                  </a:lnTo>
                  <a:lnTo>
                    <a:pt x="2050649" y="4857"/>
                  </a:lnTo>
                  <a:lnTo>
                    <a:pt x="202666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09781" y="3094953"/>
              <a:ext cx="144923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Logging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log4j</a:t>
              </a: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15" dirty="0">
                  <a:solidFill>
                    <a:srgbClr val="FF0000"/>
                  </a:solidFill>
                  <a:latin typeface="Calibri"/>
                  <a:cs typeface="Calibri"/>
                </a:rPr>
                <a:t>1.2.17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69538" y="2494465"/>
              <a:ext cx="2066734" cy="9410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1055" y="2701679"/>
              <a:ext cx="2180993" cy="587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2794" y="2467268"/>
              <a:ext cx="2064633" cy="938216"/>
            </a:xfrm>
            <a:custGeom>
              <a:avLst/>
              <a:gdLst/>
              <a:ahLst/>
              <a:cxnLst/>
              <a:rect l="l" t="t" r="r" b="b"/>
              <a:pathLst>
                <a:path w="1872614" h="828039">
                  <a:moveTo>
                    <a:pt x="1790319" y="0"/>
                  </a:moveTo>
                  <a:lnTo>
                    <a:pt x="82041" y="0"/>
                  </a:lnTo>
                  <a:lnTo>
                    <a:pt x="50095" y="6441"/>
                  </a:lnTo>
                  <a:lnTo>
                    <a:pt x="24018" y="24002"/>
                  </a:lnTo>
                  <a:lnTo>
                    <a:pt x="6443" y="50041"/>
                  </a:lnTo>
                  <a:lnTo>
                    <a:pt x="0" y="81914"/>
                  </a:lnTo>
                  <a:lnTo>
                    <a:pt x="0" y="745744"/>
                  </a:lnTo>
                  <a:lnTo>
                    <a:pt x="6443" y="777617"/>
                  </a:lnTo>
                  <a:lnTo>
                    <a:pt x="24018" y="803656"/>
                  </a:lnTo>
                  <a:lnTo>
                    <a:pt x="50095" y="821217"/>
                  </a:lnTo>
                  <a:lnTo>
                    <a:pt x="82041" y="827659"/>
                  </a:lnTo>
                  <a:lnTo>
                    <a:pt x="1790319" y="827659"/>
                  </a:lnTo>
                  <a:lnTo>
                    <a:pt x="1822265" y="821217"/>
                  </a:lnTo>
                  <a:lnTo>
                    <a:pt x="1848342" y="803656"/>
                  </a:lnTo>
                  <a:lnTo>
                    <a:pt x="1865917" y="777617"/>
                  </a:lnTo>
                  <a:lnTo>
                    <a:pt x="1872361" y="745744"/>
                  </a:lnTo>
                  <a:lnTo>
                    <a:pt x="1872361" y="81914"/>
                  </a:lnTo>
                  <a:lnTo>
                    <a:pt x="1865917" y="50041"/>
                  </a:lnTo>
                  <a:lnTo>
                    <a:pt x="1848342" y="24002"/>
                  </a:lnTo>
                  <a:lnTo>
                    <a:pt x="1822265" y="6441"/>
                  </a:lnTo>
                  <a:lnTo>
                    <a:pt x="1790319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07903" y="2712615"/>
              <a:ext cx="2016326" cy="3924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150" b="1" dirty="0">
                  <a:solidFill>
                    <a:srgbClr val="FF0000"/>
                  </a:solidFill>
                  <a:latin typeface="Calibri"/>
                  <a:cs typeface="Calibri"/>
                </a:rPr>
                <a:t>Data </a:t>
              </a:r>
              <a:r>
                <a:rPr sz="1150" b="1" spc="10" dirty="0">
                  <a:solidFill>
                    <a:srgbClr val="FF0000"/>
                  </a:solidFill>
                  <a:latin typeface="Calibri"/>
                  <a:cs typeface="Calibri"/>
                </a:rPr>
                <a:t>Access</a:t>
              </a:r>
              <a:r>
                <a:rPr sz="1150" b="1" spc="-2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dirty="0">
                  <a:solidFill>
                    <a:srgbClr val="FF0000"/>
                  </a:solidFill>
                  <a:latin typeface="Calibri"/>
                  <a:cs typeface="Calibri"/>
                </a:rPr>
                <a:t>(SQL-Mappring)</a:t>
              </a:r>
              <a:r>
                <a:rPr sz="1150" b="1" spc="-7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spc="6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5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R="23495" algn="ctr">
                <a:lnSpc>
                  <a:spcPct val="100000"/>
                </a:lnSpc>
                <a:spcBef>
                  <a:spcPts val="275"/>
                </a:spcBef>
              </a:pPr>
              <a:r>
                <a:rPr sz="1150" b="1" spc="5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5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myBatis</a:t>
              </a:r>
              <a:r>
                <a:rPr sz="1150" b="1" spc="-1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spc="10" dirty="0">
                  <a:solidFill>
                    <a:srgbClr val="FF0000"/>
                  </a:solidFill>
                  <a:latin typeface="Calibri"/>
                  <a:cs typeface="Calibri"/>
                </a:rPr>
                <a:t>3.4.1</a:t>
              </a:r>
              <a:r>
                <a:rPr sz="1150" b="1" spc="6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5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152599" y="2494465"/>
              <a:ext cx="1105701" cy="20013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45877" y="2786290"/>
              <a:ext cx="883823" cy="14746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6134" y="2467268"/>
              <a:ext cx="1055965" cy="1998026"/>
            </a:xfrm>
            <a:custGeom>
              <a:avLst/>
              <a:gdLst/>
              <a:ahLst/>
              <a:cxnLst/>
              <a:rect l="l" t="t" r="r" b="b"/>
              <a:pathLst>
                <a:path w="750570" h="1763395">
                  <a:moveTo>
                    <a:pt x="662558" y="0"/>
                  </a:moveTo>
                  <a:lnTo>
                    <a:pt x="87756" y="0"/>
                  </a:lnTo>
                  <a:lnTo>
                    <a:pt x="53631" y="6889"/>
                  </a:lnTo>
                  <a:lnTo>
                    <a:pt x="25733" y="25685"/>
                  </a:lnTo>
                  <a:lnTo>
                    <a:pt x="6907" y="53578"/>
                  </a:lnTo>
                  <a:lnTo>
                    <a:pt x="0" y="87757"/>
                  </a:lnTo>
                  <a:lnTo>
                    <a:pt x="0" y="1675384"/>
                  </a:lnTo>
                  <a:lnTo>
                    <a:pt x="6907" y="1709489"/>
                  </a:lnTo>
                  <a:lnTo>
                    <a:pt x="25733" y="1737344"/>
                  </a:lnTo>
                  <a:lnTo>
                    <a:pt x="53631" y="1756126"/>
                  </a:lnTo>
                  <a:lnTo>
                    <a:pt x="87756" y="1763014"/>
                  </a:lnTo>
                  <a:lnTo>
                    <a:pt x="662558" y="1763014"/>
                  </a:lnTo>
                  <a:lnTo>
                    <a:pt x="696664" y="1756126"/>
                  </a:lnTo>
                  <a:lnTo>
                    <a:pt x="724519" y="1737344"/>
                  </a:lnTo>
                  <a:lnTo>
                    <a:pt x="743301" y="1709489"/>
                  </a:lnTo>
                  <a:lnTo>
                    <a:pt x="750189" y="1675384"/>
                  </a:lnTo>
                  <a:lnTo>
                    <a:pt x="750189" y="87757"/>
                  </a:lnTo>
                  <a:lnTo>
                    <a:pt x="743301" y="53578"/>
                  </a:lnTo>
                  <a:lnTo>
                    <a:pt x="724519" y="25685"/>
                  </a:lnTo>
                  <a:lnTo>
                    <a:pt x="696664" y="6889"/>
                  </a:lnTo>
                  <a:lnTo>
                    <a:pt x="662558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199086" y="2757321"/>
              <a:ext cx="830613" cy="8125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2545" marR="5080" indent="-31115" algn="ctr">
                <a:lnSpc>
                  <a:spcPct val="120100"/>
                </a:lnSpc>
              </a:pPr>
              <a:r>
                <a:rPr sz="1100" b="1" dirty="0">
                  <a:solidFill>
                    <a:srgbClr val="1F1F0E"/>
                  </a:solidFill>
                  <a:latin typeface="Calibri"/>
                  <a:cs typeface="Calibri"/>
                </a:rPr>
                <a:t>Data  </a:t>
              </a:r>
              <a:r>
                <a:rPr sz="1100" b="1" spc="-30" dirty="0">
                  <a:solidFill>
                    <a:srgbClr val="1F1F0E"/>
                  </a:solidFill>
                  <a:latin typeface="Calibri"/>
                  <a:cs typeface="Calibri"/>
                </a:rPr>
                <a:t>Storage  </a:t>
              </a: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(RDBMS)</a:t>
              </a:r>
              <a:r>
                <a:rPr sz="1100" b="1" spc="-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marL="12700" marR="5080" algn="ctr">
                <a:lnSpc>
                  <a:spcPct val="120000"/>
                </a:lnSpc>
              </a:pP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: </a:t>
              </a:r>
              <a:r>
                <a:rPr sz="1100" b="1" spc="10" dirty="0" err="1">
                  <a:solidFill>
                    <a:srgbClr val="1F1F0E"/>
                  </a:solidFill>
                  <a:latin typeface="Calibri"/>
                  <a:cs typeface="Calibri"/>
                </a:rPr>
                <a:t>MariaDB</a:t>
              </a: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  </a:t>
              </a:r>
              <a:r>
                <a:rPr lang="en-US" sz="1100" b="1" spc="10" dirty="0" smtClean="0">
                  <a:solidFill>
                    <a:srgbClr val="1F1F0E"/>
                  </a:solidFill>
                  <a:latin typeface="Calibri"/>
                  <a:cs typeface="Calibri"/>
                </a:rPr>
                <a:t/>
              </a:r>
              <a:br>
                <a:rPr lang="en-US" sz="1100" b="1" spc="10" dirty="0" smtClean="0">
                  <a:solidFill>
                    <a:srgbClr val="1F1F0E"/>
                  </a:solidFill>
                  <a:latin typeface="Calibri"/>
                  <a:cs typeface="Calibri"/>
                </a:rPr>
              </a:br>
              <a:r>
                <a:rPr sz="1100" b="1" spc="-254" dirty="0" err="1" smtClean="0">
                  <a:solidFill>
                    <a:srgbClr val="1F1F0E"/>
                  </a:solidFill>
                  <a:latin typeface="Malgun Gothic"/>
                  <a:cs typeface="Malgun Gothic"/>
                </a:rPr>
                <a:t>또는</a:t>
              </a:r>
              <a:r>
                <a:rPr sz="1100" b="1" spc="-254" dirty="0" smtClean="0">
                  <a:solidFill>
                    <a:srgbClr val="1F1F0E"/>
                  </a:solidFill>
                  <a:latin typeface="Malgun Gothic"/>
                  <a:cs typeface="Malgun Gothic"/>
                </a:rPr>
                <a:t>  </a:t>
              </a:r>
              <a:r>
                <a:rPr sz="1100" b="1" spc="20" dirty="0">
                  <a:solidFill>
                    <a:srgbClr val="1F1F0E"/>
                  </a:solidFill>
                  <a:latin typeface="Calibri"/>
                  <a:cs typeface="Calibri"/>
                </a:rPr>
                <a:t>Oracle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686912" y="2494465"/>
              <a:ext cx="2305332" cy="4230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6523" y="2566991"/>
              <a:ext cx="1204755" cy="3349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1007" y="2467268"/>
              <a:ext cx="2302672" cy="420183"/>
            </a:xfrm>
            <a:custGeom>
              <a:avLst/>
              <a:gdLst/>
              <a:ahLst/>
              <a:cxnLst/>
              <a:rect l="l" t="t" r="r" b="b"/>
              <a:pathLst>
                <a:path w="2088514" h="370839">
                  <a:moveTo>
                    <a:pt x="2026666" y="0"/>
                  </a:moveTo>
                  <a:lnTo>
                    <a:pt x="61721" y="0"/>
                  </a:lnTo>
                  <a:lnTo>
                    <a:pt x="37718" y="4839"/>
                  </a:lnTo>
                  <a:lnTo>
                    <a:pt x="18097" y="18049"/>
                  </a:lnTo>
                  <a:lnTo>
                    <a:pt x="4857" y="37665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1" y="370332"/>
                  </a:lnTo>
                  <a:lnTo>
                    <a:pt x="2026666" y="370332"/>
                  </a:lnTo>
                  <a:lnTo>
                    <a:pt x="2050649" y="365474"/>
                  </a:lnTo>
                  <a:lnTo>
                    <a:pt x="2070226" y="352234"/>
                  </a:lnTo>
                  <a:lnTo>
                    <a:pt x="2083423" y="332613"/>
                  </a:lnTo>
                  <a:lnTo>
                    <a:pt x="2088260" y="308610"/>
                  </a:lnTo>
                  <a:lnTo>
                    <a:pt x="2088260" y="61722"/>
                  </a:lnTo>
                  <a:lnTo>
                    <a:pt x="2083423" y="37665"/>
                  </a:lnTo>
                  <a:lnTo>
                    <a:pt x="2070227" y="18049"/>
                  </a:lnTo>
                  <a:lnTo>
                    <a:pt x="2050649" y="4839"/>
                  </a:lnTo>
                  <a:lnTo>
                    <a:pt x="202666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310013" y="2576488"/>
              <a:ext cx="10473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-30" dirty="0">
                  <a:solidFill>
                    <a:srgbClr val="FF0000"/>
                  </a:solidFill>
                  <a:latin typeface="Calibri"/>
                  <a:cs typeface="Calibri"/>
                </a:rPr>
                <a:t>Test </a:t>
              </a: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junit</a:t>
              </a:r>
              <a:r>
                <a:rPr sz="1100" b="1" spc="-4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15" dirty="0">
                  <a:solidFill>
                    <a:srgbClr val="FF0000"/>
                  </a:solidFill>
                  <a:latin typeface="Calibri"/>
                  <a:cs typeface="Calibri"/>
                </a:rPr>
                <a:t>4.12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211885" y="2494465"/>
              <a:ext cx="1829816" cy="94109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83273" y="2484104"/>
              <a:ext cx="1527367" cy="10187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6541" y="2467268"/>
              <a:ext cx="1826595" cy="938216"/>
            </a:xfrm>
            <a:custGeom>
              <a:avLst/>
              <a:gdLst/>
              <a:ahLst/>
              <a:cxnLst/>
              <a:rect l="l" t="t" r="r" b="b"/>
              <a:pathLst>
                <a:path w="1656715" h="828039">
                  <a:moveTo>
                    <a:pt x="1574164" y="0"/>
                  </a:moveTo>
                  <a:lnTo>
                    <a:pt x="81914" y="0"/>
                  </a:lnTo>
                  <a:lnTo>
                    <a:pt x="50041" y="6441"/>
                  </a:lnTo>
                  <a:lnTo>
                    <a:pt x="24002" y="24002"/>
                  </a:lnTo>
                  <a:lnTo>
                    <a:pt x="6441" y="50041"/>
                  </a:lnTo>
                  <a:lnTo>
                    <a:pt x="0" y="81914"/>
                  </a:lnTo>
                  <a:lnTo>
                    <a:pt x="0" y="745744"/>
                  </a:lnTo>
                  <a:lnTo>
                    <a:pt x="6441" y="777617"/>
                  </a:lnTo>
                  <a:lnTo>
                    <a:pt x="24002" y="803656"/>
                  </a:lnTo>
                  <a:lnTo>
                    <a:pt x="50041" y="821217"/>
                  </a:lnTo>
                  <a:lnTo>
                    <a:pt x="81914" y="827659"/>
                  </a:lnTo>
                  <a:lnTo>
                    <a:pt x="1574164" y="827659"/>
                  </a:lnTo>
                  <a:lnTo>
                    <a:pt x="1606111" y="821217"/>
                  </a:lnTo>
                  <a:lnTo>
                    <a:pt x="1632188" y="803656"/>
                  </a:lnTo>
                  <a:lnTo>
                    <a:pt x="1649763" y="777617"/>
                  </a:lnTo>
                  <a:lnTo>
                    <a:pt x="1656206" y="745744"/>
                  </a:lnTo>
                  <a:lnTo>
                    <a:pt x="1656206" y="81914"/>
                  </a:lnTo>
                  <a:lnTo>
                    <a:pt x="1649763" y="50041"/>
                  </a:lnTo>
                  <a:lnTo>
                    <a:pt x="1632188" y="24002"/>
                  </a:lnTo>
                  <a:lnTo>
                    <a:pt x="1606111" y="6441"/>
                  </a:lnTo>
                  <a:lnTo>
                    <a:pt x="1574164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436760" y="2648377"/>
              <a:ext cx="1370122" cy="5801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JDBC</a:t>
              </a:r>
              <a:r>
                <a:rPr sz="1100" b="1" spc="-6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dirty="0">
                  <a:solidFill>
                    <a:srgbClr val="1F1F0E"/>
                  </a:solidFill>
                  <a:latin typeface="Calibri"/>
                  <a:cs typeface="Calibri"/>
                </a:rPr>
                <a:t>Driver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260"/>
                </a:spcBef>
              </a:pP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:</a:t>
              </a:r>
              <a:r>
                <a:rPr sz="1100" b="1" spc="-6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-15" dirty="0">
                  <a:solidFill>
                    <a:srgbClr val="1F1F0E"/>
                  </a:solidFill>
                  <a:latin typeface="Calibri"/>
                  <a:cs typeface="Calibri"/>
                </a:rPr>
                <a:t>mariadb-java-client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marL="399415" marR="393700" algn="ctr">
                <a:lnSpc>
                  <a:spcPct val="120000"/>
                </a:lnSpc>
              </a:pPr>
              <a:r>
                <a:rPr sz="1100" b="1" spc="-254" dirty="0" err="1">
                  <a:solidFill>
                    <a:srgbClr val="1F1F0E"/>
                  </a:solidFill>
                  <a:latin typeface="Malgun Gothic"/>
                  <a:cs typeface="Malgun Gothic"/>
                </a:rPr>
                <a:t>또는</a:t>
              </a:r>
              <a:r>
                <a:rPr sz="1100" b="1" spc="-254" dirty="0">
                  <a:solidFill>
                    <a:srgbClr val="1F1F0E"/>
                  </a:solidFill>
                  <a:latin typeface="Malgun Gothic"/>
                  <a:cs typeface="Malgun Gothic"/>
                </a:rPr>
                <a:t>  </a:t>
              </a:r>
              <a:r>
                <a:rPr sz="1100" b="1" spc="10" dirty="0" err="1" smtClean="0">
                  <a:solidFill>
                    <a:srgbClr val="1F1F0E"/>
                  </a:solidFill>
                  <a:latin typeface="Calibri"/>
                  <a:cs typeface="Calibri"/>
                </a:rPr>
                <a:t>ojdbc</a:t>
              </a:r>
              <a:r>
                <a:rPr sz="1100" b="1" spc="55" dirty="0" smtClean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8230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5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1F1F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230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5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5383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4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1F1F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5383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4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446" y="2833255"/>
            <a:ext cx="3888740" cy="3543935"/>
          </a:xfrm>
          <a:custGeom>
            <a:avLst/>
            <a:gdLst/>
            <a:ahLst/>
            <a:cxnLst/>
            <a:rect l="l" t="t" r="r" b="b"/>
            <a:pathLst>
              <a:path w="3888740" h="3543935">
                <a:moveTo>
                  <a:pt x="0" y="3543427"/>
                </a:moveTo>
                <a:lnTo>
                  <a:pt x="3888486" y="3543427"/>
                </a:lnTo>
                <a:lnTo>
                  <a:pt x="3888486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DF1D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8446" y="2833255"/>
            <a:ext cx="3888740" cy="3543935"/>
          </a:xfrm>
          <a:custGeom>
            <a:avLst/>
            <a:gdLst/>
            <a:ahLst/>
            <a:cxnLst/>
            <a:rect l="l" t="t" r="r" b="b"/>
            <a:pathLst>
              <a:path w="3888740" h="3543935">
                <a:moveTo>
                  <a:pt x="0" y="3543427"/>
                </a:moveTo>
                <a:lnTo>
                  <a:pt x="3888486" y="3543427"/>
                </a:lnTo>
                <a:lnTo>
                  <a:pt x="3888486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2.2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프로그래밍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18" y="862329"/>
            <a:ext cx="7698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실습은  다음과  </a:t>
            </a:r>
            <a:r>
              <a:rPr sz="1800" b="1" spc="-370" dirty="0">
                <a:latin typeface="Malgun Gothic"/>
                <a:cs typeface="Malgun Gothic"/>
              </a:rPr>
              <a:t>같은 </a:t>
            </a:r>
            <a:r>
              <a:rPr sz="1800" b="1" spc="-385" dirty="0">
                <a:latin typeface="Malgun Gothic"/>
                <a:cs typeface="Malgun Gothic"/>
              </a:rPr>
              <a:t>순서대로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진행합니다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144" y="3909059"/>
            <a:ext cx="1588008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2832" y="4034028"/>
            <a:ext cx="1290828" cy="33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8636" y="3885057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78" y="0"/>
                </a:moveTo>
                <a:lnTo>
                  <a:pt x="230644" y="0"/>
                </a:lnTo>
                <a:lnTo>
                  <a:pt x="184165" y="4690"/>
                </a:lnTo>
                <a:lnTo>
                  <a:pt x="140872" y="18143"/>
                </a:lnTo>
                <a:lnTo>
                  <a:pt x="101694" y="39426"/>
                </a:lnTo>
                <a:lnTo>
                  <a:pt x="67559" y="67611"/>
                </a:lnTo>
                <a:lnTo>
                  <a:pt x="39393" y="101767"/>
                </a:lnTo>
                <a:lnTo>
                  <a:pt x="18127" y="140964"/>
                </a:lnTo>
                <a:lnTo>
                  <a:pt x="4686" y="184271"/>
                </a:lnTo>
                <a:lnTo>
                  <a:pt x="0" y="230759"/>
                </a:lnTo>
                <a:lnTo>
                  <a:pt x="0" y="317754"/>
                </a:lnTo>
                <a:lnTo>
                  <a:pt x="4686" y="364236"/>
                </a:lnTo>
                <a:lnTo>
                  <a:pt x="18127" y="407529"/>
                </a:lnTo>
                <a:lnTo>
                  <a:pt x="39393" y="446705"/>
                </a:lnTo>
                <a:lnTo>
                  <a:pt x="67559" y="480837"/>
                </a:lnTo>
                <a:lnTo>
                  <a:pt x="101694" y="508999"/>
                </a:lnTo>
                <a:lnTo>
                  <a:pt x="140872" y="530262"/>
                </a:lnTo>
                <a:lnTo>
                  <a:pt x="184165" y="543700"/>
                </a:lnTo>
                <a:lnTo>
                  <a:pt x="230644" y="548386"/>
                </a:lnTo>
                <a:lnTo>
                  <a:pt x="1353578" y="548386"/>
                </a:lnTo>
                <a:lnTo>
                  <a:pt x="1400060" y="543700"/>
                </a:lnTo>
                <a:lnTo>
                  <a:pt x="1443353" y="530262"/>
                </a:lnTo>
                <a:lnTo>
                  <a:pt x="1482530" y="508999"/>
                </a:lnTo>
                <a:lnTo>
                  <a:pt x="1516662" y="480837"/>
                </a:lnTo>
                <a:lnTo>
                  <a:pt x="1544824" y="446705"/>
                </a:lnTo>
                <a:lnTo>
                  <a:pt x="1566087" y="407529"/>
                </a:lnTo>
                <a:lnTo>
                  <a:pt x="1579525" y="364236"/>
                </a:lnTo>
                <a:lnTo>
                  <a:pt x="1584210" y="317754"/>
                </a:lnTo>
                <a:lnTo>
                  <a:pt x="1584210" y="230759"/>
                </a:lnTo>
                <a:lnTo>
                  <a:pt x="1579525" y="184271"/>
                </a:lnTo>
                <a:lnTo>
                  <a:pt x="1566087" y="140964"/>
                </a:lnTo>
                <a:lnTo>
                  <a:pt x="1544824" y="101767"/>
                </a:lnTo>
                <a:lnTo>
                  <a:pt x="1516662" y="67611"/>
                </a:lnTo>
                <a:lnTo>
                  <a:pt x="1482530" y="39426"/>
                </a:lnTo>
                <a:lnTo>
                  <a:pt x="1443353" y="18143"/>
                </a:lnTo>
                <a:lnTo>
                  <a:pt x="1400060" y="4690"/>
                </a:lnTo>
                <a:lnTo>
                  <a:pt x="135357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7441" y="4061205"/>
            <a:ext cx="11290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25" dirty="0">
                <a:latin typeface="Calibri"/>
                <a:cs typeface="Calibri"/>
              </a:rPr>
              <a:t>DB </a:t>
            </a:r>
            <a:r>
              <a:rPr sz="1200" b="1" spc="-245" dirty="0">
                <a:latin typeface="Malgun Gothic"/>
                <a:cs typeface="Malgun Gothic"/>
              </a:rPr>
              <a:t>및  </a:t>
            </a:r>
            <a:r>
              <a:rPr sz="1200" b="1" spc="-254" dirty="0">
                <a:latin typeface="Malgun Gothic"/>
                <a:cs typeface="Malgun Gothic"/>
              </a:rPr>
              <a:t>데이터</a:t>
            </a:r>
            <a:r>
              <a:rPr sz="1200" b="1" spc="-330" dirty="0">
                <a:latin typeface="Malgun Gothic"/>
                <a:cs typeface="Malgun Gothic"/>
              </a:rPr>
              <a:t> </a:t>
            </a:r>
            <a:r>
              <a:rPr sz="1200" b="1" spc="-245" dirty="0">
                <a:latin typeface="Malgun Gothic"/>
                <a:cs typeface="Malgun Gothic"/>
              </a:rPr>
              <a:t>생성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2144" y="4748784"/>
            <a:ext cx="1588008" cy="551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1411" y="4873752"/>
            <a:ext cx="1153668" cy="338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8636" y="4725034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78" y="0"/>
                </a:moveTo>
                <a:lnTo>
                  <a:pt x="230644" y="0"/>
                </a:lnTo>
                <a:lnTo>
                  <a:pt x="184165" y="4685"/>
                </a:lnTo>
                <a:lnTo>
                  <a:pt x="140872" y="18123"/>
                </a:lnTo>
                <a:lnTo>
                  <a:pt x="101694" y="39386"/>
                </a:lnTo>
                <a:lnTo>
                  <a:pt x="67559" y="67548"/>
                </a:lnTo>
                <a:lnTo>
                  <a:pt x="39393" y="101680"/>
                </a:lnTo>
                <a:lnTo>
                  <a:pt x="18127" y="140856"/>
                </a:lnTo>
                <a:lnTo>
                  <a:pt x="4686" y="184149"/>
                </a:lnTo>
                <a:lnTo>
                  <a:pt x="0" y="230631"/>
                </a:lnTo>
                <a:lnTo>
                  <a:pt x="0" y="317753"/>
                </a:lnTo>
                <a:lnTo>
                  <a:pt x="4686" y="364236"/>
                </a:lnTo>
                <a:lnTo>
                  <a:pt x="18127" y="407529"/>
                </a:lnTo>
                <a:lnTo>
                  <a:pt x="39393" y="446705"/>
                </a:lnTo>
                <a:lnTo>
                  <a:pt x="67559" y="480837"/>
                </a:lnTo>
                <a:lnTo>
                  <a:pt x="101694" y="508999"/>
                </a:lnTo>
                <a:lnTo>
                  <a:pt x="140872" y="530262"/>
                </a:lnTo>
                <a:lnTo>
                  <a:pt x="184165" y="543700"/>
                </a:lnTo>
                <a:lnTo>
                  <a:pt x="230644" y="548385"/>
                </a:lnTo>
                <a:lnTo>
                  <a:pt x="1353578" y="548385"/>
                </a:lnTo>
                <a:lnTo>
                  <a:pt x="1400060" y="543700"/>
                </a:lnTo>
                <a:lnTo>
                  <a:pt x="1443353" y="530262"/>
                </a:lnTo>
                <a:lnTo>
                  <a:pt x="1482530" y="508999"/>
                </a:lnTo>
                <a:lnTo>
                  <a:pt x="1516662" y="480837"/>
                </a:lnTo>
                <a:lnTo>
                  <a:pt x="1544824" y="446705"/>
                </a:lnTo>
                <a:lnTo>
                  <a:pt x="1566087" y="407529"/>
                </a:lnTo>
                <a:lnTo>
                  <a:pt x="1579525" y="364236"/>
                </a:lnTo>
                <a:lnTo>
                  <a:pt x="1584210" y="317753"/>
                </a:lnTo>
                <a:lnTo>
                  <a:pt x="1584210" y="230631"/>
                </a:lnTo>
                <a:lnTo>
                  <a:pt x="1579525" y="184149"/>
                </a:lnTo>
                <a:lnTo>
                  <a:pt x="1566087" y="140856"/>
                </a:lnTo>
                <a:lnTo>
                  <a:pt x="1544824" y="101680"/>
                </a:lnTo>
                <a:lnTo>
                  <a:pt x="1516662" y="67548"/>
                </a:lnTo>
                <a:lnTo>
                  <a:pt x="1482530" y="39386"/>
                </a:lnTo>
                <a:lnTo>
                  <a:pt x="1443353" y="18123"/>
                </a:lnTo>
                <a:lnTo>
                  <a:pt x="1400060" y="4685"/>
                </a:lnTo>
                <a:lnTo>
                  <a:pt x="135357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1164" y="3452749"/>
            <a:ext cx="1591056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340" y="3577718"/>
            <a:ext cx="110185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7160" y="3429000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5" h="548639">
                <a:moveTo>
                  <a:pt x="1356994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317753"/>
                </a:lnTo>
                <a:lnTo>
                  <a:pt x="4685" y="364236"/>
                </a:lnTo>
                <a:lnTo>
                  <a:pt x="18123" y="407529"/>
                </a:lnTo>
                <a:lnTo>
                  <a:pt x="39386" y="446705"/>
                </a:lnTo>
                <a:lnTo>
                  <a:pt x="67548" y="480837"/>
                </a:lnTo>
                <a:lnTo>
                  <a:pt x="101680" y="508999"/>
                </a:lnTo>
                <a:lnTo>
                  <a:pt x="140856" y="530262"/>
                </a:lnTo>
                <a:lnTo>
                  <a:pt x="184149" y="543700"/>
                </a:lnTo>
                <a:lnTo>
                  <a:pt x="230631" y="548385"/>
                </a:lnTo>
                <a:lnTo>
                  <a:pt x="1356994" y="548385"/>
                </a:lnTo>
                <a:lnTo>
                  <a:pt x="1403477" y="543700"/>
                </a:lnTo>
                <a:lnTo>
                  <a:pt x="1446770" y="530262"/>
                </a:lnTo>
                <a:lnTo>
                  <a:pt x="1485946" y="508999"/>
                </a:lnTo>
                <a:lnTo>
                  <a:pt x="1520078" y="480837"/>
                </a:lnTo>
                <a:lnTo>
                  <a:pt x="1548240" y="446705"/>
                </a:lnTo>
                <a:lnTo>
                  <a:pt x="1569503" y="407529"/>
                </a:lnTo>
                <a:lnTo>
                  <a:pt x="1582941" y="364236"/>
                </a:lnTo>
                <a:lnTo>
                  <a:pt x="1587627" y="317753"/>
                </a:lnTo>
                <a:lnTo>
                  <a:pt x="1587627" y="230631"/>
                </a:lnTo>
                <a:lnTo>
                  <a:pt x="1582941" y="184149"/>
                </a:lnTo>
                <a:lnTo>
                  <a:pt x="1569503" y="140856"/>
                </a:lnTo>
                <a:lnTo>
                  <a:pt x="1548240" y="101680"/>
                </a:lnTo>
                <a:lnTo>
                  <a:pt x="1520078" y="67548"/>
                </a:lnTo>
                <a:lnTo>
                  <a:pt x="1485946" y="39386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4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2854" y="3605150"/>
            <a:ext cx="9398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0" dirty="0">
                <a:solidFill>
                  <a:srgbClr val="612504"/>
                </a:solidFill>
                <a:latin typeface="Malgun Gothic"/>
                <a:cs typeface="Malgun Gothic"/>
              </a:rPr>
              <a:t>설정 </a:t>
            </a:r>
            <a:r>
              <a:rPr sz="1200" b="1" spc="65" dirty="0">
                <a:latin typeface="Calibri"/>
                <a:cs typeface="Calibri"/>
              </a:rPr>
              <a:t>XML</a:t>
            </a:r>
            <a:r>
              <a:rPr sz="1200" b="1" spc="75" dirty="0">
                <a:latin typeface="Calibri"/>
                <a:cs typeface="Calibri"/>
              </a:rPr>
              <a:t> </a:t>
            </a:r>
            <a:r>
              <a:rPr sz="1200" b="1" spc="-245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77055" y="5013325"/>
            <a:ext cx="1591055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8891" y="5045330"/>
            <a:ext cx="1202436" cy="521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3053" y="4989068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5" h="548639">
                <a:moveTo>
                  <a:pt x="1356995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7"/>
                </a:lnTo>
                <a:lnTo>
                  <a:pt x="67548" y="67549"/>
                </a:lnTo>
                <a:lnTo>
                  <a:pt x="39386" y="101683"/>
                </a:lnTo>
                <a:lnTo>
                  <a:pt x="18123" y="140862"/>
                </a:lnTo>
                <a:lnTo>
                  <a:pt x="4685" y="184158"/>
                </a:lnTo>
                <a:lnTo>
                  <a:pt x="0" y="230644"/>
                </a:lnTo>
                <a:lnTo>
                  <a:pt x="0" y="317690"/>
                </a:lnTo>
                <a:lnTo>
                  <a:pt x="4685" y="364178"/>
                </a:lnTo>
                <a:lnTo>
                  <a:pt x="18123" y="407476"/>
                </a:lnTo>
                <a:lnTo>
                  <a:pt x="39386" y="446659"/>
                </a:lnTo>
                <a:lnTo>
                  <a:pt x="67548" y="480798"/>
                </a:lnTo>
                <a:lnTo>
                  <a:pt x="101680" y="508965"/>
                </a:lnTo>
                <a:lnTo>
                  <a:pt x="140856" y="530233"/>
                </a:lnTo>
                <a:lnTo>
                  <a:pt x="184149" y="543674"/>
                </a:lnTo>
                <a:lnTo>
                  <a:pt x="230632" y="548360"/>
                </a:lnTo>
                <a:lnTo>
                  <a:pt x="1356995" y="548360"/>
                </a:lnTo>
                <a:lnTo>
                  <a:pt x="1403477" y="543674"/>
                </a:lnTo>
                <a:lnTo>
                  <a:pt x="1446770" y="530233"/>
                </a:lnTo>
                <a:lnTo>
                  <a:pt x="1485946" y="508965"/>
                </a:lnTo>
                <a:lnTo>
                  <a:pt x="1520078" y="480798"/>
                </a:lnTo>
                <a:lnTo>
                  <a:pt x="1548240" y="446659"/>
                </a:lnTo>
                <a:lnTo>
                  <a:pt x="1569503" y="407476"/>
                </a:lnTo>
                <a:lnTo>
                  <a:pt x="1582941" y="364178"/>
                </a:lnTo>
                <a:lnTo>
                  <a:pt x="1587627" y="317690"/>
                </a:lnTo>
                <a:lnTo>
                  <a:pt x="1587627" y="230644"/>
                </a:lnTo>
                <a:lnTo>
                  <a:pt x="1582941" y="184158"/>
                </a:lnTo>
                <a:lnTo>
                  <a:pt x="1569503" y="140862"/>
                </a:lnTo>
                <a:lnTo>
                  <a:pt x="1548240" y="101683"/>
                </a:lnTo>
                <a:lnTo>
                  <a:pt x="1520078" y="67549"/>
                </a:lnTo>
                <a:lnTo>
                  <a:pt x="1485946" y="39387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45026" y="5073981"/>
            <a:ext cx="104711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Mapper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612504"/>
                </a:solidFill>
                <a:latin typeface="Calibri"/>
                <a:cs typeface="Calibri"/>
              </a:rPr>
              <a:t>XML</a:t>
            </a:r>
            <a:r>
              <a:rPr sz="1200" b="1" spc="-15" dirty="0">
                <a:latin typeface="Malgun Gothic"/>
                <a:cs typeface="Malgun Gothic"/>
              </a:rPr>
              <a:t>에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260" dirty="0">
                <a:solidFill>
                  <a:srgbClr val="612504"/>
                </a:solidFill>
                <a:latin typeface="Malgun Gothic"/>
                <a:cs typeface="Malgun Gothic"/>
              </a:rPr>
              <a:t>매핑구문</a:t>
            </a:r>
            <a:r>
              <a:rPr sz="12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53043" y="4347971"/>
            <a:ext cx="1586483" cy="551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2792" y="4472940"/>
            <a:ext cx="1089659" cy="338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9041" y="4324730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65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2"/>
                </a:lnTo>
                <a:lnTo>
                  <a:pt x="0" y="317627"/>
                </a:lnTo>
                <a:lnTo>
                  <a:pt x="4685" y="364151"/>
                </a:lnTo>
                <a:lnTo>
                  <a:pt x="18123" y="407475"/>
                </a:lnTo>
                <a:lnTo>
                  <a:pt x="39386" y="446674"/>
                </a:lnTo>
                <a:lnTo>
                  <a:pt x="67548" y="480822"/>
                </a:lnTo>
                <a:lnTo>
                  <a:pt x="101680" y="508992"/>
                </a:lnTo>
                <a:lnTo>
                  <a:pt x="140856" y="530260"/>
                </a:lnTo>
                <a:lnTo>
                  <a:pt x="184149" y="543700"/>
                </a:lnTo>
                <a:lnTo>
                  <a:pt x="230631" y="548386"/>
                </a:lnTo>
                <a:lnTo>
                  <a:pt x="1353565" y="548386"/>
                </a:lnTo>
                <a:lnTo>
                  <a:pt x="1400048" y="543700"/>
                </a:lnTo>
                <a:lnTo>
                  <a:pt x="1443341" y="530260"/>
                </a:lnTo>
                <a:lnTo>
                  <a:pt x="1482517" y="508992"/>
                </a:lnTo>
                <a:lnTo>
                  <a:pt x="1516649" y="480822"/>
                </a:lnTo>
                <a:lnTo>
                  <a:pt x="1544811" y="446674"/>
                </a:lnTo>
                <a:lnTo>
                  <a:pt x="1566074" y="407475"/>
                </a:lnTo>
                <a:lnTo>
                  <a:pt x="1579512" y="364151"/>
                </a:lnTo>
                <a:lnTo>
                  <a:pt x="1584198" y="317627"/>
                </a:lnTo>
                <a:lnTo>
                  <a:pt x="1584198" y="230632"/>
                </a:lnTo>
                <a:lnTo>
                  <a:pt x="1579512" y="184149"/>
                </a:lnTo>
                <a:lnTo>
                  <a:pt x="1566074" y="140856"/>
                </a:lnTo>
                <a:lnTo>
                  <a:pt x="1544811" y="101680"/>
                </a:lnTo>
                <a:lnTo>
                  <a:pt x="1516649" y="67548"/>
                </a:lnTo>
                <a:lnTo>
                  <a:pt x="1482517" y="39386"/>
                </a:lnTo>
                <a:lnTo>
                  <a:pt x="1443341" y="18123"/>
                </a:lnTo>
                <a:lnTo>
                  <a:pt x="1400048" y="4685"/>
                </a:lnTo>
                <a:lnTo>
                  <a:pt x="1353565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6022" y="4501007"/>
            <a:ext cx="816165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45984">
              <a:lnSpc>
                <a:spcPct val="100000"/>
              </a:lnSpc>
            </a:pPr>
            <a:r>
              <a:rPr sz="1200" b="1" spc="20" dirty="0">
                <a:latin typeface="Calibri"/>
                <a:cs typeface="Calibri"/>
              </a:rPr>
              <a:t>TestCase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54" dirty="0">
                <a:latin typeface="Malgun Gothic"/>
                <a:cs typeface="Malgun Gothic"/>
              </a:rPr>
              <a:t>도메인  </a:t>
            </a:r>
            <a:r>
              <a:rPr sz="1200" b="1" spc="-245" dirty="0">
                <a:latin typeface="Malgun Gothic"/>
                <a:cs typeface="Malgun Gothic"/>
              </a:rPr>
              <a:t>객체 </a:t>
            </a:r>
            <a:r>
              <a:rPr sz="1200" b="1" spc="-250" dirty="0">
                <a:latin typeface="Malgun Gothic"/>
                <a:cs typeface="Malgun Gothic"/>
              </a:rPr>
              <a:t>정의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2648" y="4433442"/>
            <a:ext cx="76200" cy="292100"/>
          </a:xfrm>
          <a:custGeom>
            <a:avLst/>
            <a:gdLst/>
            <a:ahLst/>
            <a:cxnLst/>
            <a:rect l="l" t="t" r="r" b="b"/>
            <a:pathLst>
              <a:path w="76200" h="292100">
                <a:moveTo>
                  <a:pt x="31750" y="215391"/>
                </a:moveTo>
                <a:lnTo>
                  <a:pt x="0" y="215391"/>
                </a:lnTo>
                <a:lnTo>
                  <a:pt x="38100" y="291591"/>
                </a:lnTo>
                <a:lnTo>
                  <a:pt x="69850" y="228091"/>
                </a:lnTo>
                <a:lnTo>
                  <a:pt x="31750" y="228091"/>
                </a:lnTo>
                <a:lnTo>
                  <a:pt x="31750" y="215391"/>
                </a:lnTo>
                <a:close/>
              </a:path>
              <a:path w="76200" h="292100">
                <a:moveTo>
                  <a:pt x="44450" y="0"/>
                </a:moveTo>
                <a:lnTo>
                  <a:pt x="31750" y="0"/>
                </a:lnTo>
                <a:lnTo>
                  <a:pt x="31750" y="228091"/>
                </a:lnTo>
                <a:lnTo>
                  <a:pt x="44450" y="228091"/>
                </a:lnTo>
                <a:lnTo>
                  <a:pt x="44450" y="0"/>
                </a:lnTo>
                <a:close/>
              </a:path>
              <a:path w="76200" h="292100">
                <a:moveTo>
                  <a:pt x="76200" y="215391"/>
                </a:moveTo>
                <a:lnTo>
                  <a:pt x="44450" y="215391"/>
                </a:lnTo>
                <a:lnTo>
                  <a:pt x="44450" y="228091"/>
                </a:lnTo>
                <a:lnTo>
                  <a:pt x="69850" y="228091"/>
                </a:lnTo>
                <a:lnTo>
                  <a:pt x="76200" y="2153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703" y="3977387"/>
            <a:ext cx="908685" cy="1012190"/>
          </a:xfrm>
          <a:custGeom>
            <a:avLst/>
            <a:gdLst/>
            <a:ahLst/>
            <a:cxnLst/>
            <a:rect l="l" t="t" r="r" b="b"/>
            <a:pathLst>
              <a:path w="908685" h="1012189">
                <a:moveTo>
                  <a:pt x="31750" y="935482"/>
                </a:moveTo>
                <a:lnTo>
                  <a:pt x="0" y="935482"/>
                </a:lnTo>
                <a:lnTo>
                  <a:pt x="38100" y="1011682"/>
                </a:lnTo>
                <a:lnTo>
                  <a:pt x="69850" y="948182"/>
                </a:lnTo>
                <a:lnTo>
                  <a:pt x="31750" y="948182"/>
                </a:lnTo>
                <a:lnTo>
                  <a:pt x="31750" y="935482"/>
                </a:lnTo>
                <a:close/>
              </a:path>
              <a:path w="908685" h="1012189">
                <a:moveTo>
                  <a:pt x="895985" y="499491"/>
                </a:moveTo>
                <a:lnTo>
                  <a:pt x="34671" y="499491"/>
                </a:lnTo>
                <a:lnTo>
                  <a:pt x="31750" y="502285"/>
                </a:lnTo>
                <a:lnTo>
                  <a:pt x="31750" y="948182"/>
                </a:lnTo>
                <a:lnTo>
                  <a:pt x="44450" y="948182"/>
                </a:lnTo>
                <a:lnTo>
                  <a:pt x="44450" y="512191"/>
                </a:lnTo>
                <a:lnTo>
                  <a:pt x="38100" y="512191"/>
                </a:lnTo>
                <a:lnTo>
                  <a:pt x="44450" y="505841"/>
                </a:lnTo>
                <a:lnTo>
                  <a:pt x="895985" y="505841"/>
                </a:lnTo>
                <a:lnTo>
                  <a:pt x="895985" y="499491"/>
                </a:lnTo>
                <a:close/>
              </a:path>
              <a:path w="908685" h="1012189">
                <a:moveTo>
                  <a:pt x="76200" y="935482"/>
                </a:moveTo>
                <a:lnTo>
                  <a:pt x="44450" y="935482"/>
                </a:lnTo>
                <a:lnTo>
                  <a:pt x="44450" y="948182"/>
                </a:lnTo>
                <a:lnTo>
                  <a:pt x="69850" y="948182"/>
                </a:lnTo>
                <a:lnTo>
                  <a:pt x="76200" y="935482"/>
                </a:lnTo>
                <a:close/>
              </a:path>
              <a:path w="908685" h="1012189">
                <a:moveTo>
                  <a:pt x="44450" y="505841"/>
                </a:moveTo>
                <a:lnTo>
                  <a:pt x="38100" y="512191"/>
                </a:lnTo>
                <a:lnTo>
                  <a:pt x="44450" y="512191"/>
                </a:lnTo>
                <a:lnTo>
                  <a:pt x="44450" y="505841"/>
                </a:lnTo>
                <a:close/>
              </a:path>
              <a:path w="908685" h="1012189">
                <a:moveTo>
                  <a:pt x="908685" y="499491"/>
                </a:moveTo>
                <a:lnTo>
                  <a:pt x="902335" y="499491"/>
                </a:lnTo>
                <a:lnTo>
                  <a:pt x="895985" y="505841"/>
                </a:lnTo>
                <a:lnTo>
                  <a:pt x="44450" y="505841"/>
                </a:lnTo>
                <a:lnTo>
                  <a:pt x="44450" y="512191"/>
                </a:lnTo>
                <a:lnTo>
                  <a:pt x="905763" y="512191"/>
                </a:lnTo>
                <a:lnTo>
                  <a:pt x="908685" y="509397"/>
                </a:lnTo>
                <a:lnTo>
                  <a:pt x="908685" y="499491"/>
                </a:lnTo>
                <a:close/>
              </a:path>
              <a:path w="908685" h="1012189">
                <a:moveTo>
                  <a:pt x="908685" y="0"/>
                </a:moveTo>
                <a:lnTo>
                  <a:pt x="895985" y="0"/>
                </a:lnTo>
                <a:lnTo>
                  <a:pt x="895985" y="505841"/>
                </a:lnTo>
                <a:lnTo>
                  <a:pt x="902335" y="499491"/>
                </a:lnTo>
                <a:lnTo>
                  <a:pt x="908685" y="499491"/>
                </a:lnTo>
                <a:lnTo>
                  <a:pt x="90868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5271" y="5013325"/>
            <a:ext cx="1591055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7211" y="5045330"/>
            <a:ext cx="1068324" cy="521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1269" y="4989068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4" h="548639">
                <a:moveTo>
                  <a:pt x="1356995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7"/>
                </a:lnTo>
                <a:lnTo>
                  <a:pt x="67548" y="67549"/>
                </a:lnTo>
                <a:lnTo>
                  <a:pt x="39386" y="101683"/>
                </a:lnTo>
                <a:lnTo>
                  <a:pt x="18123" y="140862"/>
                </a:lnTo>
                <a:lnTo>
                  <a:pt x="4685" y="184158"/>
                </a:lnTo>
                <a:lnTo>
                  <a:pt x="0" y="230644"/>
                </a:lnTo>
                <a:lnTo>
                  <a:pt x="0" y="317690"/>
                </a:lnTo>
                <a:lnTo>
                  <a:pt x="4685" y="364178"/>
                </a:lnTo>
                <a:lnTo>
                  <a:pt x="18123" y="407476"/>
                </a:lnTo>
                <a:lnTo>
                  <a:pt x="39386" y="446659"/>
                </a:lnTo>
                <a:lnTo>
                  <a:pt x="67548" y="480798"/>
                </a:lnTo>
                <a:lnTo>
                  <a:pt x="101680" y="508965"/>
                </a:lnTo>
                <a:lnTo>
                  <a:pt x="140856" y="530233"/>
                </a:lnTo>
                <a:lnTo>
                  <a:pt x="184149" y="543674"/>
                </a:lnTo>
                <a:lnTo>
                  <a:pt x="230631" y="548360"/>
                </a:lnTo>
                <a:lnTo>
                  <a:pt x="1356995" y="548360"/>
                </a:lnTo>
                <a:lnTo>
                  <a:pt x="1403477" y="543674"/>
                </a:lnTo>
                <a:lnTo>
                  <a:pt x="1446770" y="530233"/>
                </a:lnTo>
                <a:lnTo>
                  <a:pt x="1485946" y="508965"/>
                </a:lnTo>
                <a:lnTo>
                  <a:pt x="1520078" y="480798"/>
                </a:lnTo>
                <a:lnTo>
                  <a:pt x="1548240" y="446659"/>
                </a:lnTo>
                <a:lnTo>
                  <a:pt x="1569503" y="407476"/>
                </a:lnTo>
                <a:lnTo>
                  <a:pt x="1582941" y="364178"/>
                </a:lnTo>
                <a:lnTo>
                  <a:pt x="1587627" y="317690"/>
                </a:lnTo>
                <a:lnTo>
                  <a:pt x="1587627" y="230644"/>
                </a:lnTo>
                <a:lnTo>
                  <a:pt x="1582941" y="184158"/>
                </a:lnTo>
                <a:lnTo>
                  <a:pt x="1569503" y="140862"/>
                </a:lnTo>
                <a:lnTo>
                  <a:pt x="1548240" y="101683"/>
                </a:lnTo>
                <a:lnTo>
                  <a:pt x="1520078" y="67549"/>
                </a:lnTo>
                <a:lnTo>
                  <a:pt x="1485946" y="39387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943727" y="5073981"/>
            <a:ext cx="90678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</a:pPr>
            <a:r>
              <a:rPr sz="1200" b="1" spc="-265" dirty="0">
                <a:solidFill>
                  <a:srgbClr val="612504"/>
                </a:solidFill>
                <a:latin typeface="Malgun Gothic"/>
                <a:cs typeface="Malgun Gothic"/>
              </a:rPr>
              <a:t>어노테이션</a:t>
            </a:r>
            <a:r>
              <a:rPr sz="1200" b="1" spc="-265" dirty="0">
                <a:latin typeface="Malgun Gothic"/>
                <a:cs typeface="Malgun Gothic"/>
              </a:rPr>
              <a:t>으로  </a:t>
            </a:r>
            <a:r>
              <a:rPr sz="1200" b="1" spc="-260" dirty="0">
                <a:solidFill>
                  <a:srgbClr val="612504"/>
                </a:solidFill>
                <a:latin typeface="Malgun Gothic"/>
                <a:cs typeface="Malgun Gothic"/>
              </a:rPr>
              <a:t>매핑구문</a:t>
            </a:r>
            <a:r>
              <a:rPr sz="12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04688" y="3977387"/>
            <a:ext cx="908685" cy="1012190"/>
          </a:xfrm>
          <a:custGeom>
            <a:avLst/>
            <a:gdLst/>
            <a:ahLst/>
            <a:cxnLst/>
            <a:rect l="l" t="t" r="r" b="b"/>
            <a:pathLst>
              <a:path w="908685" h="1012189">
                <a:moveTo>
                  <a:pt x="864108" y="935482"/>
                </a:moveTo>
                <a:lnTo>
                  <a:pt x="832358" y="935482"/>
                </a:lnTo>
                <a:lnTo>
                  <a:pt x="870458" y="1011682"/>
                </a:lnTo>
                <a:lnTo>
                  <a:pt x="902208" y="948182"/>
                </a:lnTo>
                <a:lnTo>
                  <a:pt x="864108" y="948182"/>
                </a:lnTo>
                <a:lnTo>
                  <a:pt x="864108" y="935482"/>
                </a:lnTo>
                <a:close/>
              </a:path>
              <a:path w="908685" h="1012189">
                <a:moveTo>
                  <a:pt x="864108" y="505841"/>
                </a:moveTo>
                <a:lnTo>
                  <a:pt x="864108" y="948182"/>
                </a:lnTo>
                <a:lnTo>
                  <a:pt x="876808" y="948182"/>
                </a:lnTo>
                <a:lnTo>
                  <a:pt x="876808" y="512191"/>
                </a:lnTo>
                <a:lnTo>
                  <a:pt x="870458" y="512191"/>
                </a:lnTo>
                <a:lnTo>
                  <a:pt x="864108" y="505841"/>
                </a:lnTo>
                <a:close/>
              </a:path>
              <a:path w="908685" h="1012189">
                <a:moveTo>
                  <a:pt x="908558" y="935482"/>
                </a:moveTo>
                <a:lnTo>
                  <a:pt x="876808" y="935482"/>
                </a:lnTo>
                <a:lnTo>
                  <a:pt x="876808" y="948182"/>
                </a:lnTo>
                <a:lnTo>
                  <a:pt x="902208" y="948182"/>
                </a:lnTo>
                <a:lnTo>
                  <a:pt x="908558" y="935482"/>
                </a:lnTo>
                <a:close/>
              </a:path>
              <a:path w="908685" h="1012189">
                <a:moveTo>
                  <a:pt x="12700" y="0"/>
                </a:moveTo>
                <a:lnTo>
                  <a:pt x="0" y="0"/>
                </a:lnTo>
                <a:lnTo>
                  <a:pt x="0" y="509397"/>
                </a:lnTo>
                <a:lnTo>
                  <a:pt x="2794" y="512191"/>
                </a:lnTo>
                <a:lnTo>
                  <a:pt x="864108" y="512191"/>
                </a:lnTo>
                <a:lnTo>
                  <a:pt x="864108" y="505841"/>
                </a:lnTo>
                <a:lnTo>
                  <a:pt x="12700" y="505841"/>
                </a:lnTo>
                <a:lnTo>
                  <a:pt x="6350" y="499491"/>
                </a:lnTo>
                <a:lnTo>
                  <a:pt x="12700" y="499491"/>
                </a:lnTo>
                <a:lnTo>
                  <a:pt x="12700" y="0"/>
                </a:lnTo>
                <a:close/>
              </a:path>
              <a:path w="908685" h="1012189">
                <a:moveTo>
                  <a:pt x="873887" y="499491"/>
                </a:moveTo>
                <a:lnTo>
                  <a:pt x="12700" y="499491"/>
                </a:lnTo>
                <a:lnTo>
                  <a:pt x="12700" y="505841"/>
                </a:lnTo>
                <a:lnTo>
                  <a:pt x="864108" y="505841"/>
                </a:lnTo>
                <a:lnTo>
                  <a:pt x="870458" y="512191"/>
                </a:lnTo>
                <a:lnTo>
                  <a:pt x="876808" y="512191"/>
                </a:lnTo>
                <a:lnTo>
                  <a:pt x="876808" y="502285"/>
                </a:lnTo>
                <a:lnTo>
                  <a:pt x="873887" y="499491"/>
                </a:lnTo>
                <a:close/>
              </a:path>
              <a:path w="908685" h="1012189">
                <a:moveTo>
                  <a:pt x="12700" y="499491"/>
                </a:moveTo>
                <a:lnTo>
                  <a:pt x="6350" y="499491"/>
                </a:lnTo>
                <a:lnTo>
                  <a:pt x="12700" y="505841"/>
                </a:lnTo>
                <a:lnTo>
                  <a:pt x="12700" y="4994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4635" y="2488057"/>
            <a:ext cx="3892550" cy="345440"/>
          </a:xfrm>
          <a:custGeom>
            <a:avLst/>
            <a:gdLst/>
            <a:ahLst/>
            <a:cxnLst/>
            <a:rect l="l" t="t" r="r" b="b"/>
            <a:pathLst>
              <a:path w="3892550" h="345439">
                <a:moveTo>
                  <a:pt x="0" y="345313"/>
                </a:moveTo>
                <a:lnTo>
                  <a:pt x="3892423" y="345313"/>
                </a:lnTo>
                <a:lnTo>
                  <a:pt x="3892423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4635" y="2488057"/>
            <a:ext cx="3892550" cy="345440"/>
          </a:xfrm>
          <a:custGeom>
            <a:avLst/>
            <a:gdLst/>
            <a:ahLst/>
            <a:cxnLst/>
            <a:rect l="l" t="t" r="r" b="b"/>
            <a:pathLst>
              <a:path w="3892550" h="345439">
                <a:moveTo>
                  <a:pt x="0" y="345313"/>
                </a:moveTo>
                <a:lnTo>
                  <a:pt x="3892423" y="345313"/>
                </a:lnTo>
                <a:lnTo>
                  <a:pt x="3892423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303" y="2520695"/>
            <a:ext cx="740663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5655" y="2505455"/>
            <a:ext cx="329184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4528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2628" y="2505455"/>
            <a:ext cx="571500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3815" y="2520695"/>
            <a:ext cx="249936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63440" y="2505455"/>
            <a:ext cx="571500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4628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2728" y="2505455"/>
            <a:ext cx="452627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05044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3144" y="2505455"/>
            <a:ext cx="810768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3600" y="2520695"/>
            <a:ext cx="254508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22843" y="2488057"/>
            <a:ext cx="2181860" cy="345440"/>
          </a:xfrm>
          <a:custGeom>
            <a:avLst/>
            <a:gdLst/>
            <a:ahLst/>
            <a:cxnLst/>
            <a:rect l="l" t="t" r="r" b="b"/>
            <a:pathLst>
              <a:path w="2181859" h="345439">
                <a:moveTo>
                  <a:pt x="0" y="345313"/>
                </a:moveTo>
                <a:lnTo>
                  <a:pt x="2181605" y="345313"/>
                </a:lnTo>
                <a:lnTo>
                  <a:pt x="2181605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22843" y="2488057"/>
            <a:ext cx="2181860" cy="345440"/>
          </a:xfrm>
          <a:custGeom>
            <a:avLst/>
            <a:gdLst/>
            <a:ahLst/>
            <a:cxnLst/>
            <a:rect l="l" t="t" r="r" b="b"/>
            <a:pathLst>
              <a:path w="2181859" h="345439">
                <a:moveTo>
                  <a:pt x="0" y="345313"/>
                </a:moveTo>
                <a:lnTo>
                  <a:pt x="2181605" y="345313"/>
                </a:lnTo>
                <a:lnTo>
                  <a:pt x="2181605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33004" y="2505455"/>
            <a:ext cx="571500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4192" y="2520695"/>
            <a:ext cx="25450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119364" y="2562097"/>
            <a:ext cx="9944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254" smtClean="0">
                <a:solidFill>
                  <a:srgbClr val="FFFFFF"/>
                </a:solidFill>
                <a:latin typeface="Malgun Gothic"/>
                <a:cs typeface="Malgun Gothic"/>
              </a:rPr>
              <a:t>단위</a:t>
            </a:r>
            <a:r>
              <a:rPr sz="1200" b="1" spc="-254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r>
              <a:rPr sz="1200" b="1" spc="6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28230" y="2488057"/>
            <a:ext cx="2179955" cy="345440"/>
          </a:xfrm>
          <a:custGeom>
            <a:avLst/>
            <a:gdLst/>
            <a:ahLst/>
            <a:cxnLst/>
            <a:rect l="l" t="t" r="r" b="b"/>
            <a:pathLst>
              <a:path w="2179955" h="345439">
                <a:moveTo>
                  <a:pt x="0" y="345313"/>
                </a:moveTo>
                <a:lnTo>
                  <a:pt x="2179701" y="345313"/>
                </a:lnTo>
                <a:lnTo>
                  <a:pt x="2179701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8230" y="2488057"/>
            <a:ext cx="2179955" cy="345440"/>
          </a:xfrm>
          <a:custGeom>
            <a:avLst/>
            <a:gdLst/>
            <a:ahLst/>
            <a:cxnLst/>
            <a:rect l="l" t="t" r="r" b="b"/>
            <a:pathLst>
              <a:path w="2179955" h="345439">
                <a:moveTo>
                  <a:pt x="0" y="345313"/>
                </a:moveTo>
                <a:lnTo>
                  <a:pt x="2179701" y="345313"/>
                </a:lnTo>
                <a:lnTo>
                  <a:pt x="2179701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8200" y="2520695"/>
            <a:ext cx="778763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06652" y="2505455"/>
            <a:ext cx="810768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07107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45207" y="2505455"/>
            <a:ext cx="452628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523" y="2520695"/>
            <a:ext cx="25450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3242" y="1171136"/>
            <a:ext cx="6675755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데이터베이스시스템  설치  및  데이터를  생성하여  </a:t>
            </a:r>
            <a:r>
              <a:rPr sz="1600" spc="40" dirty="0">
                <a:latin typeface="Calibri"/>
                <a:cs typeface="Calibri"/>
              </a:rPr>
              <a:t>MyBatis </a:t>
            </a:r>
            <a:r>
              <a:rPr sz="1600" spc="-320" dirty="0">
                <a:latin typeface="Gulim"/>
                <a:cs typeface="Gulim"/>
              </a:rPr>
              <a:t>실습  준비를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설정  </a:t>
            </a:r>
            <a:r>
              <a:rPr sz="1600" spc="-190" dirty="0">
                <a:latin typeface="Gulim"/>
                <a:cs typeface="Gulim"/>
              </a:rPr>
              <a:t>파일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매퍼  인터페이스  그리고  </a:t>
            </a:r>
            <a:r>
              <a:rPr sz="1600" spc="-110" dirty="0">
                <a:latin typeface="Gulim"/>
                <a:cs typeface="Gulim"/>
              </a:rPr>
              <a:t>매퍼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에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담은  매핑  구문을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작성합니다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3812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구현  </a:t>
            </a:r>
            <a:r>
              <a:rPr sz="1600" spc="-130" dirty="0">
                <a:latin typeface="Gulim"/>
                <a:cs typeface="Gulim"/>
              </a:rPr>
              <a:t>후</a:t>
            </a:r>
            <a:r>
              <a:rPr sz="1600" spc="-130" dirty="0">
                <a:latin typeface="Calibri"/>
                <a:cs typeface="Calibri"/>
              </a:rPr>
              <a:t>,  </a:t>
            </a:r>
            <a:r>
              <a:rPr sz="1600" spc="-320" dirty="0">
                <a:latin typeface="Gulim"/>
                <a:cs typeface="Gulim"/>
              </a:rPr>
              <a:t>테스트  케이스를  작성하여  올바르게  동작하는지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확인합니다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r>
              <a:rPr sz="1200" b="1" spc="15" dirty="0" err="1" smtClean="0">
                <a:solidFill>
                  <a:srgbClr val="FFFFFF"/>
                </a:solidFill>
                <a:latin typeface="Calibri"/>
                <a:cs typeface="Calibri"/>
              </a:rPr>
              <a:t>yBatis</a:t>
            </a:r>
            <a:r>
              <a:rPr sz="12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</a:t>
            </a:r>
            <a:r>
              <a:rPr sz="12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준비</a:t>
            </a:r>
            <a:r>
              <a:rPr sz="1200" b="1" spc="-2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sz="1200" b="1" spc="-25" dirty="0">
                <a:solidFill>
                  <a:srgbClr val="FFFFFF"/>
                </a:solidFill>
                <a:latin typeface="Malgun Gothic"/>
                <a:cs typeface="Malgun Gothic"/>
              </a:rPr>
              <a:t>를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이용한 데이터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접근 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89275" y="4276852"/>
            <a:ext cx="415925" cy="666115"/>
          </a:xfrm>
          <a:custGeom>
            <a:avLst/>
            <a:gdLst/>
            <a:ahLst/>
            <a:cxnLst/>
            <a:rect l="l" t="t" r="r" b="b"/>
            <a:pathLst>
              <a:path w="415925" h="666114">
                <a:moveTo>
                  <a:pt x="13081" y="166497"/>
                </a:moveTo>
                <a:lnTo>
                  <a:pt x="0" y="166497"/>
                </a:lnTo>
                <a:lnTo>
                  <a:pt x="0" y="499237"/>
                </a:lnTo>
                <a:lnTo>
                  <a:pt x="13081" y="499237"/>
                </a:lnTo>
                <a:lnTo>
                  <a:pt x="13081" y="166497"/>
                </a:lnTo>
                <a:close/>
              </a:path>
              <a:path w="415925" h="666114">
                <a:moveTo>
                  <a:pt x="51943" y="166497"/>
                </a:moveTo>
                <a:lnTo>
                  <a:pt x="26035" y="166497"/>
                </a:lnTo>
                <a:lnTo>
                  <a:pt x="26035" y="499237"/>
                </a:lnTo>
                <a:lnTo>
                  <a:pt x="51943" y="499237"/>
                </a:lnTo>
                <a:lnTo>
                  <a:pt x="51943" y="166497"/>
                </a:lnTo>
                <a:close/>
              </a:path>
              <a:path w="415925" h="666114">
                <a:moveTo>
                  <a:pt x="169163" y="0"/>
                </a:moveTo>
                <a:lnTo>
                  <a:pt x="169163" y="166497"/>
                </a:lnTo>
                <a:lnTo>
                  <a:pt x="65024" y="166497"/>
                </a:lnTo>
                <a:lnTo>
                  <a:pt x="65024" y="499237"/>
                </a:lnTo>
                <a:lnTo>
                  <a:pt x="169163" y="499237"/>
                </a:lnTo>
                <a:lnTo>
                  <a:pt x="169163" y="665734"/>
                </a:lnTo>
                <a:lnTo>
                  <a:pt x="415671" y="332867"/>
                </a:lnTo>
                <a:lnTo>
                  <a:pt x="169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43672" y="4249420"/>
            <a:ext cx="417830" cy="666115"/>
          </a:xfrm>
          <a:custGeom>
            <a:avLst/>
            <a:gdLst/>
            <a:ahLst/>
            <a:cxnLst/>
            <a:rect l="l" t="t" r="r" b="b"/>
            <a:pathLst>
              <a:path w="417829" h="666114">
                <a:moveTo>
                  <a:pt x="13080" y="166496"/>
                </a:moveTo>
                <a:lnTo>
                  <a:pt x="0" y="166496"/>
                </a:lnTo>
                <a:lnTo>
                  <a:pt x="0" y="499236"/>
                </a:lnTo>
                <a:lnTo>
                  <a:pt x="13080" y="499236"/>
                </a:lnTo>
                <a:lnTo>
                  <a:pt x="13080" y="166496"/>
                </a:lnTo>
                <a:close/>
              </a:path>
              <a:path w="417829" h="666114">
                <a:moveTo>
                  <a:pt x="52197" y="166496"/>
                </a:moveTo>
                <a:lnTo>
                  <a:pt x="26161" y="166496"/>
                </a:lnTo>
                <a:lnTo>
                  <a:pt x="26161" y="499236"/>
                </a:lnTo>
                <a:lnTo>
                  <a:pt x="52197" y="499236"/>
                </a:lnTo>
                <a:lnTo>
                  <a:pt x="52197" y="166496"/>
                </a:lnTo>
                <a:close/>
              </a:path>
              <a:path w="417829" h="666114">
                <a:moveTo>
                  <a:pt x="169799" y="0"/>
                </a:moveTo>
                <a:lnTo>
                  <a:pt x="169799" y="166496"/>
                </a:lnTo>
                <a:lnTo>
                  <a:pt x="65277" y="166496"/>
                </a:lnTo>
                <a:lnTo>
                  <a:pt x="65277" y="499236"/>
                </a:lnTo>
                <a:lnTo>
                  <a:pt x="169799" y="499236"/>
                </a:lnTo>
                <a:lnTo>
                  <a:pt x="169799" y="665733"/>
                </a:lnTo>
                <a:lnTo>
                  <a:pt x="417322" y="332866"/>
                </a:lnTo>
                <a:lnTo>
                  <a:pt x="1697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9768" y="932688"/>
            <a:ext cx="2180844" cy="1351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25383" y="908558"/>
            <a:ext cx="2179066" cy="13492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2.2 </a:t>
            </a:r>
            <a:r>
              <a:rPr spc="-70" dirty="0" err="1"/>
              <a:t>MyBatis</a:t>
            </a:r>
            <a:r>
              <a:rPr spc="-70" dirty="0"/>
              <a:t> </a:t>
            </a:r>
            <a:r>
              <a:rPr spc="-25" dirty="0" err="1" smtClean="0">
                <a:latin typeface="Malgun Gothic"/>
                <a:cs typeface="Malgun Gothic"/>
              </a:rPr>
              <a:t>프로그래밍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6665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 err="1">
                <a:latin typeface="Calibri"/>
                <a:cs typeface="Calibri"/>
              </a:rPr>
              <a:t>MyBatis</a:t>
            </a:r>
            <a:r>
              <a:rPr sz="1800" b="1" spc="-35" dirty="0" err="1">
                <a:latin typeface="Malgun Gothic"/>
                <a:cs typeface="Malgun Gothic"/>
              </a:rPr>
              <a:t>는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lang="en-US" sz="1800" b="1" spc="-35" dirty="0" err="1" smtClean="0">
                <a:latin typeface="Malgun Gothic"/>
                <a:cs typeface="Malgun Gothic"/>
              </a:rPr>
              <a:t>Mybatis</a:t>
            </a:r>
            <a:r>
              <a:rPr lang="en-US" sz="1800" b="1" spc="-35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5" dirty="0" smtClean="0">
                <a:latin typeface="Malgun Gothic"/>
                <a:cs typeface="Malgun Gothic"/>
              </a:rPr>
              <a:t>설정파일과 </a:t>
            </a:r>
            <a:r>
              <a:rPr sz="1800" b="1" spc="-375" dirty="0" err="1" smtClean="0">
                <a:latin typeface="Malgun Gothic"/>
                <a:cs typeface="Malgun Gothic"/>
              </a:rPr>
              <a:t>매퍼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20" dirty="0" err="1" smtClean="0">
                <a:latin typeface="Calibri"/>
                <a:cs typeface="Calibri"/>
              </a:rPr>
              <a:t>XML</a:t>
            </a:r>
            <a:r>
              <a:rPr sz="1800" b="1" spc="-20" dirty="0" err="1">
                <a:latin typeface="Malgun Gothic"/>
                <a:cs typeface="Malgun Gothic"/>
              </a:rPr>
              <a:t>을</a:t>
            </a:r>
            <a:r>
              <a:rPr sz="1800" b="1" spc="-2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</a:t>
            </a:r>
            <a:r>
              <a:rPr sz="1800" b="1" spc="-380" dirty="0">
                <a:latin typeface="Malgun Gothic"/>
                <a:cs typeface="Malgun Gothic"/>
              </a:rPr>
              <a:t>파일을 </a:t>
            </a:r>
            <a:r>
              <a:rPr sz="1800" b="1" spc="-385" dirty="0">
                <a:latin typeface="Malgun Gothic"/>
                <a:cs typeface="Malgun Gothic"/>
              </a:rPr>
              <a:t>기초하여 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연결합니다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725" y="2146935"/>
            <a:ext cx="4326890" cy="62865"/>
          </a:xfrm>
          <a:custGeom>
            <a:avLst/>
            <a:gdLst/>
            <a:ahLst/>
            <a:cxnLst/>
            <a:rect l="l" t="t" r="r" b="b"/>
            <a:pathLst>
              <a:path w="4326890" h="62864">
                <a:moveTo>
                  <a:pt x="0" y="62572"/>
                </a:moveTo>
                <a:lnTo>
                  <a:pt x="4326636" y="62572"/>
                </a:lnTo>
                <a:lnTo>
                  <a:pt x="4326636" y="0"/>
                </a:lnTo>
                <a:lnTo>
                  <a:pt x="0" y="0"/>
                </a:lnTo>
                <a:lnTo>
                  <a:pt x="0" y="625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725" y="2847899"/>
            <a:ext cx="4326890" cy="1211580"/>
          </a:xfrm>
          <a:custGeom>
            <a:avLst/>
            <a:gdLst/>
            <a:ahLst/>
            <a:cxnLst/>
            <a:rect l="l" t="t" r="r" b="b"/>
            <a:pathLst>
              <a:path w="4326890" h="1211579">
                <a:moveTo>
                  <a:pt x="0" y="1211033"/>
                </a:moveTo>
                <a:lnTo>
                  <a:pt x="4326636" y="1211033"/>
                </a:lnTo>
                <a:lnTo>
                  <a:pt x="4326636" y="0"/>
                </a:lnTo>
                <a:lnTo>
                  <a:pt x="0" y="0"/>
                </a:lnTo>
                <a:lnTo>
                  <a:pt x="0" y="12110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25" y="5120398"/>
            <a:ext cx="4326890" cy="213360"/>
          </a:xfrm>
          <a:custGeom>
            <a:avLst/>
            <a:gdLst/>
            <a:ahLst/>
            <a:cxnLst/>
            <a:rect l="l" t="t" r="r" b="b"/>
            <a:pathLst>
              <a:path w="4326890" h="213360">
                <a:moveTo>
                  <a:pt x="0" y="213347"/>
                </a:moveTo>
                <a:lnTo>
                  <a:pt x="4326636" y="213347"/>
                </a:lnTo>
                <a:lnTo>
                  <a:pt x="4326636" y="0"/>
                </a:lnTo>
                <a:lnTo>
                  <a:pt x="0" y="0"/>
                </a:lnTo>
                <a:lnTo>
                  <a:pt x="0" y="2133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725" y="2146935"/>
            <a:ext cx="4326890" cy="3187065"/>
          </a:xfrm>
          <a:custGeom>
            <a:avLst/>
            <a:gdLst/>
            <a:ahLst/>
            <a:cxnLst/>
            <a:rect l="l" t="t" r="r" b="b"/>
            <a:pathLst>
              <a:path w="4326890" h="3187065">
                <a:moveTo>
                  <a:pt x="0" y="3186811"/>
                </a:moveTo>
                <a:lnTo>
                  <a:pt x="4326636" y="3186811"/>
                </a:lnTo>
                <a:lnTo>
                  <a:pt x="4326636" y="0"/>
                </a:lnTo>
                <a:lnTo>
                  <a:pt x="0" y="0"/>
                </a:lnTo>
                <a:lnTo>
                  <a:pt x="0" y="3186811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808" y="2209508"/>
            <a:ext cx="4314825" cy="638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>
              <a:latin typeface="Consolas"/>
              <a:cs typeface="Consolas"/>
            </a:endParaRPr>
          </a:p>
          <a:p>
            <a:pPr marL="10033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 marL="310515" marR="783590">
              <a:lnSpc>
                <a:spcPct val="100000"/>
              </a:lnSpc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"http://mybatis.org/dtd/mybatis-3-mapper.dtd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31" y="2972612"/>
            <a:ext cx="51689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869" y="2959112"/>
            <a:ext cx="3456940" cy="196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6678" y="2972612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248" y="3125012"/>
            <a:ext cx="121221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8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869" y="3588867"/>
            <a:ext cx="2448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15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 AUTHOR_TB WHERE ID =</a:t>
            </a:r>
            <a:r>
              <a:rPr sz="1000" b="1" spc="-6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#{id}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272" y="4058932"/>
            <a:ext cx="4314825" cy="10617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000">
              <a:latin typeface="Consolas"/>
              <a:cs typeface="Consolas"/>
            </a:endParaRPr>
          </a:p>
          <a:p>
            <a:pPr marL="937894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72707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72707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</a:t>
            </a:r>
            <a:r>
              <a:rPr sz="1000" b="1" spc="-7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AUTHOR_TB</a:t>
            </a:r>
            <a:endParaRPr sz="1000">
              <a:latin typeface="Consolas"/>
              <a:cs typeface="Consolas"/>
            </a:endParaRPr>
          </a:p>
          <a:p>
            <a:pPr marL="37846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831" y="5106848"/>
            <a:ext cx="65468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6464" y="3284944"/>
            <a:ext cx="5473065" cy="3182620"/>
          </a:xfrm>
          <a:custGeom>
            <a:avLst/>
            <a:gdLst/>
            <a:ahLst/>
            <a:cxnLst/>
            <a:rect l="l" t="t" r="r" b="b"/>
            <a:pathLst>
              <a:path w="5473065" h="3182620">
                <a:moveTo>
                  <a:pt x="0" y="3182239"/>
                </a:moveTo>
                <a:lnTo>
                  <a:pt x="5472811" y="3182239"/>
                </a:lnTo>
                <a:lnTo>
                  <a:pt x="5472811" y="0"/>
                </a:lnTo>
                <a:lnTo>
                  <a:pt x="0" y="0"/>
                </a:lnTo>
                <a:lnTo>
                  <a:pt x="0" y="31822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6464" y="3284944"/>
            <a:ext cx="5473065" cy="3182620"/>
          </a:xfrm>
          <a:custGeom>
            <a:avLst/>
            <a:gdLst/>
            <a:ahLst/>
            <a:cxnLst/>
            <a:rect l="l" t="t" r="r" b="b"/>
            <a:pathLst>
              <a:path w="5473065" h="3182620">
                <a:moveTo>
                  <a:pt x="0" y="3182239"/>
                </a:moveTo>
                <a:lnTo>
                  <a:pt x="5472811" y="3182239"/>
                </a:lnTo>
                <a:lnTo>
                  <a:pt x="5472811" y="0"/>
                </a:lnTo>
                <a:lnTo>
                  <a:pt x="0" y="0"/>
                </a:lnTo>
                <a:lnTo>
                  <a:pt x="0" y="3182239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08472" y="3455453"/>
            <a:ext cx="53727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>
              <a:lnSpc>
                <a:spcPts val="94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typeAlias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"com.namoo.mybatis.domain.Author" </a:t>
            </a:r>
            <a:r>
              <a:rPr sz="1000" b="1" i="1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000" b="1" i="1" dirty="0">
                <a:latin typeface="Consolas"/>
                <a:cs typeface="Consolas"/>
              </a:rPr>
              <a:t>=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1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1559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315595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0640" y="4032250"/>
            <a:ext cx="267970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transactionManager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000" b="1" i="1" spc="-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0571" y="4365269"/>
            <a:ext cx="439293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98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000" b="1" spc="-1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endParaRPr sz="100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0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0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endParaRPr sz="100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0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0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dirty="0">
                <a:latin typeface="Consolas"/>
                <a:cs typeface="Consolas"/>
              </a:rPr>
              <a:t>=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"mybatisuser"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0640" y="5556605"/>
            <a:ext cx="100330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41645" y="5709005"/>
            <a:ext cx="114363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2535" y="5960186"/>
            <a:ext cx="4247515" cy="213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20"/>
              </a:spcBef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000" b="1" spc="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"com/namoo/mybatis/mapper/AuthorMapper.xml"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80752" y="6013805"/>
            <a:ext cx="16637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1078" y="6166205"/>
            <a:ext cx="11442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9725" y="1858949"/>
            <a:ext cx="4326890" cy="288290"/>
          </a:xfrm>
          <a:custGeom>
            <a:avLst/>
            <a:gdLst/>
            <a:ahLst/>
            <a:cxnLst/>
            <a:rect l="l" t="t" r="r" b="b"/>
            <a:pathLst>
              <a:path w="4326890" h="288289">
                <a:moveTo>
                  <a:pt x="0" y="288036"/>
                </a:moveTo>
                <a:lnTo>
                  <a:pt x="4326636" y="288036"/>
                </a:lnTo>
                <a:lnTo>
                  <a:pt x="43266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9725" y="1858949"/>
            <a:ext cx="4326890" cy="288290"/>
          </a:xfrm>
          <a:custGeom>
            <a:avLst/>
            <a:gdLst/>
            <a:ahLst/>
            <a:cxnLst/>
            <a:rect l="l" t="t" r="r" b="b"/>
            <a:pathLst>
              <a:path w="4326890" h="288289">
                <a:moveTo>
                  <a:pt x="0" y="288036"/>
                </a:moveTo>
                <a:lnTo>
                  <a:pt x="4326636" y="288036"/>
                </a:lnTo>
                <a:lnTo>
                  <a:pt x="43266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2900" y="1873427"/>
            <a:ext cx="981456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2332" y="1873427"/>
            <a:ext cx="233172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8591" y="1909623"/>
            <a:ext cx="8540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Mapper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36464" y="2996945"/>
            <a:ext cx="5473065" cy="288290"/>
          </a:xfrm>
          <a:custGeom>
            <a:avLst/>
            <a:gdLst/>
            <a:ahLst/>
            <a:cxnLst/>
            <a:rect l="l" t="t" r="r" b="b"/>
            <a:pathLst>
              <a:path w="5473065" h="288289">
                <a:moveTo>
                  <a:pt x="0" y="288036"/>
                </a:moveTo>
                <a:lnTo>
                  <a:pt x="5472811" y="288036"/>
                </a:lnTo>
                <a:lnTo>
                  <a:pt x="547281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6464" y="2996945"/>
            <a:ext cx="5473065" cy="288290"/>
          </a:xfrm>
          <a:custGeom>
            <a:avLst/>
            <a:gdLst/>
            <a:ahLst/>
            <a:cxnLst/>
            <a:rect l="l" t="t" r="r" b="b"/>
            <a:pathLst>
              <a:path w="5473065" h="288289">
                <a:moveTo>
                  <a:pt x="0" y="288036"/>
                </a:moveTo>
                <a:lnTo>
                  <a:pt x="5472811" y="288036"/>
                </a:lnTo>
                <a:lnTo>
                  <a:pt x="547281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9511" y="3011423"/>
            <a:ext cx="1865376" cy="316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2864" y="3011423"/>
            <a:ext cx="233172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16092" y="3047619"/>
            <a:ext cx="17379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Configuration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46728" y="5132197"/>
            <a:ext cx="1091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592182" y="6240017"/>
            <a:ext cx="10953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87869" y="2959112"/>
            <a:ext cx="3456940" cy="196215"/>
          </a:xfrm>
          <a:custGeom>
            <a:avLst/>
            <a:gdLst/>
            <a:ahLst/>
            <a:cxnLst/>
            <a:rect l="l" t="t" r="r" b="b"/>
            <a:pathLst>
              <a:path w="3456940" h="196214">
                <a:moveTo>
                  <a:pt x="0" y="195999"/>
                </a:moveTo>
                <a:lnTo>
                  <a:pt x="3456432" y="195999"/>
                </a:lnTo>
                <a:lnTo>
                  <a:pt x="3456432" y="0"/>
                </a:lnTo>
                <a:lnTo>
                  <a:pt x="0" y="0"/>
                </a:lnTo>
                <a:lnTo>
                  <a:pt x="0" y="195999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7869" y="2959112"/>
            <a:ext cx="3456940" cy="196215"/>
          </a:xfrm>
          <a:custGeom>
            <a:avLst/>
            <a:gdLst/>
            <a:ahLst/>
            <a:cxnLst/>
            <a:rect l="l" t="t" r="r" b="b"/>
            <a:pathLst>
              <a:path w="3456940" h="196214">
                <a:moveTo>
                  <a:pt x="0" y="195999"/>
                </a:moveTo>
                <a:lnTo>
                  <a:pt x="3456432" y="195999"/>
                </a:lnTo>
                <a:lnTo>
                  <a:pt x="3456432" y="0"/>
                </a:lnTo>
                <a:lnTo>
                  <a:pt x="0" y="0"/>
                </a:lnTo>
                <a:lnTo>
                  <a:pt x="0" y="195999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2535" y="5960186"/>
            <a:ext cx="4247515" cy="205740"/>
          </a:xfrm>
          <a:custGeom>
            <a:avLst/>
            <a:gdLst/>
            <a:ahLst/>
            <a:cxnLst/>
            <a:rect l="l" t="t" r="r" b="b"/>
            <a:pathLst>
              <a:path w="4247515" h="205739">
                <a:moveTo>
                  <a:pt x="0" y="205193"/>
                </a:moveTo>
                <a:lnTo>
                  <a:pt x="4247388" y="205193"/>
                </a:lnTo>
                <a:lnTo>
                  <a:pt x="4247388" y="0"/>
                </a:lnTo>
                <a:lnTo>
                  <a:pt x="0" y="0"/>
                </a:lnTo>
                <a:lnTo>
                  <a:pt x="0" y="205193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2535" y="5960186"/>
            <a:ext cx="4247515" cy="205740"/>
          </a:xfrm>
          <a:custGeom>
            <a:avLst/>
            <a:gdLst/>
            <a:ahLst/>
            <a:cxnLst/>
            <a:rect l="l" t="t" r="r" b="b"/>
            <a:pathLst>
              <a:path w="4247515" h="205739">
                <a:moveTo>
                  <a:pt x="0" y="205193"/>
                </a:moveTo>
                <a:lnTo>
                  <a:pt x="4247388" y="205193"/>
                </a:lnTo>
                <a:lnTo>
                  <a:pt x="4247388" y="0"/>
                </a:lnTo>
                <a:lnTo>
                  <a:pt x="0" y="0"/>
                </a:lnTo>
                <a:lnTo>
                  <a:pt x="0" y="205193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 flipV="1">
            <a:off x="4622291" y="5333759"/>
            <a:ext cx="1190625" cy="626428"/>
          </a:xfrm>
          <a:custGeom>
            <a:avLst/>
            <a:gdLst/>
            <a:ahLst/>
            <a:cxnLst/>
            <a:rect l="l" t="t" r="r" b="b"/>
            <a:pathLst>
              <a:path w="1152525" h="340360">
                <a:moveTo>
                  <a:pt x="75184" y="264033"/>
                </a:moveTo>
                <a:lnTo>
                  <a:pt x="0" y="303999"/>
                </a:lnTo>
                <a:lnTo>
                  <a:pt x="77088" y="340207"/>
                </a:lnTo>
                <a:lnTo>
                  <a:pt x="76302" y="308775"/>
                </a:lnTo>
                <a:lnTo>
                  <a:pt x="63754" y="308775"/>
                </a:lnTo>
                <a:lnTo>
                  <a:pt x="63246" y="296087"/>
                </a:lnTo>
                <a:lnTo>
                  <a:pt x="75972" y="295577"/>
                </a:lnTo>
                <a:lnTo>
                  <a:pt x="75184" y="264033"/>
                </a:lnTo>
                <a:close/>
              </a:path>
              <a:path w="1152525" h="340360">
                <a:moveTo>
                  <a:pt x="75972" y="295577"/>
                </a:moveTo>
                <a:lnTo>
                  <a:pt x="63246" y="296087"/>
                </a:lnTo>
                <a:lnTo>
                  <a:pt x="63754" y="308775"/>
                </a:lnTo>
                <a:lnTo>
                  <a:pt x="76290" y="308270"/>
                </a:lnTo>
                <a:lnTo>
                  <a:pt x="75972" y="295577"/>
                </a:lnTo>
                <a:close/>
              </a:path>
              <a:path w="1152525" h="340360">
                <a:moveTo>
                  <a:pt x="76290" y="308270"/>
                </a:moveTo>
                <a:lnTo>
                  <a:pt x="63754" y="308775"/>
                </a:lnTo>
                <a:lnTo>
                  <a:pt x="76302" y="308775"/>
                </a:lnTo>
                <a:lnTo>
                  <a:pt x="76290" y="308270"/>
                </a:lnTo>
                <a:close/>
              </a:path>
              <a:path w="1152525" h="340360">
                <a:moveTo>
                  <a:pt x="578416" y="172059"/>
                </a:moveTo>
                <a:lnTo>
                  <a:pt x="563880" y="172059"/>
                </a:lnTo>
                <a:lnTo>
                  <a:pt x="563245" y="172923"/>
                </a:lnTo>
                <a:lnTo>
                  <a:pt x="534162" y="197980"/>
                </a:lnTo>
                <a:lnTo>
                  <a:pt x="497840" y="216890"/>
                </a:lnTo>
                <a:lnTo>
                  <a:pt x="450723" y="234861"/>
                </a:lnTo>
                <a:lnTo>
                  <a:pt x="414147" y="246087"/>
                </a:lnTo>
                <a:lnTo>
                  <a:pt x="373888" y="256501"/>
                </a:lnTo>
                <a:lnTo>
                  <a:pt x="330454" y="265976"/>
                </a:lnTo>
                <a:lnTo>
                  <a:pt x="284225" y="274408"/>
                </a:lnTo>
                <a:lnTo>
                  <a:pt x="210693" y="284949"/>
                </a:lnTo>
                <a:lnTo>
                  <a:pt x="159512" y="290360"/>
                </a:lnTo>
                <a:lnTo>
                  <a:pt x="106934" y="294335"/>
                </a:lnTo>
                <a:lnTo>
                  <a:pt x="75972" y="295577"/>
                </a:lnTo>
                <a:lnTo>
                  <a:pt x="76290" y="308270"/>
                </a:lnTo>
                <a:lnTo>
                  <a:pt x="160782" y="302983"/>
                </a:lnTo>
                <a:lnTo>
                  <a:pt x="212471" y="297535"/>
                </a:lnTo>
                <a:lnTo>
                  <a:pt x="262255" y="290753"/>
                </a:lnTo>
                <a:lnTo>
                  <a:pt x="310134" y="282803"/>
                </a:lnTo>
                <a:lnTo>
                  <a:pt x="355346" y="273723"/>
                </a:lnTo>
                <a:lnTo>
                  <a:pt x="397763" y="263652"/>
                </a:lnTo>
                <a:lnTo>
                  <a:pt x="436753" y="252704"/>
                </a:lnTo>
                <a:lnTo>
                  <a:pt x="488188" y="234784"/>
                </a:lnTo>
                <a:lnTo>
                  <a:pt x="529844" y="215353"/>
                </a:lnTo>
                <a:lnTo>
                  <a:pt x="568071" y="186969"/>
                </a:lnTo>
                <a:lnTo>
                  <a:pt x="573659" y="180111"/>
                </a:lnTo>
                <a:lnTo>
                  <a:pt x="573913" y="179844"/>
                </a:lnTo>
                <a:lnTo>
                  <a:pt x="574040" y="179552"/>
                </a:lnTo>
                <a:lnTo>
                  <a:pt x="574294" y="179247"/>
                </a:lnTo>
                <a:lnTo>
                  <a:pt x="578231" y="172300"/>
                </a:lnTo>
                <a:lnTo>
                  <a:pt x="578416" y="172059"/>
                </a:lnTo>
                <a:close/>
              </a:path>
              <a:path w="1152525" h="340360">
                <a:moveTo>
                  <a:pt x="563423" y="172606"/>
                </a:moveTo>
                <a:lnTo>
                  <a:pt x="563160" y="172923"/>
                </a:lnTo>
                <a:lnTo>
                  <a:pt x="563423" y="172606"/>
                </a:lnTo>
                <a:close/>
              </a:path>
              <a:path w="1152525" h="340360">
                <a:moveTo>
                  <a:pt x="563880" y="172059"/>
                </a:moveTo>
                <a:lnTo>
                  <a:pt x="563423" y="172606"/>
                </a:lnTo>
                <a:lnTo>
                  <a:pt x="563245" y="172923"/>
                </a:lnTo>
                <a:lnTo>
                  <a:pt x="563880" y="172059"/>
                </a:lnTo>
                <a:close/>
              </a:path>
              <a:path w="1152525" h="340360">
                <a:moveTo>
                  <a:pt x="567130" y="166054"/>
                </a:moveTo>
                <a:lnTo>
                  <a:pt x="563423" y="172606"/>
                </a:lnTo>
                <a:lnTo>
                  <a:pt x="563880" y="172059"/>
                </a:lnTo>
                <a:lnTo>
                  <a:pt x="578416" y="172059"/>
                </a:lnTo>
                <a:lnTo>
                  <a:pt x="580214" y="167005"/>
                </a:lnTo>
                <a:lnTo>
                  <a:pt x="566801" y="167005"/>
                </a:lnTo>
                <a:lnTo>
                  <a:pt x="567130" y="166054"/>
                </a:lnTo>
                <a:close/>
              </a:path>
              <a:path w="1152525" h="340360">
                <a:moveTo>
                  <a:pt x="567182" y="165963"/>
                </a:moveTo>
                <a:lnTo>
                  <a:pt x="566801" y="167005"/>
                </a:lnTo>
                <a:lnTo>
                  <a:pt x="567182" y="165963"/>
                </a:lnTo>
                <a:close/>
              </a:path>
              <a:path w="1152525" h="340360">
                <a:moveTo>
                  <a:pt x="580577" y="165963"/>
                </a:moveTo>
                <a:lnTo>
                  <a:pt x="567182" y="165963"/>
                </a:lnTo>
                <a:lnTo>
                  <a:pt x="566801" y="167005"/>
                </a:lnTo>
                <a:lnTo>
                  <a:pt x="580214" y="167005"/>
                </a:lnTo>
                <a:lnTo>
                  <a:pt x="580577" y="165963"/>
                </a:lnTo>
                <a:close/>
              </a:path>
              <a:path w="1152525" h="340360">
                <a:moveTo>
                  <a:pt x="569060" y="160488"/>
                </a:moveTo>
                <a:lnTo>
                  <a:pt x="567130" y="166054"/>
                </a:lnTo>
                <a:lnTo>
                  <a:pt x="580577" y="165963"/>
                </a:lnTo>
                <a:lnTo>
                  <a:pt x="581152" y="164312"/>
                </a:lnTo>
                <a:lnTo>
                  <a:pt x="581406" y="163868"/>
                </a:lnTo>
                <a:lnTo>
                  <a:pt x="581724" y="161404"/>
                </a:lnTo>
                <a:lnTo>
                  <a:pt x="568960" y="161404"/>
                </a:lnTo>
                <a:lnTo>
                  <a:pt x="569060" y="160488"/>
                </a:lnTo>
                <a:close/>
              </a:path>
              <a:path w="1152525" h="340360">
                <a:moveTo>
                  <a:pt x="569213" y="160045"/>
                </a:moveTo>
                <a:lnTo>
                  <a:pt x="569060" y="160488"/>
                </a:lnTo>
                <a:lnTo>
                  <a:pt x="568960" y="161404"/>
                </a:lnTo>
                <a:lnTo>
                  <a:pt x="569213" y="160045"/>
                </a:lnTo>
                <a:close/>
              </a:path>
              <a:path w="1152525" h="340360">
                <a:moveTo>
                  <a:pt x="581900" y="160045"/>
                </a:moveTo>
                <a:lnTo>
                  <a:pt x="569213" y="160045"/>
                </a:lnTo>
                <a:lnTo>
                  <a:pt x="568960" y="161404"/>
                </a:lnTo>
                <a:lnTo>
                  <a:pt x="581724" y="161404"/>
                </a:lnTo>
                <a:lnTo>
                  <a:pt x="581900" y="160045"/>
                </a:lnTo>
                <a:close/>
              </a:path>
              <a:path w="1152525" h="340360">
                <a:moveTo>
                  <a:pt x="1152144" y="0"/>
                </a:moveTo>
                <a:lnTo>
                  <a:pt x="1098169" y="850"/>
                </a:lnTo>
                <a:lnTo>
                  <a:pt x="1044448" y="3340"/>
                </a:lnTo>
                <a:lnTo>
                  <a:pt x="991488" y="7353"/>
                </a:lnTo>
                <a:lnTo>
                  <a:pt x="940054" y="12801"/>
                </a:lnTo>
                <a:lnTo>
                  <a:pt x="890143" y="19583"/>
                </a:lnTo>
                <a:lnTo>
                  <a:pt x="842263" y="27520"/>
                </a:lnTo>
                <a:lnTo>
                  <a:pt x="796925" y="36614"/>
                </a:lnTo>
                <a:lnTo>
                  <a:pt x="754507" y="46672"/>
                </a:lnTo>
                <a:lnTo>
                  <a:pt x="715518" y="57696"/>
                </a:lnTo>
                <a:lnTo>
                  <a:pt x="664210" y="75577"/>
                </a:lnTo>
                <a:lnTo>
                  <a:pt x="622681" y="94919"/>
                </a:lnTo>
                <a:lnTo>
                  <a:pt x="584581" y="122859"/>
                </a:lnTo>
                <a:lnTo>
                  <a:pt x="578485" y="130378"/>
                </a:lnTo>
                <a:lnTo>
                  <a:pt x="578231" y="130632"/>
                </a:lnTo>
                <a:lnTo>
                  <a:pt x="578104" y="130911"/>
                </a:lnTo>
                <a:lnTo>
                  <a:pt x="577850" y="131203"/>
                </a:lnTo>
                <a:lnTo>
                  <a:pt x="573894" y="138175"/>
                </a:lnTo>
                <a:lnTo>
                  <a:pt x="573659" y="138480"/>
                </a:lnTo>
                <a:lnTo>
                  <a:pt x="570992" y="146138"/>
                </a:lnTo>
                <a:lnTo>
                  <a:pt x="570738" y="146583"/>
                </a:lnTo>
                <a:lnTo>
                  <a:pt x="569722" y="154444"/>
                </a:lnTo>
                <a:lnTo>
                  <a:pt x="569060" y="160488"/>
                </a:lnTo>
                <a:lnTo>
                  <a:pt x="569213" y="160045"/>
                </a:lnTo>
                <a:lnTo>
                  <a:pt x="581900" y="160045"/>
                </a:lnTo>
                <a:lnTo>
                  <a:pt x="582422" y="156006"/>
                </a:lnTo>
                <a:lnTo>
                  <a:pt x="583035" y="150406"/>
                </a:lnTo>
                <a:lnTo>
                  <a:pt x="583184" y="149047"/>
                </a:lnTo>
                <a:lnTo>
                  <a:pt x="583401" y="149047"/>
                </a:lnTo>
                <a:lnTo>
                  <a:pt x="584981" y="144487"/>
                </a:lnTo>
                <a:lnTo>
                  <a:pt x="585343" y="143446"/>
                </a:lnTo>
                <a:lnTo>
                  <a:pt x="585551" y="143446"/>
                </a:lnTo>
                <a:lnTo>
                  <a:pt x="588360" y="138480"/>
                </a:lnTo>
                <a:lnTo>
                  <a:pt x="588899" y="137528"/>
                </a:lnTo>
                <a:lnTo>
                  <a:pt x="589047" y="137528"/>
                </a:lnTo>
                <a:lnTo>
                  <a:pt x="593471" y="131965"/>
                </a:lnTo>
                <a:lnTo>
                  <a:pt x="600075" y="125514"/>
                </a:lnTo>
                <a:lnTo>
                  <a:pt x="640715" y="99834"/>
                </a:lnTo>
                <a:lnTo>
                  <a:pt x="684403" y="81407"/>
                </a:lnTo>
                <a:lnTo>
                  <a:pt x="737997" y="64300"/>
                </a:lnTo>
                <a:lnTo>
                  <a:pt x="778129" y="53886"/>
                </a:lnTo>
                <a:lnTo>
                  <a:pt x="821563" y="44399"/>
                </a:lnTo>
                <a:lnTo>
                  <a:pt x="867918" y="35953"/>
                </a:lnTo>
                <a:lnTo>
                  <a:pt x="941324" y="25425"/>
                </a:lnTo>
                <a:lnTo>
                  <a:pt x="992505" y="20015"/>
                </a:lnTo>
                <a:lnTo>
                  <a:pt x="1045083" y="16027"/>
                </a:lnTo>
                <a:lnTo>
                  <a:pt x="1098423" y="13550"/>
                </a:lnTo>
                <a:lnTo>
                  <a:pt x="1152398" y="12700"/>
                </a:lnTo>
                <a:lnTo>
                  <a:pt x="1152144" y="0"/>
                </a:lnTo>
                <a:close/>
              </a:path>
              <a:path w="1152525" h="340360">
                <a:moveTo>
                  <a:pt x="583184" y="149047"/>
                </a:moveTo>
                <a:lnTo>
                  <a:pt x="582930" y="150406"/>
                </a:lnTo>
                <a:lnTo>
                  <a:pt x="583083" y="149962"/>
                </a:lnTo>
                <a:lnTo>
                  <a:pt x="583184" y="149047"/>
                </a:lnTo>
                <a:close/>
              </a:path>
              <a:path w="1152525" h="340360">
                <a:moveTo>
                  <a:pt x="583083" y="149962"/>
                </a:moveTo>
                <a:lnTo>
                  <a:pt x="582930" y="150406"/>
                </a:lnTo>
                <a:lnTo>
                  <a:pt x="583083" y="149962"/>
                </a:lnTo>
                <a:close/>
              </a:path>
              <a:path w="1152525" h="340360">
                <a:moveTo>
                  <a:pt x="583401" y="149047"/>
                </a:moveTo>
                <a:lnTo>
                  <a:pt x="583184" y="149047"/>
                </a:lnTo>
                <a:lnTo>
                  <a:pt x="583083" y="149962"/>
                </a:lnTo>
                <a:lnTo>
                  <a:pt x="583401" y="149047"/>
                </a:lnTo>
                <a:close/>
              </a:path>
              <a:path w="1152525" h="340360">
                <a:moveTo>
                  <a:pt x="585343" y="143446"/>
                </a:moveTo>
                <a:lnTo>
                  <a:pt x="584962" y="144487"/>
                </a:lnTo>
                <a:lnTo>
                  <a:pt x="585343" y="143446"/>
                </a:lnTo>
                <a:close/>
              </a:path>
              <a:path w="1152525" h="340360">
                <a:moveTo>
                  <a:pt x="585013" y="144396"/>
                </a:moveTo>
                <a:close/>
              </a:path>
              <a:path w="1152525" h="340360">
                <a:moveTo>
                  <a:pt x="585551" y="143446"/>
                </a:moveTo>
                <a:lnTo>
                  <a:pt x="585343" y="143446"/>
                </a:lnTo>
                <a:lnTo>
                  <a:pt x="585013" y="144396"/>
                </a:lnTo>
                <a:lnTo>
                  <a:pt x="585551" y="143446"/>
                </a:lnTo>
                <a:close/>
              </a:path>
              <a:path w="1152525" h="340360">
                <a:moveTo>
                  <a:pt x="588899" y="137528"/>
                </a:moveTo>
                <a:lnTo>
                  <a:pt x="588391" y="138353"/>
                </a:lnTo>
                <a:lnTo>
                  <a:pt x="588546" y="138150"/>
                </a:lnTo>
                <a:lnTo>
                  <a:pt x="588899" y="137528"/>
                </a:lnTo>
                <a:close/>
              </a:path>
              <a:path w="1152525" h="340360">
                <a:moveTo>
                  <a:pt x="588533" y="138175"/>
                </a:moveTo>
                <a:lnTo>
                  <a:pt x="588391" y="138353"/>
                </a:lnTo>
                <a:lnTo>
                  <a:pt x="588533" y="138175"/>
                </a:lnTo>
                <a:close/>
              </a:path>
              <a:path w="1152525" h="340360">
                <a:moveTo>
                  <a:pt x="589047" y="137528"/>
                </a:moveTo>
                <a:lnTo>
                  <a:pt x="588899" y="137528"/>
                </a:lnTo>
                <a:lnTo>
                  <a:pt x="588533" y="138175"/>
                </a:lnTo>
                <a:lnTo>
                  <a:pt x="589047" y="137528"/>
                </a:lnTo>
                <a:close/>
              </a:path>
            </a:pathLst>
          </a:custGeom>
          <a:solidFill>
            <a:srgbClr val="6125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00571" y="4365269"/>
            <a:ext cx="4392930" cy="1224280"/>
          </a:xfrm>
          <a:custGeom>
            <a:avLst/>
            <a:gdLst/>
            <a:ahLst/>
            <a:cxnLst/>
            <a:rect l="l" t="t" r="r" b="b"/>
            <a:pathLst>
              <a:path w="4392930" h="1224279">
                <a:moveTo>
                  <a:pt x="0" y="1224026"/>
                </a:moveTo>
                <a:lnTo>
                  <a:pt x="4392549" y="1224026"/>
                </a:lnTo>
                <a:lnTo>
                  <a:pt x="4392549" y="0"/>
                </a:lnTo>
                <a:lnTo>
                  <a:pt x="0" y="0"/>
                </a:lnTo>
                <a:lnTo>
                  <a:pt x="0" y="1224026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0571" y="4365269"/>
            <a:ext cx="4392930" cy="1224280"/>
          </a:xfrm>
          <a:custGeom>
            <a:avLst/>
            <a:gdLst/>
            <a:ahLst/>
            <a:cxnLst/>
            <a:rect l="l" t="t" r="r" b="b"/>
            <a:pathLst>
              <a:path w="4392930" h="1224279">
                <a:moveTo>
                  <a:pt x="0" y="1224026"/>
                </a:moveTo>
                <a:lnTo>
                  <a:pt x="4392549" y="1224026"/>
                </a:lnTo>
                <a:lnTo>
                  <a:pt x="4392549" y="0"/>
                </a:lnTo>
                <a:lnTo>
                  <a:pt x="0" y="0"/>
                </a:lnTo>
                <a:lnTo>
                  <a:pt x="0" y="1224026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0135" y="4216908"/>
            <a:ext cx="781812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75164" y="4229100"/>
            <a:ext cx="207264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05643" y="4216908"/>
            <a:ext cx="381000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309859" y="4229100"/>
            <a:ext cx="213359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541002" y="4265167"/>
            <a:ext cx="90106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006FC0"/>
                </a:solidFill>
                <a:latin typeface="Malgun Gothic"/>
                <a:cs typeface="Malgun Gothic"/>
              </a:rPr>
              <a:t>데이터베이스</a:t>
            </a:r>
            <a:r>
              <a:rPr sz="1000" b="1" spc="-200" dirty="0">
                <a:solidFill>
                  <a:srgbClr val="006FC0"/>
                </a:solidFill>
                <a:latin typeface="Malgun Gothic"/>
                <a:cs typeface="Malgun Gothic"/>
              </a:rPr>
              <a:t> 설정</a:t>
            </a:r>
            <a:r>
              <a:rPr sz="10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02140" y="5702808"/>
            <a:ext cx="38100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06356" y="5715000"/>
            <a:ext cx="207264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36835" y="5702808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41052" y="5715000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571990" y="5751372"/>
            <a:ext cx="50038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매퍼</a:t>
            </a:r>
            <a:r>
              <a:rPr sz="1000" b="1" spc="-21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0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등록</a:t>
            </a:r>
            <a:r>
              <a:rPr sz="1000" b="1" spc="-150" dirty="0">
                <a:solidFill>
                  <a:srgbClr val="612504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36464" y="1354708"/>
            <a:ext cx="5445125" cy="1539875"/>
          </a:xfrm>
          <a:custGeom>
            <a:avLst/>
            <a:gdLst/>
            <a:ahLst/>
            <a:cxnLst/>
            <a:rect l="l" t="t" r="r" b="b"/>
            <a:pathLst>
              <a:path w="5445125" h="1539875">
                <a:moveTo>
                  <a:pt x="0" y="115824"/>
                </a:moveTo>
                <a:lnTo>
                  <a:pt x="9094" y="70723"/>
                </a:lnTo>
                <a:lnTo>
                  <a:pt x="33893" y="33909"/>
                </a:lnTo>
                <a:lnTo>
                  <a:pt x="70669" y="9096"/>
                </a:lnTo>
                <a:lnTo>
                  <a:pt x="115697" y="0"/>
                </a:lnTo>
                <a:lnTo>
                  <a:pt x="5328920" y="0"/>
                </a:lnTo>
                <a:lnTo>
                  <a:pt x="5373947" y="9096"/>
                </a:lnTo>
                <a:lnTo>
                  <a:pt x="5410723" y="33909"/>
                </a:lnTo>
                <a:lnTo>
                  <a:pt x="5435522" y="70723"/>
                </a:lnTo>
                <a:lnTo>
                  <a:pt x="5444617" y="115824"/>
                </a:lnTo>
                <a:lnTo>
                  <a:pt x="5444617" y="1423669"/>
                </a:lnTo>
                <a:lnTo>
                  <a:pt x="5435522" y="1468697"/>
                </a:lnTo>
                <a:lnTo>
                  <a:pt x="5410723" y="1505473"/>
                </a:lnTo>
                <a:lnTo>
                  <a:pt x="5373947" y="1530272"/>
                </a:lnTo>
                <a:lnTo>
                  <a:pt x="5328920" y="1539366"/>
                </a:lnTo>
                <a:lnTo>
                  <a:pt x="115697" y="1539366"/>
                </a:lnTo>
                <a:lnTo>
                  <a:pt x="70669" y="1530272"/>
                </a:lnTo>
                <a:lnTo>
                  <a:pt x="33893" y="1505473"/>
                </a:lnTo>
                <a:lnTo>
                  <a:pt x="9094" y="1468697"/>
                </a:lnTo>
                <a:lnTo>
                  <a:pt x="0" y="1423669"/>
                </a:lnTo>
                <a:lnTo>
                  <a:pt x="0" y="115824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402326" y="1599565"/>
            <a:ext cx="5121275" cy="111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  </a:t>
            </a:r>
            <a:r>
              <a:rPr sz="1200" spc="-10" dirty="0">
                <a:latin typeface="Calibri"/>
                <a:cs typeface="Calibri"/>
              </a:rPr>
              <a:t>MyBatis</a:t>
            </a:r>
            <a:r>
              <a:rPr sz="1200" spc="-10" dirty="0">
                <a:latin typeface="Gulim"/>
                <a:cs typeface="Gulim"/>
              </a:rPr>
              <a:t>는 </a:t>
            </a:r>
            <a:r>
              <a:rPr sz="1200" spc="-245" dirty="0">
                <a:latin typeface="Gulim"/>
                <a:cs typeface="Gulim"/>
              </a:rPr>
              <a:t>비즈니스  로직과  상호작용할  매퍼  인터페이스와  </a:t>
            </a:r>
            <a:r>
              <a:rPr sz="1200" spc="-70" dirty="0">
                <a:latin typeface="Calibri"/>
                <a:cs typeface="Calibri"/>
              </a:rPr>
              <a:t>SQL</a:t>
            </a:r>
            <a:r>
              <a:rPr sz="1200" spc="-70" dirty="0">
                <a:latin typeface="Gulim"/>
                <a:cs typeface="Gulim"/>
              </a:rPr>
              <a:t>구문을 </a:t>
            </a:r>
            <a:r>
              <a:rPr sz="1200" spc="-245" dirty="0">
                <a:latin typeface="Gulim"/>
                <a:cs typeface="Gulim"/>
              </a:rPr>
              <a:t>모은 </a:t>
            </a:r>
            <a:r>
              <a:rPr sz="1200" spc="-14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매퍼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R="412750" algn="ctr">
              <a:lnSpc>
                <a:spcPct val="100000"/>
              </a:lnSpc>
            </a:pPr>
            <a:r>
              <a:rPr sz="1200" spc="80" dirty="0">
                <a:latin typeface="Calibri"/>
                <a:cs typeface="Calibri"/>
              </a:rPr>
              <a:t>XML </a:t>
            </a:r>
            <a:r>
              <a:rPr sz="1200" spc="-245" dirty="0">
                <a:latin typeface="Gulim"/>
                <a:cs typeface="Gulim"/>
              </a:rPr>
              <a:t>그리고  </a:t>
            </a:r>
            <a:r>
              <a:rPr sz="1200" spc="140" dirty="0">
                <a:latin typeface="Calibri"/>
                <a:cs typeface="Calibri"/>
              </a:rPr>
              <a:t>DB </a:t>
            </a:r>
            <a:r>
              <a:rPr sz="1200" spc="-245" dirty="0">
                <a:latin typeface="Gulim"/>
                <a:cs typeface="Gulim"/>
              </a:rPr>
              <a:t>정보  및  매퍼와  타입  등을  설정하는  설정파일로  </a:t>
            </a:r>
            <a:r>
              <a:rPr sz="1200" spc="-240" dirty="0">
                <a:latin typeface="Gulim"/>
                <a:cs typeface="Gulim"/>
              </a:rPr>
              <a:t> </a:t>
            </a:r>
            <a:r>
              <a:rPr sz="1200" spc="-200" dirty="0">
                <a:latin typeface="Gulim"/>
                <a:cs typeface="Gulim"/>
              </a:rPr>
              <a:t>구성됩니다</a:t>
            </a:r>
            <a:r>
              <a:rPr sz="1200" spc="-200" dirty="0">
                <a:latin typeface="Calibri"/>
                <a:cs typeface="Calibri"/>
              </a:rPr>
              <a:t>.</a:t>
            </a:r>
            <a:r>
              <a:rPr sz="1200" spc="-14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marR="132715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</a:t>
            </a:r>
            <a:r>
              <a:rPr sz="1200" spc="-245" dirty="0">
                <a:latin typeface="Gulim"/>
                <a:cs typeface="Gulim"/>
              </a:rPr>
              <a:t>데이터베이스 설정 및 </a:t>
            </a:r>
            <a:r>
              <a:rPr sz="1200" spc="20" dirty="0">
                <a:latin typeface="Calibri"/>
                <a:cs typeface="Calibri"/>
              </a:rPr>
              <a:t>SQL</a:t>
            </a:r>
            <a:r>
              <a:rPr sz="1200" spc="20" dirty="0">
                <a:latin typeface="Gulim"/>
                <a:cs typeface="Gulim"/>
              </a:rPr>
              <a:t>을 </a:t>
            </a:r>
            <a:r>
              <a:rPr sz="1200" spc="-245" dirty="0">
                <a:latin typeface="Gulim"/>
                <a:cs typeface="Gulim"/>
              </a:rPr>
              <a:t>외부로 분리하여 간결한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-55" dirty="0">
                <a:latin typeface="Calibri"/>
                <a:cs typeface="Calibri"/>
              </a:rPr>
              <a:t>Interface</a:t>
            </a:r>
            <a:r>
              <a:rPr sz="1200" spc="-55" dirty="0">
                <a:latin typeface="Gulim"/>
                <a:cs typeface="Gulim"/>
              </a:rPr>
              <a:t>만으로 </a:t>
            </a:r>
            <a:r>
              <a:rPr sz="1200" spc="-245" dirty="0">
                <a:latin typeface="Gulim"/>
                <a:cs typeface="Gulim"/>
              </a:rPr>
              <a:t>데이  터  접근  레이어를  구현할  수 </a:t>
            </a:r>
            <a:r>
              <a:rPr sz="1200" spc="-155" dirty="0">
                <a:latin typeface="Gulim"/>
                <a:cs typeface="Gulim"/>
              </a:rPr>
              <a:t> </a:t>
            </a:r>
            <a:r>
              <a:rPr sz="1200" spc="-190" dirty="0">
                <a:latin typeface="Gulim"/>
                <a:cs typeface="Gulim"/>
              </a:rPr>
              <a:t>있습니다</a:t>
            </a:r>
            <a:r>
              <a:rPr sz="1200" spc="-190" dirty="0">
                <a:latin typeface="Calibri"/>
                <a:cs typeface="Calibri"/>
              </a:rPr>
              <a:t>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</a:t>
            </a:r>
            <a:r>
              <a:rPr sz="1200" spc="-245" dirty="0">
                <a:latin typeface="Gulim"/>
                <a:cs typeface="Gulim"/>
              </a:rPr>
              <a:t>작성한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-20" dirty="0">
                <a:latin typeface="Calibri"/>
                <a:cs typeface="Calibri"/>
              </a:rPr>
              <a:t>Interface</a:t>
            </a:r>
            <a:r>
              <a:rPr sz="1200" spc="-20" dirty="0">
                <a:latin typeface="Gulim"/>
                <a:cs typeface="Gulim"/>
              </a:rPr>
              <a:t>는 </a:t>
            </a:r>
            <a:r>
              <a:rPr sz="1200" spc="-245" dirty="0">
                <a:latin typeface="Gulim"/>
                <a:cs typeface="Gulim"/>
              </a:rPr>
              <a:t>설정 파일에 등록된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90" dirty="0">
                <a:latin typeface="Calibri"/>
                <a:cs typeface="Calibri"/>
              </a:rPr>
              <a:t>XML </a:t>
            </a:r>
            <a:r>
              <a:rPr sz="1200" spc="-245" dirty="0">
                <a:latin typeface="Gulim"/>
                <a:cs typeface="Gulim"/>
              </a:rPr>
              <a:t>중 해당 인터페이스와  </a:t>
            </a:r>
            <a:r>
              <a:rPr sz="1200" spc="-45" dirty="0">
                <a:latin typeface="Calibri"/>
                <a:cs typeface="Calibri"/>
              </a:rPr>
              <a:t>path</a:t>
            </a:r>
            <a:r>
              <a:rPr sz="1200" spc="-45" dirty="0">
                <a:latin typeface="Gulim"/>
                <a:cs typeface="Gulim"/>
              </a:rPr>
              <a:t>가 </a:t>
            </a:r>
            <a:r>
              <a:rPr sz="1200" spc="-245" dirty="0">
                <a:latin typeface="Gulim"/>
                <a:cs typeface="Gulim"/>
              </a:rPr>
              <a:t>동일한  네임스페이스를  가진 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dirty="0">
                <a:latin typeface="Calibri"/>
                <a:cs typeface="Calibri"/>
              </a:rPr>
              <a:t>XML</a:t>
            </a:r>
            <a:r>
              <a:rPr sz="1200" dirty="0">
                <a:latin typeface="Gulim"/>
                <a:cs typeface="Gulim"/>
              </a:rPr>
              <a:t>과</a:t>
            </a:r>
            <a:r>
              <a:rPr sz="1200" spc="-55" dirty="0">
                <a:latin typeface="Gulim"/>
                <a:cs typeface="Gulim"/>
              </a:rPr>
              <a:t> </a:t>
            </a:r>
            <a:r>
              <a:rPr sz="1200" spc="-200" dirty="0">
                <a:latin typeface="Gulim"/>
                <a:cs typeface="Gulim"/>
              </a:rPr>
              <a:t>연결됩니다</a:t>
            </a:r>
            <a:r>
              <a:rPr sz="1200" spc="-200" dirty="0">
                <a:latin typeface="Calibri"/>
                <a:cs typeface="Calibri"/>
              </a:rPr>
              <a:t>.</a:t>
            </a:r>
            <a:r>
              <a:rPr sz="1200" spc="-14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10607" y="1268666"/>
            <a:ext cx="413867" cy="396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7869" y="3588867"/>
            <a:ext cx="2448560" cy="330200"/>
          </a:xfrm>
          <a:custGeom>
            <a:avLst/>
            <a:gdLst/>
            <a:ahLst/>
            <a:cxnLst/>
            <a:rect l="l" t="t" r="r" b="b"/>
            <a:pathLst>
              <a:path w="2448560" h="330200">
                <a:moveTo>
                  <a:pt x="0" y="329641"/>
                </a:moveTo>
                <a:lnTo>
                  <a:pt x="2448306" y="329641"/>
                </a:lnTo>
                <a:lnTo>
                  <a:pt x="2448306" y="0"/>
                </a:lnTo>
                <a:lnTo>
                  <a:pt x="0" y="0"/>
                </a:lnTo>
                <a:lnTo>
                  <a:pt x="0" y="329641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7869" y="3588867"/>
            <a:ext cx="2448560" cy="330200"/>
          </a:xfrm>
          <a:custGeom>
            <a:avLst/>
            <a:gdLst/>
            <a:ahLst/>
            <a:cxnLst/>
            <a:rect l="l" t="t" r="r" b="b"/>
            <a:pathLst>
              <a:path w="2448560" h="330200">
                <a:moveTo>
                  <a:pt x="0" y="329641"/>
                </a:moveTo>
                <a:lnTo>
                  <a:pt x="2448306" y="329641"/>
                </a:lnTo>
                <a:lnTo>
                  <a:pt x="2448306" y="0"/>
                </a:lnTo>
                <a:lnTo>
                  <a:pt x="0" y="0"/>
                </a:lnTo>
                <a:lnTo>
                  <a:pt x="0" y="329641"/>
                </a:lnTo>
                <a:close/>
              </a:path>
            </a:pathLst>
          </a:custGeom>
          <a:ln w="12699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5924" y="3394380"/>
            <a:ext cx="41148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0619" y="3394380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14248" y="3277794"/>
            <a:ext cx="35877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1000" b="1" spc="85" dirty="0">
                <a:solidFill>
                  <a:srgbClr val="41401F"/>
                </a:solidFill>
                <a:latin typeface="Calibri"/>
                <a:cs typeface="Calibri"/>
              </a:rPr>
              <a:t>SQL</a:t>
            </a:r>
            <a:r>
              <a:rPr sz="1000" b="1" spc="50" dirty="0">
                <a:solidFill>
                  <a:srgbClr val="41401F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48272" y="4058932"/>
            <a:ext cx="4314825" cy="1061720"/>
          </a:xfrm>
          <a:custGeom>
            <a:avLst/>
            <a:gdLst/>
            <a:ahLst/>
            <a:cxnLst/>
            <a:rect l="l" t="t" r="r" b="b"/>
            <a:pathLst>
              <a:path w="4314825" h="1061720">
                <a:moveTo>
                  <a:pt x="0" y="1061466"/>
                </a:moveTo>
                <a:lnTo>
                  <a:pt x="4314571" y="1061466"/>
                </a:lnTo>
                <a:lnTo>
                  <a:pt x="4314571" y="0"/>
                </a:lnTo>
                <a:lnTo>
                  <a:pt x="0" y="0"/>
                </a:lnTo>
                <a:lnTo>
                  <a:pt x="0" y="1061466"/>
                </a:lnTo>
                <a:close/>
              </a:path>
            </a:pathLst>
          </a:custGeom>
          <a:solidFill>
            <a:srgbClr val="F1F1F1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808" y="2209508"/>
            <a:ext cx="4314825" cy="638810"/>
          </a:xfrm>
          <a:custGeom>
            <a:avLst/>
            <a:gdLst/>
            <a:ahLst/>
            <a:cxnLst/>
            <a:rect l="l" t="t" r="r" b="b"/>
            <a:pathLst>
              <a:path w="4314825" h="638810">
                <a:moveTo>
                  <a:pt x="0" y="638390"/>
                </a:moveTo>
                <a:lnTo>
                  <a:pt x="4314571" y="638390"/>
                </a:lnTo>
                <a:lnTo>
                  <a:pt x="4314571" y="0"/>
                </a:lnTo>
                <a:lnTo>
                  <a:pt x="0" y="0"/>
                </a:lnTo>
                <a:lnTo>
                  <a:pt x="0" y="638390"/>
                </a:lnTo>
                <a:close/>
              </a:path>
            </a:pathLst>
          </a:custGeom>
          <a:solidFill>
            <a:srgbClr val="F1F1F1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22291" y="243883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2.3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99592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구조의  이해를 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간단한  실습을</a:t>
            </a:r>
            <a:r>
              <a:rPr sz="1800" b="1" spc="-320" dirty="0">
                <a:latin typeface="Malgun Gothic"/>
                <a:cs typeface="Malgun Gothic"/>
              </a:rPr>
              <a:t> 진행합니다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실전에서  사용하는  기술요소로  프로젝트를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구성합니다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다른  라이브러리들을  활용하여  효율적인  애플리케이션을 </a:t>
            </a:r>
            <a:r>
              <a:rPr sz="1600" spc="-1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구현합니다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핵심코드만 </a:t>
            </a:r>
            <a:r>
              <a:rPr sz="1800" b="1" spc="-380" dirty="0">
                <a:latin typeface="Malgun Gothic"/>
                <a:cs typeface="Malgun Gothic"/>
              </a:rPr>
              <a:t>작성하여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구성요소가 </a:t>
            </a:r>
            <a:r>
              <a:rPr sz="1800" b="1" spc="-380" dirty="0">
                <a:latin typeface="Malgun Gothic"/>
                <a:cs typeface="Malgun Gothic"/>
              </a:rPr>
              <a:t>어떻게 </a:t>
            </a:r>
            <a:r>
              <a:rPr sz="1800" b="1" spc="-385" dirty="0">
                <a:latin typeface="Malgun Gothic"/>
                <a:cs typeface="Malgun Gothic"/>
              </a:rPr>
              <a:t>연결되는지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살펴봤습니다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24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설정파일을  </a:t>
            </a:r>
            <a:r>
              <a:rPr sz="1600" spc="-320" dirty="0" err="1">
                <a:latin typeface="Gulim"/>
                <a:cs typeface="Gulim"/>
              </a:rPr>
              <a:t>기초하여</a:t>
            </a:r>
            <a:r>
              <a:rPr sz="1600" spc="-320" dirty="0">
                <a:latin typeface="Gulim"/>
                <a:cs typeface="Gulim"/>
              </a:rPr>
              <a:t>  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sz="1600" spc="-110" dirty="0" err="1" smtClean="0">
                <a:latin typeface="Gulim"/>
                <a:cs typeface="Gulim"/>
              </a:rPr>
              <a:t>매퍼</a:t>
            </a:r>
            <a:r>
              <a:rPr lang="ko-KR" altLang="en-US" sz="1600" spc="-110" dirty="0" err="1" smtClean="0">
                <a:latin typeface="Calibri"/>
                <a:cs typeface="Calibri"/>
              </a:rPr>
              <a:t>틔</a:t>
            </a:r>
            <a:r>
              <a:rPr lang="en-US" sz="1600" spc="-110" dirty="0" smtClean="0">
                <a:latin typeface="Gulim"/>
                <a:cs typeface="Gulim"/>
              </a:rPr>
              <a:t> </a:t>
            </a:r>
            <a:r>
              <a:rPr lang="ko-KR" altLang="en-US" sz="1600" spc="-110" dirty="0" err="1" smtClean="0">
                <a:latin typeface="Gulim"/>
                <a:cs typeface="Gulim"/>
              </a:rPr>
              <a:t>매핑</a:t>
            </a:r>
            <a:r>
              <a:rPr sz="1600" spc="-260" dirty="0" err="1" smtClean="0">
                <a:latin typeface="Gulim"/>
                <a:cs typeface="Gulim"/>
              </a:rPr>
              <a:t>합니다</a:t>
            </a:r>
            <a:r>
              <a:rPr sz="1600" spc="-260" dirty="0" smtClean="0">
                <a:latin typeface="Calibri"/>
                <a:cs typeface="Calibri"/>
              </a:rPr>
              <a:t>.</a:t>
            </a:r>
            <a:r>
              <a:rPr sz="1600" spc="80" dirty="0" smtClean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  <a:spcBef>
                <a:spcPts val="384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57" y="1340738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2561" y="2486786"/>
            <a:ext cx="2506345" cy="1878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5" dirty="0">
                <a:solidFill>
                  <a:srgbClr val="404040"/>
                </a:solidFill>
                <a:latin typeface="Calibri"/>
                <a:cs typeface="Calibri"/>
              </a:rPr>
              <a:t>1.   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소개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프로그래밍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5" dirty="0">
                <a:solidFill>
                  <a:srgbClr val="404040"/>
                </a:solidFill>
                <a:latin typeface="Malgun Gothic"/>
                <a:cs typeface="Malgun Gothic"/>
              </a:rPr>
              <a:t>이해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활용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4497" y="854709"/>
            <a:ext cx="316484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95" dirty="0">
                <a:latin typeface="Malgun Gothic"/>
                <a:cs typeface="Malgun Gothic"/>
              </a:rPr>
              <a:t>목차  </a:t>
            </a:r>
            <a:r>
              <a:rPr sz="2400" spc="50" dirty="0">
                <a:latin typeface="Calibri"/>
                <a:cs typeface="Calibri"/>
              </a:rPr>
              <a:t>(Table </a:t>
            </a:r>
            <a:r>
              <a:rPr sz="2400" spc="-2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Contents)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32710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buAutoNum type="arabicPeriod"/>
              <a:tabLst>
                <a:tab pos="263525" algn="l"/>
              </a:tabLst>
            </a:pPr>
            <a:r>
              <a:rPr lang="en-US" sz="1400" b="1" spc="1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10" dirty="0" err="1" smtClean="0">
                <a:solidFill>
                  <a:srgbClr val="0D0D0D"/>
                </a:solidFill>
                <a:latin typeface="+mj-lt"/>
                <a:cs typeface="Calibri"/>
              </a:rPr>
              <a:t>MyBatis</a:t>
            </a:r>
            <a:r>
              <a:rPr sz="1400" b="1" spc="-65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+mj-lt"/>
                <a:cs typeface="Malgun Gothic"/>
              </a:rPr>
              <a:t>설정</a:t>
            </a:r>
            <a:r>
              <a:rPr sz="1400" b="1" spc="70" dirty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buAutoNum type="arabicPeriod"/>
              <a:tabLst>
                <a:tab pos="263525" algn="l"/>
              </a:tabLst>
            </a:pPr>
            <a:r>
              <a:rPr lang="en-US" sz="1400" b="1" spc="15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15" dirty="0" err="1" smtClean="0">
                <a:solidFill>
                  <a:srgbClr val="0D0D0D"/>
                </a:solidFill>
                <a:latin typeface="+mj-lt"/>
                <a:cs typeface="Calibri"/>
              </a:rPr>
              <a:t>SqlSessionFactory</a:t>
            </a:r>
            <a:r>
              <a:rPr sz="1400" b="1" spc="15" dirty="0" smtClean="0">
                <a:solidFill>
                  <a:srgbClr val="0D0D0D"/>
                </a:solidFill>
                <a:latin typeface="+mj-lt"/>
                <a:cs typeface="Calibri"/>
              </a:rPr>
              <a:t>  </a:t>
            </a:r>
            <a:endParaRPr lang="en-US" sz="1400" b="1" spc="15" dirty="0" smtClean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sz="1400" b="1" spc="65" dirty="0" smtClean="0">
                <a:solidFill>
                  <a:srgbClr val="0D0D0D"/>
                </a:solidFill>
                <a:latin typeface="+mj-lt"/>
                <a:cs typeface="Calibri"/>
              </a:rPr>
              <a:t>3</a:t>
            </a:r>
            <a:r>
              <a:rPr lang="en-US" sz="1400" b="1" spc="65" dirty="0" smtClean="0">
                <a:solidFill>
                  <a:srgbClr val="0D0D0D"/>
                </a:solidFill>
                <a:latin typeface="+mj-lt"/>
                <a:cs typeface="Calibri"/>
              </a:rPr>
              <a:t>. </a:t>
            </a:r>
            <a:r>
              <a:rPr sz="1400" b="1" spc="-300" dirty="0" err="1" smtClean="0">
                <a:solidFill>
                  <a:srgbClr val="0D0D0D"/>
                </a:solidFill>
                <a:latin typeface="+mj-lt"/>
                <a:cs typeface="Malgun Gothic"/>
              </a:rPr>
              <a:t>매퍼</a:t>
            </a:r>
            <a:r>
              <a:rPr sz="1400" b="1" spc="7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lang="en-US" sz="1400" b="1" spc="70" dirty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lang="en-US" sz="1400" b="1" spc="70" dirty="0" smtClean="0">
                <a:solidFill>
                  <a:srgbClr val="0D0D0D"/>
                </a:solidFill>
                <a:latin typeface="+mj-lt"/>
                <a:cs typeface="Malgun Gothic"/>
              </a:rPr>
              <a:t>4. </a:t>
            </a:r>
            <a:r>
              <a:rPr lang="ko-KR" altLang="en-US" sz="1400" b="1" spc="70" dirty="0" smtClean="0">
                <a:solidFill>
                  <a:srgbClr val="0D0D0D"/>
                </a:solidFill>
                <a:latin typeface="+mj-lt"/>
                <a:cs typeface="Malgun Gothic"/>
              </a:rPr>
              <a:t>매</a:t>
            </a:r>
            <a:r>
              <a:rPr sz="1400" b="1" spc="-300" dirty="0" smtClean="0">
                <a:solidFill>
                  <a:srgbClr val="0D0D0D"/>
                </a:solidFill>
                <a:latin typeface="+mj-lt"/>
                <a:cs typeface="Malgun Gothic"/>
              </a:rPr>
              <a:t>핑  </a:t>
            </a:r>
            <a:r>
              <a:rPr sz="1400" b="1" spc="-290" dirty="0">
                <a:solidFill>
                  <a:srgbClr val="0D0D0D"/>
                </a:solidFill>
                <a:latin typeface="+mj-lt"/>
                <a:cs typeface="Malgun Gothic"/>
              </a:rPr>
              <a:t>구문  </a:t>
            </a:r>
            <a:r>
              <a:rPr sz="1400" b="1" spc="10" dirty="0">
                <a:solidFill>
                  <a:srgbClr val="0D0D0D"/>
                </a:solidFill>
                <a:latin typeface="+mj-lt"/>
                <a:cs typeface="Calibri"/>
              </a:rPr>
              <a:t>(Mapped</a:t>
            </a:r>
            <a:r>
              <a:rPr sz="1400" b="1" spc="-125" dirty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+mj-lt"/>
                <a:cs typeface="Calibri"/>
              </a:rPr>
              <a:t>Statement</a:t>
            </a:r>
            <a:r>
              <a:rPr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)</a:t>
            </a:r>
            <a:endParaRPr lang="en-US" sz="1400" b="1" spc="-25" dirty="0" smtClean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lang="en-US"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5. </a:t>
            </a:r>
            <a:r>
              <a:rPr lang="ko-KR" altLang="en-US"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요약</a:t>
            </a:r>
            <a:r>
              <a:rPr sz="1400" b="1" spc="7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20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15773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3.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이해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3795" y="2371344"/>
            <a:ext cx="6342887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844" y="2331720"/>
            <a:ext cx="167030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180" y="2348826"/>
            <a:ext cx="6332855" cy="213995"/>
          </a:xfrm>
          <a:custGeom>
            <a:avLst/>
            <a:gdLst/>
            <a:ahLst/>
            <a:cxnLst/>
            <a:rect l="l" t="t" r="r" b="b"/>
            <a:pathLst>
              <a:path w="6332855" h="213994">
                <a:moveTo>
                  <a:pt x="0" y="213398"/>
                </a:moveTo>
                <a:lnTo>
                  <a:pt x="6332474" y="213398"/>
                </a:lnTo>
                <a:lnTo>
                  <a:pt x="6332474" y="0"/>
                </a:lnTo>
                <a:lnTo>
                  <a:pt x="0" y="0"/>
                </a:lnTo>
                <a:lnTo>
                  <a:pt x="0" y="2133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180" y="2348826"/>
            <a:ext cx="6332855" cy="213995"/>
          </a:xfrm>
          <a:custGeom>
            <a:avLst/>
            <a:gdLst/>
            <a:ahLst/>
            <a:cxnLst/>
            <a:rect l="l" t="t" r="r" b="b"/>
            <a:pathLst>
              <a:path w="6332855" h="213994">
                <a:moveTo>
                  <a:pt x="0" y="213398"/>
                </a:moveTo>
                <a:lnTo>
                  <a:pt x="6332474" y="213398"/>
                </a:lnTo>
                <a:lnTo>
                  <a:pt x="6332474" y="0"/>
                </a:lnTo>
                <a:lnTo>
                  <a:pt x="0" y="0"/>
                </a:lnTo>
                <a:lnTo>
                  <a:pt x="0" y="2133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0895" y="2356992"/>
            <a:ext cx="15087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(1/23)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400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3118" y="862329"/>
            <a:ext cx="857948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설정  </a:t>
            </a:r>
            <a:r>
              <a:rPr sz="1800" b="1" spc="-380" dirty="0">
                <a:latin typeface="Malgun Gothic"/>
                <a:cs typeface="Malgun Gothic"/>
              </a:rPr>
              <a:t>파일은  </a:t>
            </a:r>
            <a:r>
              <a:rPr sz="1800" b="1" spc="-110" dirty="0">
                <a:latin typeface="Calibri"/>
                <a:cs typeface="Calibri"/>
              </a:rPr>
              <a:t>MyBatis</a:t>
            </a:r>
            <a:r>
              <a:rPr sz="1800" b="1" spc="-110" dirty="0">
                <a:latin typeface="Malgun Gothic"/>
                <a:cs typeface="Malgun Gothic"/>
              </a:rPr>
              <a:t>설정의 </a:t>
            </a:r>
            <a:r>
              <a:rPr sz="1800" b="1" spc="-370" dirty="0">
                <a:latin typeface="Malgun Gothic"/>
                <a:cs typeface="Malgun Gothic"/>
              </a:rPr>
              <a:t>중앙 허브 </a:t>
            </a:r>
            <a:r>
              <a:rPr sz="1800" b="1" spc="-380" dirty="0">
                <a:latin typeface="Malgun Gothic"/>
                <a:cs typeface="Malgun Gothic"/>
              </a:rPr>
              <a:t>역할을 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데이터베이스  </a:t>
            </a:r>
            <a:r>
              <a:rPr sz="1800" b="1" spc="-229" dirty="0">
                <a:latin typeface="Malgun Gothic"/>
                <a:cs typeface="Malgun Gothic"/>
              </a:rPr>
              <a:t>정보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70" dirty="0">
                <a:latin typeface="Malgun Gothic"/>
                <a:cs typeface="Malgun Gothic"/>
              </a:rPr>
              <a:t>정보  등을    </a:t>
            </a:r>
            <a:r>
              <a:rPr sz="1800" b="1" spc="-390" dirty="0">
                <a:latin typeface="Malgun Gothic"/>
                <a:cs typeface="Malgun Gothic"/>
              </a:rPr>
              <a:t>프레임워크에</a:t>
            </a:r>
            <a:r>
              <a:rPr sz="1800" b="1" spc="-40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 파일  </a:t>
            </a:r>
            <a:r>
              <a:rPr sz="1800" b="1" spc="-20" dirty="0">
                <a:latin typeface="Malgun Gothic"/>
                <a:cs typeface="Malgun Gothic"/>
              </a:rPr>
              <a:t>명</a:t>
            </a:r>
            <a:r>
              <a:rPr sz="1800" b="1" spc="-20" dirty="0">
                <a:latin typeface="Calibri"/>
                <a:cs typeface="Calibri"/>
              </a:rPr>
              <a:t>(mybatis-config.xml)</a:t>
            </a:r>
            <a:r>
              <a:rPr sz="1800" b="1" spc="-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변경  </a:t>
            </a:r>
            <a:r>
              <a:rPr sz="1800" b="1" spc="-365" dirty="0">
                <a:latin typeface="Malgun Gothic"/>
                <a:cs typeface="Malgun Gothic"/>
              </a:rPr>
              <a:t>할 수</a:t>
            </a:r>
            <a:r>
              <a:rPr sz="1800" b="1" spc="-305" dirty="0">
                <a:latin typeface="Malgun Gothic"/>
                <a:cs typeface="Malgun Gothic"/>
              </a:rPr>
              <a:t> 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typeAlias </a:t>
            </a:r>
            <a:r>
              <a:rPr sz="1800" b="1" spc="-380" dirty="0">
                <a:latin typeface="Malgun Gothic"/>
                <a:cs typeface="Malgun Gothic"/>
              </a:rPr>
              <a:t>설정을  </a:t>
            </a:r>
            <a:r>
              <a:rPr sz="1800" b="1" spc="-385" dirty="0">
                <a:latin typeface="Malgun Gothic"/>
                <a:cs typeface="Malgun Gothic"/>
              </a:rPr>
              <a:t>추가하면  </a:t>
            </a:r>
            <a:r>
              <a:rPr sz="1800" b="1" spc="-330" dirty="0">
                <a:latin typeface="Malgun Gothic"/>
                <a:cs typeface="Malgun Gothic"/>
              </a:rPr>
              <a:t>패키지명</a:t>
            </a:r>
            <a:r>
              <a:rPr sz="1800" b="1" spc="-330" dirty="0">
                <a:latin typeface="Calibri"/>
                <a:cs typeface="Calibri"/>
              </a:rPr>
              <a:t>+</a:t>
            </a:r>
            <a:r>
              <a:rPr sz="1800" b="1" spc="-330" dirty="0">
                <a:latin typeface="Malgun Gothic"/>
                <a:cs typeface="Malgun Gothic"/>
              </a:rPr>
              <a:t>클래스명의 </a:t>
            </a:r>
            <a:r>
              <a:rPr sz="1800" b="1" spc="-365" dirty="0">
                <a:latin typeface="Malgun Gothic"/>
                <a:cs typeface="Malgun Gothic"/>
              </a:rPr>
              <a:t>긴  </a:t>
            </a:r>
            <a:r>
              <a:rPr sz="1800" b="1" spc="-385" dirty="0">
                <a:latin typeface="Malgun Gothic"/>
                <a:cs typeface="Malgun Gothic"/>
              </a:rPr>
              <a:t>문자열을  </a:t>
            </a:r>
            <a:r>
              <a:rPr sz="1800" b="1" spc="-380" dirty="0">
                <a:latin typeface="Malgun Gothic"/>
                <a:cs typeface="Malgun Gothic"/>
              </a:rPr>
              <a:t>간단하게  줄여서  </a:t>
            </a:r>
            <a:r>
              <a:rPr sz="1800" b="1" spc="-375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0795" y="2374392"/>
            <a:ext cx="2958083" cy="381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0435" y="2464307"/>
            <a:ext cx="1156716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888" y="2348864"/>
            <a:ext cx="2956560" cy="3814445"/>
          </a:xfrm>
          <a:custGeom>
            <a:avLst/>
            <a:gdLst/>
            <a:ahLst/>
            <a:cxnLst/>
            <a:rect l="l" t="t" r="r" b="b"/>
            <a:pathLst>
              <a:path w="2956559" h="3814445">
                <a:moveTo>
                  <a:pt x="2843656" y="0"/>
                </a:moveTo>
                <a:lnTo>
                  <a:pt x="112521" y="0"/>
                </a:lnTo>
                <a:lnTo>
                  <a:pt x="68740" y="8848"/>
                </a:lnTo>
                <a:lnTo>
                  <a:pt x="32972" y="32972"/>
                </a:lnTo>
                <a:lnTo>
                  <a:pt x="8848" y="68740"/>
                </a:lnTo>
                <a:lnTo>
                  <a:pt x="0" y="112522"/>
                </a:lnTo>
                <a:lnTo>
                  <a:pt x="0" y="3701808"/>
                </a:lnTo>
                <a:lnTo>
                  <a:pt x="8848" y="3745624"/>
                </a:lnTo>
                <a:lnTo>
                  <a:pt x="32972" y="3781407"/>
                </a:lnTo>
                <a:lnTo>
                  <a:pt x="68740" y="3805534"/>
                </a:lnTo>
                <a:lnTo>
                  <a:pt x="112521" y="3814381"/>
                </a:lnTo>
                <a:lnTo>
                  <a:pt x="2843656" y="3814381"/>
                </a:lnTo>
                <a:lnTo>
                  <a:pt x="2887491" y="3805534"/>
                </a:lnTo>
                <a:lnTo>
                  <a:pt x="2923254" y="3781407"/>
                </a:lnTo>
                <a:lnTo>
                  <a:pt x="2947348" y="3745624"/>
                </a:lnTo>
                <a:lnTo>
                  <a:pt x="2956179" y="3701808"/>
                </a:lnTo>
                <a:lnTo>
                  <a:pt x="2956179" y="112522"/>
                </a:lnTo>
                <a:lnTo>
                  <a:pt x="2947348" y="68740"/>
                </a:lnTo>
                <a:lnTo>
                  <a:pt x="2923254" y="32972"/>
                </a:lnTo>
                <a:lnTo>
                  <a:pt x="2887491" y="8848"/>
                </a:lnTo>
                <a:lnTo>
                  <a:pt x="2843656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4528" y="2438400"/>
            <a:ext cx="1112520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6735" y="2438400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20253" y="2479802"/>
            <a:ext cx="9702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77100" y="2878835"/>
            <a:ext cx="2667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9352" y="2897123"/>
            <a:ext cx="1748027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1827" y="2852927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0" y="244601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1"/>
                </a:lnTo>
                <a:lnTo>
                  <a:pt x="2664332" y="43434"/>
                </a:lnTo>
                <a:lnTo>
                  <a:pt x="2660921" y="26521"/>
                </a:lnTo>
                <a:lnTo>
                  <a:pt x="2651617" y="12715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09103" y="2914903"/>
            <a:ext cx="161734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프로퍼티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파일  정보</a:t>
            </a:r>
            <a:r>
              <a:rPr sz="1000" b="1" spc="-27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252525"/>
                </a:solidFill>
                <a:latin typeface="Calibri"/>
                <a:cs typeface="Calibri"/>
              </a:rPr>
              <a:t>(properties)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77100" y="3279647"/>
            <a:ext cx="2667000" cy="978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2652" y="3293364"/>
            <a:ext cx="2281428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1827" y="3254502"/>
            <a:ext cx="2664460" cy="975994"/>
          </a:xfrm>
          <a:custGeom>
            <a:avLst/>
            <a:gdLst/>
            <a:ahLst/>
            <a:cxnLst/>
            <a:rect l="l" t="t" r="r" b="b"/>
            <a:pathLst>
              <a:path w="2664459" h="975995">
                <a:moveTo>
                  <a:pt x="2609977" y="0"/>
                </a:moveTo>
                <a:lnTo>
                  <a:pt x="54355" y="0"/>
                </a:lnTo>
                <a:lnTo>
                  <a:pt x="33164" y="4260"/>
                </a:lnTo>
                <a:lnTo>
                  <a:pt x="15890" y="15890"/>
                </a:lnTo>
                <a:lnTo>
                  <a:pt x="4260" y="33164"/>
                </a:lnTo>
                <a:lnTo>
                  <a:pt x="0" y="54356"/>
                </a:lnTo>
                <a:lnTo>
                  <a:pt x="0" y="921512"/>
                </a:lnTo>
                <a:lnTo>
                  <a:pt x="4260" y="942649"/>
                </a:lnTo>
                <a:lnTo>
                  <a:pt x="15890" y="959929"/>
                </a:lnTo>
                <a:lnTo>
                  <a:pt x="33164" y="971589"/>
                </a:lnTo>
                <a:lnTo>
                  <a:pt x="54355" y="975868"/>
                </a:lnTo>
                <a:lnTo>
                  <a:pt x="2609977" y="975868"/>
                </a:lnTo>
                <a:lnTo>
                  <a:pt x="2631114" y="971589"/>
                </a:lnTo>
                <a:lnTo>
                  <a:pt x="2648394" y="959929"/>
                </a:lnTo>
                <a:lnTo>
                  <a:pt x="2660054" y="942649"/>
                </a:lnTo>
                <a:lnTo>
                  <a:pt x="2664332" y="921512"/>
                </a:lnTo>
                <a:lnTo>
                  <a:pt x="2664332" y="54356"/>
                </a:lnTo>
                <a:lnTo>
                  <a:pt x="2660054" y="33164"/>
                </a:lnTo>
                <a:lnTo>
                  <a:pt x="2648394" y="15890"/>
                </a:lnTo>
                <a:lnTo>
                  <a:pt x="2631114" y="4260"/>
                </a:lnTo>
                <a:lnTo>
                  <a:pt x="2609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42403" y="3310254"/>
            <a:ext cx="215074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여러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데이터소스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환경 정보 </a:t>
            </a:r>
            <a:r>
              <a:rPr sz="1000" b="1" spc="-15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252525"/>
                </a:solidFill>
                <a:latin typeface="Calibri"/>
                <a:cs typeface="Calibri"/>
              </a:rPr>
              <a:t>(environments)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54951" y="3556380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2424303" y="0"/>
                </a:moveTo>
                <a:lnTo>
                  <a:pt x="38607" y="0"/>
                </a:lnTo>
                <a:lnTo>
                  <a:pt x="23574" y="3032"/>
                </a:lnTo>
                <a:lnTo>
                  <a:pt x="11302" y="11302"/>
                </a:lnTo>
                <a:lnTo>
                  <a:pt x="3032" y="23574"/>
                </a:lnTo>
                <a:lnTo>
                  <a:pt x="0" y="38608"/>
                </a:lnTo>
                <a:lnTo>
                  <a:pt x="0" y="217170"/>
                </a:lnTo>
                <a:lnTo>
                  <a:pt x="3032" y="232203"/>
                </a:lnTo>
                <a:lnTo>
                  <a:pt x="11303" y="244475"/>
                </a:lnTo>
                <a:lnTo>
                  <a:pt x="23574" y="252745"/>
                </a:lnTo>
                <a:lnTo>
                  <a:pt x="38607" y="255778"/>
                </a:lnTo>
                <a:lnTo>
                  <a:pt x="2424303" y="255778"/>
                </a:lnTo>
                <a:lnTo>
                  <a:pt x="2439336" y="252745"/>
                </a:lnTo>
                <a:lnTo>
                  <a:pt x="2451607" y="244475"/>
                </a:lnTo>
                <a:lnTo>
                  <a:pt x="2459878" y="232203"/>
                </a:lnTo>
                <a:lnTo>
                  <a:pt x="2462910" y="217170"/>
                </a:lnTo>
                <a:lnTo>
                  <a:pt x="2462910" y="38608"/>
                </a:lnTo>
                <a:lnTo>
                  <a:pt x="2459878" y="23574"/>
                </a:lnTo>
                <a:lnTo>
                  <a:pt x="2451607" y="11302"/>
                </a:lnTo>
                <a:lnTo>
                  <a:pt x="2439336" y="3032"/>
                </a:lnTo>
                <a:lnTo>
                  <a:pt x="242430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4951" y="3556380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0" y="38608"/>
                </a:moveTo>
                <a:lnTo>
                  <a:pt x="3032" y="23574"/>
                </a:lnTo>
                <a:lnTo>
                  <a:pt x="11302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2424303" y="0"/>
                </a:lnTo>
                <a:lnTo>
                  <a:pt x="2439336" y="3032"/>
                </a:lnTo>
                <a:lnTo>
                  <a:pt x="2451607" y="11302"/>
                </a:lnTo>
                <a:lnTo>
                  <a:pt x="2459878" y="23574"/>
                </a:lnTo>
                <a:lnTo>
                  <a:pt x="2462910" y="38608"/>
                </a:lnTo>
                <a:lnTo>
                  <a:pt x="2462910" y="217170"/>
                </a:lnTo>
                <a:lnTo>
                  <a:pt x="2459878" y="232203"/>
                </a:lnTo>
                <a:lnTo>
                  <a:pt x="2451607" y="244475"/>
                </a:lnTo>
                <a:lnTo>
                  <a:pt x="2439336" y="252745"/>
                </a:lnTo>
                <a:lnTo>
                  <a:pt x="2424303" y="255778"/>
                </a:lnTo>
                <a:lnTo>
                  <a:pt x="38607" y="255778"/>
                </a:lnTo>
                <a:lnTo>
                  <a:pt x="23574" y="252745"/>
                </a:lnTo>
                <a:lnTo>
                  <a:pt x="11303" y="244475"/>
                </a:lnTo>
                <a:lnTo>
                  <a:pt x="3032" y="232203"/>
                </a:lnTo>
                <a:lnTo>
                  <a:pt x="0" y="217170"/>
                </a:lnTo>
                <a:lnTo>
                  <a:pt x="0" y="38608"/>
                </a:lnTo>
                <a:close/>
              </a:path>
            </a:pathLst>
          </a:custGeom>
          <a:solidFill>
            <a:srgbClr val="FFFF00"/>
          </a:solidFill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31938" y="3602228"/>
            <a:ext cx="194627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10" dirty="0">
                <a:solidFill>
                  <a:srgbClr val="252525"/>
                </a:solidFill>
                <a:latin typeface="Calibri"/>
                <a:cs typeface="Calibri"/>
              </a:rPr>
              <a:t>DB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연결을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위한 </a:t>
            </a: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세부설정</a:t>
            </a:r>
            <a:r>
              <a:rPr sz="10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252525"/>
                </a:solidFill>
                <a:latin typeface="Calibri"/>
                <a:cs typeface="Calibri"/>
              </a:rPr>
              <a:t>(datasource)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54951" y="3875278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2424303" y="0"/>
                </a:moveTo>
                <a:lnTo>
                  <a:pt x="38607" y="0"/>
                </a:lnTo>
                <a:lnTo>
                  <a:pt x="23574" y="3032"/>
                </a:lnTo>
                <a:lnTo>
                  <a:pt x="11302" y="11303"/>
                </a:lnTo>
                <a:lnTo>
                  <a:pt x="3032" y="23574"/>
                </a:lnTo>
                <a:lnTo>
                  <a:pt x="0" y="38608"/>
                </a:lnTo>
                <a:lnTo>
                  <a:pt x="0" y="217043"/>
                </a:lnTo>
                <a:lnTo>
                  <a:pt x="3032" y="232076"/>
                </a:lnTo>
                <a:lnTo>
                  <a:pt x="11303" y="244348"/>
                </a:lnTo>
                <a:lnTo>
                  <a:pt x="23574" y="252618"/>
                </a:lnTo>
                <a:lnTo>
                  <a:pt x="38607" y="255651"/>
                </a:lnTo>
                <a:lnTo>
                  <a:pt x="2424303" y="255651"/>
                </a:lnTo>
                <a:lnTo>
                  <a:pt x="2439336" y="252618"/>
                </a:lnTo>
                <a:lnTo>
                  <a:pt x="2451607" y="244348"/>
                </a:lnTo>
                <a:lnTo>
                  <a:pt x="2459878" y="232076"/>
                </a:lnTo>
                <a:lnTo>
                  <a:pt x="2462910" y="217043"/>
                </a:lnTo>
                <a:lnTo>
                  <a:pt x="2462910" y="38608"/>
                </a:lnTo>
                <a:lnTo>
                  <a:pt x="2459878" y="23574"/>
                </a:lnTo>
                <a:lnTo>
                  <a:pt x="2451607" y="11303"/>
                </a:lnTo>
                <a:lnTo>
                  <a:pt x="2439336" y="3032"/>
                </a:lnTo>
                <a:lnTo>
                  <a:pt x="242430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54951" y="3875278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0" y="38608"/>
                </a:moveTo>
                <a:lnTo>
                  <a:pt x="3032" y="23574"/>
                </a:lnTo>
                <a:lnTo>
                  <a:pt x="11302" y="11303"/>
                </a:lnTo>
                <a:lnTo>
                  <a:pt x="23574" y="3032"/>
                </a:lnTo>
                <a:lnTo>
                  <a:pt x="38607" y="0"/>
                </a:lnTo>
                <a:lnTo>
                  <a:pt x="2424303" y="0"/>
                </a:lnTo>
                <a:lnTo>
                  <a:pt x="2439336" y="3032"/>
                </a:lnTo>
                <a:lnTo>
                  <a:pt x="2451607" y="11303"/>
                </a:lnTo>
                <a:lnTo>
                  <a:pt x="2459878" y="23574"/>
                </a:lnTo>
                <a:lnTo>
                  <a:pt x="2462910" y="38608"/>
                </a:lnTo>
                <a:lnTo>
                  <a:pt x="2462910" y="217043"/>
                </a:lnTo>
                <a:lnTo>
                  <a:pt x="2459878" y="232076"/>
                </a:lnTo>
                <a:lnTo>
                  <a:pt x="2451607" y="244348"/>
                </a:lnTo>
                <a:lnTo>
                  <a:pt x="2439336" y="252618"/>
                </a:lnTo>
                <a:lnTo>
                  <a:pt x="2424303" y="255651"/>
                </a:lnTo>
                <a:lnTo>
                  <a:pt x="38607" y="255651"/>
                </a:lnTo>
                <a:lnTo>
                  <a:pt x="23574" y="252618"/>
                </a:lnTo>
                <a:lnTo>
                  <a:pt x="11303" y="244348"/>
                </a:lnTo>
                <a:lnTo>
                  <a:pt x="3032" y="232076"/>
                </a:lnTo>
                <a:lnTo>
                  <a:pt x="0" y="217043"/>
                </a:lnTo>
                <a:lnTo>
                  <a:pt x="0" y="38608"/>
                </a:lnTo>
                <a:close/>
              </a:path>
            </a:pathLst>
          </a:custGeom>
          <a:solidFill>
            <a:srgbClr val="FFFF00"/>
          </a:solidFill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54951" y="3921379"/>
            <a:ext cx="2463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커넥션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생명주기</a:t>
            </a:r>
            <a:r>
              <a:rPr sz="10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20" dirty="0">
                <a:solidFill>
                  <a:srgbClr val="252525"/>
                </a:solidFill>
                <a:latin typeface="Malgun Gothic"/>
                <a:cs typeface="Malgun Gothic"/>
              </a:rPr>
              <a:t>설정</a:t>
            </a:r>
            <a:r>
              <a:rPr sz="1000" b="1" spc="-20" dirty="0">
                <a:solidFill>
                  <a:srgbClr val="252525"/>
                </a:solidFill>
                <a:latin typeface="Calibri"/>
                <a:cs typeface="Calibri"/>
              </a:rPr>
              <a:t>(transactionManager)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77100" y="5573267"/>
            <a:ext cx="2667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06511" y="5593079"/>
            <a:ext cx="1475231" cy="2819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1827" y="5548503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20"/>
                </a:lnTo>
                <a:lnTo>
                  <a:pt x="3411" y="26537"/>
                </a:lnTo>
                <a:lnTo>
                  <a:pt x="0" y="43472"/>
                </a:lnTo>
                <a:lnTo>
                  <a:pt x="0" y="244563"/>
                </a:lnTo>
                <a:lnTo>
                  <a:pt x="3411" y="261482"/>
                </a:lnTo>
                <a:lnTo>
                  <a:pt x="12715" y="275301"/>
                </a:lnTo>
                <a:lnTo>
                  <a:pt x="26521" y="284618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18"/>
                </a:lnTo>
                <a:lnTo>
                  <a:pt x="2651617" y="275301"/>
                </a:lnTo>
                <a:lnTo>
                  <a:pt x="2660921" y="261482"/>
                </a:lnTo>
                <a:lnTo>
                  <a:pt x="2664332" y="244563"/>
                </a:lnTo>
                <a:lnTo>
                  <a:pt x="2664332" y="43472"/>
                </a:lnTo>
                <a:lnTo>
                  <a:pt x="2660921" y="26537"/>
                </a:lnTo>
                <a:lnTo>
                  <a:pt x="2651617" y="12720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46263" y="5611164"/>
            <a:ext cx="134429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매퍼 </a:t>
            </a:r>
            <a:r>
              <a:rPr sz="1000" b="1" spc="55" dirty="0">
                <a:solidFill>
                  <a:srgbClr val="252525"/>
                </a:solidFill>
                <a:latin typeface="Calibri"/>
                <a:cs typeface="Calibri"/>
              </a:rPr>
              <a:t>XML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등록</a:t>
            </a:r>
            <a:r>
              <a:rPr sz="1000" b="1" spc="-13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5" dirty="0">
                <a:solidFill>
                  <a:srgbClr val="252525"/>
                </a:solidFill>
                <a:latin typeface="Calibri"/>
                <a:cs typeface="Calibri"/>
              </a:rPr>
              <a:t>(mapper)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77100" y="4369308"/>
            <a:ext cx="2667000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41335" y="4387596"/>
            <a:ext cx="2004060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1827" y="4343780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30"/>
                </a:lnTo>
                <a:lnTo>
                  <a:pt x="12715" y="12779"/>
                </a:lnTo>
                <a:lnTo>
                  <a:pt x="3411" y="26628"/>
                </a:lnTo>
                <a:lnTo>
                  <a:pt x="0" y="43561"/>
                </a:lnTo>
                <a:lnTo>
                  <a:pt x="0" y="244602"/>
                </a:lnTo>
                <a:lnTo>
                  <a:pt x="3411" y="261534"/>
                </a:lnTo>
                <a:lnTo>
                  <a:pt x="12715" y="275383"/>
                </a:lnTo>
                <a:lnTo>
                  <a:pt x="26521" y="284732"/>
                </a:lnTo>
                <a:lnTo>
                  <a:pt x="43433" y="288163"/>
                </a:lnTo>
                <a:lnTo>
                  <a:pt x="2620899" y="288163"/>
                </a:lnTo>
                <a:lnTo>
                  <a:pt x="2637811" y="284732"/>
                </a:lnTo>
                <a:lnTo>
                  <a:pt x="2651617" y="275383"/>
                </a:lnTo>
                <a:lnTo>
                  <a:pt x="2660921" y="261534"/>
                </a:lnTo>
                <a:lnTo>
                  <a:pt x="2664332" y="244602"/>
                </a:lnTo>
                <a:lnTo>
                  <a:pt x="2664332" y="43561"/>
                </a:lnTo>
                <a:lnTo>
                  <a:pt x="2660921" y="26628"/>
                </a:lnTo>
                <a:lnTo>
                  <a:pt x="2651617" y="12779"/>
                </a:lnTo>
                <a:lnTo>
                  <a:pt x="2637811" y="3430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81086" y="4406010"/>
            <a:ext cx="187325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애플리케이션  요구사항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설정</a:t>
            </a:r>
            <a:r>
              <a:rPr sz="10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Calibri"/>
                <a:cs typeface="Calibri"/>
              </a:rPr>
              <a:t>(settings)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77100" y="4770120"/>
            <a:ext cx="2667000" cy="2910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2795" y="4789932"/>
            <a:ext cx="1501140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1827" y="4745354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30"/>
                </a:lnTo>
                <a:lnTo>
                  <a:pt x="12715" y="12779"/>
                </a:lnTo>
                <a:lnTo>
                  <a:pt x="3411" y="26628"/>
                </a:lnTo>
                <a:lnTo>
                  <a:pt x="0" y="43561"/>
                </a:lnTo>
                <a:lnTo>
                  <a:pt x="0" y="244602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2"/>
                </a:lnTo>
                <a:lnTo>
                  <a:pt x="2664332" y="43561"/>
                </a:lnTo>
                <a:lnTo>
                  <a:pt x="2660921" y="26628"/>
                </a:lnTo>
                <a:lnTo>
                  <a:pt x="2651617" y="12779"/>
                </a:lnTo>
                <a:lnTo>
                  <a:pt x="2637811" y="3430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932546" y="4807711"/>
            <a:ext cx="137033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타입 별칭 설정 </a:t>
            </a:r>
            <a:r>
              <a:rPr sz="1000" b="1" spc="-15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5" dirty="0">
                <a:solidFill>
                  <a:srgbClr val="252525"/>
                </a:solidFill>
                <a:latin typeface="Calibri"/>
                <a:cs typeface="Calibri"/>
              </a:rPr>
              <a:t>(typeAlias)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77100" y="5172455"/>
            <a:ext cx="266700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2588" y="5190744"/>
            <a:ext cx="1781555" cy="2819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1827" y="5146928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0" y="244602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2"/>
                </a:lnTo>
                <a:lnTo>
                  <a:pt x="2664332" y="43434"/>
                </a:lnTo>
                <a:lnTo>
                  <a:pt x="2660921" y="26521"/>
                </a:lnTo>
                <a:lnTo>
                  <a:pt x="2651617" y="12715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92339" y="5209413"/>
            <a:ext cx="1650364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타입 </a:t>
            </a: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핸들러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등록</a:t>
            </a:r>
            <a:r>
              <a:rPr sz="1000" b="1" spc="-13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10" dirty="0">
                <a:solidFill>
                  <a:srgbClr val="252525"/>
                </a:solidFill>
                <a:latin typeface="Calibri"/>
                <a:cs typeface="Calibri"/>
              </a:rPr>
              <a:t>(typeHandler)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2272" y="2586227"/>
            <a:ext cx="396240" cy="36073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68" y="2598420"/>
            <a:ext cx="365759" cy="36225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824" y="2562288"/>
            <a:ext cx="391160" cy="3601085"/>
          </a:xfrm>
          <a:custGeom>
            <a:avLst/>
            <a:gdLst/>
            <a:ahLst/>
            <a:cxnLst/>
            <a:rect l="l" t="t" r="r" b="b"/>
            <a:pathLst>
              <a:path w="391159" h="3601085">
                <a:moveTo>
                  <a:pt x="0" y="3600958"/>
                </a:moveTo>
                <a:lnTo>
                  <a:pt x="390702" y="3600958"/>
                </a:lnTo>
                <a:lnTo>
                  <a:pt x="390702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824" y="2562288"/>
            <a:ext cx="391160" cy="3601085"/>
          </a:xfrm>
          <a:custGeom>
            <a:avLst/>
            <a:gdLst/>
            <a:ahLst/>
            <a:cxnLst/>
            <a:rect l="l" t="t" r="r" b="b"/>
            <a:pathLst>
              <a:path w="391159" h="3601085">
                <a:moveTo>
                  <a:pt x="0" y="3600958"/>
                </a:moveTo>
                <a:lnTo>
                  <a:pt x="390702" y="3600958"/>
                </a:lnTo>
                <a:lnTo>
                  <a:pt x="390702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796" y="2586227"/>
            <a:ext cx="5960363" cy="36073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800" y="2598420"/>
            <a:ext cx="5532120" cy="36225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0564" y="2562288"/>
            <a:ext cx="5954395" cy="3601085"/>
          </a:xfrm>
          <a:custGeom>
            <a:avLst/>
            <a:gdLst/>
            <a:ahLst/>
            <a:cxnLst/>
            <a:rect l="l" t="t" r="r" b="b"/>
            <a:pathLst>
              <a:path w="5954395" h="3601085">
                <a:moveTo>
                  <a:pt x="0" y="3600958"/>
                </a:moveTo>
                <a:lnTo>
                  <a:pt x="5954141" y="3600958"/>
                </a:lnTo>
                <a:lnTo>
                  <a:pt x="5954141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0564" y="2562288"/>
            <a:ext cx="5954395" cy="3601085"/>
          </a:xfrm>
          <a:custGeom>
            <a:avLst/>
            <a:gdLst/>
            <a:ahLst/>
            <a:cxnLst/>
            <a:rect l="l" t="t" r="r" b="b"/>
            <a:pathLst>
              <a:path w="5954395" h="3601085">
                <a:moveTo>
                  <a:pt x="0" y="3600958"/>
                </a:moveTo>
                <a:lnTo>
                  <a:pt x="5954141" y="3600958"/>
                </a:lnTo>
                <a:lnTo>
                  <a:pt x="5954141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72159" y="2604261"/>
            <a:ext cx="6088380" cy="352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</a:t>
            </a:r>
            <a:r>
              <a:rPr sz="10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 dirty="0">
              <a:latin typeface="Consolas"/>
              <a:cs typeface="Consolas"/>
            </a:endParaRPr>
          </a:p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configuration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Config</a:t>
            </a:r>
            <a:r>
              <a:rPr sz="1000" b="1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3.0//EN“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4"/>
              </a:rPr>
              <a:t>http://mybatis.org/dtd/mybatis-3-config.dtd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0259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properties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"datasource.properties"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0259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settings&gt;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"useColumnLabel"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0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"useGeneratedKeys"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0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settings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2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765810" indent="-75311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765175" algn="l"/>
                <a:tab pos="7658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0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"JDBC“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765810" indent="-75311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765175" algn="l"/>
                <a:tab pos="7658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000" b="1" spc="-5" dirty="0">
                <a:latin typeface="Consolas"/>
                <a:cs typeface="Consolas"/>
              </a:rPr>
              <a:t>…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"com.nomoo.mybatis.blog.domain.Author"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95325" indent="-6826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95325" algn="l"/>
                <a:tab pos="69596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"com/namoo/mybatis/blog/mapper/AuthorMapper.xml"</a:t>
            </a:r>
            <a:r>
              <a:rPr sz="10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ts val="1175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344805" indent="-332105">
              <a:lnSpc>
                <a:spcPts val="1235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  <a:tab pos="500507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575" i="1" baseline="529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575" i="1" spc="52" baseline="529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5291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(2/23)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400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3915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95" dirty="0">
                <a:latin typeface="Calibri"/>
                <a:cs typeface="Calibri"/>
              </a:rPr>
              <a:t>XML</a:t>
            </a:r>
            <a:r>
              <a:rPr sz="1800" b="1" spc="-95" dirty="0">
                <a:latin typeface="Malgun Gothic"/>
                <a:cs typeface="Malgun Gothic"/>
              </a:rPr>
              <a:t>설정 </a:t>
            </a:r>
            <a:r>
              <a:rPr sz="1800" b="1" spc="-375" dirty="0">
                <a:latin typeface="Malgun Gothic"/>
                <a:cs typeface="Malgun Gothic"/>
              </a:rPr>
              <a:t>파일은 </a:t>
            </a:r>
            <a:r>
              <a:rPr sz="1800" b="1" spc="-380" dirty="0">
                <a:latin typeface="Malgun Gothic"/>
                <a:cs typeface="Malgun Gothic"/>
              </a:rPr>
              <a:t>다양한  설정과  속성을  가지고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총 </a:t>
            </a:r>
            <a:r>
              <a:rPr sz="1800" b="1" spc="-145" dirty="0">
                <a:latin typeface="Calibri"/>
                <a:cs typeface="Calibri"/>
              </a:rPr>
              <a:t>11</a:t>
            </a:r>
            <a:r>
              <a:rPr sz="1800" b="1" spc="-145" dirty="0">
                <a:latin typeface="Malgun Gothic"/>
                <a:cs typeface="Malgun Gothic"/>
              </a:rPr>
              <a:t>개의 </a:t>
            </a:r>
            <a:r>
              <a:rPr sz="1800" b="1" spc="-385" dirty="0">
                <a:latin typeface="Malgun Gothic"/>
                <a:cs typeface="Malgun Gothic"/>
              </a:rPr>
              <a:t>엘리먼트가  </a:t>
            </a:r>
            <a:r>
              <a:rPr sz="1800" b="1" spc="-270" dirty="0">
                <a:latin typeface="Malgun Gothic"/>
                <a:cs typeface="Malgun Gothic"/>
              </a:rPr>
              <a:t>있으며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주로  </a:t>
            </a:r>
            <a:r>
              <a:rPr sz="1800" b="1" spc="-380" dirty="0">
                <a:latin typeface="Malgun Gothic"/>
                <a:cs typeface="Malgun Gothic"/>
              </a:rPr>
              <a:t>사용하는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아래와 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mappers</a:t>
            </a:r>
            <a:r>
              <a:rPr sz="1800" b="1" spc="-40" dirty="0">
                <a:latin typeface="Malgun Gothic"/>
                <a:cs typeface="Malgun Gothic"/>
              </a:rPr>
              <a:t>에 </a:t>
            </a:r>
            <a:r>
              <a:rPr sz="1800" b="1" spc="-375" dirty="0">
                <a:latin typeface="Malgun Gothic"/>
                <a:cs typeface="Malgun Gothic"/>
              </a:rPr>
              <a:t>작성한 </a:t>
            </a:r>
            <a:r>
              <a:rPr sz="1800" b="1" spc="-385" dirty="0">
                <a:latin typeface="Malgun Gothic"/>
                <a:cs typeface="Malgun Gothic"/>
              </a:rPr>
              <a:t>파일명은  </a:t>
            </a:r>
            <a:r>
              <a:rPr sz="1800" b="1" spc="20" dirty="0">
                <a:latin typeface="Calibri"/>
                <a:cs typeface="Calibri"/>
              </a:rPr>
              <a:t>MyBatis </a:t>
            </a:r>
            <a:r>
              <a:rPr sz="1800" b="1" spc="-375" dirty="0">
                <a:latin typeface="Malgun Gothic"/>
                <a:cs typeface="Malgun Gothic"/>
              </a:rPr>
              <a:t>동작  </a:t>
            </a:r>
            <a:r>
              <a:rPr sz="1800" b="1" spc="-365" dirty="0">
                <a:latin typeface="Malgun Gothic"/>
                <a:cs typeface="Malgun Gothic"/>
              </a:rPr>
              <a:t>시 </a:t>
            </a:r>
            <a:r>
              <a:rPr sz="1800" b="1" spc="-375" dirty="0">
                <a:latin typeface="Malgun Gothic"/>
                <a:cs typeface="Malgun Gothic"/>
              </a:rPr>
              <a:t>필요한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385" dirty="0">
                <a:latin typeface="Malgun Gothic"/>
                <a:cs typeface="Malgun Gothic"/>
              </a:rPr>
              <a:t>목록이므로  </a:t>
            </a:r>
            <a:r>
              <a:rPr sz="1800" b="1" spc="-380" dirty="0">
                <a:latin typeface="Malgun Gothic"/>
                <a:cs typeface="Malgun Gothic"/>
              </a:rPr>
              <a:t>반드시  </a:t>
            </a:r>
            <a:r>
              <a:rPr sz="1800" b="1" spc="-385" dirty="0">
                <a:latin typeface="Malgun Gothic"/>
                <a:cs typeface="Malgun Gothic"/>
              </a:rPr>
              <a:t>포함해야 </a:t>
            </a:r>
            <a:r>
              <a:rPr sz="1800" b="1" spc="-29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9986" y="1928241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80" h="288289">
                <a:moveTo>
                  <a:pt x="0" y="288036"/>
                </a:move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9986" y="1928241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80" h="288289">
                <a:moveTo>
                  <a:pt x="0" y="288036"/>
                </a:move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7944" y="1905000"/>
            <a:ext cx="48768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0072" y="1905000"/>
            <a:ext cx="356615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1135" y="1921765"/>
            <a:ext cx="272795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145" y="1965706"/>
            <a:ext cx="46482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75" dirty="0">
                <a:solidFill>
                  <a:srgbClr val="FFFFFF"/>
                </a:solidFill>
                <a:latin typeface="Malgun Gothic"/>
                <a:cs typeface="Malgun Gothic"/>
              </a:rPr>
              <a:t>속성명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9986" y="221627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4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9986" y="221627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4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5617" y="2278635"/>
            <a:ext cx="8388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33944"/>
                </a:solidFill>
                <a:latin typeface="Calibri"/>
                <a:cs typeface="Calibri"/>
              </a:rPr>
              <a:t>properties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9986" y="257632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617" y="2638806"/>
            <a:ext cx="6438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233944"/>
                </a:solidFill>
                <a:latin typeface="Calibri"/>
                <a:cs typeface="Calibri"/>
              </a:rPr>
              <a:t>settings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986" y="2936367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5617" y="2998852"/>
            <a:ext cx="94106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233944"/>
                </a:solidFill>
                <a:latin typeface="Calibri"/>
                <a:cs typeface="Calibri"/>
              </a:rPr>
              <a:t>typeAliases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9986" y="329641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5617" y="3359150"/>
            <a:ext cx="10966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233944"/>
                </a:solidFill>
                <a:latin typeface="Calibri"/>
                <a:cs typeface="Calibri"/>
              </a:rPr>
              <a:t>typeHandlers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60167" y="1928241"/>
            <a:ext cx="7057390" cy="288290"/>
          </a:xfrm>
          <a:custGeom>
            <a:avLst/>
            <a:gdLst/>
            <a:ahLst/>
            <a:cxnLst/>
            <a:rect l="l" t="t" r="r" b="b"/>
            <a:pathLst>
              <a:path w="7057390" h="288289">
                <a:moveTo>
                  <a:pt x="0" y="288036"/>
                </a:moveTo>
                <a:lnTo>
                  <a:pt x="7057008" y="288036"/>
                </a:lnTo>
                <a:lnTo>
                  <a:pt x="70570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167" y="1928241"/>
            <a:ext cx="7057390" cy="288290"/>
          </a:xfrm>
          <a:custGeom>
            <a:avLst/>
            <a:gdLst/>
            <a:ahLst/>
            <a:cxnLst/>
            <a:rect l="l" t="t" r="r" b="b"/>
            <a:pathLst>
              <a:path w="7057390" h="288289">
                <a:moveTo>
                  <a:pt x="0" y="288036"/>
                </a:moveTo>
                <a:lnTo>
                  <a:pt x="7057008" y="288036"/>
                </a:lnTo>
                <a:lnTo>
                  <a:pt x="70570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7440" y="1905000"/>
            <a:ext cx="487680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9567" y="1921765"/>
            <a:ext cx="272795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0784" y="1965706"/>
            <a:ext cx="3333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75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0167" y="221627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0167" y="221627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5798" y="2281682"/>
            <a:ext cx="45643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Gulim"/>
                <a:cs typeface="Gulim"/>
              </a:rPr>
              <a:t>설정정보</a:t>
            </a:r>
            <a:r>
              <a:rPr sz="1400" spc="-45" dirty="0">
                <a:latin typeface="Calibri"/>
                <a:cs typeface="Calibri"/>
              </a:rPr>
              <a:t>(mybatis-config.xml)</a:t>
            </a:r>
            <a:r>
              <a:rPr sz="1400" spc="-45" dirty="0">
                <a:latin typeface="Gulim"/>
                <a:cs typeface="Gulim"/>
              </a:rPr>
              <a:t>에서 </a:t>
            </a:r>
            <a:r>
              <a:rPr sz="1400" spc="-280" dirty="0">
                <a:latin typeface="Gulim"/>
                <a:cs typeface="Gulim"/>
              </a:rPr>
              <a:t>참조하는  </a:t>
            </a:r>
            <a:r>
              <a:rPr sz="1400" spc="-70" dirty="0">
                <a:latin typeface="Calibri"/>
                <a:cs typeface="Calibri"/>
              </a:rPr>
              <a:t>property</a:t>
            </a:r>
            <a:r>
              <a:rPr sz="1400" spc="-70" dirty="0">
                <a:latin typeface="Gulim"/>
                <a:cs typeface="Gulim"/>
              </a:rPr>
              <a:t>파일을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지정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0167" y="257632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5798" y="2641855"/>
            <a:ext cx="244856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Mybatis </a:t>
            </a:r>
            <a:r>
              <a:rPr sz="1400" spc="-275" dirty="0">
                <a:latin typeface="Gulim"/>
                <a:cs typeface="Gulim"/>
              </a:rPr>
              <a:t>실행  옵션을  설정하는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정보</a:t>
            </a:r>
            <a:r>
              <a:rPr sz="1400" spc="-204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0167" y="2936367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55798" y="3001899"/>
            <a:ext cx="378841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20" dirty="0">
                <a:latin typeface="Calibri"/>
                <a:cs typeface="Calibri"/>
              </a:rPr>
              <a:t>XML</a:t>
            </a:r>
            <a:r>
              <a:rPr sz="1400" spc="-120" dirty="0">
                <a:latin typeface="Gulim"/>
                <a:cs typeface="Gulim"/>
              </a:rPr>
              <a:t>설정에서 </a:t>
            </a:r>
            <a:r>
              <a:rPr sz="1400" spc="5" dirty="0">
                <a:latin typeface="Calibri"/>
                <a:cs typeface="Calibri"/>
              </a:rPr>
              <a:t>Mapping</a:t>
            </a:r>
            <a:r>
              <a:rPr sz="1400" spc="5" dirty="0">
                <a:latin typeface="Gulim"/>
                <a:cs typeface="Gulim"/>
              </a:rPr>
              <a:t>에 </a:t>
            </a:r>
            <a:r>
              <a:rPr sz="1400" spc="-275" dirty="0">
                <a:latin typeface="Gulim"/>
                <a:cs typeface="Gulim"/>
              </a:rPr>
              <a:t>사용되는  </a:t>
            </a:r>
            <a:r>
              <a:rPr sz="1400" spc="-280" dirty="0">
                <a:latin typeface="Gulim"/>
                <a:cs typeface="Gulim"/>
              </a:rPr>
              <a:t>클래스의  별칭</a:t>
            </a:r>
            <a:r>
              <a:rPr sz="1400" spc="-21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0167" y="329641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55798" y="3362198"/>
            <a:ext cx="40322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DB</a:t>
            </a:r>
            <a:r>
              <a:rPr sz="1400" spc="10" dirty="0">
                <a:latin typeface="Gulim"/>
                <a:cs typeface="Gulim"/>
              </a:rPr>
              <a:t>의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spc="-10" dirty="0">
                <a:latin typeface="Gulim"/>
                <a:cs typeface="Gulim"/>
              </a:rPr>
              <a:t>과 </a:t>
            </a:r>
            <a:r>
              <a:rPr sz="1400" spc="20" dirty="0">
                <a:latin typeface="Calibri"/>
                <a:cs typeface="Calibri"/>
              </a:rPr>
              <a:t>Java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spc="-10" dirty="0">
                <a:latin typeface="Gulim"/>
                <a:cs typeface="Gulim"/>
              </a:rPr>
              <a:t>의 </a:t>
            </a:r>
            <a:r>
              <a:rPr sz="1400" spc="-275" dirty="0">
                <a:latin typeface="Gulim"/>
                <a:cs typeface="Gulim"/>
              </a:rPr>
              <a:t>변환 시 사용되는 </a:t>
            </a:r>
            <a:r>
              <a:rPr sz="1400" spc="-229" dirty="0">
                <a:latin typeface="Gulim"/>
                <a:cs typeface="Gulim"/>
              </a:rPr>
              <a:t> </a:t>
            </a:r>
            <a:r>
              <a:rPr sz="1400" spc="-40" dirty="0">
                <a:latin typeface="Calibri"/>
                <a:cs typeface="Calibri"/>
              </a:rPr>
              <a:t>handler</a:t>
            </a:r>
            <a:r>
              <a:rPr sz="1400" spc="-40" dirty="0">
                <a:latin typeface="Gulim"/>
                <a:cs typeface="Gulim"/>
              </a:rPr>
              <a:t>설정</a:t>
            </a:r>
            <a:r>
              <a:rPr sz="1400" spc="3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9986" y="3656457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15617" y="3719069"/>
            <a:ext cx="11144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233944"/>
                </a:solidFill>
                <a:latin typeface="Calibri"/>
                <a:cs typeface="Calibri"/>
              </a:rPr>
              <a:t>objectFactory</a:t>
            </a:r>
            <a:r>
              <a:rPr sz="1400" b="1" spc="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9986" y="401650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15617" y="4079368"/>
            <a:ext cx="6318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" dirty="0">
                <a:solidFill>
                  <a:srgbClr val="233944"/>
                </a:solidFill>
                <a:latin typeface="Calibri"/>
                <a:cs typeface="Calibri"/>
              </a:rPr>
              <a:t>plugins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19986" y="437654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15617" y="4439285"/>
            <a:ext cx="11144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3944"/>
                </a:solidFill>
                <a:latin typeface="Calibri"/>
                <a:cs typeface="Calibri"/>
              </a:rPr>
              <a:t>environments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60167" y="3656457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55798" y="3722117"/>
            <a:ext cx="302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인스턴스  </a:t>
            </a:r>
            <a:r>
              <a:rPr sz="1400" spc="-280" dirty="0">
                <a:latin typeface="Gulim"/>
                <a:cs typeface="Gulim"/>
              </a:rPr>
              <a:t>생성시  사용할  </a:t>
            </a:r>
            <a:r>
              <a:rPr sz="1400" spc="25" dirty="0">
                <a:latin typeface="Calibri"/>
                <a:cs typeface="Calibri"/>
              </a:rPr>
              <a:t>Factory </a:t>
            </a:r>
            <a:r>
              <a:rPr sz="1400" spc="-275" dirty="0">
                <a:latin typeface="Gulim"/>
                <a:cs typeface="Gulim"/>
              </a:rPr>
              <a:t>클래스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0167" y="4016503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955798" y="4082416"/>
            <a:ext cx="33877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0" dirty="0">
                <a:latin typeface="Calibri"/>
                <a:cs typeface="Calibri"/>
              </a:rPr>
              <a:t>maped </a:t>
            </a:r>
            <a:r>
              <a:rPr sz="1400" spc="-15" dirty="0">
                <a:latin typeface="Calibri"/>
                <a:cs typeface="Calibri"/>
              </a:rPr>
              <a:t>statement </a:t>
            </a:r>
            <a:r>
              <a:rPr sz="1400" spc="-280" dirty="0">
                <a:latin typeface="Gulim"/>
                <a:cs typeface="Gulim"/>
              </a:rPr>
              <a:t>실행  시  </a:t>
            </a:r>
            <a:r>
              <a:rPr sz="1400" spc="-65" dirty="0">
                <a:latin typeface="Calibri"/>
                <a:cs typeface="Calibri"/>
              </a:rPr>
              <a:t>intercept</a:t>
            </a:r>
            <a:r>
              <a:rPr sz="1400" spc="-65" dirty="0">
                <a:latin typeface="Gulim"/>
                <a:cs typeface="Gulim"/>
              </a:rPr>
              <a:t>호출을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제공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60167" y="437654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55798" y="4442334"/>
            <a:ext cx="54546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복수의  </a:t>
            </a:r>
            <a:r>
              <a:rPr sz="1400" spc="-280" dirty="0">
                <a:latin typeface="Gulim"/>
                <a:cs typeface="Gulim"/>
              </a:rPr>
              <a:t>환경을  설정하고  상황에  </a:t>
            </a:r>
            <a:r>
              <a:rPr sz="1400" spc="-275" dirty="0">
                <a:latin typeface="Gulim"/>
                <a:cs typeface="Gulim"/>
              </a:rPr>
              <a:t>따른  </a:t>
            </a:r>
            <a:r>
              <a:rPr sz="1400" spc="10" dirty="0">
                <a:latin typeface="Calibri"/>
                <a:cs typeface="Calibri"/>
              </a:rPr>
              <a:t>SqlSessionFactory</a:t>
            </a:r>
            <a:r>
              <a:rPr sz="1400" spc="10" dirty="0">
                <a:latin typeface="Gulim"/>
                <a:cs typeface="Gulim"/>
              </a:rPr>
              <a:t>를 </a:t>
            </a:r>
            <a:r>
              <a:rPr sz="1400" spc="-280" dirty="0">
                <a:latin typeface="Gulim"/>
                <a:cs typeface="Gulim"/>
              </a:rPr>
              <a:t>생성할  </a:t>
            </a:r>
            <a:r>
              <a:rPr sz="1400" spc="-275" dirty="0">
                <a:latin typeface="Gulim"/>
                <a:cs typeface="Gulim"/>
              </a:rPr>
              <a:t>수  </a:t>
            </a:r>
            <a:r>
              <a:rPr sz="1400" spc="-280" dirty="0">
                <a:latin typeface="Gulim"/>
                <a:cs typeface="Gulim"/>
              </a:rPr>
              <a:t>있도록</a:t>
            </a:r>
            <a:r>
              <a:rPr sz="1400" spc="-14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지원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19986" y="473659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15617" y="4799585"/>
            <a:ext cx="7308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233944"/>
                </a:solidFill>
                <a:latin typeface="Calibri"/>
                <a:cs typeface="Calibri"/>
              </a:rPr>
              <a:t>mappers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60167" y="473659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55798" y="4802632"/>
            <a:ext cx="375157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25" dirty="0">
                <a:latin typeface="Calibri"/>
                <a:cs typeface="Calibri"/>
              </a:rPr>
              <a:t>SQL </a:t>
            </a:r>
            <a:r>
              <a:rPr sz="1400" spc="-280" dirty="0">
                <a:latin typeface="Gulim"/>
                <a:cs typeface="Gulim"/>
              </a:rPr>
              <a:t>구문  및  매핑  정보를  가진  </a:t>
            </a:r>
            <a:r>
              <a:rPr sz="1400" spc="65" dirty="0">
                <a:latin typeface="Calibri"/>
                <a:cs typeface="Calibri"/>
              </a:rPr>
              <a:t>xml </a:t>
            </a:r>
            <a:r>
              <a:rPr sz="1400" spc="-280" dirty="0">
                <a:latin typeface="Gulim"/>
                <a:cs typeface="Gulim"/>
              </a:rPr>
              <a:t>설정  파일  참조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선언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(3/23) </a:t>
            </a:r>
            <a:r>
              <a:rPr spc="-130" dirty="0"/>
              <a:t>– </a:t>
            </a:r>
            <a:r>
              <a:rPr spc="15" dirty="0"/>
              <a:t>properties</a:t>
            </a:r>
            <a:r>
              <a:rPr spc="555" dirty="0"/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92378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파일에서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공통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정의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하거나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외부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파일에서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값을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외부  </a:t>
            </a:r>
            <a:r>
              <a:rPr sz="1800" b="1" spc="5" dirty="0">
                <a:latin typeface="Calibri"/>
                <a:cs typeface="Calibri"/>
              </a:rPr>
              <a:t>property </a:t>
            </a:r>
            <a:r>
              <a:rPr sz="1800" b="1" spc="-375" dirty="0">
                <a:latin typeface="Malgun Gothic"/>
                <a:cs typeface="Malgun Gothic"/>
              </a:rPr>
              <a:t>파일을  </a:t>
            </a:r>
            <a:r>
              <a:rPr sz="1800" b="1" spc="-385" dirty="0">
                <a:latin typeface="Malgun Gothic"/>
                <a:cs typeface="Malgun Gothic"/>
              </a:rPr>
              <a:t>읽으려면  </a:t>
            </a:r>
            <a:r>
              <a:rPr sz="1800" b="1" dirty="0">
                <a:latin typeface="Calibri"/>
                <a:cs typeface="Calibri"/>
              </a:rPr>
              <a:t>properties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95" dirty="0">
                <a:latin typeface="Calibri"/>
                <a:cs typeface="Calibri"/>
              </a:rPr>
              <a:t>resource</a:t>
            </a:r>
            <a:r>
              <a:rPr sz="1800" b="1" spc="-95" dirty="0">
                <a:latin typeface="Malgun Gothic"/>
                <a:cs typeface="Malgun Gothic"/>
              </a:rPr>
              <a:t>속성을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공통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외부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파일에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두지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않고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엘리먼트인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property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사용하여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추가할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properties</a:t>
            </a:r>
            <a:r>
              <a:rPr sz="1800" b="1" spc="-40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설정된  </a:t>
            </a:r>
            <a:r>
              <a:rPr sz="1800" b="1" spc="-375" dirty="0">
                <a:latin typeface="Malgun Gothic"/>
                <a:cs typeface="Malgun Gothic"/>
              </a:rPr>
              <a:t>값을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75" dirty="0">
                <a:latin typeface="Malgun Gothic"/>
                <a:cs typeface="Malgun Gothic"/>
              </a:rPr>
              <a:t>때는 </a:t>
            </a:r>
            <a:r>
              <a:rPr sz="1800" b="1" spc="-114" dirty="0">
                <a:latin typeface="Calibri"/>
                <a:cs typeface="Calibri"/>
              </a:rPr>
              <a:t>${key}</a:t>
            </a:r>
            <a:r>
              <a:rPr sz="1800" b="1" spc="-114" dirty="0">
                <a:latin typeface="Malgun Gothic"/>
                <a:cs typeface="Malgun Gothic"/>
              </a:rPr>
              <a:t>형태로</a:t>
            </a:r>
            <a:r>
              <a:rPr sz="1800" b="1" spc="-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77"/>
            <a:ext cx="8721090" cy="3640454"/>
          </a:xfrm>
          <a:custGeom>
            <a:avLst/>
            <a:gdLst/>
            <a:ahLst/>
            <a:cxnLst/>
            <a:rect l="l" t="t" r="r" b="b"/>
            <a:pathLst>
              <a:path w="8721090" h="3640454">
                <a:moveTo>
                  <a:pt x="0" y="3640454"/>
                </a:moveTo>
                <a:lnTo>
                  <a:pt x="8720963" y="3640454"/>
                </a:lnTo>
                <a:lnTo>
                  <a:pt x="8720963" y="0"/>
                </a:lnTo>
                <a:lnTo>
                  <a:pt x="0" y="0"/>
                </a:lnTo>
                <a:lnTo>
                  <a:pt x="0" y="36404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665" y="2558338"/>
            <a:ext cx="4119245" cy="2247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400" b="1" spc="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"config.properties"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7322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4414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properties</a:t>
            </a:r>
            <a:r>
              <a:rPr dirty="0">
                <a:solidFill>
                  <a:srgbClr val="008080"/>
                </a:solidFill>
              </a:rPr>
              <a:t>&gt;</a:t>
            </a:r>
          </a:p>
          <a:p>
            <a:pPr marL="14414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environments</a:t>
            </a:r>
            <a:r>
              <a:rPr spc="50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default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environment</a:t>
            </a:r>
            <a:r>
              <a:rPr spc="25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93027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transactionManager </a:t>
            </a:r>
            <a:r>
              <a:rPr dirty="0">
                <a:solidFill>
                  <a:srgbClr val="7E007E"/>
                </a:solidFill>
              </a:rPr>
              <a:t>type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93027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dataSource</a:t>
            </a:r>
            <a:r>
              <a:rPr spc="15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type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971" y="4266438"/>
            <a:ext cx="593344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400" b="1" i="1" spc="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"${url}"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0300" y="2349500"/>
            <a:ext cx="4397884" cy="1799589"/>
          </a:xfrm>
          <a:custGeom>
            <a:avLst/>
            <a:gdLst/>
            <a:ahLst/>
            <a:cxnLst/>
            <a:rect l="l" t="t" r="r" b="b"/>
            <a:pathLst>
              <a:path w="4177029" h="1799589">
                <a:moveTo>
                  <a:pt x="0" y="1799589"/>
                </a:moveTo>
                <a:lnTo>
                  <a:pt x="4176521" y="1799589"/>
                </a:lnTo>
                <a:lnTo>
                  <a:pt x="4176521" y="0"/>
                </a:lnTo>
                <a:lnTo>
                  <a:pt x="0" y="0"/>
                </a:lnTo>
                <a:lnTo>
                  <a:pt x="0" y="179958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300" y="2349500"/>
            <a:ext cx="4427345" cy="1799589"/>
          </a:xfrm>
          <a:custGeom>
            <a:avLst/>
            <a:gdLst/>
            <a:ahLst/>
            <a:cxnLst/>
            <a:rect l="l" t="t" r="r" b="b"/>
            <a:pathLst>
              <a:path w="4177029" h="1799589">
                <a:moveTo>
                  <a:pt x="0" y="1799589"/>
                </a:moveTo>
                <a:lnTo>
                  <a:pt x="4176521" y="1799589"/>
                </a:lnTo>
                <a:lnTo>
                  <a:pt x="4176521" y="0"/>
                </a:lnTo>
                <a:lnTo>
                  <a:pt x="0" y="0"/>
                </a:lnTo>
                <a:lnTo>
                  <a:pt x="0" y="1799589"/>
                </a:lnTo>
                <a:close/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6500" y="2393188"/>
            <a:ext cx="400621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#</a:t>
            </a:r>
            <a:r>
              <a:rPr sz="1400" b="1" dirty="0" err="1">
                <a:latin typeface="Consolas"/>
                <a:cs typeface="Consolas"/>
              </a:rPr>
              <a:t>mariadb</a:t>
            </a:r>
            <a:r>
              <a:rPr sz="1400" b="1" dirty="0">
                <a:latin typeface="Consolas"/>
                <a:cs typeface="Consolas"/>
              </a:rPr>
              <a:t>  </a:t>
            </a:r>
            <a:endParaRPr lang="en-US" sz="1400" b="1" dirty="0" smtClean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 smtClean="0">
                <a:latin typeface="Consolas"/>
                <a:cs typeface="Consolas"/>
              </a:rPr>
              <a:t>driver=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org.mariadb.jdbc.Driver</a:t>
            </a:r>
            <a:r>
              <a:rPr sz="1400" b="1" dirty="0" smtClean="0">
                <a:solidFill>
                  <a:srgbClr val="2A00FF"/>
                </a:solidFill>
                <a:latin typeface="Consolas"/>
                <a:cs typeface="Consolas"/>
              </a:rPr>
              <a:t>  </a:t>
            </a:r>
            <a:endParaRPr lang="en-US" sz="1400" b="1" dirty="0" smtClean="0">
              <a:solidFill>
                <a:srgbClr val="2A00FF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 err="1" smtClean="0">
                <a:latin typeface="Consolas"/>
                <a:cs typeface="Consolas"/>
              </a:rPr>
              <a:t>url</a:t>
            </a:r>
            <a:r>
              <a:rPr sz="1400" b="1" dirty="0" smtClean="0">
                <a:latin typeface="Consolas"/>
                <a:cs typeface="Consolas"/>
              </a:rPr>
              <a:t>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jdbc:mysql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://localhost:3306/mydb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3246882"/>
            <a:ext cx="432168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06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#oracle  </a:t>
            </a:r>
            <a:endParaRPr lang="en-US" sz="1400" b="1" dirty="0" smtClean="0">
              <a:latin typeface="Consolas"/>
              <a:cs typeface="Consolas"/>
            </a:endParaRPr>
          </a:p>
          <a:p>
            <a:pPr marL="12700" marR="1230630">
              <a:lnSpc>
                <a:spcPct val="100000"/>
              </a:lnSpc>
            </a:pPr>
            <a:r>
              <a:rPr sz="1400" b="1" dirty="0" smtClean="0">
                <a:latin typeface="Consolas"/>
                <a:cs typeface="Consolas"/>
              </a:rPr>
              <a:t>driver=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com.mysql.jdbc.Driver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url=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jdbc:oracle:thin:@</a:t>
            </a:r>
            <a:r>
              <a:rPr sz="1400" b="1" dirty="0" smtClean="0">
                <a:solidFill>
                  <a:srgbClr val="2A00FF"/>
                </a:solidFill>
                <a:latin typeface="Consolas"/>
                <a:cs typeface="Consolas"/>
              </a:rPr>
              <a:t>localhost:1521:sid</a:t>
            </a:r>
            <a:endParaRPr lang="en-US"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1400" i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i="1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                         </a:t>
            </a:r>
            <a:r>
              <a:rPr sz="1050" i="1" spc="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1050" i="1" spc="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1050" i="1" spc="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1050" i="1" spc="-1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fi</a:t>
            </a:r>
            <a:r>
              <a:rPr sz="1050" i="1" spc="-3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105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.prop</a:t>
            </a:r>
            <a:r>
              <a:rPr sz="1050" i="1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1050" i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1050" i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1050" i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1050" i="1" spc="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2665" y="2558338"/>
            <a:ext cx="4119245" cy="222885"/>
          </a:xfrm>
          <a:custGeom>
            <a:avLst/>
            <a:gdLst/>
            <a:ahLst/>
            <a:cxnLst/>
            <a:rect l="l" t="t" r="r" b="b"/>
            <a:pathLst>
              <a:path w="4119245" h="222885">
                <a:moveTo>
                  <a:pt x="0" y="222580"/>
                </a:moveTo>
                <a:lnTo>
                  <a:pt x="4118863" y="222580"/>
                </a:lnTo>
                <a:lnTo>
                  <a:pt x="4118863" y="0"/>
                </a:lnTo>
                <a:lnTo>
                  <a:pt x="0" y="0"/>
                </a:lnTo>
                <a:lnTo>
                  <a:pt x="0" y="222580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665" y="2558338"/>
            <a:ext cx="4119245" cy="222885"/>
          </a:xfrm>
          <a:custGeom>
            <a:avLst/>
            <a:gdLst/>
            <a:ahLst/>
            <a:cxnLst/>
            <a:rect l="l" t="t" r="r" b="b"/>
            <a:pathLst>
              <a:path w="4119245" h="222885">
                <a:moveTo>
                  <a:pt x="0" y="222580"/>
                </a:moveTo>
                <a:lnTo>
                  <a:pt x="4118863" y="222580"/>
                </a:lnTo>
                <a:lnTo>
                  <a:pt x="4118863" y="0"/>
                </a:lnTo>
                <a:lnTo>
                  <a:pt x="0" y="0"/>
                </a:lnTo>
                <a:lnTo>
                  <a:pt x="0" y="222580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1453" y="2663317"/>
            <a:ext cx="1188847" cy="624205"/>
          </a:xfrm>
          <a:custGeom>
            <a:avLst/>
            <a:gdLst/>
            <a:ahLst/>
            <a:cxnLst/>
            <a:rect l="l" t="t" r="r" b="b"/>
            <a:pathLst>
              <a:path w="1439545" h="624204">
                <a:moveTo>
                  <a:pt x="1391879" y="591485"/>
                </a:moveTo>
                <a:lnTo>
                  <a:pt x="1340612" y="612140"/>
                </a:lnTo>
                <a:lnTo>
                  <a:pt x="1338961" y="615823"/>
                </a:lnTo>
                <a:lnTo>
                  <a:pt x="1340358" y="619125"/>
                </a:lnTo>
                <a:lnTo>
                  <a:pt x="1341627" y="622427"/>
                </a:lnTo>
                <a:lnTo>
                  <a:pt x="1345311" y="623951"/>
                </a:lnTo>
                <a:lnTo>
                  <a:pt x="1348613" y="622681"/>
                </a:lnTo>
                <a:lnTo>
                  <a:pt x="1424178" y="592201"/>
                </a:lnTo>
                <a:lnTo>
                  <a:pt x="1422654" y="592201"/>
                </a:lnTo>
                <a:lnTo>
                  <a:pt x="1405509" y="591947"/>
                </a:lnTo>
                <a:lnTo>
                  <a:pt x="1391879" y="591485"/>
                </a:lnTo>
                <a:close/>
              </a:path>
              <a:path w="1439545" h="624204">
                <a:moveTo>
                  <a:pt x="1406281" y="585683"/>
                </a:moveTo>
                <a:lnTo>
                  <a:pt x="1391879" y="591485"/>
                </a:lnTo>
                <a:lnTo>
                  <a:pt x="1405509" y="591947"/>
                </a:lnTo>
                <a:lnTo>
                  <a:pt x="1422654" y="592201"/>
                </a:lnTo>
                <a:lnTo>
                  <a:pt x="1422659" y="591693"/>
                </a:lnTo>
                <a:lnTo>
                  <a:pt x="1420241" y="591693"/>
                </a:lnTo>
                <a:lnTo>
                  <a:pt x="1406281" y="585683"/>
                </a:lnTo>
                <a:close/>
              </a:path>
              <a:path w="1439545" h="624204">
                <a:moveTo>
                  <a:pt x="1346200" y="545973"/>
                </a:moveTo>
                <a:lnTo>
                  <a:pt x="1342517" y="547497"/>
                </a:lnTo>
                <a:lnTo>
                  <a:pt x="1341120" y="550799"/>
                </a:lnTo>
                <a:lnTo>
                  <a:pt x="1339723" y="553974"/>
                </a:lnTo>
                <a:lnTo>
                  <a:pt x="1341247" y="557657"/>
                </a:lnTo>
                <a:lnTo>
                  <a:pt x="1390272" y="578792"/>
                </a:lnTo>
                <a:lnTo>
                  <a:pt x="1405636" y="579374"/>
                </a:lnTo>
                <a:lnTo>
                  <a:pt x="1422781" y="579501"/>
                </a:lnTo>
                <a:lnTo>
                  <a:pt x="1422654" y="592201"/>
                </a:lnTo>
                <a:lnTo>
                  <a:pt x="1424178" y="592201"/>
                </a:lnTo>
                <a:lnTo>
                  <a:pt x="1439291" y="586105"/>
                </a:lnTo>
                <a:lnTo>
                  <a:pt x="1346200" y="545973"/>
                </a:lnTo>
                <a:close/>
              </a:path>
              <a:path w="1439545" h="624204">
                <a:moveTo>
                  <a:pt x="1420368" y="580009"/>
                </a:moveTo>
                <a:lnTo>
                  <a:pt x="1406281" y="585683"/>
                </a:lnTo>
                <a:lnTo>
                  <a:pt x="1420241" y="591693"/>
                </a:lnTo>
                <a:lnTo>
                  <a:pt x="1420368" y="580009"/>
                </a:lnTo>
                <a:close/>
              </a:path>
              <a:path w="1439545" h="624204">
                <a:moveTo>
                  <a:pt x="1422775" y="580009"/>
                </a:moveTo>
                <a:lnTo>
                  <a:pt x="1420368" y="580009"/>
                </a:lnTo>
                <a:lnTo>
                  <a:pt x="1420241" y="591693"/>
                </a:lnTo>
                <a:lnTo>
                  <a:pt x="1422659" y="591693"/>
                </a:lnTo>
                <a:lnTo>
                  <a:pt x="1422775" y="580009"/>
                </a:lnTo>
                <a:close/>
              </a:path>
              <a:path w="1439545" h="624204">
                <a:moveTo>
                  <a:pt x="724991" y="283083"/>
                </a:moveTo>
                <a:lnTo>
                  <a:pt x="712216" y="283083"/>
                </a:lnTo>
                <a:lnTo>
                  <a:pt x="712343" y="283972"/>
                </a:lnTo>
                <a:lnTo>
                  <a:pt x="713359" y="296672"/>
                </a:lnTo>
                <a:lnTo>
                  <a:pt x="714375" y="310261"/>
                </a:lnTo>
                <a:lnTo>
                  <a:pt x="714501" y="311150"/>
                </a:lnTo>
                <a:lnTo>
                  <a:pt x="730504" y="353695"/>
                </a:lnTo>
                <a:lnTo>
                  <a:pt x="763270" y="394335"/>
                </a:lnTo>
                <a:lnTo>
                  <a:pt x="793242" y="420370"/>
                </a:lnTo>
                <a:lnTo>
                  <a:pt x="829310" y="445135"/>
                </a:lnTo>
                <a:lnTo>
                  <a:pt x="870838" y="468757"/>
                </a:lnTo>
                <a:lnTo>
                  <a:pt x="917321" y="490982"/>
                </a:lnTo>
                <a:lnTo>
                  <a:pt x="968248" y="511429"/>
                </a:lnTo>
                <a:lnTo>
                  <a:pt x="1023112" y="530098"/>
                </a:lnTo>
                <a:lnTo>
                  <a:pt x="1081277" y="546735"/>
                </a:lnTo>
                <a:lnTo>
                  <a:pt x="1142492" y="561086"/>
                </a:lnTo>
                <a:lnTo>
                  <a:pt x="1205992" y="573024"/>
                </a:lnTo>
                <a:lnTo>
                  <a:pt x="1271270" y="582295"/>
                </a:lnTo>
                <a:lnTo>
                  <a:pt x="1337945" y="588645"/>
                </a:lnTo>
                <a:lnTo>
                  <a:pt x="1391879" y="591485"/>
                </a:lnTo>
                <a:lnTo>
                  <a:pt x="1406281" y="585683"/>
                </a:lnTo>
                <a:lnTo>
                  <a:pt x="1390272" y="578792"/>
                </a:lnTo>
                <a:lnTo>
                  <a:pt x="1372108" y="578104"/>
                </a:lnTo>
                <a:lnTo>
                  <a:pt x="1338834" y="575945"/>
                </a:lnTo>
                <a:lnTo>
                  <a:pt x="1272667" y="569595"/>
                </a:lnTo>
                <a:lnTo>
                  <a:pt x="1207897" y="560451"/>
                </a:lnTo>
                <a:lnTo>
                  <a:pt x="1144905" y="548640"/>
                </a:lnTo>
                <a:lnTo>
                  <a:pt x="1084326" y="534288"/>
                </a:lnTo>
                <a:lnTo>
                  <a:pt x="1026668" y="517906"/>
                </a:lnTo>
                <a:lnTo>
                  <a:pt x="972438" y="499491"/>
                </a:lnTo>
                <a:lnTo>
                  <a:pt x="922274" y="479171"/>
                </a:lnTo>
                <a:lnTo>
                  <a:pt x="876426" y="457327"/>
                </a:lnTo>
                <a:lnTo>
                  <a:pt x="835913" y="434340"/>
                </a:lnTo>
                <a:lnTo>
                  <a:pt x="800735" y="410083"/>
                </a:lnTo>
                <a:lnTo>
                  <a:pt x="771906" y="385063"/>
                </a:lnTo>
                <a:lnTo>
                  <a:pt x="741045" y="346710"/>
                </a:lnTo>
                <a:lnTo>
                  <a:pt x="727143" y="309245"/>
                </a:lnTo>
                <a:lnTo>
                  <a:pt x="725932" y="295656"/>
                </a:lnTo>
                <a:lnTo>
                  <a:pt x="724991" y="283083"/>
                </a:lnTo>
                <a:close/>
              </a:path>
              <a:path w="1439545" h="624204">
                <a:moveTo>
                  <a:pt x="1390272" y="578792"/>
                </a:moveTo>
                <a:lnTo>
                  <a:pt x="1406281" y="585683"/>
                </a:lnTo>
                <a:lnTo>
                  <a:pt x="1420368" y="580009"/>
                </a:lnTo>
                <a:lnTo>
                  <a:pt x="1422775" y="580009"/>
                </a:lnTo>
                <a:lnTo>
                  <a:pt x="1422781" y="579501"/>
                </a:lnTo>
                <a:lnTo>
                  <a:pt x="1405636" y="579374"/>
                </a:lnTo>
                <a:lnTo>
                  <a:pt x="1390272" y="578792"/>
                </a:lnTo>
                <a:close/>
              </a:path>
              <a:path w="1439545" h="624204">
                <a:moveTo>
                  <a:pt x="727032" y="308740"/>
                </a:moveTo>
                <a:lnTo>
                  <a:pt x="727075" y="309245"/>
                </a:lnTo>
                <a:lnTo>
                  <a:pt x="727032" y="308740"/>
                </a:lnTo>
                <a:close/>
              </a:path>
              <a:path w="1439545" h="624204">
                <a:moveTo>
                  <a:pt x="727000" y="308356"/>
                </a:moveTo>
                <a:lnTo>
                  <a:pt x="727032" y="308740"/>
                </a:lnTo>
                <a:lnTo>
                  <a:pt x="727000" y="308356"/>
                </a:lnTo>
                <a:close/>
              </a:path>
              <a:path w="1439545" h="624204">
                <a:moveTo>
                  <a:pt x="712259" y="283599"/>
                </a:moveTo>
                <a:lnTo>
                  <a:pt x="712290" y="283972"/>
                </a:lnTo>
                <a:lnTo>
                  <a:pt x="712259" y="283599"/>
                </a:lnTo>
                <a:close/>
              </a:path>
              <a:path w="1439545" h="624204">
                <a:moveTo>
                  <a:pt x="254" y="0"/>
                </a:moveTo>
                <a:lnTo>
                  <a:pt x="0" y="12700"/>
                </a:lnTo>
                <a:lnTo>
                  <a:pt x="33655" y="13081"/>
                </a:lnTo>
                <a:lnTo>
                  <a:pt x="67056" y="14350"/>
                </a:lnTo>
                <a:lnTo>
                  <a:pt x="133604" y="19177"/>
                </a:lnTo>
                <a:lnTo>
                  <a:pt x="199136" y="26924"/>
                </a:lnTo>
                <a:lnTo>
                  <a:pt x="263144" y="37465"/>
                </a:lnTo>
                <a:lnTo>
                  <a:pt x="324993" y="50546"/>
                </a:lnTo>
                <a:lnTo>
                  <a:pt x="384048" y="65912"/>
                </a:lnTo>
                <a:lnTo>
                  <a:pt x="440055" y="83438"/>
                </a:lnTo>
                <a:lnTo>
                  <a:pt x="492251" y="102743"/>
                </a:lnTo>
                <a:lnTo>
                  <a:pt x="540385" y="123825"/>
                </a:lnTo>
                <a:lnTo>
                  <a:pt x="583564" y="146177"/>
                </a:lnTo>
                <a:lnTo>
                  <a:pt x="621538" y="169925"/>
                </a:lnTo>
                <a:lnTo>
                  <a:pt x="653542" y="194310"/>
                </a:lnTo>
                <a:lnTo>
                  <a:pt x="689356" y="232283"/>
                </a:lnTo>
                <a:lnTo>
                  <a:pt x="709295" y="270383"/>
                </a:lnTo>
                <a:lnTo>
                  <a:pt x="712259" y="283599"/>
                </a:lnTo>
                <a:lnTo>
                  <a:pt x="712216" y="283083"/>
                </a:lnTo>
                <a:lnTo>
                  <a:pt x="724991" y="283083"/>
                </a:lnTo>
                <a:lnTo>
                  <a:pt x="724916" y="281432"/>
                </a:lnTo>
                <a:lnTo>
                  <a:pt x="724788" y="281178"/>
                </a:lnTo>
                <a:lnTo>
                  <a:pt x="721741" y="267716"/>
                </a:lnTo>
                <a:lnTo>
                  <a:pt x="700024" y="225298"/>
                </a:lnTo>
                <a:lnTo>
                  <a:pt x="662177" y="185038"/>
                </a:lnTo>
                <a:lnTo>
                  <a:pt x="629031" y="159638"/>
                </a:lnTo>
                <a:lnTo>
                  <a:pt x="590169" y="135255"/>
                </a:lnTo>
                <a:lnTo>
                  <a:pt x="545973" y="112395"/>
                </a:lnTo>
                <a:lnTo>
                  <a:pt x="497205" y="91059"/>
                </a:lnTo>
                <a:lnTo>
                  <a:pt x="444373" y="71374"/>
                </a:lnTo>
                <a:lnTo>
                  <a:pt x="387731" y="53848"/>
                </a:lnTo>
                <a:lnTo>
                  <a:pt x="327913" y="38227"/>
                </a:lnTo>
                <a:lnTo>
                  <a:pt x="265557" y="25019"/>
                </a:lnTo>
                <a:lnTo>
                  <a:pt x="201041" y="14350"/>
                </a:lnTo>
                <a:lnTo>
                  <a:pt x="135000" y="6477"/>
                </a:lnTo>
                <a:lnTo>
                  <a:pt x="67818" y="1650"/>
                </a:lnTo>
                <a:lnTo>
                  <a:pt x="34036" y="381"/>
                </a:lnTo>
                <a:lnTo>
                  <a:pt x="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(4/23) </a:t>
            </a:r>
            <a:r>
              <a:rPr spc="-130" dirty="0"/>
              <a:t>– </a:t>
            </a:r>
            <a:r>
              <a:rPr spc="15" dirty="0"/>
              <a:t>properties</a:t>
            </a:r>
            <a:r>
              <a:rPr spc="55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/>
          <p:nvPr/>
        </p:nvSpPr>
        <p:spPr>
          <a:xfrm>
            <a:off x="627824" y="2636901"/>
            <a:ext cx="4732020" cy="1161415"/>
          </a:xfrm>
          <a:custGeom>
            <a:avLst/>
            <a:gdLst/>
            <a:ahLst/>
            <a:cxnLst/>
            <a:rect l="l" t="t" r="r" b="b"/>
            <a:pathLst>
              <a:path w="4732020" h="1161414">
                <a:moveTo>
                  <a:pt x="0" y="1161288"/>
                </a:moveTo>
                <a:lnTo>
                  <a:pt x="4731766" y="1161288"/>
                </a:lnTo>
                <a:lnTo>
                  <a:pt x="4731766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593" y="4653153"/>
            <a:ext cx="9573895" cy="1224280"/>
          </a:xfrm>
          <a:custGeom>
            <a:avLst/>
            <a:gdLst/>
            <a:ahLst/>
            <a:cxnLst/>
            <a:rect l="l" t="t" r="r" b="b"/>
            <a:pathLst>
              <a:path w="9573895" h="1224279">
                <a:moveTo>
                  <a:pt x="0" y="1224191"/>
                </a:moveTo>
                <a:lnTo>
                  <a:pt x="9573895" y="1224191"/>
                </a:lnTo>
                <a:lnTo>
                  <a:pt x="9573895" y="0"/>
                </a:lnTo>
                <a:lnTo>
                  <a:pt x="0" y="0"/>
                </a:lnTo>
                <a:lnTo>
                  <a:pt x="0" y="12241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471" y="2429255"/>
            <a:ext cx="4049395" cy="1369060"/>
          </a:xfrm>
          <a:custGeom>
            <a:avLst/>
            <a:gdLst/>
            <a:ahLst/>
            <a:cxnLst/>
            <a:rect l="l" t="t" r="r" b="b"/>
            <a:pathLst>
              <a:path w="4049395" h="1369060">
                <a:moveTo>
                  <a:pt x="0" y="1368933"/>
                </a:moveTo>
                <a:lnTo>
                  <a:pt x="4049140" y="1368933"/>
                </a:lnTo>
                <a:lnTo>
                  <a:pt x="4049140" y="0"/>
                </a:lnTo>
                <a:lnTo>
                  <a:pt x="0" y="0"/>
                </a:lnTo>
                <a:lnTo>
                  <a:pt x="0" y="13689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76213" y="2807589"/>
            <a:ext cx="3281679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driver=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com.mysql.jdbc.Driver  </a:t>
            </a:r>
            <a:r>
              <a:rPr sz="1300" b="1" spc="-10" dirty="0">
                <a:latin typeface="Consolas"/>
                <a:cs typeface="Consolas"/>
              </a:rPr>
              <a:t>url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j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bc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my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q</a:t>
            </a:r>
            <a:r>
              <a:rPr sz="1300" b="1" spc="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:/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/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loc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h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os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t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:3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3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0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6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/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m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y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b  </a:t>
            </a:r>
            <a:r>
              <a:rPr sz="1300" b="1" spc="-5" dirty="0">
                <a:latin typeface="Consolas"/>
                <a:cs typeface="Consolas"/>
              </a:rPr>
              <a:t>username=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mybatisuser  </a:t>
            </a:r>
            <a:r>
              <a:rPr sz="1300" b="1" spc="-5" dirty="0">
                <a:latin typeface="Consolas"/>
                <a:cs typeface="Consolas"/>
              </a:rPr>
              <a:t>password=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mybatisuser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868" y="2708528"/>
            <a:ext cx="451929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3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"config.properties"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"mykosta"</a:t>
            </a:r>
            <a:r>
              <a:rPr sz="13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R="64135" algn="r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"qwer1234"</a:t>
            </a:r>
            <a:r>
              <a:rPr sz="13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y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050" i="1" spc="-20" dirty="0">
                <a:solidFill>
                  <a:srgbClr val="7E7E7E"/>
                </a:solidFill>
                <a:latin typeface="Calibri"/>
                <a:cs typeface="Calibri"/>
              </a:rPr>
              <a:t>ati</a:t>
            </a:r>
            <a:r>
              <a:rPr sz="1050" i="1" spc="-3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i="1" spc="50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onfi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7" y="3580892"/>
            <a:ext cx="97091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config.properties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824" y="2348864"/>
            <a:ext cx="4732020" cy="288290"/>
          </a:xfrm>
          <a:custGeom>
            <a:avLst/>
            <a:gdLst/>
            <a:ahLst/>
            <a:cxnLst/>
            <a:rect l="l" t="t" r="r" b="b"/>
            <a:pathLst>
              <a:path w="4732020" h="288289">
                <a:moveTo>
                  <a:pt x="0" y="288036"/>
                </a:moveTo>
                <a:lnTo>
                  <a:pt x="4731766" y="288036"/>
                </a:lnTo>
                <a:lnTo>
                  <a:pt x="473176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824" y="2348864"/>
            <a:ext cx="4732020" cy="288290"/>
          </a:xfrm>
          <a:custGeom>
            <a:avLst/>
            <a:gdLst/>
            <a:ahLst/>
            <a:cxnLst/>
            <a:rect l="l" t="t" r="r" b="b"/>
            <a:pathLst>
              <a:path w="4732020" h="288289">
                <a:moveTo>
                  <a:pt x="0" y="288036"/>
                </a:moveTo>
                <a:lnTo>
                  <a:pt x="4731766" y="288036"/>
                </a:lnTo>
                <a:lnTo>
                  <a:pt x="473176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" y="2353055"/>
            <a:ext cx="80314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2337816"/>
            <a:ext cx="571499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6003" y="2337816"/>
            <a:ext cx="32918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4876" y="2337816"/>
            <a:ext cx="32918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3748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1848" y="2337816"/>
            <a:ext cx="454151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5688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471" y="2348864"/>
            <a:ext cx="4026535" cy="288290"/>
          </a:xfrm>
          <a:custGeom>
            <a:avLst/>
            <a:gdLst/>
            <a:ahLst/>
            <a:cxnLst/>
            <a:rect l="l" t="t" r="r" b="b"/>
            <a:pathLst>
              <a:path w="4026534" h="288289">
                <a:moveTo>
                  <a:pt x="0" y="288036"/>
                </a:moveTo>
                <a:lnTo>
                  <a:pt x="4026407" y="288036"/>
                </a:lnTo>
                <a:lnTo>
                  <a:pt x="40264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1471" y="2348864"/>
            <a:ext cx="4026535" cy="288290"/>
          </a:xfrm>
          <a:custGeom>
            <a:avLst/>
            <a:gdLst/>
            <a:ahLst/>
            <a:cxnLst/>
            <a:rect l="l" t="t" r="r" b="b"/>
            <a:pathLst>
              <a:path w="4026534" h="288289">
                <a:moveTo>
                  <a:pt x="0" y="288036"/>
                </a:moveTo>
                <a:lnTo>
                  <a:pt x="4026407" y="288036"/>
                </a:lnTo>
                <a:lnTo>
                  <a:pt x="40264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5435" y="2353055"/>
            <a:ext cx="839723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4847" y="2353055"/>
            <a:ext cx="24993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471" y="2337816"/>
            <a:ext cx="45262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6788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4888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7204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5304" y="2337816"/>
            <a:ext cx="454151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9143" y="2353055"/>
            <a:ext cx="295655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14488" y="2353055"/>
            <a:ext cx="903731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7907" y="2337816"/>
            <a:ext cx="329183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6780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4880" y="2337816"/>
            <a:ext cx="454151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8719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3118" y="862329"/>
            <a:ext cx="8600440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는 </a:t>
            </a:r>
            <a:r>
              <a:rPr sz="1800" b="1" spc="-365" dirty="0">
                <a:latin typeface="Malgun Gothic"/>
                <a:cs typeface="Malgun Gothic"/>
              </a:rPr>
              <a:t>세 </a:t>
            </a:r>
            <a:r>
              <a:rPr sz="1800" b="1" spc="-370" dirty="0">
                <a:latin typeface="Malgun Gothic"/>
                <a:cs typeface="Malgun Gothic"/>
              </a:rPr>
              <a:t>가지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380" dirty="0">
                <a:latin typeface="Malgun Gothic"/>
                <a:cs typeface="Malgun Gothic"/>
              </a:rPr>
              <a:t>설정할  </a:t>
            </a:r>
            <a:r>
              <a:rPr sz="1800" b="1" spc="-360" dirty="0">
                <a:latin typeface="Malgun Gothic"/>
                <a:cs typeface="Malgun Gothic"/>
              </a:rPr>
              <a:t>수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5" dirty="0">
                <a:latin typeface="Calibri"/>
                <a:cs typeface="Calibri"/>
              </a:rPr>
              <a:t>Property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Element</a:t>
            </a:r>
            <a:r>
              <a:rPr sz="1600" spc="9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5" dirty="0">
                <a:latin typeface="Calibri"/>
                <a:cs typeface="Calibri"/>
              </a:rPr>
              <a:t>.perperties </a:t>
            </a:r>
            <a:r>
              <a:rPr sz="1600" spc="-320" dirty="0">
                <a:latin typeface="Gulim"/>
                <a:cs typeface="Gulim"/>
              </a:rPr>
              <a:t>파일로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정의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0" dirty="0">
                <a:latin typeface="Calibri"/>
                <a:cs typeface="Calibri"/>
              </a:rPr>
              <a:t>SqlSessionFactoryBuilder</a:t>
            </a:r>
            <a:r>
              <a:rPr sz="1600" spc="20" dirty="0">
                <a:latin typeface="Gulim"/>
                <a:cs typeface="Gulim"/>
              </a:rPr>
              <a:t>의 </a:t>
            </a:r>
            <a:r>
              <a:rPr sz="1600" spc="-85" dirty="0">
                <a:latin typeface="Calibri"/>
                <a:cs typeface="Calibri"/>
              </a:rPr>
              <a:t>build</a:t>
            </a:r>
            <a:r>
              <a:rPr sz="1600" spc="-85" dirty="0">
                <a:latin typeface="Gulim"/>
                <a:cs typeface="Gulim"/>
              </a:rPr>
              <a:t>메소드</a:t>
            </a:r>
            <a:r>
              <a:rPr sz="1600" spc="-65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활용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동일한  속성이  여러  곳에  정의된  경우  </a:t>
            </a:r>
            <a:r>
              <a:rPr sz="1800" b="1" spc="-375" dirty="0">
                <a:latin typeface="Malgun Gothic"/>
                <a:cs typeface="Malgun Gothic"/>
              </a:rPr>
              <a:t>아래 </a:t>
            </a:r>
            <a:r>
              <a:rPr sz="1800" b="1" spc="-380" dirty="0">
                <a:latin typeface="Malgun Gothic"/>
                <a:cs typeface="Malgun Gothic"/>
              </a:rPr>
              <a:t>나열된  순서로 </a:t>
            </a:r>
            <a:r>
              <a:rPr sz="1800" b="1" spc="20" dirty="0">
                <a:latin typeface="Calibri"/>
                <a:cs typeface="Calibri"/>
              </a:rPr>
              <a:t>override </a:t>
            </a:r>
            <a:r>
              <a:rPr sz="1800" b="1" spc="-370" dirty="0">
                <a:latin typeface="Malgun Gothic"/>
                <a:cs typeface="Malgun Gothic"/>
              </a:rPr>
              <a:t>되어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적용됩니다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  <a:tabLst>
                <a:tab pos="5890895" algn="l"/>
              </a:tabLst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엘리먼트로</a:t>
            </a:r>
            <a:r>
              <a:rPr sz="12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200" b="1" spc="-245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Classpath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내의  별도  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200" b="1" spc="-60" dirty="0">
                <a:solidFill>
                  <a:srgbClr val="FFFFFF"/>
                </a:solidFill>
                <a:latin typeface="Calibri"/>
                <a:cs typeface="Calibri"/>
              </a:rPr>
              <a:t>(.properties)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12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824" y="4365116"/>
            <a:ext cx="9577070" cy="288290"/>
          </a:xfrm>
          <a:custGeom>
            <a:avLst/>
            <a:gdLst/>
            <a:ahLst/>
            <a:cxnLst/>
            <a:rect l="l" t="t" r="r" b="b"/>
            <a:pathLst>
              <a:path w="9577070" h="288289">
                <a:moveTo>
                  <a:pt x="0" y="288036"/>
                </a:moveTo>
                <a:lnTo>
                  <a:pt x="9576689" y="288036"/>
                </a:lnTo>
                <a:lnTo>
                  <a:pt x="95766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824" y="4365116"/>
            <a:ext cx="9577070" cy="288290"/>
          </a:xfrm>
          <a:custGeom>
            <a:avLst/>
            <a:gdLst/>
            <a:ahLst/>
            <a:cxnLst/>
            <a:rect l="l" t="t" r="r" b="b"/>
            <a:pathLst>
              <a:path w="9577070" h="288289">
                <a:moveTo>
                  <a:pt x="0" y="288036"/>
                </a:moveTo>
                <a:lnTo>
                  <a:pt x="9576689" y="288036"/>
                </a:lnTo>
                <a:lnTo>
                  <a:pt x="95766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980" y="4369308"/>
            <a:ext cx="1856232" cy="3474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7900" y="4354067"/>
            <a:ext cx="329184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6772" y="4369308"/>
            <a:ext cx="248412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4872" y="4369308"/>
            <a:ext cx="591312" cy="3474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5872" y="4354067"/>
            <a:ext cx="573024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8583" y="4369308"/>
            <a:ext cx="248411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6683" y="4354067"/>
            <a:ext cx="809244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5615" y="4369308"/>
            <a:ext cx="249936" cy="34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25240" y="4354067"/>
            <a:ext cx="452627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7555" y="4369308"/>
            <a:ext cx="254508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7120" y="4411091"/>
            <a:ext cx="6484620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SqlSessionFactoryBuilder</a:t>
            </a:r>
            <a:r>
              <a:rPr sz="1200" b="1" spc="5" dirty="0">
                <a:solidFill>
                  <a:srgbClr val="FFFFFF"/>
                </a:solidFill>
                <a:latin typeface="Malgun Gothic"/>
                <a:cs typeface="Malgun Gothic"/>
              </a:rPr>
              <a:t>의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메소드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파라미터로</a:t>
            </a:r>
            <a:r>
              <a:rPr sz="12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전달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165" marR="253809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Properties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Properties(); 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</a:t>
            </a:r>
            <a:r>
              <a:rPr sz="1300" b="1" spc="-5" dirty="0">
                <a:latin typeface="Consolas"/>
                <a:cs typeface="Consolas"/>
              </a:rPr>
              <a:t>.setProperty(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"username"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-4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"kostauser"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SqlSessionFactory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factory</a:t>
            </a:r>
            <a:r>
              <a:rPr sz="1300" b="1" spc="-55" dirty="0">
                <a:solidFill>
                  <a:srgbClr val="6A3D3D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=</a:t>
            </a:r>
            <a:endParaRPr sz="13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SqlSessionFactoryBuilder().build(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300" b="1" spc="-5" dirty="0">
                <a:latin typeface="Consolas"/>
                <a:cs typeface="Consolas"/>
              </a:rPr>
              <a:t>, environment,</a:t>
            </a:r>
            <a:r>
              <a:rPr sz="1300" b="1" spc="2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14340" y="2644139"/>
            <a:ext cx="504190" cy="928369"/>
          </a:xfrm>
          <a:custGeom>
            <a:avLst/>
            <a:gdLst/>
            <a:ahLst/>
            <a:cxnLst/>
            <a:rect l="l" t="t" r="r" b="b"/>
            <a:pathLst>
              <a:path w="504189" h="928370">
                <a:moveTo>
                  <a:pt x="15748" y="202437"/>
                </a:moveTo>
                <a:lnTo>
                  <a:pt x="0" y="202437"/>
                </a:lnTo>
                <a:lnTo>
                  <a:pt x="0" y="725297"/>
                </a:lnTo>
                <a:lnTo>
                  <a:pt x="15748" y="725297"/>
                </a:lnTo>
                <a:lnTo>
                  <a:pt x="15748" y="202437"/>
                </a:lnTo>
                <a:close/>
              </a:path>
              <a:path w="504189" h="928370">
                <a:moveTo>
                  <a:pt x="62992" y="202437"/>
                </a:moveTo>
                <a:lnTo>
                  <a:pt x="31496" y="202437"/>
                </a:lnTo>
                <a:lnTo>
                  <a:pt x="31496" y="725297"/>
                </a:lnTo>
                <a:lnTo>
                  <a:pt x="62992" y="725297"/>
                </a:lnTo>
                <a:lnTo>
                  <a:pt x="62992" y="202437"/>
                </a:lnTo>
                <a:close/>
              </a:path>
              <a:path w="504189" h="928370">
                <a:moveTo>
                  <a:pt x="224536" y="0"/>
                </a:moveTo>
                <a:lnTo>
                  <a:pt x="224536" y="202437"/>
                </a:lnTo>
                <a:lnTo>
                  <a:pt x="78739" y="202437"/>
                </a:lnTo>
                <a:lnTo>
                  <a:pt x="78739" y="725297"/>
                </a:lnTo>
                <a:lnTo>
                  <a:pt x="224536" y="725297"/>
                </a:lnTo>
                <a:lnTo>
                  <a:pt x="224536" y="927862"/>
                </a:lnTo>
                <a:lnTo>
                  <a:pt x="504063" y="463931"/>
                </a:lnTo>
                <a:lnTo>
                  <a:pt x="2245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2046" y="3857752"/>
            <a:ext cx="928369" cy="448309"/>
          </a:xfrm>
          <a:custGeom>
            <a:avLst/>
            <a:gdLst/>
            <a:ahLst/>
            <a:cxnLst/>
            <a:rect l="l" t="t" r="r" b="b"/>
            <a:pathLst>
              <a:path w="928370" h="448310">
                <a:moveTo>
                  <a:pt x="725424" y="0"/>
                </a:moveTo>
                <a:lnTo>
                  <a:pt x="202564" y="0"/>
                </a:lnTo>
                <a:lnTo>
                  <a:pt x="202564" y="13970"/>
                </a:lnTo>
                <a:lnTo>
                  <a:pt x="725424" y="13970"/>
                </a:lnTo>
                <a:lnTo>
                  <a:pt x="725424" y="0"/>
                </a:lnTo>
                <a:close/>
              </a:path>
              <a:path w="928370" h="448310">
                <a:moveTo>
                  <a:pt x="725424" y="28067"/>
                </a:moveTo>
                <a:lnTo>
                  <a:pt x="202564" y="28067"/>
                </a:lnTo>
                <a:lnTo>
                  <a:pt x="202564" y="56006"/>
                </a:lnTo>
                <a:lnTo>
                  <a:pt x="725424" y="56006"/>
                </a:lnTo>
                <a:lnTo>
                  <a:pt x="725424" y="28067"/>
                </a:lnTo>
                <a:close/>
              </a:path>
              <a:path w="928370" h="448310">
                <a:moveTo>
                  <a:pt x="927861" y="199517"/>
                </a:moveTo>
                <a:lnTo>
                  <a:pt x="0" y="199517"/>
                </a:lnTo>
                <a:lnTo>
                  <a:pt x="463930" y="447802"/>
                </a:lnTo>
                <a:lnTo>
                  <a:pt x="927861" y="199517"/>
                </a:lnTo>
                <a:close/>
              </a:path>
              <a:path w="928370" h="448310">
                <a:moveTo>
                  <a:pt x="725424" y="69977"/>
                </a:moveTo>
                <a:lnTo>
                  <a:pt x="202564" y="69977"/>
                </a:lnTo>
                <a:lnTo>
                  <a:pt x="202564" y="199517"/>
                </a:lnTo>
                <a:lnTo>
                  <a:pt x="725424" y="199517"/>
                </a:lnTo>
                <a:lnTo>
                  <a:pt x="725424" y="699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(5/23) </a:t>
            </a:r>
            <a:r>
              <a:rPr spc="-130" dirty="0"/>
              <a:t>– </a:t>
            </a:r>
            <a:r>
              <a:rPr spc="-11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8908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settings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40" dirty="0">
                <a:latin typeface="Calibri"/>
                <a:cs typeface="Calibri"/>
              </a:rPr>
              <a:t>SqlSessionFactory</a:t>
            </a:r>
            <a:r>
              <a:rPr sz="1800" b="1" spc="-40" dirty="0">
                <a:latin typeface="Malgun Gothic"/>
                <a:cs typeface="Malgun Gothic"/>
              </a:rPr>
              <a:t>객체가 </a:t>
            </a:r>
            <a:r>
              <a:rPr sz="1800" b="1" spc="-70" dirty="0">
                <a:latin typeface="Calibri"/>
                <a:cs typeface="Calibri"/>
              </a:rPr>
              <a:t>SqlSession</a:t>
            </a:r>
            <a:r>
              <a:rPr sz="1800" b="1" spc="-70" dirty="0">
                <a:latin typeface="Malgun Gothic"/>
                <a:cs typeface="Malgun Gothic"/>
              </a:rPr>
              <a:t>객체를 </a:t>
            </a:r>
            <a:r>
              <a:rPr sz="1800" b="1" spc="-375" dirty="0">
                <a:latin typeface="Malgun Gothic"/>
                <a:cs typeface="Malgun Gothic"/>
              </a:rPr>
              <a:t>생성할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80" dirty="0">
                <a:latin typeface="Malgun Gothic"/>
                <a:cs typeface="Malgun Gothic"/>
              </a:rPr>
              <a:t>객체의  </a:t>
            </a:r>
            <a:r>
              <a:rPr sz="1800" b="1" spc="-375" dirty="0">
                <a:latin typeface="Malgun Gothic"/>
                <a:cs typeface="Malgun Gothic"/>
              </a:rPr>
              <a:t>특성을</a:t>
            </a:r>
            <a:r>
              <a:rPr sz="1800" b="1" spc="-1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결정합니다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같이 </a:t>
            </a:r>
            <a:r>
              <a:rPr sz="1800" b="1" spc="-380" dirty="0">
                <a:latin typeface="Malgun Gothic"/>
                <a:cs typeface="Malgun Gothic"/>
              </a:rPr>
              <a:t>다양한  속성이 </a:t>
            </a:r>
            <a:r>
              <a:rPr sz="1800" b="1" spc="-310" dirty="0">
                <a:latin typeface="Malgun Gothic"/>
                <a:cs typeface="Malgun Gothic"/>
              </a:rPr>
              <a:t>존재하지만</a:t>
            </a:r>
            <a:r>
              <a:rPr sz="1800" b="1" spc="-310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특별한  경우가  아니면  기본값을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3708" y="2350007"/>
            <a:ext cx="382524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5440" y="2350007"/>
            <a:ext cx="382524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7171" y="2366772"/>
            <a:ext cx="292608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6488" y="2350007"/>
            <a:ext cx="664464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159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0167" y="2708910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4">
                <a:moveTo>
                  <a:pt x="0" y="360045"/>
                </a:moveTo>
                <a:lnTo>
                  <a:pt x="5328665" y="360045"/>
                </a:lnTo>
                <a:lnTo>
                  <a:pt x="53286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832" y="2708910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4">
                <a:moveTo>
                  <a:pt x="0" y="360045"/>
                </a:moveTo>
                <a:lnTo>
                  <a:pt x="1224165" y="360045"/>
                </a:lnTo>
                <a:lnTo>
                  <a:pt x="12241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8832" y="3068954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5"/>
                </a:moveTo>
                <a:lnTo>
                  <a:pt x="1224165" y="360045"/>
                </a:lnTo>
                <a:lnTo>
                  <a:pt x="12241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2163" y="2350007"/>
            <a:ext cx="664463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5835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784" y="2708910"/>
            <a:ext cx="2448560" cy="360045"/>
          </a:xfrm>
          <a:custGeom>
            <a:avLst/>
            <a:gdLst/>
            <a:ahLst/>
            <a:cxnLst/>
            <a:rect l="l" t="t" r="r" b="b"/>
            <a:pathLst>
              <a:path w="2448560" h="360044">
                <a:moveTo>
                  <a:pt x="0" y="360045"/>
                </a:moveTo>
                <a:lnTo>
                  <a:pt x="2448306" y="360045"/>
                </a:lnTo>
                <a:lnTo>
                  <a:pt x="2448306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85376" y="2350007"/>
            <a:ext cx="664464" cy="400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9047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12985" y="2708910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4">
                <a:moveTo>
                  <a:pt x="0" y="360045"/>
                </a:moveTo>
                <a:lnTo>
                  <a:pt x="792111" y="360045"/>
                </a:lnTo>
                <a:lnTo>
                  <a:pt x="792111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8832" y="4149090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4"/>
                </a:moveTo>
                <a:lnTo>
                  <a:pt x="1224165" y="360044"/>
                </a:lnTo>
                <a:lnTo>
                  <a:pt x="1224165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8832" y="4509134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4"/>
                </a:moveTo>
                <a:lnTo>
                  <a:pt x="1224165" y="360044"/>
                </a:lnTo>
                <a:lnTo>
                  <a:pt x="1224165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167" y="3429508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5"/>
                </a:moveTo>
                <a:lnTo>
                  <a:pt x="5328792" y="360045"/>
                </a:lnTo>
                <a:lnTo>
                  <a:pt x="5328792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0167" y="3789553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5"/>
                </a:moveTo>
                <a:lnTo>
                  <a:pt x="5328792" y="360045"/>
                </a:lnTo>
                <a:lnTo>
                  <a:pt x="5328792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0167" y="4869688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4"/>
                </a:moveTo>
                <a:lnTo>
                  <a:pt x="5328792" y="360044"/>
                </a:lnTo>
                <a:lnTo>
                  <a:pt x="5328792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8609" y="2345689"/>
          <a:ext cx="9793312" cy="396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344"/>
                <a:gridCol w="5328704"/>
                <a:gridCol w="1224159"/>
                <a:gridCol w="792105"/>
              </a:tblGrid>
              <a:tr h="360045"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적용값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기본값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cacheEnabled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캐시  사용  여부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매퍼별로  캐시를  사용하지  않으려면  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</a:t>
                      </a:r>
                      <a:r>
                        <a:rPr sz="1200" spc="8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lazyLoadingEnabled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늦은  로딩  설정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6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6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시  모든  관계를  가진  객체는  즉시  </a:t>
                      </a:r>
                      <a:r>
                        <a:rPr sz="1200" spc="-20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로딩됨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aggressiveLazyLoading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활성화  상태로  두게  되면  늦은  로딩을  하는  객체는  호출에  따라  점진적으로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로딩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반면에  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개별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프로퍼티는  요청할  때 </a:t>
                      </a:r>
                      <a:r>
                        <a:rPr sz="1200" spc="-2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로드됨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multipleResultSetsEnabled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한  개의  구문에서  여러  개의 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ResultSet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를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허용할지  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드라이버가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지원해야  </a:t>
                      </a:r>
                      <a:r>
                        <a:rPr sz="1200" spc="-2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함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97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useColumnLabel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컬럼명  대신에  컬럼  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라벨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(Alias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명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을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사용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드라이버마다  다르게  작동하므로  확인이  </a:t>
                      </a:r>
                      <a:r>
                        <a:rPr sz="1200" spc="-204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필요함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useGeneratedKeys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생성  키  사용  여부  설정  </a:t>
                      </a:r>
                      <a:r>
                        <a:rPr sz="1200" spc="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r>
                        <a:rPr sz="1200" spc="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은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auto_increment, </a:t>
                      </a:r>
                      <a:r>
                        <a:rPr sz="1200" spc="5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ORACLE</a:t>
                      </a:r>
                      <a:r>
                        <a:rPr sz="1200" spc="5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은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를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제공함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false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autoMappingBehavior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5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자동매핑  설정  </a:t>
                      </a:r>
                      <a:r>
                        <a:rPr sz="1200" spc="6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(PARTIAL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중첩된  결과를  제외하고  간단한  매핑 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  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 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FULL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처리가능한  모든  자동매핑 </a:t>
                      </a:r>
                      <a:r>
                        <a:rPr sz="1200" spc="-24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315"/>
                        </a:lnSpc>
                      </a:pPr>
                      <a:r>
                        <a:rPr sz="1200" spc="90" dirty="0">
                          <a:latin typeface="Calibri"/>
                          <a:cs typeface="Calibri"/>
                        </a:rPr>
                        <a:t>NONE,PARTIAL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200" spc="100" dirty="0">
                          <a:latin typeface="Calibri"/>
                          <a:cs typeface="Calibri"/>
                        </a:rPr>
                        <a:t>FULL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80" dirty="0">
                          <a:latin typeface="Calibri"/>
                          <a:cs typeface="Calibri"/>
                        </a:rPr>
                        <a:t>PARTIAL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982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defaultExecutorType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기본  실행  옵션  설정 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(SIMPLE :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객체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재사용하지  않음  </a:t>
                      </a:r>
                      <a:r>
                        <a:rPr sz="1200" spc="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7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REUSE</a:t>
                      </a:r>
                      <a:r>
                        <a:rPr sz="1200" spc="1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PreparedStatments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1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BATCH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Stement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재사용하고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작업을  일괄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315"/>
                        </a:lnSpc>
                      </a:pPr>
                      <a:r>
                        <a:rPr sz="1200" spc="50" dirty="0">
                          <a:latin typeface="Calibri"/>
                          <a:cs typeface="Calibri"/>
                        </a:rPr>
                        <a:t>SIMPLE,REUSE,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200" spc="125" dirty="0">
                          <a:latin typeface="Calibri"/>
                          <a:cs typeface="Calibri"/>
                        </a:rPr>
                        <a:t>BATCH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45" dirty="0">
                          <a:latin typeface="Calibri"/>
                          <a:cs typeface="Calibri"/>
                        </a:rPr>
                        <a:t>SIMPLE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5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defaultStatementTimeout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10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db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에서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응답을  기다리기  위한  시간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14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145" dirty="0">
                          <a:latin typeface="Gulim"/>
                          <a:cs typeface="Gulim"/>
                        </a:rPr>
                        <a:t>이상</a:t>
                      </a:r>
                      <a:r>
                        <a:rPr sz="12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정수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80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mapUnderScoreToCamelCase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컬럼명으로  사용된  언더바  표기법을  객체의  낙타표기법으로  자동  매핑할지  </a:t>
                      </a:r>
                      <a:r>
                        <a:rPr sz="1200" spc="-18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false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24976" y="6444183"/>
            <a:ext cx="164592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8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(6/23) </a:t>
            </a:r>
            <a:r>
              <a:rPr spc="-130" dirty="0"/>
              <a:t>– </a:t>
            </a:r>
            <a:r>
              <a:rPr spc="-40" dirty="0"/>
              <a:t>typeAliases </a:t>
            </a:r>
            <a:r>
              <a:rPr spc="5" dirty="0"/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388859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typeAliases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패키지  경로를 </a:t>
            </a:r>
            <a:r>
              <a:rPr sz="1800" b="1" spc="-375" dirty="0">
                <a:latin typeface="Malgun Gothic"/>
                <a:cs typeface="Malgun Gothic"/>
              </a:rPr>
              <a:t>포함한 </a:t>
            </a:r>
            <a:r>
              <a:rPr sz="1800" b="1" spc="-365" dirty="0">
                <a:latin typeface="Malgun Gothic"/>
                <a:cs typeface="Malgun Gothic"/>
              </a:rPr>
              <a:t>긴 </a:t>
            </a:r>
            <a:r>
              <a:rPr sz="1800" b="1" spc="-385" dirty="0">
                <a:latin typeface="Malgun Gothic"/>
                <a:cs typeface="Malgun Gothic"/>
              </a:rPr>
              <a:t>문자열을  </a:t>
            </a:r>
            <a:r>
              <a:rPr sz="1800" b="1" spc="-295" dirty="0">
                <a:latin typeface="Malgun Gothic"/>
                <a:cs typeface="Malgun Gothic"/>
              </a:rPr>
              <a:t>약어</a:t>
            </a:r>
            <a:r>
              <a:rPr sz="1800" b="1" spc="-295" dirty="0">
                <a:latin typeface="Calibri"/>
                <a:cs typeface="Calibri"/>
              </a:rPr>
              <a:t>(</a:t>
            </a:r>
            <a:r>
              <a:rPr sz="1800" b="1" spc="-295" dirty="0">
                <a:latin typeface="Malgun Gothic"/>
                <a:cs typeface="Malgun Gothic"/>
              </a:rPr>
              <a:t>별칭</a:t>
            </a:r>
            <a:r>
              <a:rPr sz="1800" b="1" spc="-295" dirty="0">
                <a:latin typeface="Calibri"/>
                <a:cs typeface="Calibri"/>
              </a:rPr>
              <a:t>)</a:t>
            </a:r>
            <a:r>
              <a:rPr sz="1800" b="1" spc="-295" dirty="0">
                <a:latin typeface="Malgun Gothic"/>
                <a:cs typeface="Malgun Gothic"/>
              </a:rPr>
              <a:t>로 </a:t>
            </a:r>
            <a:r>
              <a:rPr sz="1800" b="1" spc="-6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선언합니다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설정에서  </a:t>
            </a:r>
            <a:r>
              <a:rPr sz="1800" b="1" spc="-325" dirty="0">
                <a:latin typeface="Malgun Gothic"/>
                <a:cs typeface="Malgun Gothic"/>
              </a:rPr>
              <a:t>패키지명</a:t>
            </a:r>
            <a:r>
              <a:rPr sz="1800" b="1" spc="-325" dirty="0">
                <a:latin typeface="Calibri"/>
                <a:cs typeface="Calibri"/>
              </a:rPr>
              <a:t>+</a:t>
            </a:r>
            <a:r>
              <a:rPr sz="1800" b="1" spc="-325" dirty="0">
                <a:latin typeface="Malgun Gothic"/>
                <a:cs typeface="Malgun Gothic"/>
              </a:rPr>
              <a:t>클래스명 </a:t>
            </a:r>
            <a:r>
              <a:rPr sz="1800" b="1" spc="-375" dirty="0">
                <a:latin typeface="Malgun Gothic"/>
                <a:cs typeface="Malgun Gothic"/>
              </a:rPr>
              <a:t>대신  </a:t>
            </a:r>
            <a:r>
              <a:rPr sz="1800" b="1" spc="-380" dirty="0">
                <a:latin typeface="Malgun Gothic"/>
                <a:cs typeface="Malgun Gothic"/>
              </a:rPr>
              <a:t>별칭을  </a:t>
            </a:r>
            <a:r>
              <a:rPr sz="1800" b="1" spc="-385" dirty="0">
                <a:latin typeface="Malgun Gothic"/>
                <a:cs typeface="Malgun Gothic"/>
              </a:rPr>
              <a:t>사용하여  </a:t>
            </a:r>
            <a:r>
              <a:rPr sz="1800" b="1" spc="-375" dirty="0">
                <a:latin typeface="Malgun Gothic"/>
                <a:cs typeface="Malgun Gothic"/>
              </a:rPr>
              <a:t>보기  쉽게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작성합니다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 파일  </a:t>
            </a:r>
            <a:r>
              <a:rPr sz="1800" b="1" spc="-229" dirty="0">
                <a:latin typeface="Malgun Gothic"/>
                <a:cs typeface="Malgun Gothic"/>
              </a:rPr>
              <a:t>대신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도메인  객체에  </a:t>
            </a:r>
            <a:r>
              <a:rPr sz="1800" b="1" spc="-385" dirty="0">
                <a:latin typeface="Malgun Gothic"/>
                <a:cs typeface="Malgun Gothic"/>
              </a:rPr>
              <a:t>어노테이션을  사용하여  </a:t>
            </a:r>
            <a:r>
              <a:rPr sz="1800" b="1" spc="-375" dirty="0">
                <a:latin typeface="Malgun Gothic"/>
                <a:cs typeface="Malgun Gothic"/>
              </a:rPr>
              <a:t>설정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가능합니다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2490" y="2630677"/>
            <a:ext cx="4897120" cy="1584325"/>
          </a:xfrm>
          <a:custGeom>
            <a:avLst/>
            <a:gdLst/>
            <a:ahLst/>
            <a:cxnLst/>
            <a:rect l="l" t="t" r="r" b="b"/>
            <a:pathLst>
              <a:path w="4897120" h="1584325">
                <a:moveTo>
                  <a:pt x="0" y="1584198"/>
                </a:moveTo>
                <a:lnTo>
                  <a:pt x="4896739" y="1584198"/>
                </a:lnTo>
                <a:lnTo>
                  <a:pt x="489673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2490" y="2630677"/>
            <a:ext cx="4897120" cy="1584325"/>
          </a:xfrm>
          <a:custGeom>
            <a:avLst/>
            <a:gdLst/>
            <a:ahLst/>
            <a:cxnLst/>
            <a:rect l="l" t="t" r="r" b="b"/>
            <a:pathLst>
              <a:path w="4897120" h="1584325">
                <a:moveTo>
                  <a:pt x="0" y="1584198"/>
                </a:moveTo>
                <a:lnTo>
                  <a:pt x="4896739" y="1584198"/>
                </a:lnTo>
                <a:lnTo>
                  <a:pt x="489673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7105" y="2828163"/>
            <a:ext cx="11696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3297" y="3007486"/>
            <a:ext cx="439293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23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5623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</a:t>
            </a:r>
            <a:r>
              <a:rPr sz="11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100">
              <a:latin typeface="Consolas"/>
              <a:cs typeface="Consolas"/>
            </a:endParaRPr>
          </a:p>
          <a:p>
            <a:pPr marL="1194435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5" dirty="0">
                <a:solidFill>
                  <a:srgbClr val="7E007E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"com.namoo.nexblog.object.Author"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4686" y="3666363"/>
            <a:ext cx="25400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7105" y="3834003"/>
            <a:ext cx="12458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52490" y="4646841"/>
            <a:ext cx="4897120" cy="1008380"/>
          </a:xfrm>
          <a:custGeom>
            <a:avLst/>
            <a:gdLst/>
            <a:ahLst/>
            <a:cxnLst/>
            <a:rect l="l" t="t" r="r" b="b"/>
            <a:pathLst>
              <a:path w="4897120" h="1008379">
                <a:moveTo>
                  <a:pt x="0" y="1008138"/>
                </a:moveTo>
                <a:lnTo>
                  <a:pt x="4896739" y="1008138"/>
                </a:lnTo>
                <a:lnTo>
                  <a:pt x="489673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2490" y="4646841"/>
            <a:ext cx="4897120" cy="1008380"/>
          </a:xfrm>
          <a:custGeom>
            <a:avLst/>
            <a:gdLst/>
            <a:ahLst/>
            <a:cxnLst/>
            <a:rect l="l" t="t" r="r" b="b"/>
            <a:pathLst>
              <a:path w="4897120" h="1008379">
                <a:moveTo>
                  <a:pt x="0" y="1008138"/>
                </a:moveTo>
                <a:lnTo>
                  <a:pt x="4896739" y="1008138"/>
                </a:lnTo>
                <a:lnTo>
                  <a:pt x="489673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5261" y="4790744"/>
            <a:ext cx="1656714" cy="216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100" b="1" spc="-10" dirty="0">
                <a:latin typeface="Consolas"/>
                <a:cs typeface="Consolas"/>
              </a:rPr>
              <a:t>Alias(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Author"</a:t>
            </a:r>
            <a:r>
              <a:rPr sz="1100" b="1" spc="-1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7105" y="4975732"/>
            <a:ext cx="155003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7E0054"/>
                </a:solidFill>
                <a:latin typeface="Consolas"/>
                <a:cs typeface="Consolas"/>
              </a:rPr>
              <a:t>public class</a:t>
            </a:r>
            <a:r>
              <a:rPr sz="11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1905" y="5143372"/>
            <a:ext cx="25400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7105" y="5311013"/>
            <a:ext cx="1028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427" y="2630601"/>
            <a:ext cx="4578985" cy="3024505"/>
          </a:xfrm>
          <a:custGeom>
            <a:avLst/>
            <a:gdLst/>
            <a:ahLst/>
            <a:cxnLst/>
            <a:rect l="l" t="t" r="r" b="b"/>
            <a:pathLst>
              <a:path w="4578985" h="3024504">
                <a:moveTo>
                  <a:pt x="0" y="3024378"/>
                </a:moveTo>
                <a:lnTo>
                  <a:pt x="4578731" y="3024378"/>
                </a:lnTo>
                <a:lnTo>
                  <a:pt x="4578731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427" y="2630601"/>
            <a:ext cx="4578985" cy="3024505"/>
          </a:xfrm>
          <a:custGeom>
            <a:avLst/>
            <a:gdLst/>
            <a:ahLst/>
            <a:cxnLst/>
            <a:rect l="l" t="t" r="r" b="b"/>
            <a:pathLst>
              <a:path w="4578985" h="3024504">
                <a:moveTo>
                  <a:pt x="0" y="3024378"/>
                </a:moveTo>
                <a:lnTo>
                  <a:pt x="4578731" y="3024378"/>
                </a:lnTo>
                <a:lnTo>
                  <a:pt x="4578731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585" y="2877565"/>
            <a:ext cx="444690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100" b="1" spc="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9385" y="3045205"/>
            <a:ext cx="23120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6873" y="3215068"/>
            <a:ext cx="167068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305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9385" y="3548379"/>
            <a:ext cx="27692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 </a:t>
            </a:r>
            <a:r>
              <a:rPr sz="1100" b="1" spc="-5" dirty="0">
                <a:latin typeface="Consolas"/>
                <a:cs typeface="Consolas"/>
              </a:rPr>
              <a:t>id, </a:t>
            </a:r>
            <a:r>
              <a:rPr sz="1100" b="1" spc="-10" dirty="0">
                <a:latin typeface="Consolas"/>
                <a:cs typeface="Consolas"/>
              </a:rPr>
              <a:t>password,</a:t>
            </a:r>
            <a:r>
              <a:rPr sz="1100" b="1" spc="-7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FROM AUTHOR_TB WHERE </a:t>
            </a:r>
            <a:r>
              <a:rPr sz="1100" b="1" spc="-5" dirty="0">
                <a:latin typeface="Consolas"/>
                <a:cs typeface="Consolas"/>
              </a:rPr>
              <a:t>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5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#{id}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9385" y="4218940"/>
            <a:ext cx="3913504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 </a:t>
            </a:r>
            <a:r>
              <a:rPr sz="1100" b="1" spc="-5" dirty="0">
                <a:latin typeface="Consolas"/>
                <a:cs typeface="Consolas"/>
              </a:rPr>
              <a:t>id, </a:t>
            </a:r>
            <a:r>
              <a:rPr sz="1100" b="1" spc="-10" dirty="0">
                <a:latin typeface="Consolas"/>
                <a:cs typeface="Consolas"/>
              </a:rPr>
              <a:t>password,</a:t>
            </a:r>
            <a:r>
              <a:rPr sz="1100" b="1" spc="-7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FROM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AUTHOR_TB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585" y="5225033"/>
            <a:ext cx="7124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0737" y="2348864"/>
            <a:ext cx="4588510" cy="288290"/>
          </a:xfrm>
          <a:custGeom>
            <a:avLst/>
            <a:gdLst/>
            <a:ahLst/>
            <a:cxnLst/>
            <a:rect l="l" t="t" r="r" b="b"/>
            <a:pathLst>
              <a:path w="4588510" h="288289">
                <a:moveTo>
                  <a:pt x="0" y="288036"/>
                </a:moveTo>
                <a:lnTo>
                  <a:pt x="4588383" y="288036"/>
                </a:lnTo>
                <a:lnTo>
                  <a:pt x="458838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737" y="2348864"/>
            <a:ext cx="4588510" cy="288290"/>
          </a:xfrm>
          <a:custGeom>
            <a:avLst/>
            <a:gdLst/>
            <a:ahLst/>
            <a:cxnLst/>
            <a:rect l="l" t="t" r="r" b="b"/>
            <a:pathLst>
              <a:path w="4588510" h="288289">
                <a:moveTo>
                  <a:pt x="0" y="288036"/>
                </a:moveTo>
                <a:lnTo>
                  <a:pt x="4588383" y="288036"/>
                </a:lnTo>
                <a:lnTo>
                  <a:pt x="458838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944" y="2353055"/>
            <a:ext cx="531876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508" y="2337816"/>
            <a:ext cx="810767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6963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5064" y="2337816"/>
            <a:ext cx="57302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17776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5876" y="2337816"/>
            <a:ext cx="69037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35935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4035" y="2337816"/>
            <a:ext cx="454151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7876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0084" y="2394458"/>
            <a:ext cx="219138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매핑구문의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타입을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별칭으로</a:t>
            </a:r>
            <a:r>
              <a:rPr sz="12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선언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52490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2490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6964" y="2337816"/>
            <a:ext cx="81076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27420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5520" y="2353055"/>
            <a:ext cx="854964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0171" y="2337816"/>
            <a:ext cx="45262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2488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12689" y="2394458"/>
            <a:ext cx="15938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typeAlias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추가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52490" y="4358766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2490" y="4358766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6964" y="4347971"/>
            <a:ext cx="571500" cy="347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8152" y="4363211"/>
            <a:ext cx="24841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6252" y="4347971"/>
            <a:ext cx="573024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8964" y="4363211"/>
            <a:ext cx="24841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27064" y="4347971"/>
            <a:ext cx="1048512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65264" y="4363211"/>
            <a:ext cx="248411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3364" y="4347971"/>
            <a:ext cx="452627" cy="347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45680" y="4363211"/>
            <a:ext cx="254507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12689" y="4404614"/>
            <a:ext cx="1986914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도메인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객체에  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어노테이션으로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36873" y="3215068"/>
            <a:ext cx="1670685" cy="207645"/>
          </a:xfrm>
          <a:custGeom>
            <a:avLst/>
            <a:gdLst/>
            <a:ahLst/>
            <a:cxnLst/>
            <a:rect l="l" t="t" r="r" b="b"/>
            <a:pathLst>
              <a:path w="1670685" h="207645">
                <a:moveTo>
                  <a:pt x="0" y="207581"/>
                </a:moveTo>
                <a:lnTo>
                  <a:pt x="1670557" y="207581"/>
                </a:lnTo>
                <a:lnTo>
                  <a:pt x="1670557" y="0"/>
                </a:lnTo>
                <a:lnTo>
                  <a:pt x="0" y="0"/>
                </a:lnTo>
                <a:lnTo>
                  <a:pt x="0" y="207581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6873" y="3215068"/>
            <a:ext cx="1670685" cy="207645"/>
          </a:xfrm>
          <a:custGeom>
            <a:avLst/>
            <a:gdLst/>
            <a:ahLst/>
            <a:cxnLst/>
            <a:rect l="l" t="t" r="r" b="b"/>
            <a:pathLst>
              <a:path w="1670685" h="207645">
                <a:moveTo>
                  <a:pt x="0" y="207581"/>
                </a:moveTo>
                <a:lnTo>
                  <a:pt x="1670557" y="207581"/>
                </a:lnTo>
                <a:lnTo>
                  <a:pt x="1670557" y="0"/>
                </a:lnTo>
                <a:lnTo>
                  <a:pt x="0" y="0"/>
                </a:lnTo>
                <a:lnTo>
                  <a:pt x="0" y="207581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13297" y="3007486"/>
            <a:ext cx="4392930" cy="703580"/>
          </a:xfrm>
          <a:custGeom>
            <a:avLst/>
            <a:gdLst/>
            <a:ahLst/>
            <a:cxnLst/>
            <a:rect l="l" t="t" r="r" b="b"/>
            <a:pathLst>
              <a:path w="4392930" h="703579">
                <a:moveTo>
                  <a:pt x="0" y="703199"/>
                </a:moveTo>
                <a:lnTo>
                  <a:pt x="4392549" y="703199"/>
                </a:lnTo>
                <a:lnTo>
                  <a:pt x="4392549" y="0"/>
                </a:lnTo>
                <a:lnTo>
                  <a:pt x="0" y="0"/>
                </a:lnTo>
                <a:lnTo>
                  <a:pt x="0" y="703199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3297" y="3007486"/>
            <a:ext cx="4392930" cy="703580"/>
          </a:xfrm>
          <a:custGeom>
            <a:avLst/>
            <a:gdLst/>
            <a:ahLst/>
            <a:cxnLst/>
            <a:rect l="l" t="t" r="r" b="b"/>
            <a:pathLst>
              <a:path w="4392930" h="703579">
                <a:moveTo>
                  <a:pt x="0" y="703199"/>
                </a:moveTo>
                <a:lnTo>
                  <a:pt x="4392549" y="703199"/>
                </a:lnTo>
                <a:lnTo>
                  <a:pt x="4392549" y="0"/>
                </a:lnTo>
                <a:lnTo>
                  <a:pt x="0" y="0"/>
                </a:lnTo>
                <a:lnTo>
                  <a:pt x="0" y="703199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25261" y="4790744"/>
            <a:ext cx="1656714" cy="216535"/>
          </a:xfrm>
          <a:custGeom>
            <a:avLst/>
            <a:gdLst/>
            <a:ahLst/>
            <a:cxnLst/>
            <a:rect l="l" t="t" r="r" b="b"/>
            <a:pathLst>
              <a:path w="1656715" h="216535">
                <a:moveTo>
                  <a:pt x="0" y="216103"/>
                </a:moveTo>
                <a:lnTo>
                  <a:pt x="1656207" y="216103"/>
                </a:lnTo>
                <a:lnTo>
                  <a:pt x="1656207" y="0"/>
                </a:lnTo>
                <a:lnTo>
                  <a:pt x="0" y="0"/>
                </a:lnTo>
                <a:lnTo>
                  <a:pt x="0" y="21610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5261" y="4790744"/>
            <a:ext cx="1656714" cy="216535"/>
          </a:xfrm>
          <a:custGeom>
            <a:avLst/>
            <a:gdLst/>
            <a:ahLst/>
            <a:cxnLst/>
            <a:rect l="l" t="t" r="r" b="b"/>
            <a:pathLst>
              <a:path w="1656715" h="216535">
                <a:moveTo>
                  <a:pt x="0" y="216103"/>
                </a:moveTo>
                <a:lnTo>
                  <a:pt x="1656207" y="216103"/>
                </a:lnTo>
                <a:lnTo>
                  <a:pt x="1656207" y="0"/>
                </a:lnTo>
                <a:lnTo>
                  <a:pt x="0" y="0"/>
                </a:lnTo>
                <a:lnTo>
                  <a:pt x="0" y="216103"/>
                </a:lnTo>
                <a:close/>
              </a:path>
            </a:pathLst>
          </a:custGeom>
          <a:ln w="12699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(7/23) </a:t>
            </a:r>
            <a:r>
              <a:rPr spc="-130" dirty="0"/>
              <a:t>– </a:t>
            </a:r>
            <a:r>
              <a:rPr spc="-40" dirty="0"/>
              <a:t>typeAliases </a:t>
            </a:r>
            <a:r>
              <a:rPr spc="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6244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Malgun Gothic"/>
                <a:cs typeface="Malgun Gothic"/>
              </a:rPr>
              <a:t>원시</a:t>
            </a:r>
            <a:r>
              <a:rPr sz="1800" b="1" spc="-60" dirty="0">
                <a:latin typeface="Calibri"/>
                <a:cs typeface="Calibri"/>
              </a:rPr>
              <a:t>(Primitive) </a:t>
            </a:r>
            <a:r>
              <a:rPr sz="1800" b="1" spc="-385" dirty="0">
                <a:latin typeface="Malgun Gothic"/>
                <a:cs typeface="Malgun Gothic"/>
              </a:rPr>
              <a:t>타입이나  일반적인  </a:t>
            </a:r>
            <a:r>
              <a:rPr sz="1800" b="1" spc="-370" dirty="0">
                <a:latin typeface="Malgun Gothic"/>
                <a:cs typeface="Malgun Gothic"/>
              </a:rPr>
              <a:t>자바 </a:t>
            </a:r>
            <a:r>
              <a:rPr sz="1800" b="1" spc="-385" dirty="0">
                <a:latin typeface="Malgun Gothic"/>
                <a:cs typeface="Malgun Gothic"/>
              </a:rPr>
              <a:t>타입들은  </a:t>
            </a:r>
            <a:r>
              <a:rPr sz="1800" b="1" spc="-380" dirty="0">
                <a:latin typeface="Malgun Gothic"/>
                <a:cs typeface="Malgun Gothic"/>
              </a:rPr>
              <a:t>타입에  </a:t>
            </a:r>
            <a:r>
              <a:rPr sz="1800" b="1" spc="-375" dirty="0">
                <a:latin typeface="Malgun Gothic"/>
                <a:cs typeface="Malgun Gothic"/>
              </a:rPr>
              <a:t>대한  </a:t>
            </a:r>
            <a:r>
              <a:rPr sz="1800" b="1" spc="-114" dirty="0">
                <a:latin typeface="Malgun Gothic"/>
                <a:cs typeface="Malgun Gothic"/>
              </a:rPr>
              <a:t>별칭</a:t>
            </a:r>
            <a:r>
              <a:rPr sz="1800" b="1" spc="-114" dirty="0">
                <a:latin typeface="Calibri"/>
                <a:cs typeface="Calibri"/>
              </a:rPr>
              <a:t>(alias)</a:t>
            </a:r>
            <a:r>
              <a:rPr sz="1800" b="1" spc="-114" dirty="0">
                <a:latin typeface="Malgun Gothic"/>
                <a:cs typeface="Malgun Gothic"/>
              </a:rPr>
              <a:t>이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내장되어</a:t>
            </a:r>
            <a:r>
              <a:rPr sz="1800" b="1" spc="-2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내장되어  </a:t>
            </a:r>
            <a:r>
              <a:rPr sz="1800" b="1" spc="-370" dirty="0">
                <a:latin typeface="Malgun Gothic"/>
                <a:cs typeface="Malgun Gothic"/>
              </a:rPr>
              <a:t>있는 </a:t>
            </a:r>
            <a:r>
              <a:rPr sz="1800" b="1" spc="-380" dirty="0">
                <a:latin typeface="Malgun Gothic"/>
                <a:cs typeface="Malgun Gothic"/>
              </a:rPr>
              <a:t>별칭은 </a:t>
            </a:r>
            <a:r>
              <a:rPr sz="1800" b="1" spc="-375" dirty="0">
                <a:latin typeface="Malgun Gothic"/>
                <a:cs typeface="Malgun Gothic"/>
              </a:rPr>
              <a:t>별도로 </a:t>
            </a:r>
            <a:r>
              <a:rPr sz="1800" b="1" spc="-20" dirty="0">
                <a:latin typeface="Calibri"/>
                <a:cs typeface="Calibri"/>
              </a:rPr>
              <a:t>typeAliases</a:t>
            </a:r>
            <a:r>
              <a:rPr sz="1800" b="1" spc="-20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설정하지  </a:t>
            </a:r>
            <a:r>
              <a:rPr sz="1800" b="1" spc="-375" dirty="0">
                <a:latin typeface="Malgun Gothic"/>
                <a:cs typeface="Malgun Gothic"/>
              </a:rPr>
              <a:t>않고 </a:t>
            </a:r>
            <a:r>
              <a:rPr sz="1800" b="1" spc="-1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5116" y="2375725"/>
          <a:ext cx="288042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298"/>
                <a:gridCol w="1664124"/>
              </a:tblGrid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_byte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_long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_short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_int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_integer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_double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_float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_boolean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05522" y="2377313"/>
          <a:ext cx="2880359" cy="335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704"/>
                <a:gridCol w="1594655"/>
              </a:tblGrid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date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80" dirty="0">
                          <a:latin typeface="Calibri"/>
                          <a:cs typeface="Calibri"/>
                        </a:rPr>
                        <a:t>Decimal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bigdecimal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70" dirty="0">
                          <a:latin typeface="Calibri"/>
                          <a:cs typeface="Calibri"/>
                        </a:rPr>
                        <a:t>BigDecimal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hashmap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HashMap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arraylist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ArrayList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2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1591" y="2377313"/>
          <a:ext cx="2880486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912"/>
                <a:gridCol w="1708574"/>
              </a:tblGrid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Integer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Integer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7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Boolean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976" y="6444183"/>
            <a:ext cx="164592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2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(8/23)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1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5906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typeHandler</a:t>
            </a:r>
            <a:r>
              <a:rPr sz="1800" b="1" spc="-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70" dirty="0">
                <a:latin typeface="Malgun Gothic"/>
                <a:cs typeface="Malgun Gothic"/>
              </a:rPr>
              <a:t>결과 값을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데이터  타입과  </a:t>
            </a:r>
            <a:r>
              <a:rPr sz="1800" b="1" spc="15" dirty="0">
                <a:latin typeface="Calibri"/>
                <a:cs typeface="Calibri"/>
              </a:rPr>
              <a:t>Java </a:t>
            </a:r>
            <a:r>
              <a:rPr sz="1800" b="1" spc="-380" dirty="0">
                <a:latin typeface="Malgun Gothic"/>
                <a:cs typeface="Malgun Gothic"/>
              </a:rPr>
              <a:t>타입을  </a:t>
            </a:r>
            <a:r>
              <a:rPr sz="1800" b="1" spc="-375" dirty="0">
                <a:latin typeface="Malgun Gothic"/>
                <a:cs typeface="Malgun Gothic"/>
              </a:rPr>
              <a:t>상호  </a:t>
            </a:r>
            <a:r>
              <a:rPr sz="1800" b="1" spc="-380" dirty="0">
                <a:latin typeface="Malgun Gothic"/>
                <a:cs typeface="Malgun Gothic"/>
              </a:rPr>
              <a:t>변환하기 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자바가 </a:t>
            </a:r>
            <a:r>
              <a:rPr sz="1800" b="1" spc="-385" dirty="0">
                <a:latin typeface="Malgun Gothic"/>
                <a:cs typeface="Malgun Gothic"/>
              </a:rPr>
              <a:t>제공하는 대부분의 </a:t>
            </a:r>
            <a:r>
              <a:rPr sz="1800" b="1" spc="-380" dirty="0">
                <a:latin typeface="Malgun Gothic"/>
                <a:cs typeface="Malgun Gothic"/>
              </a:rPr>
              <a:t>타입을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다양한 </a:t>
            </a:r>
            <a:r>
              <a:rPr sz="1800" b="1" spc="-385" dirty="0">
                <a:latin typeface="Malgun Gothic"/>
                <a:cs typeface="Malgun Gothic"/>
              </a:rPr>
              <a:t>타입핸들러를 지원하기 </a:t>
            </a:r>
            <a:r>
              <a:rPr sz="1800" b="1" spc="-270" dirty="0">
                <a:latin typeface="Malgun Gothic"/>
                <a:cs typeface="Malgun Gothic"/>
              </a:rPr>
              <a:t>때문에</a:t>
            </a:r>
            <a:r>
              <a:rPr sz="1800" b="1" spc="-270" dirty="0">
                <a:latin typeface="Calibri"/>
                <a:cs typeface="Calibri"/>
              </a:rPr>
              <a:t>, </a:t>
            </a:r>
            <a:r>
              <a:rPr sz="1800" b="1" spc="-375" dirty="0">
                <a:latin typeface="Malgun Gothic"/>
                <a:cs typeface="Malgun Gothic"/>
              </a:rPr>
              <a:t>대부분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0" dirty="0">
                <a:latin typeface="Malgun Gothic"/>
                <a:cs typeface="Malgun Gothic"/>
              </a:rPr>
              <a:t>제공하는  </a:t>
            </a:r>
            <a:r>
              <a:rPr sz="1800" b="1" spc="50" dirty="0">
                <a:latin typeface="Calibri"/>
                <a:cs typeface="Calibri"/>
              </a:rPr>
              <a:t>Type </a:t>
            </a:r>
            <a:r>
              <a:rPr sz="1800" b="1" spc="-30" dirty="0">
                <a:latin typeface="Calibri"/>
                <a:cs typeface="Calibri"/>
              </a:rPr>
              <a:t>handler</a:t>
            </a:r>
            <a:r>
              <a:rPr sz="1800" b="1" spc="-30" dirty="0">
                <a:latin typeface="Malgun Gothic"/>
                <a:cs typeface="Malgun Gothic"/>
              </a:rPr>
              <a:t>로 </a:t>
            </a:r>
            <a:r>
              <a:rPr sz="1800" b="1" spc="-375" dirty="0">
                <a:latin typeface="Malgun Gothic"/>
                <a:cs typeface="Malgun Gothic"/>
              </a:rPr>
              <a:t>변환이 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30" dirty="0">
                <a:latin typeface="Calibri"/>
                <a:cs typeface="Calibri"/>
              </a:rPr>
              <a:t>(StringTypeHandler,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IntegerTypeHandler)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하지만</a:t>
            </a:r>
            <a:r>
              <a:rPr sz="1800" b="1" spc="-270" dirty="0">
                <a:latin typeface="Calibri"/>
                <a:cs typeface="Calibri"/>
              </a:rPr>
              <a:t>,  </a:t>
            </a:r>
            <a:r>
              <a:rPr sz="1800" b="1" spc="-2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호환되는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없다면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별도의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타입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핸들러를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설정파일에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등록하여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5655" y="2371344"/>
            <a:ext cx="2887979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4320" y="2348864"/>
            <a:ext cx="2880360" cy="936625"/>
          </a:xfrm>
          <a:custGeom>
            <a:avLst/>
            <a:gdLst/>
            <a:ahLst/>
            <a:cxnLst/>
            <a:rect l="l" t="t" r="r" b="b"/>
            <a:pathLst>
              <a:path w="2880359" h="936625">
                <a:moveTo>
                  <a:pt x="2307463" y="585088"/>
                </a:moveTo>
                <a:lnTo>
                  <a:pt x="572896" y="585088"/>
                </a:lnTo>
                <a:lnTo>
                  <a:pt x="572896" y="936117"/>
                </a:lnTo>
                <a:lnTo>
                  <a:pt x="2307463" y="936117"/>
                </a:lnTo>
                <a:lnTo>
                  <a:pt x="2307463" y="585088"/>
                </a:lnTo>
                <a:close/>
              </a:path>
              <a:path w="2880359" h="936625">
                <a:moveTo>
                  <a:pt x="234060" y="234061"/>
                </a:moveTo>
                <a:lnTo>
                  <a:pt x="0" y="467995"/>
                </a:lnTo>
                <a:lnTo>
                  <a:pt x="234060" y="702056"/>
                </a:lnTo>
                <a:lnTo>
                  <a:pt x="234060" y="585088"/>
                </a:lnTo>
                <a:lnTo>
                  <a:pt x="2763266" y="585088"/>
                </a:lnTo>
                <a:lnTo>
                  <a:pt x="2880359" y="467995"/>
                </a:lnTo>
                <a:lnTo>
                  <a:pt x="2763329" y="351027"/>
                </a:lnTo>
                <a:lnTo>
                  <a:pt x="234060" y="351027"/>
                </a:lnTo>
                <a:lnTo>
                  <a:pt x="234060" y="234061"/>
                </a:lnTo>
                <a:close/>
              </a:path>
              <a:path w="2880359" h="936625">
                <a:moveTo>
                  <a:pt x="2763266" y="585088"/>
                </a:moveTo>
                <a:lnTo>
                  <a:pt x="2646299" y="585088"/>
                </a:lnTo>
                <a:lnTo>
                  <a:pt x="2646299" y="702056"/>
                </a:lnTo>
                <a:lnTo>
                  <a:pt x="2763266" y="585088"/>
                </a:lnTo>
                <a:close/>
              </a:path>
              <a:path w="2880359" h="936625">
                <a:moveTo>
                  <a:pt x="2307463" y="0"/>
                </a:moveTo>
                <a:lnTo>
                  <a:pt x="572896" y="0"/>
                </a:lnTo>
                <a:lnTo>
                  <a:pt x="572896" y="351027"/>
                </a:lnTo>
                <a:lnTo>
                  <a:pt x="2307463" y="351027"/>
                </a:lnTo>
                <a:lnTo>
                  <a:pt x="2307463" y="0"/>
                </a:lnTo>
                <a:close/>
              </a:path>
              <a:path w="2880359" h="936625">
                <a:moveTo>
                  <a:pt x="2646299" y="234061"/>
                </a:moveTo>
                <a:lnTo>
                  <a:pt x="2646299" y="351027"/>
                </a:lnTo>
                <a:lnTo>
                  <a:pt x="2763329" y="351027"/>
                </a:lnTo>
                <a:lnTo>
                  <a:pt x="2646299" y="2340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20" y="2348864"/>
            <a:ext cx="2880360" cy="936625"/>
          </a:xfrm>
          <a:custGeom>
            <a:avLst/>
            <a:gdLst/>
            <a:ahLst/>
            <a:cxnLst/>
            <a:rect l="l" t="t" r="r" b="b"/>
            <a:pathLst>
              <a:path w="2880359" h="936625">
                <a:moveTo>
                  <a:pt x="0" y="467995"/>
                </a:moveTo>
                <a:lnTo>
                  <a:pt x="234060" y="234061"/>
                </a:lnTo>
                <a:lnTo>
                  <a:pt x="234060" y="351027"/>
                </a:lnTo>
                <a:lnTo>
                  <a:pt x="572896" y="351027"/>
                </a:lnTo>
                <a:lnTo>
                  <a:pt x="572896" y="0"/>
                </a:lnTo>
                <a:lnTo>
                  <a:pt x="2307463" y="0"/>
                </a:lnTo>
                <a:lnTo>
                  <a:pt x="2307463" y="351027"/>
                </a:lnTo>
                <a:lnTo>
                  <a:pt x="2646299" y="351027"/>
                </a:lnTo>
                <a:lnTo>
                  <a:pt x="2646299" y="234061"/>
                </a:lnTo>
                <a:lnTo>
                  <a:pt x="2880359" y="467995"/>
                </a:lnTo>
                <a:lnTo>
                  <a:pt x="2646299" y="702056"/>
                </a:lnTo>
                <a:lnTo>
                  <a:pt x="2646299" y="585088"/>
                </a:lnTo>
                <a:lnTo>
                  <a:pt x="2307463" y="585088"/>
                </a:lnTo>
                <a:lnTo>
                  <a:pt x="2307463" y="936117"/>
                </a:lnTo>
                <a:lnTo>
                  <a:pt x="572896" y="936117"/>
                </a:lnTo>
                <a:lnTo>
                  <a:pt x="572896" y="585088"/>
                </a:lnTo>
                <a:lnTo>
                  <a:pt x="234060" y="585088"/>
                </a:lnTo>
                <a:lnTo>
                  <a:pt x="234060" y="702056"/>
                </a:lnTo>
                <a:lnTo>
                  <a:pt x="0" y="467995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8621" y="2624073"/>
            <a:ext cx="11544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StringToBoolean  </a:t>
            </a:r>
            <a:r>
              <a:rPr sz="1200" b="1" spc="30" dirty="0">
                <a:solidFill>
                  <a:srgbClr val="404040"/>
                </a:solidFill>
                <a:latin typeface="Calibri"/>
                <a:cs typeface="Calibri"/>
              </a:rPr>
              <a:t>TypeHandler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4888" y="2371344"/>
            <a:ext cx="6553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3171" y="2348788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30"/>
              </a:spcBef>
            </a:pPr>
            <a:r>
              <a:rPr sz="1200" b="1" spc="114" dirty="0">
                <a:latin typeface="Calibri"/>
                <a:cs typeface="Calibri"/>
              </a:rPr>
              <a:t>Y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4888" y="2947416"/>
            <a:ext cx="6553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73171" y="2924860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030"/>
              </a:spcBef>
            </a:pPr>
            <a:r>
              <a:rPr sz="1200" b="1" spc="150" dirty="0">
                <a:latin typeface="Calibri"/>
                <a:cs typeface="Calibri"/>
              </a:rPr>
              <a:t>N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9083" y="2371344"/>
            <a:ext cx="655320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27747" y="2348788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30"/>
              </a:spcBef>
            </a:pPr>
            <a:r>
              <a:rPr sz="1200" b="1" spc="-15" dirty="0">
                <a:latin typeface="Calibri"/>
                <a:cs typeface="Calibri"/>
              </a:rPr>
              <a:t>true</a:t>
            </a:r>
            <a:r>
              <a:rPr sz="1200" b="1" spc="45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9083" y="2947416"/>
            <a:ext cx="655320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27747" y="2924860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30"/>
              </a:spcBef>
            </a:pPr>
            <a:r>
              <a:rPr sz="1200" b="1" dirty="0">
                <a:latin typeface="Calibri"/>
                <a:cs typeface="Calibri"/>
              </a:rPr>
              <a:t>false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7933" y="3546220"/>
            <a:ext cx="1172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Calibri"/>
                <a:cs typeface="Calibri"/>
              </a:rPr>
              <a:t>DB</a:t>
            </a:r>
            <a:r>
              <a:rPr sz="1100" spc="10" dirty="0">
                <a:latin typeface="Gulim"/>
                <a:cs typeface="Gulim"/>
              </a:rPr>
              <a:t>의</a:t>
            </a:r>
            <a:r>
              <a:rPr sz="1100" spc="-160" dirty="0">
                <a:latin typeface="Gulim"/>
                <a:cs typeface="Gulim"/>
              </a:rPr>
              <a:t> </a:t>
            </a:r>
            <a:r>
              <a:rPr sz="1100" spc="65" dirty="0">
                <a:latin typeface="Calibri"/>
                <a:cs typeface="Calibri"/>
              </a:rPr>
              <a:t>VARCHAR</a:t>
            </a:r>
            <a:r>
              <a:rPr sz="1100" spc="65" dirty="0">
                <a:latin typeface="Gulim"/>
                <a:cs typeface="Gulim"/>
              </a:rPr>
              <a:t>형</a:t>
            </a:r>
            <a:r>
              <a:rPr sz="1100" spc="120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9826" y="3546220"/>
            <a:ext cx="10642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Calibri"/>
                <a:cs typeface="Calibri"/>
              </a:rPr>
              <a:t>Java</a:t>
            </a:r>
            <a:r>
              <a:rPr sz="1100" spc="-35" dirty="0">
                <a:latin typeface="Gulim"/>
                <a:cs typeface="Gulim"/>
              </a:rPr>
              <a:t>의</a:t>
            </a:r>
            <a:r>
              <a:rPr sz="1100" spc="-185" dirty="0">
                <a:latin typeface="Gulim"/>
                <a:cs typeface="Gulim"/>
              </a:rPr>
              <a:t> </a:t>
            </a:r>
            <a:r>
              <a:rPr sz="1100" dirty="0">
                <a:latin typeface="Calibri"/>
                <a:cs typeface="Calibri"/>
              </a:rPr>
              <a:t>boolean</a:t>
            </a:r>
            <a:r>
              <a:rPr sz="1100" dirty="0">
                <a:latin typeface="Gulim"/>
                <a:cs typeface="Gulim"/>
              </a:rPr>
              <a:t>형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755" y="4383773"/>
            <a:ext cx="7587615" cy="1590675"/>
          </a:xfrm>
          <a:custGeom>
            <a:avLst/>
            <a:gdLst/>
            <a:ahLst/>
            <a:cxnLst/>
            <a:rect l="l" t="t" r="r" b="b"/>
            <a:pathLst>
              <a:path w="7587615" h="1590675">
                <a:moveTo>
                  <a:pt x="0" y="1590675"/>
                </a:moveTo>
                <a:lnTo>
                  <a:pt x="7587360" y="1590675"/>
                </a:lnTo>
                <a:lnTo>
                  <a:pt x="7587360" y="0"/>
                </a:lnTo>
                <a:lnTo>
                  <a:pt x="0" y="0"/>
                </a:lnTo>
                <a:lnTo>
                  <a:pt x="0" y="15906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755" y="4383773"/>
            <a:ext cx="7587615" cy="1590675"/>
          </a:xfrm>
          <a:custGeom>
            <a:avLst/>
            <a:gdLst/>
            <a:ahLst/>
            <a:cxnLst/>
            <a:rect l="l" t="t" r="r" b="b"/>
            <a:pathLst>
              <a:path w="7587615" h="1590675">
                <a:moveTo>
                  <a:pt x="0" y="1590675"/>
                </a:moveTo>
                <a:lnTo>
                  <a:pt x="7587360" y="1590675"/>
                </a:lnTo>
                <a:lnTo>
                  <a:pt x="7587360" y="0"/>
                </a:lnTo>
                <a:lnTo>
                  <a:pt x="0" y="0"/>
                </a:lnTo>
                <a:lnTo>
                  <a:pt x="0" y="15906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0755" y="4095750"/>
            <a:ext cx="7587615" cy="288290"/>
          </a:xfrm>
          <a:custGeom>
            <a:avLst/>
            <a:gdLst/>
            <a:ahLst/>
            <a:cxnLst/>
            <a:rect l="l" t="t" r="r" b="b"/>
            <a:pathLst>
              <a:path w="7587615" h="288289">
                <a:moveTo>
                  <a:pt x="0" y="288036"/>
                </a:moveTo>
                <a:lnTo>
                  <a:pt x="7587360" y="288036"/>
                </a:lnTo>
                <a:lnTo>
                  <a:pt x="7587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0755" y="4095750"/>
            <a:ext cx="7587615" cy="288290"/>
          </a:xfrm>
          <a:custGeom>
            <a:avLst/>
            <a:gdLst/>
            <a:ahLst/>
            <a:cxnLst/>
            <a:rect l="l" t="t" r="r" b="b"/>
            <a:pathLst>
              <a:path w="7587615" h="288289">
                <a:moveTo>
                  <a:pt x="0" y="288036"/>
                </a:moveTo>
                <a:lnTo>
                  <a:pt x="7587360" y="288036"/>
                </a:lnTo>
                <a:lnTo>
                  <a:pt x="7587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5355" y="4084320"/>
            <a:ext cx="810768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5811" y="4099559"/>
            <a:ext cx="248412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3911" y="4099559"/>
            <a:ext cx="1141476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5076" y="4084320"/>
            <a:ext cx="452627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7391" y="4099559"/>
            <a:ext cx="254508" cy="347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90445" y="4141596"/>
            <a:ext cx="7381240" cy="178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typeHandeler</a:t>
            </a: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90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</a:t>
            </a:r>
            <a:endParaRPr sz="1200">
              <a:latin typeface="Consolas"/>
              <a:cs typeface="Consolas"/>
            </a:endParaRPr>
          </a:p>
          <a:p>
            <a:pPr marL="1476375">
              <a:lnSpc>
                <a:spcPct val="100000"/>
              </a:lnSpc>
            </a:pP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handler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"com.namoo.mybatis.blog.handler.StringToBooleanTypeHandler"</a:t>
            </a:r>
            <a:r>
              <a:rPr sz="12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(9/23)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15" dirty="0"/>
              <a:t> </a:t>
            </a:r>
            <a:r>
              <a:rPr spc="20" dirty="0"/>
              <a:t>(2/3)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76733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기본제공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typeHandler(1/2)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483" y="1263014"/>
          <a:ext cx="9402380" cy="4463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8685"/>
                <a:gridCol w="3096132"/>
                <a:gridCol w="3107563"/>
              </a:tblGrid>
              <a:tr h="369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TypeHanlder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BooleanTypeHandler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Boolean,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boolean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130" dirty="0">
                          <a:latin typeface="Calibri"/>
                          <a:cs typeface="Calibri"/>
                        </a:rPr>
                        <a:t>BOOLEAN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ByteTypeHandler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Byte,</a:t>
                      </a:r>
                      <a:r>
                        <a:rPr sz="13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byte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BYTE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ShortTypeHandler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Short,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short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IntegerTypeHandler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Integer,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LongTypeHandler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Long,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long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300" spc="165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36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FloatTypeHandler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Float,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float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FLOAT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DoubleTypeHandler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double,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double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DOUBLE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BigDecimalTypeHandler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65" dirty="0">
                          <a:latin typeface="Calibri"/>
                          <a:cs typeface="Calibri"/>
                        </a:rPr>
                        <a:t>BigDecimal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DECIMAL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StringTypeHandler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CHAR,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25" dirty="0">
                          <a:latin typeface="Calibri"/>
                          <a:cs typeface="Calibri"/>
                        </a:rPr>
                        <a:t>VARCHAR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ClobTypeHandler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CLOB,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LONGVARCHAR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62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NStringTypeHandler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14" dirty="0">
                          <a:latin typeface="Calibri"/>
                          <a:cs typeface="Calibri"/>
                        </a:rPr>
                        <a:t>NVARCHAR,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NCHAR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587115"/>
            <a:ext cx="27376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400" b="1" spc="5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1.1 </a:t>
            </a:r>
            <a:r>
              <a:rPr lang="ko-KR" altLang="en-US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리소스</a:t>
            </a:r>
            <a:r>
              <a:rPr sz="1400" b="1" spc="-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(</a:t>
            </a:r>
            <a:r>
              <a:rPr sz="1400" b="1" spc="-5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resource) </a:t>
            </a:r>
            <a:r>
              <a:rPr sz="1400" b="1" spc="-29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접근</a:t>
            </a:r>
            <a:r>
              <a:rPr sz="1400" b="1" spc="-29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295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080" algn="just">
              <a:lnSpc>
                <a:spcPct val="120000"/>
              </a:lnSpc>
            </a:pP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1.2 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데이터 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접근 </a:t>
            </a:r>
            <a:r>
              <a:rPr sz="1400" b="1" spc="-30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프레임워크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30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080" algn="just">
              <a:lnSpc>
                <a:spcPct val="120000"/>
              </a:lnSpc>
            </a:pP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1.3 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</a:t>
            </a:r>
            <a:r>
              <a:rPr sz="1400" b="1" spc="-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개요</a:t>
            </a:r>
            <a:r>
              <a:rPr sz="1400" b="1" spc="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lang="en-US" sz="1400" b="1" spc="7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marL="12700" marR="558165" algn="just">
              <a:lnSpc>
                <a:spcPct val="120000"/>
              </a:lnSpc>
            </a:pPr>
            <a:r>
              <a:rPr lang="en-US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</a:t>
            </a:r>
            <a:r>
              <a:rPr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.4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특징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29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58165" algn="just">
              <a:lnSpc>
                <a:spcPct val="120000"/>
              </a:lnSpc>
            </a:pPr>
            <a:r>
              <a:rPr lang="en-US" altLang="ko-KR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1.5</a:t>
            </a: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구조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 </a:t>
            </a: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</a:t>
            </a:r>
            <a:r>
              <a:rPr lang="en-US"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.6</a:t>
            </a:r>
            <a:r>
              <a:rPr sz="1400" b="1" spc="32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sz="14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07518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1.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소개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(10/23) </a:t>
            </a:r>
            <a:r>
              <a:rPr spc="-130" dirty="0"/>
              <a:t>– </a:t>
            </a:r>
            <a:r>
              <a:rPr spc="-25" dirty="0"/>
              <a:t>typeHandler</a:t>
            </a:r>
            <a:r>
              <a:rPr spc="545" dirty="0"/>
              <a:t> </a:t>
            </a:r>
            <a:r>
              <a:rPr spc="20" dirty="0"/>
              <a:t>(3/3)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30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76733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기본제공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typeHandler(2/2)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6658" y="1265555"/>
          <a:ext cx="9402380" cy="447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8685"/>
                <a:gridCol w="3096132"/>
                <a:gridCol w="310756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TypeHanlder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NClobTypeHandler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40" dirty="0">
                          <a:latin typeface="Calibri"/>
                          <a:cs typeface="Calibri"/>
                        </a:rPr>
                        <a:t>NCLOB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ByteArrayTypeHandler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byte[]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byte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stream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BlobTypeHandler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byte[]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10" dirty="0">
                          <a:latin typeface="Calibri"/>
                          <a:cs typeface="Calibri"/>
                        </a:rPr>
                        <a:t>BLOB,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25" dirty="0">
                          <a:latin typeface="Calibri"/>
                          <a:cs typeface="Calibri"/>
                        </a:rPr>
                        <a:t>LONGVARBINARY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DateTypeHandler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TIMESTAMP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DateOnlyTypeHandler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DATE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TimeTypeHandler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TIME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SqlTimestampTypeHandler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Timestamp(java.sql)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TIMESTAMP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SqlDateTypeHandler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Date(java.sql)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DATE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SqlTimeTypeHandler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Time(java.sql)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TIME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ObjectTypeHandler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any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114" dirty="0">
                          <a:latin typeface="Calibri"/>
                          <a:cs typeface="Calibri"/>
                        </a:rPr>
                        <a:t>OTHER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54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EnumTypeHandler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Enumeration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VARCHAR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(code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가</a:t>
                      </a:r>
                      <a:r>
                        <a:rPr sz="1300" spc="-1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저장됨</a:t>
                      </a:r>
                      <a:r>
                        <a:rPr sz="1300" spc="-215" dirty="0">
                          <a:latin typeface="Calibri"/>
                          <a:cs typeface="Calibri"/>
                        </a:rPr>
                        <a:t>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(11/23)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(1/4)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5141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타입과 </a:t>
            </a:r>
            <a:r>
              <a:rPr sz="1800" b="1" spc="-385" dirty="0">
                <a:latin typeface="Malgun Gothic"/>
                <a:cs typeface="Malgun Gothic"/>
              </a:rPr>
              <a:t>호환되는  </a:t>
            </a:r>
            <a:r>
              <a:rPr sz="1800" b="1" spc="-380" dirty="0">
                <a:latin typeface="Malgun Gothic"/>
                <a:cs typeface="Malgun Gothic"/>
              </a:rPr>
              <a:t>타입이  없다면  </a:t>
            </a:r>
            <a:r>
              <a:rPr sz="1800" b="1" spc="-375" dirty="0">
                <a:latin typeface="Malgun Gothic"/>
                <a:cs typeface="Malgun Gothic"/>
              </a:rPr>
              <a:t>별도의 </a:t>
            </a:r>
            <a:r>
              <a:rPr sz="1800" b="1" spc="-370" dirty="0">
                <a:latin typeface="Malgun Gothic"/>
                <a:cs typeface="Malgun Gothic"/>
              </a:rPr>
              <a:t>타입 </a:t>
            </a:r>
            <a:r>
              <a:rPr sz="1800" b="1" spc="-380" dirty="0">
                <a:latin typeface="Malgun Gothic"/>
                <a:cs typeface="Malgun Gothic"/>
              </a:rPr>
              <a:t>핸들러를 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15" dirty="0">
                <a:latin typeface="Malgun Gothic"/>
                <a:cs typeface="Malgun Gothic"/>
              </a:rPr>
              <a:t>사용합니다</a:t>
            </a:r>
            <a:r>
              <a:rPr sz="1800" b="1" spc="-315" dirty="0">
                <a:latin typeface="Calibri"/>
                <a:cs typeface="Calibri"/>
              </a:rPr>
              <a:t>.(</a:t>
            </a:r>
            <a:r>
              <a:rPr sz="1800" b="1" spc="-315" dirty="0">
                <a:latin typeface="Malgun Gothic"/>
                <a:cs typeface="Malgun Gothic"/>
              </a:rPr>
              <a:t>사용자 </a:t>
            </a:r>
            <a:r>
              <a:rPr sz="1800" b="1" spc="-375" dirty="0">
                <a:latin typeface="Malgun Gothic"/>
                <a:cs typeface="Malgun Gothic"/>
              </a:rPr>
              <a:t>정의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40" dirty="0">
                <a:latin typeface="Calibri"/>
                <a:cs typeface="Calibri"/>
              </a:rPr>
              <a:t>TypeHandler)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org.apache.ibatis.type.TypeHandler </a:t>
            </a:r>
            <a:r>
              <a:rPr sz="1800" b="1" spc="-204" dirty="0">
                <a:latin typeface="Calibri"/>
                <a:cs typeface="Calibri"/>
              </a:rPr>
              <a:t>&lt;T&gt;</a:t>
            </a:r>
            <a:r>
              <a:rPr sz="1800" b="1" spc="-204" dirty="0">
                <a:latin typeface="Malgun Gothic"/>
                <a:cs typeface="Malgun Gothic"/>
              </a:rPr>
              <a:t>인터페이스를 </a:t>
            </a:r>
            <a:r>
              <a:rPr sz="1800" b="1" spc="-380" dirty="0">
                <a:latin typeface="Malgun Gothic"/>
                <a:cs typeface="Malgun Gothic"/>
              </a:rPr>
              <a:t>구현하여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466" y="2348864"/>
            <a:ext cx="9683115" cy="271589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2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CustomTypeHandler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implements</a:t>
            </a:r>
            <a:r>
              <a:rPr sz="1200" b="1" spc="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TypeHandler{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spc="-5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spc="-5" dirty="0">
                <a:latin typeface="Consolas"/>
                <a:cs typeface="Consolas"/>
              </a:rPr>
              <a:t>, </a:t>
            </a:r>
            <a:r>
              <a:rPr sz="1200" b="1" dirty="0">
                <a:latin typeface="Consolas"/>
                <a:cs typeface="Consolas"/>
              </a:rPr>
              <a:t>Object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, JdbcType</a:t>
            </a:r>
            <a:r>
              <a:rPr sz="1200" b="1" spc="6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jdbcType</a:t>
            </a:r>
            <a:r>
              <a:rPr sz="1200" b="1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775335" marR="5861050" indent="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.setString(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dirty="0">
                <a:latin typeface="Consolas"/>
                <a:cs typeface="Consolas"/>
              </a:rPr>
              <a:t>, (String)</a:t>
            </a:r>
            <a:r>
              <a:rPr sz="1200" b="1" spc="-1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75335" marR="2748915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, String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.getString(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75335" marR="2160905" indent="-337185">
              <a:lnSpc>
                <a:spcPct val="100000"/>
              </a:lnSpc>
              <a:spcBef>
                <a:spcPts val="5"/>
              </a:spcBef>
              <a:tabLst>
                <a:tab pos="1701800" algn="l"/>
              </a:tabLst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200" b="1" spc="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Object	getResult(CallableStatement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</a:t>
            </a:r>
            <a:r>
              <a:rPr sz="1200" b="1" spc="4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.getString(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60"/>
              </a:spcBef>
              <a:tabLst>
                <a:tab pos="8005445" algn="l"/>
              </a:tabLst>
            </a:pPr>
            <a:r>
              <a:rPr sz="1800" b="1" baseline="2314" dirty="0">
                <a:latin typeface="Consolas"/>
                <a:cs typeface="Consolas"/>
              </a:rPr>
              <a:t>}	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CustomTypeHandler.java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466" y="5202783"/>
            <a:ext cx="9683115" cy="81915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2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endParaRPr sz="1200">
              <a:latin typeface="Consolas"/>
              <a:cs typeface="Consolas"/>
            </a:endParaRPr>
          </a:p>
          <a:p>
            <a:pPr marL="775335">
              <a:lnSpc>
                <a:spcPct val="100000"/>
              </a:lnSpc>
            </a:pP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handler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"com.namoo.mybatis.blog.handler.CustomTypeHandler"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typeHanlder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7674" y="3068739"/>
            <a:ext cx="9865360" cy="3096895"/>
          </a:xfrm>
          <a:custGeom>
            <a:avLst/>
            <a:gdLst/>
            <a:ahLst/>
            <a:cxnLst/>
            <a:rect l="l" t="t" r="r" b="b"/>
            <a:pathLst>
              <a:path w="9865360" h="3096895">
                <a:moveTo>
                  <a:pt x="0" y="3096641"/>
                </a:moveTo>
                <a:lnTo>
                  <a:pt x="9865360" y="3096641"/>
                </a:lnTo>
                <a:lnTo>
                  <a:pt x="9865360" y="0"/>
                </a:lnTo>
                <a:lnTo>
                  <a:pt x="0" y="0"/>
                </a:lnTo>
                <a:lnTo>
                  <a:pt x="0" y="309664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674" y="3068739"/>
            <a:ext cx="9865360" cy="3096895"/>
          </a:xfrm>
          <a:custGeom>
            <a:avLst/>
            <a:gdLst/>
            <a:ahLst/>
            <a:cxnLst/>
            <a:rect l="l" t="t" r="r" b="b"/>
            <a:pathLst>
              <a:path w="9865360" h="3096895">
                <a:moveTo>
                  <a:pt x="0" y="3096641"/>
                </a:moveTo>
                <a:lnTo>
                  <a:pt x="9865360" y="3096641"/>
                </a:lnTo>
                <a:lnTo>
                  <a:pt x="9865360" y="0"/>
                </a:lnTo>
                <a:lnTo>
                  <a:pt x="0" y="0"/>
                </a:lnTo>
                <a:lnTo>
                  <a:pt x="0" y="3096641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392" y="3054096"/>
            <a:ext cx="538480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BooleanToYnHandler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200" b="1" dirty="0">
                <a:latin typeface="Consolas"/>
                <a:cs typeface="Consolas"/>
              </a:rPr>
              <a:t>TypeHandler&lt;Object&gt;</a:t>
            </a:r>
            <a:r>
              <a:rPr sz="1200" b="1" spc="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672" y="3420109"/>
            <a:ext cx="9342120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static 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final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i="1" spc="-5" dirty="0">
                <a:solidFill>
                  <a:srgbClr val="0000C0"/>
                </a:solidFill>
                <a:latin typeface="Consolas"/>
                <a:cs typeface="Consolas"/>
              </a:rPr>
              <a:t>YES </a:t>
            </a:r>
            <a:r>
              <a:rPr sz="1200" b="1" i="1" dirty="0">
                <a:latin typeface="Consolas"/>
                <a:cs typeface="Consolas"/>
              </a:rPr>
              <a:t>= 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"YES"</a:t>
            </a:r>
            <a:r>
              <a:rPr sz="1200" b="1" i="1" spc="-5" dirty="0">
                <a:latin typeface="Consolas"/>
                <a:cs typeface="Consolas"/>
              </a:rPr>
              <a:t>;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static final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i="1" spc="5" dirty="0">
                <a:solidFill>
                  <a:srgbClr val="0000C0"/>
                </a:solidFill>
                <a:latin typeface="Consolas"/>
                <a:cs typeface="Consolas"/>
              </a:rPr>
              <a:t>NO 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spc="60" dirty="0"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"NO"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  <a:p>
            <a:pPr marL="336550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ps,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i, Object parameter,JdbcType jdbcType)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 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latin typeface="Consolas"/>
                <a:cs typeface="Consolas"/>
              </a:rPr>
              <a:t>((Boolean)parameter)</a:t>
            </a:r>
            <a:r>
              <a:rPr sz="1200" b="1" spc="-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ps.setString(i,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YES</a:t>
            </a:r>
            <a:r>
              <a:rPr sz="1200" b="1" i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2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ps.setString(i,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NO</a:t>
            </a:r>
            <a:r>
              <a:rPr sz="1200" b="1" i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672" y="4700270"/>
            <a:ext cx="656526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rs, String columnName)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</a:t>
            </a:r>
            <a:r>
              <a:rPr sz="1200" b="1" spc="7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852" y="5066410"/>
            <a:ext cx="387159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555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YES</a:t>
            </a:r>
            <a:r>
              <a:rPr sz="1200" b="1" i="1" dirty="0">
                <a:latin typeface="Consolas"/>
                <a:cs typeface="Consolas"/>
              </a:rPr>
              <a:t>.equals(rs.getString(columnName))){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Boolean.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TRUE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203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75755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Boolean.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FALSE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203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 . . .</a:t>
            </a:r>
            <a:r>
              <a:rPr sz="1200" b="1" spc="-9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(12/23) </a:t>
            </a:r>
            <a:r>
              <a:rPr spc="545" dirty="0"/>
              <a:t>- </a:t>
            </a:r>
            <a:r>
              <a:rPr spc="-25" dirty="0"/>
              <a:t>typeHandler </a:t>
            </a:r>
            <a:r>
              <a:rPr spc="-25" dirty="0">
                <a:latin typeface="Malgun Gothic"/>
                <a:cs typeface="Malgun Gothic"/>
              </a:rPr>
              <a:t>사용자정의</a:t>
            </a:r>
            <a:r>
              <a:rPr spc="-220" dirty="0">
                <a:latin typeface="Malgun Gothic"/>
                <a:cs typeface="Malgun Gothic"/>
              </a:rPr>
              <a:t> </a:t>
            </a:r>
            <a:r>
              <a:rPr spc="20" dirty="0"/>
              <a:t>(2/4)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18" y="862329"/>
            <a:ext cx="464502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20" dirty="0">
                <a:latin typeface="Calibri"/>
                <a:cs typeface="Calibri"/>
              </a:rPr>
              <a:t>BooleanTypeHandler</a:t>
            </a:r>
            <a:r>
              <a:rPr sz="1800" b="1" spc="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아래와  </a:t>
            </a:r>
            <a:r>
              <a:rPr sz="1800" b="1" spc="-370" dirty="0">
                <a:latin typeface="Malgun Gothic"/>
                <a:cs typeface="Malgun Gothic"/>
              </a:rPr>
              <a:t>같이</a:t>
            </a:r>
            <a:r>
              <a:rPr sz="1800" b="1" spc="-4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674" y="1340485"/>
            <a:ext cx="9865360" cy="1512570"/>
          </a:xfrm>
          <a:custGeom>
            <a:avLst/>
            <a:gdLst/>
            <a:ahLst/>
            <a:cxnLst/>
            <a:rect l="l" t="t" r="r" b="b"/>
            <a:pathLst>
              <a:path w="9865360" h="1512570">
                <a:moveTo>
                  <a:pt x="0" y="1512189"/>
                </a:moveTo>
                <a:lnTo>
                  <a:pt x="9865360" y="1512189"/>
                </a:lnTo>
                <a:lnTo>
                  <a:pt x="986536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674" y="1340485"/>
            <a:ext cx="9865360" cy="1512570"/>
          </a:xfrm>
          <a:custGeom>
            <a:avLst/>
            <a:gdLst/>
            <a:ahLst/>
            <a:cxnLst/>
            <a:rect l="l" t="t" r="r" b="b"/>
            <a:pathLst>
              <a:path w="9865360" h="1512570">
                <a:moveTo>
                  <a:pt x="0" y="1512189"/>
                </a:moveTo>
                <a:lnTo>
                  <a:pt x="9865360" y="1512189"/>
                </a:lnTo>
                <a:lnTo>
                  <a:pt x="986536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392" y="1356359"/>
            <a:ext cx="791083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200" b="1" dirty="0">
                <a:latin typeface="Consolas"/>
                <a:cs typeface="Consolas"/>
              </a:rPr>
              <a:t>TypeHandler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09015" indent="-67437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dirty="0">
                <a:latin typeface="Consolas"/>
                <a:cs typeface="Consolas"/>
              </a:rPr>
              <a:t>, Object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, JdbcType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jdbcType</a:t>
            </a:r>
            <a:r>
              <a:rPr sz="1200" b="1" dirty="0">
                <a:latin typeface="Consolas"/>
                <a:cs typeface="Consolas"/>
              </a:rPr>
              <a:t>)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SQLException;</a:t>
            </a:r>
            <a:endParaRPr sz="1200">
              <a:latin typeface="Consolas"/>
              <a:cs typeface="Consolas"/>
            </a:endParaRPr>
          </a:p>
          <a:p>
            <a:pPr marL="335280" marR="498475">
              <a:lnSpc>
                <a:spcPct val="100000"/>
              </a:lnSpc>
              <a:tabLst>
                <a:tab pos="1598295" algn="l"/>
              </a:tabLst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, String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200" b="1" spc="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Object	getResult(CallableStatement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5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2288" y="2596388"/>
            <a:ext cx="10001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TypeHandler.java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1380" y="4219955"/>
            <a:ext cx="2471928" cy="39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6522" y="4313935"/>
            <a:ext cx="20167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250" b="1" i="1" spc="-95" dirty="0">
                <a:latin typeface="Trebuchet MS"/>
                <a:cs typeface="Trebuchet MS"/>
              </a:rPr>
              <a:t>Java </a:t>
            </a:r>
            <a:r>
              <a:rPr sz="1250" b="1" spc="-50" dirty="0">
                <a:latin typeface="Malgun Gothic"/>
                <a:cs typeface="Malgun Gothic"/>
              </a:rPr>
              <a:t>타입 </a:t>
            </a:r>
            <a:r>
              <a:rPr sz="1250" b="1" i="1" spc="-55" dirty="0">
                <a:latin typeface="Wingdings"/>
                <a:cs typeface="Wingdings"/>
              </a:rPr>
              <a:t></a:t>
            </a:r>
            <a:r>
              <a:rPr sz="1250" b="1" i="1" spc="-55" dirty="0">
                <a:latin typeface="Times New Roman"/>
                <a:cs typeface="Times New Roman"/>
              </a:rPr>
              <a:t>  </a:t>
            </a:r>
            <a:r>
              <a:rPr sz="1250" b="1" i="1" spc="5" dirty="0">
                <a:latin typeface="Trebuchet MS"/>
                <a:cs typeface="Trebuchet MS"/>
              </a:rPr>
              <a:t>JDBC </a:t>
            </a:r>
            <a:r>
              <a:rPr sz="1250" b="1" spc="-50" dirty="0">
                <a:latin typeface="Malgun Gothic"/>
                <a:cs typeface="Malgun Gothic"/>
              </a:rPr>
              <a:t>타입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변환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32247" y="4000500"/>
            <a:ext cx="135636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201" y="4062984"/>
            <a:ext cx="2305050" cy="412115"/>
          </a:xfrm>
          <a:custGeom>
            <a:avLst/>
            <a:gdLst/>
            <a:ahLst/>
            <a:cxnLst/>
            <a:rect l="l" t="t" r="r" b="b"/>
            <a:pathLst>
              <a:path w="2305050" h="412114">
                <a:moveTo>
                  <a:pt x="2256445" y="379795"/>
                </a:moveTo>
                <a:lnTo>
                  <a:pt x="2209292" y="398907"/>
                </a:lnTo>
                <a:lnTo>
                  <a:pt x="2205990" y="400177"/>
                </a:lnTo>
                <a:lnTo>
                  <a:pt x="2204466" y="403987"/>
                </a:lnTo>
                <a:lnTo>
                  <a:pt x="2205735" y="407162"/>
                </a:lnTo>
                <a:lnTo>
                  <a:pt x="2207005" y="410464"/>
                </a:lnTo>
                <a:lnTo>
                  <a:pt x="2210816" y="411988"/>
                </a:lnTo>
                <a:lnTo>
                  <a:pt x="2289608" y="380111"/>
                </a:lnTo>
                <a:lnTo>
                  <a:pt x="2288031" y="380111"/>
                </a:lnTo>
                <a:lnTo>
                  <a:pt x="2256445" y="379795"/>
                </a:lnTo>
                <a:close/>
              </a:path>
              <a:path w="2305050" h="412114">
                <a:moveTo>
                  <a:pt x="2271673" y="373622"/>
                </a:moveTo>
                <a:lnTo>
                  <a:pt x="2256445" y="379795"/>
                </a:lnTo>
                <a:lnTo>
                  <a:pt x="2288031" y="380111"/>
                </a:lnTo>
                <a:lnTo>
                  <a:pt x="2288037" y="379603"/>
                </a:lnTo>
                <a:lnTo>
                  <a:pt x="2285619" y="379603"/>
                </a:lnTo>
                <a:lnTo>
                  <a:pt x="2271673" y="373622"/>
                </a:lnTo>
                <a:close/>
              </a:path>
              <a:path w="2305050" h="412114">
                <a:moveTo>
                  <a:pt x="2211578" y="334137"/>
                </a:moveTo>
                <a:lnTo>
                  <a:pt x="2207768" y="335534"/>
                </a:lnTo>
                <a:lnTo>
                  <a:pt x="2206371" y="338836"/>
                </a:lnTo>
                <a:lnTo>
                  <a:pt x="2204974" y="342011"/>
                </a:lnTo>
                <a:lnTo>
                  <a:pt x="2206498" y="345821"/>
                </a:lnTo>
                <a:lnTo>
                  <a:pt x="2209800" y="347091"/>
                </a:lnTo>
                <a:lnTo>
                  <a:pt x="2256447" y="367093"/>
                </a:lnTo>
                <a:lnTo>
                  <a:pt x="2288158" y="367411"/>
                </a:lnTo>
                <a:lnTo>
                  <a:pt x="2288031" y="380111"/>
                </a:lnTo>
                <a:lnTo>
                  <a:pt x="2289608" y="380111"/>
                </a:lnTo>
                <a:lnTo>
                  <a:pt x="2304669" y="374015"/>
                </a:lnTo>
                <a:lnTo>
                  <a:pt x="2214753" y="335407"/>
                </a:lnTo>
                <a:lnTo>
                  <a:pt x="2211578" y="334137"/>
                </a:lnTo>
                <a:close/>
              </a:path>
              <a:path w="2305050" h="412114">
                <a:moveTo>
                  <a:pt x="2237358" y="366903"/>
                </a:moveTo>
                <a:lnTo>
                  <a:pt x="2237231" y="379603"/>
                </a:lnTo>
                <a:lnTo>
                  <a:pt x="2256445" y="379795"/>
                </a:lnTo>
                <a:lnTo>
                  <a:pt x="2271673" y="373622"/>
                </a:lnTo>
                <a:lnTo>
                  <a:pt x="2256447" y="367093"/>
                </a:lnTo>
                <a:lnTo>
                  <a:pt x="2237358" y="366903"/>
                </a:lnTo>
                <a:close/>
              </a:path>
              <a:path w="2305050" h="412114">
                <a:moveTo>
                  <a:pt x="2285746" y="367919"/>
                </a:moveTo>
                <a:lnTo>
                  <a:pt x="2271673" y="373622"/>
                </a:lnTo>
                <a:lnTo>
                  <a:pt x="2285619" y="379603"/>
                </a:lnTo>
                <a:lnTo>
                  <a:pt x="2285746" y="367919"/>
                </a:lnTo>
                <a:close/>
              </a:path>
              <a:path w="2305050" h="412114">
                <a:moveTo>
                  <a:pt x="2288153" y="367919"/>
                </a:moveTo>
                <a:lnTo>
                  <a:pt x="2285746" y="367919"/>
                </a:lnTo>
                <a:lnTo>
                  <a:pt x="2285619" y="379603"/>
                </a:lnTo>
                <a:lnTo>
                  <a:pt x="2288037" y="379603"/>
                </a:lnTo>
                <a:lnTo>
                  <a:pt x="2288153" y="367919"/>
                </a:lnTo>
                <a:close/>
              </a:path>
              <a:path w="2305050" h="412114">
                <a:moveTo>
                  <a:pt x="2256447" y="367093"/>
                </a:moveTo>
                <a:lnTo>
                  <a:pt x="2271673" y="373622"/>
                </a:lnTo>
                <a:lnTo>
                  <a:pt x="2285746" y="367919"/>
                </a:lnTo>
                <a:lnTo>
                  <a:pt x="2288153" y="367919"/>
                </a:lnTo>
                <a:lnTo>
                  <a:pt x="2288158" y="367411"/>
                </a:lnTo>
                <a:lnTo>
                  <a:pt x="2256447" y="367093"/>
                </a:lnTo>
                <a:close/>
              </a:path>
              <a:path w="2305050" h="412114">
                <a:moveTo>
                  <a:pt x="2148585" y="365125"/>
                </a:moveTo>
                <a:lnTo>
                  <a:pt x="2148331" y="377825"/>
                </a:lnTo>
                <a:lnTo>
                  <a:pt x="2196719" y="379222"/>
                </a:lnTo>
                <a:lnTo>
                  <a:pt x="2199131" y="379222"/>
                </a:lnTo>
                <a:lnTo>
                  <a:pt x="2199258" y="366522"/>
                </a:lnTo>
                <a:lnTo>
                  <a:pt x="2196719" y="366522"/>
                </a:lnTo>
                <a:lnTo>
                  <a:pt x="2148585" y="365125"/>
                </a:lnTo>
                <a:close/>
              </a:path>
              <a:path w="2305050" h="412114">
                <a:moveTo>
                  <a:pt x="2059940" y="362204"/>
                </a:moveTo>
                <a:lnTo>
                  <a:pt x="2059304" y="374904"/>
                </a:lnTo>
                <a:lnTo>
                  <a:pt x="2089530" y="376174"/>
                </a:lnTo>
                <a:lnTo>
                  <a:pt x="2110231" y="376809"/>
                </a:lnTo>
                <a:lnTo>
                  <a:pt x="2110613" y="364109"/>
                </a:lnTo>
                <a:lnTo>
                  <a:pt x="2089912" y="363474"/>
                </a:lnTo>
                <a:lnTo>
                  <a:pt x="2059940" y="362204"/>
                </a:lnTo>
                <a:close/>
              </a:path>
              <a:path w="2305050" h="412114">
                <a:moveTo>
                  <a:pt x="1971167" y="357759"/>
                </a:moveTo>
                <a:lnTo>
                  <a:pt x="1970404" y="370459"/>
                </a:lnTo>
                <a:lnTo>
                  <a:pt x="2021204" y="373126"/>
                </a:lnTo>
                <a:lnTo>
                  <a:pt x="2021840" y="360426"/>
                </a:lnTo>
                <a:lnTo>
                  <a:pt x="1971167" y="357759"/>
                </a:lnTo>
                <a:close/>
              </a:path>
              <a:path w="2305050" h="412114">
                <a:moveTo>
                  <a:pt x="1882521" y="351790"/>
                </a:moveTo>
                <a:lnTo>
                  <a:pt x="1881631" y="364490"/>
                </a:lnTo>
                <a:lnTo>
                  <a:pt x="1932177" y="368046"/>
                </a:lnTo>
                <a:lnTo>
                  <a:pt x="1932431" y="368173"/>
                </a:lnTo>
                <a:lnTo>
                  <a:pt x="1933194" y="355473"/>
                </a:lnTo>
                <a:lnTo>
                  <a:pt x="1932940" y="355473"/>
                </a:lnTo>
                <a:lnTo>
                  <a:pt x="1882521" y="351790"/>
                </a:lnTo>
                <a:close/>
              </a:path>
              <a:path w="2305050" h="412114">
                <a:moveTo>
                  <a:pt x="1794128" y="344551"/>
                </a:moveTo>
                <a:lnTo>
                  <a:pt x="1792985" y="357124"/>
                </a:lnTo>
                <a:lnTo>
                  <a:pt x="1830958" y="360553"/>
                </a:lnTo>
                <a:lnTo>
                  <a:pt x="1843658" y="361569"/>
                </a:lnTo>
                <a:lnTo>
                  <a:pt x="1844675" y="348869"/>
                </a:lnTo>
                <a:lnTo>
                  <a:pt x="1794128" y="344551"/>
                </a:lnTo>
                <a:close/>
              </a:path>
              <a:path w="2305050" h="412114">
                <a:moveTo>
                  <a:pt x="1705737" y="335661"/>
                </a:moveTo>
                <a:lnTo>
                  <a:pt x="1704340" y="348361"/>
                </a:lnTo>
                <a:lnTo>
                  <a:pt x="1755013" y="353568"/>
                </a:lnTo>
                <a:lnTo>
                  <a:pt x="1756155" y="340868"/>
                </a:lnTo>
                <a:lnTo>
                  <a:pt x="1705737" y="335661"/>
                </a:lnTo>
                <a:close/>
              </a:path>
              <a:path w="2305050" h="412114">
                <a:moveTo>
                  <a:pt x="1617599" y="325120"/>
                </a:moveTo>
                <a:lnTo>
                  <a:pt x="1615948" y="337820"/>
                </a:lnTo>
                <a:lnTo>
                  <a:pt x="1666494" y="344043"/>
                </a:lnTo>
                <a:lnTo>
                  <a:pt x="1668018" y="331343"/>
                </a:lnTo>
                <a:lnTo>
                  <a:pt x="1641982" y="328295"/>
                </a:lnTo>
                <a:lnTo>
                  <a:pt x="1617599" y="325120"/>
                </a:lnTo>
                <a:close/>
              </a:path>
              <a:path w="2305050" h="412114">
                <a:moveTo>
                  <a:pt x="1529715" y="312801"/>
                </a:moveTo>
                <a:lnTo>
                  <a:pt x="1527809" y="325374"/>
                </a:lnTo>
                <a:lnTo>
                  <a:pt x="1552955" y="329184"/>
                </a:lnTo>
                <a:lnTo>
                  <a:pt x="1578102" y="332740"/>
                </a:lnTo>
                <a:lnTo>
                  <a:pt x="1579879" y="320167"/>
                </a:lnTo>
                <a:lnTo>
                  <a:pt x="1554733" y="316611"/>
                </a:lnTo>
                <a:lnTo>
                  <a:pt x="1529715" y="312801"/>
                </a:lnTo>
                <a:close/>
              </a:path>
              <a:path w="2305050" h="412114">
                <a:moveTo>
                  <a:pt x="1442212" y="298069"/>
                </a:moveTo>
                <a:lnTo>
                  <a:pt x="1440052" y="310515"/>
                </a:lnTo>
                <a:lnTo>
                  <a:pt x="1471802" y="316230"/>
                </a:lnTo>
                <a:lnTo>
                  <a:pt x="1490091" y="319278"/>
                </a:lnTo>
                <a:lnTo>
                  <a:pt x="1492250" y="306705"/>
                </a:lnTo>
                <a:lnTo>
                  <a:pt x="1442212" y="298069"/>
                </a:lnTo>
                <a:close/>
              </a:path>
              <a:path w="2305050" h="412114">
                <a:moveTo>
                  <a:pt x="1355471" y="280035"/>
                </a:moveTo>
                <a:lnTo>
                  <a:pt x="1352677" y="292354"/>
                </a:lnTo>
                <a:lnTo>
                  <a:pt x="1363852" y="295021"/>
                </a:lnTo>
                <a:lnTo>
                  <a:pt x="1397889" y="302260"/>
                </a:lnTo>
                <a:lnTo>
                  <a:pt x="1402460" y="303149"/>
                </a:lnTo>
                <a:lnTo>
                  <a:pt x="1405001" y="290703"/>
                </a:lnTo>
                <a:lnTo>
                  <a:pt x="1400302" y="289814"/>
                </a:lnTo>
                <a:lnTo>
                  <a:pt x="1366520" y="282575"/>
                </a:lnTo>
                <a:lnTo>
                  <a:pt x="1355471" y="280035"/>
                </a:lnTo>
                <a:close/>
              </a:path>
              <a:path w="2305050" h="412114">
                <a:moveTo>
                  <a:pt x="1270127" y="257175"/>
                </a:moveTo>
                <a:lnTo>
                  <a:pt x="1266316" y="269240"/>
                </a:lnTo>
                <a:lnTo>
                  <a:pt x="1288034" y="275844"/>
                </a:lnTo>
                <a:lnTo>
                  <a:pt x="1302003" y="279781"/>
                </a:lnTo>
                <a:lnTo>
                  <a:pt x="1315465" y="283337"/>
                </a:lnTo>
                <a:lnTo>
                  <a:pt x="1318640" y="271018"/>
                </a:lnTo>
                <a:lnTo>
                  <a:pt x="1291463" y="263652"/>
                </a:lnTo>
                <a:lnTo>
                  <a:pt x="1278254" y="259715"/>
                </a:lnTo>
                <a:lnTo>
                  <a:pt x="1270127" y="257175"/>
                </a:lnTo>
                <a:close/>
              </a:path>
              <a:path w="2305050" h="412114">
                <a:moveTo>
                  <a:pt x="1189227" y="224028"/>
                </a:moveTo>
                <a:lnTo>
                  <a:pt x="1216660" y="251460"/>
                </a:lnTo>
                <a:lnTo>
                  <a:pt x="1229995" y="256794"/>
                </a:lnTo>
                <a:lnTo>
                  <a:pt x="1234439" y="244856"/>
                </a:lnTo>
                <a:lnTo>
                  <a:pt x="1231391" y="243713"/>
                </a:lnTo>
                <a:lnTo>
                  <a:pt x="1221359" y="239649"/>
                </a:lnTo>
                <a:lnTo>
                  <a:pt x="1211961" y="235585"/>
                </a:lnTo>
                <a:lnTo>
                  <a:pt x="1203198" y="231521"/>
                </a:lnTo>
                <a:lnTo>
                  <a:pt x="1195451" y="227457"/>
                </a:lnTo>
                <a:lnTo>
                  <a:pt x="1189227" y="224028"/>
                </a:lnTo>
                <a:close/>
              </a:path>
              <a:path w="2305050" h="412114">
                <a:moveTo>
                  <a:pt x="1158594" y="186690"/>
                </a:moveTo>
                <a:lnTo>
                  <a:pt x="1145794" y="186690"/>
                </a:lnTo>
                <a:lnTo>
                  <a:pt x="1146048" y="187960"/>
                </a:lnTo>
                <a:lnTo>
                  <a:pt x="1145907" y="187960"/>
                </a:lnTo>
                <a:lnTo>
                  <a:pt x="1146465" y="194183"/>
                </a:lnTo>
                <a:lnTo>
                  <a:pt x="1146556" y="195707"/>
                </a:lnTo>
                <a:lnTo>
                  <a:pt x="1146810" y="196596"/>
                </a:lnTo>
                <a:lnTo>
                  <a:pt x="1148461" y="201676"/>
                </a:lnTo>
                <a:lnTo>
                  <a:pt x="1150493" y="205994"/>
                </a:lnTo>
                <a:lnTo>
                  <a:pt x="1150874" y="206756"/>
                </a:lnTo>
                <a:lnTo>
                  <a:pt x="1152144" y="208534"/>
                </a:lnTo>
                <a:lnTo>
                  <a:pt x="1162685" y="201549"/>
                </a:lnTo>
                <a:lnTo>
                  <a:pt x="1162031" y="200533"/>
                </a:lnTo>
                <a:lnTo>
                  <a:pt x="1161633" y="199954"/>
                </a:lnTo>
                <a:lnTo>
                  <a:pt x="1161576" y="199771"/>
                </a:lnTo>
                <a:lnTo>
                  <a:pt x="1160018" y="196342"/>
                </a:lnTo>
                <a:lnTo>
                  <a:pt x="1159401" y="194183"/>
                </a:lnTo>
                <a:lnTo>
                  <a:pt x="1159256" y="194183"/>
                </a:lnTo>
                <a:lnTo>
                  <a:pt x="1159002" y="192786"/>
                </a:lnTo>
                <a:lnTo>
                  <a:pt x="1159132" y="192786"/>
                </a:lnTo>
                <a:lnTo>
                  <a:pt x="1158706" y="187960"/>
                </a:lnTo>
                <a:lnTo>
                  <a:pt x="1146048" y="187960"/>
                </a:lnTo>
                <a:lnTo>
                  <a:pt x="1145848" y="187302"/>
                </a:lnTo>
                <a:lnTo>
                  <a:pt x="1158648" y="187302"/>
                </a:lnTo>
                <a:lnTo>
                  <a:pt x="1158594" y="186690"/>
                </a:lnTo>
                <a:close/>
              </a:path>
              <a:path w="2305050" h="412114">
                <a:moveTo>
                  <a:pt x="1161541" y="199771"/>
                </a:moveTo>
                <a:lnTo>
                  <a:pt x="1161923" y="200533"/>
                </a:lnTo>
                <a:lnTo>
                  <a:pt x="1161660" y="199954"/>
                </a:lnTo>
                <a:lnTo>
                  <a:pt x="1161541" y="199771"/>
                </a:lnTo>
                <a:close/>
              </a:path>
              <a:path w="2305050" h="412114">
                <a:moveTo>
                  <a:pt x="1161660" y="199954"/>
                </a:moveTo>
                <a:lnTo>
                  <a:pt x="1161923" y="200533"/>
                </a:lnTo>
                <a:lnTo>
                  <a:pt x="1161660" y="199954"/>
                </a:lnTo>
                <a:close/>
              </a:path>
              <a:path w="2305050" h="412114">
                <a:moveTo>
                  <a:pt x="1161576" y="199771"/>
                </a:moveTo>
                <a:lnTo>
                  <a:pt x="1161660" y="199954"/>
                </a:lnTo>
                <a:lnTo>
                  <a:pt x="1161576" y="199771"/>
                </a:lnTo>
                <a:close/>
              </a:path>
              <a:path w="2305050" h="412114">
                <a:moveTo>
                  <a:pt x="1159002" y="192786"/>
                </a:moveTo>
                <a:lnTo>
                  <a:pt x="1159256" y="194183"/>
                </a:lnTo>
                <a:lnTo>
                  <a:pt x="1159191" y="193448"/>
                </a:lnTo>
                <a:lnTo>
                  <a:pt x="1159002" y="192786"/>
                </a:lnTo>
                <a:close/>
              </a:path>
              <a:path w="2305050" h="412114">
                <a:moveTo>
                  <a:pt x="1159191" y="193448"/>
                </a:moveTo>
                <a:lnTo>
                  <a:pt x="1159256" y="194183"/>
                </a:lnTo>
                <a:lnTo>
                  <a:pt x="1159401" y="194183"/>
                </a:lnTo>
                <a:lnTo>
                  <a:pt x="1159191" y="193448"/>
                </a:lnTo>
                <a:close/>
              </a:path>
              <a:path w="2305050" h="412114">
                <a:moveTo>
                  <a:pt x="1159132" y="192786"/>
                </a:moveTo>
                <a:lnTo>
                  <a:pt x="1159002" y="192786"/>
                </a:lnTo>
                <a:lnTo>
                  <a:pt x="1159191" y="193448"/>
                </a:lnTo>
                <a:lnTo>
                  <a:pt x="1159132" y="192786"/>
                </a:lnTo>
                <a:close/>
              </a:path>
              <a:path w="2305050" h="412114">
                <a:moveTo>
                  <a:pt x="1145794" y="186690"/>
                </a:moveTo>
                <a:lnTo>
                  <a:pt x="1145848" y="187302"/>
                </a:lnTo>
                <a:lnTo>
                  <a:pt x="1146048" y="187960"/>
                </a:lnTo>
                <a:lnTo>
                  <a:pt x="1145794" y="186690"/>
                </a:lnTo>
                <a:close/>
              </a:path>
              <a:path w="2305050" h="412114">
                <a:moveTo>
                  <a:pt x="1155357" y="176657"/>
                </a:moveTo>
                <a:lnTo>
                  <a:pt x="1140587" y="176657"/>
                </a:lnTo>
                <a:lnTo>
                  <a:pt x="1141222" y="177419"/>
                </a:lnTo>
                <a:lnTo>
                  <a:pt x="1143000" y="180213"/>
                </a:lnTo>
                <a:lnTo>
                  <a:pt x="1144777" y="183769"/>
                </a:lnTo>
                <a:lnTo>
                  <a:pt x="1145848" y="187302"/>
                </a:lnTo>
                <a:lnTo>
                  <a:pt x="1145794" y="186690"/>
                </a:lnTo>
                <a:lnTo>
                  <a:pt x="1158594" y="186690"/>
                </a:lnTo>
                <a:lnTo>
                  <a:pt x="1158494" y="185547"/>
                </a:lnTo>
                <a:lnTo>
                  <a:pt x="1158366" y="185166"/>
                </a:lnTo>
                <a:lnTo>
                  <a:pt x="1158239" y="184277"/>
                </a:lnTo>
                <a:lnTo>
                  <a:pt x="1156843" y="179959"/>
                </a:lnTo>
                <a:lnTo>
                  <a:pt x="1155357" y="176657"/>
                </a:lnTo>
                <a:close/>
              </a:path>
              <a:path w="2305050" h="412114">
                <a:moveTo>
                  <a:pt x="1140756" y="176907"/>
                </a:moveTo>
                <a:lnTo>
                  <a:pt x="1141104" y="177419"/>
                </a:lnTo>
                <a:lnTo>
                  <a:pt x="1140756" y="176907"/>
                </a:lnTo>
                <a:close/>
              </a:path>
              <a:path w="2305050" h="412114">
                <a:moveTo>
                  <a:pt x="1140587" y="176657"/>
                </a:moveTo>
                <a:lnTo>
                  <a:pt x="1140756" y="176907"/>
                </a:lnTo>
                <a:lnTo>
                  <a:pt x="1141222" y="177419"/>
                </a:lnTo>
                <a:lnTo>
                  <a:pt x="1140587" y="176657"/>
                </a:lnTo>
                <a:close/>
              </a:path>
              <a:path w="2305050" h="412114">
                <a:moveTo>
                  <a:pt x="1138301" y="156845"/>
                </a:moveTo>
                <a:lnTo>
                  <a:pt x="1130173" y="166624"/>
                </a:lnTo>
                <a:lnTo>
                  <a:pt x="1133348" y="169291"/>
                </a:lnTo>
                <a:lnTo>
                  <a:pt x="1137412" y="173228"/>
                </a:lnTo>
                <a:lnTo>
                  <a:pt x="1140756" y="176907"/>
                </a:lnTo>
                <a:lnTo>
                  <a:pt x="1140587" y="176657"/>
                </a:lnTo>
                <a:lnTo>
                  <a:pt x="1155357" y="176657"/>
                </a:lnTo>
                <a:lnTo>
                  <a:pt x="1154557" y="174879"/>
                </a:lnTo>
                <a:lnTo>
                  <a:pt x="1151254" y="169672"/>
                </a:lnTo>
                <a:lnTo>
                  <a:pt x="1151127" y="169418"/>
                </a:lnTo>
                <a:lnTo>
                  <a:pt x="1150620" y="168910"/>
                </a:lnTo>
                <a:lnTo>
                  <a:pt x="1146937" y="164719"/>
                </a:lnTo>
                <a:lnTo>
                  <a:pt x="1142111" y="160147"/>
                </a:lnTo>
                <a:lnTo>
                  <a:pt x="1138301" y="156845"/>
                </a:lnTo>
                <a:close/>
              </a:path>
              <a:path w="2305050" h="412114">
                <a:moveTo>
                  <a:pt x="1056513" y="117348"/>
                </a:moveTo>
                <a:lnTo>
                  <a:pt x="1052322" y="129286"/>
                </a:lnTo>
                <a:lnTo>
                  <a:pt x="1062736" y="132969"/>
                </a:lnTo>
                <a:lnTo>
                  <a:pt x="1073403" y="136906"/>
                </a:lnTo>
                <a:lnTo>
                  <a:pt x="1083564" y="141097"/>
                </a:lnTo>
                <a:lnTo>
                  <a:pt x="1092835" y="145034"/>
                </a:lnTo>
                <a:lnTo>
                  <a:pt x="1098803" y="147955"/>
                </a:lnTo>
                <a:lnTo>
                  <a:pt x="1104264" y="136525"/>
                </a:lnTo>
                <a:lnTo>
                  <a:pt x="1098296" y="133604"/>
                </a:lnTo>
                <a:lnTo>
                  <a:pt x="1088516" y="129413"/>
                </a:lnTo>
                <a:lnTo>
                  <a:pt x="1078229" y="125222"/>
                </a:lnTo>
                <a:lnTo>
                  <a:pt x="1067181" y="121158"/>
                </a:lnTo>
                <a:lnTo>
                  <a:pt x="1056513" y="117348"/>
                </a:lnTo>
                <a:close/>
              </a:path>
              <a:path w="2305050" h="412114">
                <a:moveTo>
                  <a:pt x="970534" y="92583"/>
                </a:moveTo>
                <a:lnTo>
                  <a:pt x="967613" y="105029"/>
                </a:lnTo>
                <a:lnTo>
                  <a:pt x="970026" y="105537"/>
                </a:lnTo>
                <a:lnTo>
                  <a:pt x="985138" y="109347"/>
                </a:lnTo>
                <a:lnTo>
                  <a:pt x="1013460" y="117094"/>
                </a:lnTo>
                <a:lnTo>
                  <a:pt x="1016253" y="117983"/>
                </a:lnTo>
                <a:lnTo>
                  <a:pt x="1019937" y="105791"/>
                </a:lnTo>
                <a:lnTo>
                  <a:pt x="1017015" y="105029"/>
                </a:lnTo>
                <a:lnTo>
                  <a:pt x="988440" y="97155"/>
                </a:lnTo>
                <a:lnTo>
                  <a:pt x="973201" y="93345"/>
                </a:lnTo>
                <a:lnTo>
                  <a:pt x="970534" y="92583"/>
                </a:lnTo>
                <a:close/>
              </a:path>
              <a:path w="2305050" h="412114">
                <a:moveTo>
                  <a:pt x="883412" y="73660"/>
                </a:moveTo>
                <a:lnTo>
                  <a:pt x="880872" y="86106"/>
                </a:lnTo>
                <a:lnTo>
                  <a:pt x="904494" y="90805"/>
                </a:lnTo>
                <a:lnTo>
                  <a:pt x="930528" y="96393"/>
                </a:lnTo>
                <a:lnTo>
                  <a:pt x="933196" y="83947"/>
                </a:lnTo>
                <a:lnTo>
                  <a:pt x="907288" y="78359"/>
                </a:lnTo>
                <a:lnTo>
                  <a:pt x="883412" y="73660"/>
                </a:lnTo>
                <a:close/>
              </a:path>
              <a:path w="2305050" h="412114">
                <a:moveTo>
                  <a:pt x="795654" y="58166"/>
                </a:moveTo>
                <a:lnTo>
                  <a:pt x="793623" y="70739"/>
                </a:lnTo>
                <a:lnTo>
                  <a:pt x="830961" y="76962"/>
                </a:lnTo>
                <a:lnTo>
                  <a:pt x="843534" y="79248"/>
                </a:lnTo>
                <a:lnTo>
                  <a:pt x="845820" y="66675"/>
                </a:lnTo>
                <a:lnTo>
                  <a:pt x="833247" y="64389"/>
                </a:lnTo>
                <a:lnTo>
                  <a:pt x="795654" y="58166"/>
                </a:lnTo>
                <a:close/>
              </a:path>
              <a:path w="2305050" h="412114">
                <a:moveTo>
                  <a:pt x="707516" y="45212"/>
                </a:moveTo>
                <a:lnTo>
                  <a:pt x="705865" y="57785"/>
                </a:lnTo>
                <a:lnTo>
                  <a:pt x="707263" y="58039"/>
                </a:lnTo>
                <a:lnTo>
                  <a:pt x="756031" y="65024"/>
                </a:lnTo>
                <a:lnTo>
                  <a:pt x="757936" y="52451"/>
                </a:lnTo>
                <a:lnTo>
                  <a:pt x="709040" y="45466"/>
                </a:lnTo>
                <a:lnTo>
                  <a:pt x="707516" y="45212"/>
                </a:lnTo>
                <a:close/>
              </a:path>
              <a:path w="2305050" h="412114">
                <a:moveTo>
                  <a:pt x="619125" y="34290"/>
                </a:moveTo>
                <a:lnTo>
                  <a:pt x="617727" y="46990"/>
                </a:lnTo>
                <a:lnTo>
                  <a:pt x="668020" y="52959"/>
                </a:lnTo>
                <a:lnTo>
                  <a:pt x="669671" y="40386"/>
                </a:lnTo>
                <a:lnTo>
                  <a:pt x="619125" y="34290"/>
                </a:lnTo>
                <a:close/>
              </a:path>
              <a:path w="2305050" h="412114">
                <a:moveTo>
                  <a:pt x="530606" y="25146"/>
                </a:moveTo>
                <a:lnTo>
                  <a:pt x="529336" y="37846"/>
                </a:lnTo>
                <a:lnTo>
                  <a:pt x="579882" y="42799"/>
                </a:lnTo>
                <a:lnTo>
                  <a:pt x="581278" y="30226"/>
                </a:lnTo>
                <a:lnTo>
                  <a:pt x="571626" y="29083"/>
                </a:lnTo>
                <a:lnTo>
                  <a:pt x="530606" y="25146"/>
                </a:lnTo>
                <a:close/>
              </a:path>
              <a:path w="2305050" h="412114">
                <a:moveTo>
                  <a:pt x="441960" y="17526"/>
                </a:moveTo>
                <a:lnTo>
                  <a:pt x="440944" y="30099"/>
                </a:lnTo>
                <a:lnTo>
                  <a:pt x="491489" y="34417"/>
                </a:lnTo>
                <a:lnTo>
                  <a:pt x="492633" y="21717"/>
                </a:lnTo>
                <a:lnTo>
                  <a:pt x="441960" y="17526"/>
                </a:lnTo>
                <a:close/>
              </a:path>
              <a:path w="2305050" h="412114">
                <a:moveTo>
                  <a:pt x="353187" y="11303"/>
                </a:moveTo>
                <a:lnTo>
                  <a:pt x="352425" y="23876"/>
                </a:lnTo>
                <a:lnTo>
                  <a:pt x="402971" y="27305"/>
                </a:lnTo>
                <a:lnTo>
                  <a:pt x="403860" y="14605"/>
                </a:lnTo>
                <a:lnTo>
                  <a:pt x="372618" y="12446"/>
                </a:lnTo>
                <a:lnTo>
                  <a:pt x="353187" y="11303"/>
                </a:lnTo>
                <a:close/>
              </a:path>
              <a:path w="2305050" h="412114">
                <a:moveTo>
                  <a:pt x="264287" y="6477"/>
                </a:moveTo>
                <a:lnTo>
                  <a:pt x="263651" y="19177"/>
                </a:lnTo>
                <a:lnTo>
                  <a:pt x="267715" y="19304"/>
                </a:lnTo>
                <a:lnTo>
                  <a:pt x="314451" y="21717"/>
                </a:lnTo>
                <a:lnTo>
                  <a:pt x="315087" y="9017"/>
                </a:lnTo>
                <a:lnTo>
                  <a:pt x="268350" y="6604"/>
                </a:lnTo>
                <a:lnTo>
                  <a:pt x="264287" y="6477"/>
                </a:lnTo>
                <a:close/>
              </a:path>
              <a:path w="2305050" h="412114">
                <a:moveTo>
                  <a:pt x="175387" y="3175"/>
                </a:moveTo>
                <a:lnTo>
                  <a:pt x="175006" y="15875"/>
                </a:lnTo>
                <a:lnTo>
                  <a:pt x="214757" y="17018"/>
                </a:lnTo>
                <a:lnTo>
                  <a:pt x="225678" y="17526"/>
                </a:lnTo>
                <a:lnTo>
                  <a:pt x="226187" y="4826"/>
                </a:lnTo>
                <a:lnTo>
                  <a:pt x="215264" y="4318"/>
                </a:lnTo>
                <a:lnTo>
                  <a:pt x="175387" y="3175"/>
                </a:lnTo>
                <a:close/>
              </a:path>
              <a:path w="2305050" h="412114">
                <a:moveTo>
                  <a:pt x="86360" y="889"/>
                </a:moveTo>
                <a:lnTo>
                  <a:pt x="86233" y="13589"/>
                </a:lnTo>
                <a:lnTo>
                  <a:pt x="107823" y="13843"/>
                </a:lnTo>
                <a:lnTo>
                  <a:pt x="136906" y="14732"/>
                </a:lnTo>
                <a:lnTo>
                  <a:pt x="137287" y="2032"/>
                </a:lnTo>
                <a:lnTo>
                  <a:pt x="108203" y="1143"/>
                </a:lnTo>
                <a:lnTo>
                  <a:pt x="86360" y="889"/>
                </a:lnTo>
                <a:close/>
              </a:path>
              <a:path w="2305050" h="412114">
                <a:moveTo>
                  <a:pt x="126" y="0"/>
                </a:moveTo>
                <a:lnTo>
                  <a:pt x="0" y="12700"/>
                </a:lnTo>
                <a:lnTo>
                  <a:pt x="48133" y="13208"/>
                </a:lnTo>
                <a:lnTo>
                  <a:pt x="48260" y="508"/>
                </a:lnTo>
                <a:lnTo>
                  <a:pt x="126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2819" y="5372100"/>
            <a:ext cx="2471928" cy="391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78852" y="5466333"/>
            <a:ext cx="20167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250" b="1" i="1" spc="5" dirty="0">
                <a:latin typeface="Trebuchet MS"/>
                <a:cs typeface="Trebuchet MS"/>
              </a:rPr>
              <a:t>JDBC </a:t>
            </a:r>
            <a:r>
              <a:rPr sz="1250" b="1" spc="-50" dirty="0">
                <a:latin typeface="Malgun Gothic"/>
                <a:cs typeface="Malgun Gothic"/>
              </a:rPr>
              <a:t>타입 </a:t>
            </a:r>
            <a:r>
              <a:rPr sz="1250" b="1" i="1" spc="-55" dirty="0">
                <a:latin typeface="Wingdings"/>
                <a:cs typeface="Wingdings"/>
              </a:rPr>
              <a:t></a:t>
            </a:r>
            <a:r>
              <a:rPr sz="1250" b="1" i="1" spc="-55" dirty="0">
                <a:latin typeface="Times New Roman"/>
                <a:cs typeface="Times New Roman"/>
              </a:rPr>
              <a:t>  </a:t>
            </a:r>
            <a:r>
              <a:rPr sz="1250" b="1" i="1" spc="-95" dirty="0">
                <a:latin typeface="Trebuchet MS"/>
                <a:cs typeface="Trebuchet MS"/>
              </a:rPr>
              <a:t>Java </a:t>
            </a:r>
            <a:r>
              <a:rPr sz="1250" b="1" spc="-50" dirty="0">
                <a:latin typeface="Malgun Gothic"/>
                <a:cs typeface="Malgun Gothic"/>
              </a:rPr>
              <a:t>타입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변환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32047" y="5271515"/>
            <a:ext cx="135636" cy="13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4382" y="5333872"/>
            <a:ext cx="3904615" cy="294005"/>
          </a:xfrm>
          <a:custGeom>
            <a:avLst/>
            <a:gdLst/>
            <a:ahLst/>
            <a:cxnLst/>
            <a:rect l="l" t="t" r="r" b="b"/>
            <a:pathLst>
              <a:path w="3904615" h="294004">
                <a:moveTo>
                  <a:pt x="3856297" y="261475"/>
                </a:moveTo>
                <a:lnTo>
                  <a:pt x="3805936" y="282181"/>
                </a:lnTo>
                <a:lnTo>
                  <a:pt x="3804412" y="285889"/>
                </a:lnTo>
                <a:lnTo>
                  <a:pt x="3805809" y="289128"/>
                </a:lnTo>
                <a:lnTo>
                  <a:pt x="3807078" y="292379"/>
                </a:lnTo>
                <a:lnTo>
                  <a:pt x="3810762" y="293916"/>
                </a:lnTo>
                <a:lnTo>
                  <a:pt x="3889237" y="261594"/>
                </a:lnTo>
                <a:lnTo>
                  <a:pt x="3856297" y="261475"/>
                </a:lnTo>
                <a:close/>
              </a:path>
              <a:path w="3904615" h="294004">
                <a:moveTo>
                  <a:pt x="3871475" y="255227"/>
                </a:moveTo>
                <a:lnTo>
                  <a:pt x="3856297" y="261475"/>
                </a:lnTo>
                <a:lnTo>
                  <a:pt x="3887977" y="261594"/>
                </a:lnTo>
                <a:lnTo>
                  <a:pt x="3887977" y="261099"/>
                </a:lnTo>
                <a:lnTo>
                  <a:pt x="3885438" y="261099"/>
                </a:lnTo>
                <a:lnTo>
                  <a:pt x="3871475" y="255227"/>
                </a:lnTo>
                <a:close/>
              </a:path>
              <a:path w="3904615" h="294004">
                <a:moveTo>
                  <a:pt x="3811142" y="216026"/>
                </a:moveTo>
                <a:lnTo>
                  <a:pt x="3807333" y="217550"/>
                </a:lnTo>
                <a:lnTo>
                  <a:pt x="3806063" y="220725"/>
                </a:lnTo>
                <a:lnTo>
                  <a:pt x="3804666" y="224027"/>
                </a:lnTo>
                <a:lnTo>
                  <a:pt x="3806190" y="227710"/>
                </a:lnTo>
                <a:lnTo>
                  <a:pt x="3809365" y="229107"/>
                </a:lnTo>
                <a:lnTo>
                  <a:pt x="3856097" y="248760"/>
                </a:lnTo>
                <a:lnTo>
                  <a:pt x="3887977" y="248919"/>
                </a:lnTo>
                <a:lnTo>
                  <a:pt x="3887977" y="261594"/>
                </a:lnTo>
                <a:lnTo>
                  <a:pt x="3889237" y="261594"/>
                </a:lnTo>
                <a:lnTo>
                  <a:pt x="3904488" y="255308"/>
                </a:lnTo>
                <a:lnTo>
                  <a:pt x="3814317" y="217423"/>
                </a:lnTo>
                <a:lnTo>
                  <a:pt x="3811142" y="216026"/>
                </a:lnTo>
                <a:close/>
              </a:path>
              <a:path w="3904615" h="294004">
                <a:moveTo>
                  <a:pt x="3837177" y="248665"/>
                </a:moveTo>
                <a:lnTo>
                  <a:pt x="3837177" y="261404"/>
                </a:lnTo>
                <a:lnTo>
                  <a:pt x="3856297" y="261475"/>
                </a:lnTo>
                <a:lnTo>
                  <a:pt x="3871475" y="255227"/>
                </a:lnTo>
                <a:lnTo>
                  <a:pt x="3856097" y="248760"/>
                </a:lnTo>
                <a:lnTo>
                  <a:pt x="3837177" y="248665"/>
                </a:lnTo>
                <a:close/>
              </a:path>
              <a:path w="3904615" h="294004">
                <a:moveTo>
                  <a:pt x="3885565" y="249427"/>
                </a:moveTo>
                <a:lnTo>
                  <a:pt x="3871475" y="255227"/>
                </a:lnTo>
                <a:lnTo>
                  <a:pt x="3885438" y="261099"/>
                </a:lnTo>
                <a:lnTo>
                  <a:pt x="3885565" y="249427"/>
                </a:lnTo>
                <a:close/>
              </a:path>
              <a:path w="3904615" h="294004">
                <a:moveTo>
                  <a:pt x="3887977" y="249427"/>
                </a:moveTo>
                <a:lnTo>
                  <a:pt x="3885565" y="249427"/>
                </a:lnTo>
                <a:lnTo>
                  <a:pt x="3885438" y="261099"/>
                </a:lnTo>
                <a:lnTo>
                  <a:pt x="3887977" y="261099"/>
                </a:lnTo>
                <a:lnTo>
                  <a:pt x="3887977" y="249427"/>
                </a:lnTo>
                <a:close/>
              </a:path>
              <a:path w="3904615" h="294004">
                <a:moveTo>
                  <a:pt x="3856097" y="248760"/>
                </a:moveTo>
                <a:lnTo>
                  <a:pt x="3871475" y="255227"/>
                </a:lnTo>
                <a:lnTo>
                  <a:pt x="3885565" y="249427"/>
                </a:lnTo>
                <a:lnTo>
                  <a:pt x="3887977" y="249427"/>
                </a:lnTo>
                <a:lnTo>
                  <a:pt x="3887977" y="248919"/>
                </a:lnTo>
                <a:lnTo>
                  <a:pt x="3856097" y="248760"/>
                </a:lnTo>
                <a:close/>
              </a:path>
              <a:path w="3904615" h="294004">
                <a:moveTo>
                  <a:pt x="3748277" y="248411"/>
                </a:moveTo>
                <a:lnTo>
                  <a:pt x="3748277" y="261086"/>
                </a:lnTo>
                <a:lnTo>
                  <a:pt x="3799077" y="261264"/>
                </a:lnTo>
                <a:lnTo>
                  <a:pt x="3799077" y="248538"/>
                </a:lnTo>
                <a:lnTo>
                  <a:pt x="3748277" y="248411"/>
                </a:lnTo>
                <a:close/>
              </a:path>
              <a:path w="3904615" h="294004">
                <a:moveTo>
                  <a:pt x="3659377" y="247522"/>
                </a:moveTo>
                <a:lnTo>
                  <a:pt x="3659250" y="260261"/>
                </a:lnTo>
                <a:lnTo>
                  <a:pt x="3710050" y="260845"/>
                </a:lnTo>
                <a:lnTo>
                  <a:pt x="3710177" y="248157"/>
                </a:lnTo>
                <a:lnTo>
                  <a:pt x="3659377" y="247522"/>
                </a:lnTo>
                <a:close/>
              </a:path>
              <a:path w="3904615" h="294004">
                <a:moveTo>
                  <a:pt x="3570477" y="246506"/>
                </a:moveTo>
                <a:lnTo>
                  <a:pt x="3570350" y="259232"/>
                </a:lnTo>
                <a:lnTo>
                  <a:pt x="3621150" y="259829"/>
                </a:lnTo>
                <a:lnTo>
                  <a:pt x="3621277" y="247141"/>
                </a:lnTo>
                <a:lnTo>
                  <a:pt x="3570477" y="246506"/>
                </a:lnTo>
                <a:close/>
              </a:path>
              <a:path w="3904615" h="294004">
                <a:moveTo>
                  <a:pt x="3481704" y="245109"/>
                </a:moveTo>
                <a:lnTo>
                  <a:pt x="3481450" y="257759"/>
                </a:lnTo>
                <a:lnTo>
                  <a:pt x="3532250" y="258737"/>
                </a:lnTo>
                <a:lnTo>
                  <a:pt x="3532504" y="245998"/>
                </a:lnTo>
                <a:lnTo>
                  <a:pt x="3481704" y="245109"/>
                </a:lnTo>
                <a:close/>
              </a:path>
              <a:path w="3904615" h="294004">
                <a:moveTo>
                  <a:pt x="3392804" y="243331"/>
                </a:moveTo>
                <a:lnTo>
                  <a:pt x="3392550" y="256057"/>
                </a:lnTo>
                <a:lnTo>
                  <a:pt x="3443350" y="257022"/>
                </a:lnTo>
                <a:lnTo>
                  <a:pt x="3443604" y="244347"/>
                </a:lnTo>
                <a:lnTo>
                  <a:pt x="3392804" y="243331"/>
                </a:lnTo>
                <a:close/>
              </a:path>
              <a:path w="3904615" h="294004">
                <a:moveTo>
                  <a:pt x="3304032" y="241299"/>
                </a:moveTo>
                <a:lnTo>
                  <a:pt x="3303650" y="253999"/>
                </a:lnTo>
                <a:lnTo>
                  <a:pt x="3354450" y="255269"/>
                </a:lnTo>
                <a:lnTo>
                  <a:pt x="3354704" y="242569"/>
                </a:lnTo>
                <a:lnTo>
                  <a:pt x="3304032" y="241299"/>
                </a:lnTo>
                <a:close/>
              </a:path>
              <a:path w="3904615" h="294004">
                <a:moveTo>
                  <a:pt x="3215132" y="239013"/>
                </a:moveTo>
                <a:lnTo>
                  <a:pt x="3214750" y="251713"/>
                </a:lnTo>
                <a:lnTo>
                  <a:pt x="3265550" y="252983"/>
                </a:lnTo>
                <a:lnTo>
                  <a:pt x="3265932" y="240283"/>
                </a:lnTo>
                <a:lnTo>
                  <a:pt x="3215132" y="239013"/>
                </a:lnTo>
                <a:close/>
              </a:path>
              <a:path w="3904615" h="294004">
                <a:moveTo>
                  <a:pt x="3126232" y="236346"/>
                </a:moveTo>
                <a:lnTo>
                  <a:pt x="3125850" y="249046"/>
                </a:lnTo>
                <a:lnTo>
                  <a:pt x="3176650" y="250697"/>
                </a:lnTo>
                <a:lnTo>
                  <a:pt x="3177032" y="237997"/>
                </a:lnTo>
                <a:lnTo>
                  <a:pt x="3126232" y="236346"/>
                </a:lnTo>
                <a:close/>
              </a:path>
              <a:path w="3904615" h="294004">
                <a:moveTo>
                  <a:pt x="3037459" y="233298"/>
                </a:moveTo>
                <a:lnTo>
                  <a:pt x="3036950" y="245998"/>
                </a:lnTo>
                <a:lnTo>
                  <a:pt x="3087750" y="247776"/>
                </a:lnTo>
                <a:lnTo>
                  <a:pt x="3088259" y="235076"/>
                </a:lnTo>
                <a:lnTo>
                  <a:pt x="3037459" y="233298"/>
                </a:lnTo>
                <a:close/>
              </a:path>
              <a:path w="3904615" h="294004">
                <a:moveTo>
                  <a:pt x="2948686" y="229869"/>
                </a:moveTo>
                <a:lnTo>
                  <a:pt x="2948177" y="242569"/>
                </a:lnTo>
                <a:lnTo>
                  <a:pt x="2998850" y="244601"/>
                </a:lnTo>
                <a:lnTo>
                  <a:pt x="2999359" y="231901"/>
                </a:lnTo>
                <a:lnTo>
                  <a:pt x="2948686" y="229869"/>
                </a:lnTo>
                <a:close/>
              </a:path>
              <a:path w="3904615" h="294004">
                <a:moveTo>
                  <a:pt x="2859913" y="226059"/>
                </a:moveTo>
                <a:lnTo>
                  <a:pt x="2859278" y="238759"/>
                </a:lnTo>
                <a:lnTo>
                  <a:pt x="2910078" y="240918"/>
                </a:lnTo>
                <a:lnTo>
                  <a:pt x="2910585" y="228218"/>
                </a:lnTo>
                <a:lnTo>
                  <a:pt x="2859913" y="226059"/>
                </a:lnTo>
                <a:close/>
              </a:path>
              <a:path w="3904615" h="294004">
                <a:moveTo>
                  <a:pt x="2771140" y="221868"/>
                </a:moveTo>
                <a:lnTo>
                  <a:pt x="2770504" y="234441"/>
                </a:lnTo>
                <a:lnTo>
                  <a:pt x="2821178" y="236981"/>
                </a:lnTo>
                <a:lnTo>
                  <a:pt x="2821813" y="224281"/>
                </a:lnTo>
                <a:lnTo>
                  <a:pt x="2771140" y="221868"/>
                </a:lnTo>
                <a:close/>
              </a:path>
              <a:path w="3904615" h="294004">
                <a:moveTo>
                  <a:pt x="2682366" y="217169"/>
                </a:moveTo>
                <a:lnTo>
                  <a:pt x="2681604" y="229869"/>
                </a:lnTo>
                <a:lnTo>
                  <a:pt x="2732404" y="232536"/>
                </a:lnTo>
                <a:lnTo>
                  <a:pt x="2733040" y="219836"/>
                </a:lnTo>
                <a:lnTo>
                  <a:pt x="2682366" y="217169"/>
                </a:lnTo>
                <a:close/>
              </a:path>
              <a:path w="3904615" h="294004">
                <a:moveTo>
                  <a:pt x="2593593" y="211962"/>
                </a:moveTo>
                <a:lnTo>
                  <a:pt x="2592831" y="224662"/>
                </a:lnTo>
                <a:lnTo>
                  <a:pt x="2643631" y="227710"/>
                </a:lnTo>
                <a:lnTo>
                  <a:pt x="2644266" y="215010"/>
                </a:lnTo>
                <a:lnTo>
                  <a:pt x="2593593" y="211962"/>
                </a:lnTo>
                <a:close/>
              </a:path>
              <a:path w="3904615" h="294004">
                <a:moveTo>
                  <a:pt x="2504947" y="206247"/>
                </a:moveTo>
                <a:lnTo>
                  <a:pt x="2504058" y="218947"/>
                </a:lnTo>
                <a:lnTo>
                  <a:pt x="2554858" y="222249"/>
                </a:lnTo>
                <a:lnTo>
                  <a:pt x="2555620" y="209676"/>
                </a:lnTo>
                <a:lnTo>
                  <a:pt x="2504947" y="206247"/>
                </a:lnTo>
                <a:close/>
              </a:path>
              <a:path w="3904615" h="294004">
                <a:moveTo>
                  <a:pt x="2416429" y="199770"/>
                </a:moveTo>
                <a:lnTo>
                  <a:pt x="2415413" y="212470"/>
                </a:lnTo>
                <a:lnTo>
                  <a:pt x="2466085" y="216153"/>
                </a:lnTo>
                <a:lnTo>
                  <a:pt x="2466975" y="203580"/>
                </a:lnTo>
                <a:lnTo>
                  <a:pt x="2416429" y="199770"/>
                </a:lnTo>
                <a:close/>
              </a:path>
              <a:path w="3904615" h="294004">
                <a:moveTo>
                  <a:pt x="2327782" y="192531"/>
                </a:moveTo>
                <a:lnTo>
                  <a:pt x="2326766" y="205231"/>
                </a:lnTo>
                <a:lnTo>
                  <a:pt x="2369566" y="208914"/>
                </a:lnTo>
                <a:lnTo>
                  <a:pt x="2377440" y="209422"/>
                </a:lnTo>
                <a:lnTo>
                  <a:pt x="2378329" y="196849"/>
                </a:lnTo>
                <a:lnTo>
                  <a:pt x="2327782" y="192531"/>
                </a:lnTo>
                <a:close/>
              </a:path>
              <a:path w="3904615" h="294004">
                <a:moveTo>
                  <a:pt x="2239391" y="184149"/>
                </a:moveTo>
                <a:lnTo>
                  <a:pt x="2238120" y="196722"/>
                </a:lnTo>
                <a:lnTo>
                  <a:pt x="2258059" y="198881"/>
                </a:lnTo>
                <a:lnTo>
                  <a:pt x="2288793" y="201675"/>
                </a:lnTo>
                <a:lnTo>
                  <a:pt x="2289937" y="189102"/>
                </a:lnTo>
                <a:lnTo>
                  <a:pt x="2239391" y="184149"/>
                </a:lnTo>
                <a:close/>
              </a:path>
              <a:path w="3904615" h="294004">
                <a:moveTo>
                  <a:pt x="2151253" y="174116"/>
                </a:moveTo>
                <a:lnTo>
                  <a:pt x="2149602" y="186816"/>
                </a:lnTo>
                <a:lnTo>
                  <a:pt x="2200147" y="192785"/>
                </a:lnTo>
                <a:lnTo>
                  <a:pt x="2201671" y="180085"/>
                </a:lnTo>
                <a:lnTo>
                  <a:pt x="2162809" y="175640"/>
                </a:lnTo>
                <a:lnTo>
                  <a:pt x="2151253" y="174116"/>
                </a:lnTo>
                <a:close/>
              </a:path>
              <a:path w="3904615" h="294004">
                <a:moveTo>
                  <a:pt x="2063495" y="161543"/>
                </a:moveTo>
                <a:lnTo>
                  <a:pt x="2061464" y="174116"/>
                </a:lnTo>
                <a:lnTo>
                  <a:pt x="2081276" y="177418"/>
                </a:lnTo>
                <a:lnTo>
                  <a:pt x="2111755" y="181863"/>
                </a:lnTo>
                <a:lnTo>
                  <a:pt x="2113533" y="169290"/>
                </a:lnTo>
                <a:lnTo>
                  <a:pt x="2083053" y="164845"/>
                </a:lnTo>
                <a:lnTo>
                  <a:pt x="2063495" y="161543"/>
                </a:lnTo>
                <a:close/>
              </a:path>
              <a:path w="3904615" h="294004">
                <a:moveTo>
                  <a:pt x="1978405" y="141985"/>
                </a:moveTo>
                <a:lnTo>
                  <a:pt x="1973452" y="153669"/>
                </a:lnTo>
                <a:lnTo>
                  <a:pt x="1975357" y="154431"/>
                </a:lnTo>
                <a:lnTo>
                  <a:pt x="1994534" y="160273"/>
                </a:lnTo>
                <a:lnTo>
                  <a:pt x="2018664" y="166115"/>
                </a:lnTo>
                <a:lnTo>
                  <a:pt x="2023744" y="167131"/>
                </a:lnTo>
                <a:lnTo>
                  <a:pt x="2026157" y="154558"/>
                </a:lnTo>
                <a:lnTo>
                  <a:pt x="2021204" y="153669"/>
                </a:lnTo>
                <a:lnTo>
                  <a:pt x="1997455" y="147954"/>
                </a:lnTo>
                <a:lnTo>
                  <a:pt x="1979040" y="142239"/>
                </a:lnTo>
                <a:lnTo>
                  <a:pt x="1978405" y="141985"/>
                </a:lnTo>
                <a:close/>
              </a:path>
              <a:path w="3904615" h="294004">
                <a:moveTo>
                  <a:pt x="1937941" y="124850"/>
                </a:moveTo>
                <a:lnTo>
                  <a:pt x="1944623" y="129539"/>
                </a:lnTo>
                <a:lnTo>
                  <a:pt x="1947713" y="125094"/>
                </a:lnTo>
                <a:lnTo>
                  <a:pt x="1938527" y="125094"/>
                </a:lnTo>
                <a:lnTo>
                  <a:pt x="1937941" y="124850"/>
                </a:lnTo>
                <a:close/>
              </a:path>
              <a:path w="3904615" h="294004">
                <a:moveTo>
                  <a:pt x="1937384" y="124459"/>
                </a:moveTo>
                <a:lnTo>
                  <a:pt x="1937941" y="124850"/>
                </a:lnTo>
                <a:lnTo>
                  <a:pt x="1938527" y="125094"/>
                </a:lnTo>
                <a:lnTo>
                  <a:pt x="1937384" y="124459"/>
                </a:lnTo>
                <a:close/>
              </a:path>
              <a:path w="3904615" h="294004">
                <a:moveTo>
                  <a:pt x="1948155" y="124459"/>
                </a:moveTo>
                <a:lnTo>
                  <a:pt x="1937384" y="124459"/>
                </a:lnTo>
                <a:lnTo>
                  <a:pt x="1938527" y="125094"/>
                </a:lnTo>
                <a:lnTo>
                  <a:pt x="1947713" y="125094"/>
                </a:lnTo>
                <a:lnTo>
                  <a:pt x="1948155" y="124459"/>
                </a:lnTo>
                <a:close/>
              </a:path>
              <a:path w="3904615" h="294004">
                <a:moveTo>
                  <a:pt x="1902714" y="99821"/>
                </a:moveTo>
                <a:lnTo>
                  <a:pt x="1899792" y="112140"/>
                </a:lnTo>
                <a:lnTo>
                  <a:pt x="1906523" y="113791"/>
                </a:lnTo>
                <a:lnTo>
                  <a:pt x="1924812" y="119379"/>
                </a:lnTo>
                <a:lnTo>
                  <a:pt x="1937941" y="124850"/>
                </a:lnTo>
                <a:lnTo>
                  <a:pt x="1937384" y="124459"/>
                </a:lnTo>
                <a:lnTo>
                  <a:pt x="1948155" y="124459"/>
                </a:lnTo>
                <a:lnTo>
                  <a:pt x="1951863" y="119125"/>
                </a:lnTo>
                <a:lnTo>
                  <a:pt x="1944242" y="113791"/>
                </a:lnTo>
                <a:lnTo>
                  <a:pt x="1943862" y="113664"/>
                </a:lnTo>
                <a:lnTo>
                  <a:pt x="1943480" y="113410"/>
                </a:lnTo>
                <a:lnTo>
                  <a:pt x="1929764" y="107568"/>
                </a:lnTo>
                <a:lnTo>
                  <a:pt x="1910206" y="101599"/>
                </a:lnTo>
                <a:lnTo>
                  <a:pt x="1902714" y="99821"/>
                </a:lnTo>
                <a:close/>
              </a:path>
              <a:path w="3904615" h="294004">
                <a:moveTo>
                  <a:pt x="1814829" y="83184"/>
                </a:moveTo>
                <a:lnTo>
                  <a:pt x="1813052" y="95757"/>
                </a:lnTo>
                <a:lnTo>
                  <a:pt x="1821179" y="97027"/>
                </a:lnTo>
                <a:lnTo>
                  <a:pt x="1854453" y="102615"/>
                </a:lnTo>
                <a:lnTo>
                  <a:pt x="1862835" y="104139"/>
                </a:lnTo>
                <a:lnTo>
                  <a:pt x="1865248" y="91693"/>
                </a:lnTo>
                <a:lnTo>
                  <a:pt x="1856993" y="90042"/>
                </a:lnTo>
                <a:lnTo>
                  <a:pt x="1823339" y="84454"/>
                </a:lnTo>
                <a:lnTo>
                  <a:pt x="1814829" y="83184"/>
                </a:lnTo>
                <a:close/>
              </a:path>
              <a:path w="3904615" h="294004">
                <a:moveTo>
                  <a:pt x="1726564" y="71500"/>
                </a:moveTo>
                <a:lnTo>
                  <a:pt x="1725040" y="84200"/>
                </a:lnTo>
                <a:lnTo>
                  <a:pt x="1741423" y="86105"/>
                </a:lnTo>
                <a:lnTo>
                  <a:pt x="1775332" y="90423"/>
                </a:lnTo>
                <a:lnTo>
                  <a:pt x="1776983" y="77850"/>
                </a:lnTo>
                <a:lnTo>
                  <a:pt x="1743075" y="73405"/>
                </a:lnTo>
                <a:lnTo>
                  <a:pt x="1726564" y="71500"/>
                </a:lnTo>
                <a:close/>
              </a:path>
              <a:path w="3904615" h="294004">
                <a:moveTo>
                  <a:pt x="1638045" y="62102"/>
                </a:moveTo>
                <a:lnTo>
                  <a:pt x="1636776" y="74675"/>
                </a:lnTo>
                <a:lnTo>
                  <a:pt x="1645157" y="75437"/>
                </a:lnTo>
                <a:lnTo>
                  <a:pt x="1687321" y="79882"/>
                </a:lnTo>
                <a:lnTo>
                  <a:pt x="1688591" y="67309"/>
                </a:lnTo>
                <a:lnTo>
                  <a:pt x="1646427" y="62864"/>
                </a:lnTo>
                <a:lnTo>
                  <a:pt x="1638045" y="62102"/>
                </a:lnTo>
                <a:close/>
              </a:path>
              <a:path w="3904615" h="294004">
                <a:moveTo>
                  <a:pt x="1549400" y="54101"/>
                </a:moveTo>
                <a:lnTo>
                  <a:pt x="1548256" y="66801"/>
                </a:lnTo>
                <a:lnTo>
                  <a:pt x="1598929" y="71119"/>
                </a:lnTo>
                <a:lnTo>
                  <a:pt x="1600072" y="58546"/>
                </a:lnTo>
                <a:lnTo>
                  <a:pt x="1592452" y="57784"/>
                </a:lnTo>
                <a:lnTo>
                  <a:pt x="1549400" y="54101"/>
                </a:lnTo>
                <a:close/>
              </a:path>
              <a:path w="3904615" h="294004">
                <a:moveTo>
                  <a:pt x="1460753" y="47116"/>
                </a:moveTo>
                <a:lnTo>
                  <a:pt x="1459738" y="59816"/>
                </a:lnTo>
                <a:lnTo>
                  <a:pt x="1472945" y="60705"/>
                </a:lnTo>
                <a:lnTo>
                  <a:pt x="1510410" y="63626"/>
                </a:lnTo>
                <a:lnTo>
                  <a:pt x="1511427" y="51053"/>
                </a:lnTo>
                <a:lnTo>
                  <a:pt x="1460753" y="47116"/>
                </a:lnTo>
                <a:close/>
              </a:path>
              <a:path w="3904615" h="294004">
                <a:moveTo>
                  <a:pt x="1371980" y="40893"/>
                </a:moveTo>
                <a:lnTo>
                  <a:pt x="1371091" y="53593"/>
                </a:lnTo>
                <a:lnTo>
                  <a:pt x="1421764" y="57022"/>
                </a:lnTo>
                <a:lnTo>
                  <a:pt x="1422653" y="44322"/>
                </a:lnTo>
                <a:lnTo>
                  <a:pt x="1371980" y="40893"/>
                </a:lnTo>
                <a:close/>
              </a:path>
              <a:path w="3904615" h="294004">
                <a:moveTo>
                  <a:pt x="1283207" y="35305"/>
                </a:moveTo>
                <a:lnTo>
                  <a:pt x="1282445" y="48005"/>
                </a:lnTo>
                <a:lnTo>
                  <a:pt x="1333118" y="51053"/>
                </a:lnTo>
                <a:lnTo>
                  <a:pt x="1333880" y="38353"/>
                </a:lnTo>
                <a:lnTo>
                  <a:pt x="1283207" y="35305"/>
                </a:lnTo>
                <a:close/>
              </a:path>
              <a:path w="3904615" h="294004">
                <a:moveTo>
                  <a:pt x="1194434" y="30225"/>
                </a:moveTo>
                <a:lnTo>
                  <a:pt x="1193800" y="42925"/>
                </a:lnTo>
                <a:lnTo>
                  <a:pt x="1244472" y="45846"/>
                </a:lnTo>
                <a:lnTo>
                  <a:pt x="1245107" y="33146"/>
                </a:lnTo>
                <a:lnTo>
                  <a:pt x="1199768" y="30606"/>
                </a:lnTo>
                <a:lnTo>
                  <a:pt x="1194434" y="30225"/>
                </a:lnTo>
                <a:close/>
              </a:path>
              <a:path w="3904615" h="294004">
                <a:moveTo>
                  <a:pt x="1105534" y="25780"/>
                </a:moveTo>
                <a:lnTo>
                  <a:pt x="1105027" y="38480"/>
                </a:lnTo>
                <a:lnTo>
                  <a:pt x="1155700" y="41020"/>
                </a:lnTo>
                <a:lnTo>
                  <a:pt x="1156334" y="28320"/>
                </a:lnTo>
                <a:lnTo>
                  <a:pt x="1105534" y="25780"/>
                </a:lnTo>
                <a:close/>
              </a:path>
              <a:path w="3904615" h="294004">
                <a:moveTo>
                  <a:pt x="1016762" y="21716"/>
                </a:moveTo>
                <a:lnTo>
                  <a:pt x="1016253" y="34416"/>
                </a:lnTo>
                <a:lnTo>
                  <a:pt x="1066927" y="36702"/>
                </a:lnTo>
                <a:lnTo>
                  <a:pt x="1067562" y="24002"/>
                </a:lnTo>
                <a:lnTo>
                  <a:pt x="1016762" y="21716"/>
                </a:lnTo>
                <a:close/>
              </a:path>
              <a:path w="3904615" h="294004">
                <a:moveTo>
                  <a:pt x="927862" y="18033"/>
                </a:moveTo>
                <a:lnTo>
                  <a:pt x="927353" y="30733"/>
                </a:lnTo>
                <a:lnTo>
                  <a:pt x="978153" y="32765"/>
                </a:lnTo>
                <a:lnTo>
                  <a:pt x="978662" y="20065"/>
                </a:lnTo>
                <a:lnTo>
                  <a:pt x="927862" y="18033"/>
                </a:lnTo>
                <a:close/>
              </a:path>
              <a:path w="3904615" h="294004">
                <a:moveTo>
                  <a:pt x="839088" y="14731"/>
                </a:moveTo>
                <a:lnTo>
                  <a:pt x="838580" y="27431"/>
                </a:lnTo>
                <a:lnTo>
                  <a:pt x="889380" y="29209"/>
                </a:lnTo>
                <a:lnTo>
                  <a:pt x="889888" y="16509"/>
                </a:lnTo>
                <a:lnTo>
                  <a:pt x="839088" y="14731"/>
                </a:lnTo>
                <a:close/>
              </a:path>
              <a:path w="3904615" h="294004">
                <a:moveTo>
                  <a:pt x="750188" y="11810"/>
                </a:moveTo>
                <a:lnTo>
                  <a:pt x="749807" y="24510"/>
                </a:lnTo>
                <a:lnTo>
                  <a:pt x="800480" y="26034"/>
                </a:lnTo>
                <a:lnTo>
                  <a:pt x="800988" y="13334"/>
                </a:lnTo>
                <a:lnTo>
                  <a:pt x="750188" y="11810"/>
                </a:lnTo>
                <a:close/>
              </a:path>
              <a:path w="3904615" h="294004">
                <a:moveTo>
                  <a:pt x="661288" y="9270"/>
                </a:moveTo>
                <a:lnTo>
                  <a:pt x="660907" y="21970"/>
                </a:lnTo>
                <a:lnTo>
                  <a:pt x="711707" y="23240"/>
                </a:lnTo>
                <a:lnTo>
                  <a:pt x="712088" y="10667"/>
                </a:lnTo>
                <a:lnTo>
                  <a:pt x="661288" y="9270"/>
                </a:lnTo>
                <a:close/>
              </a:path>
              <a:path w="3904615" h="294004">
                <a:moveTo>
                  <a:pt x="572388" y="6984"/>
                </a:moveTo>
                <a:lnTo>
                  <a:pt x="572007" y="19684"/>
                </a:lnTo>
                <a:lnTo>
                  <a:pt x="622807" y="21081"/>
                </a:lnTo>
                <a:lnTo>
                  <a:pt x="623188" y="8381"/>
                </a:lnTo>
                <a:lnTo>
                  <a:pt x="572388" y="6984"/>
                </a:lnTo>
                <a:close/>
              </a:path>
              <a:path w="3904615" h="294004">
                <a:moveTo>
                  <a:pt x="483488" y="5079"/>
                </a:moveTo>
                <a:lnTo>
                  <a:pt x="483234" y="17779"/>
                </a:lnTo>
                <a:lnTo>
                  <a:pt x="534034" y="18795"/>
                </a:lnTo>
                <a:lnTo>
                  <a:pt x="534288" y="6095"/>
                </a:lnTo>
                <a:lnTo>
                  <a:pt x="483488" y="5079"/>
                </a:lnTo>
                <a:close/>
              </a:path>
              <a:path w="3904615" h="294004">
                <a:moveTo>
                  <a:pt x="394588" y="3428"/>
                </a:moveTo>
                <a:lnTo>
                  <a:pt x="394334" y="16128"/>
                </a:lnTo>
                <a:lnTo>
                  <a:pt x="445134" y="17144"/>
                </a:lnTo>
                <a:lnTo>
                  <a:pt x="445388" y="4444"/>
                </a:lnTo>
                <a:lnTo>
                  <a:pt x="394588" y="3428"/>
                </a:lnTo>
                <a:close/>
              </a:path>
              <a:path w="3904615" h="294004">
                <a:moveTo>
                  <a:pt x="305688" y="2158"/>
                </a:moveTo>
                <a:lnTo>
                  <a:pt x="305562" y="14858"/>
                </a:lnTo>
                <a:lnTo>
                  <a:pt x="356234" y="15493"/>
                </a:lnTo>
                <a:lnTo>
                  <a:pt x="356488" y="2793"/>
                </a:lnTo>
                <a:lnTo>
                  <a:pt x="305688" y="2158"/>
                </a:lnTo>
                <a:close/>
              </a:path>
              <a:path w="3904615" h="294004">
                <a:moveTo>
                  <a:pt x="216788" y="1142"/>
                </a:moveTo>
                <a:lnTo>
                  <a:pt x="216662" y="13842"/>
                </a:lnTo>
                <a:lnTo>
                  <a:pt x="267462" y="14350"/>
                </a:lnTo>
                <a:lnTo>
                  <a:pt x="267588" y="1650"/>
                </a:lnTo>
                <a:lnTo>
                  <a:pt x="216788" y="1142"/>
                </a:lnTo>
                <a:close/>
              </a:path>
              <a:path w="3904615" h="294004">
                <a:moveTo>
                  <a:pt x="127762" y="507"/>
                </a:moveTo>
                <a:lnTo>
                  <a:pt x="127762" y="13207"/>
                </a:lnTo>
                <a:lnTo>
                  <a:pt x="178562" y="13461"/>
                </a:lnTo>
                <a:lnTo>
                  <a:pt x="178562" y="761"/>
                </a:lnTo>
                <a:lnTo>
                  <a:pt x="127762" y="507"/>
                </a:lnTo>
                <a:close/>
              </a:path>
              <a:path w="3904615" h="294004">
                <a:moveTo>
                  <a:pt x="38862" y="253"/>
                </a:moveTo>
                <a:lnTo>
                  <a:pt x="38862" y="12953"/>
                </a:lnTo>
                <a:lnTo>
                  <a:pt x="89662" y="13080"/>
                </a:lnTo>
                <a:lnTo>
                  <a:pt x="89662" y="380"/>
                </a:lnTo>
                <a:lnTo>
                  <a:pt x="38862" y="253"/>
                </a:lnTo>
                <a:close/>
              </a:path>
              <a:path w="3904615" h="294004">
                <a:moveTo>
                  <a:pt x="0" y="0"/>
                </a:moveTo>
                <a:lnTo>
                  <a:pt x="0" y="12699"/>
                </a:lnTo>
                <a:lnTo>
                  <a:pt x="762" y="12826"/>
                </a:lnTo>
                <a:lnTo>
                  <a:pt x="762" y="126"/>
                </a:lnTo>
                <a:lnTo>
                  <a:pt x="0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68511" y="5879439"/>
            <a:ext cx="14712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BooleanToYnHandler.java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(13/23)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(3/4)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035290" cy="1866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설정파일에  </a:t>
            </a:r>
            <a:r>
              <a:rPr sz="1800" b="1" spc="-380" dirty="0">
                <a:latin typeface="Malgun Gothic"/>
                <a:cs typeface="Malgun Gothic"/>
              </a:rPr>
              <a:t>등록한 </a:t>
            </a:r>
            <a:r>
              <a:rPr sz="1800" b="1" spc="-5" dirty="0">
                <a:latin typeface="Calibri"/>
                <a:cs typeface="Calibri"/>
              </a:rPr>
              <a:t>typeHandler</a:t>
            </a:r>
            <a:r>
              <a:rPr sz="1800" b="1" spc="-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전역적으로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80" dirty="0">
                <a:latin typeface="Malgun Gothic"/>
                <a:cs typeface="Malgun Gothic"/>
              </a:rPr>
              <a:t>파일에  </a:t>
            </a:r>
            <a:r>
              <a:rPr sz="1800" b="1" spc="-385" dirty="0">
                <a:latin typeface="Malgun Gothic"/>
                <a:cs typeface="Malgun Gothic"/>
              </a:rPr>
              <a:t>등록하면  </a:t>
            </a:r>
            <a:r>
              <a:rPr sz="1800" b="1" spc="-375" dirty="0">
                <a:latin typeface="Malgun Gothic"/>
                <a:cs typeface="Malgun Gothic"/>
              </a:rPr>
              <a:t>해당  </a:t>
            </a:r>
            <a:r>
              <a:rPr sz="1800" b="1" spc="-390" dirty="0">
                <a:latin typeface="Malgun Gothic"/>
                <a:cs typeface="Malgun Gothic"/>
              </a:rPr>
              <a:t>네임스페이스에서만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단일 </a:t>
            </a:r>
            <a:r>
              <a:rPr sz="1800" b="1" spc="-60" dirty="0">
                <a:latin typeface="Calibri"/>
                <a:cs typeface="Calibri"/>
              </a:rPr>
              <a:t>ResultMap</a:t>
            </a:r>
            <a:r>
              <a:rPr sz="1800" b="1" spc="-60" dirty="0">
                <a:latin typeface="Malgun Gothic"/>
                <a:cs typeface="Malgun Gothic"/>
              </a:rPr>
              <a:t>이나 </a:t>
            </a:r>
            <a:r>
              <a:rPr sz="1800" b="1" spc="-35" dirty="0">
                <a:latin typeface="Calibri"/>
                <a:cs typeface="Calibri"/>
              </a:rPr>
              <a:t>ParameterMap</a:t>
            </a:r>
            <a:r>
              <a:rPr sz="1800" b="1" spc="-3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등록하면 </a:t>
            </a:r>
            <a:r>
              <a:rPr sz="1800" b="1" spc="-375" dirty="0">
                <a:latin typeface="Malgun Gothic"/>
                <a:cs typeface="Malgun Gothic"/>
              </a:rPr>
              <a:t>해당 </a:t>
            </a:r>
            <a:r>
              <a:rPr sz="1800" b="1" spc="-390" dirty="0">
                <a:latin typeface="Malgun Gothic"/>
                <a:cs typeface="Malgun Gothic"/>
              </a:rPr>
              <a:t>엘리먼트에서만 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</a:t>
            </a:r>
            <a:r>
              <a:rPr sz="1800" b="1" spc="10" dirty="0">
                <a:latin typeface="Calibri"/>
                <a:cs typeface="Calibri"/>
              </a:rPr>
              <a:t>TypeHandler</a:t>
            </a:r>
            <a:r>
              <a:rPr sz="1800" b="1" spc="10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전역적으로 </a:t>
            </a:r>
            <a:r>
              <a:rPr sz="1800" b="1" spc="-380" dirty="0">
                <a:latin typeface="Malgun Gothic"/>
                <a:cs typeface="Malgun Gothic"/>
              </a:rPr>
              <a:t>정의하여 사용한 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설정파일에  </a:t>
            </a:r>
            <a:r>
              <a:rPr sz="1600" spc="-10" dirty="0">
                <a:latin typeface="Calibri"/>
                <a:cs typeface="Calibri"/>
              </a:rPr>
              <a:t>ResultMap</a:t>
            </a:r>
            <a:r>
              <a:rPr sz="1600" spc="-10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타입과  일치하는  타입핸들러가  등록되어  있을  경우  </a:t>
            </a:r>
            <a:r>
              <a:rPr sz="1600" spc="-29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적용됩니다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인라인  파라미터에도  적용  </a:t>
            </a:r>
            <a:r>
              <a:rPr sz="1600" spc="-240" dirty="0">
                <a:latin typeface="Gulim"/>
                <a:cs typeface="Gulim"/>
              </a:rPr>
              <a:t>가능하며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명시한  타입과  일치하는  경우  변환되어  </a:t>
            </a:r>
            <a:r>
              <a:rPr sz="1600" spc="-30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저장됩니다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1704" y="2925698"/>
            <a:ext cx="8857615" cy="861060"/>
          </a:xfrm>
          <a:custGeom>
            <a:avLst/>
            <a:gdLst/>
            <a:ahLst/>
            <a:cxnLst/>
            <a:rect l="l" t="t" r="r" b="b"/>
            <a:pathLst>
              <a:path w="8857615" h="861060">
                <a:moveTo>
                  <a:pt x="0" y="861059"/>
                </a:moveTo>
                <a:lnTo>
                  <a:pt x="8857234" y="861059"/>
                </a:lnTo>
                <a:lnTo>
                  <a:pt x="8857234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704" y="2925698"/>
            <a:ext cx="8857615" cy="861060"/>
          </a:xfrm>
          <a:custGeom>
            <a:avLst/>
            <a:gdLst/>
            <a:ahLst/>
            <a:cxnLst/>
            <a:rect l="l" t="t" r="r" b="b"/>
            <a:pathLst>
              <a:path w="8857615" h="861060">
                <a:moveTo>
                  <a:pt x="0" y="861059"/>
                </a:moveTo>
                <a:lnTo>
                  <a:pt x="8857234" y="861059"/>
                </a:lnTo>
                <a:lnTo>
                  <a:pt x="8857234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8473" y="3026917"/>
            <a:ext cx="659638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typeHandler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h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an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le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r</a:t>
            </a:r>
            <a:r>
              <a:rPr sz="1400" b="1" spc="-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com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.n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amo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o.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my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ati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.b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og.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ha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nd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er.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oo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ean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To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Yn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H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and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400" b="1" i="1" spc="30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400" b="1" i="1" spc="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1704" y="4125328"/>
            <a:ext cx="8857615" cy="1152525"/>
          </a:xfrm>
          <a:custGeom>
            <a:avLst/>
            <a:gdLst/>
            <a:ahLst/>
            <a:cxnLst/>
            <a:rect l="l" t="t" r="r" b="b"/>
            <a:pathLst>
              <a:path w="8857615" h="1152525">
                <a:moveTo>
                  <a:pt x="0" y="1152156"/>
                </a:moveTo>
                <a:lnTo>
                  <a:pt x="8857234" y="1152156"/>
                </a:lnTo>
                <a:lnTo>
                  <a:pt x="8857234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704" y="4125328"/>
            <a:ext cx="8857615" cy="1152525"/>
          </a:xfrm>
          <a:custGeom>
            <a:avLst/>
            <a:gdLst/>
            <a:ahLst/>
            <a:cxnLst/>
            <a:rect l="l" t="t" r="r" b="b"/>
            <a:pathLst>
              <a:path w="8857615" h="1152525">
                <a:moveTo>
                  <a:pt x="0" y="1152156"/>
                </a:moveTo>
                <a:lnTo>
                  <a:pt x="8857234" y="1152156"/>
                </a:lnTo>
                <a:lnTo>
                  <a:pt x="8857234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8473" y="4265548"/>
            <a:ext cx="501967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"postMap"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r>
              <a:rPr sz="1400" b="1"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"Tag_YN"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1704" y="5661304"/>
            <a:ext cx="8857615" cy="648335"/>
          </a:xfrm>
          <a:custGeom>
            <a:avLst/>
            <a:gdLst/>
            <a:ahLst/>
            <a:cxnLst/>
            <a:rect l="l" t="t" r="r" b="b"/>
            <a:pathLst>
              <a:path w="8857615" h="648335">
                <a:moveTo>
                  <a:pt x="0" y="648093"/>
                </a:moveTo>
                <a:lnTo>
                  <a:pt x="8857234" y="648093"/>
                </a:lnTo>
                <a:lnTo>
                  <a:pt x="8857234" y="0"/>
                </a:lnTo>
                <a:lnTo>
                  <a:pt x="0" y="0"/>
                </a:lnTo>
                <a:lnTo>
                  <a:pt x="0" y="6480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1704" y="5661304"/>
            <a:ext cx="8857615" cy="648335"/>
          </a:xfrm>
          <a:custGeom>
            <a:avLst/>
            <a:gdLst/>
            <a:ahLst/>
            <a:cxnLst/>
            <a:rect l="l" t="t" r="r" b="b"/>
            <a:pathLst>
              <a:path w="8857615" h="648335">
                <a:moveTo>
                  <a:pt x="0" y="648093"/>
                </a:moveTo>
                <a:lnTo>
                  <a:pt x="8857234" y="648093"/>
                </a:lnTo>
                <a:lnTo>
                  <a:pt x="8857234" y="0"/>
                </a:lnTo>
                <a:lnTo>
                  <a:pt x="0" y="0"/>
                </a:lnTo>
                <a:lnTo>
                  <a:pt x="0" y="64809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8473" y="5870041"/>
            <a:ext cx="42329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D0D0D"/>
                </a:solidFill>
                <a:latin typeface="Consolas"/>
                <a:cs typeface="Consolas"/>
              </a:rPr>
              <a:t>#{isTag,javaType=boolean,jdbcType=VARCHAR},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3440" y="3489959"/>
            <a:ext cx="1455420" cy="31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84006" y="3552317"/>
            <a:ext cx="10699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388" y="4978908"/>
            <a:ext cx="166573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30056" y="5043678"/>
            <a:ext cx="9182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PostMapper.xml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82968" y="4186428"/>
            <a:ext cx="2976372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07529" y="4405629"/>
            <a:ext cx="218376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sz="1250" b="1" i="1" spc="-95" dirty="0">
                <a:latin typeface="Trebuchet MS"/>
                <a:cs typeface="Trebuchet MS"/>
              </a:rPr>
              <a:t>javaType, </a:t>
            </a:r>
            <a:r>
              <a:rPr sz="1250" b="1" i="1" spc="-65" dirty="0">
                <a:latin typeface="Trebuchet MS"/>
                <a:cs typeface="Trebuchet MS"/>
              </a:rPr>
              <a:t>jdbcType</a:t>
            </a:r>
            <a:r>
              <a:rPr sz="1250" b="1" spc="-65" dirty="0">
                <a:latin typeface="Malgun Gothic"/>
                <a:cs typeface="Malgun Gothic"/>
              </a:rPr>
              <a:t>이</a:t>
            </a:r>
            <a:r>
              <a:rPr sz="1250" b="1" spc="1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일치하는</a:t>
            </a:r>
            <a:endParaRPr sz="1250">
              <a:latin typeface="Malgun Gothic"/>
              <a:cs typeface="Malgun Gothic"/>
            </a:endParaRPr>
          </a:p>
          <a:p>
            <a:pPr marR="47625" algn="ctr">
              <a:lnSpc>
                <a:spcPts val="1450"/>
              </a:lnSpc>
            </a:pPr>
            <a:r>
              <a:rPr sz="1250" b="1" spc="-50" dirty="0">
                <a:latin typeface="Malgun Gothic"/>
                <a:cs typeface="Malgun Gothic"/>
              </a:rPr>
              <a:t>경우 </a:t>
            </a:r>
            <a:r>
              <a:rPr sz="1250" b="1" i="1" spc="-35" dirty="0">
                <a:latin typeface="Trebuchet MS"/>
                <a:cs typeface="Trebuchet MS"/>
              </a:rPr>
              <a:t>typeHandler </a:t>
            </a:r>
            <a:r>
              <a:rPr sz="1250" b="1" spc="-50" dirty="0">
                <a:latin typeface="Malgun Gothic"/>
                <a:cs typeface="Malgun Gothic"/>
              </a:rPr>
              <a:t>적용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가능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21068" y="5698235"/>
            <a:ext cx="2676144" cy="621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13676" y="5910122"/>
            <a:ext cx="214503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250" b="1" spc="-50" dirty="0">
                <a:latin typeface="Malgun Gothic"/>
                <a:cs typeface="Malgun Gothic"/>
              </a:rPr>
              <a:t>인라인 파라미터에도 적용</a:t>
            </a:r>
            <a:r>
              <a:rPr sz="1250" b="1" spc="-4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가능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118" y="862329"/>
            <a:ext cx="78917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단일  </a:t>
            </a:r>
            <a:r>
              <a:rPr sz="1800" b="1" spc="-30" dirty="0">
                <a:latin typeface="Calibri"/>
                <a:cs typeface="Calibri"/>
              </a:rPr>
              <a:t>ResultMap</a:t>
            </a:r>
            <a:r>
              <a:rPr sz="1800" b="1" spc="-30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70" dirty="0">
                <a:latin typeface="Malgun Gothic"/>
                <a:cs typeface="Malgun Gothic"/>
              </a:rPr>
              <a:t>해당 </a:t>
            </a:r>
            <a:r>
              <a:rPr sz="1800" b="1" spc="-30" dirty="0">
                <a:latin typeface="Calibri"/>
                <a:cs typeface="Calibri"/>
              </a:rPr>
              <a:t>ResultMap</a:t>
            </a:r>
            <a:r>
              <a:rPr sz="1800" b="1" spc="-3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적용한  </a:t>
            </a:r>
            <a:r>
              <a:rPr sz="1800" b="1" spc="-385" dirty="0">
                <a:latin typeface="Malgun Gothic"/>
                <a:cs typeface="Malgun Gothic"/>
              </a:rPr>
              <a:t>매핑구문에만  </a:t>
            </a:r>
            <a:r>
              <a:rPr sz="1800" b="1" spc="-380" dirty="0">
                <a:latin typeface="Malgun Gothic"/>
                <a:cs typeface="Malgun Gothic"/>
              </a:rPr>
              <a:t>적용할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타입핸들러도  </a:t>
            </a:r>
            <a:r>
              <a:rPr sz="1800" b="1" spc="-80" dirty="0">
                <a:latin typeface="Malgun Gothic"/>
                <a:cs typeface="Malgun Gothic"/>
              </a:rPr>
              <a:t>별칭</a:t>
            </a:r>
            <a:r>
              <a:rPr sz="1800" b="1" spc="-80" dirty="0">
                <a:latin typeface="Calibri"/>
                <a:cs typeface="Calibri"/>
              </a:rPr>
              <a:t>(typeAlias)</a:t>
            </a:r>
            <a:r>
              <a:rPr sz="1800" b="1" spc="-8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70" dirty="0">
                <a:latin typeface="Malgun Gothic"/>
                <a:cs typeface="Malgun Gothic"/>
              </a:rPr>
              <a:t>선언</a:t>
            </a:r>
            <a:r>
              <a:rPr sz="1800" b="1" spc="-4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ParameterMap</a:t>
            </a:r>
            <a:r>
              <a:rPr sz="1800" b="1" spc="-60" dirty="0">
                <a:latin typeface="Malgun Gothic"/>
                <a:cs typeface="Malgun Gothic"/>
              </a:rPr>
              <a:t>에도 </a:t>
            </a:r>
            <a:r>
              <a:rPr sz="1800" b="1" spc="-375" dirty="0">
                <a:latin typeface="Malgun Gothic"/>
                <a:cs typeface="Malgun Gothic"/>
              </a:rPr>
              <a:t>정의  </a:t>
            </a:r>
            <a:r>
              <a:rPr sz="1800" b="1" spc="-385" dirty="0">
                <a:latin typeface="Malgun Gothic"/>
                <a:cs typeface="Malgun Gothic"/>
              </a:rPr>
              <a:t>가능하나  </a:t>
            </a:r>
            <a:r>
              <a:rPr sz="1800" b="1" spc="-370" dirty="0">
                <a:latin typeface="Malgun Gothic"/>
                <a:cs typeface="Malgun Gothic"/>
              </a:rPr>
              <a:t>현재 </a:t>
            </a:r>
            <a:r>
              <a:rPr sz="1800" b="1" spc="-385" dirty="0">
                <a:latin typeface="Malgun Gothic"/>
                <a:cs typeface="Malgun Gothic"/>
              </a:rPr>
              <a:t>사용하지  </a:t>
            </a:r>
            <a:r>
              <a:rPr sz="1800" b="1" spc="-375" dirty="0">
                <a:latin typeface="Malgun Gothic"/>
                <a:cs typeface="Malgun Gothic"/>
              </a:rPr>
              <a:t>않는  </a:t>
            </a:r>
            <a:r>
              <a:rPr sz="1800" b="1" spc="-385" dirty="0">
                <a:latin typeface="Malgun Gothic"/>
                <a:cs typeface="Malgun Gothic"/>
              </a:rPr>
              <a:t>엘리먼트이므로  권장하지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않습니다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(14/23)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(4/4)</a:t>
            </a:r>
          </a:p>
        </p:txBody>
      </p:sp>
      <p:sp>
        <p:nvSpPr>
          <p:cNvPr id="5" name="object 5"/>
          <p:cNvSpPr/>
          <p:nvPr/>
        </p:nvSpPr>
        <p:spPr>
          <a:xfrm>
            <a:off x="1194485" y="2632316"/>
            <a:ext cx="8641715" cy="786130"/>
          </a:xfrm>
          <a:custGeom>
            <a:avLst/>
            <a:gdLst/>
            <a:ahLst/>
            <a:cxnLst/>
            <a:rect l="l" t="t" r="r" b="b"/>
            <a:pathLst>
              <a:path w="8641715" h="786129">
                <a:moveTo>
                  <a:pt x="0" y="785634"/>
                </a:moveTo>
                <a:lnTo>
                  <a:pt x="8641207" y="785634"/>
                </a:lnTo>
                <a:lnTo>
                  <a:pt x="8641207" y="0"/>
                </a:lnTo>
                <a:lnTo>
                  <a:pt x="0" y="0"/>
                </a:lnTo>
                <a:lnTo>
                  <a:pt x="0" y="7856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4485" y="2632316"/>
            <a:ext cx="8641715" cy="786130"/>
          </a:xfrm>
          <a:custGeom>
            <a:avLst/>
            <a:gdLst/>
            <a:ahLst/>
            <a:cxnLst/>
            <a:rect l="l" t="t" r="r" b="b"/>
            <a:pathLst>
              <a:path w="8641715" h="786129">
                <a:moveTo>
                  <a:pt x="0" y="785634"/>
                </a:moveTo>
                <a:lnTo>
                  <a:pt x="8641207" y="785634"/>
                </a:lnTo>
                <a:lnTo>
                  <a:pt x="8641207" y="0"/>
                </a:lnTo>
                <a:lnTo>
                  <a:pt x="0" y="0"/>
                </a:lnTo>
                <a:lnTo>
                  <a:pt x="0" y="78563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4095" y="2785503"/>
            <a:ext cx="2736850" cy="279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30"/>
              </a:spcBef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"BooleanToYnHandler"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3896" y="5200522"/>
            <a:ext cx="8641715" cy="965200"/>
          </a:xfrm>
          <a:custGeom>
            <a:avLst/>
            <a:gdLst/>
            <a:ahLst/>
            <a:cxnLst/>
            <a:rect l="l" t="t" r="r" b="b"/>
            <a:pathLst>
              <a:path w="8641715" h="965200">
                <a:moveTo>
                  <a:pt x="0" y="964857"/>
                </a:moveTo>
                <a:lnTo>
                  <a:pt x="8641207" y="964857"/>
                </a:lnTo>
                <a:lnTo>
                  <a:pt x="8641207" y="0"/>
                </a:lnTo>
                <a:lnTo>
                  <a:pt x="0" y="0"/>
                </a:lnTo>
                <a:lnTo>
                  <a:pt x="0" y="9648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3896" y="5200522"/>
            <a:ext cx="8641715" cy="965200"/>
          </a:xfrm>
          <a:custGeom>
            <a:avLst/>
            <a:gdLst/>
            <a:ahLst/>
            <a:cxnLst/>
            <a:rect l="l" t="t" r="r" b="b"/>
            <a:pathLst>
              <a:path w="8641715" h="965200">
                <a:moveTo>
                  <a:pt x="0" y="964857"/>
                </a:moveTo>
                <a:lnTo>
                  <a:pt x="8641207" y="964857"/>
                </a:lnTo>
                <a:lnTo>
                  <a:pt x="8641207" y="0"/>
                </a:lnTo>
                <a:lnTo>
                  <a:pt x="0" y="0"/>
                </a:lnTo>
                <a:lnTo>
                  <a:pt x="0" y="96485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7939" y="5247385"/>
            <a:ext cx="415988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"PostParam"</a:t>
            </a:r>
            <a:r>
              <a:rPr sz="14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</a:t>
            </a:r>
            <a:r>
              <a:rPr sz="1400" b="1" spc="2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5674055"/>
            <a:ext cx="7903209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9710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typeHandler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4464" y="3145535"/>
            <a:ext cx="1562100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6051" y="3206369"/>
            <a:ext cx="109601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4485" y="3858082"/>
            <a:ext cx="8641715" cy="909955"/>
          </a:xfrm>
          <a:custGeom>
            <a:avLst/>
            <a:gdLst/>
            <a:ahLst/>
            <a:cxnLst/>
            <a:rect l="l" t="t" r="r" b="b"/>
            <a:pathLst>
              <a:path w="8641715" h="909954">
                <a:moveTo>
                  <a:pt x="0" y="909624"/>
                </a:moveTo>
                <a:lnTo>
                  <a:pt x="8641207" y="909624"/>
                </a:lnTo>
                <a:lnTo>
                  <a:pt x="8641207" y="0"/>
                </a:lnTo>
                <a:lnTo>
                  <a:pt x="0" y="0"/>
                </a:lnTo>
                <a:lnTo>
                  <a:pt x="0" y="9096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4485" y="3858082"/>
            <a:ext cx="8641715" cy="909955"/>
          </a:xfrm>
          <a:custGeom>
            <a:avLst/>
            <a:gdLst/>
            <a:ahLst/>
            <a:cxnLst/>
            <a:rect l="l" t="t" r="r" b="b"/>
            <a:pathLst>
              <a:path w="8641715" h="909954">
                <a:moveTo>
                  <a:pt x="0" y="909624"/>
                </a:moveTo>
                <a:lnTo>
                  <a:pt x="8641207" y="909624"/>
                </a:lnTo>
                <a:lnTo>
                  <a:pt x="8641207" y="0"/>
                </a:lnTo>
                <a:lnTo>
                  <a:pt x="0" y="0"/>
                </a:lnTo>
                <a:lnTo>
                  <a:pt x="0" y="9096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32398" y="4164901"/>
            <a:ext cx="3573145" cy="332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typeHandler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4906" y="5245100"/>
            <a:ext cx="275145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C00000"/>
                </a:solidFill>
                <a:latin typeface="Malgun Gothic"/>
                <a:cs typeface="Malgun Gothic"/>
              </a:rPr>
              <a:t>현재 사용하지 않는 엘리먼트</a:t>
            </a:r>
            <a:r>
              <a:rPr sz="1050" b="1" spc="-1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C00000"/>
                </a:solidFill>
                <a:latin typeface="Malgun Gothic"/>
                <a:cs typeface="Malgun Gothic"/>
              </a:rPr>
              <a:t>입니다.(비권장)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0527" y="4164901"/>
            <a:ext cx="3564890" cy="332740"/>
          </a:xfrm>
          <a:custGeom>
            <a:avLst/>
            <a:gdLst/>
            <a:ahLst/>
            <a:cxnLst/>
            <a:rect l="l" t="t" r="r" b="b"/>
            <a:pathLst>
              <a:path w="3564890" h="332739">
                <a:moveTo>
                  <a:pt x="0" y="332422"/>
                </a:moveTo>
                <a:lnTo>
                  <a:pt x="3564509" y="332422"/>
                </a:lnTo>
                <a:lnTo>
                  <a:pt x="3564509" y="0"/>
                </a:lnTo>
                <a:lnTo>
                  <a:pt x="0" y="0"/>
                </a:lnTo>
                <a:lnTo>
                  <a:pt x="0" y="332422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0527" y="4164901"/>
            <a:ext cx="3564890" cy="332740"/>
          </a:xfrm>
          <a:custGeom>
            <a:avLst/>
            <a:gdLst/>
            <a:ahLst/>
            <a:cxnLst/>
            <a:rect l="l" t="t" r="r" b="b"/>
            <a:pathLst>
              <a:path w="3564890" h="332739">
                <a:moveTo>
                  <a:pt x="0" y="332422"/>
                </a:moveTo>
                <a:lnTo>
                  <a:pt x="3564509" y="332422"/>
                </a:lnTo>
                <a:lnTo>
                  <a:pt x="3564509" y="0"/>
                </a:lnTo>
                <a:lnTo>
                  <a:pt x="0" y="0"/>
                </a:lnTo>
                <a:lnTo>
                  <a:pt x="0" y="332422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4095" y="2785503"/>
            <a:ext cx="2736850" cy="279400"/>
          </a:xfrm>
          <a:custGeom>
            <a:avLst/>
            <a:gdLst/>
            <a:ahLst/>
            <a:cxnLst/>
            <a:rect l="l" t="t" r="r" b="b"/>
            <a:pathLst>
              <a:path w="2736850" h="279400">
                <a:moveTo>
                  <a:pt x="0" y="278879"/>
                </a:moveTo>
                <a:lnTo>
                  <a:pt x="2736342" y="278879"/>
                </a:lnTo>
                <a:lnTo>
                  <a:pt x="2736342" y="0"/>
                </a:lnTo>
                <a:lnTo>
                  <a:pt x="0" y="0"/>
                </a:lnTo>
                <a:lnTo>
                  <a:pt x="0" y="278879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4095" y="2785503"/>
            <a:ext cx="2736850" cy="279400"/>
          </a:xfrm>
          <a:custGeom>
            <a:avLst/>
            <a:gdLst/>
            <a:ahLst/>
            <a:cxnLst/>
            <a:rect l="l" t="t" r="r" b="b"/>
            <a:pathLst>
              <a:path w="2736850" h="279400">
                <a:moveTo>
                  <a:pt x="0" y="278879"/>
                </a:moveTo>
                <a:lnTo>
                  <a:pt x="2736342" y="278879"/>
                </a:lnTo>
                <a:lnTo>
                  <a:pt x="2736342" y="0"/>
                </a:lnTo>
                <a:lnTo>
                  <a:pt x="0" y="0"/>
                </a:lnTo>
                <a:lnTo>
                  <a:pt x="0" y="278879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0309" y="2918586"/>
            <a:ext cx="2538730" cy="1246505"/>
          </a:xfrm>
          <a:custGeom>
            <a:avLst/>
            <a:gdLst/>
            <a:ahLst/>
            <a:cxnLst/>
            <a:rect l="l" t="t" r="r" b="b"/>
            <a:pathLst>
              <a:path w="2538729" h="1246504">
                <a:moveTo>
                  <a:pt x="2468371" y="1147445"/>
                </a:moveTo>
                <a:lnTo>
                  <a:pt x="2465069" y="1148969"/>
                </a:lnTo>
                <a:lnTo>
                  <a:pt x="2461894" y="1150365"/>
                </a:lnTo>
                <a:lnTo>
                  <a:pt x="2460497" y="1154176"/>
                </a:lnTo>
                <a:lnTo>
                  <a:pt x="2462021" y="1157351"/>
                </a:lnTo>
                <a:lnTo>
                  <a:pt x="2502535" y="1246251"/>
                </a:lnTo>
                <a:lnTo>
                  <a:pt x="2508698" y="1229995"/>
                </a:lnTo>
                <a:lnTo>
                  <a:pt x="2495676" y="1229995"/>
                </a:lnTo>
                <a:lnTo>
                  <a:pt x="2495295" y="1217421"/>
                </a:lnTo>
                <a:lnTo>
                  <a:pt x="2493227" y="1195258"/>
                </a:lnTo>
                <a:lnTo>
                  <a:pt x="2473579" y="1152017"/>
                </a:lnTo>
                <a:lnTo>
                  <a:pt x="2472055" y="1148842"/>
                </a:lnTo>
                <a:lnTo>
                  <a:pt x="2468371" y="1147445"/>
                </a:lnTo>
                <a:close/>
              </a:path>
              <a:path w="2538729" h="1246504">
                <a:moveTo>
                  <a:pt x="2493227" y="1195258"/>
                </a:moveTo>
                <a:lnTo>
                  <a:pt x="2495295" y="1217421"/>
                </a:lnTo>
                <a:lnTo>
                  <a:pt x="2495676" y="1229995"/>
                </a:lnTo>
                <a:lnTo>
                  <a:pt x="2508376" y="1229614"/>
                </a:lnTo>
                <a:lnTo>
                  <a:pt x="2508294" y="1227582"/>
                </a:lnTo>
                <a:lnTo>
                  <a:pt x="2496058" y="1227582"/>
                </a:lnTo>
                <a:lnTo>
                  <a:pt x="2501444" y="1213342"/>
                </a:lnTo>
                <a:lnTo>
                  <a:pt x="2493227" y="1195258"/>
                </a:lnTo>
                <a:close/>
              </a:path>
              <a:path w="2538729" h="1246504">
                <a:moveTo>
                  <a:pt x="2530220" y="1145413"/>
                </a:moveTo>
                <a:lnTo>
                  <a:pt x="2526538" y="1147064"/>
                </a:lnTo>
                <a:lnTo>
                  <a:pt x="2525267" y="1150365"/>
                </a:lnTo>
                <a:lnTo>
                  <a:pt x="2506358" y="1200352"/>
                </a:lnTo>
                <a:lnTo>
                  <a:pt x="2507868" y="1217040"/>
                </a:lnTo>
                <a:lnTo>
                  <a:pt x="2508376" y="1229614"/>
                </a:lnTo>
                <a:lnTo>
                  <a:pt x="2495676" y="1229995"/>
                </a:lnTo>
                <a:lnTo>
                  <a:pt x="2508698" y="1229995"/>
                </a:lnTo>
                <a:lnTo>
                  <a:pt x="2537206" y="1154811"/>
                </a:lnTo>
                <a:lnTo>
                  <a:pt x="2538348" y="1151636"/>
                </a:lnTo>
                <a:lnTo>
                  <a:pt x="2536697" y="1147952"/>
                </a:lnTo>
                <a:lnTo>
                  <a:pt x="2533522" y="1146683"/>
                </a:lnTo>
                <a:lnTo>
                  <a:pt x="2530220" y="1145413"/>
                </a:lnTo>
                <a:close/>
              </a:path>
              <a:path w="2538729" h="1246504">
                <a:moveTo>
                  <a:pt x="2501444" y="1213342"/>
                </a:moveTo>
                <a:lnTo>
                  <a:pt x="2496058" y="1227582"/>
                </a:lnTo>
                <a:lnTo>
                  <a:pt x="2507741" y="1227201"/>
                </a:lnTo>
                <a:lnTo>
                  <a:pt x="2501444" y="1213342"/>
                </a:lnTo>
                <a:close/>
              </a:path>
              <a:path w="2538729" h="1246504">
                <a:moveTo>
                  <a:pt x="2506358" y="1200352"/>
                </a:moveTo>
                <a:lnTo>
                  <a:pt x="2501444" y="1213342"/>
                </a:lnTo>
                <a:lnTo>
                  <a:pt x="2507741" y="1227201"/>
                </a:lnTo>
                <a:lnTo>
                  <a:pt x="2496058" y="1227582"/>
                </a:lnTo>
                <a:lnTo>
                  <a:pt x="2508294" y="1227582"/>
                </a:lnTo>
                <a:lnTo>
                  <a:pt x="2507868" y="1217040"/>
                </a:lnTo>
                <a:lnTo>
                  <a:pt x="2506358" y="1200352"/>
                </a:lnTo>
                <a:close/>
              </a:path>
              <a:path w="2538729" h="1246504">
                <a:moveTo>
                  <a:pt x="253" y="0"/>
                </a:moveTo>
                <a:lnTo>
                  <a:pt x="0" y="12700"/>
                </a:lnTo>
                <a:lnTo>
                  <a:pt x="117093" y="14477"/>
                </a:lnTo>
                <a:lnTo>
                  <a:pt x="233934" y="19812"/>
                </a:lnTo>
                <a:lnTo>
                  <a:pt x="350392" y="28448"/>
                </a:lnTo>
                <a:lnTo>
                  <a:pt x="465963" y="40512"/>
                </a:lnTo>
                <a:lnTo>
                  <a:pt x="580770" y="55625"/>
                </a:lnTo>
                <a:lnTo>
                  <a:pt x="694436" y="73913"/>
                </a:lnTo>
                <a:lnTo>
                  <a:pt x="806830" y="94996"/>
                </a:lnTo>
                <a:lnTo>
                  <a:pt x="917448" y="119125"/>
                </a:lnTo>
                <a:lnTo>
                  <a:pt x="1026287" y="145796"/>
                </a:lnTo>
                <a:lnTo>
                  <a:pt x="1133093" y="175133"/>
                </a:lnTo>
                <a:lnTo>
                  <a:pt x="1237614" y="207010"/>
                </a:lnTo>
                <a:lnTo>
                  <a:pt x="1339595" y="241173"/>
                </a:lnTo>
                <a:lnTo>
                  <a:pt x="1438782" y="277622"/>
                </a:lnTo>
                <a:lnTo>
                  <a:pt x="1535048" y="316357"/>
                </a:lnTo>
                <a:lnTo>
                  <a:pt x="1628139" y="356870"/>
                </a:lnTo>
                <a:lnTo>
                  <a:pt x="1717674" y="399414"/>
                </a:lnTo>
                <a:lnTo>
                  <a:pt x="1803526" y="443864"/>
                </a:lnTo>
                <a:lnTo>
                  <a:pt x="1885568" y="489965"/>
                </a:lnTo>
                <a:lnTo>
                  <a:pt x="1963419" y="537590"/>
                </a:lnTo>
                <a:lnTo>
                  <a:pt x="2036953" y="586739"/>
                </a:lnTo>
                <a:lnTo>
                  <a:pt x="2105787" y="637032"/>
                </a:lnTo>
                <a:lnTo>
                  <a:pt x="2169921" y="688720"/>
                </a:lnTo>
                <a:lnTo>
                  <a:pt x="2228976" y="741552"/>
                </a:lnTo>
                <a:lnTo>
                  <a:pt x="2282697" y="795274"/>
                </a:lnTo>
                <a:lnTo>
                  <a:pt x="2330958" y="849883"/>
                </a:lnTo>
                <a:lnTo>
                  <a:pt x="2373503" y="905256"/>
                </a:lnTo>
                <a:lnTo>
                  <a:pt x="2410206" y="961263"/>
                </a:lnTo>
                <a:lnTo>
                  <a:pt x="2440559" y="1017651"/>
                </a:lnTo>
                <a:lnTo>
                  <a:pt x="2464562" y="1074546"/>
                </a:lnTo>
                <a:lnTo>
                  <a:pt x="2481961" y="1131570"/>
                </a:lnTo>
                <a:lnTo>
                  <a:pt x="2492629" y="1188846"/>
                </a:lnTo>
                <a:lnTo>
                  <a:pt x="2493227" y="1195258"/>
                </a:lnTo>
                <a:lnTo>
                  <a:pt x="2501444" y="1213342"/>
                </a:lnTo>
                <a:lnTo>
                  <a:pt x="2506358" y="1200352"/>
                </a:lnTo>
                <a:lnTo>
                  <a:pt x="2505201" y="1187577"/>
                </a:lnTo>
                <a:lnTo>
                  <a:pt x="2500757" y="1158239"/>
                </a:lnTo>
                <a:lnTo>
                  <a:pt x="2486406" y="1099693"/>
                </a:lnTo>
                <a:lnTo>
                  <a:pt x="2465196" y="1041400"/>
                </a:lnTo>
                <a:lnTo>
                  <a:pt x="2437384" y="983614"/>
                </a:lnTo>
                <a:lnTo>
                  <a:pt x="2403474" y="926464"/>
                </a:lnTo>
                <a:lnTo>
                  <a:pt x="2341117" y="842137"/>
                </a:lnTo>
                <a:lnTo>
                  <a:pt x="2292222" y="786764"/>
                </a:lnTo>
                <a:lnTo>
                  <a:pt x="2237993" y="732536"/>
                </a:lnTo>
                <a:lnTo>
                  <a:pt x="2178304" y="679196"/>
                </a:lnTo>
                <a:lnTo>
                  <a:pt x="2113788" y="627252"/>
                </a:lnTo>
                <a:lnTo>
                  <a:pt x="2044445" y="576452"/>
                </a:lnTo>
                <a:lnTo>
                  <a:pt x="1970532" y="527050"/>
                </a:lnTo>
                <a:lnTo>
                  <a:pt x="1892172" y="479043"/>
                </a:lnTo>
                <a:lnTo>
                  <a:pt x="1809749" y="432815"/>
                </a:lnTo>
                <a:lnTo>
                  <a:pt x="1723389" y="388238"/>
                </a:lnTo>
                <a:lnTo>
                  <a:pt x="1633473" y="345439"/>
                </a:lnTo>
                <a:lnTo>
                  <a:pt x="1540129" y="304673"/>
                </a:lnTo>
                <a:lnTo>
                  <a:pt x="1443481" y="265811"/>
                </a:lnTo>
                <a:lnTo>
                  <a:pt x="1343914" y="229235"/>
                </a:lnTo>
                <a:lnTo>
                  <a:pt x="1241678" y="194945"/>
                </a:lnTo>
                <a:lnTo>
                  <a:pt x="1136777" y="162940"/>
                </a:lnTo>
                <a:lnTo>
                  <a:pt x="1029588" y="133603"/>
                </a:lnTo>
                <a:lnTo>
                  <a:pt x="920495" y="106807"/>
                </a:lnTo>
                <a:lnTo>
                  <a:pt x="809498" y="82676"/>
                </a:lnTo>
                <a:lnTo>
                  <a:pt x="696849" y="61467"/>
                </a:lnTo>
                <a:lnTo>
                  <a:pt x="582802" y="43179"/>
                </a:lnTo>
                <a:lnTo>
                  <a:pt x="467740" y="27812"/>
                </a:lnTo>
                <a:lnTo>
                  <a:pt x="351663" y="15875"/>
                </a:lnTo>
                <a:lnTo>
                  <a:pt x="234950" y="7112"/>
                </a:lnTo>
                <a:lnTo>
                  <a:pt x="117728" y="1777"/>
                </a:lnTo>
                <a:lnTo>
                  <a:pt x="2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4485" y="2337054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485" y="2337054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8908" y="2325623"/>
            <a:ext cx="810767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9364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7464" y="2325623"/>
            <a:ext cx="80924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6395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44495" y="2325623"/>
            <a:ext cx="45415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8335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6435" y="2325623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8751" y="234086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4048" y="2382646"/>
            <a:ext cx="616331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타입핸들러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별칭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typeAlias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89774" y="3577209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5"/>
                </a:moveTo>
                <a:lnTo>
                  <a:pt x="8650605" y="288035"/>
                </a:lnTo>
                <a:lnTo>
                  <a:pt x="865060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9774" y="3577209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5"/>
                </a:moveTo>
                <a:lnTo>
                  <a:pt x="8650605" y="288035"/>
                </a:lnTo>
                <a:lnTo>
                  <a:pt x="865060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4336" y="3581400"/>
            <a:ext cx="865632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9655" y="3566159"/>
            <a:ext cx="329183" cy="34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8527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6627" y="3566159"/>
            <a:ext cx="573024" cy="347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9339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7439" y="3566159"/>
            <a:ext cx="571500" cy="347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8627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6727" y="3566159"/>
            <a:ext cx="810768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7184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5284" y="3566159"/>
            <a:ext cx="452627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7600" y="3581400"/>
            <a:ext cx="2545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4485" y="4923282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4485" y="4923282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8908" y="4927091"/>
            <a:ext cx="1170431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9027" y="4911852"/>
            <a:ext cx="329184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47900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0" y="4911852"/>
            <a:ext cx="810768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86455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4555" y="4911852"/>
            <a:ext cx="452628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6872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972" y="4927091"/>
            <a:ext cx="254508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9167" y="4911852"/>
            <a:ext cx="571500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0355" y="4927091"/>
            <a:ext cx="252984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3028" y="4927091"/>
            <a:ext cx="2545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49172" y="3623182"/>
            <a:ext cx="4396105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resultMap</a:t>
            </a:r>
            <a:r>
              <a:rPr sz="1200" b="1" spc="-30" dirty="0">
                <a:solidFill>
                  <a:srgbClr val="FFFFFF"/>
                </a:solidFill>
                <a:latin typeface="Malgun Gothic"/>
                <a:cs typeface="Malgun Gothic"/>
              </a:rPr>
              <a:t>에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별칭을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타입핸들러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"postMap"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5134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"Tag_YN"</a:t>
            </a:r>
            <a:endParaRPr sz="1400">
              <a:latin typeface="Consolas"/>
              <a:cs typeface="Consolas"/>
            </a:endParaRPr>
          </a:p>
          <a:p>
            <a:pPr marL="52069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110"/>
              </a:spcBef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parameterMap</a:t>
            </a:r>
            <a:r>
              <a:rPr sz="1200" b="1" spc="-25" dirty="0">
                <a:solidFill>
                  <a:srgbClr val="FFFFFF"/>
                </a:solidFill>
                <a:latin typeface="Malgun Gothic"/>
                <a:cs typeface="Malgun Gothic"/>
              </a:rPr>
              <a:t>에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타입핸들러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17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비권장</a:t>
            </a:r>
            <a:r>
              <a:rPr sz="1200" b="1" spc="-17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(15/23) </a:t>
            </a:r>
            <a:r>
              <a:rPr spc="-130" dirty="0"/>
              <a:t>– </a:t>
            </a:r>
            <a:r>
              <a:rPr spc="-105" dirty="0"/>
              <a:t> </a:t>
            </a:r>
            <a:r>
              <a:rPr spc="-10" dirty="0"/>
              <a:t>objectFactory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935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objectFactory</a:t>
            </a:r>
            <a:r>
              <a:rPr sz="1800" b="1" spc="-10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85" dirty="0">
                <a:latin typeface="Malgun Gothic"/>
                <a:cs typeface="Malgun Gothic"/>
              </a:rPr>
              <a:t>데이터를  </a:t>
            </a:r>
            <a:r>
              <a:rPr sz="1800" b="1" spc="-380" dirty="0">
                <a:latin typeface="Malgun Gothic"/>
                <a:cs typeface="Malgun Gothic"/>
              </a:rPr>
              <a:t>설정할 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80" dirty="0">
                <a:latin typeface="Malgun Gothic"/>
                <a:cs typeface="Malgun Gothic"/>
              </a:rPr>
              <a:t>별도의  과정을  추가할  </a:t>
            </a:r>
            <a:r>
              <a:rPr sz="1800" b="1" spc="-385" dirty="0">
                <a:latin typeface="Malgun Gothic"/>
                <a:cs typeface="Malgun Gothic"/>
              </a:rPr>
              <a:t>목적으로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기본 </a:t>
            </a:r>
            <a:r>
              <a:rPr sz="1800" b="1" spc="10" dirty="0">
                <a:latin typeface="Calibri"/>
                <a:cs typeface="Calibri"/>
              </a:rPr>
              <a:t>ObjectFactory</a:t>
            </a:r>
            <a:r>
              <a:rPr sz="1800" b="1" spc="10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대상 </a:t>
            </a:r>
            <a:r>
              <a:rPr sz="1800" b="1" spc="-380" dirty="0">
                <a:latin typeface="Malgun Gothic"/>
                <a:cs typeface="Malgun Gothic"/>
              </a:rPr>
              <a:t>클래스의  </a:t>
            </a:r>
            <a:r>
              <a:rPr sz="1800" b="1" spc="-375" dirty="0">
                <a:latin typeface="Malgun Gothic"/>
                <a:cs typeface="Malgun Gothic"/>
              </a:rPr>
              <a:t>기본 </a:t>
            </a:r>
            <a:r>
              <a:rPr sz="1800" b="1" spc="-385" dirty="0">
                <a:latin typeface="Malgun Gothic"/>
                <a:cs typeface="Malgun Gothic"/>
              </a:rPr>
              <a:t>생성자를  이용하여  인스턴스화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75" dirty="0">
                <a:latin typeface="Malgun Gothic"/>
                <a:cs typeface="Malgun Gothic"/>
              </a:rPr>
              <a:t>기본  </a:t>
            </a:r>
            <a:r>
              <a:rPr sz="1800" b="1" spc="10" dirty="0">
                <a:latin typeface="Calibri"/>
                <a:cs typeface="Calibri"/>
              </a:rPr>
              <a:t>ObjectFactory</a:t>
            </a:r>
            <a:r>
              <a:rPr sz="1800" b="1" spc="10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설정을  변경하기  </a:t>
            </a:r>
            <a:r>
              <a:rPr sz="1800" b="1" spc="-375" dirty="0">
                <a:latin typeface="Malgun Gothic"/>
                <a:cs typeface="Malgun Gothic"/>
              </a:rPr>
              <a:t>위해서 </a:t>
            </a:r>
            <a:r>
              <a:rPr sz="1800" b="1" spc="10" dirty="0">
                <a:latin typeface="Calibri"/>
                <a:cs typeface="Calibri"/>
              </a:rPr>
              <a:t>customObjectFactory</a:t>
            </a:r>
            <a:r>
              <a:rPr sz="1800" b="1" spc="10" dirty="0">
                <a:latin typeface="Malgun Gothic"/>
                <a:cs typeface="Malgun Gothic"/>
              </a:rPr>
              <a:t>로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ObjectFactory </a:t>
            </a:r>
            <a:r>
              <a:rPr sz="1800" b="1" spc="-385" dirty="0">
                <a:latin typeface="Malgun Gothic"/>
                <a:cs typeface="Malgun Gothic"/>
              </a:rPr>
              <a:t>인터페이스를  구현하거나  </a:t>
            </a:r>
            <a:r>
              <a:rPr sz="1800" b="1" spc="35" dirty="0">
                <a:latin typeface="Calibri"/>
                <a:cs typeface="Calibri"/>
              </a:rPr>
              <a:t>DefaultObjectFactory </a:t>
            </a:r>
            <a:r>
              <a:rPr sz="1800" b="1" spc="-385" dirty="0">
                <a:latin typeface="Malgun Gothic"/>
                <a:cs typeface="Malgun Gothic"/>
              </a:rPr>
              <a:t>클래스를  확장하여  </a:t>
            </a:r>
            <a:r>
              <a:rPr sz="1800" b="1" spc="-380" dirty="0">
                <a:latin typeface="Malgun Gothic"/>
                <a:cs typeface="Malgun Gothic"/>
              </a:rPr>
              <a:t>구현체를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만듭니다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64"/>
            <a:ext cx="9323070" cy="3001645"/>
          </a:xfrm>
          <a:custGeom>
            <a:avLst/>
            <a:gdLst/>
            <a:ahLst/>
            <a:cxnLst/>
            <a:rect l="l" t="t" r="r" b="b"/>
            <a:pathLst>
              <a:path w="9323070" h="3001645">
                <a:moveTo>
                  <a:pt x="0" y="3001518"/>
                </a:moveTo>
                <a:lnTo>
                  <a:pt x="9322689" y="3001518"/>
                </a:lnTo>
                <a:lnTo>
                  <a:pt x="9322689" y="0"/>
                </a:lnTo>
                <a:lnTo>
                  <a:pt x="0" y="0"/>
                </a:lnTo>
                <a:lnTo>
                  <a:pt x="0" y="300151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851" y="2348864"/>
            <a:ext cx="9323070" cy="3001645"/>
          </a:xfrm>
          <a:custGeom>
            <a:avLst/>
            <a:gdLst/>
            <a:ahLst/>
            <a:cxnLst/>
            <a:rect l="l" t="t" r="r" b="b"/>
            <a:pathLst>
              <a:path w="9323070" h="3001645">
                <a:moveTo>
                  <a:pt x="0" y="3001518"/>
                </a:moveTo>
                <a:lnTo>
                  <a:pt x="9322689" y="3001518"/>
                </a:lnTo>
                <a:lnTo>
                  <a:pt x="9322689" y="0"/>
                </a:lnTo>
                <a:lnTo>
                  <a:pt x="0" y="0"/>
                </a:lnTo>
                <a:lnTo>
                  <a:pt x="0" y="300151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671" y="2453766"/>
            <a:ext cx="6786245" cy="278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680" marR="1170940" indent="-36131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300" b="1" spc="-5" dirty="0">
                <a:latin typeface="Consolas"/>
                <a:cs typeface="Consolas"/>
              </a:rPr>
              <a:t>CustomObjectFactory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extends </a:t>
            </a:r>
            <a:r>
              <a:rPr sz="1300" b="1" spc="-5" dirty="0">
                <a:latin typeface="Consolas"/>
                <a:cs typeface="Consolas"/>
              </a:rPr>
              <a:t>DefaultObjectFactory{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create(Class</a:t>
            </a:r>
            <a:r>
              <a:rPr sz="1300" b="1" spc="-30" dirty="0">
                <a:latin typeface="Consolas"/>
                <a:cs typeface="Consolas"/>
              </a:rPr>
              <a:t> 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10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72199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3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300" b="1" spc="-5" dirty="0">
                <a:latin typeface="Consolas"/>
                <a:cs typeface="Consolas"/>
              </a:rPr>
              <a:t>.create(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create(Class</a:t>
            </a:r>
            <a:r>
              <a:rPr sz="1300" b="1" spc="-5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721995" indent="36258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List&lt;Class&gt;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constructorArgTypes</a:t>
            </a:r>
            <a:r>
              <a:rPr sz="1300" b="1" spc="-5" dirty="0">
                <a:latin typeface="Consolas"/>
                <a:cs typeface="Consolas"/>
              </a:rPr>
              <a:t>, List&lt;Object&gt;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constructorArgs</a:t>
            </a:r>
            <a:r>
              <a:rPr sz="1300" b="1" spc="-5" dirty="0">
                <a:latin typeface="Consolas"/>
                <a:cs typeface="Consolas"/>
              </a:rPr>
              <a:t>){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 super</a:t>
            </a:r>
            <a:r>
              <a:rPr sz="1300" b="1" spc="-5" dirty="0">
                <a:latin typeface="Consolas"/>
                <a:cs typeface="Consolas"/>
              </a:rPr>
              <a:t>.create(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,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constructorArgTypes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300" b="1" spc="-5" dirty="0">
                <a:latin typeface="Consolas"/>
                <a:cs typeface="Consolas"/>
              </a:rPr>
              <a:t>setProperties(Properties</a:t>
            </a:r>
            <a:r>
              <a:rPr sz="1300" b="1" spc="-2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721995">
              <a:lnSpc>
                <a:spcPct val="1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300" b="1" spc="-10" dirty="0">
                <a:latin typeface="Consolas"/>
                <a:cs typeface="Consolas"/>
              </a:rPr>
              <a:t>.setProperties(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10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99347" y="5087239"/>
            <a:ext cx="14770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CustomObjectFactory.java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851" y="5431561"/>
            <a:ext cx="9323070" cy="8553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69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objectFactory</a:t>
            </a:r>
            <a:r>
              <a:rPr sz="13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com.namoo.mybatis.blog.objectfactory.CustomObjectFactory"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"someProperty"</a:t>
            </a:r>
            <a:r>
              <a:rPr sz="13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"100"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objectFactory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(16/23) </a:t>
            </a:r>
            <a:r>
              <a:rPr spc="-130" dirty="0"/>
              <a:t>– </a:t>
            </a:r>
            <a:r>
              <a:rPr spc="-70" dirty="0"/>
              <a:t>plugins </a:t>
            </a:r>
            <a:r>
              <a:rPr dirty="0"/>
              <a:t> </a:t>
            </a:r>
            <a:r>
              <a:rPr spc="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327640" cy="244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가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구문을  </a:t>
            </a:r>
            <a:r>
              <a:rPr sz="1800" b="1" spc="-385" dirty="0">
                <a:latin typeface="Malgun Gothic"/>
                <a:cs typeface="Malgun Gothic"/>
              </a:rPr>
              <a:t>실행하는  과정에서  </a:t>
            </a:r>
            <a:r>
              <a:rPr sz="1800" b="1" spc="-375" dirty="0">
                <a:latin typeface="Malgun Gothic"/>
                <a:cs typeface="Malgun Gothic"/>
              </a:rPr>
              <a:t>특정  </a:t>
            </a:r>
            <a:r>
              <a:rPr sz="1800" b="1" spc="-380" dirty="0">
                <a:latin typeface="Malgun Gothic"/>
                <a:cs typeface="Malgun Gothic"/>
              </a:rPr>
              <a:t>시점의  처리를  가로챈  </a:t>
            </a:r>
            <a:r>
              <a:rPr sz="1800" b="1" spc="-370" dirty="0">
                <a:latin typeface="Malgun Gothic"/>
                <a:cs typeface="Malgun Gothic"/>
              </a:rPr>
              <a:t>다음 다른 </a:t>
            </a:r>
            <a:r>
              <a:rPr sz="1800" b="1" spc="-380" dirty="0">
                <a:latin typeface="Malgun Gothic"/>
                <a:cs typeface="Malgun Gothic"/>
              </a:rPr>
              <a:t>작업을  </a:t>
            </a:r>
            <a:r>
              <a:rPr sz="1800" b="1" spc="-370" dirty="0">
                <a:latin typeface="Malgun Gothic"/>
                <a:cs typeface="Malgun Gothic"/>
              </a:rPr>
              <a:t>처리 </a:t>
            </a:r>
            <a:r>
              <a:rPr sz="1800" b="1" spc="-365" dirty="0">
                <a:latin typeface="Malgun Gothic"/>
                <a:cs typeface="Malgun Gothic"/>
              </a:rPr>
              <a:t>할 수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org.apache.ibatis.plugin.Interceptor </a:t>
            </a:r>
            <a:r>
              <a:rPr sz="1800" b="1" spc="-385" dirty="0">
                <a:latin typeface="Malgun Gothic"/>
                <a:cs typeface="Malgun Gothic"/>
              </a:rPr>
              <a:t>인터페이스를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플러그</a:t>
            </a:r>
            <a:r>
              <a:rPr sz="1800" b="1" spc="-315" dirty="0">
                <a:latin typeface="Calibri"/>
                <a:cs typeface="Calibri"/>
              </a:rPr>
              <a:t>-</a:t>
            </a:r>
            <a:r>
              <a:rPr sz="1800" b="1" spc="-315" dirty="0">
                <a:latin typeface="Malgun Gothic"/>
                <a:cs typeface="Malgun Gothic"/>
              </a:rPr>
              <a:t>인이 </a:t>
            </a:r>
            <a:r>
              <a:rPr sz="1800" b="1" spc="-380" dirty="0">
                <a:latin typeface="Malgun Gothic"/>
                <a:cs typeface="Malgun Gothic"/>
              </a:rPr>
              <a:t>작동하는  시점과  </a:t>
            </a:r>
            <a:r>
              <a:rPr sz="1800" b="1" spc="-375" dirty="0">
                <a:latin typeface="Malgun Gothic"/>
                <a:cs typeface="Malgun Gothic"/>
              </a:rPr>
              <a:t>대상 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85" dirty="0">
                <a:latin typeface="Malgun Gothic"/>
                <a:cs typeface="Malgun Gothic"/>
              </a:rPr>
              <a:t>지정하려면  </a:t>
            </a:r>
            <a:r>
              <a:rPr sz="1800" b="1" spc="-15" dirty="0">
                <a:latin typeface="Calibri"/>
                <a:cs typeface="Calibri"/>
              </a:rPr>
              <a:t>@Intercepts </a:t>
            </a:r>
            <a:r>
              <a:rPr sz="1800" b="1" spc="-385" dirty="0">
                <a:latin typeface="Malgun Gothic"/>
                <a:cs typeface="Malgun Gothic"/>
              </a:rPr>
              <a:t>어노테이션과  </a:t>
            </a:r>
            <a:r>
              <a:rPr sz="1800" b="1" spc="-5" dirty="0">
                <a:latin typeface="Calibri"/>
                <a:cs typeface="Calibri"/>
              </a:rPr>
              <a:t>@Signature </a:t>
            </a:r>
            <a:r>
              <a:rPr sz="1800" b="1" spc="-385" dirty="0">
                <a:latin typeface="Malgun Gothic"/>
                <a:cs typeface="Malgun Gothic"/>
              </a:rPr>
              <a:t>어노테이션을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40" dirty="0">
                <a:latin typeface="Calibri"/>
                <a:cs typeface="Calibri"/>
              </a:rPr>
              <a:t>mapped </a:t>
            </a:r>
            <a:r>
              <a:rPr sz="1800" b="1" spc="-25" dirty="0">
                <a:latin typeface="Calibri"/>
                <a:cs typeface="Calibri"/>
              </a:rPr>
              <a:t>statement </a:t>
            </a:r>
            <a:r>
              <a:rPr sz="1800" b="1" spc="-375" dirty="0">
                <a:latin typeface="Malgun Gothic"/>
                <a:cs typeface="Malgun Gothic"/>
              </a:rPr>
              <a:t>실행  </a:t>
            </a:r>
            <a:r>
              <a:rPr sz="1800" b="1" spc="-370" dirty="0">
                <a:latin typeface="Malgun Gothic"/>
                <a:cs typeface="Malgun Gothic"/>
              </a:rPr>
              <a:t>중에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같은  </a:t>
            </a:r>
            <a:r>
              <a:rPr sz="1800" b="1" spc="5" dirty="0">
                <a:latin typeface="Calibri"/>
                <a:cs typeface="Calibri"/>
              </a:rPr>
              <a:t>intercept </a:t>
            </a:r>
            <a:r>
              <a:rPr sz="1800" b="1" spc="-375" dirty="0">
                <a:latin typeface="Malgun Gothic"/>
                <a:cs typeface="Malgun Gothic"/>
              </a:rPr>
              <a:t>호출을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30" dirty="0">
                <a:latin typeface="Calibri"/>
                <a:cs typeface="Calibri"/>
              </a:rPr>
              <a:t>Executor </a:t>
            </a:r>
            <a:r>
              <a:rPr sz="1600" spc="50" dirty="0">
                <a:latin typeface="Calibri"/>
                <a:cs typeface="Calibri"/>
              </a:rPr>
              <a:t>:  </a:t>
            </a:r>
            <a:r>
              <a:rPr sz="1600" spc="15" dirty="0">
                <a:latin typeface="Calibri"/>
                <a:cs typeface="Calibri"/>
              </a:rPr>
              <a:t>update, </a:t>
            </a:r>
            <a:r>
              <a:rPr sz="1600" spc="30" dirty="0">
                <a:latin typeface="Calibri"/>
                <a:cs typeface="Calibri"/>
              </a:rPr>
              <a:t>query, </a:t>
            </a:r>
            <a:r>
              <a:rPr sz="1600" spc="5" dirty="0">
                <a:latin typeface="Calibri"/>
                <a:cs typeface="Calibri"/>
              </a:rPr>
              <a:t>flushStatements, </a:t>
            </a:r>
            <a:r>
              <a:rPr sz="1600" spc="45" dirty="0">
                <a:latin typeface="Calibri"/>
                <a:cs typeface="Calibri"/>
              </a:rPr>
              <a:t>commit, </a:t>
            </a:r>
            <a:r>
              <a:rPr sz="1600" spc="50" dirty="0">
                <a:latin typeface="Calibri"/>
                <a:cs typeface="Calibri"/>
              </a:rPr>
              <a:t>rollback, </a:t>
            </a:r>
            <a:r>
              <a:rPr sz="1600" spc="20" dirty="0">
                <a:latin typeface="Calibri"/>
                <a:cs typeface="Calibri"/>
              </a:rPr>
              <a:t>getTransaction, </a:t>
            </a:r>
            <a:r>
              <a:rPr sz="1600" spc="50" dirty="0">
                <a:latin typeface="Calibri"/>
                <a:cs typeface="Calibri"/>
              </a:rPr>
              <a:t>close, 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isClosed</a:t>
            </a:r>
            <a:r>
              <a:rPr sz="1600" spc="13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5" dirty="0">
                <a:latin typeface="Calibri"/>
                <a:cs typeface="Calibri"/>
              </a:rPr>
              <a:t>ParameterHandler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20" dirty="0">
                <a:latin typeface="Calibri"/>
                <a:cs typeface="Calibri"/>
              </a:rPr>
              <a:t>getParameterObject,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setParameters</a:t>
            </a:r>
            <a:r>
              <a:rPr sz="1600" spc="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30" dirty="0">
                <a:latin typeface="Calibri"/>
                <a:cs typeface="Calibri"/>
              </a:rPr>
              <a:t>ResultSetHandler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20" dirty="0">
                <a:latin typeface="Calibri"/>
                <a:cs typeface="Calibri"/>
              </a:rPr>
              <a:t>handleResultSets,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handleOutputParameters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StatementHandler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15" dirty="0">
                <a:latin typeface="Calibri"/>
                <a:cs typeface="Calibri"/>
              </a:rPr>
              <a:t>parepare, </a:t>
            </a:r>
            <a:r>
              <a:rPr sz="1600" spc="20" dirty="0">
                <a:latin typeface="Calibri"/>
                <a:cs typeface="Calibri"/>
              </a:rPr>
              <a:t>parameterize, </a:t>
            </a:r>
            <a:r>
              <a:rPr sz="1600" spc="35" dirty="0">
                <a:latin typeface="Calibri"/>
                <a:cs typeface="Calibri"/>
              </a:rPr>
              <a:t>batch, </a:t>
            </a:r>
            <a:r>
              <a:rPr sz="1600" spc="15" dirty="0">
                <a:latin typeface="Calibri"/>
                <a:cs typeface="Calibri"/>
              </a:rPr>
              <a:t>update, 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query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(17/23) </a:t>
            </a:r>
            <a:r>
              <a:rPr spc="-130" dirty="0"/>
              <a:t>– </a:t>
            </a:r>
            <a:r>
              <a:rPr spc="-70" dirty="0"/>
              <a:t>plugins </a:t>
            </a:r>
            <a:r>
              <a:rPr dirty="0"/>
              <a:t> </a:t>
            </a:r>
            <a:r>
              <a:rPr spc="20" dirty="0"/>
              <a:t>(2/2)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3937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플러그</a:t>
            </a:r>
            <a:r>
              <a:rPr sz="1800" b="1" spc="-315" dirty="0">
                <a:latin typeface="Calibri"/>
                <a:cs typeface="Calibri"/>
              </a:rPr>
              <a:t>-</a:t>
            </a:r>
            <a:r>
              <a:rPr sz="1800" b="1" spc="-315" dirty="0">
                <a:latin typeface="Malgun Gothic"/>
                <a:cs typeface="Malgun Gothic"/>
              </a:rPr>
              <a:t>인을 </a:t>
            </a:r>
            <a:r>
              <a:rPr sz="1800" b="1" spc="-380" dirty="0">
                <a:latin typeface="Malgun Gothic"/>
                <a:cs typeface="Malgun Gothic"/>
              </a:rPr>
              <a:t>이용하는  </a:t>
            </a:r>
            <a:r>
              <a:rPr sz="1800" b="1" spc="-375" dirty="0">
                <a:latin typeface="Malgun Gothic"/>
                <a:cs typeface="Malgun Gothic"/>
              </a:rPr>
              <a:t>것은  낮은  </a:t>
            </a:r>
            <a:r>
              <a:rPr sz="1800" b="1" spc="-380" dirty="0">
                <a:latin typeface="Malgun Gothic"/>
                <a:cs typeface="Malgun Gothic"/>
              </a:rPr>
              <a:t>수준의  </a:t>
            </a:r>
            <a:r>
              <a:rPr sz="1800" b="1" spc="20" dirty="0">
                <a:latin typeface="Calibri"/>
                <a:cs typeface="Calibri"/>
              </a:rPr>
              <a:t>MyBatis </a:t>
            </a:r>
            <a:r>
              <a:rPr sz="1800" b="1" spc="-375" dirty="0">
                <a:latin typeface="Malgun Gothic"/>
                <a:cs typeface="Malgun Gothic"/>
              </a:rPr>
              <a:t>코어  </a:t>
            </a:r>
            <a:r>
              <a:rPr sz="1800" b="1" spc="-380" dirty="0">
                <a:latin typeface="Malgun Gothic"/>
                <a:cs typeface="Malgun Gothic"/>
              </a:rPr>
              <a:t>영역을  </a:t>
            </a:r>
            <a:r>
              <a:rPr sz="1800" b="1" spc="-385" dirty="0">
                <a:latin typeface="Malgun Gothic"/>
                <a:cs typeface="Malgun Gothic"/>
              </a:rPr>
              <a:t>수정하므로  주의하여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70" dirty="0">
                <a:latin typeface="Malgun Gothic"/>
                <a:cs typeface="Malgun Gothic"/>
              </a:rPr>
              <a:t>코어 </a:t>
            </a:r>
            <a:r>
              <a:rPr sz="1800" b="1" spc="-375" dirty="0">
                <a:latin typeface="Malgun Gothic"/>
                <a:cs typeface="Malgun Gothic"/>
              </a:rPr>
              <a:t>행위를 </a:t>
            </a:r>
            <a:r>
              <a:rPr sz="1800" b="1" spc="-385" dirty="0">
                <a:latin typeface="Malgun Gothic"/>
                <a:cs typeface="Malgun Gothic"/>
              </a:rPr>
              <a:t>변경하려면  </a:t>
            </a:r>
            <a:r>
              <a:rPr sz="1800" b="1" spc="25" dirty="0">
                <a:latin typeface="Calibri"/>
                <a:cs typeface="Calibri"/>
              </a:rPr>
              <a:t>Configuration </a:t>
            </a:r>
            <a:r>
              <a:rPr sz="1800" b="1" spc="-375" dirty="0">
                <a:latin typeface="Malgun Gothic"/>
                <a:cs typeface="Malgun Gothic"/>
              </a:rPr>
              <a:t>클래스 </a:t>
            </a:r>
            <a:r>
              <a:rPr sz="1800" b="1" spc="-380" dirty="0">
                <a:latin typeface="Malgun Gothic"/>
                <a:cs typeface="Malgun Gothic"/>
              </a:rPr>
              <a:t>전체를  </a:t>
            </a:r>
            <a:r>
              <a:rPr sz="1800" b="1" spc="-385" dirty="0">
                <a:latin typeface="Malgun Gothic"/>
                <a:cs typeface="Malgun Gothic"/>
              </a:rPr>
              <a:t>재정의해야  </a:t>
            </a:r>
            <a:r>
              <a:rPr sz="1800" b="1" spc="-365" dirty="0">
                <a:latin typeface="Malgun Gothic"/>
                <a:cs typeface="Malgun Gothic"/>
              </a:rPr>
              <a:t>할 수  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클래스의  </a:t>
            </a:r>
            <a:r>
              <a:rPr sz="1800" b="1" spc="-370" dirty="0">
                <a:latin typeface="Malgun Gothic"/>
                <a:cs typeface="Malgun Gothic"/>
              </a:rPr>
              <a:t>내부  </a:t>
            </a:r>
            <a:r>
              <a:rPr sz="1800" b="1" spc="-385" dirty="0">
                <a:latin typeface="Malgun Gothic"/>
                <a:cs typeface="Malgun Gothic"/>
              </a:rPr>
              <a:t>메소드를  </a:t>
            </a:r>
            <a:r>
              <a:rPr sz="1800" b="1" spc="-370" dirty="0">
                <a:latin typeface="Malgun Gothic"/>
                <a:cs typeface="Malgun Gothic"/>
              </a:rPr>
              <a:t>다시 </a:t>
            </a:r>
            <a:r>
              <a:rPr sz="1800" b="1" spc="-385" dirty="0">
                <a:latin typeface="Malgun Gothic"/>
                <a:cs typeface="Malgun Gothic"/>
              </a:rPr>
              <a:t>정의하고  </a:t>
            </a:r>
            <a:r>
              <a:rPr sz="1800" b="1" spc="30" dirty="0">
                <a:latin typeface="Calibri"/>
                <a:cs typeface="Calibri"/>
              </a:rPr>
              <a:t>sqlSessionFactoryBuild.build(myConfig) </a:t>
            </a:r>
            <a:r>
              <a:rPr sz="1800" b="1" spc="-380" dirty="0">
                <a:latin typeface="Malgun Gothic"/>
                <a:cs typeface="Malgun Gothic"/>
              </a:rPr>
              <a:t>메소드에  객체를  </a:t>
            </a:r>
            <a:r>
              <a:rPr sz="1800" b="1" spc="-375" dirty="0">
                <a:latin typeface="Malgun Gothic"/>
                <a:cs typeface="Malgun Gothic"/>
              </a:rPr>
              <a:t>넣어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168" y="2343023"/>
            <a:ext cx="9323070" cy="281432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40"/>
              </a:spcBef>
            </a:pP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300" b="1" spc="-5" dirty="0">
                <a:latin typeface="Consolas"/>
                <a:cs typeface="Consolas"/>
              </a:rPr>
              <a:t>Intercepts({</a:t>
            </a: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300" b="1" spc="-5" dirty="0">
                <a:latin typeface="Consolas"/>
                <a:cs typeface="Consolas"/>
              </a:rPr>
              <a:t>Signature(type=Executor.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103505" marR="1606550" indent="180721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method=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"update"</a:t>
            </a:r>
            <a:r>
              <a:rPr sz="1300" b="1" spc="-5" dirty="0">
                <a:latin typeface="Consolas"/>
                <a:cs typeface="Consolas"/>
              </a:rPr>
              <a:t>, args = {MapedStatement.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, Object.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}) })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300" b="1" spc="-5" dirty="0">
                <a:latin typeface="Consolas"/>
                <a:cs typeface="Consolas"/>
              </a:rPr>
              <a:t>CustomPlugin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300" b="1" spc="-5" dirty="0">
                <a:latin typeface="Consolas"/>
                <a:cs typeface="Consolas"/>
              </a:rPr>
              <a:t>Interceptor</a:t>
            </a:r>
            <a:r>
              <a:rPr sz="1300" b="1" spc="-2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826135" marR="2963545" indent="-36131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intercept(Invocation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invocation</a:t>
            </a:r>
            <a:r>
              <a:rPr sz="1300" b="1" spc="-5" dirty="0">
                <a:latin typeface="Consolas"/>
                <a:cs typeface="Consolas"/>
              </a:rPr>
              <a:t>)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300" b="1" spc="-5" dirty="0">
                <a:latin typeface="Consolas"/>
                <a:cs typeface="Consolas"/>
              </a:rPr>
              <a:t>Throwable 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3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invocation</a:t>
            </a:r>
            <a:r>
              <a:rPr sz="1300" b="1" spc="-5" dirty="0">
                <a:latin typeface="Consolas"/>
                <a:cs typeface="Consolas"/>
              </a:rPr>
              <a:t>.proceed();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</a:t>
            </a:r>
            <a:r>
              <a:rPr sz="1300" b="1" spc="-10" dirty="0">
                <a:latin typeface="Consolas"/>
                <a:cs typeface="Consolas"/>
              </a:rPr>
              <a:t>plugin(Object 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target</a:t>
            </a:r>
            <a:r>
              <a:rPr sz="1300" b="1" spc="-10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 </a:t>
            </a:r>
            <a:r>
              <a:rPr sz="1300" b="1" spc="-5" dirty="0">
                <a:latin typeface="Consolas"/>
                <a:cs typeface="Consolas"/>
              </a:rPr>
              <a:t>Plugin.wrap(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target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-3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this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300" b="1" spc="-5" dirty="0">
                <a:latin typeface="Consolas"/>
                <a:cs typeface="Consolas"/>
              </a:rPr>
              <a:t>setProperties(Properties</a:t>
            </a:r>
            <a:r>
              <a:rPr sz="1300" b="1" spc="-2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168" y="5229250"/>
            <a:ext cx="9323070" cy="108013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60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</a:t>
            </a:r>
            <a:r>
              <a:rPr sz="1300" b="1" spc="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interceptor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"com.namoo.mybatis.blog.plugin.CustomPlugin"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"someProperty"</a:t>
            </a:r>
            <a:r>
              <a:rPr sz="13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"100"</a:t>
            </a:r>
            <a:r>
              <a:rPr sz="13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(18/23)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(1/4)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520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다수의 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접근하거나  </a:t>
            </a:r>
            <a:r>
              <a:rPr sz="1800" b="1" spc="-229" dirty="0">
                <a:latin typeface="Malgun Gothic"/>
                <a:cs typeface="Malgun Gothic"/>
              </a:rPr>
              <a:t>개발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5" dirty="0">
                <a:latin typeface="Malgun Gothic"/>
                <a:cs typeface="Malgun Gothic"/>
              </a:rPr>
              <a:t>테스트 </a:t>
            </a:r>
            <a:r>
              <a:rPr sz="1800" b="1" spc="-365" dirty="0">
                <a:latin typeface="Malgun Gothic"/>
                <a:cs typeface="Malgun Gothic"/>
              </a:rPr>
              <a:t>등 </a:t>
            </a:r>
            <a:r>
              <a:rPr sz="1800" b="1" spc="-385" dirty="0">
                <a:latin typeface="Malgun Gothic"/>
                <a:cs typeface="Malgun Gothic"/>
              </a:rPr>
              <a:t>제품환경에  </a:t>
            </a:r>
            <a:r>
              <a:rPr sz="1800" b="1" spc="-375" dirty="0">
                <a:latin typeface="Malgun Gothic"/>
                <a:cs typeface="Malgun Gothic"/>
              </a:rPr>
              <a:t>맞는  여러  개의  </a:t>
            </a:r>
            <a:r>
              <a:rPr sz="1800" b="1" spc="-385" dirty="0">
                <a:latin typeface="Malgun Gothic"/>
                <a:cs typeface="Malgun Gothic"/>
              </a:rPr>
              <a:t>환경으로  </a:t>
            </a:r>
            <a:r>
              <a:rPr sz="1800" b="1" spc="-380" dirty="0">
                <a:latin typeface="Malgun Gothic"/>
                <a:cs typeface="Malgun Gothic"/>
              </a:rPr>
              <a:t>설정될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당 </a:t>
            </a:r>
            <a:r>
              <a:rPr sz="1800" b="1" spc="-380" dirty="0">
                <a:latin typeface="Malgun Gothic"/>
                <a:cs typeface="Malgun Gothic"/>
              </a:rPr>
              <a:t>하나의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객체가 </a:t>
            </a:r>
            <a:r>
              <a:rPr sz="1800" b="1" spc="-300" dirty="0">
                <a:latin typeface="Malgun Gothic"/>
                <a:cs typeface="Malgun Gothic"/>
              </a:rPr>
              <a:t>필요하며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20" dirty="0">
                <a:latin typeface="Calibri"/>
                <a:cs typeface="Calibri"/>
              </a:rPr>
              <a:t>Environment</a:t>
            </a:r>
            <a:r>
              <a:rPr sz="1800" b="1" spc="-20" dirty="0">
                <a:latin typeface="Malgun Gothic"/>
                <a:cs typeface="Malgun Gothic"/>
              </a:rPr>
              <a:t>는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생성시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필요합니다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Environment </a:t>
            </a:r>
            <a:r>
              <a:rPr sz="1800" b="1" spc="-385" dirty="0">
                <a:latin typeface="Malgun Gothic"/>
                <a:cs typeface="Malgun Gothic"/>
              </a:rPr>
              <a:t>파라미터가  </a:t>
            </a:r>
            <a:r>
              <a:rPr sz="1800" b="1" spc="-380" dirty="0">
                <a:latin typeface="Malgun Gothic"/>
                <a:cs typeface="Malgun Gothic"/>
              </a:rPr>
              <a:t>없으면  </a:t>
            </a:r>
            <a:r>
              <a:rPr sz="1800" b="1" spc="-370" dirty="0">
                <a:latin typeface="Malgun Gothic"/>
                <a:cs typeface="Malgun Gothic"/>
              </a:rPr>
              <a:t>기본  </a:t>
            </a:r>
            <a:r>
              <a:rPr sz="1800" b="1" spc="-375" dirty="0">
                <a:latin typeface="Malgun Gothic"/>
                <a:cs typeface="Malgun Gothic"/>
              </a:rPr>
              <a:t>환경이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2484" y="5013236"/>
            <a:ext cx="9323070" cy="1584325"/>
          </a:xfrm>
          <a:custGeom>
            <a:avLst/>
            <a:gdLst/>
            <a:ahLst/>
            <a:cxnLst/>
            <a:rect l="l" t="t" r="r" b="b"/>
            <a:pathLst>
              <a:path w="9323070" h="1584325">
                <a:moveTo>
                  <a:pt x="0" y="1584198"/>
                </a:moveTo>
                <a:lnTo>
                  <a:pt x="9322689" y="1584198"/>
                </a:lnTo>
                <a:lnTo>
                  <a:pt x="932268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484" y="5013236"/>
            <a:ext cx="9323070" cy="1584325"/>
          </a:xfrm>
          <a:custGeom>
            <a:avLst/>
            <a:gdLst/>
            <a:ahLst/>
            <a:cxnLst/>
            <a:rect l="l" t="t" r="r" b="b"/>
            <a:pathLst>
              <a:path w="9323070" h="1584325">
                <a:moveTo>
                  <a:pt x="0" y="1584198"/>
                </a:moveTo>
                <a:lnTo>
                  <a:pt x="9322689" y="1584198"/>
                </a:lnTo>
                <a:lnTo>
                  <a:pt x="932268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074" y="263931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074" y="263931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074" y="4725161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074" y="4725161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344" y="4713732"/>
            <a:ext cx="571500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8532" y="4728971"/>
            <a:ext cx="248412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6632" y="4728971"/>
            <a:ext cx="1420368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6688" y="4713732"/>
            <a:ext cx="454151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0527" y="4728971"/>
            <a:ext cx="248412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627" y="4713732"/>
            <a:ext cx="452627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0944" y="4728971"/>
            <a:ext cx="254507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362" y="23489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362" y="23489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2772" y="2337816"/>
            <a:ext cx="45262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508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3188" y="2337816"/>
            <a:ext cx="573024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5900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2353055"/>
            <a:ext cx="113995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3639" y="2337816"/>
            <a:ext cx="454151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7479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7912" y="2394458"/>
            <a:ext cx="7734934" cy="406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파일에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environments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87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2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2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239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2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7239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2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"${value}"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514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다양한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SqlSessionFactory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생성</a:t>
            </a:r>
            <a:r>
              <a:rPr sz="1200" b="1" spc="-2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60960" marR="597535">
              <a:lnSpc>
                <a:spcPct val="20010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SqlSessionFactoryBuilder.build(reader);  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 props);  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</a:t>
            </a:r>
            <a:r>
              <a:rPr sz="1200" b="1" spc="8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environment);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 environment,</a:t>
            </a:r>
            <a:r>
              <a:rPr sz="1200" b="1" spc="95" dirty="0">
                <a:latin typeface="Consolas"/>
                <a:cs typeface="Consolas"/>
              </a:rPr>
              <a:t> </a:t>
            </a:r>
            <a:r>
              <a:rPr sz="1200" b="1" spc="5" dirty="0">
                <a:latin typeface="Consolas"/>
                <a:cs typeface="Consolas"/>
              </a:rPr>
              <a:t>props);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(19/23)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(2/4)</a:t>
            </a:r>
          </a:p>
        </p:txBody>
      </p:sp>
      <p:sp>
        <p:nvSpPr>
          <p:cNvPr id="4" name="object 4"/>
          <p:cNvSpPr/>
          <p:nvPr/>
        </p:nvSpPr>
        <p:spPr>
          <a:xfrm>
            <a:off x="882484" y="2852927"/>
            <a:ext cx="9323070" cy="2448560"/>
          </a:xfrm>
          <a:custGeom>
            <a:avLst/>
            <a:gdLst/>
            <a:ahLst/>
            <a:cxnLst/>
            <a:rect l="l" t="t" r="r" b="b"/>
            <a:pathLst>
              <a:path w="9323070" h="2448560">
                <a:moveTo>
                  <a:pt x="0" y="2448179"/>
                </a:moveTo>
                <a:lnTo>
                  <a:pt x="9322689" y="2448179"/>
                </a:lnTo>
                <a:lnTo>
                  <a:pt x="9322689" y="0"/>
                </a:lnTo>
                <a:lnTo>
                  <a:pt x="0" y="0"/>
                </a:lnTo>
                <a:lnTo>
                  <a:pt x="0" y="24481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484" y="2852927"/>
            <a:ext cx="9323070" cy="2448560"/>
          </a:xfrm>
          <a:custGeom>
            <a:avLst/>
            <a:gdLst/>
            <a:ahLst/>
            <a:cxnLst/>
            <a:rect l="l" t="t" r="r" b="b"/>
            <a:pathLst>
              <a:path w="9323070" h="2448560">
                <a:moveTo>
                  <a:pt x="0" y="2448179"/>
                </a:moveTo>
                <a:lnTo>
                  <a:pt x="9322689" y="2448179"/>
                </a:lnTo>
                <a:lnTo>
                  <a:pt x="9322689" y="0"/>
                </a:lnTo>
                <a:lnTo>
                  <a:pt x="0" y="0"/>
                </a:lnTo>
                <a:lnTo>
                  <a:pt x="0" y="24481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6014" y="3429000"/>
            <a:ext cx="36004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67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4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014" y="3429000"/>
            <a:ext cx="3600450" cy="216535"/>
          </a:xfrm>
          <a:custGeom>
            <a:avLst/>
            <a:gdLst/>
            <a:ahLst/>
            <a:cxnLst/>
            <a:rect l="l" t="t" r="r" b="b"/>
            <a:pathLst>
              <a:path w="3600450" h="216535">
                <a:moveTo>
                  <a:pt x="0" y="216026"/>
                </a:moveTo>
                <a:lnTo>
                  <a:pt x="3600450" y="216026"/>
                </a:lnTo>
                <a:lnTo>
                  <a:pt x="3600450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6014" y="3429000"/>
            <a:ext cx="3600450" cy="216535"/>
          </a:xfrm>
          <a:custGeom>
            <a:avLst/>
            <a:gdLst/>
            <a:ahLst/>
            <a:cxnLst/>
            <a:rect l="l" t="t" r="r" b="b"/>
            <a:pathLst>
              <a:path w="3600450" h="216535">
                <a:moveTo>
                  <a:pt x="0" y="216026"/>
                </a:moveTo>
                <a:lnTo>
                  <a:pt x="3600450" y="216026"/>
                </a:lnTo>
                <a:lnTo>
                  <a:pt x="3600450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785" y="25648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785" y="25648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916" y="2567939"/>
            <a:ext cx="1043940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5544" y="2552700"/>
            <a:ext cx="329183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416" y="2567939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2516" y="2552700"/>
            <a:ext cx="10485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0716" y="2567939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816" y="2552700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567939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118" y="862329"/>
            <a:ext cx="9685655" cy="429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Environments </a:t>
            </a:r>
            <a:r>
              <a:rPr sz="1800" b="1" spc="-385" dirty="0">
                <a:latin typeface="Malgun Gothic"/>
                <a:cs typeface="Malgun Gothic"/>
              </a:rPr>
              <a:t>엘리먼트에  트랜잭션관리자를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트랜잭션  </a:t>
            </a:r>
            <a:r>
              <a:rPr sz="1800" b="1" spc="-375" dirty="0">
                <a:latin typeface="Malgun Gothic"/>
                <a:cs typeface="Malgun Gothic"/>
              </a:rPr>
              <a:t>관리자 </a:t>
            </a:r>
            <a:r>
              <a:rPr sz="1800" b="1" spc="-385" dirty="0">
                <a:latin typeface="Malgun Gothic"/>
                <a:cs typeface="Malgun Gothic"/>
              </a:rPr>
              <a:t>클래스를  설정하는  </a:t>
            </a:r>
            <a:r>
              <a:rPr sz="1800" b="1" spc="-15" dirty="0">
                <a:latin typeface="Calibri"/>
                <a:cs typeface="Calibri"/>
              </a:rPr>
              <a:t>transactionManager</a:t>
            </a:r>
            <a:r>
              <a:rPr sz="1800" b="1" spc="-15" dirty="0">
                <a:latin typeface="Malgun Gothic"/>
                <a:cs typeface="Malgun Gothic"/>
              </a:rPr>
              <a:t>는 </a:t>
            </a:r>
            <a:r>
              <a:rPr sz="1800" b="1" spc="110" dirty="0">
                <a:latin typeface="Calibri"/>
                <a:cs typeface="Calibri"/>
              </a:rPr>
              <a:t>JDBC, </a:t>
            </a:r>
            <a:r>
              <a:rPr sz="1800" b="1" spc="140" dirty="0">
                <a:latin typeface="Calibri"/>
                <a:cs typeface="Calibri"/>
              </a:rPr>
              <a:t>MANAGED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0" dirty="0">
                <a:latin typeface="Malgun Gothic"/>
                <a:cs typeface="Malgun Gothic"/>
              </a:rPr>
              <a:t>가지 </a:t>
            </a:r>
            <a:r>
              <a:rPr sz="1800" b="1" spc="-375" dirty="0">
                <a:latin typeface="Malgun Gothic"/>
                <a:cs typeface="Malgun Gothic"/>
              </a:rPr>
              <a:t>타입이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존재합니다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타입은  </a:t>
            </a:r>
            <a:r>
              <a:rPr sz="1600" spc="40" dirty="0">
                <a:latin typeface="Calibri"/>
                <a:cs typeface="Calibri"/>
              </a:rPr>
              <a:t>MyBatis </a:t>
            </a:r>
            <a:r>
              <a:rPr sz="1600" spc="-80" dirty="0">
                <a:latin typeface="Calibri"/>
                <a:cs typeface="Calibri"/>
              </a:rPr>
              <a:t>API</a:t>
            </a:r>
            <a:r>
              <a:rPr sz="1600" spc="-80" dirty="0">
                <a:latin typeface="Gulim"/>
                <a:cs typeface="Gulim"/>
              </a:rPr>
              <a:t>에서 </a:t>
            </a:r>
            <a:r>
              <a:rPr sz="1600" spc="-320" dirty="0">
                <a:latin typeface="Gulim"/>
                <a:cs typeface="Gulim"/>
              </a:rPr>
              <a:t>제공하는  </a:t>
            </a:r>
            <a:r>
              <a:rPr sz="1600" spc="-15" dirty="0">
                <a:latin typeface="Calibri"/>
                <a:cs typeface="Calibri"/>
              </a:rPr>
              <a:t>commit</a:t>
            </a:r>
            <a:r>
              <a:rPr sz="1600" spc="-15" dirty="0">
                <a:latin typeface="Gulim"/>
                <a:cs typeface="Gulim"/>
              </a:rPr>
              <a:t>과 </a:t>
            </a:r>
            <a:r>
              <a:rPr sz="1600" spc="-50" dirty="0">
                <a:latin typeface="Calibri"/>
                <a:cs typeface="Calibri"/>
              </a:rPr>
              <a:t>rollback</a:t>
            </a:r>
            <a:r>
              <a:rPr sz="1600" spc="-50" dirty="0">
                <a:latin typeface="Gulim"/>
                <a:cs typeface="Gulim"/>
              </a:rPr>
              <a:t>메소드 </a:t>
            </a:r>
            <a:r>
              <a:rPr sz="1600" spc="-320" dirty="0">
                <a:latin typeface="Gulim"/>
                <a:cs typeface="Gulim"/>
              </a:rPr>
              <a:t>등을  사용해서  트랜잭션을   </a:t>
            </a:r>
            <a:r>
              <a:rPr sz="1600" spc="-260" dirty="0">
                <a:latin typeface="Gulim"/>
                <a:cs typeface="Gulim"/>
              </a:rPr>
              <a:t>관리합니다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타입은  데이터소스를  통해  획득  가능한  </a:t>
            </a:r>
            <a:r>
              <a:rPr sz="1600" spc="10" dirty="0">
                <a:latin typeface="Calibri"/>
                <a:cs typeface="Calibri"/>
              </a:rPr>
              <a:t>connection</a:t>
            </a:r>
            <a:r>
              <a:rPr sz="1600" spc="10" dirty="0">
                <a:latin typeface="Gulim"/>
                <a:cs typeface="Gulim"/>
              </a:rPr>
              <a:t>에</a:t>
            </a:r>
            <a:r>
              <a:rPr sz="1600" spc="10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의존적입니다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40" dirty="0">
                <a:latin typeface="Calibri"/>
                <a:cs typeface="Calibri"/>
              </a:rPr>
              <a:t>MANAGED </a:t>
            </a:r>
            <a:r>
              <a:rPr sz="1600" spc="-320" dirty="0">
                <a:latin typeface="Gulim"/>
                <a:cs typeface="Gulim"/>
              </a:rPr>
              <a:t>타입은  컨테이너에서  트랜잭션의  라이프  사이클을 </a:t>
            </a:r>
            <a:r>
              <a:rPr sz="1600" spc="-2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관리합니다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1200" b="1" spc="-15" dirty="0">
                <a:solidFill>
                  <a:srgbClr val="FFFFFF"/>
                </a:solidFill>
                <a:latin typeface="Malgun Gothic"/>
                <a:cs typeface="Malgun Gothic"/>
              </a:rPr>
              <a:t>의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트랜잭션관리자</a:t>
            </a:r>
            <a:r>
              <a:rPr sz="12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261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1917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spc="-1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41224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400" b="1" spc="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400" b="1" i="1" spc="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"${value}"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"username"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1917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6284" y="3357613"/>
            <a:ext cx="3456940" cy="864235"/>
          </a:xfrm>
          <a:custGeom>
            <a:avLst/>
            <a:gdLst/>
            <a:ahLst/>
            <a:cxnLst/>
            <a:rect l="l" t="t" r="r" b="b"/>
            <a:pathLst>
              <a:path w="3456940" h="864235">
                <a:moveTo>
                  <a:pt x="0" y="864120"/>
                </a:moveTo>
                <a:lnTo>
                  <a:pt x="3456432" y="864120"/>
                </a:lnTo>
                <a:lnTo>
                  <a:pt x="345643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6284" y="3357613"/>
            <a:ext cx="3456940" cy="864235"/>
          </a:xfrm>
          <a:custGeom>
            <a:avLst/>
            <a:gdLst/>
            <a:ahLst/>
            <a:cxnLst/>
            <a:rect l="l" t="t" r="r" b="b"/>
            <a:pathLst>
              <a:path w="3456940" h="864235">
                <a:moveTo>
                  <a:pt x="0" y="864120"/>
                </a:moveTo>
                <a:lnTo>
                  <a:pt x="3456432" y="864120"/>
                </a:lnTo>
                <a:lnTo>
                  <a:pt x="345643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37643" y="3396741"/>
            <a:ext cx="137464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40" dirty="0">
                <a:solidFill>
                  <a:srgbClr val="000099"/>
                </a:solidFill>
                <a:latin typeface="Malgun Gothic"/>
                <a:cs typeface="Malgun Gothic"/>
              </a:rPr>
              <a:t>자원</a:t>
            </a:r>
            <a:r>
              <a:rPr sz="1400" b="1" spc="-40" dirty="0">
                <a:solidFill>
                  <a:srgbClr val="000099"/>
                </a:solidFill>
                <a:latin typeface="Calibri"/>
                <a:cs typeface="Calibri"/>
              </a:rPr>
              <a:t>(Resource)</a:t>
            </a:r>
            <a:r>
              <a:rPr sz="1400" b="1" spc="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dirty="0" smtClean="0">
                <a:latin typeface="Malgun Gothic"/>
              </a:rPr>
              <a:t>리소</a:t>
            </a:r>
            <a:r>
              <a:rPr lang="ko-KR" altLang="en-US" dirty="0">
                <a:latin typeface="Malgun Gothic"/>
              </a:rPr>
              <a:t>스</a:t>
            </a:r>
            <a:r>
              <a:rPr dirty="0" smtClean="0"/>
              <a:t>(resource</a:t>
            </a:r>
            <a:r>
              <a:rPr lang="en-US" dirty="0" smtClean="0"/>
              <a:t>:</a:t>
            </a:r>
            <a:r>
              <a:rPr lang="ko-KR" altLang="en-US" dirty="0" smtClean="0"/>
              <a:t>자원</a:t>
            </a:r>
            <a:r>
              <a:rPr dirty="0" smtClean="0"/>
              <a:t>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(1/3) </a:t>
            </a:r>
            <a:r>
              <a:rPr spc="545" dirty="0"/>
              <a:t>-</a:t>
            </a:r>
            <a:r>
              <a:rPr spc="14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3118" y="862329"/>
            <a:ext cx="967676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애플리케이션  </a:t>
            </a:r>
            <a:r>
              <a:rPr sz="1800" b="1" spc="-380" dirty="0">
                <a:latin typeface="Malgun Gothic"/>
                <a:cs typeface="Malgun Gothic"/>
              </a:rPr>
              <a:t>내부의  </a:t>
            </a:r>
            <a:r>
              <a:rPr sz="1800" b="1" spc="-385" dirty="0">
                <a:latin typeface="Malgun Gothic"/>
                <a:cs typeface="Malgun Gothic"/>
              </a:rPr>
              <a:t>비즈니스  컴포넌트는  </a:t>
            </a:r>
            <a:r>
              <a:rPr sz="1800" b="1" spc="-375" dirty="0">
                <a:latin typeface="Malgun Gothic"/>
                <a:cs typeface="Malgun Gothic"/>
              </a:rPr>
              <a:t>주어진  </a:t>
            </a:r>
            <a:r>
              <a:rPr sz="1800" b="1" spc="-300" dirty="0">
                <a:latin typeface="Calibri"/>
                <a:cs typeface="Calibri"/>
              </a:rPr>
              <a:t>[</a:t>
            </a:r>
            <a:r>
              <a:rPr sz="1800" b="1" spc="-300" dirty="0">
                <a:latin typeface="Malgun Gothic"/>
                <a:cs typeface="Malgun Gothic"/>
              </a:rPr>
              <a:t>업무</a:t>
            </a:r>
            <a:r>
              <a:rPr sz="1800" b="1" spc="-300" dirty="0">
                <a:latin typeface="Calibri"/>
                <a:cs typeface="Calibri"/>
              </a:rPr>
              <a:t>/</a:t>
            </a:r>
            <a:r>
              <a:rPr sz="1800" b="1" spc="-300" dirty="0">
                <a:latin typeface="Malgun Gothic"/>
                <a:cs typeface="Malgun Gothic"/>
              </a:rPr>
              <a:t>제어 </a:t>
            </a:r>
            <a:r>
              <a:rPr sz="1800" b="1" spc="-145" dirty="0">
                <a:latin typeface="Malgun Gothic"/>
                <a:cs typeface="Malgun Gothic"/>
              </a:rPr>
              <a:t>등</a:t>
            </a:r>
            <a:r>
              <a:rPr sz="1800" b="1" spc="-145" dirty="0">
                <a:latin typeface="Calibri"/>
                <a:cs typeface="Calibri"/>
              </a:rPr>
              <a:t>] </a:t>
            </a:r>
            <a:r>
              <a:rPr sz="1800" b="1" spc="-380" dirty="0">
                <a:latin typeface="Malgun Gothic"/>
                <a:cs typeface="Malgun Gothic"/>
              </a:rPr>
              <a:t>처리를  </a:t>
            </a:r>
            <a:r>
              <a:rPr sz="1800" b="1" spc="-375" dirty="0">
                <a:latin typeface="Malgun Gothic"/>
                <a:cs typeface="Malgun Gothic"/>
              </a:rPr>
              <a:t>하기  </a:t>
            </a:r>
            <a:r>
              <a:rPr sz="1800" b="1" spc="-375" dirty="0" err="1">
                <a:latin typeface="Malgun Gothic"/>
                <a:cs typeface="Malgun Gothic"/>
              </a:rPr>
              <a:t>위해</a:t>
            </a:r>
            <a:r>
              <a:rPr sz="1800" b="1" spc="-375" dirty="0">
                <a:latin typeface="Malgun Gothic"/>
                <a:cs typeface="Malgun Gothic"/>
              </a:rPr>
              <a:t>  </a:t>
            </a:r>
            <a:r>
              <a:rPr lang="ko-KR" altLang="en-US" sz="1800" b="1" spc="-375" dirty="0" smtClean="0">
                <a:latin typeface="Malgun Gothic"/>
                <a:cs typeface="Malgun Gothic"/>
              </a:rPr>
              <a:t>리소스를  </a:t>
            </a:r>
            <a:r>
              <a:rPr sz="1800" b="1" spc="-310" dirty="0" err="1" smtClean="0">
                <a:latin typeface="Malgun Gothic"/>
                <a:cs typeface="Malgun Gothic"/>
              </a:rPr>
              <a:t>접근합니다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컴포넌트가  </a:t>
            </a:r>
            <a:r>
              <a:rPr sz="1800" b="1" spc="-380" dirty="0" err="1">
                <a:latin typeface="Malgun Gothic"/>
                <a:cs typeface="Malgun Gothic"/>
              </a:rPr>
              <a:t>사용하는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85" dirty="0" err="1" smtClean="0">
                <a:latin typeface="Malgun Gothic"/>
                <a:cs typeface="Malgun Gothic"/>
              </a:rPr>
              <a:t>에는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270" dirty="0">
                <a:latin typeface="Malgun Gothic"/>
                <a:cs typeface="Malgun Gothic"/>
              </a:rPr>
              <a:t>저장소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0" dirty="0">
                <a:latin typeface="Malgun Gothic"/>
                <a:cs typeface="Malgun Gothic"/>
              </a:rPr>
              <a:t>외부 </a:t>
            </a:r>
            <a:r>
              <a:rPr sz="1800" b="1" spc="-385" dirty="0" err="1">
                <a:latin typeface="Malgun Gothic"/>
                <a:cs typeface="Malgun Gothic"/>
              </a:rPr>
              <a:t>시스템이나</a:t>
            </a:r>
            <a:r>
              <a:rPr sz="1800" b="1" spc="-385" dirty="0">
                <a:latin typeface="Malgun Gothic"/>
                <a:cs typeface="Malgun Gothic"/>
              </a:rPr>
              <a:t>  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외부  </a:t>
            </a:r>
            <a:r>
              <a:rPr sz="1800" b="1" spc="-380" dirty="0" err="1" smtClean="0">
                <a:latin typeface="Malgun Gothic"/>
                <a:cs typeface="Malgun Gothic"/>
              </a:rPr>
              <a:t>서비스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등이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리소스</a:t>
            </a:r>
            <a:r>
              <a:rPr sz="1800" b="1" spc="-18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접근을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위해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리소스의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특성을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이해하여야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하며</a:t>
            </a:r>
            <a:r>
              <a:rPr sz="1800" b="1" spc="-229" dirty="0">
                <a:latin typeface="Calibri"/>
                <a:cs typeface="Calibri"/>
              </a:rPr>
              <a:t>, 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lang="ko-KR" altLang="en-US" sz="1800" b="1" spc="-155" dirty="0" smtClean="0">
                <a:latin typeface="Calibri"/>
                <a:cs typeface="Calibri"/>
              </a:rPr>
              <a:t>리소스가</a:t>
            </a:r>
            <a:r>
              <a:rPr sz="1800" b="1" spc="-180" dirty="0" smtClean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요구하는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방식으로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접근해야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 err="1">
                <a:latin typeface="Malgun Gothic"/>
                <a:cs typeface="Malgun Gothic"/>
              </a:rPr>
              <a:t>아울러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리소스는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변경  </a:t>
            </a:r>
            <a:r>
              <a:rPr sz="1800" b="1" spc="-85" dirty="0">
                <a:latin typeface="Malgun Gothic"/>
                <a:cs typeface="Malgun Gothic"/>
              </a:rPr>
              <a:t>가능한</a:t>
            </a:r>
            <a:r>
              <a:rPr sz="1800" b="1" spc="-85" dirty="0">
                <a:latin typeface="Calibri"/>
                <a:cs typeface="Calibri"/>
              </a:rPr>
              <a:t>(variable) </a:t>
            </a:r>
            <a:r>
              <a:rPr sz="1800" b="1" spc="-375" dirty="0">
                <a:latin typeface="Malgun Gothic"/>
                <a:cs typeface="Malgun Gothic"/>
              </a:rPr>
              <a:t>특성을 </a:t>
            </a:r>
            <a:r>
              <a:rPr sz="1800" b="1" spc="-370" dirty="0">
                <a:latin typeface="Malgun Gothic"/>
                <a:cs typeface="Malgun Gothic"/>
              </a:rPr>
              <a:t>갖고 </a:t>
            </a:r>
            <a:r>
              <a:rPr sz="1800" b="1" spc="-295" dirty="0">
                <a:latin typeface="Malgun Gothic"/>
                <a:cs typeface="Malgun Gothic"/>
              </a:rPr>
              <a:t>있으므로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대응할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75" dirty="0">
                <a:latin typeface="Malgun Gothic"/>
                <a:cs typeface="Malgun Gothic"/>
              </a:rPr>
              <a:t>있는  </a:t>
            </a:r>
            <a:r>
              <a:rPr sz="1800" b="1" spc="-380" dirty="0">
                <a:latin typeface="Malgun Gothic"/>
                <a:cs typeface="Malgun Gothic"/>
              </a:rPr>
              <a:t>구조로  </a:t>
            </a:r>
            <a:r>
              <a:rPr sz="1800" b="1" spc="-385" dirty="0">
                <a:latin typeface="Malgun Gothic"/>
                <a:cs typeface="Malgun Gothic"/>
              </a:rPr>
              <a:t>설계해야 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0584" y="3688079"/>
            <a:ext cx="1121664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3735323"/>
            <a:ext cx="906779" cy="41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0302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055" y="0"/>
                </a:moveTo>
                <a:lnTo>
                  <a:pt x="59944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299973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4" y="360044"/>
                </a:lnTo>
                <a:lnTo>
                  <a:pt x="948055" y="360044"/>
                </a:lnTo>
                <a:lnTo>
                  <a:pt x="971424" y="355320"/>
                </a:lnTo>
                <a:lnTo>
                  <a:pt x="990520" y="342439"/>
                </a:lnTo>
                <a:lnTo>
                  <a:pt x="1003401" y="323343"/>
                </a:lnTo>
                <a:lnTo>
                  <a:pt x="1008126" y="299973"/>
                </a:lnTo>
                <a:lnTo>
                  <a:pt x="1008126" y="60070"/>
                </a:lnTo>
                <a:lnTo>
                  <a:pt x="1003401" y="36701"/>
                </a:lnTo>
                <a:lnTo>
                  <a:pt x="990520" y="17605"/>
                </a:lnTo>
                <a:lnTo>
                  <a:pt x="971424" y="4724"/>
                </a:lnTo>
                <a:lnTo>
                  <a:pt x="948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0302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4" y="0"/>
                </a:lnTo>
                <a:lnTo>
                  <a:pt x="948055" y="0"/>
                </a:lnTo>
                <a:lnTo>
                  <a:pt x="971424" y="4724"/>
                </a:lnTo>
                <a:lnTo>
                  <a:pt x="990520" y="17605"/>
                </a:lnTo>
                <a:lnTo>
                  <a:pt x="1003401" y="36701"/>
                </a:lnTo>
                <a:lnTo>
                  <a:pt x="1008126" y="60070"/>
                </a:lnTo>
                <a:lnTo>
                  <a:pt x="1008126" y="299973"/>
                </a:lnTo>
                <a:lnTo>
                  <a:pt x="1003401" y="323343"/>
                </a:lnTo>
                <a:lnTo>
                  <a:pt x="990520" y="342439"/>
                </a:lnTo>
                <a:lnTo>
                  <a:pt x="971424" y="355320"/>
                </a:lnTo>
                <a:lnTo>
                  <a:pt x="948055" y="360044"/>
                </a:lnTo>
                <a:lnTo>
                  <a:pt x="59944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3"/>
                </a:lnTo>
                <a:lnTo>
                  <a:pt x="0" y="60070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48582" y="3807714"/>
            <a:ext cx="6305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시스템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6847" y="2327148"/>
            <a:ext cx="3575304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9847" y="2436876"/>
            <a:ext cx="1333500" cy="441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96284" y="2349487"/>
            <a:ext cx="3456940" cy="504190"/>
          </a:xfrm>
          <a:prstGeom prst="rect">
            <a:avLst/>
          </a:prstGeom>
          <a:solidFill>
            <a:srgbClr val="FDEBCE"/>
          </a:solidFill>
          <a:ln w="12700">
            <a:solidFill>
              <a:srgbClr val="40404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160"/>
              </a:spcBef>
            </a:pPr>
            <a:r>
              <a:rPr sz="1200" b="1" spc="-260" dirty="0">
                <a:latin typeface="Malgun Gothic"/>
                <a:cs typeface="Malgun Gothic"/>
              </a:rPr>
              <a:t>비즈니스</a:t>
            </a:r>
            <a:r>
              <a:rPr sz="1200" b="1" spc="-195" dirty="0">
                <a:latin typeface="Malgun Gothic"/>
                <a:cs typeface="Malgun Gothic"/>
              </a:rPr>
              <a:t> </a:t>
            </a:r>
            <a:r>
              <a:rPr sz="1200" b="1" spc="-260" dirty="0">
                <a:latin typeface="Malgun Gothic"/>
                <a:cs typeface="Malgun Gothic"/>
              </a:rPr>
              <a:t>컴포넌트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2810" y="2853563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4" h="504189">
                <a:moveTo>
                  <a:pt x="7112" y="408050"/>
                </a:moveTo>
                <a:lnTo>
                  <a:pt x="1015" y="411607"/>
                </a:lnTo>
                <a:lnTo>
                  <a:pt x="0" y="415416"/>
                </a:lnTo>
                <a:lnTo>
                  <a:pt x="51688" y="504063"/>
                </a:lnTo>
                <a:lnTo>
                  <a:pt x="59020" y="491489"/>
                </a:lnTo>
                <a:lnTo>
                  <a:pt x="45338" y="491489"/>
                </a:lnTo>
                <a:lnTo>
                  <a:pt x="45338" y="468067"/>
                </a:lnTo>
                <a:lnTo>
                  <a:pt x="10922" y="409066"/>
                </a:lnTo>
                <a:lnTo>
                  <a:pt x="7112" y="408050"/>
                </a:lnTo>
                <a:close/>
              </a:path>
              <a:path w="103504" h="504189">
                <a:moveTo>
                  <a:pt x="45338" y="468067"/>
                </a:moveTo>
                <a:lnTo>
                  <a:pt x="45338" y="491489"/>
                </a:lnTo>
                <a:lnTo>
                  <a:pt x="58038" y="491489"/>
                </a:lnTo>
                <a:lnTo>
                  <a:pt x="58038" y="488314"/>
                </a:lnTo>
                <a:lnTo>
                  <a:pt x="46227" y="488314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03504" h="504189">
                <a:moveTo>
                  <a:pt x="96265" y="408050"/>
                </a:moveTo>
                <a:lnTo>
                  <a:pt x="92455" y="409066"/>
                </a:lnTo>
                <a:lnTo>
                  <a:pt x="58038" y="468067"/>
                </a:lnTo>
                <a:lnTo>
                  <a:pt x="58038" y="491489"/>
                </a:lnTo>
                <a:lnTo>
                  <a:pt x="59020" y="491489"/>
                </a:lnTo>
                <a:lnTo>
                  <a:pt x="103377" y="415416"/>
                </a:lnTo>
                <a:lnTo>
                  <a:pt x="102362" y="411607"/>
                </a:lnTo>
                <a:lnTo>
                  <a:pt x="96265" y="408050"/>
                </a:lnTo>
                <a:close/>
              </a:path>
              <a:path w="103504" h="504189">
                <a:moveTo>
                  <a:pt x="51688" y="478953"/>
                </a:moveTo>
                <a:lnTo>
                  <a:pt x="46227" y="488314"/>
                </a:lnTo>
                <a:lnTo>
                  <a:pt x="57150" y="488314"/>
                </a:lnTo>
                <a:lnTo>
                  <a:pt x="51688" y="478953"/>
                </a:lnTo>
                <a:close/>
              </a:path>
              <a:path w="1035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4"/>
                </a:lnTo>
                <a:lnTo>
                  <a:pt x="58038" y="488314"/>
                </a:lnTo>
                <a:lnTo>
                  <a:pt x="58038" y="468067"/>
                </a:lnTo>
                <a:close/>
              </a:path>
              <a:path w="103504" h="504189">
                <a:moveTo>
                  <a:pt x="58038" y="0"/>
                </a:moveTo>
                <a:lnTo>
                  <a:pt x="45338" y="0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1615" y="3688079"/>
            <a:ext cx="1120139" cy="472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3244" y="3735323"/>
            <a:ext cx="1016507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0571" y="3717797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1" y="0"/>
                </a:moveTo>
                <a:lnTo>
                  <a:pt x="60070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3"/>
                </a:lnTo>
                <a:lnTo>
                  <a:pt x="0" y="299974"/>
                </a:lnTo>
                <a:lnTo>
                  <a:pt x="4724" y="323324"/>
                </a:lnTo>
                <a:lnTo>
                  <a:pt x="17605" y="342376"/>
                </a:lnTo>
                <a:lnTo>
                  <a:pt x="36701" y="355213"/>
                </a:lnTo>
                <a:lnTo>
                  <a:pt x="60070" y="359918"/>
                </a:lnTo>
                <a:lnTo>
                  <a:pt x="948181" y="359918"/>
                </a:lnTo>
                <a:lnTo>
                  <a:pt x="971532" y="355213"/>
                </a:lnTo>
                <a:lnTo>
                  <a:pt x="990584" y="342376"/>
                </a:lnTo>
                <a:lnTo>
                  <a:pt x="1003421" y="323324"/>
                </a:lnTo>
                <a:lnTo>
                  <a:pt x="1008126" y="299974"/>
                </a:lnTo>
                <a:lnTo>
                  <a:pt x="1008126" y="59943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0571" y="3717797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3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0" y="0"/>
                </a:lnTo>
                <a:lnTo>
                  <a:pt x="948181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3"/>
                </a:lnTo>
                <a:lnTo>
                  <a:pt x="1008126" y="299974"/>
                </a:lnTo>
                <a:lnTo>
                  <a:pt x="1003421" y="323324"/>
                </a:lnTo>
                <a:lnTo>
                  <a:pt x="990584" y="342376"/>
                </a:lnTo>
                <a:lnTo>
                  <a:pt x="971532" y="355213"/>
                </a:lnTo>
                <a:lnTo>
                  <a:pt x="948181" y="359918"/>
                </a:lnTo>
                <a:lnTo>
                  <a:pt x="60070" y="359918"/>
                </a:lnTo>
                <a:lnTo>
                  <a:pt x="36701" y="355213"/>
                </a:lnTo>
                <a:lnTo>
                  <a:pt x="17605" y="342376"/>
                </a:lnTo>
                <a:lnTo>
                  <a:pt x="4724" y="323324"/>
                </a:lnTo>
                <a:lnTo>
                  <a:pt x="0" y="299974"/>
                </a:lnTo>
                <a:lnTo>
                  <a:pt x="0" y="599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54496" y="3807714"/>
            <a:ext cx="7404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데이터</a:t>
            </a:r>
            <a:r>
              <a:rPr sz="1100" b="1" spc="-19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404040"/>
                </a:solidFill>
                <a:latin typeface="Malgun Gothic"/>
                <a:cs typeface="Malgun Gothic"/>
              </a:rPr>
              <a:t>저장소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1100" y="3688079"/>
            <a:ext cx="1121664" cy="472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7591" y="3735323"/>
            <a:ext cx="906780" cy="41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0436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2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299973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4"/>
                </a:lnTo>
                <a:lnTo>
                  <a:pt x="948182" y="360044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3"/>
                </a:lnTo>
                <a:lnTo>
                  <a:pt x="1008126" y="60070"/>
                </a:lnTo>
                <a:lnTo>
                  <a:pt x="1003421" y="36701"/>
                </a:lnTo>
                <a:lnTo>
                  <a:pt x="990584" y="17605"/>
                </a:lnTo>
                <a:lnTo>
                  <a:pt x="971532" y="4724"/>
                </a:lnTo>
                <a:lnTo>
                  <a:pt x="948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436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948182" y="0"/>
                </a:lnTo>
                <a:lnTo>
                  <a:pt x="971532" y="4724"/>
                </a:lnTo>
                <a:lnTo>
                  <a:pt x="990584" y="17605"/>
                </a:lnTo>
                <a:lnTo>
                  <a:pt x="1003421" y="36701"/>
                </a:lnTo>
                <a:lnTo>
                  <a:pt x="1008126" y="60070"/>
                </a:lnTo>
                <a:lnTo>
                  <a:pt x="1008126" y="299973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2" y="360044"/>
                </a:lnTo>
                <a:lnTo>
                  <a:pt x="59943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3"/>
                </a:lnTo>
                <a:lnTo>
                  <a:pt x="0" y="60070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8844" y="3807714"/>
            <a:ext cx="6305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외부</a:t>
            </a:r>
            <a:r>
              <a:rPr sz="1100" b="1" spc="-20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404040"/>
                </a:solidFill>
                <a:latin typeface="Malgun Gothic"/>
                <a:cs typeface="Malgun Gothic"/>
              </a:rPr>
              <a:t>서비스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(20/23)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(3/4)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40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0501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environments </a:t>
            </a:r>
            <a:r>
              <a:rPr sz="1800" b="1" spc="-365" dirty="0">
                <a:latin typeface="Malgun Gothic"/>
                <a:cs typeface="Malgun Gothic"/>
              </a:rPr>
              <a:t>내 </a:t>
            </a:r>
            <a:r>
              <a:rPr sz="1800" b="1" spc="25" dirty="0">
                <a:latin typeface="Calibri"/>
                <a:cs typeface="Calibri"/>
              </a:rPr>
              <a:t>'dataSource' </a:t>
            </a:r>
            <a:r>
              <a:rPr sz="1800" b="1" spc="-385" dirty="0">
                <a:latin typeface="Malgun Gothic"/>
                <a:cs typeface="Malgun Gothic"/>
              </a:rPr>
              <a:t>엘리먼트에 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접근에  필요한  </a:t>
            </a:r>
            <a:r>
              <a:rPr sz="1800" b="1" spc="40" dirty="0">
                <a:latin typeface="Calibri"/>
                <a:cs typeface="Calibri"/>
              </a:rPr>
              <a:t>connection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5" dirty="0">
                <a:latin typeface="Malgun Gothic"/>
                <a:cs typeface="Malgun Gothic"/>
              </a:rPr>
              <a:t>얻는  </a:t>
            </a:r>
            <a:r>
              <a:rPr sz="1800" b="1" spc="-380" dirty="0">
                <a:latin typeface="Malgun Gothic"/>
                <a:cs typeface="Malgun Gothic"/>
              </a:rPr>
              <a:t>방법을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dataSource </a:t>
            </a:r>
            <a:r>
              <a:rPr sz="1800" b="1" spc="-85" dirty="0">
                <a:latin typeface="Calibri"/>
                <a:cs typeface="Calibri"/>
              </a:rPr>
              <a:t>type</a:t>
            </a:r>
            <a:r>
              <a:rPr sz="1800" b="1" spc="-85" dirty="0">
                <a:latin typeface="Malgun Gothic"/>
                <a:cs typeface="Malgun Gothic"/>
              </a:rPr>
              <a:t>과 </a:t>
            </a:r>
            <a:r>
              <a:rPr sz="1800" b="1" spc="-365" dirty="0">
                <a:latin typeface="Malgun Gothic"/>
                <a:cs typeface="Malgun Gothic"/>
              </a:rPr>
              <a:t>그 </a:t>
            </a:r>
            <a:r>
              <a:rPr sz="1800" b="1" spc="-85" dirty="0">
                <a:latin typeface="Calibri"/>
                <a:cs typeface="Calibri"/>
              </a:rPr>
              <a:t>type</a:t>
            </a:r>
            <a:r>
              <a:rPr sz="1800" b="1" spc="-85" dirty="0">
                <a:latin typeface="Malgun Gothic"/>
                <a:cs typeface="Malgun Gothic"/>
              </a:rPr>
              <a:t>에 </a:t>
            </a:r>
            <a:r>
              <a:rPr sz="1800" b="1" spc="-370" dirty="0">
                <a:latin typeface="Malgun Gothic"/>
                <a:cs typeface="Malgun Gothic"/>
              </a:rPr>
              <a:t>따른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설정할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60" dirty="0">
                <a:latin typeface="Calibri"/>
                <a:cs typeface="Calibri"/>
              </a:rPr>
              <a:t>type</a:t>
            </a:r>
            <a:r>
              <a:rPr sz="1600" spc="-160" dirty="0">
                <a:latin typeface="Gulim"/>
                <a:cs typeface="Gulim"/>
              </a:rPr>
              <a:t>속성에는 </a:t>
            </a:r>
            <a:r>
              <a:rPr sz="1600" spc="170" dirty="0">
                <a:latin typeface="Calibri"/>
                <a:cs typeface="Calibri"/>
              </a:rPr>
              <a:t>UNPOOLED </a:t>
            </a:r>
            <a:r>
              <a:rPr sz="1600" spc="65" dirty="0">
                <a:latin typeface="Calibri"/>
                <a:cs typeface="Calibri"/>
              </a:rPr>
              <a:t>, </a:t>
            </a:r>
            <a:r>
              <a:rPr sz="1600" spc="145" dirty="0">
                <a:latin typeface="Calibri"/>
                <a:cs typeface="Calibri"/>
              </a:rPr>
              <a:t>POOLED, </a:t>
            </a:r>
            <a:r>
              <a:rPr sz="1600" spc="20" dirty="0">
                <a:latin typeface="Calibri"/>
                <a:cs typeface="Calibri"/>
              </a:rPr>
              <a:t>JNDI</a:t>
            </a:r>
            <a:r>
              <a:rPr sz="1600" spc="20" dirty="0">
                <a:latin typeface="Gulim"/>
                <a:cs typeface="Gulim"/>
              </a:rPr>
              <a:t>가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14" dirty="0">
                <a:latin typeface="Calibri"/>
                <a:cs typeface="Calibri"/>
              </a:rPr>
              <a:t>UNPOOLED</a:t>
            </a:r>
            <a:r>
              <a:rPr sz="1600" spc="114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요청마다  커넥션을  열고  닫는  방식으로  고성능을  필요로  하지  않는  간단한  애플리케이션에서 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592" y="2345689"/>
          <a:ext cx="9868343" cy="2304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02"/>
                <a:gridCol w="6885311"/>
                <a:gridCol w="2592330"/>
              </a:tblGrid>
              <a:tr h="213423">
                <a:tc rowSpan="2"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5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9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environments</a:t>
                      </a:r>
                      <a:r>
                        <a:rPr sz="1400" b="1" spc="5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default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"development"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</a:t>
                      </a:r>
                      <a:r>
                        <a:rPr sz="1400" b="1" spc="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"development"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transactionManager</a:t>
                      </a:r>
                      <a:r>
                        <a:rPr sz="1400" b="1" spc="-1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"JDBC"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dataSource</a:t>
                      </a:r>
                      <a:r>
                        <a:rPr sz="1400" b="1" spc="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"UNPOOLED"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"driver"</a:t>
                      </a:r>
                      <a:r>
                        <a:rPr sz="1400" b="1" i="1" spc="10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"${driver}"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"url"</a:t>
                      </a:r>
                      <a:r>
                        <a:rPr sz="1400" b="1" i="1" spc="7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"${value}"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"username"</a:t>
                      </a:r>
                      <a:r>
                        <a:rPr sz="1400" b="1" i="1" spc="10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"${username}"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"password"</a:t>
                      </a:r>
                      <a:r>
                        <a:rPr sz="1400" b="1" i="1" spc="10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"${password}"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코드설명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20908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[Line5]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driver: </a:t>
                      </a:r>
                      <a:r>
                        <a:rPr sz="1000" spc="75" dirty="0">
                          <a:latin typeface="Calibri"/>
                          <a:cs typeface="Calibri"/>
                        </a:rPr>
                        <a:t>JDBC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driver</a:t>
                      </a:r>
                      <a:r>
                        <a:rPr sz="1000" spc="-15" dirty="0">
                          <a:latin typeface="Gulim"/>
                          <a:cs typeface="Gulim"/>
                        </a:rPr>
                        <a:t>명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9535" marR="15494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[Line6]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url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인스턴스의 </a:t>
                      </a:r>
                      <a:r>
                        <a:rPr sz="1000" spc="75" dirty="0">
                          <a:latin typeface="Calibri"/>
                          <a:cs typeface="Calibri"/>
                        </a:rPr>
                        <a:t>JDBC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url  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[Line7]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username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사용자 아이디  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[Line8]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password </a:t>
                      </a:r>
                      <a:r>
                        <a:rPr sz="1000" spc="3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사용자 </a:t>
                      </a:r>
                      <a:r>
                        <a:rPr sz="10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패스워드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(21/23)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(4/4)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44474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175" dirty="0">
                <a:latin typeface="Calibri"/>
                <a:cs typeface="Calibri"/>
              </a:rPr>
              <a:t>POOLED </a:t>
            </a:r>
            <a:r>
              <a:rPr sz="1800" b="1" spc="-380" dirty="0">
                <a:latin typeface="Malgun Gothic"/>
                <a:cs typeface="Malgun Gothic"/>
              </a:rPr>
              <a:t>타입은    </a:t>
            </a:r>
            <a:r>
              <a:rPr sz="1800" b="1" spc="-390" dirty="0">
                <a:latin typeface="Malgun Gothic"/>
                <a:cs typeface="Malgun Gothic"/>
              </a:rPr>
              <a:t>커넥션풀을  </a:t>
            </a:r>
            <a:r>
              <a:rPr sz="1800" b="1" spc="-385" dirty="0">
                <a:latin typeface="Malgun Gothic"/>
                <a:cs typeface="Malgun Gothic"/>
              </a:rPr>
              <a:t>이용해서  </a:t>
            </a:r>
            <a:r>
              <a:rPr sz="1800" b="1" spc="-380" dirty="0">
                <a:latin typeface="Malgun Gothic"/>
                <a:cs typeface="Malgun Gothic"/>
              </a:rPr>
              <a:t>커넥션  </a:t>
            </a:r>
            <a:r>
              <a:rPr sz="1800" b="1" spc="-385" dirty="0">
                <a:latin typeface="Malgun Gothic"/>
                <a:cs typeface="Malgun Gothic"/>
              </a:rPr>
              <a:t>인스턴스를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관리합니다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3618" y="2372867"/>
            <a:ext cx="3108960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99675" y="2357120"/>
            <a:ext cx="819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242" y="1186434"/>
            <a:ext cx="817245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poolMaximumActionConnections : </a:t>
            </a:r>
            <a:r>
              <a:rPr sz="1600" spc="-320" dirty="0">
                <a:latin typeface="Gulim"/>
                <a:cs typeface="Gulim"/>
              </a:rPr>
              <a:t>활성  </a:t>
            </a:r>
            <a:r>
              <a:rPr sz="1600" spc="10" dirty="0">
                <a:latin typeface="Calibri"/>
                <a:cs typeface="Calibri"/>
              </a:rPr>
              <a:t>connection</a:t>
            </a:r>
            <a:r>
              <a:rPr sz="1600" spc="10" dirty="0">
                <a:latin typeface="Gulim"/>
                <a:cs typeface="Gulim"/>
              </a:rPr>
              <a:t>의</a:t>
            </a:r>
            <a:r>
              <a:rPr sz="1600" spc="100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개수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poolMaximumIdleConnections : </a:t>
            </a:r>
            <a:r>
              <a:rPr sz="1600" spc="60" dirty="0">
                <a:latin typeface="Calibri"/>
                <a:cs typeface="Calibri"/>
              </a:rPr>
              <a:t>idle </a:t>
            </a:r>
            <a:r>
              <a:rPr sz="1600" spc="-320" dirty="0">
                <a:latin typeface="Gulim"/>
                <a:cs typeface="Gulim"/>
              </a:rPr>
              <a:t>상태의  최대  </a:t>
            </a:r>
            <a:r>
              <a:rPr sz="1600" spc="50" dirty="0">
                <a:latin typeface="Calibri"/>
                <a:cs typeface="Calibri"/>
              </a:rPr>
              <a:t>connection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개수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5" dirty="0">
                <a:latin typeface="Calibri"/>
                <a:cs typeface="Calibri"/>
              </a:rPr>
              <a:t>poolMaximumCheckoutTime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40" dirty="0">
                <a:latin typeface="Calibri"/>
                <a:cs typeface="Calibri"/>
              </a:rPr>
              <a:t>connection</a:t>
            </a:r>
            <a:r>
              <a:rPr sz="1600" spc="-40" dirty="0">
                <a:latin typeface="Gulim"/>
                <a:cs typeface="Gulim"/>
              </a:rPr>
              <a:t>객체의 </a:t>
            </a:r>
            <a:r>
              <a:rPr sz="1600" spc="-320" dirty="0">
                <a:latin typeface="Gulim"/>
                <a:cs typeface="Gulim"/>
              </a:rPr>
              <a:t>최대  </a:t>
            </a:r>
            <a:r>
              <a:rPr sz="1600" spc="55" dirty="0">
                <a:latin typeface="Calibri"/>
                <a:cs typeface="Calibri"/>
              </a:rPr>
              <a:t>checked </a:t>
            </a:r>
            <a:r>
              <a:rPr sz="1600" spc="20" dirty="0">
                <a:latin typeface="Calibri"/>
                <a:cs typeface="Calibri"/>
              </a:rPr>
              <a:t>out </a:t>
            </a:r>
            <a:r>
              <a:rPr sz="1600" spc="-320" dirty="0">
                <a:latin typeface="Gulim"/>
                <a:cs typeface="Gulim"/>
              </a:rPr>
              <a:t>시간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20000ms)</a:t>
            </a:r>
            <a:r>
              <a:rPr sz="1600" spc="12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5" dirty="0">
                <a:latin typeface="Calibri"/>
                <a:cs typeface="Calibri"/>
              </a:rPr>
              <a:t>poolTimeToWait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5" dirty="0">
                <a:latin typeface="Calibri"/>
                <a:cs typeface="Calibri"/>
              </a:rPr>
              <a:t>pooling</a:t>
            </a:r>
            <a:r>
              <a:rPr sz="1600" spc="5" dirty="0">
                <a:latin typeface="Gulim"/>
                <a:cs typeface="Gulim"/>
              </a:rPr>
              <a:t>시 </a:t>
            </a:r>
            <a:r>
              <a:rPr sz="1600" spc="-320" dirty="0">
                <a:latin typeface="Gulim"/>
                <a:cs typeface="Gulim"/>
              </a:rPr>
              <a:t>최대  대기  시간  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20000ms)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55" dirty="0">
                <a:latin typeface="Calibri"/>
                <a:cs typeface="Calibri"/>
              </a:rPr>
              <a:t>poolPingQuery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60" dirty="0">
                <a:latin typeface="Calibri"/>
                <a:cs typeface="Calibri"/>
              </a:rPr>
              <a:t>database</a:t>
            </a:r>
            <a:r>
              <a:rPr sz="1600" spc="-60" dirty="0">
                <a:latin typeface="Gulim"/>
                <a:cs typeface="Gulim"/>
              </a:rPr>
              <a:t>와의 </a:t>
            </a:r>
            <a:r>
              <a:rPr sz="1600" spc="-320" dirty="0">
                <a:latin typeface="Gulim"/>
                <a:cs typeface="Gulim"/>
              </a:rPr>
              <a:t>연결이  유효한지  알아보기  위해  실행하는  </a:t>
            </a:r>
            <a:r>
              <a:rPr sz="1600" spc="-215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질의문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40" dirty="0">
                <a:latin typeface="Calibri"/>
                <a:cs typeface="Calibri"/>
              </a:rPr>
              <a:t>poolPingEnabled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65" dirty="0">
                <a:latin typeface="Calibri"/>
                <a:cs typeface="Calibri"/>
              </a:rPr>
              <a:t>ping </a:t>
            </a:r>
            <a:r>
              <a:rPr sz="1600" spc="20" dirty="0">
                <a:latin typeface="Calibri"/>
                <a:cs typeface="Calibri"/>
              </a:rPr>
              <a:t>query </a:t>
            </a:r>
            <a:r>
              <a:rPr sz="1600" spc="-320" dirty="0">
                <a:latin typeface="Gulim"/>
                <a:cs typeface="Gulim"/>
              </a:rPr>
              <a:t>사용  여부  설정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false)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poolPingConnectionsNotUsedFor : </a:t>
            </a:r>
            <a:r>
              <a:rPr sz="1600" spc="-320" dirty="0">
                <a:latin typeface="Gulim"/>
                <a:cs typeface="Gulim"/>
              </a:rPr>
              <a:t>얼마나  자주  </a:t>
            </a:r>
            <a:r>
              <a:rPr sz="1600" spc="65" dirty="0">
                <a:latin typeface="Calibri"/>
                <a:cs typeface="Calibri"/>
              </a:rPr>
              <a:t>ping </a:t>
            </a:r>
            <a:r>
              <a:rPr sz="1600" spc="-35" dirty="0">
                <a:latin typeface="Calibri"/>
                <a:cs typeface="Calibri"/>
              </a:rPr>
              <a:t>query</a:t>
            </a:r>
            <a:r>
              <a:rPr sz="1600" spc="-3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사용할지  설정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0)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345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18" y="3532885"/>
            <a:ext cx="883856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105" dirty="0">
                <a:latin typeface="Calibri"/>
                <a:cs typeface="Calibri"/>
              </a:rPr>
              <a:t>JDNI </a:t>
            </a:r>
            <a:r>
              <a:rPr sz="1800" b="1" spc="-380" dirty="0">
                <a:latin typeface="Malgun Gothic"/>
                <a:cs typeface="Malgun Gothic"/>
              </a:rPr>
              <a:t>타입은  </a:t>
            </a:r>
            <a:r>
              <a:rPr sz="1800" b="1" spc="105" dirty="0">
                <a:latin typeface="Calibri"/>
                <a:cs typeface="Calibri"/>
              </a:rPr>
              <a:t>JNDI </a:t>
            </a:r>
            <a:r>
              <a:rPr sz="1800" b="1" spc="-45" dirty="0">
                <a:latin typeface="Calibri"/>
                <a:cs typeface="Calibri"/>
              </a:rPr>
              <a:t>context</a:t>
            </a:r>
            <a:r>
              <a:rPr sz="1800" b="1" spc="-45" dirty="0">
                <a:latin typeface="Malgun Gothic"/>
                <a:cs typeface="Malgun Gothic"/>
              </a:rPr>
              <a:t>를 </a:t>
            </a:r>
            <a:r>
              <a:rPr sz="1800" b="1" spc="-370" dirty="0">
                <a:latin typeface="Malgun Gothic"/>
                <a:cs typeface="Malgun Gothic"/>
              </a:rPr>
              <a:t>통해  </a:t>
            </a:r>
            <a:r>
              <a:rPr sz="1800" b="1" spc="-385" dirty="0">
                <a:latin typeface="Malgun Gothic"/>
                <a:cs typeface="Malgun Gothic"/>
              </a:rPr>
              <a:t>컨테이너에서  제공하는  </a:t>
            </a:r>
            <a:r>
              <a:rPr sz="1800" b="1" spc="-25" dirty="0">
                <a:latin typeface="Calibri"/>
                <a:cs typeface="Calibri"/>
              </a:rPr>
              <a:t>dataSource</a:t>
            </a:r>
            <a:r>
              <a:rPr sz="1800" b="1" spc="-25" dirty="0">
                <a:latin typeface="Malgun Gothic"/>
                <a:cs typeface="Malgun Gothic"/>
              </a:rPr>
              <a:t>를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5" dirty="0">
                <a:latin typeface="Calibri"/>
                <a:cs typeface="Calibri"/>
              </a:rPr>
              <a:t>initial_context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10" dirty="0">
                <a:latin typeface="Calibri"/>
                <a:cs typeface="Calibri"/>
              </a:rPr>
              <a:t>initialContext</a:t>
            </a:r>
            <a:r>
              <a:rPr sz="1600" spc="10" dirty="0">
                <a:latin typeface="Gulim"/>
                <a:cs typeface="Gulim"/>
              </a:rPr>
              <a:t>로 </a:t>
            </a:r>
            <a:r>
              <a:rPr sz="1600" spc="-320" dirty="0">
                <a:latin typeface="Gulim"/>
                <a:cs typeface="Gulim"/>
              </a:rPr>
              <a:t>부터  </a:t>
            </a:r>
            <a:r>
              <a:rPr sz="1600" spc="-30" dirty="0">
                <a:latin typeface="Calibri"/>
                <a:cs typeface="Calibri"/>
              </a:rPr>
              <a:t>context</a:t>
            </a:r>
            <a:r>
              <a:rPr sz="1600" spc="-30" dirty="0">
                <a:latin typeface="Gulim"/>
                <a:cs typeface="Gulim"/>
              </a:rPr>
              <a:t>를 </a:t>
            </a:r>
            <a:r>
              <a:rPr sz="1600" spc="-40" dirty="0">
                <a:latin typeface="Calibri"/>
                <a:cs typeface="Calibri"/>
              </a:rPr>
              <a:t>lookup</a:t>
            </a:r>
            <a:r>
              <a:rPr sz="1600" spc="-40" dirty="0">
                <a:latin typeface="Gulim"/>
                <a:cs typeface="Gulim"/>
              </a:rPr>
              <a:t>하기 </a:t>
            </a:r>
            <a:r>
              <a:rPr sz="1600" spc="-320" dirty="0">
                <a:latin typeface="Gulim"/>
                <a:cs typeface="Gulim"/>
              </a:rPr>
              <a:t>위해  사용함  </a:t>
            </a:r>
            <a:r>
              <a:rPr sz="1600" spc="-105" dirty="0">
                <a:latin typeface="Calibri"/>
                <a:cs typeface="Calibri"/>
              </a:rPr>
              <a:t>(</a:t>
            </a:r>
            <a:r>
              <a:rPr sz="1600" spc="-105" dirty="0">
                <a:latin typeface="Gulim"/>
                <a:cs typeface="Gulim"/>
              </a:rPr>
              <a:t>예</a:t>
            </a:r>
            <a:r>
              <a:rPr sz="1600" spc="-105" dirty="0">
                <a:latin typeface="Calibri"/>
                <a:cs typeface="Calibri"/>
              </a:rPr>
              <a:t>: 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java:com/env)</a:t>
            </a:r>
            <a:r>
              <a:rPr sz="1600" spc="10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data_source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320" dirty="0">
                <a:latin typeface="Gulim"/>
                <a:cs typeface="Gulim"/>
              </a:rPr>
              <a:t>데이터소스를  찾을  수  있는  </a:t>
            </a:r>
            <a:r>
              <a:rPr sz="1600" spc="25" dirty="0">
                <a:latin typeface="Calibri"/>
                <a:cs typeface="Calibri"/>
              </a:rPr>
              <a:t>context path </a:t>
            </a:r>
            <a:r>
              <a:rPr sz="1600" spc="-100" dirty="0">
                <a:latin typeface="Calibri"/>
                <a:cs typeface="Calibri"/>
              </a:rPr>
              <a:t>(</a:t>
            </a:r>
            <a:r>
              <a:rPr sz="1600" spc="-100" dirty="0">
                <a:latin typeface="Gulim"/>
                <a:cs typeface="Gulim"/>
              </a:rPr>
              <a:t>예</a:t>
            </a:r>
            <a:r>
              <a:rPr sz="1600" spc="-100" dirty="0">
                <a:latin typeface="Calibri"/>
                <a:cs typeface="Calibri"/>
              </a:rPr>
              <a:t>: 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jdbc/mySqlDB)</a:t>
            </a:r>
            <a:r>
              <a:rPr sz="1600" spc="13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(22/23) </a:t>
            </a:r>
            <a:r>
              <a:rPr spc="-130" dirty="0"/>
              <a:t>–</a:t>
            </a:r>
            <a:r>
              <a:rPr spc="340" dirty="0"/>
              <a:t> </a:t>
            </a:r>
            <a:r>
              <a:rPr spc="-20" dirty="0"/>
              <a:t>mappers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0027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'mappers' </a:t>
            </a:r>
            <a:r>
              <a:rPr sz="1800" b="1" spc="-385" dirty="0">
                <a:latin typeface="Malgun Gothic"/>
                <a:cs typeface="Malgun Gothic"/>
              </a:rPr>
              <a:t>엘리먼트에는  </a:t>
            </a:r>
            <a:r>
              <a:rPr sz="1800" b="1" spc="40" dirty="0">
                <a:latin typeface="Calibri"/>
                <a:cs typeface="Calibri"/>
              </a:rPr>
              <a:t>mapped </a:t>
            </a:r>
            <a:r>
              <a:rPr sz="1800" b="1" spc="-25" dirty="0">
                <a:latin typeface="Calibri"/>
                <a:cs typeface="Calibri"/>
              </a:rPr>
              <a:t>statement </a:t>
            </a:r>
            <a:r>
              <a:rPr sz="1800" b="1" spc="-375" dirty="0">
                <a:latin typeface="Malgun Gothic"/>
                <a:cs typeface="Malgun Gothic"/>
              </a:rPr>
              <a:t>설정  </a:t>
            </a:r>
            <a:r>
              <a:rPr sz="1800" b="1" spc="-380" dirty="0">
                <a:latin typeface="Malgun Gothic"/>
                <a:cs typeface="Malgun Gothic"/>
              </a:rPr>
              <a:t>파일의  위치를</a:t>
            </a:r>
            <a:r>
              <a:rPr sz="1800" b="1" spc="-43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선언합니다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0" dirty="0">
                <a:latin typeface="Calibri"/>
                <a:cs typeface="Calibri"/>
              </a:rPr>
              <a:t>4</a:t>
            </a:r>
            <a:r>
              <a:rPr sz="1800" b="1" spc="-220" dirty="0">
                <a:latin typeface="Malgun Gothic"/>
                <a:cs typeface="Malgun Gothic"/>
              </a:rPr>
              <a:t>가지 </a:t>
            </a:r>
            <a:r>
              <a:rPr sz="1800" b="1" spc="-370" dirty="0">
                <a:latin typeface="Malgun Gothic"/>
                <a:cs typeface="Malgun Gothic"/>
              </a:rPr>
              <a:t>지정  방식  </a:t>
            </a:r>
            <a:r>
              <a:rPr sz="1800" b="1" spc="15" dirty="0">
                <a:latin typeface="Calibri"/>
                <a:cs typeface="Calibri"/>
              </a:rPr>
              <a:t>(resource, </a:t>
            </a:r>
            <a:r>
              <a:rPr sz="1800" b="1" spc="35" dirty="0">
                <a:latin typeface="Calibri"/>
                <a:cs typeface="Calibri"/>
              </a:rPr>
              <a:t>url, </a:t>
            </a:r>
            <a:r>
              <a:rPr sz="1800" b="1" spc="45" dirty="0">
                <a:latin typeface="Calibri"/>
                <a:cs typeface="Calibri"/>
              </a:rPr>
              <a:t>class, </a:t>
            </a:r>
            <a:r>
              <a:rPr sz="1800" b="1" spc="-60" dirty="0">
                <a:latin typeface="Calibri"/>
                <a:cs typeface="Calibri"/>
              </a:rPr>
              <a:t>name)</a:t>
            </a:r>
            <a:r>
              <a:rPr sz="1800" b="1" spc="-60" dirty="0">
                <a:latin typeface="Malgun Gothic"/>
                <a:cs typeface="Malgun Gothic"/>
              </a:rPr>
              <a:t>을</a:t>
            </a:r>
            <a:r>
              <a:rPr sz="1800" b="1" spc="-3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package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사용하면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해당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패키지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내의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매퍼를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자동으로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검색합니다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8609" y="2345689"/>
          <a:ext cx="10112069" cy="257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09"/>
                <a:gridCol w="7129030"/>
                <a:gridCol w="2592330"/>
              </a:tblGrid>
              <a:tr h="235965">
                <a:tc rowSpan="2"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5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9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10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nsolas"/>
                          <a:cs typeface="Consolas"/>
                        </a:rPr>
                        <a:t>11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9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resource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"com/namoo/mybatis/blog/mapper/AuthorMapper.xml"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9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resource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"com/namoo/mybatis/blog/mapper/BlogMapper.xml"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3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url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"file:///var/sqlmaps/AuthorMapper.xml"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url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"file:///var/sqlmaps/BlogMapper.xml"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7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"com.namoo.mybatis.blog.mapper.AuthorMapper"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package</a:t>
                      </a:r>
                      <a:r>
                        <a:rPr sz="1400" b="1" spc="1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"com.namoo.mybatis.blog"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코드설명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23345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67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[Line2,3] 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클래스패스에 위치한 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XML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매퍼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파일을 </a:t>
                      </a:r>
                      <a:r>
                        <a:rPr sz="1000" spc="-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 marR="90805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[Line5,6] </a:t>
                      </a:r>
                      <a:r>
                        <a:rPr sz="1000" spc="-7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4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000" spc="5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사용한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XML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매퍼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파일  을</a:t>
                      </a:r>
                      <a:r>
                        <a:rPr sz="100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[Line8]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매퍼  인터페이스를  </a:t>
                      </a:r>
                      <a:r>
                        <a:rPr sz="1000" spc="-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사용하는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spc="-215" dirty="0">
                          <a:latin typeface="Gulim"/>
                          <a:cs typeface="Gulim"/>
                        </a:rPr>
                        <a:t>인터페이스  위치를 </a:t>
                      </a:r>
                      <a:r>
                        <a:rPr sz="10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[Line10] </a:t>
                      </a:r>
                      <a:r>
                        <a:rPr sz="1000" spc="-6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패키지   </a:t>
                      </a:r>
                      <a:r>
                        <a:rPr sz="1000" spc="-210" dirty="0">
                          <a:latin typeface="Gulim"/>
                          <a:cs typeface="Gulim"/>
                        </a:rPr>
                        <a:t>지정으로 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패키지 </a:t>
                      </a:r>
                      <a:r>
                        <a:rPr sz="100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내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spc="-215" dirty="0">
                          <a:latin typeface="Gulim"/>
                          <a:cs typeface="Gulim"/>
                        </a:rPr>
                        <a:t>자동으로  매퍼 </a:t>
                      </a:r>
                      <a:r>
                        <a:rPr sz="1000" spc="-1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검색합니다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(23/23) </a:t>
            </a:r>
            <a:r>
              <a:rPr spc="545" dirty="0"/>
              <a:t>- </a:t>
            </a:r>
            <a:r>
              <a:rPr spc="-30" dirty="0">
                <a:latin typeface="Malgun Gothic"/>
                <a:cs typeface="Malgun Gothic"/>
              </a:rPr>
              <a:t>다중환경설정</a:t>
            </a:r>
            <a:r>
              <a:rPr spc="-3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지원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078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여러  </a:t>
            </a:r>
            <a:r>
              <a:rPr sz="1800" b="1" spc="-370" dirty="0">
                <a:latin typeface="Malgun Gothic"/>
                <a:cs typeface="Malgun Gothic"/>
              </a:rPr>
              <a:t>개의 환경 </a:t>
            </a:r>
            <a:r>
              <a:rPr sz="1800" b="1" spc="-380" dirty="0">
                <a:latin typeface="Malgun Gothic"/>
                <a:cs typeface="Malgun Gothic"/>
              </a:rPr>
              <a:t>설정을 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여러 </a:t>
            </a:r>
            <a:r>
              <a:rPr sz="1800" b="1" spc="-155" dirty="0">
                <a:latin typeface="Calibri"/>
                <a:cs typeface="Calibri"/>
              </a:rPr>
              <a:t>DB</a:t>
            </a:r>
            <a:r>
              <a:rPr sz="1800" b="1" spc="-155" dirty="0">
                <a:latin typeface="Malgun Gothic"/>
                <a:cs typeface="Malgun Gothic"/>
              </a:rPr>
              <a:t>환경을 </a:t>
            </a:r>
            <a:r>
              <a:rPr sz="1800" b="1" spc="-380" dirty="0">
                <a:latin typeface="Malgun Gothic"/>
                <a:cs typeface="Malgun Gothic"/>
              </a:rPr>
              <a:t>설정해  </a:t>
            </a:r>
            <a:r>
              <a:rPr sz="1800" b="1" spc="-375" dirty="0">
                <a:latin typeface="Malgun Gothic"/>
                <a:cs typeface="Malgun Gothic"/>
              </a:rPr>
              <a:t>두고 </a:t>
            </a:r>
            <a:r>
              <a:rPr sz="1800" b="1" spc="-380" dirty="0">
                <a:latin typeface="Malgun Gothic"/>
                <a:cs typeface="Malgun Gothic"/>
              </a:rPr>
              <a:t>상황에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385" dirty="0">
                <a:latin typeface="Malgun Gothic"/>
                <a:cs typeface="Malgun Gothic"/>
              </a:rPr>
              <a:t>선택하여  </a:t>
            </a:r>
            <a:r>
              <a:rPr sz="1800" b="1" spc="-27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비록  여러  </a:t>
            </a:r>
            <a:r>
              <a:rPr sz="1800" b="1" spc="-380" dirty="0">
                <a:latin typeface="Malgun Gothic"/>
                <a:cs typeface="Malgun Gothic"/>
              </a:rPr>
              <a:t>환경을  </a:t>
            </a:r>
            <a:r>
              <a:rPr sz="1800" b="1" spc="-385" dirty="0">
                <a:latin typeface="Malgun Gothic"/>
                <a:cs typeface="Malgun Gothic"/>
              </a:rPr>
              <a:t>설정하여 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70" dirty="0">
                <a:latin typeface="Malgun Gothic"/>
                <a:cs typeface="Malgun Gothic"/>
              </a:rPr>
              <a:t>수는 </a:t>
            </a:r>
            <a:r>
              <a:rPr sz="1800" b="1" spc="-275" dirty="0">
                <a:latin typeface="Malgun Gothic"/>
                <a:cs typeface="Malgun Gothic"/>
              </a:rPr>
              <a:t>있지만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인스턴스는  </a:t>
            </a:r>
            <a:r>
              <a:rPr sz="1800" b="1" spc="-365" dirty="0">
                <a:latin typeface="Malgun Gothic"/>
                <a:cs typeface="Malgun Gothic"/>
              </a:rPr>
              <a:t>한 </a:t>
            </a:r>
            <a:r>
              <a:rPr sz="1800" b="1" spc="-375" dirty="0">
                <a:latin typeface="Malgun Gothic"/>
                <a:cs typeface="Malgun Gothic"/>
              </a:rPr>
              <a:t>개만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데이터베이스  </a:t>
            </a:r>
            <a:r>
              <a:rPr sz="1800" b="1" spc="-375" dirty="0">
                <a:latin typeface="Malgun Gothic"/>
                <a:cs typeface="Malgun Gothic"/>
              </a:rPr>
              <a:t>별로  </a:t>
            </a:r>
            <a:r>
              <a:rPr sz="1800" b="1" spc="-380" dirty="0">
                <a:latin typeface="Malgun Gothic"/>
                <a:cs typeface="Malgun Gothic"/>
              </a:rPr>
              <a:t>하나의  </a:t>
            </a:r>
            <a:r>
              <a:rPr sz="1800" b="1" spc="20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인스턴스가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8870" y="2348864"/>
            <a:ext cx="9073515" cy="2428240"/>
          </a:xfrm>
          <a:custGeom>
            <a:avLst/>
            <a:gdLst/>
            <a:ahLst/>
            <a:cxnLst/>
            <a:rect l="l" t="t" r="r" b="b"/>
            <a:pathLst>
              <a:path w="9073515" h="2428240">
                <a:moveTo>
                  <a:pt x="0" y="2428113"/>
                </a:moveTo>
                <a:lnTo>
                  <a:pt x="9073134" y="2428113"/>
                </a:lnTo>
                <a:lnTo>
                  <a:pt x="9073134" y="0"/>
                </a:lnTo>
                <a:lnTo>
                  <a:pt x="0" y="0"/>
                </a:lnTo>
                <a:lnTo>
                  <a:pt x="0" y="2428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70" y="2348864"/>
            <a:ext cx="9073515" cy="2428240"/>
          </a:xfrm>
          <a:custGeom>
            <a:avLst/>
            <a:gdLst/>
            <a:ahLst/>
            <a:cxnLst/>
            <a:rect l="l" t="t" r="r" b="b"/>
            <a:pathLst>
              <a:path w="9073515" h="2428240">
                <a:moveTo>
                  <a:pt x="0" y="2428113"/>
                </a:moveTo>
                <a:lnTo>
                  <a:pt x="9073134" y="2428113"/>
                </a:lnTo>
                <a:lnTo>
                  <a:pt x="9073134" y="0"/>
                </a:lnTo>
                <a:lnTo>
                  <a:pt x="0" y="0"/>
                </a:lnTo>
                <a:lnTo>
                  <a:pt x="0" y="2428113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939" y="2364994"/>
            <a:ext cx="3914775" cy="240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3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300" b="1" spc="-9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300" b="1" spc="-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"production"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3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"EXTERNAL"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3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"JNDI"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8885" y="5107533"/>
            <a:ext cx="9072245" cy="1057910"/>
          </a:xfrm>
          <a:custGeom>
            <a:avLst/>
            <a:gdLst/>
            <a:ahLst/>
            <a:cxnLst/>
            <a:rect l="l" t="t" r="r" b="b"/>
            <a:pathLst>
              <a:path w="9072245" h="1057910">
                <a:moveTo>
                  <a:pt x="0" y="1057846"/>
                </a:moveTo>
                <a:lnTo>
                  <a:pt x="9072118" y="1057846"/>
                </a:lnTo>
                <a:lnTo>
                  <a:pt x="9072118" y="0"/>
                </a:lnTo>
                <a:lnTo>
                  <a:pt x="0" y="0"/>
                </a:lnTo>
                <a:lnTo>
                  <a:pt x="0" y="10578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8885" y="5107533"/>
            <a:ext cx="9072245" cy="1057910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String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com/namoo/mybatis/mybatis-config.xml"</a:t>
            </a:r>
            <a:r>
              <a:rPr sz="1300" b="1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latin typeface="Consolas"/>
                <a:cs typeface="Consolas"/>
              </a:rPr>
              <a:t>Reader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Resources.</a:t>
            </a:r>
            <a:r>
              <a:rPr sz="1300" b="1" i="1" spc="-5" dirty="0">
                <a:latin typeface="Consolas"/>
                <a:cs typeface="Consolas"/>
              </a:rPr>
              <a:t>getResourceAsReader(</a:t>
            </a:r>
            <a:r>
              <a:rPr sz="1300" b="1" i="1" spc="-5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300" b="1" i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SqlSessionFactory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factory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SqlSessionFactoryBuilder().build(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4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"production"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5844" y="3610355"/>
            <a:ext cx="146303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7007" y="3670553"/>
            <a:ext cx="4112260" cy="2026285"/>
          </a:xfrm>
          <a:custGeom>
            <a:avLst/>
            <a:gdLst/>
            <a:ahLst/>
            <a:cxnLst/>
            <a:rect l="l" t="t" r="r" b="b"/>
            <a:pathLst>
              <a:path w="4112259" h="2026285">
                <a:moveTo>
                  <a:pt x="4042028" y="1927288"/>
                </a:moveTo>
                <a:lnTo>
                  <a:pt x="4035678" y="1930184"/>
                </a:lnTo>
                <a:lnTo>
                  <a:pt x="4034282" y="1933956"/>
                </a:lnTo>
                <a:lnTo>
                  <a:pt x="4035678" y="1937143"/>
                </a:lnTo>
                <a:lnTo>
                  <a:pt x="4076191" y="2026158"/>
                </a:lnTo>
                <a:lnTo>
                  <a:pt x="4082371" y="2009863"/>
                </a:lnTo>
                <a:lnTo>
                  <a:pt x="4069334" y="2009863"/>
                </a:lnTo>
                <a:lnTo>
                  <a:pt x="4068317" y="1979028"/>
                </a:lnTo>
                <a:lnTo>
                  <a:pt x="4068206" y="1977842"/>
                </a:lnTo>
                <a:lnTo>
                  <a:pt x="4047236" y="1931885"/>
                </a:lnTo>
                <a:lnTo>
                  <a:pt x="4045839" y="1928698"/>
                </a:lnTo>
                <a:lnTo>
                  <a:pt x="4042028" y="1927288"/>
                </a:lnTo>
                <a:close/>
              </a:path>
              <a:path w="4112259" h="2026285">
                <a:moveTo>
                  <a:pt x="4068210" y="1977851"/>
                </a:moveTo>
                <a:lnTo>
                  <a:pt x="4068317" y="1979028"/>
                </a:lnTo>
                <a:lnTo>
                  <a:pt x="4069334" y="2009863"/>
                </a:lnTo>
                <a:lnTo>
                  <a:pt x="4082034" y="2009457"/>
                </a:lnTo>
                <a:lnTo>
                  <a:pt x="4081966" y="2007400"/>
                </a:lnTo>
                <a:lnTo>
                  <a:pt x="4069715" y="2007400"/>
                </a:lnTo>
                <a:lnTo>
                  <a:pt x="4075158" y="1993078"/>
                </a:lnTo>
                <a:lnTo>
                  <a:pt x="4068210" y="1977851"/>
                </a:lnTo>
                <a:close/>
              </a:path>
              <a:path w="4112259" h="2026285">
                <a:moveTo>
                  <a:pt x="4104004" y="1925294"/>
                </a:moveTo>
                <a:lnTo>
                  <a:pt x="4100321" y="1926945"/>
                </a:lnTo>
                <a:lnTo>
                  <a:pt x="4099051" y="1930222"/>
                </a:lnTo>
                <a:lnTo>
                  <a:pt x="4080950" y="1977842"/>
                </a:lnTo>
                <a:lnTo>
                  <a:pt x="4081031" y="1979028"/>
                </a:lnTo>
                <a:lnTo>
                  <a:pt x="4082034" y="2009457"/>
                </a:lnTo>
                <a:lnTo>
                  <a:pt x="4069334" y="2009863"/>
                </a:lnTo>
                <a:lnTo>
                  <a:pt x="4082371" y="2009863"/>
                </a:lnTo>
                <a:lnTo>
                  <a:pt x="4110863" y="1934730"/>
                </a:lnTo>
                <a:lnTo>
                  <a:pt x="4112133" y="1931454"/>
                </a:lnTo>
                <a:lnTo>
                  <a:pt x="4110482" y="1927783"/>
                </a:lnTo>
                <a:lnTo>
                  <a:pt x="4107179" y="1926539"/>
                </a:lnTo>
                <a:lnTo>
                  <a:pt x="4104004" y="1925294"/>
                </a:lnTo>
                <a:close/>
              </a:path>
              <a:path w="4112259" h="2026285">
                <a:moveTo>
                  <a:pt x="4075158" y="1993078"/>
                </a:moveTo>
                <a:lnTo>
                  <a:pt x="4069715" y="2007400"/>
                </a:lnTo>
                <a:lnTo>
                  <a:pt x="4081525" y="2007031"/>
                </a:lnTo>
                <a:lnTo>
                  <a:pt x="4075158" y="1993078"/>
                </a:lnTo>
                <a:close/>
              </a:path>
              <a:path w="4112259" h="2026285">
                <a:moveTo>
                  <a:pt x="4080950" y="1977842"/>
                </a:moveTo>
                <a:lnTo>
                  <a:pt x="4075158" y="1993078"/>
                </a:lnTo>
                <a:lnTo>
                  <a:pt x="4081525" y="2007031"/>
                </a:lnTo>
                <a:lnTo>
                  <a:pt x="4069715" y="2007400"/>
                </a:lnTo>
                <a:lnTo>
                  <a:pt x="4081966" y="2007400"/>
                </a:lnTo>
                <a:lnTo>
                  <a:pt x="4081031" y="1979028"/>
                </a:lnTo>
                <a:lnTo>
                  <a:pt x="4080950" y="1977842"/>
                </a:lnTo>
                <a:close/>
              </a:path>
              <a:path w="4112259" h="2026285">
                <a:moveTo>
                  <a:pt x="4079240" y="1958365"/>
                </a:moveTo>
                <a:lnTo>
                  <a:pt x="4066540" y="1959546"/>
                </a:lnTo>
                <a:lnTo>
                  <a:pt x="4068210" y="1977851"/>
                </a:lnTo>
                <a:lnTo>
                  <a:pt x="4075158" y="1993078"/>
                </a:lnTo>
                <a:lnTo>
                  <a:pt x="4080950" y="1977842"/>
                </a:lnTo>
                <a:lnTo>
                  <a:pt x="4079240" y="1958365"/>
                </a:lnTo>
                <a:close/>
              </a:path>
              <a:path w="4112259" h="2026285">
                <a:moveTo>
                  <a:pt x="4066286" y="1869694"/>
                </a:moveTo>
                <a:lnTo>
                  <a:pt x="4053966" y="1872361"/>
                </a:lnTo>
                <a:lnTo>
                  <a:pt x="4056761" y="1885188"/>
                </a:lnTo>
                <a:lnTo>
                  <a:pt x="4062475" y="1922068"/>
                </a:lnTo>
                <a:lnTo>
                  <a:pt x="4074921" y="1920125"/>
                </a:lnTo>
                <a:lnTo>
                  <a:pt x="4069207" y="1883283"/>
                </a:lnTo>
                <a:lnTo>
                  <a:pt x="4066286" y="1869694"/>
                </a:lnTo>
                <a:close/>
              </a:path>
              <a:path w="4112259" h="2026285">
                <a:moveTo>
                  <a:pt x="4044061" y="1782953"/>
                </a:moveTo>
                <a:lnTo>
                  <a:pt x="4031995" y="1787017"/>
                </a:lnTo>
                <a:lnTo>
                  <a:pt x="4033646" y="1791589"/>
                </a:lnTo>
                <a:lnTo>
                  <a:pt x="4045712" y="1835531"/>
                </a:lnTo>
                <a:lnTo>
                  <a:pt x="4057903" y="1832229"/>
                </a:lnTo>
                <a:lnTo>
                  <a:pt x="4045839" y="1788287"/>
                </a:lnTo>
                <a:lnTo>
                  <a:pt x="4044061" y="1782953"/>
                </a:lnTo>
                <a:close/>
              </a:path>
              <a:path w="4112259" h="2026285">
                <a:moveTo>
                  <a:pt x="4013453" y="1699133"/>
                </a:moveTo>
                <a:lnTo>
                  <a:pt x="4001642" y="1703832"/>
                </a:lnTo>
                <a:lnTo>
                  <a:pt x="4017898" y="1744853"/>
                </a:lnTo>
                <a:lnTo>
                  <a:pt x="4019931" y="1750822"/>
                </a:lnTo>
                <a:lnTo>
                  <a:pt x="4031995" y="1746885"/>
                </a:lnTo>
                <a:lnTo>
                  <a:pt x="4029964" y="1740916"/>
                </a:lnTo>
                <a:lnTo>
                  <a:pt x="4013453" y="1699133"/>
                </a:lnTo>
                <a:close/>
              </a:path>
              <a:path w="4112259" h="2026285">
                <a:moveTo>
                  <a:pt x="3975481" y="1618234"/>
                </a:moveTo>
                <a:lnTo>
                  <a:pt x="3964177" y="1623949"/>
                </a:lnTo>
                <a:lnTo>
                  <a:pt x="3978401" y="1652016"/>
                </a:lnTo>
                <a:lnTo>
                  <a:pt x="3986275" y="1669288"/>
                </a:lnTo>
                <a:lnTo>
                  <a:pt x="3997833" y="1664081"/>
                </a:lnTo>
                <a:lnTo>
                  <a:pt x="3989959" y="1646682"/>
                </a:lnTo>
                <a:lnTo>
                  <a:pt x="3975481" y="1618234"/>
                </a:lnTo>
                <a:close/>
              </a:path>
              <a:path w="4112259" h="2026285">
                <a:moveTo>
                  <a:pt x="3931412" y="1540256"/>
                </a:moveTo>
                <a:lnTo>
                  <a:pt x="3920743" y="1547114"/>
                </a:lnTo>
                <a:lnTo>
                  <a:pt x="3928617" y="1559560"/>
                </a:lnTo>
                <a:lnTo>
                  <a:pt x="3946270" y="1590675"/>
                </a:lnTo>
                <a:lnTo>
                  <a:pt x="3957319" y="1584325"/>
                </a:lnTo>
                <a:lnTo>
                  <a:pt x="3939666" y="1553337"/>
                </a:lnTo>
                <a:lnTo>
                  <a:pt x="3931412" y="1540256"/>
                </a:lnTo>
                <a:close/>
              </a:path>
              <a:path w="4112259" h="2026285">
                <a:moveTo>
                  <a:pt x="3882390" y="1465961"/>
                </a:moveTo>
                <a:lnTo>
                  <a:pt x="3871848" y="1473073"/>
                </a:lnTo>
                <a:lnTo>
                  <a:pt x="3899789" y="1513840"/>
                </a:lnTo>
                <a:lnTo>
                  <a:pt x="3900423" y="1514856"/>
                </a:lnTo>
                <a:lnTo>
                  <a:pt x="3911091" y="1508125"/>
                </a:lnTo>
                <a:lnTo>
                  <a:pt x="3910584" y="1507109"/>
                </a:lnTo>
                <a:lnTo>
                  <a:pt x="3882390" y="1465961"/>
                </a:lnTo>
                <a:close/>
              </a:path>
              <a:path w="4112259" h="2026285">
                <a:moveTo>
                  <a:pt x="3828541" y="1394587"/>
                </a:moveTo>
                <a:lnTo>
                  <a:pt x="3818636" y="1402588"/>
                </a:lnTo>
                <a:lnTo>
                  <a:pt x="3834891" y="1422908"/>
                </a:lnTo>
                <a:lnTo>
                  <a:pt x="3849496" y="1442593"/>
                </a:lnTo>
                <a:lnTo>
                  <a:pt x="3859657" y="1434973"/>
                </a:lnTo>
                <a:lnTo>
                  <a:pt x="3845051" y="1415288"/>
                </a:lnTo>
                <a:lnTo>
                  <a:pt x="3828541" y="1394587"/>
                </a:lnTo>
                <a:close/>
              </a:path>
              <a:path w="4112259" h="2026285">
                <a:moveTo>
                  <a:pt x="3771265" y="1326388"/>
                </a:moveTo>
                <a:lnTo>
                  <a:pt x="3761613" y="1334643"/>
                </a:lnTo>
                <a:lnTo>
                  <a:pt x="3794760" y="1373124"/>
                </a:lnTo>
                <a:lnTo>
                  <a:pt x="3804412" y="1364869"/>
                </a:lnTo>
                <a:lnTo>
                  <a:pt x="3771265" y="1326388"/>
                </a:lnTo>
                <a:close/>
              </a:path>
              <a:path w="4112259" h="2026285">
                <a:moveTo>
                  <a:pt x="3710432" y="1260983"/>
                </a:moveTo>
                <a:lnTo>
                  <a:pt x="3701288" y="1269873"/>
                </a:lnTo>
                <a:lnTo>
                  <a:pt x="3719702" y="1288669"/>
                </a:lnTo>
                <a:lnTo>
                  <a:pt x="3736086" y="1306576"/>
                </a:lnTo>
                <a:lnTo>
                  <a:pt x="3745484" y="1298067"/>
                </a:lnTo>
                <a:lnTo>
                  <a:pt x="3729100" y="1280033"/>
                </a:lnTo>
                <a:lnTo>
                  <a:pt x="3710432" y="1260983"/>
                </a:lnTo>
                <a:close/>
              </a:path>
              <a:path w="4112259" h="2026285">
                <a:moveTo>
                  <a:pt x="3647059" y="1198372"/>
                </a:moveTo>
                <a:lnTo>
                  <a:pt x="3638295" y="1207516"/>
                </a:lnTo>
                <a:lnTo>
                  <a:pt x="3674744" y="1242822"/>
                </a:lnTo>
                <a:lnTo>
                  <a:pt x="3683635" y="1233678"/>
                </a:lnTo>
                <a:lnTo>
                  <a:pt x="3647059" y="1198372"/>
                </a:lnTo>
                <a:close/>
              </a:path>
              <a:path w="4112259" h="2026285">
                <a:moveTo>
                  <a:pt x="3581145" y="1138301"/>
                </a:moveTo>
                <a:lnTo>
                  <a:pt x="3572764" y="1147826"/>
                </a:lnTo>
                <a:lnTo>
                  <a:pt x="3584193" y="1157732"/>
                </a:lnTo>
                <a:lnTo>
                  <a:pt x="3610483" y="1181735"/>
                </a:lnTo>
                <a:lnTo>
                  <a:pt x="3618991" y="1172337"/>
                </a:lnTo>
                <a:lnTo>
                  <a:pt x="3592702" y="1148334"/>
                </a:lnTo>
                <a:lnTo>
                  <a:pt x="3581145" y="1138301"/>
                </a:lnTo>
                <a:close/>
              </a:path>
              <a:path w="4112259" h="2026285">
                <a:moveTo>
                  <a:pt x="3513200" y="1080643"/>
                </a:moveTo>
                <a:lnTo>
                  <a:pt x="3505072" y="1090549"/>
                </a:lnTo>
                <a:lnTo>
                  <a:pt x="3534791" y="1114806"/>
                </a:lnTo>
                <a:lnTo>
                  <a:pt x="3544062" y="1122934"/>
                </a:lnTo>
                <a:lnTo>
                  <a:pt x="3552316" y="1113282"/>
                </a:lnTo>
                <a:lnTo>
                  <a:pt x="3543045" y="1105281"/>
                </a:lnTo>
                <a:lnTo>
                  <a:pt x="3513200" y="1080643"/>
                </a:lnTo>
                <a:close/>
              </a:path>
              <a:path w="4112259" h="2026285">
                <a:moveTo>
                  <a:pt x="3443477" y="1025271"/>
                </a:moveTo>
                <a:lnTo>
                  <a:pt x="3435603" y="1035304"/>
                </a:lnTo>
                <a:lnTo>
                  <a:pt x="3475609" y="1066546"/>
                </a:lnTo>
                <a:lnTo>
                  <a:pt x="3483483" y="1056513"/>
                </a:lnTo>
                <a:lnTo>
                  <a:pt x="3443477" y="1025271"/>
                </a:lnTo>
                <a:close/>
              </a:path>
              <a:path w="4112259" h="2026285">
                <a:moveTo>
                  <a:pt x="3371976" y="971931"/>
                </a:moveTo>
                <a:lnTo>
                  <a:pt x="3364611" y="982345"/>
                </a:lnTo>
                <a:lnTo>
                  <a:pt x="3374136" y="989076"/>
                </a:lnTo>
                <a:lnTo>
                  <a:pt x="3405377" y="1012444"/>
                </a:lnTo>
                <a:lnTo>
                  <a:pt x="3412997" y="1002284"/>
                </a:lnTo>
                <a:lnTo>
                  <a:pt x="3381756" y="978916"/>
                </a:lnTo>
                <a:lnTo>
                  <a:pt x="3371976" y="971931"/>
                </a:lnTo>
                <a:close/>
              </a:path>
              <a:path w="4112259" h="2026285">
                <a:moveTo>
                  <a:pt x="3299078" y="920877"/>
                </a:moveTo>
                <a:lnTo>
                  <a:pt x="3291966" y="931418"/>
                </a:lnTo>
                <a:lnTo>
                  <a:pt x="3316732" y="948182"/>
                </a:lnTo>
                <a:lnTo>
                  <a:pt x="3333495" y="960247"/>
                </a:lnTo>
                <a:lnTo>
                  <a:pt x="3340862" y="949833"/>
                </a:lnTo>
                <a:lnTo>
                  <a:pt x="3324097" y="937895"/>
                </a:lnTo>
                <a:lnTo>
                  <a:pt x="3299078" y="920877"/>
                </a:lnTo>
                <a:close/>
              </a:path>
              <a:path w="4112259" h="2026285">
                <a:moveTo>
                  <a:pt x="3224911" y="871601"/>
                </a:moveTo>
                <a:lnTo>
                  <a:pt x="3217925" y="882269"/>
                </a:lnTo>
                <a:lnTo>
                  <a:pt x="3257549" y="907923"/>
                </a:lnTo>
                <a:lnTo>
                  <a:pt x="3260470" y="909955"/>
                </a:lnTo>
                <a:lnTo>
                  <a:pt x="3267583" y="899414"/>
                </a:lnTo>
                <a:lnTo>
                  <a:pt x="3264662" y="897382"/>
                </a:lnTo>
                <a:lnTo>
                  <a:pt x="3224911" y="871601"/>
                </a:lnTo>
                <a:close/>
              </a:path>
              <a:path w="4112259" h="2026285">
                <a:moveTo>
                  <a:pt x="3149599" y="824103"/>
                </a:moveTo>
                <a:lnTo>
                  <a:pt x="3142868" y="834898"/>
                </a:lnTo>
                <a:lnTo>
                  <a:pt x="3186048" y="861695"/>
                </a:lnTo>
                <a:lnTo>
                  <a:pt x="3192779" y="851027"/>
                </a:lnTo>
                <a:lnTo>
                  <a:pt x="3149599" y="824103"/>
                </a:lnTo>
                <a:close/>
              </a:path>
              <a:path w="4112259" h="2026285">
                <a:moveTo>
                  <a:pt x="3073145" y="778256"/>
                </a:moveTo>
                <a:lnTo>
                  <a:pt x="3066795" y="789305"/>
                </a:lnTo>
                <a:lnTo>
                  <a:pt x="3110357" y="815213"/>
                </a:lnTo>
                <a:lnTo>
                  <a:pt x="3116834" y="804418"/>
                </a:lnTo>
                <a:lnTo>
                  <a:pt x="3075304" y="779526"/>
                </a:lnTo>
                <a:lnTo>
                  <a:pt x="3073145" y="778256"/>
                </a:lnTo>
                <a:close/>
              </a:path>
              <a:path w="4112259" h="2026285">
                <a:moveTo>
                  <a:pt x="2995675" y="734441"/>
                </a:moveTo>
                <a:lnTo>
                  <a:pt x="2989579" y="745490"/>
                </a:lnTo>
                <a:lnTo>
                  <a:pt x="3002407" y="752602"/>
                </a:lnTo>
                <a:lnTo>
                  <a:pt x="3033775" y="770382"/>
                </a:lnTo>
                <a:lnTo>
                  <a:pt x="3039998" y="759460"/>
                </a:lnTo>
                <a:lnTo>
                  <a:pt x="3008757" y="741553"/>
                </a:lnTo>
                <a:lnTo>
                  <a:pt x="2995675" y="734441"/>
                </a:lnTo>
                <a:close/>
              </a:path>
              <a:path w="4112259" h="2026285">
                <a:moveTo>
                  <a:pt x="2917443" y="692023"/>
                </a:moveTo>
                <a:lnTo>
                  <a:pt x="2911474" y="703199"/>
                </a:lnTo>
                <a:lnTo>
                  <a:pt x="2934462" y="715264"/>
                </a:lnTo>
                <a:lnTo>
                  <a:pt x="2956178" y="727202"/>
                </a:lnTo>
                <a:lnTo>
                  <a:pt x="2962274" y="716026"/>
                </a:lnTo>
                <a:lnTo>
                  <a:pt x="2940558" y="704088"/>
                </a:lnTo>
                <a:lnTo>
                  <a:pt x="2917443" y="692023"/>
                </a:lnTo>
                <a:close/>
              </a:path>
              <a:path w="4112259" h="2026285">
                <a:moveTo>
                  <a:pt x="2838322" y="651256"/>
                </a:moveTo>
                <a:lnTo>
                  <a:pt x="2832608" y="662559"/>
                </a:lnTo>
                <a:lnTo>
                  <a:pt x="2864866" y="678815"/>
                </a:lnTo>
                <a:lnTo>
                  <a:pt x="2877819" y="685546"/>
                </a:lnTo>
                <a:lnTo>
                  <a:pt x="2883662" y="674370"/>
                </a:lnTo>
                <a:lnTo>
                  <a:pt x="2870708" y="667512"/>
                </a:lnTo>
                <a:lnTo>
                  <a:pt x="2838322" y="651256"/>
                </a:lnTo>
                <a:close/>
              </a:path>
              <a:path w="4112259" h="2026285">
                <a:moveTo>
                  <a:pt x="2758313" y="612140"/>
                </a:moveTo>
                <a:lnTo>
                  <a:pt x="2752851" y="623697"/>
                </a:lnTo>
                <a:lnTo>
                  <a:pt x="2793745" y="643001"/>
                </a:lnTo>
                <a:lnTo>
                  <a:pt x="2798571" y="645414"/>
                </a:lnTo>
                <a:lnTo>
                  <a:pt x="2804287" y="634111"/>
                </a:lnTo>
                <a:lnTo>
                  <a:pt x="2799461" y="631698"/>
                </a:lnTo>
                <a:lnTo>
                  <a:pt x="2758313" y="612140"/>
                </a:lnTo>
                <a:close/>
              </a:path>
              <a:path w="4112259" h="2026285">
                <a:moveTo>
                  <a:pt x="2677921" y="574167"/>
                </a:moveTo>
                <a:lnTo>
                  <a:pt x="2672461" y="585597"/>
                </a:lnTo>
                <a:lnTo>
                  <a:pt x="2718435" y="607314"/>
                </a:lnTo>
                <a:lnTo>
                  <a:pt x="2723895" y="595884"/>
                </a:lnTo>
                <a:lnTo>
                  <a:pt x="2677921" y="574167"/>
                </a:lnTo>
                <a:close/>
              </a:path>
              <a:path w="4112259" h="2026285">
                <a:moveTo>
                  <a:pt x="2596641" y="537718"/>
                </a:moveTo>
                <a:lnTo>
                  <a:pt x="2591562" y="549402"/>
                </a:lnTo>
                <a:lnTo>
                  <a:pt x="2638170" y="569722"/>
                </a:lnTo>
                <a:lnTo>
                  <a:pt x="2643250" y="558038"/>
                </a:lnTo>
                <a:lnTo>
                  <a:pt x="2596641" y="537718"/>
                </a:lnTo>
                <a:close/>
              </a:path>
              <a:path w="4112259" h="2026285">
                <a:moveTo>
                  <a:pt x="2515108" y="502285"/>
                </a:moveTo>
                <a:lnTo>
                  <a:pt x="2510027" y="513969"/>
                </a:lnTo>
                <a:lnTo>
                  <a:pt x="2556637" y="534162"/>
                </a:lnTo>
                <a:lnTo>
                  <a:pt x="2561716" y="522605"/>
                </a:lnTo>
                <a:lnTo>
                  <a:pt x="2515108" y="502285"/>
                </a:lnTo>
                <a:close/>
              </a:path>
              <a:path w="4112259" h="2026285">
                <a:moveTo>
                  <a:pt x="2432558" y="468757"/>
                </a:moveTo>
                <a:lnTo>
                  <a:pt x="2427859" y="480568"/>
                </a:lnTo>
                <a:lnTo>
                  <a:pt x="2474975" y="499364"/>
                </a:lnTo>
                <a:lnTo>
                  <a:pt x="2479801" y="487553"/>
                </a:lnTo>
                <a:lnTo>
                  <a:pt x="2432558" y="468757"/>
                </a:lnTo>
                <a:close/>
              </a:path>
              <a:path w="4112259" h="2026285">
                <a:moveTo>
                  <a:pt x="2350008" y="435737"/>
                </a:moveTo>
                <a:lnTo>
                  <a:pt x="2345309" y="447548"/>
                </a:lnTo>
                <a:lnTo>
                  <a:pt x="2392425" y="466344"/>
                </a:lnTo>
                <a:lnTo>
                  <a:pt x="2397251" y="454533"/>
                </a:lnTo>
                <a:lnTo>
                  <a:pt x="2350008" y="435737"/>
                </a:lnTo>
                <a:close/>
              </a:path>
              <a:path w="4112259" h="2026285">
                <a:moveTo>
                  <a:pt x="2266441" y="404876"/>
                </a:moveTo>
                <a:lnTo>
                  <a:pt x="2262123" y="416814"/>
                </a:lnTo>
                <a:lnTo>
                  <a:pt x="2309748" y="434213"/>
                </a:lnTo>
                <a:lnTo>
                  <a:pt x="2314193" y="422275"/>
                </a:lnTo>
                <a:lnTo>
                  <a:pt x="2266441" y="404876"/>
                </a:lnTo>
                <a:close/>
              </a:path>
              <a:path w="4112259" h="2026285">
                <a:moveTo>
                  <a:pt x="2183003" y="374269"/>
                </a:moveTo>
                <a:lnTo>
                  <a:pt x="2178557" y="386207"/>
                </a:lnTo>
                <a:lnTo>
                  <a:pt x="2226309" y="403733"/>
                </a:lnTo>
                <a:lnTo>
                  <a:pt x="2230628" y="391795"/>
                </a:lnTo>
                <a:lnTo>
                  <a:pt x="2183003" y="374269"/>
                </a:lnTo>
                <a:close/>
              </a:path>
              <a:path w="4112259" h="2026285">
                <a:moveTo>
                  <a:pt x="2098547" y="345948"/>
                </a:moveTo>
                <a:lnTo>
                  <a:pt x="2094483" y="358013"/>
                </a:lnTo>
                <a:lnTo>
                  <a:pt x="2142743" y="374142"/>
                </a:lnTo>
                <a:lnTo>
                  <a:pt x="2146680" y="362077"/>
                </a:lnTo>
                <a:lnTo>
                  <a:pt x="2098547" y="345948"/>
                </a:lnTo>
                <a:close/>
              </a:path>
              <a:path w="4112259" h="2026285">
                <a:moveTo>
                  <a:pt x="2014219" y="317881"/>
                </a:moveTo>
                <a:lnTo>
                  <a:pt x="2010155" y="329946"/>
                </a:lnTo>
                <a:lnTo>
                  <a:pt x="2058415" y="345948"/>
                </a:lnTo>
                <a:lnTo>
                  <a:pt x="2062352" y="333883"/>
                </a:lnTo>
                <a:lnTo>
                  <a:pt x="2014219" y="317881"/>
                </a:lnTo>
                <a:close/>
              </a:path>
              <a:path w="4112259" h="2026285">
                <a:moveTo>
                  <a:pt x="1929002" y="291973"/>
                </a:moveTo>
                <a:lnTo>
                  <a:pt x="1925319" y="304038"/>
                </a:lnTo>
                <a:lnTo>
                  <a:pt x="1973960" y="318770"/>
                </a:lnTo>
                <a:lnTo>
                  <a:pt x="1977643" y="306705"/>
                </a:lnTo>
                <a:lnTo>
                  <a:pt x="1929002" y="291973"/>
                </a:lnTo>
                <a:close/>
              </a:path>
              <a:path w="4112259" h="2026285">
                <a:moveTo>
                  <a:pt x="1843913" y="266192"/>
                </a:moveTo>
                <a:lnTo>
                  <a:pt x="1840229" y="278257"/>
                </a:lnTo>
                <a:lnTo>
                  <a:pt x="1888870" y="292989"/>
                </a:lnTo>
                <a:lnTo>
                  <a:pt x="1892553" y="280924"/>
                </a:lnTo>
                <a:lnTo>
                  <a:pt x="1843913" y="266192"/>
                </a:lnTo>
                <a:close/>
              </a:path>
              <a:path w="4112259" h="2026285">
                <a:moveTo>
                  <a:pt x="1758060" y="242570"/>
                </a:moveTo>
                <a:lnTo>
                  <a:pt x="1754631" y="254762"/>
                </a:lnTo>
                <a:lnTo>
                  <a:pt x="1803653" y="268224"/>
                </a:lnTo>
                <a:lnTo>
                  <a:pt x="1806955" y="255905"/>
                </a:lnTo>
                <a:lnTo>
                  <a:pt x="1758060" y="242570"/>
                </a:lnTo>
                <a:close/>
              </a:path>
              <a:path w="4112259" h="2026285">
                <a:moveTo>
                  <a:pt x="1672335" y="219075"/>
                </a:moveTo>
                <a:lnTo>
                  <a:pt x="1668906" y="231267"/>
                </a:lnTo>
                <a:lnTo>
                  <a:pt x="1717928" y="244729"/>
                </a:lnTo>
                <a:lnTo>
                  <a:pt x="1721230" y="232410"/>
                </a:lnTo>
                <a:lnTo>
                  <a:pt x="1672335" y="219075"/>
                </a:lnTo>
                <a:close/>
              </a:path>
              <a:path w="4112259" h="2026285">
                <a:moveTo>
                  <a:pt x="1585848" y="197739"/>
                </a:moveTo>
                <a:lnTo>
                  <a:pt x="1582801" y="210058"/>
                </a:lnTo>
                <a:lnTo>
                  <a:pt x="1632077" y="222123"/>
                </a:lnTo>
                <a:lnTo>
                  <a:pt x="1635125" y="209804"/>
                </a:lnTo>
                <a:lnTo>
                  <a:pt x="1585848" y="197739"/>
                </a:lnTo>
                <a:close/>
              </a:path>
              <a:path w="4112259" h="2026285">
                <a:moveTo>
                  <a:pt x="1499362" y="176657"/>
                </a:moveTo>
                <a:lnTo>
                  <a:pt x="1496440" y="188976"/>
                </a:lnTo>
                <a:lnTo>
                  <a:pt x="1545716" y="201041"/>
                </a:lnTo>
                <a:lnTo>
                  <a:pt x="1548764" y="188722"/>
                </a:lnTo>
                <a:lnTo>
                  <a:pt x="1499362" y="176657"/>
                </a:lnTo>
                <a:close/>
              </a:path>
              <a:path w="4112259" h="2026285">
                <a:moveTo>
                  <a:pt x="1412493" y="157480"/>
                </a:moveTo>
                <a:lnTo>
                  <a:pt x="1409827" y="169926"/>
                </a:lnTo>
                <a:lnTo>
                  <a:pt x="1459356" y="180594"/>
                </a:lnTo>
                <a:lnTo>
                  <a:pt x="1462151" y="168148"/>
                </a:lnTo>
                <a:lnTo>
                  <a:pt x="1412493" y="157480"/>
                </a:lnTo>
                <a:close/>
              </a:path>
              <a:path w="4112259" h="2026285">
                <a:moveTo>
                  <a:pt x="1325498" y="138684"/>
                </a:moveTo>
                <a:lnTo>
                  <a:pt x="1322831" y="151130"/>
                </a:lnTo>
                <a:lnTo>
                  <a:pt x="1372489" y="161798"/>
                </a:lnTo>
                <a:lnTo>
                  <a:pt x="1375155" y="149352"/>
                </a:lnTo>
                <a:lnTo>
                  <a:pt x="1325498" y="138684"/>
                </a:lnTo>
                <a:close/>
              </a:path>
              <a:path w="4112259" h="2026285">
                <a:moveTo>
                  <a:pt x="1238122" y="121666"/>
                </a:moveTo>
                <a:lnTo>
                  <a:pt x="1235837" y="134112"/>
                </a:lnTo>
                <a:lnTo>
                  <a:pt x="1285747" y="143510"/>
                </a:lnTo>
                <a:lnTo>
                  <a:pt x="1288033" y="131064"/>
                </a:lnTo>
                <a:lnTo>
                  <a:pt x="1238122" y="121666"/>
                </a:lnTo>
                <a:close/>
              </a:path>
              <a:path w="4112259" h="2026285">
                <a:moveTo>
                  <a:pt x="1150746" y="105283"/>
                </a:moveTo>
                <a:lnTo>
                  <a:pt x="1148460" y="117729"/>
                </a:lnTo>
                <a:lnTo>
                  <a:pt x="1198371" y="127127"/>
                </a:lnTo>
                <a:lnTo>
                  <a:pt x="1200657" y="114554"/>
                </a:lnTo>
                <a:lnTo>
                  <a:pt x="1150746" y="105283"/>
                </a:lnTo>
                <a:close/>
              </a:path>
              <a:path w="4112259" h="2026285">
                <a:moveTo>
                  <a:pt x="1062989" y="90297"/>
                </a:moveTo>
                <a:lnTo>
                  <a:pt x="1060957" y="102870"/>
                </a:lnTo>
                <a:lnTo>
                  <a:pt x="1111122" y="110871"/>
                </a:lnTo>
                <a:lnTo>
                  <a:pt x="1113154" y="98298"/>
                </a:lnTo>
                <a:lnTo>
                  <a:pt x="1062989" y="90297"/>
                </a:lnTo>
                <a:close/>
              </a:path>
              <a:path w="4112259" h="2026285">
                <a:moveTo>
                  <a:pt x="975105" y="76327"/>
                </a:moveTo>
                <a:lnTo>
                  <a:pt x="973201" y="88900"/>
                </a:lnTo>
                <a:lnTo>
                  <a:pt x="1023365" y="96901"/>
                </a:lnTo>
                <a:lnTo>
                  <a:pt x="1025270" y="84328"/>
                </a:lnTo>
                <a:lnTo>
                  <a:pt x="975105" y="76327"/>
                </a:lnTo>
                <a:close/>
              </a:path>
              <a:path w="4112259" h="2026285">
                <a:moveTo>
                  <a:pt x="886967" y="63627"/>
                </a:moveTo>
                <a:lnTo>
                  <a:pt x="885316" y="76200"/>
                </a:lnTo>
                <a:lnTo>
                  <a:pt x="932306" y="82423"/>
                </a:lnTo>
                <a:lnTo>
                  <a:pt x="935481" y="82931"/>
                </a:lnTo>
                <a:lnTo>
                  <a:pt x="937513" y="70358"/>
                </a:lnTo>
                <a:lnTo>
                  <a:pt x="934212" y="69850"/>
                </a:lnTo>
                <a:lnTo>
                  <a:pt x="886967" y="63627"/>
                </a:lnTo>
                <a:close/>
              </a:path>
              <a:path w="4112259" h="2026285">
                <a:moveTo>
                  <a:pt x="798829" y="52070"/>
                </a:moveTo>
                <a:lnTo>
                  <a:pt x="797178" y="64643"/>
                </a:lnTo>
                <a:lnTo>
                  <a:pt x="847597" y="71247"/>
                </a:lnTo>
                <a:lnTo>
                  <a:pt x="849248" y="58674"/>
                </a:lnTo>
                <a:lnTo>
                  <a:pt x="798829" y="52070"/>
                </a:lnTo>
                <a:close/>
              </a:path>
              <a:path w="4112259" h="2026285">
                <a:moveTo>
                  <a:pt x="710438" y="41402"/>
                </a:moveTo>
                <a:lnTo>
                  <a:pt x="709167" y="53975"/>
                </a:lnTo>
                <a:lnTo>
                  <a:pt x="744346" y="57658"/>
                </a:lnTo>
                <a:lnTo>
                  <a:pt x="759459" y="59563"/>
                </a:lnTo>
                <a:lnTo>
                  <a:pt x="761110" y="46990"/>
                </a:lnTo>
                <a:lnTo>
                  <a:pt x="745997" y="45085"/>
                </a:lnTo>
                <a:lnTo>
                  <a:pt x="710438" y="41402"/>
                </a:lnTo>
                <a:close/>
              </a:path>
              <a:path w="4112259" h="2026285">
                <a:moveTo>
                  <a:pt x="622045" y="32258"/>
                </a:moveTo>
                <a:lnTo>
                  <a:pt x="620648" y="44958"/>
                </a:lnTo>
                <a:lnTo>
                  <a:pt x="671194" y="50165"/>
                </a:lnTo>
                <a:lnTo>
                  <a:pt x="672591" y="37465"/>
                </a:lnTo>
                <a:lnTo>
                  <a:pt x="622045" y="32258"/>
                </a:lnTo>
                <a:close/>
              </a:path>
              <a:path w="4112259" h="2026285">
                <a:moveTo>
                  <a:pt x="533272" y="23749"/>
                </a:moveTo>
                <a:lnTo>
                  <a:pt x="532383" y="36449"/>
                </a:lnTo>
                <a:lnTo>
                  <a:pt x="554863" y="38100"/>
                </a:lnTo>
                <a:lnTo>
                  <a:pt x="582802" y="41021"/>
                </a:lnTo>
                <a:lnTo>
                  <a:pt x="584072" y="28321"/>
                </a:lnTo>
                <a:lnTo>
                  <a:pt x="556132" y="25527"/>
                </a:lnTo>
                <a:lnTo>
                  <a:pt x="533272" y="23749"/>
                </a:lnTo>
                <a:close/>
              </a:path>
              <a:path w="4112259" h="2026285">
                <a:moveTo>
                  <a:pt x="444626" y="17145"/>
                </a:moveTo>
                <a:lnTo>
                  <a:pt x="443738" y="29845"/>
                </a:lnTo>
                <a:lnTo>
                  <a:pt x="494410" y="33655"/>
                </a:lnTo>
                <a:lnTo>
                  <a:pt x="495300" y="20955"/>
                </a:lnTo>
                <a:lnTo>
                  <a:pt x="444626" y="17145"/>
                </a:lnTo>
                <a:close/>
              </a:path>
              <a:path w="4112259" h="2026285">
                <a:moveTo>
                  <a:pt x="355853" y="10922"/>
                </a:moveTo>
                <a:lnTo>
                  <a:pt x="355218" y="23495"/>
                </a:lnTo>
                <a:lnTo>
                  <a:pt x="364235" y="24003"/>
                </a:lnTo>
                <a:lnTo>
                  <a:pt x="405764" y="27051"/>
                </a:lnTo>
                <a:lnTo>
                  <a:pt x="406653" y="14351"/>
                </a:lnTo>
                <a:lnTo>
                  <a:pt x="365125" y="11303"/>
                </a:lnTo>
                <a:lnTo>
                  <a:pt x="355853" y="10922"/>
                </a:lnTo>
                <a:close/>
              </a:path>
              <a:path w="4112259" h="2026285">
                <a:moveTo>
                  <a:pt x="266953" y="6858"/>
                </a:moveTo>
                <a:lnTo>
                  <a:pt x="266445" y="19558"/>
                </a:lnTo>
                <a:lnTo>
                  <a:pt x="317245" y="21844"/>
                </a:lnTo>
                <a:lnTo>
                  <a:pt x="317753" y="9144"/>
                </a:lnTo>
                <a:lnTo>
                  <a:pt x="266953" y="6858"/>
                </a:lnTo>
                <a:close/>
              </a:path>
              <a:path w="4112259" h="2026285">
                <a:moveTo>
                  <a:pt x="178180" y="2794"/>
                </a:moveTo>
                <a:lnTo>
                  <a:pt x="177672" y="15494"/>
                </a:lnTo>
                <a:lnTo>
                  <a:pt x="228345" y="17780"/>
                </a:lnTo>
                <a:lnTo>
                  <a:pt x="228980" y="5080"/>
                </a:lnTo>
                <a:lnTo>
                  <a:pt x="178180" y="2794"/>
                </a:lnTo>
                <a:close/>
              </a:path>
              <a:path w="4112259" h="2026285">
                <a:moveTo>
                  <a:pt x="89153" y="1270"/>
                </a:moveTo>
                <a:lnTo>
                  <a:pt x="88900" y="13970"/>
                </a:lnTo>
                <a:lnTo>
                  <a:pt x="139700" y="14732"/>
                </a:lnTo>
                <a:lnTo>
                  <a:pt x="139953" y="2032"/>
                </a:lnTo>
                <a:lnTo>
                  <a:pt x="89153" y="1270"/>
                </a:lnTo>
                <a:close/>
              </a:path>
              <a:path w="4112259" h="2026285">
                <a:moveTo>
                  <a:pt x="253" y="0"/>
                </a:moveTo>
                <a:lnTo>
                  <a:pt x="0" y="12700"/>
                </a:lnTo>
                <a:lnTo>
                  <a:pt x="50800" y="13462"/>
                </a:lnTo>
                <a:lnTo>
                  <a:pt x="51053" y="762"/>
                </a:lnTo>
                <a:lnTo>
                  <a:pt x="253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27134" y="4491735"/>
            <a:ext cx="109601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(1/3)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1016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애플리케이션은 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중심으로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수행합니다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인스턴스는  </a:t>
            </a:r>
            <a:r>
              <a:rPr sz="1800" b="1" spc="-210" dirty="0">
                <a:latin typeface="Calibri"/>
                <a:cs typeface="Calibri"/>
              </a:rPr>
              <a:t>XML</a:t>
            </a:r>
            <a:r>
              <a:rPr sz="1800" b="1" spc="-210" dirty="0">
                <a:latin typeface="Malgun Gothic"/>
                <a:cs typeface="Malgun Gothic"/>
              </a:rPr>
              <a:t>설정파일을 </a:t>
            </a:r>
            <a:r>
              <a:rPr sz="1800" b="1" spc="-385" dirty="0">
                <a:latin typeface="Malgun Gothic"/>
                <a:cs typeface="Malgun Gothic"/>
              </a:rPr>
              <a:t>참조하여  </a:t>
            </a:r>
            <a:r>
              <a:rPr sz="1800" b="1" spc="10" dirty="0">
                <a:latin typeface="Calibri"/>
                <a:cs typeface="Calibri"/>
              </a:rPr>
              <a:t>SqlSessionFactoryBuilder</a:t>
            </a:r>
            <a:r>
              <a:rPr sz="1800" b="1" spc="10" dirty="0">
                <a:latin typeface="Malgun Gothic"/>
                <a:cs typeface="Malgun Gothic"/>
              </a:rPr>
              <a:t>가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0" dirty="0">
                <a:latin typeface="Calibri"/>
                <a:cs typeface="Calibri"/>
              </a:rPr>
              <a:t>XML</a:t>
            </a:r>
            <a:r>
              <a:rPr sz="1800" b="1" spc="-100" dirty="0">
                <a:latin typeface="Malgun Gothic"/>
                <a:cs typeface="Malgun Gothic"/>
              </a:rPr>
              <a:t>설정 </a:t>
            </a:r>
            <a:r>
              <a:rPr sz="1800" b="1" spc="-375" dirty="0">
                <a:latin typeface="Malgun Gothic"/>
                <a:cs typeface="Malgun Gothic"/>
              </a:rPr>
              <a:t>파일 </a:t>
            </a:r>
            <a:r>
              <a:rPr sz="1800" b="1" spc="-380" dirty="0">
                <a:latin typeface="Malgun Gothic"/>
                <a:cs typeface="Malgun Gothic"/>
              </a:rPr>
              <a:t>외에도 데이터 </a:t>
            </a:r>
            <a:r>
              <a:rPr sz="1800" b="1" spc="-180" dirty="0">
                <a:latin typeface="Malgun Gothic"/>
                <a:cs typeface="Malgun Gothic"/>
              </a:rPr>
              <a:t>소스</a:t>
            </a:r>
            <a:r>
              <a:rPr sz="1800" b="1" spc="-180" dirty="0">
                <a:latin typeface="Calibri"/>
                <a:cs typeface="Calibri"/>
              </a:rPr>
              <a:t>(DB</a:t>
            </a:r>
            <a:r>
              <a:rPr sz="1800" b="1" spc="-180" dirty="0">
                <a:latin typeface="Malgun Gothic"/>
                <a:cs typeface="Malgun Gothic"/>
              </a:rPr>
              <a:t>접속 </a:t>
            </a:r>
            <a:r>
              <a:rPr sz="1800" b="1" spc="-245" dirty="0">
                <a:latin typeface="Malgun Gothic"/>
                <a:cs typeface="Malgun Gothic"/>
              </a:rPr>
              <a:t>정보</a:t>
            </a:r>
            <a:r>
              <a:rPr sz="1800" b="1" spc="-245" dirty="0">
                <a:latin typeface="Calibri"/>
                <a:cs typeface="Calibri"/>
              </a:rPr>
              <a:t>)  </a:t>
            </a:r>
            <a:r>
              <a:rPr sz="1800" b="1" spc="-380" dirty="0">
                <a:latin typeface="Malgun Gothic"/>
                <a:cs typeface="Malgun Gothic"/>
              </a:rPr>
              <a:t>정보를 참조하는 </a:t>
            </a:r>
            <a:r>
              <a:rPr sz="1800" b="1" spc="-50" dirty="0">
                <a:latin typeface="Calibri"/>
                <a:cs typeface="Calibri"/>
              </a:rPr>
              <a:t>Configuration</a:t>
            </a:r>
            <a:r>
              <a:rPr sz="1800" b="1" spc="-50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참조하여 생성하기도     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85" dirty="0">
                <a:latin typeface="Malgun Gothic"/>
                <a:cs typeface="Malgun Gothic"/>
              </a:rPr>
              <a:t>대상이므로  </a:t>
            </a:r>
            <a:r>
              <a:rPr sz="1800" b="1" spc="30" dirty="0">
                <a:latin typeface="Calibri"/>
                <a:cs typeface="Calibri"/>
              </a:rPr>
              <a:t>Singleton </a:t>
            </a:r>
            <a:r>
              <a:rPr sz="1800" b="1" spc="-229" dirty="0">
                <a:latin typeface="Malgun Gothic"/>
                <a:cs typeface="Malgun Gothic"/>
              </a:rPr>
              <a:t>패턴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40" dirty="0">
                <a:latin typeface="Calibri"/>
                <a:cs typeface="Calibri"/>
              </a:rPr>
              <a:t>Spring </a:t>
            </a:r>
            <a:r>
              <a:rPr sz="1800" b="1" spc="-370" dirty="0">
                <a:latin typeface="Malgun Gothic"/>
                <a:cs typeface="Malgun Gothic"/>
              </a:rPr>
              <a:t>또는 </a:t>
            </a:r>
            <a:r>
              <a:rPr sz="1800" b="1" spc="80" dirty="0">
                <a:latin typeface="Calibri"/>
                <a:cs typeface="Calibri"/>
              </a:rPr>
              <a:t>Google </a:t>
            </a:r>
            <a:r>
              <a:rPr sz="1800" b="1" spc="-40" dirty="0">
                <a:latin typeface="Calibri"/>
                <a:cs typeface="Calibri"/>
              </a:rPr>
              <a:t>Guice</a:t>
            </a:r>
            <a:r>
              <a:rPr sz="1800" b="1" spc="-40" dirty="0">
                <a:latin typeface="Malgun Gothic"/>
                <a:cs typeface="Malgun Gothic"/>
              </a:rPr>
              <a:t>등의 </a:t>
            </a:r>
            <a:r>
              <a:rPr sz="1800" b="1" spc="165" dirty="0">
                <a:latin typeface="Calibri"/>
                <a:cs typeface="Calibri"/>
              </a:rPr>
              <a:t>DI </a:t>
            </a:r>
            <a:r>
              <a:rPr sz="1800" b="1" spc="-385" dirty="0">
                <a:latin typeface="Malgun Gothic"/>
                <a:cs typeface="Malgun Gothic"/>
              </a:rPr>
              <a:t>프레임워크를  </a:t>
            </a:r>
            <a:r>
              <a:rPr sz="1800" b="1" spc="-380" dirty="0">
                <a:latin typeface="Malgun Gothic"/>
                <a:cs typeface="Malgun Gothic"/>
              </a:rPr>
              <a:t>이용하여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23070" cy="1297305"/>
          </a:xfrm>
          <a:prstGeom prst="rect">
            <a:avLst/>
          </a:prstGeom>
          <a:solidFill>
            <a:srgbClr val="F1F1F1"/>
          </a:solidFill>
          <a:ln w="6349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880"/>
              </a:spcBef>
            </a:pP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2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"mybatis-config.xml"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Reader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Resources.</a:t>
            </a:r>
            <a:r>
              <a:rPr sz="1400" b="1" i="1" dirty="0">
                <a:latin typeface="Consolas"/>
                <a:cs typeface="Consolas"/>
              </a:rPr>
              <a:t>getResourceAsReader(</a:t>
            </a:r>
            <a:r>
              <a:rPr sz="1400" b="1" i="1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400" b="1" i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400" b="1" spc="10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SqlSessionFactoryBuilder().build(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400" b="1" spc="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51" y="3862235"/>
            <a:ext cx="9323070" cy="187134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03505" marR="201676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nsolas"/>
                <a:cs typeface="Consolas"/>
              </a:rPr>
              <a:t>DataSource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ds </a:t>
            </a:r>
            <a:r>
              <a:rPr sz="1400" b="1" dirty="0">
                <a:latin typeface="Consolas"/>
                <a:cs typeface="Consolas"/>
              </a:rPr>
              <a:t>= BlogDataSourceFactory.getBlogDataSource();  TransactionFactory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transationFactory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JdbcTransactionFactory();  Environment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env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Environment(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dirty="0">
                <a:latin typeface="Consolas"/>
                <a:cs typeface="Consolas"/>
              </a:rPr>
              <a:t>, transactionFactory,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ds</a:t>
            </a:r>
            <a:r>
              <a:rPr sz="1400" b="1" dirty="0">
                <a:latin typeface="Consolas"/>
                <a:cs typeface="Consolas"/>
              </a:rPr>
              <a:t>);  Configuration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conf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Configuration(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env</a:t>
            </a:r>
            <a:r>
              <a:rPr sz="1400" b="1" dirty="0">
                <a:latin typeface="Consolas"/>
                <a:cs typeface="Consolas"/>
              </a:rPr>
              <a:t>);  Configuration.addmapper(AuthorMapper.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400" b="1" spc="28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SqlSessionFactoryBuilder().build(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conf</a:t>
            </a:r>
            <a:r>
              <a:rPr sz="1400" b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748" y="2924936"/>
            <a:ext cx="9201785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7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"mybatis-config.xml"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Reader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Resources.</a:t>
            </a:r>
            <a:r>
              <a:rPr sz="1400" b="1" i="1" dirty="0">
                <a:latin typeface="Consolas"/>
                <a:cs typeface="Consolas"/>
              </a:rPr>
              <a:t>getResourceAsReader(</a:t>
            </a:r>
            <a:r>
              <a:rPr sz="1400" b="1" i="1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400" b="1" i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 marR="91059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spc="5" dirty="0">
                <a:latin typeface="Consolas"/>
                <a:cs typeface="Consolas"/>
              </a:rPr>
              <a:t>SqlSessionFactoryBuilder().build(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400" b="1" spc="5" dirty="0">
                <a:latin typeface="Consolas"/>
                <a:cs typeface="Consolas"/>
              </a:rPr>
              <a:t>);  </a:t>
            </a: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5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dirty="0">
                <a:latin typeface="Consolas"/>
                <a:cs typeface="Consolas"/>
              </a:rPr>
              <a:t>.openSession();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1748" y="2420873"/>
            <a:ext cx="3489960" cy="432434"/>
          </a:xfrm>
          <a:custGeom>
            <a:avLst/>
            <a:gdLst/>
            <a:ahLst/>
            <a:cxnLst/>
            <a:rect l="l" t="t" r="r" b="b"/>
            <a:pathLst>
              <a:path w="3489960" h="432435">
                <a:moveTo>
                  <a:pt x="3273729" y="0"/>
                </a:moveTo>
                <a:lnTo>
                  <a:pt x="0" y="0"/>
                </a:lnTo>
                <a:lnTo>
                  <a:pt x="0" y="432053"/>
                </a:lnTo>
                <a:lnTo>
                  <a:pt x="3273729" y="432053"/>
                </a:lnTo>
                <a:lnTo>
                  <a:pt x="3489756" y="216026"/>
                </a:lnTo>
                <a:lnTo>
                  <a:pt x="327372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486" y="2420873"/>
            <a:ext cx="3168650" cy="432434"/>
          </a:xfrm>
          <a:custGeom>
            <a:avLst/>
            <a:gdLst/>
            <a:ahLst/>
            <a:cxnLst/>
            <a:rect l="l" t="t" r="r" b="b"/>
            <a:pathLst>
              <a:path w="3168650" h="432435">
                <a:moveTo>
                  <a:pt x="2952368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952368" y="432053"/>
                </a:lnTo>
                <a:lnTo>
                  <a:pt x="3168395" y="216026"/>
                </a:lnTo>
                <a:lnTo>
                  <a:pt x="295236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865" y="2420873"/>
            <a:ext cx="2831465" cy="432434"/>
          </a:xfrm>
          <a:custGeom>
            <a:avLst/>
            <a:gdLst/>
            <a:ahLst/>
            <a:cxnLst/>
            <a:rect l="l" t="t" r="r" b="b"/>
            <a:pathLst>
              <a:path w="2831465" h="432435">
                <a:moveTo>
                  <a:pt x="2615183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615183" y="432053"/>
                </a:lnTo>
                <a:lnTo>
                  <a:pt x="2831210" y="216026"/>
                </a:lnTo>
                <a:lnTo>
                  <a:pt x="2615183" y="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118" y="862329"/>
            <a:ext cx="8844915" cy="188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는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5" dirty="0">
                <a:latin typeface="Malgun Gothic"/>
                <a:cs typeface="Malgun Gothic"/>
              </a:rPr>
              <a:t>인스턴스를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객체는  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사용하기  위한  가장  기본적인  자바  </a:t>
            </a:r>
            <a:r>
              <a:rPr sz="1600" spc="-235" dirty="0">
                <a:latin typeface="Gulim"/>
                <a:cs typeface="Gulim"/>
              </a:rPr>
              <a:t> </a:t>
            </a:r>
            <a:r>
              <a:rPr sz="1600" spc="-280" dirty="0">
                <a:latin typeface="Gulim"/>
                <a:cs typeface="Gulim"/>
              </a:rPr>
              <a:t>인터페이스입니다</a:t>
            </a:r>
            <a:r>
              <a:rPr sz="1600" spc="-280" dirty="0">
                <a:latin typeface="Calibri"/>
                <a:cs typeface="Calibri"/>
              </a:rPr>
              <a:t>.</a:t>
            </a:r>
            <a:r>
              <a:rPr sz="1600" spc="-20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객체를  통해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명령어를  실행하고  </a:t>
            </a:r>
            <a:r>
              <a:rPr sz="1600" spc="-30" dirty="0">
                <a:latin typeface="Calibri"/>
                <a:cs typeface="Calibri"/>
              </a:rPr>
              <a:t>Mapper</a:t>
            </a:r>
            <a:r>
              <a:rPr sz="1600" spc="-30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얻으며  트랙잰션을  관리할  수  </a:t>
            </a:r>
            <a:r>
              <a:rPr sz="1600" spc="-16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객체의  인스턴스를  생성하기  위해서는  </a:t>
            </a:r>
            <a:r>
              <a:rPr sz="1600" spc="30" dirty="0">
                <a:latin typeface="Calibri"/>
                <a:cs typeface="Calibri"/>
              </a:rPr>
              <a:t>SqlSessionFactory </a:t>
            </a:r>
            <a:r>
              <a:rPr sz="1600" spc="-320" dirty="0">
                <a:latin typeface="Gulim"/>
                <a:cs typeface="Gulim"/>
              </a:rPr>
              <a:t>인스턴스가   </a:t>
            </a:r>
            <a:r>
              <a:rPr sz="1600" spc="-260" dirty="0">
                <a:latin typeface="Gulim"/>
                <a:cs typeface="Gulim"/>
              </a:rPr>
              <a:t> 필요합니다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는 </a:t>
            </a:r>
            <a:r>
              <a:rPr sz="1600" spc="20" dirty="0">
                <a:latin typeface="Calibri"/>
                <a:cs typeface="Calibri"/>
              </a:rPr>
              <a:t>SqlSessionFactoryBuilder</a:t>
            </a:r>
            <a:r>
              <a:rPr sz="1600" spc="20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통해</a:t>
            </a:r>
            <a:r>
              <a:rPr sz="1600" spc="-15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생성됩니다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3810">
              <a:lnSpc>
                <a:spcPct val="100000"/>
              </a:lnSpc>
              <a:spcBef>
                <a:spcPts val="5"/>
              </a:spcBef>
              <a:tabLst>
                <a:tab pos="4791075" algn="l"/>
                <a:tab pos="7928609" algn="l"/>
              </a:tabLst>
            </a:pP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SqlSessionFactoryBuilder	SqlSessionFactory	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SqlSession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/>
          <p:nvPr/>
        </p:nvSpPr>
        <p:spPr>
          <a:xfrm>
            <a:off x="1419986" y="2348864"/>
            <a:ext cx="8353425" cy="2160270"/>
          </a:xfrm>
          <a:custGeom>
            <a:avLst/>
            <a:gdLst/>
            <a:ahLst/>
            <a:cxnLst/>
            <a:rect l="l" t="t" r="r" b="b"/>
            <a:pathLst>
              <a:path w="8353425" h="2160270">
                <a:moveTo>
                  <a:pt x="0" y="2160269"/>
                </a:moveTo>
                <a:lnTo>
                  <a:pt x="8353171" y="2160269"/>
                </a:lnTo>
                <a:lnTo>
                  <a:pt x="8353171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9986" y="2348864"/>
            <a:ext cx="8353425" cy="2160270"/>
          </a:xfrm>
          <a:custGeom>
            <a:avLst/>
            <a:gdLst/>
            <a:ahLst/>
            <a:cxnLst/>
            <a:rect l="l" t="t" r="r" b="b"/>
            <a:pathLst>
              <a:path w="8353425" h="2160270">
                <a:moveTo>
                  <a:pt x="0" y="2160269"/>
                </a:moveTo>
                <a:lnTo>
                  <a:pt x="8353171" y="2160269"/>
                </a:lnTo>
                <a:lnTo>
                  <a:pt x="8353171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118" y="862329"/>
            <a:ext cx="897001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0" dirty="0">
                <a:latin typeface="Malgun Gothic"/>
                <a:cs typeface="Malgun Gothic"/>
              </a:rPr>
              <a:t>객체는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수행에 필요한 </a:t>
            </a:r>
            <a:r>
              <a:rPr sz="1800" b="1" spc="210" dirty="0">
                <a:latin typeface="Calibri"/>
                <a:cs typeface="Calibri"/>
              </a:rPr>
              <a:t>CRUD </a:t>
            </a:r>
            <a:r>
              <a:rPr sz="1800" b="1" spc="-385" dirty="0">
                <a:latin typeface="Malgun Gothic"/>
                <a:cs typeface="Malgun Gothic"/>
              </a:rPr>
              <a:t>메소드를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아래의  메소드는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매핑  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파일에 </a:t>
            </a:r>
            <a:r>
              <a:rPr sz="1600" spc="-320" dirty="0">
                <a:latin typeface="Gulim"/>
                <a:cs typeface="Gulim"/>
              </a:rPr>
              <a:t>정의된  </a:t>
            </a:r>
            <a:r>
              <a:rPr sz="1600" spc="35" dirty="0">
                <a:latin typeface="Calibri"/>
                <a:cs typeface="Calibri"/>
              </a:rPr>
              <a:t>Select, </a:t>
            </a:r>
            <a:r>
              <a:rPr sz="1600" spc="10" dirty="0">
                <a:latin typeface="Calibri"/>
                <a:cs typeface="Calibri"/>
              </a:rPr>
              <a:t>Insert, </a:t>
            </a:r>
            <a:r>
              <a:rPr sz="1600" spc="40" dirty="0">
                <a:latin typeface="Calibri"/>
                <a:cs typeface="Calibri"/>
              </a:rPr>
              <a:t>Update, </a:t>
            </a:r>
            <a:r>
              <a:rPr sz="1600" spc="-85" dirty="0">
                <a:latin typeface="Calibri"/>
                <a:cs typeface="Calibri"/>
              </a:rPr>
              <a:t>Delete</a:t>
            </a:r>
            <a:r>
              <a:rPr sz="1600" spc="-85" dirty="0">
                <a:latin typeface="Gulim"/>
                <a:cs typeface="Gulim"/>
              </a:rPr>
              <a:t>구문을 </a:t>
            </a:r>
            <a:r>
              <a:rPr sz="1600" spc="-320" dirty="0">
                <a:latin typeface="Gulim"/>
                <a:cs typeface="Gulim"/>
              </a:rPr>
              <a:t>수행하는데   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45" dirty="0">
                <a:latin typeface="Calibri"/>
                <a:cs typeface="Calibri"/>
              </a:rPr>
              <a:t>selectOne,  </a:t>
            </a:r>
            <a:r>
              <a:rPr sz="1600" spc="15" dirty="0">
                <a:latin typeface="Calibri"/>
                <a:cs typeface="Calibri"/>
              </a:rPr>
              <a:t>selectList </a:t>
            </a:r>
            <a:r>
              <a:rPr sz="1600" spc="-320" dirty="0">
                <a:latin typeface="Gulim"/>
                <a:cs typeface="Gulim"/>
              </a:rPr>
              <a:t>메소드는  각각  데이터  </a:t>
            </a:r>
            <a:r>
              <a:rPr sz="1600" spc="-120" dirty="0">
                <a:latin typeface="Calibri"/>
                <a:cs typeface="Calibri"/>
              </a:rPr>
              <a:t>1</a:t>
            </a:r>
            <a:r>
              <a:rPr sz="1600" spc="-120" dirty="0">
                <a:latin typeface="Gulim"/>
                <a:cs typeface="Gulim"/>
              </a:rPr>
              <a:t>건 </a:t>
            </a:r>
            <a:r>
              <a:rPr sz="1600" spc="-320" dirty="0">
                <a:latin typeface="Gulim"/>
                <a:cs typeface="Gulim"/>
              </a:rPr>
              <a:t>및  </a:t>
            </a:r>
            <a:r>
              <a:rPr sz="1600" spc="-60" dirty="0">
                <a:latin typeface="Calibri"/>
                <a:cs typeface="Calibri"/>
              </a:rPr>
              <a:t>N</a:t>
            </a:r>
            <a:r>
              <a:rPr sz="1600" spc="-60" dirty="0">
                <a:latin typeface="Gulim"/>
                <a:cs typeface="Gulim"/>
              </a:rPr>
              <a:t>건 </a:t>
            </a:r>
            <a:r>
              <a:rPr sz="1600" spc="-320" dirty="0">
                <a:latin typeface="Gulim"/>
                <a:cs typeface="Gulim"/>
              </a:rPr>
              <a:t>조회를  하기  위해  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Calibri"/>
                <a:cs typeface="Calibri"/>
              </a:rPr>
              <a:t>insert, update, </a:t>
            </a:r>
            <a:r>
              <a:rPr sz="1600" dirty="0">
                <a:latin typeface="Calibri"/>
                <a:cs typeface="Calibri"/>
              </a:rPr>
              <a:t>delete </a:t>
            </a:r>
            <a:r>
              <a:rPr sz="1600" spc="-320" dirty="0">
                <a:latin typeface="Gulim"/>
                <a:cs typeface="Gulim"/>
              </a:rPr>
              <a:t>메소드는  각각  데이터  </a:t>
            </a:r>
            <a:r>
              <a:rPr sz="1600" spc="-190" dirty="0">
                <a:latin typeface="Gulim"/>
                <a:cs typeface="Gulim"/>
              </a:rPr>
              <a:t>삽입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190" dirty="0">
                <a:latin typeface="Gulim"/>
                <a:cs typeface="Gulim"/>
              </a:rPr>
              <a:t>수정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삭제를  하기  위해  </a:t>
            </a:r>
            <a:r>
              <a:rPr sz="1600" spc="-23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163320" marR="257873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spc="5" dirty="0">
                <a:latin typeface="Consolas"/>
                <a:cs typeface="Consolas"/>
              </a:rPr>
              <a:t>.openSession();  </a:t>
            </a:r>
            <a:r>
              <a:rPr sz="1400" b="1" dirty="0">
                <a:latin typeface="Consolas"/>
                <a:cs typeface="Consolas"/>
              </a:rPr>
              <a:t>Author author =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null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8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344420" marR="610870" indent="-7886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authors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author </a:t>
            </a:r>
            <a:r>
              <a:rPr sz="1400" b="1" dirty="0">
                <a:latin typeface="Consolas"/>
                <a:cs typeface="Consolas"/>
              </a:rPr>
              <a:t>= (Author)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.selectOne( 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"com.namoo.mybatis.blog.mapper.AuthorMapper.findAuthor"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-8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id);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556385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4166489"/>
            <a:ext cx="13766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return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9986" y="4653191"/>
            <a:ext cx="8353425" cy="1584325"/>
          </a:xfrm>
          <a:custGeom>
            <a:avLst/>
            <a:gdLst/>
            <a:ahLst/>
            <a:cxnLst/>
            <a:rect l="l" t="t" r="r" b="b"/>
            <a:pathLst>
              <a:path w="8353425" h="1584325">
                <a:moveTo>
                  <a:pt x="0" y="1584197"/>
                </a:moveTo>
                <a:lnTo>
                  <a:pt x="8353171" y="1584197"/>
                </a:lnTo>
                <a:lnTo>
                  <a:pt x="8353171" y="0"/>
                </a:lnTo>
                <a:lnTo>
                  <a:pt x="0" y="0"/>
                </a:lnTo>
                <a:lnTo>
                  <a:pt x="0" y="15841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9986" y="4653191"/>
            <a:ext cx="8353425" cy="1584325"/>
          </a:xfrm>
          <a:custGeom>
            <a:avLst/>
            <a:gdLst/>
            <a:ahLst/>
            <a:cxnLst/>
            <a:rect l="l" t="t" r="r" b="b"/>
            <a:pathLst>
              <a:path w="8353425" h="1584325">
                <a:moveTo>
                  <a:pt x="0" y="1584197"/>
                </a:moveTo>
                <a:lnTo>
                  <a:pt x="8353171" y="1584197"/>
                </a:lnTo>
                <a:lnTo>
                  <a:pt x="8353171" y="0"/>
                </a:lnTo>
                <a:lnTo>
                  <a:pt x="0" y="0"/>
                </a:lnTo>
                <a:lnTo>
                  <a:pt x="0" y="158419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994" y="4697476"/>
            <a:ext cx="728535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&lt;mapper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namespace=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com.namoo.mybatis.blog.mapper.AuthorMapper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88975" indent="-3949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&lt;select id=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findAuthor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400" b="1" dirty="0">
                <a:latin typeface="Consolas"/>
                <a:cs typeface="Consolas"/>
              </a:rPr>
              <a:t>parameterType 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String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400" b="1" dirty="0">
                <a:latin typeface="Consolas"/>
                <a:cs typeface="Consolas"/>
              </a:rPr>
              <a:t>resultType 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Author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latin typeface="Consolas"/>
                <a:cs typeface="Consolas"/>
              </a:rPr>
              <a:t>&gt;  </a:t>
            </a:r>
            <a:r>
              <a:rPr sz="1400" b="1" dirty="0">
                <a:latin typeface="Consolas"/>
                <a:cs typeface="Consolas"/>
              </a:rPr>
              <a:t>SELECT </a:t>
            </a:r>
            <a:r>
              <a:rPr sz="1400" b="1" spc="5" dirty="0">
                <a:latin typeface="Consolas"/>
                <a:cs typeface="Consolas"/>
              </a:rPr>
              <a:t>id, </a:t>
            </a:r>
            <a:r>
              <a:rPr sz="1400" b="1" dirty="0">
                <a:latin typeface="Consolas"/>
                <a:cs typeface="Consolas"/>
              </a:rPr>
              <a:t>password, name,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email</a:t>
            </a:r>
            <a:endParaRPr sz="14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 </a:t>
            </a:r>
            <a:r>
              <a:rPr sz="1400" b="1" dirty="0">
                <a:latin typeface="Consolas"/>
                <a:cs typeface="Consolas"/>
              </a:rPr>
              <a:t>= #{id,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jdbcType=VARCHAR}</a:t>
            </a:r>
            <a:endParaRPr sz="1400">
              <a:latin typeface="Consolas"/>
              <a:cs typeface="Consolas"/>
            </a:endParaRPr>
          </a:p>
          <a:p>
            <a:pPr marL="2940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&lt;/select&gt;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&lt;/mapper&gt;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42070" y="4253357"/>
            <a:ext cx="11423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AuthorDaoImpl.java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6216" y="5909919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(1/6)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45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0559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SqlSession</a:t>
            </a:r>
            <a:r>
              <a:rPr sz="1800" b="1" spc="-45" dirty="0">
                <a:latin typeface="Malgun Gothic"/>
                <a:cs typeface="Malgun Gothic"/>
              </a:rPr>
              <a:t>으로 </a:t>
            </a:r>
            <a:r>
              <a:rPr sz="1800" b="1" spc="-385" dirty="0">
                <a:latin typeface="Malgun Gothic"/>
                <a:cs typeface="Malgun Gothic"/>
              </a:rPr>
              <a:t>매핑구문을  호출하면  문제점이</a:t>
            </a:r>
            <a:r>
              <a:rPr sz="1800" b="1" spc="-40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객체를  이용하여  매핑구문을  호출할  때는  문자열로  매퍼와  </a:t>
            </a:r>
            <a:r>
              <a:rPr sz="1600" spc="-65" dirty="0">
                <a:latin typeface="Calibri"/>
                <a:cs typeface="Calibri"/>
              </a:rPr>
              <a:t>id</a:t>
            </a:r>
            <a:r>
              <a:rPr sz="1600" spc="-6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조합하여  파라미터로  작성해야   </a:t>
            </a:r>
            <a:r>
              <a:rPr sz="1600" spc="-25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이러한  방법을  사용하면  오타나  타입변환으로  인한  에러가  자주  </a:t>
            </a:r>
            <a:r>
              <a:rPr sz="1600" spc="-26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발생합니다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80" dirty="0">
                <a:latin typeface="Malgun Gothic"/>
                <a:cs typeface="Malgun Gothic"/>
              </a:rPr>
              <a:t>사용한  </a:t>
            </a:r>
            <a:r>
              <a:rPr sz="1800" b="1" spc="-385" dirty="0">
                <a:latin typeface="Malgun Gothic"/>
                <a:cs typeface="Malgun Gothic"/>
              </a:rPr>
              <a:t>효율적인 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70" dirty="0">
                <a:latin typeface="Malgun Gothic"/>
                <a:cs typeface="Malgun Gothic"/>
              </a:rPr>
              <a:t>구문 호출 </a:t>
            </a:r>
            <a:r>
              <a:rPr sz="1800" b="1" spc="-380" dirty="0">
                <a:latin typeface="Malgun Gothic"/>
                <a:cs typeface="Malgun Gothic"/>
              </a:rPr>
              <a:t>방법을 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인터페이스를  통한  명시적인  </a:t>
            </a:r>
            <a:r>
              <a:rPr sz="1600" spc="5" dirty="0">
                <a:latin typeface="Calibri"/>
                <a:cs typeface="Calibri"/>
              </a:rPr>
              <a:t>Parameter/ReturnType </a:t>
            </a:r>
            <a:r>
              <a:rPr sz="1600" spc="-320" dirty="0">
                <a:latin typeface="Gulim"/>
                <a:cs typeface="Gulim"/>
              </a:rPr>
              <a:t>선언으로  안전한  타입  변경을  </a:t>
            </a:r>
            <a:r>
              <a:rPr sz="1600" spc="-17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제공합니다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인터페이스는 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0" dirty="0">
                <a:latin typeface="Malgun Gothic"/>
                <a:cs typeface="Malgun Gothic"/>
              </a:rPr>
              <a:t>객체에서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80" dirty="0">
                <a:latin typeface="Malgun Gothic"/>
                <a:cs typeface="Malgun Gothic"/>
              </a:rPr>
              <a:t>생성된  </a:t>
            </a:r>
            <a:r>
              <a:rPr sz="1800" b="1" spc="-120" dirty="0">
                <a:latin typeface="Calibri"/>
                <a:cs typeface="Calibri"/>
              </a:rPr>
              <a:t>mapper</a:t>
            </a:r>
            <a:r>
              <a:rPr sz="1800" b="1" spc="-120" dirty="0">
                <a:latin typeface="Malgun Gothic"/>
                <a:cs typeface="Malgun Gothic"/>
              </a:rPr>
              <a:t>프록시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0" dirty="0">
                <a:latin typeface="Malgun Gothic"/>
                <a:cs typeface="Malgun Gothic"/>
              </a:rPr>
              <a:t>반환 받아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2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9703" y="3485896"/>
            <a:ext cx="9044305" cy="1887855"/>
          </a:xfrm>
          <a:custGeom>
            <a:avLst/>
            <a:gdLst/>
            <a:ahLst/>
            <a:cxnLst/>
            <a:rect l="l" t="t" r="r" b="b"/>
            <a:pathLst>
              <a:path w="9044305" h="1887854">
                <a:moveTo>
                  <a:pt x="0" y="1887346"/>
                </a:moveTo>
                <a:lnTo>
                  <a:pt x="9043797" y="1887346"/>
                </a:lnTo>
                <a:lnTo>
                  <a:pt x="9043797" y="0"/>
                </a:lnTo>
                <a:lnTo>
                  <a:pt x="0" y="0"/>
                </a:lnTo>
                <a:lnTo>
                  <a:pt x="0" y="18873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703" y="3485896"/>
            <a:ext cx="9044305" cy="1887855"/>
          </a:xfrm>
          <a:custGeom>
            <a:avLst/>
            <a:gdLst/>
            <a:ahLst/>
            <a:cxnLst/>
            <a:rect l="l" t="t" r="r" b="b"/>
            <a:pathLst>
              <a:path w="9044305" h="1887854">
                <a:moveTo>
                  <a:pt x="0" y="1887346"/>
                </a:moveTo>
                <a:lnTo>
                  <a:pt x="9043797" y="1887346"/>
                </a:lnTo>
                <a:lnTo>
                  <a:pt x="9043797" y="0"/>
                </a:lnTo>
                <a:lnTo>
                  <a:pt x="0" y="0"/>
                </a:lnTo>
                <a:lnTo>
                  <a:pt x="0" y="188734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748" y="2981832"/>
            <a:ext cx="2865120" cy="432434"/>
          </a:xfrm>
          <a:custGeom>
            <a:avLst/>
            <a:gdLst/>
            <a:ahLst/>
            <a:cxnLst/>
            <a:rect l="l" t="t" r="r" b="b"/>
            <a:pathLst>
              <a:path w="2865120" h="432435">
                <a:moveTo>
                  <a:pt x="2649016" y="0"/>
                </a:moveTo>
                <a:lnTo>
                  <a:pt x="0" y="0"/>
                </a:lnTo>
                <a:lnTo>
                  <a:pt x="0" y="432053"/>
                </a:lnTo>
                <a:lnTo>
                  <a:pt x="2649016" y="432053"/>
                </a:lnTo>
                <a:lnTo>
                  <a:pt x="2865043" y="216026"/>
                </a:lnTo>
                <a:lnTo>
                  <a:pt x="26490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6004" y="2981832"/>
            <a:ext cx="2457450" cy="432434"/>
          </a:xfrm>
          <a:custGeom>
            <a:avLst/>
            <a:gdLst/>
            <a:ahLst/>
            <a:cxnLst/>
            <a:rect l="l" t="t" r="r" b="b"/>
            <a:pathLst>
              <a:path w="2457450" h="432435">
                <a:moveTo>
                  <a:pt x="2241169" y="0"/>
                </a:moveTo>
                <a:lnTo>
                  <a:pt x="0" y="0"/>
                </a:lnTo>
                <a:lnTo>
                  <a:pt x="216027" y="216026"/>
                </a:lnTo>
                <a:lnTo>
                  <a:pt x="0" y="432053"/>
                </a:lnTo>
                <a:lnTo>
                  <a:pt x="2241169" y="432053"/>
                </a:lnTo>
                <a:lnTo>
                  <a:pt x="2457196" y="216026"/>
                </a:lnTo>
                <a:lnTo>
                  <a:pt x="224116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0971" y="2981832"/>
            <a:ext cx="2030095" cy="432434"/>
          </a:xfrm>
          <a:custGeom>
            <a:avLst/>
            <a:gdLst/>
            <a:ahLst/>
            <a:cxnLst/>
            <a:rect l="l" t="t" r="r" b="b"/>
            <a:pathLst>
              <a:path w="2030095" h="432435">
                <a:moveTo>
                  <a:pt x="1814068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1814068" y="432053"/>
                </a:lnTo>
                <a:lnTo>
                  <a:pt x="2030095" y="216026"/>
                </a:lnTo>
                <a:lnTo>
                  <a:pt x="1814068" y="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35694" y="3080258"/>
            <a:ext cx="6724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Mapper</a:t>
            </a:r>
            <a:r>
              <a:rPr sz="14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3176" y="2981832"/>
            <a:ext cx="2353310" cy="432434"/>
          </a:xfrm>
          <a:custGeom>
            <a:avLst/>
            <a:gdLst/>
            <a:ahLst/>
            <a:cxnLst/>
            <a:rect l="l" t="t" r="r" b="b"/>
            <a:pathLst>
              <a:path w="2353309" h="432435">
                <a:moveTo>
                  <a:pt x="2137155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137155" y="432053"/>
                </a:lnTo>
                <a:lnTo>
                  <a:pt x="2353182" y="216026"/>
                </a:lnTo>
                <a:lnTo>
                  <a:pt x="21371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3924" y="3080258"/>
            <a:ext cx="6496685" cy="232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  <a:tabLst>
                <a:tab pos="3091815" algn="l"/>
                <a:tab pos="5580380" algn="l"/>
              </a:tabLst>
            </a:pPr>
            <a:r>
              <a:rPr sz="14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SqlSessionFactoryBuilder	SqlSessionFactory	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SqlSession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7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sqlSessionFactory.openSession();</a:t>
            </a:r>
            <a:endParaRPr sz="1400">
              <a:latin typeface="Consolas"/>
              <a:cs typeface="Consolas"/>
            </a:endParaRPr>
          </a:p>
          <a:p>
            <a:pPr marL="12700" marR="440944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 author =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null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9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 marR="17589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AuthorMapper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mapper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.getMapper(AuthorMapper.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); 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author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4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mapper</a:t>
            </a:r>
            <a:r>
              <a:rPr sz="1400" b="1" dirty="0">
                <a:latin typeface="Consolas"/>
                <a:cs typeface="Consolas"/>
              </a:rPr>
              <a:t>.findAuthor(id);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spc="-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return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17406" y="5087620"/>
            <a:ext cx="11677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AuthorDaoImpl.java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40908" y="2765170"/>
            <a:ext cx="4320540" cy="3187065"/>
          </a:xfrm>
          <a:custGeom>
            <a:avLst/>
            <a:gdLst/>
            <a:ahLst/>
            <a:cxnLst/>
            <a:rect l="l" t="t" r="r" b="b"/>
            <a:pathLst>
              <a:path w="4320540" h="3187065">
                <a:moveTo>
                  <a:pt x="0" y="3186810"/>
                </a:moveTo>
                <a:lnTo>
                  <a:pt x="4320286" y="3186810"/>
                </a:lnTo>
                <a:lnTo>
                  <a:pt x="4320286" y="0"/>
                </a:lnTo>
                <a:lnTo>
                  <a:pt x="0" y="0"/>
                </a:lnTo>
                <a:lnTo>
                  <a:pt x="0" y="31868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0908" y="2765170"/>
            <a:ext cx="4320540" cy="3187065"/>
          </a:xfrm>
          <a:custGeom>
            <a:avLst/>
            <a:gdLst/>
            <a:ahLst/>
            <a:cxnLst/>
            <a:rect l="l" t="t" r="r" b="b"/>
            <a:pathLst>
              <a:path w="4320540" h="3187065">
                <a:moveTo>
                  <a:pt x="0" y="3186810"/>
                </a:moveTo>
                <a:lnTo>
                  <a:pt x="4320286" y="3186810"/>
                </a:lnTo>
                <a:lnTo>
                  <a:pt x="4320286" y="0"/>
                </a:lnTo>
                <a:lnTo>
                  <a:pt x="0" y="0"/>
                </a:lnTo>
                <a:lnTo>
                  <a:pt x="0" y="3186810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5777" y="2828671"/>
            <a:ext cx="344868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 marL="222885" marR="5080">
              <a:lnSpc>
                <a:spcPct val="100000"/>
              </a:lnSpc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"http://mybatis.org/dtd/mybatis-3-mapper.dtd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4732" y="3521532"/>
            <a:ext cx="3478529" cy="242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8369" y="3590925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989" y="3826674"/>
            <a:ext cx="360045" cy="2286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5084" y="3984078"/>
            <a:ext cx="593725" cy="24002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6629" y="3977347"/>
            <a:ext cx="530225" cy="2470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55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Auth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8057" y="4048125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5777" y="3590925"/>
            <a:ext cx="3308350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tabLst>
                <a:tab pos="140970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2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10" dirty="0">
                <a:latin typeface="Consolas"/>
                <a:cs typeface="Consolas"/>
              </a:rPr>
              <a:t>=	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tabLst>
                <a:tab pos="2458720" algn="l"/>
              </a:tabLst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	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 marL="64198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64198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 AUTHOR_TB WHERE ID =</a:t>
            </a:r>
            <a:r>
              <a:rPr sz="1000" b="1" spc="-6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#{id}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(2/6)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-204" dirty="0"/>
              <a:t> </a:t>
            </a:r>
            <a:r>
              <a:rPr spc="20" dirty="0"/>
              <a:t>(2/3)</a:t>
            </a:r>
          </a:p>
        </p:txBody>
      </p:sp>
      <p:sp>
        <p:nvSpPr>
          <p:cNvPr id="14" name="object 14"/>
          <p:cNvSpPr/>
          <p:nvPr/>
        </p:nvSpPr>
        <p:spPr>
          <a:xfrm>
            <a:off x="1345564" y="2772029"/>
            <a:ext cx="4032885" cy="2099945"/>
          </a:xfrm>
          <a:custGeom>
            <a:avLst/>
            <a:gdLst/>
            <a:ahLst/>
            <a:cxnLst/>
            <a:rect l="l" t="t" r="r" b="b"/>
            <a:pathLst>
              <a:path w="4032885" h="2099945">
                <a:moveTo>
                  <a:pt x="0" y="2099818"/>
                </a:moveTo>
                <a:lnTo>
                  <a:pt x="4032504" y="2099818"/>
                </a:lnTo>
                <a:lnTo>
                  <a:pt x="4032504" y="0"/>
                </a:lnTo>
                <a:lnTo>
                  <a:pt x="0" y="0"/>
                </a:lnTo>
                <a:lnTo>
                  <a:pt x="0" y="209981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564" y="2772029"/>
            <a:ext cx="4032885" cy="2099945"/>
          </a:xfrm>
          <a:custGeom>
            <a:avLst/>
            <a:gdLst/>
            <a:ahLst/>
            <a:cxnLst/>
            <a:rect l="l" t="t" r="r" b="b"/>
            <a:pathLst>
              <a:path w="4032885" h="2099945">
                <a:moveTo>
                  <a:pt x="0" y="2099818"/>
                </a:moveTo>
                <a:lnTo>
                  <a:pt x="4032504" y="2099818"/>
                </a:lnTo>
                <a:lnTo>
                  <a:pt x="4032504" y="0"/>
                </a:lnTo>
                <a:lnTo>
                  <a:pt x="0" y="0"/>
                </a:lnTo>
                <a:lnTo>
                  <a:pt x="0" y="209981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9672" y="2898902"/>
            <a:ext cx="322199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package</a:t>
            </a:r>
            <a:r>
              <a:rPr sz="12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com.namoo.mybatis.blog.mapper;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5610" y="3650589"/>
            <a:ext cx="5867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Au</a:t>
            </a:r>
            <a:r>
              <a:rPr sz="1200" b="1" spc="10" dirty="0">
                <a:latin typeface="Consolas"/>
                <a:cs typeface="Consolas"/>
              </a:rPr>
              <a:t>t</a:t>
            </a:r>
            <a:r>
              <a:rPr sz="1200" b="1" dirty="0">
                <a:latin typeface="Consolas"/>
                <a:cs typeface="Consolas"/>
              </a:rPr>
              <a:t>hor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3691" y="3650589"/>
            <a:ext cx="43243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find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7754" y="3650589"/>
            <a:ext cx="5689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String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672" y="3265042"/>
            <a:ext cx="263398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200" b="1" dirty="0">
                <a:latin typeface="Consolas"/>
                <a:cs typeface="Consolas"/>
              </a:rPr>
              <a:t>AuthorMapper</a:t>
            </a:r>
            <a:r>
              <a:rPr sz="1200" b="1" spc="-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tabLst>
                <a:tab pos="2030095" algn="l"/>
              </a:tabLst>
            </a:pPr>
            <a:r>
              <a:rPr sz="1200" b="1" dirty="0">
                <a:latin typeface="Consolas"/>
                <a:cs typeface="Consolas"/>
              </a:rPr>
              <a:t>(	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List&lt;Author&gt;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findAll();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5205" y="3996563"/>
            <a:ext cx="229933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regist(Author</a:t>
            </a:r>
            <a:r>
              <a:rPr sz="1200" b="1" spc="-3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);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update(Author</a:t>
            </a:r>
            <a:r>
              <a:rPr sz="1200" b="1" spc="-3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);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delete(String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9672" y="4545457"/>
            <a:ext cx="109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2716" y="4657852"/>
            <a:ext cx="11112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AuthorMapper.java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5777" y="4810505"/>
            <a:ext cx="4136390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641985" marR="1739264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 name  FROM</a:t>
            </a:r>
            <a:r>
              <a:rPr sz="1000" b="1" spc="-9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AUTHOR_TB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57525" algn="l"/>
              </a:tabLst>
            </a:pPr>
            <a:r>
              <a:rPr sz="1500" b="1" spc="-7" baseline="2777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500" b="1" spc="-7" baseline="2777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500" b="1" spc="-7" baseline="2777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49375" y="2420797"/>
            <a:ext cx="4029075" cy="351155"/>
          </a:xfrm>
          <a:custGeom>
            <a:avLst/>
            <a:gdLst/>
            <a:ahLst/>
            <a:cxnLst/>
            <a:rect l="l" t="t" r="r" b="b"/>
            <a:pathLst>
              <a:path w="4029075" h="351155">
                <a:moveTo>
                  <a:pt x="0" y="351104"/>
                </a:moveTo>
                <a:lnTo>
                  <a:pt x="4028821" y="351104"/>
                </a:lnTo>
                <a:lnTo>
                  <a:pt x="4028821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9375" y="2420797"/>
            <a:ext cx="4029075" cy="351155"/>
          </a:xfrm>
          <a:custGeom>
            <a:avLst/>
            <a:gdLst/>
            <a:ahLst/>
            <a:cxnLst/>
            <a:rect l="l" t="t" r="r" b="b"/>
            <a:pathLst>
              <a:path w="4029075" h="351155">
                <a:moveTo>
                  <a:pt x="0" y="351104"/>
                </a:moveTo>
                <a:lnTo>
                  <a:pt x="4028821" y="351104"/>
                </a:lnTo>
                <a:lnTo>
                  <a:pt x="4028821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4355" y="2441448"/>
            <a:ext cx="45262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6672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4772" y="2441448"/>
            <a:ext cx="81076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5227" y="2456688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0908" y="2420797"/>
            <a:ext cx="4320540" cy="351155"/>
          </a:xfrm>
          <a:custGeom>
            <a:avLst/>
            <a:gdLst/>
            <a:ahLst/>
            <a:cxnLst/>
            <a:rect l="l" t="t" r="r" b="b"/>
            <a:pathLst>
              <a:path w="4320540" h="351155">
                <a:moveTo>
                  <a:pt x="0" y="351104"/>
                </a:moveTo>
                <a:lnTo>
                  <a:pt x="4320286" y="351104"/>
                </a:lnTo>
                <a:lnTo>
                  <a:pt x="4320286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0908" y="2420797"/>
            <a:ext cx="4320540" cy="351155"/>
          </a:xfrm>
          <a:custGeom>
            <a:avLst/>
            <a:gdLst/>
            <a:ahLst/>
            <a:cxnLst/>
            <a:rect l="l" t="t" r="r" b="b"/>
            <a:pathLst>
              <a:path w="4320540" h="351155">
                <a:moveTo>
                  <a:pt x="0" y="351104"/>
                </a:moveTo>
                <a:lnTo>
                  <a:pt x="4320286" y="351104"/>
                </a:lnTo>
                <a:lnTo>
                  <a:pt x="4320286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5000" y="2441448"/>
            <a:ext cx="690372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5059" y="2441448"/>
            <a:ext cx="3307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5455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53555" y="2441448"/>
            <a:ext cx="571500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4743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52843" y="2441448"/>
            <a:ext cx="452627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5159" y="2456688"/>
            <a:ext cx="249935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4783" y="2456688"/>
            <a:ext cx="519683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44156" y="2456688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3691" y="3650589"/>
            <a:ext cx="432434" cy="201295"/>
          </a:xfrm>
          <a:custGeom>
            <a:avLst/>
            <a:gdLst/>
            <a:ahLst/>
            <a:cxnLst/>
            <a:rect l="l" t="t" r="r" b="b"/>
            <a:pathLst>
              <a:path w="432435" h="201295">
                <a:moveTo>
                  <a:pt x="0" y="201193"/>
                </a:moveTo>
                <a:lnTo>
                  <a:pt x="432054" y="201193"/>
                </a:lnTo>
                <a:lnTo>
                  <a:pt x="432054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3691" y="3650589"/>
            <a:ext cx="432434" cy="201295"/>
          </a:xfrm>
          <a:custGeom>
            <a:avLst/>
            <a:gdLst/>
            <a:ahLst/>
            <a:cxnLst/>
            <a:rect l="l" t="t" r="r" b="b"/>
            <a:pathLst>
              <a:path w="432435" h="201295">
                <a:moveTo>
                  <a:pt x="0" y="201193"/>
                </a:moveTo>
                <a:lnTo>
                  <a:pt x="432054" y="201193"/>
                </a:lnTo>
                <a:lnTo>
                  <a:pt x="432054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700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57754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57754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699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5610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5610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3118" y="862329"/>
            <a:ext cx="9117330" cy="183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때 몇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0" dirty="0">
                <a:latin typeface="Malgun Gothic"/>
                <a:cs typeface="Malgun Gothic"/>
              </a:rPr>
              <a:t>규칙만  </a:t>
            </a:r>
            <a:r>
              <a:rPr sz="1800" b="1" spc="-300" dirty="0">
                <a:latin typeface="Malgun Gothic"/>
                <a:cs typeface="Malgun Gothic"/>
              </a:rPr>
              <a:t>지킨다면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365" dirty="0">
                <a:latin typeface="Malgun Gothic"/>
                <a:cs typeface="Malgun Gothic"/>
              </a:rPr>
              <a:t>좀 더 </a:t>
            </a:r>
            <a:r>
              <a:rPr sz="1800" b="1" spc="-370" dirty="0">
                <a:latin typeface="Malgun Gothic"/>
                <a:cs typeface="Malgun Gothic"/>
              </a:rPr>
              <a:t>쉬운 </a:t>
            </a:r>
            <a:r>
              <a:rPr sz="1800" b="1" spc="-385" dirty="0">
                <a:latin typeface="Malgun Gothic"/>
                <a:cs typeface="Malgun Gothic"/>
              </a:rPr>
              <a:t>방법으로  매핑구문을  </a:t>
            </a:r>
            <a:r>
              <a:rPr sz="1800" b="1" spc="-380" dirty="0">
                <a:latin typeface="Malgun Gothic"/>
                <a:cs typeface="Malgun Gothic"/>
              </a:rPr>
              <a:t>호출할  </a:t>
            </a:r>
            <a:r>
              <a:rPr sz="1800" b="1" spc="-365" dirty="0">
                <a:latin typeface="Malgun Gothic"/>
                <a:cs typeface="Malgun Gothic"/>
              </a:rPr>
              <a:t>수   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연결할  매퍼  인터페이스의  네임스페이스를  반드시  입력해야 </a:t>
            </a:r>
            <a:r>
              <a:rPr sz="1600" spc="-12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인터페이스의  메소드  명을  매핑구문의  </a:t>
            </a:r>
            <a:r>
              <a:rPr sz="1600" spc="-65" dirty="0">
                <a:latin typeface="Calibri"/>
                <a:cs typeface="Calibri"/>
              </a:rPr>
              <a:t>id</a:t>
            </a:r>
            <a:r>
              <a:rPr sz="1600" spc="-65" dirty="0">
                <a:latin typeface="Gulim"/>
                <a:cs typeface="Gulim"/>
              </a:rPr>
              <a:t>로 </a:t>
            </a:r>
            <a:r>
              <a:rPr sz="1600" spc="-320" dirty="0">
                <a:latin typeface="Gulim"/>
                <a:cs typeface="Gulim"/>
              </a:rPr>
              <a:t>지정해야 </a:t>
            </a:r>
            <a:r>
              <a:rPr sz="1600" spc="-145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인터페이스의  메소드와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매핑구문은  동일한  </a:t>
            </a:r>
            <a:r>
              <a:rPr sz="1600" spc="-240" dirty="0">
                <a:latin typeface="Gulim"/>
                <a:cs typeface="Gulim"/>
              </a:rPr>
              <a:t>리턴타입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파라미터  타입을  설정해야 </a:t>
            </a:r>
            <a:r>
              <a:rPr sz="1600" spc="-13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R="813435" algn="ctr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인터페이스의  메소드와  </a:t>
            </a:r>
            <a:r>
              <a:rPr sz="1800" b="1" spc="-380" dirty="0">
                <a:latin typeface="Malgun Gothic"/>
                <a:cs typeface="Malgun Gothic"/>
              </a:rPr>
              <a:t>매퍼 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매핑구문이  </a:t>
            </a:r>
            <a:r>
              <a:rPr sz="1800" b="1" spc="-380" dirty="0">
                <a:latin typeface="Malgun Gothic"/>
                <a:cs typeface="Malgun Gothic"/>
              </a:rPr>
              <a:t>일치하지  않으면  </a:t>
            </a:r>
            <a:r>
              <a:rPr sz="1800" b="1" spc="-375" dirty="0">
                <a:latin typeface="Malgun Gothic"/>
                <a:cs typeface="Malgun Gothic"/>
              </a:rPr>
              <a:t>런타임 </a:t>
            </a:r>
            <a:r>
              <a:rPr sz="1800" b="1" spc="-380" dirty="0">
                <a:latin typeface="Malgun Gothic"/>
                <a:cs typeface="Malgun Gothic"/>
              </a:rPr>
              <a:t>예외가</a:t>
            </a:r>
            <a:r>
              <a:rPr sz="1800" b="1" spc="-4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R="927735" algn="ctr">
              <a:lnSpc>
                <a:spcPct val="100000"/>
              </a:lnSpc>
              <a:spcBef>
                <a:spcPts val="1210"/>
              </a:spcBef>
              <a:tabLst>
                <a:tab pos="4391660" algn="l"/>
              </a:tabLst>
            </a:pP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</a:t>
            </a:r>
            <a:r>
              <a:rPr sz="12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매핑구문을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포함한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33183" y="3826674"/>
            <a:ext cx="323850" cy="213360"/>
          </a:xfrm>
          <a:custGeom>
            <a:avLst/>
            <a:gdLst/>
            <a:ahLst/>
            <a:cxnLst/>
            <a:rect l="l" t="t" r="r" b="b"/>
            <a:pathLst>
              <a:path w="323850" h="213360">
                <a:moveTo>
                  <a:pt x="0" y="213067"/>
                </a:moveTo>
                <a:lnTo>
                  <a:pt x="323735" y="213067"/>
                </a:lnTo>
                <a:lnTo>
                  <a:pt x="323735" y="0"/>
                </a:lnTo>
                <a:lnTo>
                  <a:pt x="0" y="0"/>
                </a:lnTo>
                <a:lnTo>
                  <a:pt x="0" y="213067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3183" y="3826674"/>
            <a:ext cx="323850" cy="213360"/>
          </a:xfrm>
          <a:custGeom>
            <a:avLst/>
            <a:gdLst/>
            <a:ahLst/>
            <a:cxnLst/>
            <a:rect l="l" t="t" r="r" b="b"/>
            <a:pathLst>
              <a:path w="323850" h="213360">
                <a:moveTo>
                  <a:pt x="0" y="213067"/>
                </a:moveTo>
                <a:lnTo>
                  <a:pt x="323735" y="213067"/>
                </a:lnTo>
                <a:lnTo>
                  <a:pt x="323735" y="0"/>
                </a:lnTo>
                <a:lnTo>
                  <a:pt x="0" y="0"/>
                </a:lnTo>
                <a:lnTo>
                  <a:pt x="0" y="213067"/>
                </a:lnTo>
                <a:close/>
              </a:path>
            </a:pathLst>
          </a:custGeom>
          <a:ln w="12700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8580" y="3984078"/>
            <a:ext cx="570230" cy="240029"/>
          </a:xfrm>
          <a:custGeom>
            <a:avLst/>
            <a:gdLst/>
            <a:ahLst/>
            <a:cxnLst/>
            <a:rect l="l" t="t" r="r" b="b"/>
            <a:pathLst>
              <a:path w="570229" h="240029">
                <a:moveTo>
                  <a:pt x="0" y="239687"/>
                </a:moveTo>
                <a:lnTo>
                  <a:pt x="569963" y="239687"/>
                </a:lnTo>
                <a:lnTo>
                  <a:pt x="569963" y="0"/>
                </a:lnTo>
                <a:lnTo>
                  <a:pt x="0" y="0"/>
                </a:lnTo>
                <a:lnTo>
                  <a:pt x="0" y="239687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8580" y="3984078"/>
            <a:ext cx="570230" cy="240029"/>
          </a:xfrm>
          <a:custGeom>
            <a:avLst/>
            <a:gdLst/>
            <a:ahLst/>
            <a:cxnLst/>
            <a:rect l="l" t="t" r="r" b="b"/>
            <a:pathLst>
              <a:path w="570229" h="240029">
                <a:moveTo>
                  <a:pt x="0" y="239687"/>
                </a:moveTo>
                <a:lnTo>
                  <a:pt x="569963" y="239687"/>
                </a:lnTo>
                <a:lnTo>
                  <a:pt x="569963" y="0"/>
                </a:lnTo>
                <a:lnTo>
                  <a:pt x="0" y="0"/>
                </a:lnTo>
                <a:lnTo>
                  <a:pt x="0" y="239687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96629" y="3977347"/>
            <a:ext cx="530225" cy="247015"/>
          </a:xfrm>
          <a:custGeom>
            <a:avLst/>
            <a:gdLst/>
            <a:ahLst/>
            <a:cxnLst/>
            <a:rect l="l" t="t" r="r" b="b"/>
            <a:pathLst>
              <a:path w="530225" h="247014">
                <a:moveTo>
                  <a:pt x="0" y="246418"/>
                </a:moveTo>
                <a:lnTo>
                  <a:pt x="530148" y="246418"/>
                </a:lnTo>
                <a:lnTo>
                  <a:pt x="530148" y="0"/>
                </a:lnTo>
                <a:lnTo>
                  <a:pt x="0" y="0"/>
                </a:lnTo>
                <a:lnTo>
                  <a:pt x="0" y="246418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96629" y="3977347"/>
            <a:ext cx="530225" cy="247015"/>
          </a:xfrm>
          <a:custGeom>
            <a:avLst/>
            <a:gdLst/>
            <a:ahLst/>
            <a:cxnLst/>
            <a:rect l="l" t="t" r="r" b="b"/>
            <a:pathLst>
              <a:path w="530225" h="247014">
                <a:moveTo>
                  <a:pt x="0" y="246418"/>
                </a:moveTo>
                <a:lnTo>
                  <a:pt x="530148" y="246418"/>
                </a:lnTo>
                <a:lnTo>
                  <a:pt x="530148" y="0"/>
                </a:lnTo>
                <a:lnTo>
                  <a:pt x="0" y="0"/>
                </a:lnTo>
                <a:lnTo>
                  <a:pt x="0" y="246418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64732" y="3521532"/>
            <a:ext cx="3478529" cy="242570"/>
          </a:xfrm>
          <a:custGeom>
            <a:avLst/>
            <a:gdLst/>
            <a:ahLst/>
            <a:cxnLst/>
            <a:rect l="l" t="t" r="r" b="b"/>
            <a:pathLst>
              <a:path w="3478529" h="242570">
                <a:moveTo>
                  <a:pt x="0" y="242493"/>
                </a:moveTo>
                <a:lnTo>
                  <a:pt x="3478021" y="242493"/>
                </a:lnTo>
                <a:lnTo>
                  <a:pt x="3478021" y="0"/>
                </a:lnTo>
                <a:lnTo>
                  <a:pt x="0" y="0"/>
                </a:lnTo>
                <a:lnTo>
                  <a:pt x="0" y="24249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64732" y="3521532"/>
            <a:ext cx="3478529" cy="242570"/>
          </a:xfrm>
          <a:custGeom>
            <a:avLst/>
            <a:gdLst/>
            <a:ahLst/>
            <a:cxnLst/>
            <a:rect l="l" t="t" r="r" b="b"/>
            <a:pathLst>
              <a:path w="3478529" h="242570">
                <a:moveTo>
                  <a:pt x="0" y="242493"/>
                </a:moveTo>
                <a:lnTo>
                  <a:pt x="3478021" y="242493"/>
                </a:lnTo>
                <a:lnTo>
                  <a:pt x="3478021" y="0"/>
                </a:lnTo>
                <a:lnTo>
                  <a:pt x="0" y="0"/>
                </a:lnTo>
                <a:lnTo>
                  <a:pt x="0" y="242493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(3/6)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-204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7488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인터페이스에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Annotation</a:t>
            </a:r>
            <a:r>
              <a:rPr sz="1800" b="1" spc="-25" dirty="0">
                <a:latin typeface="Malgun Gothic"/>
                <a:cs typeface="Malgun Gothic"/>
              </a:rPr>
              <a:t>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이용하여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매핑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작성하면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에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작성하지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않아도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Annotation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375" dirty="0">
                <a:latin typeface="Malgun Gothic"/>
                <a:cs typeface="Malgun Gothic"/>
              </a:rPr>
              <a:t>구문과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구문을  </a:t>
            </a:r>
            <a:r>
              <a:rPr sz="1800" b="1" spc="-385" dirty="0">
                <a:latin typeface="Malgun Gothic"/>
                <a:cs typeface="Malgun Gothic"/>
              </a:rPr>
              <a:t>중복해서  사용하면  </a:t>
            </a:r>
            <a:r>
              <a:rPr sz="1800" b="1" spc="-380" dirty="0">
                <a:latin typeface="Malgun Gothic"/>
                <a:cs typeface="Malgun Gothic"/>
              </a:rPr>
              <a:t>오류가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878" y="2348357"/>
            <a:ext cx="8987790" cy="2233295"/>
          </a:xfrm>
          <a:custGeom>
            <a:avLst/>
            <a:gdLst/>
            <a:ahLst/>
            <a:cxnLst/>
            <a:rect l="l" t="t" r="r" b="b"/>
            <a:pathLst>
              <a:path w="8987790" h="2233295">
                <a:moveTo>
                  <a:pt x="0" y="2232787"/>
                </a:moveTo>
                <a:lnTo>
                  <a:pt x="8987282" y="2232787"/>
                </a:lnTo>
                <a:lnTo>
                  <a:pt x="8987282" y="0"/>
                </a:lnTo>
                <a:lnTo>
                  <a:pt x="0" y="0"/>
                </a:lnTo>
                <a:lnTo>
                  <a:pt x="0" y="22327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878" y="2348357"/>
            <a:ext cx="8987790" cy="2233295"/>
          </a:xfrm>
          <a:custGeom>
            <a:avLst/>
            <a:gdLst/>
            <a:ahLst/>
            <a:cxnLst/>
            <a:rect l="l" t="t" r="r" b="b"/>
            <a:pathLst>
              <a:path w="8987790" h="2233295">
                <a:moveTo>
                  <a:pt x="0" y="2232787"/>
                </a:moveTo>
                <a:lnTo>
                  <a:pt x="8987282" y="2232787"/>
                </a:lnTo>
                <a:lnTo>
                  <a:pt x="8987282" y="0"/>
                </a:lnTo>
                <a:lnTo>
                  <a:pt x="0" y="0"/>
                </a:lnTo>
                <a:lnTo>
                  <a:pt x="0" y="223278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1996" y="3341535"/>
            <a:ext cx="4464685" cy="231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20"/>
              </a:spcBef>
            </a:pP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@Select</a:t>
            </a:r>
            <a:r>
              <a:rPr sz="1300" b="1" spc="-5" dirty="0">
                <a:latin typeface="Consolas"/>
                <a:cs typeface="Consolas"/>
              </a:rPr>
              <a:t>(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"SELECT id, password, 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name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FROM AUTHOR"</a:t>
            </a:r>
            <a:r>
              <a:rPr sz="1300" b="1" spc="-5" dirty="0">
                <a:latin typeface="Consolas"/>
                <a:cs typeface="Consolas"/>
              </a:rPr>
              <a:t>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74" y="2366009"/>
            <a:ext cx="3434079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package</a:t>
            </a:r>
            <a:r>
              <a:rPr sz="13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com.namoo.mybatis.blog.mapper;</a:t>
            </a:r>
            <a:endParaRPr sz="1300">
              <a:latin typeface="Consolas"/>
              <a:cs typeface="Consolas"/>
            </a:endParaRPr>
          </a:p>
          <a:p>
            <a:pPr marL="360680" marR="441325" indent="-361315">
              <a:lnSpc>
                <a:spcPct val="2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interface </a:t>
            </a:r>
            <a:r>
              <a:rPr sz="1300" b="1" spc="-10" dirty="0">
                <a:latin typeface="Consolas"/>
                <a:cs typeface="Consolas"/>
              </a:rPr>
              <a:t>AuthorMapper </a:t>
            </a:r>
            <a:r>
              <a:rPr sz="1300" b="1" spc="-5" dirty="0">
                <a:latin typeface="Consolas"/>
                <a:cs typeface="Consolas"/>
              </a:rPr>
              <a:t>{  Author findAuthor(String</a:t>
            </a:r>
            <a:r>
              <a:rPr sz="1300" b="1" spc="-5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);  List&lt;Author&gt;</a:t>
            </a:r>
            <a:r>
              <a:rPr sz="1300" b="1" spc="-7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findAll();</a:t>
            </a:r>
            <a:endParaRPr sz="1300">
              <a:latin typeface="Consolas"/>
              <a:cs typeface="Consolas"/>
            </a:endParaRPr>
          </a:p>
          <a:p>
            <a:pPr marL="360680" marR="622935" algn="just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5" dirty="0">
                <a:latin typeface="Consolas"/>
                <a:cs typeface="Consolas"/>
              </a:rPr>
              <a:t>regist(Author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300" b="1" spc="-5" dirty="0">
                <a:latin typeface="Consolas"/>
                <a:cs typeface="Consolas"/>
              </a:rPr>
              <a:t>);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5" dirty="0">
                <a:latin typeface="Consolas"/>
                <a:cs typeface="Consolas"/>
              </a:rPr>
              <a:t>update(Author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300" b="1" spc="-5" dirty="0">
                <a:latin typeface="Consolas"/>
                <a:cs typeface="Consolas"/>
              </a:rPr>
              <a:t>);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10" dirty="0">
                <a:latin typeface="Consolas"/>
                <a:cs typeface="Consolas"/>
              </a:rPr>
              <a:t>delete(String</a:t>
            </a:r>
            <a:r>
              <a:rPr sz="1300" b="1" spc="-3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3809" y="4309998"/>
            <a:ext cx="10852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AuthorMapper.java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0843" y="4820449"/>
            <a:ext cx="9000490" cy="1489075"/>
          </a:xfrm>
          <a:custGeom>
            <a:avLst/>
            <a:gdLst/>
            <a:ahLst/>
            <a:cxnLst/>
            <a:rect l="l" t="t" r="r" b="b"/>
            <a:pathLst>
              <a:path w="9000490" h="1489075">
                <a:moveTo>
                  <a:pt x="0" y="1488948"/>
                </a:moveTo>
                <a:lnTo>
                  <a:pt x="9000236" y="1488948"/>
                </a:lnTo>
                <a:lnTo>
                  <a:pt x="9000236" y="0"/>
                </a:lnTo>
                <a:lnTo>
                  <a:pt x="0" y="0"/>
                </a:lnTo>
                <a:lnTo>
                  <a:pt x="0" y="14889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843" y="4820449"/>
            <a:ext cx="9000490" cy="1489075"/>
          </a:xfrm>
          <a:custGeom>
            <a:avLst/>
            <a:gdLst/>
            <a:ahLst/>
            <a:cxnLst/>
            <a:rect l="l" t="t" r="r" b="b"/>
            <a:pathLst>
              <a:path w="9000490" h="1489075">
                <a:moveTo>
                  <a:pt x="0" y="1488948"/>
                </a:moveTo>
                <a:lnTo>
                  <a:pt x="9000236" y="1488948"/>
                </a:lnTo>
                <a:lnTo>
                  <a:pt x="9000236" y="0"/>
                </a:lnTo>
                <a:lnTo>
                  <a:pt x="0" y="0"/>
                </a:lnTo>
                <a:lnTo>
                  <a:pt x="0" y="148894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0032" y="5084736"/>
            <a:ext cx="633730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90"/>
              </a:lnSpc>
            </a:pPr>
            <a:r>
              <a:rPr sz="1300" b="1" spc="-5" dirty="0">
                <a:latin typeface="Consolas"/>
                <a:cs typeface="Consolas"/>
              </a:rPr>
              <a:t>&lt;select id=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findAuthor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300" b="1" spc="-5" dirty="0">
                <a:latin typeface="Consolas"/>
                <a:cs typeface="Consolas"/>
              </a:rPr>
              <a:t>parameterType 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String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-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resultType=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Author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76884" marR="29591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Consolas"/>
                <a:cs typeface="Consolas"/>
              </a:rPr>
              <a:t>SELECT </a:t>
            </a:r>
            <a:r>
              <a:rPr sz="1300" b="1" spc="-10" dirty="0">
                <a:latin typeface="Consolas"/>
                <a:cs typeface="Consolas"/>
              </a:rPr>
              <a:t>id, </a:t>
            </a:r>
            <a:r>
              <a:rPr sz="1300" b="1" spc="-5" dirty="0">
                <a:latin typeface="Consolas"/>
                <a:cs typeface="Consolas"/>
              </a:rPr>
              <a:t>password, name,</a:t>
            </a:r>
            <a:r>
              <a:rPr sz="1300" b="1" spc="-5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email  FROM</a:t>
            </a:r>
            <a:r>
              <a:rPr sz="1300" b="1" spc="-9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Author_tb</a:t>
            </a:r>
            <a:endParaRPr sz="1300">
              <a:latin typeface="Consolas"/>
              <a:cs typeface="Consolas"/>
            </a:endParaRPr>
          </a:p>
          <a:p>
            <a:pPr marL="476884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WHERE </a:t>
            </a:r>
            <a:r>
              <a:rPr sz="1300" b="1" dirty="0">
                <a:latin typeface="Consolas"/>
                <a:cs typeface="Consolas"/>
              </a:rPr>
              <a:t>id </a:t>
            </a:r>
            <a:r>
              <a:rPr sz="1300" b="1" spc="-5" dirty="0">
                <a:latin typeface="Consolas"/>
                <a:cs typeface="Consolas"/>
              </a:rPr>
              <a:t>= #{id,</a:t>
            </a:r>
            <a:r>
              <a:rPr sz="1300" b="1" spc="-8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jdbcType=VARCHAR}</a:t>
            </a:r>
            <a:endParaRPr sz="13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&lt;/select&gt;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4838" y="6067145"/>
            <a:ext cx="81280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latin typeface="Consolas"/>
                <a:cs typeface="Consolas"/>
              </a:rPr>
              <a:t>&lt;/m</a:t>
            </a:r>
            <a:r>
              <a:rPr sz="1300" b="1" dirty="0">
                <a:latin typeface="Consolas"/>
                <a:cs typeface="Consolas"/>
              </a:rPr>
              <a:t>a</a:t>
            </a:r>
            <a:r>
              <a:rPr sz="1300" b="1" spc="-10" dirty="0">
                <a:latin typeface="Consolas"/>
                <a:cs typeface="Consolas"/>
              </a:rPr>
              <a:t>p</a:t>
            </a:r>
            <a:r>
              <a:rPr sz="1300" b="1" dirty="0">
                <a:latin typeface="Consolas"/>
                <a:cs typeface="Consolas"/>
              </a:rPr>
              <a:t>p</a:t>
            </a:r>
            <a:r>
              <a:rPr sz="1300" b="1" spc="-10" dirty="0">
                <a:latin typeface="Consolas"/>
                <a:cs typeface="Consolas"/>
              </a:rPr>
              <a:t>er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3809" y="6068720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1996" y="3341535"/>
            <a:ext cx="4464685" cy="231140"/>
          </a:xfrm>
          <a:custGeom>
            <a:avLst/>
            <a:gdLst/>
            <a:ahLst/>
            <a:cxnLst/>
            <a:rect l="l" t="t" r="r" b="b"/>
            <a:pathLst>
              <a:path w="4464685" h="231139">
                <a:moveTo>
                  <a:pt x="0" y="230974"/>
                </a:moveTo>
                <a:lnTo>
                  <a:pt x="4464558" y="230974"/>
                </a:lnTo>
                <a:lnTo>
                  <a:pt x="4464558" y="0"/>
                </a:lnTo>
                <a:lnTo>
                  <a:pt x="0" y="0"/>
                </a:lnTo>
                <a:lnTo>
                  <a:pt x="0" y="230974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1996" y="3341535"/>
            <a:ext cx="4464685" cy="231140"/>
          </a:xfrm>
          <a:custGeom>
            <a:avLst/>
            <a:gdLst/>
            <a:ahLst/>
            <a:cxnLst/>
            <a:rect l="l" t="t" r="r" b="b"/>
            <a:pathLst>
              <a:path w="4464685" h="231139">
                <a:moveTo>
                  <a:pt x="0" y="230974"/>
                </a:moveTo>
                <a:lnTo>
                  <a:pt x="4464558" y="230974"/>
                </a:lnTo>
                <a:lnTo>
                  <a:pt x="4464558" y="0"/>
                </a:lnTo>
                <a:lnTo>
                  <a:pt x="0" y="0"/>
                </a:lnTo>
                <a:lnTo>
                  <a:pt x="0" y="230974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5084736"/>
            <a:ext cx="6337300" cy="1008380"/>
          </a:xfrm>
          <a:custGeom>
            <a:avLst/>
            <a:gdLst/>
            <a:ahLst/>
            <a:cxnLst/>
            <a:rect l="l" t="t" r="r" b="b"/>
            <a:pathLst>
              <a:path w="6337300" h="1008379">
                <a:moveTo>
                  <a:pt x="0" y="1008138"/>
                </a:moveTo>
                <a:lnTo>
                  <a:pt x="6336919" y="1008138"/>
                </a:lnTo>
                <a:lnTo>
                  <a:pt x="633691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0032" y="5084736"/>
            <a:ext cx="6337300" cy="1008380"/>
          </a:xfrm>
          <a:custGeom>
            <a:avLst/>
            <a:gdLst/>
            <a:ahLst/>
            <a:cxnLst/>
            <a:rect l="l" t="t" r="r" b="b"/>
            <a:pathLst>
              <a:path w="6337300" h="1008379">
                <a:moveTo>
                  <a:pt x="0" y="1008138"/>
                </a:moveTo>
                <a:lnTo>
                  <a:pt x="6336919" y="1008138"/>
                </a:lnTo>
                <a:lnTo>
                  <a:pt x="633691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0838" y="5178425"/>
            <a:ext cx="1368425" cy="1104265"/>
          </a:xfrm>
          <a:custGeom>
            <a:avLst/>
            <a:gdLst/>
            <a:ahLst/>
            <a:cxnLst/>
            <a:rect l="l" t="t" r="r" b="b"/>
            <a:pathLst>
              <a:path w="1368425" h="1104264">
                <a:moveTo>
                  <a:pt x="653666" y="798703"/>
                </a:moveTo>
                <a:lnTo>
                  <a:pt x="488695" y="798703"/>
                </a:lnTo>
                <a:lnTo>
                  <a:pt x="537463" y="1103960"/>
                </a:lnTo>
                <a:lnTo>
                  <a:pt x="653666" y="798703"/>
                </a:lnTo>
                <a:close/>
              </a:path>
              <a:path w="1368425" h="1104264">
                <a:moveTo>
                  <a:pt x="883558" y="763333"/>
                </a:moveTo>
                <a:lnTo>
                  <a:pt x="667130" y="763333"/>
                </a:lnTo>
                <a:lnTo>
                  <a:pt x="839088" y="1008748"/>
                </a:lnTo>
                <a:lnTo>
                  <a:pt x="883558" y="763333"/>
                </a:lnTo>
                <a:close/>
              </a:path>
              <a:path w="1368425" h="1104264">
                <a:moveTo>
                  <a:pt x="1090802" y="738911"/>
                </a:moveTo>
                <a:lnTo>
                  <a:pt x="887983" y="738911"/>
                </a:lnTo>
                <a:lnTo>
                  <a:pt x="1149350" y="924839"/>
                </a:lnTo>
                <a:lnTo>
                  <a:pt x="1090802" y="738911"/>
                </a:lnTo>
                <a:close/>
              </a:path>
              <a:path w="1368425" h="1104264">
                <a:moveTo>
                  <a:pt x="1082431" y="712330"/>
                </a:moveTo>
                <a:lnTo>
                  <a:pt x="358901" y="712330"/>
                </a:lnTo>
                <a:lnTo>
                  <a:pt x="301625" y="900404"/>
                </a:lnTo>
                <a:lnTo>
                  <a:pt x="488695" y="798703"/>
                </a:lnTo>
                <a:lnTo>
                  <a:pt x="653666" y="798703"/>
                </a:lnTo>
                <a:lnTo>
                  <a:pt x="667130" y="763333"/>
                </a:lnTo>
                <a:lnTo>
                  <a:pt x="883558" y="763333"/>
                </a:lnTo>
                <a:lnTo>
                  <a:pt x="887983" y="738911"/>
                </a:lnTo>
                <a:lnTo>
                  <a:pt x="1090802" y="738911"/>
                </a:lnTo>
                <a:lnTo>
                  <a:pt x="1082431" y="712330"/>
                </a:lnTo>
                <a:close/>
              </a:path>
              <a:path w="1368425" h="1104264">
                <a:moveTo>
                  <a:pt x="23367" y="117347"/>
                </a:moveTo>
                <a:lnTo>
                  <a:pt x="292988" y="389381"/>
                </a:lnTo>
                <a:lnTo>
                  <a:pt x="0" y="440334"/>
                </a:lnTo>
                <a:lnTo>
                  <a:pt x="235711" y="601840"/>
                </a:lnTo>
                <a:lnTo>
                  <a:pt x="8508" y="745553"/>
                </a:lnTo>
                <a:lnTo>
                  <a:pt x="358901" y="712330"/>
                </a:lnTo>
                <a:lnTo>
                  <a:pt x="1082431" y="712330"/>
                </a:lnTo>
                <a:lnTo>
                  <a:pt x="1066418" y="661479"/>
                </a:lnTo>
                <a:lnTo>
                  <a:pt x="1336905" y="661479"/>
                </a:lnTo>
                <a:lnTo>
                  <a:pt x="1115186" y="535393"/>
                </a:lnTo>
                <a:lnTo>
                  <a:pt x="1336293" y="415912"/>
                </a:lnTo>
                <a:lnTo>
                  <a:pt x="1057909" y="373888"/>
                </a:lnTo>
                <a:lnTo>
                  <a:pt x="1094883" y="323088"/>
                </a:lnTo>
                <a:lnTo>
                  <a:pt x="463168" y="323088"/>
                </a:lnTo>
                <a:lnTo>
                  <a:pt x="23367" y="117347"/>
                </a:lnTo>
                <a:close/>
              </a:path>
              <a:path w="1368425" h="1104264">
                <a:moveTo>
                  <a:pt x="1336905" y="661479"/>
                </a:moveTo>
                <a:lnTo>
                  <a:pt x="1066418" y="661479"/>
                </a:lnTo>
                <a:lnTo>
                  <a:pt x="1368170" y="679259"/>
                </a:lnTo>
                <a:lnTo>
                  <a:pt x="1336905" y="661479"/>
                </a:lnTo>
                <a:close/>
              </a:path>
              <a:path w="1368425" h="1104264">
                <a:moveTo>
                  <a:pt x="528954" y="117347"/>
                </a:moveTo>
                <a:lnTo>
                  <a:pt x="463168" y="323088"/>
                </a:lnTo>
                <a:lnTo>
                  <a:pt x="1094883" y="323088"/>
                </a:lnTo>
                <a:lnTo>
                  <a:pt x="1114294" y="296418"/>
                </a:lnTo>
                <a:lnTo>
                  <a:pt x="684021" y="296418"/>
                </a:lnTo>
                <a:lnTo>
                  <a:pt x="528954" y="117347"/>
                </a:lnTo>
                <a:close/>
              </a:path>
              <a:path w="1368425" h="1104264">
                <a:moveTo>
                  <a:pt x="919860" y="0"/>
                </a:moveTo>
                <a:lnTo>
                  <a:pt x="684021" y="296418"/>
                </a:lnTo>
                <a:lnTo>
                  <a:pt x="1114294" y="296418"/>
                </a:lnTo>
                <a:lnTo>
                  <a:pt x="1131949" y="272161"/>
                </a:lnTo>
                <a:lnTo>
                  <a:pt x="896619" y="272161"/>
                </a:lnTo>
                <a:lnTo>
                  <a:pt x="919860" y="0"/>
                </a:lnTo>
                <a:close/>
              </a:path>
              <a:path w="1368425" h="1104264">
                <a:moveTo>
                  <a:pt x="1164208" y="227837"/>
                </a:moveTo>
                <a:lnTo>
                  <a:pt x="896619" y="272161"/>
                </a:lnTo>
                <a:lnTo>
                  <a:pt x="1131949" y="272161"/>
                </a:lnTo>
                <a:lnTo>
                  <a:pt x="1164208" y="227837"/>
                </a:lnTo>
                <a:close/>
              </a:path>
            </a:pathLst>
          </a:custGeom>
          <a:solidFill>
            <a:srgbClr val="FDF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0838" y="5178425"/>
            <a:ext cx="1368425" cy="1104265"/>
          </a:xfrm>
          <a:custGeom>
            <a:avLst/>
            <a:gdLst/>
            <a:ahLst/>
            <a:cxnLst/>
            <a:rect l="l" t="t" r="r" b="b"/>
            <a:pathLst>
              <a:path w="1368425" h="1104264">
                <a:moveTo>
                  <a:pt x="684021" y="296418"/>
                </a:moveTo>
                <a:lnTo>
                  <a:pt x="919860" y="0"/>
                </a:lnTo>
                <a:lnTo>
                  <a:pt x="896619" y="272161"/>
                </a:lnTo>
                <a:lnTo>
                  <a:pt x="1164208" y="227837"/>
                </a:lnTo>
                <a:lnTo>
                  <a:pt x="1057909" y="373888"/>
                </a:lnTo>
                <a:lnTo>
                  <a:pt x="1336293" y="415912"/>
                </a:lnTo>
                <a:lnTo>
                  <a:pt x="1115186" y="535393"/>
                </a:lnTo>
                <a:lnTo>
                  <a:pt x="1368170" y="679259"/>
                </a:lnTo>
                <a:lnTo>
                  <a:pt x="1066418" y="661479"/>
                </a:lnTo>
                <a:lnTo>
                  <a:pt x="1149350" y="924839"/>
                </a:lnTo>
                <a:lnTo>
                  <a:pt x="887983" y="738911"/>
                </a:lnTo>
                <a:lnTo>
                  <a:pt x="839088" y="1008748"/>
                </a:lnTo>
                <a:lnTo>
                  <a:pt x="667130" y="763333"/>
                </a:lnTo>
                <a:lnTo>
                  <a:pt x="537463" y="1103960"/>
                </a:lnTo>
                <a:lnTo>
                  <a:pt x="488695" y="798703"/>
                </a:lnTo>
                <a:lnTo>
                  <a:pt x="301625" y="900404"/>
                </a:lnTo>
                <a:lnTo>
                  <a:pt x="358901" y="712330"/>
                </a:lnTo>
                <a:lnTo>
                  <a:pt x="8508" y="745553"/>
                </a:lnTo>
                <a:lnTo>
                  <a:pt x="235711" y="601840"/>
                </a:lnTo>
                <a:lnTo>
                  <a:pt x="0" y="440334"/>
                </a:lnTo>
                <a:lnTo>
                  <a:pt x="292988" y="389381"/>
                </a:lnTo>
                <a:lnTo>
                  <a:pt x="23367" y="117347"/>
                </a:lnTo>
                <a:lnTo>
                  <a:pt x="463168" y="323088"/>
                </a:lnTo>
                <a:lnTo>
                  <a:pt x="528954" y="117347"/>
                </a:lnTo>
                <a:lnTo>
                  <a:pt x="684021" y="296418"/>
                </a:lnTo>
                <a:close/>
              </a:path>
            </a:pathLst>
          </a:custGeom>
          <a:ln w="3175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4838" y="4847082"/>
            <a:ext cx="7137400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&lt;mapper</a:t>
            </a:r>
            <a:r>
              <a:rPr sz="1300" b="1" spc="3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namespace=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com.namoo.mybatis.blog.mapper.AuthorMapper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6509384" indent="-58419">
              <a:lnSpc>
                <a:spcPct val="100000"/>
              </a:lnSpc>
            </a:pP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중복 사용시  예외</a:t>
            </a:r>
            <a:r>
              <a:rPr sz="1200" b="1" spc="-22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C00000"/>
                </a:solidFill>
                <a:latin typeface="Malgun Gothic"/>
                <a:cs typeface="Malgun Gothic"/>
              </a:rPr>
              <a:t>발생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60167" y="3068954"/>
            <a:ext cx="4824730" cy="648335"/>
          </a:xfrm>
          <a:custGeom>
            <a:avLst/>
            <a:gdLst/>
            <a:ahLst/>
            <a:cxnLst/>
            <a:rect l="l" t="t" r="r" b="b"/>
            <a:pathLst>
              <a:path w="4824730" h="648335">
                <a:moveTo>
                  <a:pt x="4716653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40131"/>
                </a:lnTo>
                <a:lnTo>
                  <a:pt x="8491" y="582126"/>
                </a:lnTo>
                <a:lnTo>
                  <a:pt x="31638" y="616442"/>
                </a:lnTo>
                <a:lnTo>
                  <a:pt x="65954" y="639589"/>
                </a:lnTo>
                <a:lnTo>
                  <a:pt x="107950" y="648081"/>
                </a:lnTo>
                <a:lnTo>
                  <a:pt x="4716653" y="648081"/>
                </a:lnTo>
                <a:lnTo>
                  <a:pt x="4758648" y="639589"/>
                </a:lnTo>
                <a:lnTo>
                  <a:pt x="4792964" y="616442"/>
                </a:lnTo>
                <a:lnTo>
                  <a:pt x="4816111" y="582126"/>
                </a:lnTo>
                <a:lnTo>
                  <a:pt x="4824603" y="540131"/>
                </a:lnTo>
                <a:lnTo>
                  <a:pt x="4824603" y="107950"/>
                </a:lnTo>
                <a:lnTo>
                  <a:pt x="4816111" y="65954"/>
                </a:lnTo>
                <a:lnTo>
                  <a:pt x="4792964" y="31638"/>
                </a:lnTo>
                <a:lnTo>
                  <a:pt x="4758648" y="8491"/>
                </a:lnTo>
                <a:lnTo>
                  <a:pt x="4716653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0167" y="3068954"/>
            <a:ext cx="4824730" cy="648335"/>
          </a:xfrm>
          <a:custGeom>
            <a:avLst/>
            <a:gdLst/>
            <a:ahLst/>
            <a:cxnLst/>
            <a:rect l="l" t="t" r="r" b="b"/>
            <a:pathLst>
              <a:path w="4824730" h="648335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4716653" y="0"/>
                </a:lnTo>
                <a:lnTo>
                  <a:pt x="4758648" y="8491"/>
                </a:lnTo>
                <a:lnTo>
                  <a:pt x="4792964" y="31638"/>
                </a:lnTo>
                <a:lnTo>
                  <a:pt x="4816111" y="65954"/>
                </a:lnTo>
                <a:lnTo>
                  <a:pt x="4824603" y="107950"/>
                </a:lnTo>
                <a:lnTo>
                  <a:pt x="4824603" y="540131"/>
                </a:lnTo>
                <a:lnTo>
                  <a:pt x="4816111" y="582126"/>
                </a:lnTo>
                <a:lnTo>
                  <a:pt x="4792964" y="616442"/>
                </a:lnTo>
                <a:lnTo>
                  <a:pt x="4758648" y="639589"/>
                </a:lnTo>
                <a:lnTo>
                  <a:pt x="4716653" y="648081"/>
                </a:lnTo>
                <a:lnTo>
                  <a:pt x="107950" y="648081"/>
                </a:lnTo>
                <a:lnTo>
                  <a:pt x="65954" y="639589"/>
                </a:lnTo>
                <a:lnTo>
                  <a:pt x="31638" y="616442"/>
                </a:lnTo>
                <a:lnTo>
                  <a:pt x="8491" y="582126"/>
                </a:lnTo>
                <a:lnTo>
                  <a:pt x="0" y="540131"/>
                </a:lnTo>
                <a:lnTo>
                  <a:pt x="0" y="107950"/>
                </a:lnTo>
                <a:close/>
              </a:path>
            </a:pathLst>
          </a:custGeom>
          <a:ln w="6349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spc="-20" dirty="0" smtClean="0"/>
              <a:t>리소스</a:t>
            </a:r>
            <a:r>
              <a:rPr dirty="0" smtClean="0"/>
              <a:t>(</a:t>
            </a:r>
            <a:r>
              <a:rPr dirty="0"/>
              <a:t>resource)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(2/3)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느슨한</a:t>
            </a:r>
            <a:r>
              <a:rPr spc="190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결합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118" y="862329"/>
            <a:ext cx="1027303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컴포넌트는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외부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사용하되</a:t>
            </a:r>
            <a:r>
              <a:rPr sz="1800" b="1" spc="-295" dirty="0">
                <a:latin typeface="Calibri"/>
                <a:cs typeface="Calibri"/>
              </a:rPr>
              <a:t>,  </a:t>
            </a:r>
            <a:r>
              <a:rPr sz="1800" b="1" spc="-200" dirty="0">
                <a:latin typeface="Calibri"/>
                <a:cs typeface="Calibri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외부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리소스와의 </a:t>
            </a:r>
            <a:r>
              <a:rPr sz="1800" b="1" spc="-380" dirty="0" err="1" smtClean="0">
                <a:latin typeface="Malgun Gothic"/>
                <a:cs typeface="Malgun Gothic"/>
              </a:rPr>
              <a:t>관계를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느슨하게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lang="ko-KR" altLang="en-US" b="1" spc="-180" dirty="0" smtClean="0">
                <a:latin typeface="Malgun Gothic"/>
                <a:cs typeface="Malgun Gothic"/>
              </a:rPr>
              <a:t>연</a:t>
            </a:r>
            <a:r>
              <a:rPr lang="ko-KR" altLang="en-US" b="1" spc="-180" dirty="0">
                <a:latin typeface="Malgun Gothic"/>
                <a:cs typeface="Malgun Gothic"/>
              </a:rPr>
              <a:t>결</a:t>
            </a:r>
            <a:r>
              <a:rPr sz="1800" b="1" spc="-385" dirty="0" err="1" smtClean="0">
                <a:latin typeface="Malgun Gothic"/>
                <a:cs typeface="Malgun Gothic"/>
              </a:rPr>
              <a:t>해야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컴포넌트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입장에서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en-US" sz="1800" b="1" spc="-1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</a:t>
            </a:r>
            <a:r>
              <a:rPr sz="1800" b="1" spc="-90" dirty="0" smtClean="0">
                <a:latin typeface="Calibri"/>
                <a:cs typeface="Calibri"/>
              </a:rPr>
              <a:t>(</a:t>
            </a:r>
            <a:r>
              <a:rPr sz="1800" b="1" spc="-90" dirty="0">
                <a:latin typeface="Calibri"/>
                <a:cs typeface="Calibri"/>
              </a:rPr>
              <a:t>resource</a:t>
            </a:r>
            <a:r>
              <a:rPr sz="1800" b="1" spc="-90" dirty="0" smtClean="0">
                <a:latin typeface="Calibri"/>
                <a:cs typeface="Calibri"/>
              </a:rPr>
              <a:t>)</a:t>
            </a:r>
            <a:r>
              <a:rPr lang="ko-KR" altLang="en-US" sz="1800" b="1" spc="-90" dirty="0" smtClean="0">
                <a:latin typeface="Calibri"/>
                <a:cs typeface="Calibri"/>
              </a:rPr>
              <a:t>는 언제든지 </a:t>
            </a:r>
            <a:r>
              <a:rPr sz="1800" b="1" spc="-375" dirty="0" err="1" smtClean="0">
                <a:latin typeface="Malgun Gothic"/>
                <a:cs typeface="Malgun Gothic"/>
              </a:rPr>
              <a:t>대체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0" dirty="0" err="1">
                <a:latin typeface="Malgun Gothic"/>
                <a:cs typeface="Malgun Gothic"/>
              </a:rPr>
              <a:t>가능한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모듈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이므로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대체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가능하도록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설계해야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시스템이나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서비스</a:t>
            </a:r>
            <a:r>
              <a:rPr lang="ko-KR" altLang="en-US" b="1" spc="-380" dirty="0" smtClean="0">
                <a:latin typeface="Malgun Gothic"/>
                <a:cs typeface="Malgun Gothic"/>
              </a:rPr>
              <a:t>의 경우 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외부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리소스로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인식하지만</a:t>
            </a:r>
            <a:r>
              <a:rPr sz="1800" b="1" spc="-310" dirty="0">
                <a:latin typeface="Calibri"/>
                <a:cs typeface="Calibri"/>
              </a:rPr>
              <a:t>, </a:t>
            </a:r>
            <a:r>
              <a:rPr lang="en-US" sz="1800" b="1" spc="-310" dirty="0" smtClean="0">
                <a:latin typeface="Calibri"/>
                <a:cs typeface="Calibri"/>
              </a:rPr>
              <a:t>     </a:t>
            </a:r>
            <a:r>
              <a:rPr sz="1800" b="1" spc="-385" dirty="0" err="1" smtClean="0">
                <a:latin typeface="Malgun Gothic"/>
                <a:cs typeface="Malgun Gothic"/>
              </a:rPr>
              <a:t>데이터는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내부 </a:t>
            </a:r>
            <a:r>
              <a:rPr sz="1800" b="1" spc="-385" dirty="0" err="1">
                <a:latin typeface="Malgun Gothic"/>
                <a:cs typeface="Malgun Gothic"/>
              </a:rPr>
              <a:t>자원으로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인식하므로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35" dirty="0" smtClean="0">
                <a:latin typeface="Calibri"/>
                <a:cs typeface="Calibri"/>
              </a:rPr>
              <a:t>"</a:t>
            </a:r>
            <a:r>
              <a:rPr sz="1800" b="1" spc="-335" dirty="0">
                <a:latin typeface="Malgun Gothic"/>
                <a:cs typeface="Malgun Gothic"/>
              </a:rPr>
              <a:t>느슨한 </a:t>
            </a:r>
            <a:r>
              <a:rPr sz="1800" b="1" spc="-315" dirty="0">
                <a:latin typeface="Malgun Gothic"/>
                <a:cs typeface="Malgun Gothic"/>
              </a:rPr>
              <a:t>결합</a:t>
            </a:r>
            <a:r>
              <a:rPr sz="1800" b="1" spc="-315" dirty="0">
                <a:latin typeface="Calibri"/>
                <a:cs typeface="Calibri"/>
              </a:rPr>
              <a:t>"</a:t>
            </a:r>
            <a:r>
              <a:rPr sz="1800" b="1" spc="-225" dirty="0">
                <a:latin typeface="Calibri"/>
                <a:cs typeface="Calibri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방식으로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/>
            </a:r>
            <a:br>
              <a:rPr lang="en-US" sz="1800" b="1" spc="-385" dirty="0" smtClean="0">
                <a:latin typeface="Malgun Gothic"/>
                <a:cs typeface="Malgun Gothic"/>
              </a:rPr>
            </a:br>
            <a:r>
              <a:rPr sz="1800" b="1" spc="-375" dirty="0" err="1" smtClean="0">
                <a:latin typeface="Malgun Gothic"/>
                <a:cs typeface="Malgun Gothic"/>
              </a:rPr>
              <a:t>설계</a:t>
            </a:r>
            <a:r>
              <a:rPr lang="ko-KR" altLang="en-US" sz="1800" b="1" spc="-375" dirty="0" smtClean="0">
                <a:latin typeface="Malgun Gothic"/>
                <a:cs typeface="Malgun Gothic"/>
              </a:rPr>
              <a:t>하여야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한다는  설계자의  의무를  </a:t>
            </a:r>
            <a:r>
              <a:rPr sz="1800" b="1" spc="-385" dirty="0">
                <a:latin typeface="Malgun Gothic"/>
                <a:cs typeface="Malgun Gothic"/>
              </a:rPr>
              <a:t>잊어버리는  </a:t>
            </a:r>
            <a:r>
              <a:rPr sz="1800" b="1" spc="-380" dirty="0">
                <a:latin typeface="Malgun Gothic"/>
                <a:cs typeface="Malgun Gothic"/>
              </a:rPr>
              <a:t>경우가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많습니다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8811" y="2327148"/>
            <a:ext cx="4151376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9847" y="2436876"/>
            <a:ext cx="1333500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247" y="2349487"/>
            <a:ext cx="4032885" cy="504190"/>
          </a:xfrm>
          <a:prstGeom prst="rect">
            <a:avLst/>
          </a:prstGeom>
          <a:solidFill>
            <a:srgbClr val="FDEBCE"/>
          </a:solidFill>
          <a:ln w="12700">
            <a:solidFill>
              <a:srgbClr val="40404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160"/>
              </a:spcBef>
            </a:pPr>
            <a:r>
              <a:rPr sz="1200" b="1" spc="-260" dirty="0">
                <a:latin typeface="Malgun Gothic"/>
                <a:cs typeface="Malgun Gothic"/>
              </a:rPr>
              <a:t>비즈니스</a:t>
            </a:r>
            <a:r>
              <a:rPr sz="1200" b="1" spc="-195" dirty="0">
                <a:latin typeface="Malgun Gothic"/>
                <a:cs typeface="Malgun Gothic"/>
              </a:rPr>
              <a:t> </a:t>
            </a:r>
            <a:r>
              <a:rPr sz="1200" b="1" spc="-260" dirty="0">
                <a:latin typeface="Malgun Gothic"/>
                <a:cs typeface="Malgun Gothic"/>
              </a:rPr>
              <a:t>컴포넌트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2810" y="2853563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7112" y="263398"/>
                </a:moveTo>
                <a:lnTo>
                  <a:pt x="1015" y="266953"/>
                </a:lnTo>
                <a:lnTo>
                  <a:pt x="0" y="270763"/>
                </a:lnTo>
                <a:lnTo>
                  <a:pt x="51688" y="359410"/>
                </a:lnTo>
                <a:lnTo>
                  <a:pt x="59020" y="346837"/>
                </a:lnTo>
                <a:lnTo>
                  <a:pt x="45338" y="346837"/>
                </a:lnTo>
                <a:lnTo>
                  <a:pt x="45338" y="323414"/>
                </a:lnTo>
                <a:lnTo>
                  <a:pt x="10922" y="264413"/>
                </a:lnTo>
                <a:lnTo>
                  <a:pt x="7112" y="263398"/>
                </a:lnTo>
                <a:close/>
              </a:path>
              <a:path w="103504" h="359410">
                <a:moveTo>
                  <a:pt x="45338" y="323414"/>
                </a:moveTo>
                <a:lnTo>
                  <a:pt x="45338" y="346837"/>
                </a:lnTo>
                <a:lnTo>
                  <a:pt x="58038" y="346837"/>
                </a:lnTo>
                <a:lnTo>
                  <a:pt x="58038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8" y="323414"/>
                </a:lnTo>
                <a:close/>
              </a:path>
              <a:path w="103504" h="359410">
                <a:moveTo>
                  <a:pt x="96265" y="263398"/>
                </a:moveTo>
                <a:lnTo>
                  <a:pt x="92455" y="264413"/>
                </a:lnTo>
                <a:lnTo>
                  <a:pt x="58038" y="323414"/>
                </a:lnTo>
                <a:lnTo>
                  <a:pt x="58038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2" y="266953"/>
                </a:lnTo>
                <a:lnTo>
                  <a:pt x="96265" y="263398"/>
                </a:lnTo>
                <a:close/>
              </a:path>
              <a:path w="103504" h="359410">
                <a:moveTo>
                  <a:pt x="51688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8" y="334300"/>
                </a:lnTo>
                <a:close/>
              </a:path>
              <a:path w="103504" h="359410">
                <a:moveTo>
                  <a:pt x="58038" y="323414"/>
                </a:moveTo>
                <a:lnTo>
                  <a:pt x="51688" y="334300"/>
                </a:lnTo>
                <a:lnTo>
                  <a:pt x="57150" y="343662"/>
                </a:lnTo>
                <a:lnTo>
                  <a:pt x="58038" y="343662"/>
                </a:lnTo>
                <a:lnTo>
                  <a:pt x="58038" y="323414"/>
                </a:lnTo>
                <a:close/>
              </a:path>
              <a:path w="103504" h="359410">
                <a:moveTo>
                  <a:pt x="58038" y="0"/>
                </a:moveTo>
                <a:lnTo>
                  <a:pt x="45338" y="0"/>
                </a:lnTo>
                <a:lnTo>
                  <a:pt x="45338" y="323414"/>
                </a:lnTo>
                <a:lnTo>
                  <a:pt x="51688" y="334300"/>
                </a:lnTo>
                <a:lnTo>
                  <a:pt x="58038" y="323414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2907" y="3831335"/>
            <a:ext cx="1121663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6059" y="3892296"/>
            <a:ext cx="1016507" cy="413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2626" y="3887596"/>
            <a:ext cx="1008380" cy="334010"/>
          </a:xfrm>
          <a:custGeom>
            <a:avLst/>
            <a:gdLst/>
            <a:ahLst/>
            <a:cxnLst/>
            <a:rect l="l" t="t" r="r" b="b"/>
            <a:pathLst>
              <a:path w="1008379" h="334010">
                <a:moveTo>
                  <a:pt x="0" y="0"/>
                </a:moveTo>
                <a:lnTo>
                  <a:pt x="0" y="306958"/>
                </a:lnTo>
                <a:lnTo>
                  <a:pt x="6597" y="311251"/>
                </a:lnTo>
                <a:lnTo>
                  <a:pt x="56263" y="319133"/>
                </a:lnTo>
                <a:lnTo>
                  <a:pt x="97255" y="322611"/>
                </a:lnTo>
                <a:lnTo>
                  <a:pt x="147637" y="325707"/>
                </a:lnTo>
                <a:lnTo>
                  <a:pt x="206370" y="328365"/>
                </a:lnTo>
                <a:lnTo>
                  <a:pt x="272418" y="330529"/>
                </a:lnTo>
                <a:lnTo>
                  <a:pt x="344740" y="332143"/>
                </a:lnTo>
                <a:lnTo>
                  <a:pt x="504063" y="333501"/>
                </a:lnTo>
                <a:lnTo>
                  <a:pt x="663385" y="332143"/>
                </a:lnTo>
                <a:lnTo>
                  <a:pt x="735707" y="330529"/>
                </a:lnTo>
                <a:lnTo>
                  <a:pt x="801755" y="328365"/>
                </a:lnTo>
                <a:lnTo>
                  <a:pt x="860488" y="325707"/>
                </a:lnTo>
                <a:lnTo>
                  <a:pt x="910870" y="322611"/>
                </a:lnTo>
                <a:lnTo>
                  <a:pt x="951862" y="319133"/>
                </a:lnTo>
                <a:lnTo>
                  <a:pt x="1001528" y="311251"/>
                </a:lnTo>
                <a:lnTo>
                  <a:pt x="1008126" y="306958"/>
                </a:lnTo>
                <a:lnTo>
                  <a:pt x="1008126" y="26542"/>
                </a:lnTo>
                <a:lnTo>
                  <a:pt x="504063" y="26542"/>
                </a:lnTo>
                <a:lnTo>
                  <a:pt x="422301" y="26197"/>
                </a:lnTo>
                <a:lnTo>
                  <a:pt x="344740" y="25196"/>
                </a:lnTo>
                <a:lnTo>
                  <a:pt x="272418" y="23594"/>
                </a:lnTo>
                <a:lnTo>
                  <a:pt x="206370" y="21442"/>
                </a:lnTo>
                <a:lnTo>
                  <a:pt x="147637" y="18795"/>
                </a:lnTo>
                <a:lnTo>
                  <a:pt x="97255" y="15707"/>
                </a:lnTo>
                <a:lnTo>
                  <a:pt x="56263" y="12230"/>
                </a:lnTo>
                <a:lnTo>
                  <a:pt x="6597" y="4323"/>
                </a:lnTo>
                <a:lnTo>
                  <a:pt x="0" y="0"/>
                </a:lnTo>
                <a:close/>
              </a:path>
              <a:path w="1008379" h="334010">
                <a:moveTo>
                  <a:pt x="1008126" y="0"/>
                </a:moveTo>
                <a:lnTo>
                  <a:pt x="951862" y="12230"/>
                </a:lnTo>
                <a:lnTo>
                  <a:pt x="910870" y="15707"/>
                </a:lnTo>
                <a:lnTo>
                  <a:pt x="860488" y="18795"/>
                </a:lnTo>
                <a:lnTo>
                  <a:pt x="801755" y="21442"/>
                </a:lnTo>
                <a:lnTo>
                  <a:pt x="735707" y="23594"/>
                </a:lnTo>
                <a:lnTo>
                  <a:pt x="663385" y="25196"/>
                </a:lnTo>
                <a:lnTo>
                  <a:pt x="504063" y="26542"/>
                </a:lnTo>
                <a:lnTo>
                  <a:pt x="1008126" y="26542"/>
                </a:lnTo>
                <a:lnTo>
                  <a:pt x="100812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2626" y="3887596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53085">
            <a:solidFill>
              <a:srgbClr val="E6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2626" y="3861053"/>
            <a:ext cx="1008380" cy="53340"/>
          </a:xfrm>
          <a:custGeom>
            <a:avLst/>
            <a:gdLst/>
            <a:ahLst/>
            <a:cxnLst/>
            <a:rect l="l" t="t" r="r" b="b"/>
            <a:pathLst>
              <a:path w="1008379" h="53339">
                <a:moveTo>
                  <a:pt x="1008126" y="26543"/>
                </a:moveTo>
                <a:lnTo>
                  <a:pt x="951862" y="38773"/>
                </a:lnTo>
                <a:lnTo>
                  <a:pt x="910870" y="42250"/>
                </a:lnTo>
                <a:lnTo>
                  <a:pt x="860488" y="45338"/>
                </a:lnTo>
                <a:lnTo>
                  <a:pt x="801755" y="47985"/>
                </a:lnTo>
                <a:lnTo>
                  <a:pt x="735707" y="50137"/>
                </a:lnTo>
                <a:lnTo>
                  <a:pt x="663385" y="51739"/>
                </a:lnTo>
                <a:lnTo>
                  <a:pt x="585824" y="52740"/>
                </a:lnTo>
                <a:lnTo>
                  <a:pt x="504063" y="53086"/>
                </a:lnTo>
                <a:lnTo>
                  <a:pt x="422301" y="52740"/>
                </a:lnTo>
                <a:lnTo>
                  <a:pt x="344740" y="51739"/>
                </a:lnTo>
                <a:lnTo>
                  <a:pt x="272418" y="50137"/>
                </a:lnTo>
                <a:lnTo>
                  <a:pt x="206370" y="47985"/>
                </a:lnTo>
                <a:lnTo>
                  <a:pt x="147637" y="45339"/>
                </a:lnTo>
                <a:lnTo>
                  <a:pt x="97255" y="42250"/>
                </a:lnTo>
                <a:lnTo>
                  <a:pt x="56263" y="38773"/>
                </a:lnTo>
                <a:lnTo>
                  <a:pt x="6597" y="30866"/>
                </a:lnTo>
                <a:lnTo>
                  <a:pt x="0" y="26543"/>
                </a:lnTo>
                <a:lnTo>
                  <a:pt x="6597" y="22250"/>
                </a:lnTo>
                <a:lnTo>
                  <a:pt x="56263" y="14368"/>
                </a:lnTo>
                <a:lnTo>
                  <a:pt x="97255" y="10890"/>
                </a:lnTo>
                <a:lnTo>
                  <a:pt x="147637" y="7794"/>
                </a:lnTo>
                <a:lnTo>
                  <a:pt x="206370" y="5136"/>
                </a:lnTo>
                <a:lnTo>
                  <a:pt x="272418" y="2972"/>
                </a:lnTo>
                <a:lnTo>
                  <a:pt x="344740" y="1358"/>
                </a:lnTo>
                <a:lnTo>
                  <a:pt x="422301" y="348"/>
                </a:lnTo>
                <a:lnTo>
                  <a:pt x="504063" y="0"/>
                </a:lnTo>
                <a:lnTo>
                  <a:pt x="585824" y="348"/>
                </a:lnTo>
                <a:lnTo>
                  <a:pt x="663385" y="1358"/>
                </a:lnTo>
                <a:lnTo>
                  <a:pt x="735707" y="2972"/>
                </a:lnTo>
                <a:lnTo>
                  <a:pt x="801755" y="5136"/>
                </a:lnTo>
                <a:lnTo>
                  <a:pt x="860488" y="7794"/>
                </a:lnTo>
                <a:lnTo>
                  <a:pt x="910870" y="10890"/>
                </a:lnTo>
                <a:lnTo>
                  <a:pt x="951862" y="14368"/>
                </a:lnTo>
                <a:lnTo>
                  <a:pt x="1001528" y="22250"/>
                </a:lnTo>
                <a:lnTo>
                  <a:pt x="1008126" y="265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2626" y="3887596"/>
            <a:ext cx="1008380" cy="334010"/>
          </a:xfrm>
          <a:custGeom>
            <a:avLst/>
            <a:gdLst/>
            <a:ahLst/>
            <a:cxnLst/>
            <a:rect l="l" t="t" r="r" b="b"/>
            <a:pathLst>
              <a:path w="1008379" h="334010">
                <a:moveTo>
                  <a:pt x="1008126" y="0"/>
                </a:moveTo>
                <a:lnTo>
                  <a:pt x="1008126" y="306958"/>
                </a:lnTo>
                <a:lnTo>
                  <a:pt x="1001528" y="311251"/>
                </a:lnTo>
                <a:lnTo>
                  <a:pt x="951862" y="319133"/>
                </a:lnTo>
                <a:lnTo>
                  <a:pt x="910870" y="322611"/>
                </a:lnTo>
                <a:lnTo>
                  <a:pt x="860488" y="325707"/>
                </a:lnTo>
                <a:lnTo>
                  <a:pt x="801755" y="328365"/>
                </a:lnTo>
                <a:lnTo>
                  <a:pt x="735707" y="330529"/>
                </a:lnTo>
                <a:lnTo>
                  <a:pt x="663385" y="332143"/>
                </a:lnTo>
                <a:lnTo>
                  <a:pt x="585824" y="333153"/>
                </a:lnTo>
                <a:lnTo>
                  <a:pt x="504063" y="333501"/>
                </a:lnTo>
                <a:lnTo>
                  <a:pt x="422301" y="333153"/>
                </a:lnTo>
                <a:lnTo>
                  <a:pt x="344740" y="332143"/>
                </a:lnTo>
                <a:lnTo>
                  <a:pt x="272418" y="330529"/>
                </a:lnTo>
                <a:lnTo>
                  <a:pt x="206370" y="328365"/>
                </a:lnTo>
                <a:lnTo>
                  <a:pt x="147637" y="325707"/>
                </a:lnTo>
                <a:lnTo>
                  <a:pt x="97255" y="322611"/>
                </a:lnTo>
                <a:lnTo>
                  <a:pt x="56263" y="319133"/>
                </a:lnTo>
                <a:lnTo>
                  <a:pt x="6597" y="311251"/>
                </a:lnTo>
                <a:lnTo>
                  <a:pt x="0" y="306958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32626" y="3964432"/>
            <a:ext cx="10083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데이터</a:t>
            </a:r>
            <a:r>
              <a:rPr sz="1100" b="1" spc="-20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저장소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91100" y="3183635"/>
            <a:ext cx="1121664" cy="4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8052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0436" y="321297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2" y="0"/>
                </a:moveTo>
                <a:lnTo>
                  <a:pt x="59943" y="0"/>
                </a:lnTo>
                <a:lnTo>
                  <a:pt x="36593" y="4704"/>
                </a:lnTo>
                <a:lnTo>
                  <a:pt x="17541" y="17541"/>
                </a:lnTo>
                <a:lnTo>
                  <a:pt x="4704" y="36593"/>
                </a:lnTo>
                <a:lnTo>
                  <a:pt x="0" y="59943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4"/>
                </a:lnTo>
                <a:lnTo>
                  <a:pt x="948182" y="360044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4"/>
                </a:lnTo>
                <a:lnTo>
                  <a:pt x="1008126" y="59943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0436" y="321297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3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948182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3"/>
                </a:lnTo>
                <a:lnTo>
                  <a:pt x="1008126" y="299974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2" y="360044"/>
                </a:lnTo>
                <a:lnTo>
                  <a:pt x="59943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599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86603" y="3302761"/>
            <a:ext cx="915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서비스  접근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72810" y="357301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5" y="195580"/>
                </a:lnTo>
                <a:lnTo>
                  <a:pt x="0" y="199390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40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455" y="193040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90"/>
                </a:lnTo>
                <a:lnTo>
                  <a:pt x="102362" y="195580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0621" y="2852927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6985" y="263398"/>
                </a:moveTo>
                <a:lnTo>
                  <a:pt x="4063" y="265175"/>
                </a:lnTo>
                <a:lnTo>
                  <a:pt x="1015" y="266954"/>
                </a:lnTo>
                <a:lnTo>
                  <a:pt x="0" y="270763"/>
                </a:lnTo>
                <a:lnTo>
                  <a:pt x="51688" y="359410"/>
                </a:lnTo>
                <a:lnTo>
                  <a:pt x="59020" y="346837"/>
                </a:lnTo>
                <a:lnTo>
                  <a:pt x="45338" y="346837"/>
                </a:lnTo>
                <a:lnTo>
                  <a:pt x="45338" y="323414"/>
                </a:lnTo>
                <a:lnTo>
                  <a:pt x="10922" y="264413"/>
                </a:lnTo>
                <a:lnTo>
                  <a:pt x="6985" y="263398"/>
                </a:lnTo>
                <a:close/>
              </a:path>
              <a:path w="103504" h="359410">
                <a:moveTo>
                  <a:pt x="45338" y="323414"/>
                </a:moveTo>
                <a:lnTo>
                  <a:pt x="45338" y="346837"/>
                </a:lnTo>
                <a:lnTo>
                  <a:pt x="58038" y="346837"/>
                </a:lnTo>
                <a:lnTo>
                  <a:pt x="58038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8" y="323414"/>
                </a:lnTo>
                <a:close/>
              </a:path>
              <a:path w="103504" h="359410">
                <a:moveTo>
                  <a:pt x="96265" y="263398"/>
                </a:moveTo>
                <a:lnTo>
                  <a:pt x="92455" y="264413"/>
                </a:lnTo>
                <a:lnTo>
                  <a:pt x="58038" y="323414"/>
                </a:lnTo>
                <a:lnTo>
                  <a:pt x="58038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2" y="266954"/>
                </a:lnTo>
                <a:lnTo>
                  <a:pt x="96265" y="263398"/>
                </a:lnTo>
                <a:close/>
              </a:path>
              <a:path w="103504" h="359410">
                <a:moveTo>
                  <a:pt x="51688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8" y="334300"/>
                </a:lnTo>
                <a:close/>
              </a:path>
              <a:path w="103504" h="359410">
                <a:moveTo>
                  <a:pt x="58038" y="323414"/>
                </a:moveTo>
                <a:lnTo>
                  <a:pt x="51688" y="334300"/>
                </a:lnTo>
                <a:lnTo>
                  <a:pt x="57150" y="343662"/>
                </a:lnTo>
                <a:lnTo>
                  <a:pt x="58038" y="343662"/>
                </a:lnTo>
                <a:lnTo>
                  <a:pt x="58038" y="323414"/>
                </a:lnTo>
                <a:close/>
              </a:path>
              <a:path w="103504" h="359410">
                <a:moveTo>
                  <a:pt x="58038" y="0"/>
                </a:moveTo>
                <a:lnTo>
                  <a:pt x="45338" y="0"/>
                </a:lnTo>
                <a:lnTo>
                  <a:pt x="45338" y="323414"/>
                </a:lnTo>
                <a:lnTo>
                  <a:pt x="51688" y="334300"/>
                </a:lnTo>
                <a:lnTo>
                  <a:pt x="58038" y="323414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9291" y="3182111"/>
            <a:ext cx="1120139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6244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8247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054" y="0"/>
                </a:moveTo>
                <a:lnTo>
                  <a:pt x="59943" y="0"/>
                </a:lnTo>
                <a:lnTo>
                  <a:pt x="36593" y="4704"/>
                </a:lnTo>
                <a:lnTo>
                  <a:pt x="17541" y="17541"/>
                </a:lnTo>
                <a:lnTo>
                  <a:pt x="470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5"/>
                </a:lnTo>
                <a:lnTo>
                  <a:pt x="948054" y="360045"/>
                </a:lnTo>
                <a:lnTo>
                  <a:pt x="971424" y="355320"/>
                </a:lnTo>
                <a:lnTo>
                  <a:pt x="990520" y="342439"/>
                </a:lnTo>
                <a:lnTo>
                  <a:pt x="1003401" y="323343"/>
                </a:lnTo>
                <a:lnTo>
                  <a:pt x="1008126" y="299974"/>
                </a:lnTo>
                <a:lnTo>
                  <a:pt x="1008126" y="59944"/>
                </a:lnTo>
                <a:lnTo>
                  <a:pt x="1003401" y="36593"/>
                </a:lnTo>
                <a:lnTo>
                  <a:pt x="990520" y="17541"/>
                </a:lnTo>
                <a:lnTo>
                  <a:pt x="971424" y="4704"/>
                </a:lnTo>
                <a:lnTo>
                  <a:pt x="948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8247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948054" y="0"/>
                </a:lnTo>
                <a:lnTo>
                  <a:pt x="971424" y="4704"/>
                </a:lnTo>
                <a:lnTo>
                  <a:pt x="990520" y="17541"/>
                </a:lnTo>
                <a:lnTo>
                  <a:pt x="1003401" y="36593"/>
                </a:lnTo>
                <a:lnTo>
                  <a:pt x="1008126" y="59944"/>
                </a:lnTo>
                <a:lnTo>
                  <a:pt x="1008126" y="299974"/>
                </a:lnTo>
                <a:lnTo>
                  <a:pt x="1003401" y="323343"/>
                </a:lnTo>
                <a:lnTo>
                  <a:pt x="990520" y="342439"/>
                </a:lnTo>
                <a:lnTo>
                  <a:pt x="971424" y="355320"/>
                </a:lnTo>
                <a:lnTo>
                  <a:pt x="948054" y="360045"/>
                </a:lnTo>
                <a:lnTo>
                  <a:pt x="59943" y="360045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74160" y="3302127"/>
            <a:ext cx="91566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시스템  접근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0621" y="3572255"/>
            <a:ext cx="103505" cy="288925"/>
          </a:xfrm>
          <a:custGeom>
            <a:avLst/>
            <a:gdLst/>
            <a:ahLst/>
            <a:cxnLst/>
            <a:rect l="l" t="t" r="r" b="b"/>
            <a:pathLst>
              <a:path w="103504" h="288925">
                <a:moveTo>
                  <a:pt x="6985" y="192786"/>
                </a:moveTo>
                <a:lnTo>
                  <a:pt x="4063" y="194564"/>
                </a:lnTo>
                <a:lnTo>
                  <a:pt x="1015" y="196342"/>
                </a:lnTo>
                <a:lnTo>
                  <a:pt x="0" y="200152"/>
                </a:lnTo>
                <a:lnTo>
                  <a:pt x="51688" y="288798"/>
                </a:lnTo>
                <a:lnTo>
                  <a:pt x="59020" y="276225"/>
                </a:lnTo>
                <a:lnTo>
                  <a:pt x="45338" y="276225"/>
                </a:lnTo>
                <a:lnTo>
                  <a:pt x="45338" y="252802"/>
                </a:lnTo>
                <a:lnTo>
                  <a:pt x="10922" y="193802"/>
                </a:lnTo>
                <a:lnTo>
                  <a:pt x="6985" y="192786"/>
                </a:lnTo>
                <a:close/>
              </a:path>
              <a:path w="103504" h="288925">
                <a:moveTo>
                  <a:pt x="45338" y="252802"/>
                </a:moveTo>
                <a:lnTo>
                  <a:pt x="45338" y="276225"/>
                </a:lnTo>
                <a:lnTo>
                  <a:pt x="58038" y="276225"/>
                </a:lnTo>
                <a:lnTo>
                  <a:pt x="58038" y="273050"/>
                </a:lnTo>
                <a:lnTo>
                  <a:pt x="46227" y="273050"/>
                </a:lnTo>
                <a:lnTo>
                  <a:pt x="51688" y="263688"/>
                </a:lnTo>
                <a:lnTo>
                  <a:pt x="45338" y="252802"/>
                </a:lnTo>
                <a:close/>
              </a:path>
              <a:path w="103504" h="288925">
                <a:moveTo>
                  <a:pt x="96265" y="192786"/>
                </a:moveTo>
                <a:lnTo>
                  <a:pt x="92455" y="193802"/>
                </a:lnTo>
                <a:lnTo>
                  <a:pt x="58038" y="252802"/>
                </a:lnTo>
                <a:lnTo>
                  <a:pt x="58038" y="276225"/>
                </a:lnTo>
                <a:lnTo>
                  <a:pt x="59020" y="276225"/>
                </a:lnTo>
                <a:lnTo>
                  <a:pt x="103377" y="200152"/>
                </a:lnTo>
                <a:lnTo>
                  <a:pt x="102362" y="196342"/>
                </a:lnTo>
                <a:lnTo>
                  <a:pt x="96265" y="192786"/>
                </a:lnTo>
                <a:close/>
              </a:path>
              <a:path w="103504" h="288925">
                <a:moveTo>
                  <a:pt x="51688" y="263688"/>
                </a:moveTo>
                <a:lnTo>
                  <a:pt x="46227" y="273050"/>
                </a:lnTo>
                <a:lnTo>
                  <a:pt x="57150" y="273050"/>
                </a:lnTo>
                <a:lnTo>
                  <a:pt x="51688" y="263688"/>
                </a:lnTo>
                <a:close/>
              </a:path>
              <a:path w="103504" h="288925">
                <a:moveTo>
                  <a:pt x="58038" y="252802"/>
                </a:moveTo>
                <a:lnTo>
                  <a:pt x="51688" y="263688"/>
                </a:lnTo>
                <a:lnTo>
                  <a:pt x="57150" y="273050"/>
                </a:lnTo>
                <a:lnTo>
                  <a:pt x="58038" y="273050"/>
                </a:lnTo>
                <a:lnTo>
                  <a:pt x="58038" y="252802"/>
                </a:lnTo>
                <a:close/>
              </a:path>
              <a:path w="103504" h="288925">
                <a:moveTo>
                  <a:pt x="58038" y="0"/>
                </a:moveTo>
                <a:lnTo>
                  <a:pt x="45338" y="0"/>
                </a:lnTo>
                <a:lnTo>
                  <a:pt x="45338" y="252802"/>
                </a:lnTo>
                <a:lnTo>
                  <a:pt x="51688" y="263688"/>
                </a:lnTo>
                <a:lnTo>
                  <a:pt x="58038" y="252802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85000" y="2852927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7111" y="263398"/>
                </a:moveTo>
                <a:lnTo>
                  <a:pt x="1016" y="266954"/>
                </a:lnTo>
                <a:lnTo>
                  <a:pt x="0" y="270763"/>
                </a:lnTo>
                <a:lnTo>
                  <a:pt x="51689" y="359410"/>
                </a:lnTo>
                <a:lnTo>
                  <a:pt x="59020" y="346837"/>
                </a:lnTo>
                <a:lnTo>
                  <a:pt x="45339" y="346837"/>
                </a:lnTo>
                <a:lnTo>
                  <a:pt x="45339" y="323414"/>
                </a:lnTo>
                <a:lnTo>
                  <a:pt x="10922" y="264413"/>
                </a:lnTo>
                <a:lnTo>
                  <a:pt x="7111" y="263398"/>
                </a:lnTo>
                <a:close/>
              </a:path>
              <a:path w="103504" h="359410">
                <a:moveTo>
                  <a:pt x="45339" y="323414"/>
                </a:moveTo>
                <a:lnTo>
                  <a:pt x="45339" y="346837"/>
                </a:lnTo>
                <a:lnTo>
                  <a:pt x="58039" y="346837"/>
                </a:lnTo>
                <a:lnTo>
                  <a:pt x="58039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9" y="323414"/>
                </a:lnTo>
                <a:close/>
              </a:path>
              <a:path w="103504" h="359410">
                <a:moveTo>
                  <a:pt x="96266" y="263398"/>
                </a:moveTo>
                <a:lnTo>
                  <a:pt x="92455" y="264413"/>
                </a:lnTo>
                <a:lnTo>
                  <a:pt x="58039" y="323414"/>
                </a:lnTo>
                <a:lnTo>
                  <a:pt x="58039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1" y="266954"/>
                </a:lnTo>
                <a:lnTo>
                  <a:pt x="96266" y="263398"/>
                </a:lnTo>
                <a:close/>
              </a:path>
              <a:path w="103504" h="359410">
                <a:moveTo>
                  <a:pt x="51689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9" y="334300"/>
                </a:lnTo>
                <a:close/>
              </a:path>
              <a:path w="103504" h="359410">
                <a:moveTo>
                  <a:pt x="58039" y="323414"/>
                </a:moveTo>
                <a:lnTo>
                  <a:pt x="51689" y="334300"/>
                </a:lnTo>
                <a:lnTo>
                  <a:pt x="57150" y="343662"/>
                </a:lnTo>
                <a:lnTo>
                  <a:pt x="58039" y="343662"/>
                </a:lnTo>
                <a:lnTo>
                  <a:pt x="58039" y="323414"/>
                </a:lnTo>
                <a:close/>
              </a:path>
              <a:path w="103504" h="359410">
                <a:moveTo>
                  <a:pt x="58039" y="0"/>
                </a:moveTo>
                <a:lnTo>
                  <a:pt x="45339" y="0"/>
                </a:lnTo>
                <a:lnTo>
                  <a:pt x="45339" y="323414"/>
                </a:lnTo>
                <a:lnTo>
                  <a:pt x="51689" y="334300"/>
                </a:lnTo>
                <a:lnTo>
                  <a:pt x="58039" y="323414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2907" y="3182111"/>
            <a:ext cx="1121663" cy="473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2626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1" y="0"/>
                </a:moveTo>
                <a:lnTo>
                  <a:pt x="60071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24" y="323343"/>
                </a:lnTo>
                <a:lnTo>
                  <a:pt x="17605" y="342439"/>
                </a:lnTo>
                <a:lnTo>
                  <a:pt x="36701" y="355320"/>
                </a:lnTo>
                <a:lnTo>
                  <a:pt x="60071" y="360045"/>
                </a:lnTo>
                <a:lnTo>
                  <a:pt x="948181" y="360045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4"/>
                </a:lnTo>
                <a:lnTo>
                  <a:pt x="1008126" y="59944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2626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4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1" y="0"/>
                </a:lnTo>
                <a:lnTo>
                  <a:pt x="948181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4"/>
                </a:lnTo>
                <a:lnTo>
                  <a:pt x="1008126" y="299974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1" y="360045"/>
                </a:lnTo>
                <a:lnTo>
                  <a:pt x="60071" y="360045"/>
                </a:lnTo>
                <a:lnTo>
                  <a:pt x="36701" y="355320"/>
                </a:lnTo>
                <a:lnTo>
                  <a:pt x="17605" y="342439"/>
                </a:lnTo>
                <a:lnTo>
                  <a:pt x="472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99046" y="3302127"/>
            <a:ext cx="915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데이터 접근</a:t>
            </a:r>
            <a:r>
              <a:rPr sz="1100" b="1" spc="-75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85000" y="3572255"/>
            <a:ext cx="103505" cy="288925"/>
          </a:xfrm>
          <a:custGeom>
            <a:avLst/>
            <a:gdLst/>
            <a:ahLst/>
            <a:cxnLst/>
            <a:rect l="l" t="t" r="r" b="b"/>
            <a:pathLst>
              <a:path w="103504" h="288925">
                <a:moveTo>
                  <a:pt x="7111" y="192786"/>
                </a:moveTo>
                <a:lnTo>
                  <a:pt x="1016" y="196342"/>
                </a:lnTo>
                <a:lnTo>
                  <a:pt x="0" y="200152"/>
                </a:lnTo>
                <a:lnTo>
                  <a:pt x="51689" y="288798"/>
                </a:lnTo>
                <a:lnTo>
                  <a:pt x="59020" y="276225"/>
                </a:lnTo>
                <a:lnTo>
                  <a:pt x="45339" y="276225"/>
                </a:lnTo>
                <a:lnTo>
                  <a:pt x="45339" y="252802"/>
                </a:lnTo>
                <a:lnTo>
                  <a:pt x="10922" y="193802"/>
                </a:lnTo>
                <a:lnTo>
                  <a:pt x="7111" y="192786"/>
                </a:lnTo>
                <a:close/>
              </a:path>
              <a:path w="103504" h="288925">
                <a:moveTo>
                  <a:pt x="45339" y="252802"/>
                </a:moveTo>
                <a:lnTo>
                  <a:pt x="45339" y="276225"/>
                </a:lnTo>
                <a:lnTo>
                  <a:pt x="58039" y="276225"/>
                </a:lnTo>
                <a:lnTo>
                  <a:pt x="58039" y="273050"/>
                </a:lnTo>
                <a:lnTo>
                  <a:pt x="46227" y="273050"/>
                </a:lnTo>
                <a:lnTo>
                  <a:pt x="51688" y="263688"/>
                </a:lnTo>
                <a:lnTo>
                  <a:pt x="45339" y="252802"/>
                </a:lnTo>
                <a:close/>
              </a:path>
              <a:path w="103504" h="288925">
                <a:moveTo>
                  <a:pt x="96266" y="192786"/>
                </a:moveTo>
                <a:lnTo>
                  <a:pt x="92455" y="193802"/>
                </a:lnTo>
                <a:lnTo>
                  <a:pt x="58039" y="252802"/>
                </a:lnTo>
                <a:lnTo>
                  <a:pt x="58039" y="276225"/>
                </a:lnTo>
                <a:lnTo>
                  <a:pt x="59020" y="276225"/>
                </a:lnTo>
                <a:lnTo>
                  <a:pt x="103377" y="200152"/>
                </a:lnTo>
                <a:lnTo>
                  <a:pt x="102361" y="196342"/>
                </a:lnTo>
                <a:lnTo>
                  <a:pt x="96266" y="192786"/>
                </a:lnTo>
                <a:close/>
              </a:path>
              <a:path w="103504" h="288925">
                <a:moveTo>
                  <a:pt x="51689" y="263688"/>
                </a:moveTo>
                <a:lnTo>
                  <a:pt x="46227" y="273050"/>
                </a:lnTo>
                <a:lnTo>
                  <a:pt x="57150" y="273050"/>
                </a:lnTo>
                <a:lnTo>
                  <a:pt x="51689" y="263688"/>
                </a:lnTo>
                <a:close/>
              </a:path>
              <a:path w="103504" h="288925">
                <a:moveTo>
                  <a:pt x="58039" y="252802"/>
                </a:moveTo>
                <a:lnTo>
                  <a:pt x="51689" y="263688"/>
                </a:lnTo>
                <a:lnTo>
                  <a:pt x="57150" y="273050"/>
                </a:lnTo>
                <a:lnTo>
                  <a:pt x="58039" y="273050"/>
                </a:lnTo>
                <a:lnTo>
                  <a:pt x="58039" y="252802"/>
                </a:lnTo>
                <a:close/>
              </a:path>
              <a:path w="103504" h="288925">
                <a:moveTo>
                  <a:pt x="58039" y="0"/>
                </a:moveTo>
                <a:lnTo>
                  <a:pt x="45339" y="0"/>
                </a:lnTo>
                <a:lnTo>
                  <a:pt x="45339" y="252802"/>
                </a:lnTo>
                <a:lnTo>
                  <a:pt x="51689" y="263688"/>
                </a:lnTo>
                <a:lnTo>
                  <a:pt x="58039" y="252802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4769" y="3861053"/>
            <a:ext cx="1872233" cy="1440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773669" y="3906520"/>
            <a:ext cx="1329690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40" dirty="0">
                <a:solidFill>
                  <a:srgbClr val="000099"/>
                </a:solidFill>
                <a:latin typeface="Calibri"/>
                <a:cs typeface="Calibri"/>
              </a:rPr>
              <a:t>File</a:t>
            </a:r>
            <a:r>
              <a:rPr sz="1100" spc="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25" dirty="0">
                <a:solidFill>
                  <a:srgbClr val="000099"/>
                </a:solidFill>
                <a:latin typeface="Calibri"/>
                <a:cs typeface="Calibri"/>
              </a:rPr>
              <a:t>Memory</a:t>
            </a:r>
            <a:r>
              <a:rPr sz="1100" spc="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85" dirty="0">
                <a:solidFill>
                  <a:srgbClr val="000099"/>
                </a:solidFill>
                <a:latin typeface="Calibri"/>
                <a:cs typeface="Calibri"/>
              </a:rPr>
              <a:t>RDBMS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114" dirty="0">
                <a:solidFill>
                  <a:srgbClr val="000099"/>
                </a:solidFill>
                <a:latin typeface="Calibri"/>
                <a:cs typeface="Calibri"/>
              </a:rPr>
              <a:t>OODBMS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50" dirty="0">
                <a:solidFill>
                  <a:srgbClr val="000099"/>
                </a:solidFill>
                <a:latin typeface="Calibri"/>
                <a:cs typeface="Calibri"/>
              </a:rPr>
              <a:t>Document</a:t>
            </a:r>
            <a:r>
              <a:rPr sz="1100" spc="-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45" dirty="0">
                <a:solidFill>
                  <a:srgbClr val="000099"/>
                </a:solidFill>
                <a:latin typeface="Calibri"/>
                <a:cs typeface="Calibri"/>
              </a:rPr>
              <a:t>Graph</a:t>
            </a:r>
            <a:r>
              <a:rPr sz="1100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60" dirty="0">
                <a:solidFill>
                  <a:srgbClr val="000099"/>
                </a:solidFill>
                <a:latin typeface="Calibri"/>
                <a:cs typeface="Calibri"/>
              </a:rPr>
              <a:t>Key </a:t>
            </a:r>
            <a:r>
              <a:rPr sz="1100" spc="40" dirty="0">
                <a:solidFill>
                  <a:srgbClr val="000099"/>
                </a:solidFill>
                <a:latin typeface="Calibri"/>
                <a:cs typeface="Calibri"/>
              </a:rPr>
              <a:t>value</a:t>
            </a:r>
            <a:r>
              <a:rPr sz="1100" spc="-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60" dirty="0">
                <a:solidFill>
                  <a:srgbClr val="000099"/>
                </a:solidFill>
                <a:latin typeface="Calibri"/>
                <a:cs typeface="Calibri"/>
              </a:rPr>
              <a:t>Column</a:t>
            </a:r>
            <a:r>
              <a:rPr sz="1100" spc="-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000099"/>
                </a:solidFill>
                <a:latin typeface="Calibri"/>
                <a:cs typeface="Calibri"/>
              </a:rPr>
              <a:t>Family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6689" y="4214748"/>
            <a:ext cx="648335" cy="404495"/>
          </a:xfrm>
          <a:custGeom>
            <a:avLst/>
            <a:gdLst/>
            <a:ahLst/>
            <a:cxnLst/>
            <a:rect l="l" t="t" r="r" b="b"/>
            <a:pathLst>
              <a:path w="648334" h="404495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648334" h="404495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648334" h="404495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648334" h="404495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648334" h="404495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648334" h="404495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648334" h="404495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648334" h="404495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648334" h="404495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648334" h="404495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648334" h="404495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648334" h="404495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648334" h="404495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648334" h="404495">
                <a:moveTo>
                  <a:pt x="330453" y="12445"/>
                </a:moveTo>
                <a:lnTo>
                  <a:pt x="317753" y="12445"/>
                </a:lnTo>
                <a:lnTo>
                  <a:pt x="317753" y="25145"/>
                </a:lnTo>
                <a:lnTo>
                  <a:pt x="330453" y="25145"/>
                </a:lnTo>
                <a:lnTo>
                  <a:pt x="330453" y="12445"/>
                </a:lnTo>
                <a:close/>
              </a:path>
              <a:path w="648334" h="404495">
                <a:moveTo>
                  <a:pt x="330453" y="37845"/>
                </a:moveTo>
                <a:lnTo>
                  <a:pt x="317753" y="37845"/>
                </a:lnTo>
                <a:lnTo>
                  <a:pt x="317753" y="50545"/>
                </a:lnTo>
                <a:lnTo>
                  <a:pt x="330453" y="50545"/>
                </a:lnTo>
                <a:lnTo>
                  <a:pt x="330453" y="37845"/>
                </a:lnTo>
                <a:close/>
              </a:path>
              <a:path w="648334" h="404495">
                <a:moveTo>
                  <a:pt x="330453" y="63245"/>
                </a:moveTo>
                <a:lnTo>
                  <a:pt x="317753" y="63245"/>
                </a:lnTo>
                <a:lnTo>
                  <a:pt x="317753" y="75945"/>
                </a:lnTo>
                <a:lnTo>
                  <a:pt x="330453" y="75945"/>
                </a:lnTo>
                <a:lnTo>
                  <a:pt x="330453" y="63245"/>
                </a:lnTo>
                <a:close/>
              </a:path>
              <a:path w="648334" h="404495">
                <a:moveTo>
                  <a:pt x="330453" y="88645"/>
                </a:moveTo>
                <a:lnTo>
                  <a:pt x="317753" y="88645"/>
                </a:lnTo>
                <a:lnTo>
                  <a:pt x="317753" y="101345"/>
                </a:lnTo>
                <a:lnTo>
                  <a:pt x="330453" y="101345"/>
                </a:lnTo>
                <a:lnTo>
                  <a:pt x="330453" y="88645"/>
                </a:lnTo>
                <a:close/>
              </a:path>
              <a:path w="648334" h="404495">
                <a:moveTo>
                  <a:pt x="330453" y="114045"/>
                </a:moveTo>
                <a:lnTo>
                  <a:pt x="317753" y="114045"/>
                </a:lnTo>
                <a:lnTo>
                  <a:pt x="317753" y="126745"/>
                </a:lnTo>
                <a:lnTo>
                  <a:pt x="330453" y="126745"/>
                </a:lnTo>
                <a:lnTo>
                  <a:pt x="330453" y="114045"/>
                </a:lnTo>
                <a:close/>
              </a:path>
              <a:path w="648334" h="404495">
                <a:moveTo>
                  <a:pt x="330453" y="139445"/>
                </a:moveTo>
                <a:lnTo>
                  <a:pt x="317753" y="139445"/>
                </a:lnTo>
                <a:lnTo>
                  <a:pt x="317753" y="152145"/>
                </a:lnTo>
                <a:lnTo>
                  <a:pt x="330453" y="152145"/>
                </a:lnTo>
                <a:lnTo>
                  <a:pt x="330453" y="139445"/>
                </a:lnTo>
                <a:close/>
              </a:path>
              <a:path w="648334" h="404495">
                <a:moveTo>
                  <a:pt x="330453" y="164845"/>
                </a:moveTo>
                <a:lnTo>
                  <a:pt x="317753" y="164845"/>
                </a:lnTo>
                <a:lnTo>
                  <a:pt x="317753" y="177545"/>
                </a:lnTo>
                <a:lnTo>
                  <a:pt x="330453" y="177545"/>
                </a:lnTo>
                <a:lnTo>
                  <a:pt x="330453" y="164845"/>
                </a:lnTo>
                <a:close/>
              </a:path>
              <a:path w="648334" h="404495">
                <a:moveTo>
                  <a:pt x="330453" y="190245"/>
                </a:moveTo>
                <a:lnTo>
                  <a:pt x="317753" y="190245"/>
                </a:lnTo>
                <a:lnTo>
                  <a:pt x="317753" y="202945"/>
                </a:lnTo>
                <a:lnTo>
                  <a:pt x="330453" y="202945"/>
                </a:lnTo>
                <a:lnTo>
                  <a:pt x="330453" y="190245"/>
                </a:lnTo>
                <a:close/>
              </a:path>
              <a:path w="648334" h="404495">
                <a:moveTo>
                  <a:pt x="330453" y="215645"/>
                </a:moveTo>
                <a:lnTo>
                  <a:pt x="317753" y="215645"/>
                </a:lnTo>
                <a:lnTo>
                  <a:pt x="317753" y="228345"/>
                </a:lnTo>
                <a:lnTo>
                  <a:pt x="330453" y="228345"/>
                </a:lnTo>
                <a:lnTo>
                  <a:pt x="330453" y="215645"/>
                </a:lnTo>
                <a:close/>
              </a:path>
              <a:path w="648334" h="404495">
                <a:moveTo>
                  <a:pt x="330453" y="241045"/>
                </a:moveTo>
                <a:lnTo>
                  <a:pt x="317753" y="241045"/>
                </a:lnTo>
                <a:lnTo>
                  <a:pt x="317753" y="253745"/>
                </a:lnTo>
                <a:lnTo>
                  <a:pt x="330453" y="253745"/>
                </a:lnTo>
                <a:lnTo>
                  <a:pt x="330453" y="241045"/>
                </a:lnTo>
                <a:close/>
              </a:path>
              <a:path w="648334" h="404495">
                <a:moveTo>
                  <a:pt x="330453" y="266445"/>
                </a:moveTo>
                <a:lnTo>
                  <a:pt x="317753" y="266445"/>
                </a:lnTo>
                <a:lnTo>
                  <a:pt x="317753" y="279145"/>
                </a:lnTo>
                <a:lnTo>
                  <a:pt x="330453" y="279145"/>
                </a:lnTo>
                <a:lnTo>
                  <a:pt x="330453" y="266445"/>
                </a:lnTo>
                <a:close/>
              </a:path>
              <a:path w="648334" h="404495">
                <a:moveTo>
                  <a:pt x="330453" y="291845"/>
                </a:moveTo>
                <a:lnTo>
                  <a:pt x="317753" y="291845"/>
                </a:lnTo>
                <a:lnTo>
                  <a:pt x="317753" y="304545"/>
                </a:lnTo>
                <a:lnTo>
                  <a:pt x="330453" y="304545"/>
                </a:lnTo>
                <a:lnTo>
                  <a:pt x="330453" y="291845"/>
                </a:lnTo>
                <a:close/>
              </a:path>
              <a:path w="648334" h="404495">
                <a:moveTo>
                  <a:pt x="330453" y="317245"/>
                </a:moveTo>
                <a:lnTo>
                  <a:pt x="317753" y="317245"/>
                </a:lnTo>
                <a:lnTo>
                  <a:pt x="317753" y="329945"/>
                </a:lnTo>
                <a:lnTo>
                  <a:pt x="330453" y="329945"/>
                </a:lnTo>
                <a:lnTo>
                  <a:pt x="330453" y="317245"/>
                </a:lnTo>
                <a:close/>
              </a:path>
              <a:path w="648334" h="404495">
                <a:moveTo>
                  <a:pt x="330453" y="342645"/>
                </a:moveTo>
                <a:lnTo>
                  <a:pt x="317753" y="342645"/>
                </a:lnTo>
                <a:lnTo>
                  <a:pt x="317753" y="355345"/>
                </a:lnTo>
                <a:lnTo>
                  <a:pt x="330453" y="355345"/>
                </a:lnTo>
                <a:lnTo>
                  <a:pt x="330453" y="342645"/>
                </a:lnTo>
                <a:close/>
              </a:path>
              <a:path w="648334" h="404495">
                <a:moveTo>
                  <a:pt x="338454" y="360044"/>
                </a:moveTo>
                <a:lnTo>
                  <a:pt x="325754" y="360044"/>
                </a:lnTo>
                <a:lnTo>
                  <a:pt x="325754" y="372744"/>
                </a:lnTo>
                <a:lnTo>
                  <a:pt x="338454" y="372744"/>
                </a:lnTo>
                <a:lnTo>
                  <a:pt x="338454" y="360044"/>
                </a:lnTo>
                <a:close/>
              </a:path>
              <a:path w="648334" h="404495">
                <a:moveTo>
                  <a:pt x="363854" y="360044"/>
                </a:moveTo>
                <a:lnTo>
                  <a:pt x="351154" y="360044"/>
                </a:lnTo>
                <a:lnTo>
                  <a:pt x="351154" y="372744"/>
                </a:lnTo>
                <a:lnTo>
                  <a:pt x="363854" y="372744"/>
                </a:lnTo>
                <a:lnTo>
                  <a:pt x="363854" y="360044"/>
                </a:lnTo>
                <a:close/>
              </a:path>
              <a:path w="648334" h="404495">
                <a:moveTo>
                  <a:pt x="389254" y="360044"/>
                </a:moveTo>
                <a:lnTo>
                  <a:pt x="376554" y="360044"/>
                </a:lnTo>
                <a:lnTo>
                  <a:pt x="376554" y="372744"/>
                </a:lnTo>
                <a:lnTo>
                  <a:pt x="389254" y="372744"/>
                </a:lnTo>
                <a:lnTo>
                  <a:pt x="389254" y="360044"/>
                </a:lnTo>
                <a:close/>
              </a:path>
              <a:path w="648334" h="404495">
                <a:moveTo>
                  <a:pt x="414654" y="360044"/>
                </a:moveTo>
                <a:lnTo>
                  <a:pt x="401954" y="360044"/>
                </a:lnTo>
                <a:lnTo>
                  <a:pt x="401954" y="372744"/>
                </a:lnTo>
                <a:lnTo>
                  <a:pt x="414654" y="372744"/>
                </a:lnTo>
                <a:lnTo>
                  <a:pt x="414654" y="360044"/>
                </a:lnTo>
                <a:close/>
              </a:path>
              <a:path w="648334" h="404495">
                <a:moveTo>
                  <a:pt x="440054" y="360044"/>
                </a:moveTo>
                <a:lnTo>
                  <a:pt x="427354" y="360044"/>
                </a:lnTo>
                <a:lnTo>
                  <a:pt x="427354" y="372744"/>
                </a:lnTo>
                <a:lnTo>
                  <a:pt x="440054" y="372744"/>
                </a:lnTo>
                <a:lnTo>
                  <a:pt x="440054" y="360044"/>
                </a:lnTo>
                <a:close/>
              </a:path>
              <a:path w="648334" h="404495">
                <a:moveTo>
                  <a:pt x="465454" y="360044"/>
                </a:moveTo>
                <a:lnTo>
                  <a:pt x="452754" y="360044"/>
                </a:lnTo>
                <a:lnTo>
                  <a:pt x="452754" y="372744"/>
                </a:lnTo>
                <a:lnTo>
                  <a:pt x="465454" y="372744"/>
                </a:lnTo>
                <a:lnTo>
                  <a:pt x="465454" y="360044"/>
                </a:lnTo>
                <a:close/>
              </a:path>
              <a:path w="648334" h="404495">
                <a:moveTo>
                  <a:pt x="490854" y="360044"/>
                </a:moveTo>
                <a:lnTo>
                  <a:pt x="478154" y="360044"/>
                </a:lnTo>
                <a:lnTo>
                  <a:pt x="478154" y="372744"/>
                </a:lnTo>
                <a:lnTo>
                  <a:pt x="490854" y="372744"/>
                </a:lnTo>
                <a:lnTo>
                  <a:pt x="490854" y="360044"/>
                </a:lnTo>
                <a:close/>
              </a:path>
              <a:path w="648334" h="404495">
                <a:moveTo>
                  <a:pt x="516254" y="360044"/>
                </a:moveTo>
                <a:lnTo>
                  <a:pt x="503554" y="360044"/>
                </a:lnTo>
                <a:lnTo>
                  <a:pt x="503554" y="372744"/>
                </a:lnTo>
                <a:lnTo>
                  <a:pt x="516254" y="372744"/>
                </a:lnTo>
                <a:lnTo>
                  <a:pt x="516254" y="360044"/>
                </a:lnTo>
                <a:close/>
              </a:path>
              <a:path w="648334" h="404495">
                <a:moveTo>
                  <a:pt x="541654" y="360044"/>
                </a:moveTo>
                <a:lnTo>
                  <a:pt x="528954" y="360044"/>
                </a:lnTo>
                <a:lnTo>
                  <a:pt x="528954" y="372744"/>
                </a:lnTo>
                <a:lnTo>
                  <a:pt x="541654" y="372744"/>
                </a:lnTo>
                <a:lnTo>
                  <a:pt x="541654" y="360044"/>
                </a:lnTo>
                <a:close/>
              </a:path>
              <a:path w="648334" h="404495">
                <a:moveTo>
                  <a:pt x="567054" y="360044"/>
                </a:moveTo>
                <a:lnTo>
                  <a:pt x="554354" y="360044"/>
                </a:lnTo>
                <a:lnTo>
                  <a:pt x="554354" y="372744"/>
                </a:lnTo>
                <a:lnTo>
                  <a:pt x="567054" y="372744"/>
                </a:lnTo>
                <a:lnTo>
                  <a:pt x="567054" y="360044"/>
                </a:lnTo>
                <a:close/>
              </a:path>
              <a:path w="648334" h="404495">
                <a:moveTo>
                  <a:pt x="571880" y="328294"/>
                </a:moveTo>
                <a:lnTo>
                  <a:pt x="597280" y="366394"/>
                </a:lnTo>
                <a:lnTo>
                  <a:pt x="571880" y="404494"/>
                </a:lnTo>
                <a:lnTo>
                  <a:pt x="648080" y="366394"/>
                </a:lnTo>
                <a:lnTo>
                  <a:pt x="571880" y="328294"/>
                </a:lnTo>
                <a:close/>
              </a:path>
              <a:path w="648334" h="404495">
                <a:moveTo>
                  <a:pt x="592454" y="360044"/>
                </a:moveTo>
                <a:lnTo>
                  <a:pt x="579754" y="360044"/>
                </a:lnTo>
                <a:lnTo>
                  <a:pt x="579754" y="372744"/>
                </a:lnTo>
                <a:lnTo>
                  <a:pt x="592454" y="372744"/>
                </a:lnTo>
                <a:lnTo>
                  <a:pt x="592454" y="360044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0752" y="338594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4" h="475614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1118234" h="475614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1118234" h="475614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1118234" h="475614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1118234" h="475614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1118234" h="475614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1118234" h="475614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1118234" h="475614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1118234" h="475614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1118234" h="475614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1118234" h="475614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1118234" h="475614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1118234" h="475614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1118234" h="475614">
                <a:moveTo>
                  <a:pt x="342900" y="0"/>
                </a:moveTo>
                <a:lnTo>
                  <a:pt x="330200" y="0"/>
                </a:lnTo>
                <a:lnTo>
                  <a:pt x="33020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  <a:path w="1118234" h="475614">
                <a:moveTo>
                  <a:pt x="3683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368300" y="12700"/>
                </a:lnTo>
                <a:lnTo>
                  <a:pt x="368300" y="0"/>
                </a:lnTo>
                <a:close/>
              </a:path>
              <a:path w="1118234" h="475614">
                <a:moveTo>
                  <a:pt x="393700" y="0"/>
                </a:moveTo>
                <a:lnTo>
                  <a:pt x="381000" y="0"/>
                </a:lnTo>
                <a:lnTo>
                  <a:pt x="381000" y="12700"/>
                </a:lnTo>
                <a:lnTo>
                  <a:pt x="393700" y="12700"/>
                </a:lnTo>
                <a:lnTo>
                  <a:pt x="393700" y="0"/>
                </a:lnTo>
                <a:close/>
              </a:path>
              <a:path w="1118234" h="475614">
                <a:moveTo>
                  <a:pt x="419100" y="0"/>
                </a:moveTo>
                <a:lnTo>
                  <a:pt x="406400" y="0"/>
                </a:lnTo>
                <a:lnTo>
                  <a:pt x="406400" y="12700"/>
                </a:lnTo>
                <a:lnTo>
                  <a:pt x="419100" y="12700"/>
                </a:lnTo>
                <a:lnTo>
                  <a:pt x="419100" y="0"/>
                </a:lnTo>
                <a:close/>
              </a:path>
              <a:path w="1118234" h="475614">
                <a:moveTo>
                  <a:pt x="444500" y="0"/>
                </a:moveTo>
                <a:lnTo>
                  <a:pt x="431800" y="0"/>
                </a:lnTo>
                <a:lnTo>
                  <a:pt x="431800" y="12700"/>
                </a:lnTo>
                <a:lnTo>
                  <a:pt x="444500" y="12700"/>
                </a:lnTo>
                <a:lnTo>
                  <a:pt x="444500" y="0"/>
                </a:lnTo>
                <a:close/>
              </a:path>
              <a:path w="1118234" h="475614">
                <a:moveTo>
                  <a:pt x="469900" y="0"/>
                </a:moveTo>
                <a:lnTo>
                  <a:pt x="457200" y="0"/>
                </a:lnTo>
                <a:lnTo>
                  <a:pt x="457200" y="12700"/>
                </a:lnTo>
                <a:lnTo>
                  <a:pt x="469900" y="12700"/>
                </a:lnTo>
                <a:lnTo>
                  <a:pt x="469900" y="0"/>
                </a:lnTo>
                <a:close/>
              </a:path>
              <a:path w="1118234" h="475614">
                <a:moveTo>
                  <a:pt x="495300" y="0"/>
                </a:moveTo>
                <a:lnTo>
                  <a:pt x="482600" y="0"/>
                </a:lnTo>
                <a:lnTo>
                  <a:pt x="48260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  <a:path w="1118234" h="475614">
                <a:moveTo>
                  <a:pt x="520700" y="0"/>
                </a:moveTo>
                <a:lnTo>
                  <a:pt x="508000" y="0"/>
                </a:lnTo>
                <a:lnTo>
                  <a:pt x="508000" y="12700"/>
                </a:lnTo>
                <a:lnTo>
                  <a:pt x="520700" y="12700"/>
                </a:lnTo>
                <a:lnTo>
                  <a:pt x="520700" y="0"/>
                </a:lnTo>
                <a:close/>
              </a:path>
              <a:path w="1118234" h="475614">
                <a:moveTo>
                  <a:pt x="546100" y="0"/>
                </a:moveTo>
                <a:lnTo>
                  <a:pt x="533400" y="0"/>
                </a:lnTo>
                <a:lnTo>
                  <a:pt x="533400" y="12700"/>
                </a:lnTo>
                <a:lnTo>
                  <a:pt x="546100" y="12700"/>
                </a:lnTo>
                <a:lnTo>
                  <a:pt x="546100" y="0"/>
                </a:lnTo>
                <a:close/>
              </a:path>
              <a:path w="1118234" h="475614">
                <a:moveTo>
                  <a:pt x="571500" y="0"/>
                </a:moveTo>
                <a:lnTo>
                  <a:pt x="558800" y="0"/>
                </a:lnTo>
                <a:lnTo>
                  <a:pt x="558800" y="12700"/>
                </a:lnTo>
                <a:lnTo>
                  <a:pt x="571500" y="12700"/>
                </a:lnTo>
                <a:lnTo>
                  <a:pt x="571500" y="0"/>
                </a:lnTo>
                <a:close/>
              </a:path>
              <a:path w="1118234" h="475614">
                <a:moveTo>
                  <a:pt x="596900" y="0"/>
                </a:moveTo>
                <a:lnTo>
                  <a:pt x="584200" y="0"/>
                </a:lnTo>
                <a:lnTo>
                  <a:pt x="584200" y="12700"/>
                </a:lnTo>
                <a:lnTo>
                  <a:pt x="596900" y="12700"/>
                </a:lnTo>
                <a:lnTo>
                  <a:pt x="596900" y="0"/>
                </a:lnTo>
                <a:close/>
              </a:path>
              <a:path w="1118234" h="475614">
                <a:moveTo>
                  <a:pt x="622300" y="0"/>
                </a:moveTo>
                <a:lnTo>
                  <a:pt x="609600" y="0"/>
                </a:lnTo>
                <a:lnTo>
                  <a:pt x="609600" y="12700"/>
                </a:lnTo>
                <a:lnTo>
                  <a:pt x="622300" y="12700"/>
                </a:lnTo>
                <a:lnTo>
                  <a:pt x="622300" y="0"/>
                </a:lnTo>
                <a:close/>
              </a:path>
              <a:path w="1118234" h="475614">
                <a:moveTo>
                  <a:pt x="647700" y="0"/>
                </a:moveTo>
                <a:lnTo>
                  <a:pt x="635000" y="0"/>
                </a:lnTo>
                <a:lnTo>
                  <a:pt x="635000" y="12700"/>
                </a:lnTo>
                <a:lnTo>
                  <a:pt x="647700" y="12700"/>
                </a:lnTo>
                <a:lnTo>
                  <a:pt x="647700" y="0"/>
                </a:lnTo>
                <a:close/>
              </a:path>
              <a:path w="1118234" h="475614">
                <a:moveTo>
                  <a:pt x="673100" y="0"/>
                </a:moveTo>
                <a:lnTo>
                  <a:pt x="660400" y="0"/>
                </a:lnTo>
                <a:lnTo>
                  <a:pt x="660400" y="12700"/>
                </a:lnTo>
                <a:lnTo>
                  <a:pt x="673100" y="12700"/>
                </a:lnTo>
                <a:lnTo>
                  <a:pt x="673100" y="0"/>
                </a:lnTo>
                <a:close/>
              </a:path>
              <a:path w="1118234" h="475614">
                <a:moveTo>
                  <a:pt x="698500" y="0"/>
                </a:moveTo>
                <a:lnTo>
                  <a:pt x="685800" y="0"/>
                </a:lnTo>
                <a:lnTo>
                  <a:pt x="685800" y="12700"/>
                </a:lnTo>
                <a:lnTo>
                  <a:pt x="698500" y="12700"/>
                </a:lnTo>
                <a:lnTo>
                  <a:pt x="698500" y="0"/>
                </a:lnTo>
                <a:close/>
              </a:path>
              <a:path w="1118234" h="475614">
                <a:moveTo>
                  <a:pt x="723900" y="0"/>
                </a:moveTo>
                <a:lnTo>
                  <a:pt x="711200" y="0"/>
                </a:lnTo>
                <a:lnTo>
                  <a:pt x="711200" y="12700"/>
                </a:lnTo>
                <a:lnTo>
                  <a:pt x="723900" y="12700"/>
                </a:lnTo>
                <a:lnTo>
                  <a:pt x="723900" y="0"/>
                </a:lnTo>
                <a:close/>
              </a:path>
              <a:path w="1118234" h="475614">
                <a:moveTo>
                  <a:pt x="749300" y="0"/>
                </a:moveTo>
                <a:lnTo>
                  <a:pt x="736600" y="0"/>
                </a:lnTo>
                <a:lnTo>
                  <a:pt x="736600" y="12700"/>
                </a:lnTo>
                <a:lnTo>
                  <a:pt x="749300" y="12700"/>
                </a:lnTo>
                <a:lnTo>
                  <a:pt x="749300" y="0"/>
                </a:lnTo>
                <a:close/>
              </a:path>
              <a:path w="1118234" h="475614">
                <a:moveTo>
                  <a:pt x="774700" y="0"/>
                </a:moveTo>
                <a:lnTo>
                  <a:pt x="762000" y="0"/>
                </a:lnTo>
                <a:lnTo>
                  <a:pt x="762000" y="12700"/>
                </a:lnTo>
                <a:lnTo>
                  <a:pt x="774700" y="12700"/>
                </a:lnTo>
                <a:lnTo>
                  <a:pt x="774700" y="0"/>
                </a:lnTo>
                <a:close/>
              </a:path>
              <a:path w="1118234" h="475614">
                <a:moveTo>
                  <a:pt x="800100" y="0"/>
                </a:moveTo>
                <a:lnTo>
                  <a:pt x="787400" y="0"/>
                </a:lnTo>
                <a:lnTo>
                  <a:pt x="787400" y="12700"/>
                </a:lnTo>
                <a:lnTo>
                  <a:pt x="800100" y="12700"/>
                </a:lnTo>
                <a:lnTo>
                  <a:pt x="800100" y="0"/>
                </a:lnTo>
                <a:close/>
              </a:path>
              <a:path w="1118234" h="475614">
                <a:moveTo>
                  <a:pt x="825500" y="0"/>
                </a:moveTo>
                <a:lnTo>
                  <a:pt x="812800" y="0"/>
                </a:lnTo>
                <a:lnTo>
                  <a:pt x="812800" y="12700"/>
                </a:lnTo>
                <a:lnTo>
                  <a:pt x="825500" y="12700"/>
                </a:lnTo>
                <a:lnTo>
                  <a:pt x="825500" y="0"/>
                </a:lnTo>
                <a:close/>
              </a:path>
              <a:path w="1118234" h="475614">
                <a:moveTo>
                  <a:pt x="850900" y="0"/>
                </a:moveTo>
                <a:lnTo>
                  <a:pt x="838200" y="0"/>
                </a:lnTo>
                <a:lnTo>
                  <a:pt x="838200" y="12700"/>
                </a:lnTo>
                <a:lnTo>
                  <a:pt x="850900" y="12700"/>
                </a:lnTo>
                <a:lnTo>
                  <a:pt x="850900" y="0"/>
                </a:lnTo>
                <a:close/>
              </a:path>
              <a:path w="1118234" h="475614">
                <a:moveTo>
                  <a:pt x="876300" y="0"/>
                </a:moveTo>
                <a:lnTo>
                  <a:pt x="863600" y="0"/>
                </a:lnTo>
                <a:lnTo>
                  <a:pt x="863600" y="12700"/>
                </a:lnTo>
                <a:lnTo>
                  <a:pt x="876300" y="12700"/>
                </a:lnTo>
                <a:lnTo>
                  <a:pt x="876300" y="0"/>
                </a:lnTo>
                <a:close/>
              </a:path>
              <a:path w="1118234" h="475614">
                <a:moveTo>
                  <a:pt x="901700" y="0"/>
                </a:moveTo>
                <a:lnTo>
                  <a:pt x="889000" y="0"/>
                </a:lnTo>
                <a:lnTo>
                  <a:pt x="889000" y="12700"/>
                </a:lnTo>
                <a:lnTo>
                  <a:pt x="901700" y="12700"/>
                </a:lnTo>
                <a:lnTo>
                  <a:pt x="901700" y="0"/>
                </a:lnTo>
                <a:close/>
              </a:path>
              <a:path w="1118234" h="475614">
                <a:moveTo>
                  <a:pt x="927100" y="0"/>
                </a:moveTo>
                <a:lnTo>
                  <a:pt x="914400" y="0"/>
                </a:lnTo>
                <a:lnTo>
                  <a:pt x="914400" y="12700"/>
                </a:lnTo>
                <a:lnTo>
                  <a:pt x="927100" y="12700"/>
                </a:lnTo>
                <a:lnTo>
                  <a:pt x="927100" y="0"/>
                </a:lnTo>
                <a:close/>
              </a:path>
              <a:path w="1118234" h="475614">
                <a:moveTo>
                  <a:pt x="952500" y="0"/>
                </a:moveTo>
                <a:lnTo>
                  <a:pt x="939800" y="0"/>
                </a:lnTo>
                <a:lnTo>
                  <a:pt x="939800" y="12700"/>
                </a:lnTo>
                <a:lnTo>
                  <a:pt x="952500" y="12700"/>
                </a:lnTo>
                <a:lnTo>
                  <a:pt x="952500" y="0"/>
                </a:lnTo>
                <a:close/>
              </a:path>
              <a:path w="1118234" h="475614">
                <a:moveTo>
                  <a:pt x="977900" y="0"/>
                </a:moveTo>
                <a:lnTo>
                  <a:pt x="965200" y="0"/>
                </a:lnTo>
                <a:lnTo>
                  <a:pt x="965200" y="12700"/>
                </a:lnTo>
                <a:lnTo>
                  <a:pt x="977900" y="12700"/>
                </a:lnTo>
                <a:lnTo>
                  <a:pt x="977900" y="0"/>
                </a:lnTo>
                <a:close/>
              </a:path>
              <a:path w="1118234" h="475614">
                <a:moveTo>
                  <a:pt x="1003300" y="0"/>
                </a:moveTo>
                <a:lnTo>
                  <a:pt x="990600" y="0"/>
                </a:lnTo>
                <a:lnTo>
                  <a:pt x="990600" y="12700"/>
                </a:lnTo>
                <a:lnTo>
                  <a:pt x="1003300" y="12700"/>
                </a:lnTo>
                <a:lnTo>
                  <a:pt x="1003300" y="0"/>
                </a:lnTo>
                <a:close/>
              </a:path>
              <a:path w="1118234" h="475614">
                <a:moveTo>
                  <a:pt x="1028700" y="0"/>
                </a:moveTo>
                <a:lnTo>
                  <a:pt x="1016000" y="0"/>
                </a:lnTo>
                <a:lnTo>
                  <a:pt x="1016000" y="12700"/>
                </a:lnTo>
                <a:lnTo>
                  <a:pt x="1028700" y="12700"/>
                </a:lnTo>
                <a:lnTo>
                  <a:pt x="1028700" y="0"/>
                </a:lnTo>
                <a:close/>
              </a:path>
              <a:path w="1118234" h="475614">
                <a:moveTo>
                  <a:pt x="1054100" y="0"/>
                </a:moveTo>
                <a:lnTo>
                  <a:pt x="1041400" y="0"/>
                </a:lnTo>
                <a:lnTo>
                  <a:pt x="1041400" y="12700"/>
                </a:lnTo>
                <a:lnTo>
                  <a:pt x="1054100" y="12700"/>
                </a:lnTo>
                <a:lnTo>
                  <a:pt x="1054100" y="0"/>
                </a:lnTo>
                <a:close/>
              </a:path>
              <a:path w="1118234" h="475614">
                <a:moveTo>
                  <a:pt x="1079500" y="0"/>
                </a:moveTo>
                <a:lnTo>
                  <a:pt x="1066800" y="0"/>
                </a:lnTo>
                <a:lnTo>
                  <a:pt x="1066800" y="12700"/>
                </a:lnTo>
                <a:lnTo>
                  <a:pt x="1079500" y="12700"/>
                </a:lnTo>
                <a:lnTo>
                  <a:pt x="1079500" y="0"/>
                </a:lnTo>
                <a:close/>
              </a:path>
              <a:path w="1118234" h="475614">
                <a:moveTo>
                  <a:pt x="1086484" y="18414"/>
                </a:moveTo>
                <a:lnTo>
                  <a:pt x="1073784" y="18414"/>
                </a:lnTo>
                <a:lnTo>
                  <a:pt x="1073784" y="31114"/>
                </a:lnTo>
                <a:lnTo>
                  <a:pt x="1086484" y="31114"/>
                </a:lnTo>
                <a:lnTo>
                  <a:pt x="1086484" y="18414"/>
                </a:lnTo>
                <a:close/>
              </a:path>
              <a:path w="1118234" h="475614">
                <a:moveTo>
                  <a:pt x="1086484" y="43814"/>
                </a:moveTo>
                <a:lnTo>
                  <a:pt x="1073784" y="43814"/>
                </a:lnTo>
                <a:lnTo>
                  <a:pt x="1073784" y="56514"/>
                </a:lnTo>
                <a:lnTo>
                  <a:pt x="1086484" y="56514"/>
                </a:lnTo>
                <a:lnTo>
                  <a:pt x="1086484" y="43814"/>
                </a:lnTo>
                <a:close/>
              </a:path>
              <a:path w="1118234" h="475614">
                <a:moveTo>
                  <a:pt x="1086484" y="69214"/>
                </a:moveTo>
                <a:lnTo>
                  <a:pt x="1073784" y="69214"/>
                </a:lnTo>
                <a:lnTo>
                  <a:pt x="1073784" y="81914"/>
                </a:lnTo>
                <a:lnTo>
                  <a:pt x="1086484" y="81914"/>
                </a:lnTo>
                <a:lnTo>
                  <a:pt x="1086484" y="69214"/>
                </a:lnTo>
                <a:close/>
              </a:path>
              <a:path w="1118234" h="475614">
                <a:moveTo>
                  <a:pt x="1086484" y="94614"/>
                </a:moveTo>
                <a:lnTo>
                  <a:pt x="1073784" y="94614"/>
                </a:lnTo>
                <a:lnTo>
                  <a:pt x="1073784" y="107314"/>
                </a:lnTo>
                <a:lnTo>
                  <a:pt x="1086484" y="107314"/>
                </a:lnTo>
                <a:lnTo>
                  <a:pt x="1086484" y="94614"/>
                </a:lnTo>
                <a:close/>
              </a:path>
              <a:path w="1118234" h="475614">
                <a:moveTo>
                  <a:pt x="1086484" y="120014"/>
                </a:moveTo>
                <a:lnTo>
                  <a:pt x="1073784" y="120014"/>
                </a:lnTo>
                <a:lnTo>
                  <a:pt x="1073784" y="132714"/>
                </a:lnTo>
                <a:lnTo>
                  <a:pt x="1086484" y="132714"/>
                </a:lnTo>
                <a:lnTo>
                  <a:pt x="1086484" y="120014"/>
                </a:lnTo>
                <a:close/>
              </a:path>
              <a:path w="1118234" h="475614">
                <a:moveTo>
                  <a:pt x="1086484" y="145414"/>
                </a:moveTo>
                <a:lnTo>
                  <a:pt x="1073784" y="145414"/>
                </a:lnTo>
                <a:lnTo>
                  <a:pt x="1073784" y="158114"/>
                </a:lnTo>
                <a:lnTo>
                  <a:pt x="1086484" y="158114"/>
                </a:lnTo>
                <a:lnTo>
                  <a:pt x="1086484" y="145414"/>
                </a:lnTo>
                <a:close/>
              </a:path>
              <a:path w="1118234" h="475614">
                <a:moveTo>
                  <a:pt x="1086484" y="170814"/>
                </a:moveTo>
                <a:lnTo>
                  <a:pt x="1073784" y="170814"/>
                </a:lnTo>
                <a:lnTo>
                  <a:pt x="1073784" y="183514"/>
                </a:lnTo>
                <a:lnTo>
                  <a:pt x="1086484" y="183514"/>
                </a:lnTo>
                <a:lnTo>
                  <a:pt x="1086484" y="170814"/>
                </a:lnTo>
                <a:close/>
              </a:path>
              <a:path w="1118234" h="475614">
                <a:moveTo>
                  <a:pt x="1086484" y="196214"/>
                </a:moveTo>
                <a:lnTo>
                  <a:pt x="1073784" y="196214"/>
                </a:lnTo>
                <a:lnTo>
                  <a:pt x="1073784" y="208914"/>
                </a:lnTo>
                <a:lnTo>
                  <a:pt x="1086484" y="208914"/>
                </a:lnTo>
                <a:lnTo>
                  <a:pt x="1086484" y="196214"/>
                </a:lnTo>
                <a:close/>
              </a:path>
              <a:path w="1118234" h="475614">
                <a:moveTo>
                  <a:pt x="1086484" y="221614"/>
                </a:moveTo>
                <a:lnTo>
                  <a:pt x="1073784" y="221614"/>
                </a:lnTo>
                <a:lnTo>
                  <a:pt x="1073784" y="234314"/>
                </a:lnTo>
                <a:lnTo>
                  <a:pt x="1086484" y="234314"/>
                </a:lnTo>
                <a:lnTo>
                  <a:pt x="1086484" y="221614"/>
                </a:lnTo>
                <a:close/>
              </a:path>
              <a:path w="1118234" h="475614">
                <a:moveTo>
                  <a:pt x="1086484" y="247014"/>
                </a:moveTo>
                <a:lnTo>
                  <a:pt x="1073784" y="247014"/>
                </a:lnTo>
                <a:lnTo>
                  <a:pt x="1073784" y="259714"/>
                </a:lnTo>
                <a:lnTo>
                  <a:pt x="1086484" y="259714"/>
                </a:lnTo>
                <a:lnTo>
                  <a:pt x="1086484" y="247014"/>
                </a:lnTo>
                <a:close/>
              </a:path>
              <a:path w="1118234" h="475614">
                <a:moveTo>
                  <a:pt x="1086484" y="272414"/>
                </a:moveTo>
                <a:lnTo>
                  <a:pt x="1073784" y="272414"/>
                </a:lnTo>
                <a:lnTo>
                  <a:pt x="1073784" y="285114"/>
                </a:lnTo>
                <a:lnTo>
                  <a:pt x="1086484" y="285114"/>
                </a:lnTo>
                <a:lnTo>
                  <a:pt x="1086484" y="272414"/>
                </a:lnTo>
                <a:close/>
              </a:path>
              <a:path w="1118234" h="475614">
                <a:moveTo>
                  <a:pt x="1086484" y="297814"/>
                </a:moveTo>
                <a:lnTo>
                  <a:pt x="1073784" y="297814"/>
                </a:lnTo>
                <a:lnTo>
                  <a:pt x="1073784" y="310514"/>
                </a:lnTo>
                <a:lnTo>
                  <a:pt x="1086484" y="310514"/>
                </a:lnTo>
                <a:lnTo>
                  <a:pt x="1086484" y="297814"/>
                </a:lnTo>
                <a:close/>
              </a:path>
              <a:path w="1118234" h="475614">
                <a:moveTo>
                  <a:pt x="1086484" y="323214"/>
                </a:moveTo>
                <a:lnTo>
                  <a:pt x="1073784" y="323214"/>
                </a:lnTo>
                <a:lnTo>
                  <a:pt x="1073784" y="335914"/>
                </a:lnTo>
                <a:lnTo>
                  <a:pt x="1086484" y="335914"/>
                </a:lnTo>
                <a:lnTo>
                  <a:pt x="1086484" y="323214"/>
                </a:lnTo>
                <a:close/>
              </a:path>
              <a:path w="1118234" h="475614">
                <a:moveTo>
                  <a:pt x="1086484" y="348614"/>
                </a:moveTo>
                <a:lnTo>
                  <a:pt x="1073784" y="348614"/>
                </a:lnTo>
                <a:lnTo>
                  <a:pt x="1073784" y="361314"/>
                </a:lnTo>
                <a:lnTo>
                  <a:pt x="1086484" y="361314"/>
                </a:lnTo>
                <a:lnTo>
                  <a:pt x="1086484" y="348614"/>
                </a:lnTo>
                <a:close/>
              </a:path>
              <a:path w="1118234" h="475614">
                <a:moveTo>
                  <a:pt x="1086484" y="374014"/>
                </a:moveTo>
                <a:lnTo>
                  <a:pt x="1073784" y="374014"/>
                </a:lnTo>
                <a:lnTo>
                  <a:pt x="1073784" y="386714"/>
                </a:lnTo>
                <a:lnTo>
                  <a:pt x="1086484" y="386714"/>
                </a:lnTo>
                <a:lnTo>
                  <a:pt x="1086484" y="374014"/>
                </a:lnTo>
                <a:close/>
              </a:path>
              <a:path w="1118234" h="475614">
                <a:moveTo>
                  <a:pt x="1042034" y="398906"/>
                </a:moveTo>
                <a:lnTo>
                  <a:pt x="1080134" y="475106"/>
                </a:lnTo>
                <a:lnTo>
                  <a:pt x="1105534" y="424306"/>
                </a:lnTo>
                <a:lnTo>
                  <a:pt x="1080134" y="424306"/>
                </a:lnTo>
                <a:lnTo>
                  <a:pt x="1042034" y="398906"/>
                </a:lnTo>
                <a:close/>
              </a:path>
              <a:path w="1118234" h="475614">
                <a:moveTo>
                  <a:pt x="1118234" y="398906"/>
                </a:moveTo>
                <a:lnTo>
                  <a:pt x="1080134" y="424306"/>
                </a:lnTo>
                <a:lnTo>
                  <a:pt x="1105534" y="424306"/>
                </a:lnTo>
                <a:lnTo>
                  <a:pt x="1118234" y="398906"/>
                </a:lnTo>
                <a:close/>
              </a:path>
              <a:path w="1118234" h="475614">
                <a:moveTo>
                  <a:pt x="1086484" y="399414"/>
                </a:moveTo>
                <a:lnTo>
                  <a:pt x="1073784" y="399414"/>
                </a:lnTo>
                <a:lnTo>
                  <a:pt x="1073784" y="412114"/>
                </a:lnTo>
                <a:lnTo>
                  <a:pt x="1086484" y="412114"/>
                </a:lnTo>
                <a:lnTo>
                  <a:pt x="1086484" y="399414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28892" y="4687061"/>
            <a:ext cx="839469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latin typeface="Gulim"/>
                <a:cs typeface="Gulim"/>
              </a:rPr>
              <a:t>다양한   저장 </a:t>
            </a:r>
            <a:r>
              <a:rPr sz="1050" spc="-185" dirty="0">
                <a:latin typeface="Gulim"/>
                <a:cs typeface="Gulim"/>
              </a:rPr>
              <a:t> </a:t>
            </a:r>
            <a:r>
              <a:rPr sz="1050" spc="-265" dirty="0">
                <a:latin typeface="Gulim"/>
                <a:cs typeface="Gulim"/>
              </a:rPr>
              <a:t>방식</a:t>
            </a:r>
            <a:r>
              <a:rPr sz="1050" i="1" spc="3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37144" y="3174365"/>
            <a:ext cx="9772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latin typeface="Gulim"/>
                <a:cs typeface="Gulim"/>
              </a:rPr>
              <a:t>서로   다른   접근  </a:t>
            </a:r>
            <a:r>
              <a:rPr sz="1050" spc="-225" dirty="0">
                <a:latin typeface="Gulim"/>
                <a:cs typeface="Gulim"/>
              </a:rPr>
              <a:t> </a:t>
            </a:r>
            <a:r>
              <a:rPr sz="1050" spc="-260" dirty="0">
                <a:latin typeface="Gulim"/>
                <a:cs typeface="Gulim"/>
              </a:rPr>
              <a:t>방식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16422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076" y="0"/>
                </a:move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8493" y="150072"/>
                </a:lnTo>
                <a:lnTo>
                  <a:pt x="31654" y="184388"/>
                </a:lnTo>
                <a:lnTo>
                  <a:pt x="66008" y="207535"/>
                </a:lnTo>
                <a:lnTo>
                  <a:pt x="108076" y="216027"/>
                </a:lnTo>
                <a:lnTo>
                  <a:pt x="150145" y="207535"/>
                </a:lnTo>
                <a:lnTo>
                  <a:pt x="184499" y="184388"/>
                </a:lnTo>
                <a:lnTo>
                  <a:pt x="207660" y="150072"/>
                </a:lnTo>
                <a:lnTo>
                  <a:pt x="216153" y="108077"/>
                </a:lnTo>
                <a:lnTo>
                  <a:pt x="207660" y="66008"/>
                </a:lnTo>
                <a:lnTo>
                  <a:pt x="184499" y="31654"/>
                </a:lnTo>
                <a:lnTo>
                  <a:pt x="150145" y="8493"/>
                </a:lnTo>
                <a:lnTo>
                  <a:pt x="10807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6422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50145" y="8493"/>
                </a:lnTo>
                <a:lnTo>
                  <a:pt x="184499" y="31654"/>
                </a:lnTo>
                <a:lnTo>
                  <a:pt x="207660" y="66008"/>
                </a:lnTo>
                <a:lnTo>
                  <a:pt x="216153" y="108077"/>
                </a:lnTo>
                <a:lnTo>
                  <a:pt x="207660" y="150072"/>
                </a:lnTo>
                <a:lnTo>
                  <a:pt x="184499" y="184388"/>
                </a:lnTo>
                <a:lnTo>
                  <a:pt x="150145" y="207535"/>
                </a:lnTo>
                <a:lnTo>
                  <a:pt x="108076" y="216027"/>
                </a:lnTo>
                <a:lnTo>
                  <a:pt x="66008" y="207535"/>
                </a:lnTo>
                <a:lnTo>
                  <a:pt x="31654" y="184388"/>
                </a:lnTo>
                <a:lnTo>
                  <a:pt x="8493" y="150072"/>
                </a:lnTo>
                <a:lnTo>
                  <a:pt x="0" y="108077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2728" y="4264152"/>
            <a:ext cx="976884" cy="544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7591" y="4346447"/>
            <a:ext cx="906780" cy="413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2446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2446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216397" y="4419219"/>
            <a:ext cx="655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서비스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24500" y="407708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02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548629" y="4110735"/>
            <a:ext cx="8121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10" dirty="0">
                <a:latin typeface="Calibri"/>
                <a:cs typeface="Calibri"/>
              </a:rPr>
              <a:t>RESTful</a:t>
            </a:r>
            <a:r>
              <a:rPr sz="1050" i="1" spc="-35" dirty="0">
                <a:latin typeface="Calibri"/>
                <a:cs typeface="Calibri"/>
              </a:rPr>
              <a:t> </a:t>
            </a:r>
            <a:r>
              <a:rPr sz="1050" spc="-265" dirty="0">
                <a:latin typeface="Gulim"/>
                <a:cs typeface="Gulim"/>
              </a:rPr>
              <a:t>서비스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234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076" y="0"/>
                </a:move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8493" y="150072"/>
                </a:lnTo>
                <a:lnTo>
                  <a:pt x="31654" y="184388"/>
                </a:lnTo>
                <a:lnTo>
                  <a:pt x="66008" y="207535"/>
                </a:lnTo>
                <a:lnTo>
                  <a:pt x="108076" y="216027"/>
                </a:lnTo>
                <a:lnTo>
                  <a:pt x="150125" y="207535"/>
                </a:lnTo>
                <a:lnTo>
                  <a:pt x="184435" y="184388"/>
                </a:lnTo>
                <a:lnTo>
                  <a:pt x="207553" y="150072"/>
                </a:lnTo>
                <a:lnTo>
                  <a:pt x="216026" y="108077"/>
                </a:lnTo>
                <a:lnTo>
                  <a:pt x="207553" y="66008"/>
                </a:lnTo>
                <a:lnTo>
                  <a:pt x="184435" y="31654"/>
                </a:lnTo>
                <a:lnTo>
                  <a:pt x="150125" y="8493"/>
                </a:lnTo>
                <a:lnTo>
                  <a:pt x="10807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04234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50125" y="8493"/>
                </a:lnTo>
                <a:lnTo>
                  <a:pt x="184435" y="31654"/>
                </a:lnTo>
                <a:lnTo>
                  <a:pt x="207553" y="66008"/>
                </a:lnTo>
                <a:lnTo>
                  <a:pt x="216026" y="108077"/>
                </a:lnTo>
                <a:lnTo>
                  <a:pt x="207553" y="150072"/>
                </a:lnTo>
                <a:lnTo>
                  <a:pt x="184435" y="184388"/>
                </a:lnTo>
                <a:lnTo>
                  <a:pt x="150125" y="207535"/>
                </a:lnTo>
                <a:lnTo>
                  <a:pt x="108076" y="216027"/>
                </a:lnTo>
                <a:lnTo>
                  <a:pt x="66008" y="207535"/>
                </a:lnTo>
                <a:lnTo>
                  <a:pt x="31654" y="184388"/>
                </a:lnTo>
                <a:lnTo>
                  <a:pt x="8493" y="150072"/>
                </a:lnTo>
                <a:lnTo>
                  <a:pt x="0" y="108077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0920" y="4264152"/>
            <a:ext cx="976884" cy="544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5784" y="4346447"/>
            <a:ext cx="906780" cy="413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0257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80257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04082" y="4419219"/>
            <a:ext cx="655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시스템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12310" y="407708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02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156709" y="4109211"/>
            <a:ext cx="25019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20" dirty="0">
                <a:latin typeface="Calibri"/>
                <a:cs typeface="Calibri"/>
              </a:rPr>
              <a:t>API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61744" y="3080004"/>
            <a:ext cx="1697735" cy="626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37944" y="3191255"/>
            <a:ext cx="1641348" cy="4526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0032" y="3140964"/>
            <a:ext cx="1584325" cy="504190"/>
          </a:xfrm>
          <a:custGeom>
            <a:avLst/>
            <a:gdLst/>
            <a:ahLst/>
            <a:cxnLst/>
            <a:rect l="l" t="t" r="r" b="b"/>
            <a:pathLst>
              <a:path w="1584325" h="504189">
                <a:moveTo>
                  <a:pt x="1336420" y="0"/>
                </a:moveTo>
                <a:lnTo>
                  <a:pt x="1336420" y="82550"/>
                </a:lnTo>
                <a:lnTo>
                  <a:pt x="0" y="82550"/>
                </a:lnTo>
                <a:lnTo>
                  <a:pt x="0" y="421513"/>
                </a:lnTo>
                <a:lnTo>
                  <a:pt x="1336420" y="421513"/>
                </a:lnTo>
                <a:lnTo>
                  <a:pt x="1336420" y="504063"/>
                </a:lnTo>
                <a:lnTo>
                  <a:pt x="1584197" y="251968"/>
                </a:lnTo>
                <a:lnTo>
                  <a:pt x="1336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80032" y="3140964"/>
            <a:ext cx="1584325" cy="504190"/>
          </a:xfrm>
          <a:custGeom>
            <a:avLst/>
            <a:gdLst/>
            <a:ahLst/>
            <a:cxnLst/>
            <a:rect l="l" t="t" r="r" b="b"/>
            <a:pathLst>
              <a:path w="1584325" h="504189">
                <a:moveTo>
                  <a:pt x="0" y="82550"/>
                </a:moveTo>
                <a:lnTo>
                  <a:pt x="1336420" y="82550"/>
                </a:lnTo>
                <a:lnTo>
                  <a:pt x="1336420" y="0"/>
                </a:lnTo>
                <a:lnTo>
                  <a:pt x="1584197" y="251968"/>
                </a:lnTo>
                <a:lnTo>
                  <a:pt x="1336420" y="504063"/>
                </a:lnTo>
                <a:lnTo>
                  <a:pt x="1336420" y="421513"/>
                </a:lnTo>
                <a:lnTo>
                  <a:pt x="0" y="421513"/>
                </a:lnTo>
                <a:lnTo>
                  <a:pt x="0" y="82550"/>
                </a:lnTo>
                <a:close/>
              </a:path>
            </a:pathLst>
          </a:custGeom>
          <a:ln w="6350">
            <a:solidFill>
              <a:srgbClr val="A7C2D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939798" y="3283458"/>
            <a:ext cx="136080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0" dirty="0">
                <a:latin typeface="Calibri"/>
                <a:cs typeface="Calibri"/>
              </a:rPr>
              <a:t>Loose </a:t>
            </a:r>
            <a:r>
              <a:rPr sz="1300" b="1" spc="50" dirty="0">
                <a:latin typeface="Calibri"/>
                <a:cs typeface="Calibri"/>
              </a:rPr>
              <a:t>coupling</a:t>
            </a:r>
            <a:r>
              <a:rPr sz="1300" b="1" spc="-80" dirty="0">
                <a:latin typeface="Calibri"/>
                <a:cs typeface="Calibri"/>
              </a:rPr>
              <a:t> </a:t>
            </a:r>
            <a:r>
              <a:rPr sz="1300" b="1" spc="15" dirty="0">
                <a:latin typeface="Calibri"/>
                <a:cs typeface="Calibri"/>
              </a:rPr>
              <a:t>!!</a:t>
            </a:r>
            <a:r>
              <a:rPr sz="1300" b="1" spc="65" dirty="0">
                <a:latin typeface="Calibri"/>
                <a:cs typeface="Calibri"/>
              </a:rPr>
              <a:t> 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(4/6)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-250" dirty="0"/>
              <a:t>XML</a:t>
            </a:r>
            <a:r>
              <a:rPr spc="-19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/>
          <p:nvPr/>
        </p:nvSpPr>
        <p:spPr>
          <a:xfrm>
            <a:off x="873252" y="2319527"/>
            <a:ext cx="3509772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863" y="2311907"/>
            <a:ext cx="3348228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639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5" h="288289">
                <a:moveTo>
                  <a:pt x="0" y="287693"/>
                </a:moveTo>
                <a:lnTo>
                  <a:pt x="3397758" y="287693"/>
                </a:lnTo>
                <a:lnTo>
                  <a:pt x="3397758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639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5" h="288289">
                <a:moveTo>
                  <a:pt x="0" y="287693"/>
                </a:moveTo>
                <a:lnTo>
                  <a:pt x="3397758" y="287693"/>
                </a:lnTo>
                <a:lnTo>
                  <a:pt x="3397758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247" y="2353055"/>
            <a:ext cx="70408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5024" y="2337816"/>
            <a:ext cx="810768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479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3579" y="2353055"/>
            <a:ext cx="303275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6544" y="2337816"/>
            <a:ext cx="691895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8127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6227" y="2337816"/>
            <a:ext cx="571500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7416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5516" y="2337816"/>
            <a:ext cx="45415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9355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455" y="2353055"/>
            <a:ext cx="531876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9020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1335" y="2353055"/>
            <a:ext cx="254508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252" y="2607564"/>
            <a:ext cx="3509772" cy="3928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2639" y="2636596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5" h="3816985">
                <a:moveTo>
                  <a:pt x="0" y="3816477"/>
                </a:moveTo>
                <a:lnTo>
                  <a:pt x="3397758" y="3816477"/>
                </a:lnTo>
                <a:lnTo>
                  <a:pt x="339775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39" y="2636596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5" h="3816985">
                <a:moveTo>
                  <a:pt x="0" y="3816477"/>
                </a:moveTo>
                <a:lnTo>
                  <a:pt x="3397758" y="3816477"/>
                </a:lnTo>
                <a:lnTo>
                  <a:pt x="339775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6508" y="2732532"/>
            <a:ext cx="3218688" cy="18577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6035" y="2762123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2982912" y="0"/>
                </a:moveTo>
                <a:lnTo>
                  <a:pt x="122529" y="0"/>
                </a:lnTo>
                <a:lnTo>
                  <a:pt x="74832" y="9628"/>
                </a:lnTo>
                <a:lnTo>
                  <a:pt x="35885" y="35877"/>
                </a:lnTo>
                <a:lnTo>
                  <a:pt x="9627" y="74795"/>
                </a:lnTo>
                <a:lnTo>
                  <a:pt x="0" y="122427"/>
                </a:lnTo>
                <a:lnTo>
                  <a:pt x="0" y="1622297"/>
                </a:lnTo>
                <a:lnTo>
                  <a:pt x="9627" y="1669930"/>
                </a:lnTo>
                <a:lnTo>
                  <a:pt x="35885" y="1708848"/>
                </a:lnTo>
                <a:lnTo>
                  <a:pt x="74832" y="1735097"/>
                </a:lnTo>
                <a:lnTo>
                  <a:pt x="122529" y="1744726"/>
                </a:lnTo>
                <a:lnTo>
                  <a:pt x="2982912" y="1744726"/>
                </a:lnTo>
                <a:lnTo>
                  <a:pt x="3030618" y="1735097"/>
                </a:lnTo>
                <a:lnTo>
                  <a:pt x="3069574" y="1708848"/>
                </a:lnTo>
                <a:lnTo>
                  <a:pt x="3095837" y="1669930"/>
                </a:lnTo>
                <a:lnTo>
                  <a:pt x="3105467" y="1622297"/>
                </a:lnTo>
                <a:lnTo>
                  <a:pt x="3105467" y="122427"/>
                </a:lnTo>
                <a:lnTo>
                  <a:pt x="3095837" y="74795"/>
                </a:lnTo>
                <a:lnTo>
                  <a:pt x="3069574" y="35877"/>
                </a:lnTo>
                <a:lnTo>
                  <a:pt x="3030618" y="9628"/>
                </a:lnTo>
                <a:lnTo>
                  <a:pt x="29829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6035" y="2762123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0" y="122427"/>
                </a:moveTo>
                <a:lnTo>
                  <a:pt x="9627" y="74795"/>
                </a:lnTo>
                <a:lnTo>
                  <a:pt x="35885" y="35877"/>
                </a:lnTo>
                <a:lnTo>
                  <a:pt x="74832" y="9628"/>
                </a:lnTo>
                <a:lnTo>
                  <a:pt x="122529" y="0"/>
                </a:lnTo>
                <a:lnTo>
                  <a:pt x="2982912" y="0"/>
                </a:lnTo>
                <a:lnTo>
                  <a:pt x="3030618" y="9628"/>
                </a:lnTo>
                <a:lnTo>
                  <a:pt x="3069574" y="35877"/>
                </a:lnTo>
                <a:lnTo>
                  <a:pt x="3095837" y="74795"/>
                </a:lnTo>
                <a:lnTo>
                  <a:pt x="3105467" y="122427"/>
                </a:lnTo>
                <a:lnTo>
                  <a:pt x="3105467" y="1622297"/>
                </a:lnTo>
                <a:lnTo>
                  <a:pt x="3095837" y="1669930"/>
                </a:lnTo>
                <a:lnTo>
                  <a:pt x="3069574" y="1708848"/>
                </a:lnTo>
                <a:lnTo>
                  <a:pt x="3030618" y="1735097"/>
                </a:lnTo>
                <a:lnTo>
                  <a:pt x="2982912" y="1744726"/>
                </a:lnTo>
                <a:lnTo>
                  <a:pt x="122529" y="1744726"/>
                </a:lnTo>
                <a:lnTo>
                  <a:pt x="74832" y="1735097"/>
                </a:lnTo>
                <a:lnTo>
                  <a:pt x="35885" y="1708848"/>
                </a:lnTo>
                <a:lnTo>
                  <a:pt x="9627" y="1669930"/>
                </a:lnTo>
                <a:lnTo>
                  <a:pt x="0" y="1622297"/>
                </a:lnTo>
                <a:lnTo>
                  <a:pt x="0" y="122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02891" y="2837560"/>
            <a:ext cx="6286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15" dirty="0">
                <a:latin typeface="Malgun Gothic"/>
                <a:cs typeface="Malgun Gothic"/>
              </a:rPr>
              <a:t>생성</a:t>
            </a:r>
            <a:r>
              <a:rPr sz="1050" b="1" spc="-210" dirty="0">
                <a:latin typeface="Malgun Gothic"/>
                <a:cs typeface="Malgun Gothic"/>
              </a:rPr>
              <a:t> </a:t>
            </a:r>
            <a:r>
              <a:rPr sz="1050" b="1" spc="-215" dirty="0">
                <a:latin typeface="Malgun Gothic"/>
                <a:cs typeface="Malgun Gothic"/>
              </a:rPr>
              <a:t>메소드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74535" y="2319527"/>
            <a:ext cx="3511296" cy="400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8147" y="2311907"/>
            <a:ext cx="2741676" cy="466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04634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4" h="288289">
                <a:moveTo>
                  <a:pt x="0" y="287693"/>
                </a:moveTo>
                <a:lnTo>
                  <a:pt x="3397757" y="287693"/>
                </a:lnTo>
                <a:lnTo>
                  <a:pt x="339775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4634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4" h="288289">
                <a:moveTo>
                  <a:pt x="0" y="287693"/>
                </a:moveTo>
                <a:lnTo>
                  <a:pt x="3397757" y="287693"/>
                </a:lnTo>
                <a:lnTo>
                  <a:pt x="339775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2531" y="2353055"/>
            <a:ext cx="871727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3947" y="2337816"/>
            <a:ext cx="810768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4404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2504" y="2353055"/>
            <a:ext cx="304800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6992" y="2337816"/>
            <a:ext cx="45262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9307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17407" y="2353055"/>
            <a:ext cx="518159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25256" y="2337816"/>
            <a:ext cx="330707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45652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83752" y="2337816"/>
            <a:ext cx="452627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6068" y="2353055"/>
            <a:ext cx="254507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3118" y="862329"/>
            <a:ext cx="9650730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130" dirty="0">
                <a:latin typeface="Calibri"/>
                <a:cs typeface="Calibri"/>
              </a:rPr>
              <a:t>JDBC </a:t>
            </a:r>
            <a:r>
              <a:rPr sz="1800" b="1" spc="-380" dirty="0">
                <a:latin typeface="Malgun Gothic"/>
                <a:cs typeface="Malgun Gothic"/>
              </a:rPr>
              <a:t>코드처럼 </a:t>
            </a:r>
            <a:r>
              <a:rPr sz="1800" b="1" spc="-370" dirty="0">
                <a:latin typeface="Malgun Gothic"/>
                <a:cs typeface="Malgun Gothic"/>
              </a:rPr>
              <a:t>자바 </a:t>
            </a:r>
            <a:r>
              <a:rPr sz="1800" b="1" spc="-385" dirty="0">
                <a:latin typeface="Malgun Gothic"/>
                <a:cs typeface="Malgun Gothic"/>
              </a:rPr>
              <a:t>코드에서 </a:t>
            </a:r>
            <a:r>
              <a:rPr sz="1800" b="1" spc="-295" dirty="0">
                <a:latin typeface="Malgun Gothic"/>
                <a:cs typeface="Malgun Gothic"/>
              </a:rPr>
              <a:t>분리하고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80" dirty="0">
                <a:latin typeface="Malgun Gothic"/>
                <a:cs typeface="Malgun Gothic"/>
              </a:rPr>
              <a:t>분리된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5" dirty="0">
                <a:latin typeface="Malgun Gothic"/>
                <a:cs typeface="Malgun Gothic"/>
              </a:rPr>
              <a:t>매핑정보가   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35" dirty="0">
                <a:latin typeface="Malgun Gothic"/>
                <a:cs typeface="Malgun Gothic"/>
              </a:rPr>
              <a:t>매핑구문입니다</a:t>
            </a:r>
            <a:r>
              <a:rPr sz="1800" b="1" spc="-335" dirty="0">
                <a:latin typeface="Calibri"/>
                <a:cs typeface="Calibri"/>
              </a:rPr>
              <a:t>.</a:t>
            </a:r>
            <a:r>
              <a:rPr sz="1800" b="1" spc="-24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매핑구문은  </a:t>
            </a:r>
            <a:r>
              <a:rPr sz="1800" b="1" spc="-95" dirty="0">
                <a:latin typeface="Calibri"/>
                <a:cs typeface="Calibri"/>
              </a:rPr>
              <a:t>XML</a:t>
            </a:r>
            <a:r>
              <a:rPr sz="1800" b="1" spc="-95" dirty="0">
                <a:latin typeface="Malgun Gothic"/>
                <a:cs typeface="Malgun Gothic"/>
              </a:rPr>
              <a:t>이나 </a:t>
            </a:r>
            <a:r>
              <a:rPr sz="1800" b="1" spc="-385" dirty="0">
                <a:latin typeface="Malgun Gothic"/>
                <a:cs typeface="Malgun Gothic"/>
              </a:rPr>
              <a:t>어노테이션에  </a:t>
            </a:r>
            <a:r>
              <a:rPr sz="1800" b="1" spc="-370" dirty="0">
                <a:latin typeface="Malgun Gothic"/>
                <a:cs typeface="Malgun Gothic"/>
              </a:rPr>
              <a:t>선언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매핑구문을  </a:t>
            </a:r>
            <a:r>
              <a:rPr sz="1800" b="1" spc="-20" dirty="0">
                <a:latin typeface="Calibri"/>
                <a:cs typeface="Calibri"/>
              </a:rPr>
              <a:t>XML</a:t>
            </a:r>
            <a:r>
              <a:rPr sz="1800" b="1" spc="-20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선언할 </a:t>
            </a:r>
            <a:r>
              <a:rPr sz="1800" b="1" spc="-370" dirty="0">
                <a:latin typeface="Malgun Gothic"/>
                <a:cs typeface="Malgun Gothic"/>
              </a:rPr>
              <a:t>경우 해당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150" dirty="0">
                <a:latin typeface="Calibri"/>
                <a:cs typeface="Calibri"/>
              </a:rPr>
              <a:t>XML</a:t>
            </a:r>
            <a:r>
              <a:rPr sz="1800" b="1" spc="-150" dirty="0">
                <a:latin typeface="Malgun Gothic"/>
                <a:cs typeface="Malgun Gothic"/>
              </a:rPr>
              <a:t>이라고</a:t>
            </a:r>
            <a:r>
              <a:rPr sz="1800" b="1" spc="2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부릅니다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-385" dirty="0">
                <a:latin typeface="Malgun Gothic"/>
                <a:cs typeface="Malgun Gothic"/>
              </a:rPr>
              <a:t>설정파일에 </a:t>
            </a:r>
            <a:r>
              <a:rPr sz="1800" b="1" spc="-295" dirty="0">
                <a:latin typeface="Malgun Gothic"/>
                <a:cs typeface="Malgun Gothic"/>
              </a:rPr>
              <a:t>등록하며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인터페이스의 </a:t>
            </a:r>
            <a:r>
              <a:rPr sz="1800" b="1" spc="-380" dirty="0">
                <a:latin typeface="Malgun Gothic"/>
                <a:cs typeface="Malgun Gothic"/>
              </a:rPr>
              <a:t>경로는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90" dirty="0">
                <a:latin typeface="Malgun Gothic"/>
                <a:cs typeface="Malgun Gothic"/>
              </a:rPr>
              <a:t>네임스페이스와   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동일합니다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  <a:tabLst>
                <a:tab pos="6278245" algn="l"/>
              </a:tabLst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비즈니스  로직에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물든</a:t>
            </a:r>
            <a:r>
              <a:rPr sz="12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-2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-15" dirty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1200" b="1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분리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74535" y="2622804"/>
            <a:ext cx="3511296" cy="392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04634" y="2652420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4" h="3816985">
                <a:moveTo>
                  <a:pt x="0" y="3816477"/>
                </a:moveTo>
                <a:lnTo>
                  <a:pt x="3397757" y="3816477"/>
                </a:lnTo>
                <a:lnTo>
                  <a:pt x="339775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04634" y="2652420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4" h="3816985">
                <a:moveTo>
                  <a:pt x="0" y="3816477"/>
                </a:moveTo>
                <a:lnTo>
                  <a:pt x="3397757" y="3816477"/>
                </a:lnTo>
                <a:lnTo>
                  <a:pt x="339775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1648" y="3024632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7"/>
                </a:lnTo>
                <a:lnTo>
                  <a:pt x="18353" y="18367"/>
                </a:lnTo>
                <a:lnTo>
                  <a:pt x="4924" y="38308"/>
                </a:lnTo>
                <a:lnTo>
                  <a:pt x="0" y="62737"/>
                </a:lnTo>
                <a:lnTo>
                  <a:pt x="0" y="197357"/>
                </a:lnTo>
                <a:lnTo>
                  <a:pt x="4924" y="221714"/>
                </a:lnTo>
                <a:lnTo>
                  <a:pt x="18353" y="241617"/>
                </a:lnTo>
                <a:lnTo>
                  <a:pt x="38270" y="255043"/>
                </a:lnTo>
                <a:lnTo>
                  <a:pt x="62661" y="259968"/>
                </a:lnTo>
                <a:lnTo>
                  <a:pt x="2831579" y="259968"/>
                </a:lnTo>
                <a:lnTo>
                  <a:pt x="2855989" y="255043"/>
                </a:lnTo>
                <a:lnTo>
                  <a:pt x="2875886" y="241617"/>
                </a:lnTo>
                <a:lnTo>
                  <a:pt x="2889282" y="221714"/>
                </a:lnTo>
                <a:lnTo>
                  <a:pt x="2894190" y="197357"/>
                </a:lnTo>
                <a:lnTo>
                  <a:pt x="2894190" y="62737"/>
                </a:lnTo>
                <a:lnTo>
                  <a:pt x="2889282" y="38308"/>
                </a:lnTo>
                <a:lnTo>
                  <a:pt x="2875886" y="18367"/>
                </a:lnTo>
                <a:lnTo>
                  <a:pt x="2855989" y="4927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1648" y="3024632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737"/>
                </a:moveTo>
                <a:lnTo>
                  <a:pt x="4924" y="38308"/>
                </a:lnTo>
                <a:lnTo>
                  <a:pt x="18353" y="18367"/>
                </a:lnTo>
                <a:lnTo>
                  <a:pt x="38270" y="4927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7"/>
                </a:lnTo>
                <a:lnTo>
                  <a:pt x="2875886" y="18367"/>
                </a:lnTo>
                <a:lnTo>
                  <a:pt x="2889282" y="38308"/>
                </a:lnTo>
                <a:lnTo>
                  <a:pt x="2894190" y="62737"/>
                </a:lnTo>
                <a:lnTo>
                  <a:pt x="2894190" y="197357"/>
                </a:lnTo>
                <a:lnTo>
                  <a:pt x="2889282" y="221714"/>
                </a:lnTo>
                <a:lnTo>
                  <a:pt x="2875886" y="241617"/>
                </a:lnTo>
                <a:lnTo>
                  <a:pt x="2855989" y="255043"/>
                </a:lnTo>
                <a:lnTo>
                  <a:pt x="2831579" y="259968"/>
                </a:lnTo>
                <a:lnTo>
                  <a:pt x="62661" y="259968"/>
                </a:lnTo>
                <a:lnTo>
                  <a:pt x="38270" y="255043"/>
                </a:lnTo>
                <a:lnTo>
                  <a:pt x="18353" y="241617"/>
                </a:lnTo>
                <a:lnTo>
                  <a:pt x="4924" y="221714"/>
                </a:lnTo>
                <a:lnTo>
                  <a:pt x="0" y="197357"/>
                </a:lnTo>
                <a:lnTo>
                  <a:pt x="0" y="6273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1648" y="3324352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00" y="0"/>
                </a:moveTo>
                <a:lnTo>
                  <a:pt x="72402" y="0"/>
                </a:lnTo>
                <a:lnTo>
                  <a:pt x="44218" y="5685"/>
                </a:lnTo>
                <a:lnTo>
                  <a:pt x="21204" y="21193"/>
                </a:lnTo>
                <a:lnTo>
                  <a:pt x="5689" y="44201"/>
                </a:lnTo>
                <a:lnTo>
                  <a:pt x="0" y="72389"/>
                </a:lnTo>
                <a:lnTo>
                  <a:pt x="0" y="683260"/>
                </a:lnTo>
                <a:lnTo>
                  <a:pt x="5689" y="711448"/>
                </a:lnTo>
                <a:lnTo>
                  <a:pt x="21204" y="734456"/>
                </a:lnTo>
                <a:lnTo>
                  <a:pt x="44218" y="749964"/>
                </a:lnTo>
                <a:lnTo>
                  <a:pt x="72402" y="755650"/>
                </a:lnTo>
                <a:lnTo>
                  <a:pt x="2821800" y="755650"/>
                </a:lnTo>
                <a:lnTo>
                  <a:pt x="2849988" y="749964"/>
                </a:lnTo>
                <a:lnTo>
                  <a:pt x="2872997" y="734456"/>
                </a:lnTo>
                <a:lnTo>
                  <a:pt x="2888505" y="711448"/>
                </a:lnTo>
                <a:lnTo>
                  <a:pt x="2894190" y="683260"/>
                </a:lnTo>
                <a:lnTo>
                  <a:pt x="2894190" y="72389"/>
                </a:lnTo>
                <a:lnTo>
                  <a:pt x="2888505" y="44201"/>
                </a:lnTo>
                <a:lnTo>
                  <a:pt x="2872997" y="21193"/>
                </a:lnTo>
                <a:lnTo>
                  <a:pt x="2849988" y="5685"/>
                </a:lnTo>
                <a:lnTo>
                  <a:pt x="2821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1648" y="3324352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9" y="44201"/>
                </a:lnTo>
                <a:lnTo>
                  <a:pt x="21204" y="21193"/>
                </a:lnTo>
                <a:lnTo>
                  <a:pt x="44218" y="5685"/>
                </a:lnTo>
                <a:lnTo>
                  <a:pt x="72402" y="0"/>
                </a:lnTo>
                <a:lnTo>
                  <a:pt x="2821800" y="0"/>
                </a:lnTo>
                <a:lnTo>
                  <a:pt x="2849988" y="5685"/>
                </a:lnTo>
                <a:lnTo>
                  <a:pt x="2872997" y="21193"/>
                </a:lnTo>
                <a:lnTo>
                  <a:pt x="2888505" y="44201"/>
                </a:lnTo>
                <a:lnTo>
                  <a:pt x="2894190" y="72389"/>
                </a:lnTo>
                <a:lnTo>
                  <a:pt x="2894190" y="683260"/>
                </a:lnTo>
                <a:lnTo>
                  <a:pt x="2888505" y="711448"/>
                </a:lnTo>
                <a:lnTo>
                  <a:pt x="2872997" y="734456"/>
                </a:lnTo>
                <a:lnTo>
                  <a:pt x="2849988" y="749964"/>
                </a:lnTo>
                <a:lnTo>
                  <a:pt x="2821800" y="755650"/>
                </a:lnTo>
                <a:lnTo>
                  <a:pt x="72402" y="755650"/>
                </a:lnTo>
                <a:lnTo>
                  <a:pt x="44218" y="749964"/>
                </a:lnTo>
                <a:lnTo>
                  <a:pt x="21204" y="734456"/>
                </a:lnTo>
                <a:lnTo>
                  <a:pt x="5689" y="711448"/>
                </a:lnTo>
                <a:lnTo>
                  <a:pt x="0" y="683260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7488" y="3575303"/>
            <a:ext cx="2776728" cy="4815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6772" y="3640835"/>
            <a:ext cx="554736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6583" y="3604259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2575420" y="0"/>
                </a:moveTo>
                <a:lnTo>
                  <a:pt x="88887" y="0"/>
                </a:lnTo>
                <a:lnTo>
                  <a:pt x="54317" y="6979"/>
                </a:lnTo>
                <a:lnTo>
                  <a:pt x="26060" y="26019"/>
                </a:lnTo>
                <a:lnTo>
                  <a:pt x="6994" y="54274"/>
                </a:lnTo>
                <a:lnTo>
                  <a:pt x="0" y="88900"/>
                </a:lnTo>
                <a:lnTo>
                  <a:pt x="0" y="280034"/>
                </a:lnTo>
                <a:lnTo>
                  <a:pt x="6994" y="314606"/>
                </a:lnTo>
                <a:lnTo>
                  <a:pt x="26060" y="342868"/>
                </a:lnTo>
                <a:lnTo>
                  <a:pt x="54317" y="361938"/>
                </a:lnTo>
                <a:lnTo>
                  <a:pt x="88887" y="368934"/>
                </a:lnTo>
                <a:lnTo>
                  <a:pt x="2575420" y="368934"/>
                </a:lnTo>
                <a:lnTo>
                  <a:pt x="2610045" y="361938"/>
                </a:lnTo>
                <a:lnTo>
                  <a:pt x="2638301" y="342868"/>
                </a:lnTo>
                <a:lnTo>
                  <a:pt x="2657341" y="314606"/>
                </a:lnTo>
                <a:lnTo>
                  <a:pt x="2664320" y="280034"/>
                </a:lnTo>
                <a:lnTo>
                  <a:pt x="2664320" y="88900"/>
                </a:lnTo>
                <a:lnTo>
                  <a:pt x="2657341" y="54274"/>
                </a:lnTo>
                <a:lnTo>
                  <a:pt x="2638301" y="26019"/>
                </a:lnTo>
                <a:lnTo>
                  <a:pt x="2610045" y="6979"/>
                </a:lnTo>
                <a:lnTo>
                  <a:pt x="2575420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66583" y="3604259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88900"/>
                </a:moveTo>
                <a:lnTo>
                  <a:pt x="6994" y="54274"/>
                </a:lnTo>
                <a:lnTo>
                  <a:pt x="26060" y="26019"/>
                </a:lnTo>
                <a:lnTo>
                  <a:pt x="54317" y="6979"/>
                </a:lnTo>
                <a:lnTo>
                  <a:pt x="88887" y="0"/>
                </a:lnTo>
                <a:lnTo>
                  <a:pt x="2575420" y="0"/>
                </a:lnTo>
                <a:lnTo>
                  <a:pt x="2610045" y="6979"/>
                </a:lnTo>
                <a:lnTo>
                  <a:pt x="2638301" y="26019"/>
                </a:lnTo>
                <a:lnTo>
                  <a:pt x="2657341" y="54274"/>
                </a:lnTo>
                <a:lnTo>
                  <a:pt x="2664320" y="88900"/>
                </a:lnTo>
                <a:lnTo>
                  <a:pt x="2664320" y="280034"/>
                </a:lnTo>
                <a:lnTo>
                  <a:pt x="2657341" y="314606"/>
                </a:lnTo>
                <a:lnTo>
                  <a:pt x="2638301" y="342868"/>
                </a:lnTo>
                <a:lnTo>
                  <a:pt x="2610045" y="361938"/>
                </a:lnTo>
                <a:lnTo>
                  <a:pt x="2575420" y="368934"/>
                </a:lnTo>
                <a:lnTo>
                  <a:pt x="88887" y="368934"/>
                </a:lnTo>
                <a:lnTo>
                  <a:pt x="54317" y="361938"/>
                </a:lnTo>
                <a:lnTo>
                  <a:pt x="26060" y="342868"/>
                </a:lnTo>
                <a:lnTo>
                  <a:pt x="6994" y="314606"/>
                </a:lnTo>
                <a:lnTo>
                  <a:pt x="0" y="280034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61641" y="3701033"/>
            <a:ext cx="31178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51648" y="4123054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7"/>
                </a:lnTo>
                <a:lnTo>
                  <a:pt x="18353" y="18367"/>
                </a:lnTo>
                <a:lnTo>
                  <a:pt x="4924" y="38308"/>
                </a:lnTo>
                <a:lnTo>
                  <a:pt x="0" y="62738"/>
                </a:lnTo>
                <a:lnTo>
                  <a:pt x="0" y="197358"/>
                </a:lnTo>
                <a:lnTo>
                  <a:pt x="4924" y="221787"/>
                </a:lnTo>
                <a:lnTo>
                  <a:pt x="18353" y="241728"/>
                </a:lnTo>
                <a:lnTo>
                  <a:pt x="38270" y="255168"/>
                </a:lnTo>
                <a:lnTo>
                  <a:pt x="62661" y="260096"/>
                </a:lnTo>
                <a:lnTo>
                  <a:pt x="2831579" y="260096"/>
                </a:lnTo>
                <a:lnTo>
                  <a:pt x="2855989" y="255168"/>
                </a:lnTo>
                <a:lnTo>
                  <a:pt x="2875886" y="241728"/>
                </a:lnTo>
                <a:lnTo>
                  <a:pt x="2889282" y="221787"/>
                </a:lnTo>
                <a:lnTo>
                  <a:pt x="2894190" y="197358"/>
                </a:lnTo>
                <a:lnTo>
                  <a:pt x="2894190" y="62738"/>
                </a:lnTo>
                <a:lnTo>
                  <a:pt x="2889282" y="38308"/>
                </a:lnTo>
                <a:lnTo>
                  <a:pt x="2875886" y="18367"/>
                </a:lnTo>
                <a:lnTo>
                  <a:pt x="2855989" y="4927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1648" y="4123054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738"/>
                </a:moveTo>
                <a:lnTo>
                  <a:pt x="4924" y="38308"/>
                </a:lnTo>
                <a:lnTo>
                  <a:pt x="18353" y="18367"/>
                </a:lnTo>
                <a:lnTo>
                  <a:pt x="38270" y="4927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7"/>
                </a:lnTo>
                <a:lnTo>
                  <a:pt x="2875886" y="18367"/>
                </a:lnTo>
                <a:lnTo>
                  <a:pt x="2889282" y="38308"/>
                </a:lnTo>
                <a:lnTo>
                  <a:pt x="2894190" y="62738"/>
                </a:lnTo>
                <a:lnTo>
                  <a:pt x="2894190" y="197358"/>
                </a:lnTo>
                <a:lnTo>
                  <a:pt x="2889282" y="221787"/>
                </a:lnTo>
                <a:lnTo>
                  <a:pt x="2875886" y="241728"/>
                </a:lnTo>
                <a:lnTo>
                  <a:pt x="2855989" y="255168"/>
                </a:lnTo>
                <a:lnTo>
                  <a:pt x="2831579" y="260096"/>
                </a:lnTo>
                <a:lnTo>
                  <a:pt x="62661" y="260096"/>
                </a:lnTo>
                <a:lnTo>
                  <a:pt x="38270" y="255168"/>
                </a:lnTo>
                <a:lnTo>
                  <a:pt x="18353" y="241728"/>
                </a:lnTo>
                <a:lnTo>
                  <a:pt x="4924" y="221787"/>
                </a:lnTo>
                <a:lnTo>
                  <a:pt x="0" y="197358"/>
                </a:lnTo>
                <a:lnTo>
                  <a:pt x="0" y="6273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03019" y="4167378"/>
            <a:ext cx="1628139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트랜잭션  및  자원  할당  관련</a:t>
            </a:r>
            <a:r>
              <a:rPr sz="1050" spc="-10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16508" y="4578096"/>
            <a:ext cx="3218688" cy="18577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6035" y="4607559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2982912" y="0"/>
                </a:moveTo>
                <a:lnTo>
                  <a:pt x="122529" y="0"/>
                </a:lnTo>
                <a:lnTo>
                  <a:pt x="74832" y="9630"/>
                </a:lnTo>
                <a:lnTo>
                  <a:pt x="35885" y="35893"/>
                </a:lnTo>
                <a:lnTo>
                  <a:pt x="9627" y="74848"/>
                </a:lnTo>
                <a:lnTo>
                  <a:pt x="0" y="122554"/>
                </a:lnTo>
                <a:lnTo>
                  <a:pt x="0" y="1622310"/>
                </a:lnTo>
                <a:lnTo>
                  <a:pt x="9627" y="1670000"/>
                </a:lnTo>
                <a:lnTo>
                  <a:pt x="35885" y="1708943"/>
                </a:lnTo>
                <a:lnTo>
                  <a:pt x="74832" y="1735199"/>
                </a:lnTo>
                <a:lnTo>
                  <a:pt x="122529" y="1744827"/>
                </a:lnTo>
                <a:lnTo>
                  <a:pt x="2982912" y="1744827"/>
                </a:lnTo>
                <a:lnTo>
                  <a:pt x="3030618" y="1735199"/>
                </a:lnTo>
                <a:lnTo>
                  <a:pt x="3069574" y="1708943"/>
                </a:lnTo>
                <a:lnTo>
                  <a:pt x="3095837" y="1670000"/>
                </a:lnTo>
                <a:lnTo>
                  <a:pt x="3105467" y="1622310"/>
                </a:lnTo>
                <a:lnTo>
                  <a:pt x="3105467" y="122554"/>
                </a:lnTo>
                <a:lnTo>
                  <a:pt x="3095837" y="74848"/>
                </a:lnTo>
                <a:lnTo>
                  <a:pt x="3069574" y="35893"/>
                </a:lnTo>
                <a:lnTo>
                  <a:pt x="3030618" y="9630"/>
                </a:lnTo>
                <a:lnTo>
                  <a:pt x="29829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6035" y="4607559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0" y="122554"/>
                </a:moveTo>
                <a:lnTo>
                  <a:pt x="9627" y="74848"/>
                </a:lnTo>
                <a:lnTo>
                  <a:pt x="35885" y="35893"/>
                </a:lnTo>
                <a:lnTo>
                  <a:pt x="74832" y="9630"/>
                </a:lnTo>
                <a:lnTo>
                  <a:pt x="122529" y="0"/>
                </a:lnTo>
                <a:lnTo>
                  <a:pt x="2982912" y="0"/>
                </a:lnTo>
                <a:lnTo>
                  <a:pt x="3030618" y="9630"/>
                </a:lnTo>
                <a:lnTo>
                  <a:pt x="3069574" y="35893"/>
                </a:lnTo>
                <a:lnTo>
                  <a:pt x="3095837" y="74848"/>
                </a:lnTo>
                <a:lnTo>
                  <a:pt x="3105467" y="122554"/>
                </a:lnTo>
                <a:lnTo>
                  <a:pt x="3105467" y="1622310"/>
                </a:lnTo>
                <a:lnTo>
                  <a:pt x="3095837" y="1670000"/>
                </a:lnTo>
                <a:lnTo>
                  <a:pt x="3069574" y="1708943"/>
                </a:lnTo>
                <a:lnTo>
                  <a:pt x="3030618" y="1735199"/>
                </a:lnTo>
                <a:lnTo>
                  <a:pt x="2982912" y="1744827"/>
                </a:lnTo>
                <a:lnTo>
                  <a:pt x="122529" y="1744827"/>
                </a:lnTo>
                <a:lnTo>
                  <a:pt x="74832" y="1735199"/>
                </a:lnTo>
                <a:lnTo>
                  <a:pt x="35885" y="1708943"/>
                </a:lnTo>
                <a:lnTo>
                  <a:pt x="9627" y="1670000"/>
                </a:lnTo>
                <a:lnTo>
                  <a:pt x="0" y="1622310"/>
                </a:lnTo>
                <a:lnTo>
                  <a:pt x="0" y="12255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2891" y="4683379"/>
            <a:ext cx="6286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15" dirty="0">
                <a:latin typeface="Malgun Gothic"/>
                <a:cs typeface="Malgun Gothic"/>
              </a:rPr>
              <a:t>조회</a:t>
            </a:r>
            <a:r>
              <a:rPr sz="1050" b="1" spc="-210" dirty="0">
                <a:latin typeface="Malgun Gothic"/>
                <a:cs typeface="Malgun Gothic"/>
              </a:rPr>
              <a:t> </a:t>
            </a:r>
            <a:r>
              <a:rPr sz="1050" b="1" spc="-215" dirty="0">
                <a:latin typeface="Malgun Gothic"/>
                <a:cs typeface="Malgun Gothic"/>
              </a:rPr>
              <a:t>메소드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51648" y="487019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5"/>
                </a:lnTo>
                <a:lnTo>
                  <a:pt x="18353" y="18351"/>
                </a:lnTo>
                <a:lnTo>
                  <a:pt x="4924" y="38254"/>
                </a:lnTo>
                <a:lnTo>
                  <a:pt x="0" y="62610"/>
                </a:lnTo>
                <a:lnTo>
                  <a:pt x="0" y="197230"/>
                </a:lnTo>
                <a:lnTo>
                  <a:pt x="4924" y="221660"/>
                </a:lnTo>
                <a:lnTo>
                  <a:pt x="18353" y="241601"/>
                </a:lnTo>
                <a:lnTo>
                  <a:pt x="38270" y="255041"/>
                </a:lnTo>
                <a:lnTo>
                  <a:pt x="62661" y="259968"/>
                </a:lnTo>
                <a:lnTo>
                  <a:pt x="2831579" y="259968"/>
                </a:lnTo>
                <a:lnTo>
                  <a:pt x="2855989" y="255041"/>
                </a:lnTo>
                <a:lnTo>
                  <a:pt x="2875886" y="241601"/>
                </a:lnTo>
                <a:lnTo>
                  <a:pt x="2889282" y="221660"/>
                </a:lnTo>
                <a:lnTo>
                  <a:pt x="2894190" y="197230"/>
                </a:lnTo>
                <a:lnTo>
                  <a:pt x="2894190" y="62610"/>
                </a:lnTo>
                <a:lnTo>
                  <a:pt x="2889282" y="38254"/>
                </a:lnTo>
                <a:lnTo>
                  <a:pt x="2875886" y="18351"/>
                </a:lnTo>
                <a:lnTo>
                  <a:pt x="2855989" y="4925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1648" y="487019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610"/>
                </a:moveTo>
                <a:lnTo>
                  <a:pt x="4924" y="38254"/>
                </a:lnTo>
                <a:lnTo>
                  <a:pt x="18353" y="18351"/>
                </a:lnTo>
                <a:lnTo>
                  <a:pt x="38270" y="4925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5"/>
                </a:lnTo>
                <a:lnTo>
                  <a:pt x="2875886" y="18351"/>
                </a:lnTo>
                <a:lnTo>
                  <a:pt x="2889282" y="38254"/>
                </a:lnTo>
                <a:lnTo>
                  <a:pt x="2894190" y="62610"/>
                </a:lnTo>
                <a:lnTo>
                  <a:pt x="2894190" y="197230"/>
                </a:lnTo>
                <a:lnTo>
                  <a:pt x="2889282" y="221660"/>
                </a:lnTo>
                <a:lnTo>
                  <a:pt x="2875886" y="241601"/>
                </a:lnTo>
                <a:lnTo>
                  <a:pt x="2855989" y="255041"/>
                </a:lnTo>
                <a:lnTo>
                  <a:pt x="2831579" y="259968"/>
                </a:lnTo>
                <a:lnTo>
                  <a:pt x="62661" y="259968"/>
                </a:lnTo>
                <a:lnTo>
                  <a:pt x="38270" y="255041"/>
                </a:lnTo>
                <a:lnTo>
                  <a:pt x="18353" y="241601"/>
                </a:lnTo>
                <a:lnTo>
                  <a:pt x="4924" y="221660"/>
                </a:lnTo>
                <a:lnTo>
                  <a:pt x="0" y="197230"/>
                </a:lnTo>
                <a:lnTo>
                  <a:pt x="0" y="6261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16735" y="4914392"/>
            <a:ext cx="16008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드라이버  로드  및  </a:t>
            </a:r>
            <a:r>
              <a:rPr sz="1050" spc="125" dirty="0">
                <a:latin typeface="Calibri"/>
                <a:cs typeface="Calibri"/>
              </a:rPr>
              <a:t>DB </a:t>
            </a:r>
            <a:r>
              <a:rPr sz="1050" spc="-215" dirty="0">
                <a:latin typeface="Gulim"/>
                <a:cs typeface="Gulim"/>
              </a:rPr>
              <a:t>연결</a:t>
            </a:r>
            <a:r>
              <a:rPr sz="1050" spc="-229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51648" y="5169789"/>
            <a:ext cx="2894330" cy="756285"/>
          </a:xfrm>
          <a:custGeom>
            <a:avLst/>
            <a:gdLst/>
            <a:ahLst/>
            <a:cxnLst/>
            <a:rect l="l" t="t" r="r" b="b"/>
            <a:pathLst>
              <a:path w="2894329" h="756285">
                <a:moveTo>
                  <a:pt x="2821800" y="0"/>
                </a:moveTo>
                <a:lnTo>
                  <a:pt x="72402" y="0"/>
                </a:lnTo>
                <a:lnTo>
                  <a:pt x="44218" y="5685"/>
                </a:lnTo>
                <a:lnTo>
                  <a:pt x="21204" y="21193"/>
                </a:lnTo>
                <a:lnTo>
                  <a:pt x="5689" y="44201"/>
                </a:lnTo>
                <a:lnTo>
                  <a:pt x="0" y="72390"/>
                </a:lnTo>
                <a:lnTo>
                  <a:pt x="0" y="683285"/>
                </a:lnTo>
                <a:lnTo>
                  <a:pt x="5689" y="711470"/>
                </a:lnTo>
                <a:lnTo>
                  <a:pt x="21204" y="734483"/>
                </a:lnTo>
                <a:lnTo>
                  <a:pt x="44218" y="749999"/>
                </a:lnTo>
                <a:lnTo>
                  <a:pt x="72402" y="755688"/>
                </a:lnTo>
                <a:lnTo>
                  <a:pt x="2821800" y="755688"/>
                </a:lnTo>
                <a:lnTo>
                  <a:pt x="2849988" y="749999"/>
                </a:lnTo>
                <a:lnTo>
                  <a:pt x="2872997" y="734483"/>
                </a:lnTo>
                <a:lnTo>
                  <a:pt x="2888505" y="711470"/>
                </a:lnTo>
                <a:lnTo>
                  <a:pt x="2894190" y="683285"/>
                </a:lnTo>
                <a:lnTo>
                  <a:pt x="2894190" y="72390"/>
                </a:lnTo>
                <a:lnTo>
                  <a:pt x="2888505" y="44201"/>
                </a:lnTo>
                <a:lnTo>
                  <a:pt x="2872997" y="21193"/>
                </a:lnTo>
                <a:lnTo>
                  <a:pt x="2849988" y="5685"/>
                </a:lnTo>
                <a:lnTo>
                  <a:pt x="2821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1648" y="5169789"/>
            <a:ext cx="2894330" cy="756285"/>
          </a:xfrm>
          <a:custGeom>
            <a:avLst/>
            <a:gdLst/>
            <a:ahLst/>
            <a:cxnLst/>
            <a:rect l="l" t="t" r="r" b="b"/>
            <a:pathLst>
              <a:path w="2894329" h="756285">
                <a:moveTo>
                  <a:pt x="0" y="72390"/>
                </a:moveTo>
                <a:lnTo>
                  <a:pt x="5689" y="44201"/>
                </a:lnTo>
                <a:lnTo>
                  <a:pt x="21204" y="21193"/>
                </a:lnTo>
                <a:lnTo>
                  <a:pt x="44218" y="5685"/>
                </a:lnTo>
                <a:lnTo>
                  <a:pt x="72402" y="0"/>
                </a:lnTo>
                <a:lnTo>
                  <a:pt x="2821800" y="0"/>
                </a:lnTo>
                <a:lnTo>
                  <a:pt x="2849988" y="5685"/>
                </a:lnTo>
                <a:lnTo>
                  <a:pt x="2872997" y="21193"/>
                </a:lnTo>
                <a:lnTo>
                  <a:pt x="2888505" y="44201"/>
                </a:lnTo>
                <a:lnTo>
                  <a:pt x="2894190" y="72390"/>
                </a:lnTo>
                <a:lnTo>
                  <a:pt x="2894190" y="683285"/>
                </a:lnTo>
                <a:lnTo>
                  <a:pt x="2888505" y="711470"/>
                </a:lnTo>
                <a:lnTo>
                  <a:pt x="2872997" y="734483"/>
                </a:lnTo>
                <a:lnTo>
                  <a:pt x="2849988" y="749999"/>
                </a:lnTo>
                <a:lnTo>
                  <a:pt x="2821800" y="755688"/>
                </a:lnTo>
                <a:lnTo>
                  <a:pt x="72402" y="755688"/>
                </a:lnTo>
                <a:lnTo>
                  <a:pt x="44218" y="749999"/>
                </a:lnTo>
                <a:lnTo>
                  <a:pt x="21204" y="734483"/>
                </a:lnTo>
                <a:lnTo>
                  <a:pt x="5689" y="711470"/>
                </a:lnTo>
                <a:lnTo>
                  <a:pt x="0" y="683285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033777" y="5231129"/>
            <a:ext cx="11664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쿼리  준비  및  실행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37488" y="5420867"/>
            <a:ext cx="2776728" cy="4815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6772" y="5486400"/>
            <a:ext cx="554736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66583" y="5449696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60" h="369570">
                <a:moveTo>
                  <a:pt x="2575420" y="0"/>
                </a:moveTo>
                <a:lnTo>
                  <a:pt x="88887" y="0"/>
                </a:lnTo>
                <a:lnTo>
                  <a:pt x="54317" y="6996"/>
                </a:lnTo>
                <a:lnTo>
                  <a:pt x="26060" y="26066"/>
                </a:lnTo>
                <a:lnTo>
                  <a:pt x="6994" y="54328"/>
                </a:lnTo>
                <a:lnTo>
                  <a:pt x="0" y="88899"/>
                </a:lnTo>
                <a:lnTo>
                  <a:pt x="0" y="280060"/>
                </a:lnTo>
                <a:lnTo>
                  <a:pt x="6994" y="314673"/>
                </a:lnTo>
                <a:lnTo>
                  <a:pt x="26060" y="342939"/>
                </a:lnTo>
                <a:lnTo>
                  <a:pt x="54317" y="361997"/>
                </a:lnTo>
                <a:lnTo>
                  <a:pt x="88887" y="368985"/>
                </a:lnTo>
                <a:lnTo>
                  <a:pt x="2575420" y="368985"/>
                </a:lnTo>
                <a:lnTo>
                  <a:pt x="2610045" y="361997"/>
                </a:lnTo>
                <a:lnTo>
                  <a:pt x="2638301" y="342939"/>
                </a:lnTo>
                <a:lnTo>
                  <a:pt x="2657341" y="314673"/>
                </a:lnTo>
                <a:lnTo>
                  <a:pt x="2664320" y="280060"/>
                </a:lnTo>
                <a:lnTo>
                  <a:pt x="2664320" y="88899"/>
                </a:lnTo>
                <a:lnTo>
                  <a:pt x="2657341" y="54328"/>
                </a:lnTo>
                <a:lnTo>
                  <a:pt x="2638301" y="26066"/>
                </a:lnTo>
                <a:lnTo>
                  <a:pt x="2610045" y="6996"/>
                </a:lnTo>
                <a:lnTo>
                  <a:pt x="2575420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66583" y="5449696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60" h="369570">
                <a:moveTo>
                  <a:pt x="0" y="88899"/>
                </a:moveTo>
                <a:lnTo>
                  <a:pt x="6994" y="54328"/>
                </a:lnTo>
                <a:lnTo>
                  <a:pt x="26060" y="26066"/>
                </a:lnTo>
                <a:lnTo>
                  <a:pt x="54317" y="6996"/>
                </a:lnTo>
                <a:lnTo>
                  <a:pt x="88887" y="0"/>
                </a:lnTo>
                <a:lnTo>
                  <a:pt x="2575420" y="0"/>
                </a:lnTo>
                <a:lnTo>
                  <a:pt x="2610045" y="6996"/>
                </a:lnTo>
                <a:lnTo>
                  <a:pt x="2638301" y="26066"/>
                </a:lnTo>
                <a:lnTo>
                  <a:pt x="2657341" y="54328"/>
                </a:lnTo>
                <a:lnTo>
                  <a:pt x="2664320" y="88899"/>
                </a:lnTo>
                <a:lnTo>
                  <a:pt x="2664320" y="280060"/>
                </a:lnTo>
                <a:lnTo>
                  <a:pt x="2657341" y="314673"/>
                </a:lnTo>
                <a:lnTo>
                  <a:pt x="2638301" y="342939"/>
                </a:lnTo>
                <a:lnTo>
                  <a:pt x="2610045" y="361997"/>
                </a:lnTo>
                <a:lnTo>
                  <a:pt x="2575420" y="368985"/>
                </a:lnTo>
                <a:lnTo>
                  <a:pt x="88887" y="368985"/>
                </a:lnTo>
                <a:lnTo>
                  <a:pt x="54317" y="361997"/>
                </a:lnTo>
                <a:lnTo>
                  <a:pt x="26060" y="342939"/>
                </a:lnTo>
                <a:lnTo>
                  <a:pt x="6994" y="314673"/>
                </a:lnTo>
                <a:lnTo>
                  <a:pt x="0" y="280060"/>
                </a:lnTo>
                <a:lnTo>
                  <a:pt x="0" y="88899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61641" y="5547207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51648" y="596860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4"/>
                </a:lnTo>
                <a:lnTo>
                  <a:pt x="18353" y="18353"/>
                </a:lnTo>
                <a:lnTo>
                  <a:pt x="4924" y="38270"/>
                </a:lnTo>
                <a:lnTo>
                  <a:pt x="0" y="62661"/>
                </a:lnTo>
                <a:lnTo>
                  <a:pt x="0" y="197319"/>
                </a:lnTo>
                <a:lnTo>
                  <a:pt x="4924" y="221710"/>
                </a:lnTo>
                <a:lnTo>
                  <a:pt x="18353" y="241628"/>
                </a:lnTo>
                <a:lnTo>
                  <a:pt x="38270" y="255057"/>
                </a:lnTo>
                <a:lnTo>
                  <a:pt x="62661" y="259981"/>
                </a:lnTo>
                <a:lnTo>
                  <a:pt x="2831579" y="259981"/>
                </a:lnTo>
                <a:lnTo>
                  <a:pt x="2855989" y="255057"/>
                </a:lnTo>
                <a:lnTo>
                  <a:pt x="2875886" y="241628"/>
                </a:lnTo>
                <a:lnTo>
                  <a:pt x="2889282" y="221710"/>
                </a:lnTo>
                <a:lnTo>
                  <a:pt x="2894190" y="197319"/>
                </a:lnTo>
                <a:lnTo>
                  <a:pt x="2894190" y="62661"/>
                </a:lnTo>
                <a:lnTo>
                  <a:pt x="2889282" y="38270"/>
                </a:lnTo>
                <a:lnTo>
                  <a:pt x="2875886" y="18353"/>
                </a:lnTo>
                <a:lnTo>
                  <a:pt x="2855989" y="4924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1648" y="596860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661"/>
                </a:moveTo>
                <a:lnTo>
                  <a:pt x="4924" y="38270"/>
                </a:lnTo>
                <a:lnTo>
                  <a:pt x="18353" y="18353"/>
                </a:lnTo>
                <a:lnTo>
                  <a:pt x="38270" y="4924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4"/>
                </a:lnTo>
                <a:lnTo>
                  <a:pt x="2875886" y="18353"/>
                </a:lnTo>
                <a:lnTo>
                  <a:pt x="2889282" y="38270"/>
                </a:lnTo>
                <a:lnTo>
                  <a:pt x="2894190" y="62661"/>
                </a:lnTo>
                <a:lnTo>
                  <a:pt x="2894190" y="197319"/>
                </a:lnTo>
                <a:lnTo>
                  <a:pt x="2889282" y="221710"/>
                </a:lnTo>
                <a:lnTo>
                  <a:pt x="2875886" y="241628"/>
                </a:lnTo>
                <a:lnTo>
                  <a:pt x="2855989" y="255057"/>
                </a:lnTo>
                <a:lnTo>
                  <a:pt x="2831579" y="259981"/>
                </a:lnTo>
                <a:lnTo>
                  <a:pt x="62661" y="259981"/>
                </a:lnTo>
                <a:lnTo>
                  <a:pt x="38270" y="255057"/>
                </a:lnTo>
                <a:lnTo>
                  <a:pt x="18353" y="241628"/>
                </a:lnTo>
                <a:lnTo>
                  <a:pt x="4924" y="221710"/>
                </a:lnTo>
                <a:lnTo>
                  <a:pt x="0" y="197319"/>
                </a:lnTo>
                <a:lnTo>
                  <a:pt x="0" y="6266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6348" y="2852927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2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0" y="683260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50"/>
                </a:lnTo>
                <a:lnTo>
                  <a:pt x="2821812" y="755650"/>
                </a:lnTo>
                <a:lnTo>
                  <a:pt x="2850020" y="749964"/>
                </a:lnTo>
                <a:lnTo>
                  <a:pt x="2873073" y="734456"/>
                </a:lnTo>
                <a:lnTo>
                  <a:pt x="2888624" y="711448"/>
                </a:lnTo>
                <a:lnTo>
                  <a:pt x="2894329" y="683260"/>
                </a:lnTo>
                <a:lnTo>
                  <a:pt x="2894329" y="72389"/>
                </a:lnTo>
                <a:lnTo>
                  <a:pt x="2888624" y="44201"/>
                </a:lnTo>
                <a:lnTo>
                  <a:pt x="2873073" y="21193"/>
                </a:lnTo>
                <a:lnTo>
                  <a:pt x="2850020" y="5685"/>
                </a:lnTo>
                <a:lnTo>
                  <a:pt x="28218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6348" y="2852927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2" y="0"/>
                </a:lnTo>
                <a:lnTo>
                  <a:pt x="2850020" y="5685"/>
                </a:lnTo>
                <a:lnTo>
                  <a:pt x="2873073" y="21193"/>
                </a:lnTo>
                <a:lnTo>
                  <a:pt x="2888624" y="44201"/>
                </a:lnTo>
                <a:lnTo>
                  <a:pt x="2894329" y="72389"/>
                </a:lnTo>
                <a:lnTo>
                  <a:pt x="2894329" y="683260"/>
                </a:lnTo>
                <a:lnTo>
                  <a:pt x="2888624" y="711448"/>
                </a:lnTo>
                <a:lnTo>
                  <a:pt x="2873073" y="734456"/>
                </a:lnTo>
                <a:lnTo>
                  <a:pt x="2850020" y="749964"/>
                </a:lnTo>
                <a:lnTo>
                  <a:pt x="2821812" y="755650"/>
                </a:lnTo>
                <a:lnTo>
                  <a:pt x="72390" y="755650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60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77581" y="2913760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941819" y="3107435"/>
            <a:ext cx="2776728" cy="4815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71104" y="3174492"/>
            <a:ext cx="554735" cy="388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1283" y="3137280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2575433" y="0"/>
                </a:moveTo>
                <a:lnTo>
                  <a:pt x="88900" y="0"/>
                </a:lnTo>
                <a:lnTo>
                  <a:pt x="54328" y="6979"/>
                </a:lnTo>
                <a:lnTo>
                  <a:pt x="26066" y="26019"/>
                </a:lnTo>
                <a:lnTo>
                  <a:pt x="6996" y="54274"/>
                </a:lnTo>
                <a:lnTo>
                  <a:pt x="0" y="88900"/>
                </a:lnTo>
                <a:lnTo>
                  <a:pt x="0" y="280035"/>
                </a:lnTo>
                <a:lnTo>
                  <a:pt x="6996" y="314606"/>
                </a:lnTo>
                <a:lnTo>
                  <a:pt x="26066" y="342868"/>
                </a:lnTo>
                <a:lnTo>
                  <a:pt x="54328" y="361938"/>
                </a:lnTo>
                <a:lnTo>
                  <a:pt x="88900" y="368935"/>
                </a:lnTo>
                <a:lnTo>
                  <a:pt x="2575433" y="368935"/>
                </a:lnTo>
                <a:lnTo>
                  <a:pt x="2610078" y="361938"/>
                </a:lnTo>
                <a:lnTo>
                  <a:pt x="2638377" y="342868"/>
                </a:lnTo>
                <a:lnTo>
                  <a:pt x="2657461" y="314606"/>
                </a:lnTo>
                <a:lnTo>
                  <a:pt x="2664460" y="280035"/>
                </a:lnTo>
                <a:lnTo>
                  <a:pt x="2664460" y="88900"/>
                </a:lnTo>
                <a:lnTo>
                  <a:pt x="2657461" y="54274"/>
                </a:lnTo>
                <a:lnTo>
                  <a:pt x="2638377" y="26019"/>
                </a:lnTo>
                <a:lnTo>
                  <a:pt x="2610078" y="6979"/>
                </a:lnTo>
                <a:lnTo>
                  <a:pt x="257543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1283" y="3137280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0" y="88900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2575433" y="0"/>
                </a:lnTo>
                <a:lnTo>
                  <a:pt x="2610078" y="6979"/>
                </a:lnTo>
                <a:lnTo>
                  <a:pt x="2638377" y="26019"/>
                </a:lnTo>
                <a:lnTo>
                  <a:pt x="2657461" y="54274"/>
                </a:lnTo>
                <a:lnTo>
                  <a:pt x="2664460" y="88900"/>
                </a:lnTo>
                <a:lnTo>
                  <a:pt x="2664460" y="280035"/>
                </a:lnTo>
                <a:lnTo>
                  <a:pt x="2657461" y="314606"/>
                </a:lnTo>
                <a:lnTo>
                  <a:pt x="2638377" y="342868"/>
                </a:lnTo>
                <a:lnTo>
                  <a:pt x="2610078" y="361938"/>
                </a:lnTo>
                <a:lnTo>
                  <a:pt x="2575433" y="368935"/>
                </a:lnTo>
                <a:lnTo>
                  <a:pt x="88900" y="368935"/>
                </a:lnTo>
                <a:lnTo>
                  <a:pt x="54328" y="361938"/>
                </a:lnTo>
                <a:lnTo>
                  <a:pt x="26066" y="342868"/>
                </a:lnTo>
                <a:lnTo>
                  <a:pt x="6996" y="314606"/>
                </a:lnTo>
                <a:lnTo>
                  <a:pt x="0" y="280035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816735" y="3068573"/>
            <a:ext cx="666178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53330" algn="ctr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드라이버  로드  및  </a:t>
            </a:r>
            <a:r>
              <a:rPr sz="1050" spc="125" dirty="0">
                <a:latin typeface="Calibri"/>
                <a:cs typeface="Calibri"/>
              </a:rPr>
              <a:t>DB </a:t>
            </a:r>
            <a:r>
              <a:rPr sz="1050" spc="-215" dirty="0">
                <a:latin typeface="Gulim"/>
                <a:cs typeface="Gulim"/>
              </a:rPr>
              <a:t>연결</a:t>
            </a:r>
            <a:r>
              <a:rPr sz="1050" spc="-229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ts val="1225"/>
              </a:lnSpc>
              <a:spcBef>
                <a:spcPts val="40"/>
              </a:spcBef>
            </a:pPr>
            <a:r>
              <a:rPr sz="1050" b="1" spc="40" dirty="0">
                <a:latin typeface="Calibri"/>
                <a:cs typeface="Calibri"/>
              </a:rPr>
              <a:t>S</a:t>
            </a:r>
            <a:r>
              <a:rPr sz="1050" b="1" spc="160" dirty="0">
                <a:latin typeface="Calibri"/>
                <a:cs typeface="Calibri"/>
              </a:rPr>
              <a:t>Q</a:t>
            </a:r>
            <a:r>
              <a:rPr sz="1050" b="1" spc="80" dirty="0">
                <a:latin typeface="Calibri"/>
                <a:cs typeface="Calibri"/>
              </a:rPr>
              <a:t>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R="5053330" algn="ctr">
              <a:lnSpc>
                <a:spcPts val="1225"/>
              </a:lnSpc>
            </a:pPr>
            <a:r>
              <a:rPr sz="1050" spc="-215" dirty="0">
                <a:latin typeface="Gulim"/>
                <a:cs typeface="Gulim"/>
              </a:rPr>
              <a:t>쿼리  준비  및  실행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78828" y="3720084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3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90"/>
                </a:lnTo>
                <a:lnTo>
                  <a:pt x="0" y="683260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50"/>
                </a:lnTo>
                <a:lnTo>
                  <a:pt x="2821813" y="755650"/>
                </a:lnTo>
                <a:lnTo>
                  <a:pt x="2850001" y="749964"/>
                </a:lnTo>
                <a:lnTo>
                  <a:pt x="2873009" y="734456"/>
                </a:lnTo>
                <a:lnTo>
                  <a:pt x="2888517" y="711448"/>
                </a:lnTo>
                <a:lnTo>
                  <a:pt x="2894203" y="683260"/>
                </a:lnTo>
                <a:lnTo>
                  <a:pt x="2894203" y="72390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78828" y="3720084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90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3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90"/>
                </a:lnTo>
                <a:lnTo>
                  <a:pt x="2894203" y="683260"/>
                </a:lnTo>
                <a:lnTo>
                  <a:pt x="2888517" y="711448"/>
                </a:lnTo>
                <a:lnTo>
                  <a:pt x="2873009" y="734456"/>
                </a:lnTo>
                <a:lnTo>
                  <a:pt x="2850001" y="749964"/>
                </a:lnTo>
                <a:lnTo>
                  <a:pt x="2821813" y="755650"/>
                </a:lnTo>
                <a:lnTo>
                  <a:pt x="72390" y="755650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60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100186" y="3780917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64680" y="3974591"/>
            <a:ext cx="2776728" cy="4815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93964" y="4041647"/>
            <a:ext cx="554735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93763" y="4004309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2575432" y="0"/>
                </a:moveTo>
                <a:lnTo>
                  <a:pt x="88900" y="0"/>
                </a:lnTo>
                <a:lnTo>
                  <a:pt x="54328" y="6998"/>
                </a:lnTo>
                <a:lnTo>
                  <a:pt x="26066" y="26082"/>
                </a:lnTo>
                <a:lnTo>
                  <a:pt x="6996" y="54381"/>
                </a:lnTo>
                <a:lnTo>
                  <a:pt x="0" y="89026"/>
                </a:lnTo>
                <a:lnTo>
                  <a:pt x="0" y="280034"/>
                </a:lnTo>
                <a:lnTo>
                  <a:pt x="6996" y="314680"/>
                </a:lnTo>
                <a:lnTo>
                  <a:pt x="26066" y="342979"/>
                </a:lnTo>
                <a:lnTo>
                  <a:pt x="54328" y="362063"/>
                </a:lnTo>
                <a:lnTo>
                  <a:pt x="88900" y="369062"/>
                </a:lnTo>
                <a:lnTo>
                  <a:pt x="2575432" y="369062"/>
                </a:lnTo>
                <a:lnTo>
                  <a:pt x="2610058" y="362063"/>
                </a:lnTo>
                <a:lnTo>
                  <a:pt x="2638313" y="342979"/>
                </a:lnTo>
                <a:lnTo>
                  <a:pt x="2657353" y="314680"/>
                </a:lnTo>
                <a:lnTo>
                  <a:pt x="2664332" y="280034"/>
                </a:lnTo>
                <a:lnTo>
                  <a:pt x="2664332" y="89026"/>
                </a:lnTo>
                <a:lnTo>
                  <a:pt x="2657353" y="54381"/>
                </a:lnTo>
                <a:lnTo>
                  <a:pt x="2638313" y="26082"/>
                </a:lnTo>
                <a:lnTo>
                  <a:pt x="2610058" y="6998"/>
                </a:lnTo>
                <a:lnTo>
                  <a:pt x="2575432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93763" y="4004309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0" y="89026"/>
                </a:moveTo>
                <a:lnTo>
                  <a:pt x="6996" y="54381"/>
                </a:lnTo>
                <a:lnTo>
                  <a:pt x="26066" y="26082"/>
                </a:lnTo>
                <a:lnTo>
                  <a:pt x="54328" y="6998"/>
                </a:lnTo>
                <a:lnTo>
                  <a:pt x="88900" y="0"/>
                </a:lnTo>
                <a:lnTo>
                  <a:pt x="2575432" y="0"/>
                </a:lnTo>
                <a:lnTo>
                  <a:pt x="2610058" y="6998"/>
                </a:lnTo>
                <a:lnTo>
                  <a:pt x="2638313" y="26082"/>
                </a:lnTo>
                <a:lnTo>
                  <a:pt x="2657353" y="54381"/>
                </a:lnTo>
                <a:lnTo>
                  <a:pt x="2664332" y="89026"/>
                </a:lnTo>
                <a:lnTo>
                  <a:pt x="2664332" y="280034"/>
                </a:lnTo>
                <a:lnTo>
                  <a:pt x="2657353" y="314680"/>
                </a:lnTo>
                <a:lnTo>
                  <a:pt x="2638313" y="342979"/>
                </a:lnTo>
                <a:lnTo>
                  <a:pt x="2610058" y="362063"/>
                </a:lnTo>
                <a:lnTo>
                  <a:pt x="2575432" y="369062"/>
                </a:lnTo>
                <a:lnTo>
                  <a:pt x="88900" y="369062"/>
                </a:lnTo>
                <a:lnTo>
                  <a:pt x="54328" y="362063"/>
                </a:lnTo>
                <a:lnTo>
                  <a:pt x="26066" y="342979"/>
                </a:lnTo>
                <a:lnTo>
                  <a:pt x="6996" y="314680"/>
                </a:lnTo>
                <a:lnTo>
                  <a:pt x="0" y="280034"/>
                </a:lnTo>
                <a:lnTo>
                  <a:pt x="0" y="8902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189721" y="4101592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15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878828" y="4584191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3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0" y="683259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49"/>
                </a:lnTo>
                <a:lnTo>
                  <a:pt x="2821813" y="755649"/>
                </a:lnTo>
                <a:lnTo>
                  <a:pt x="2850001" y="749964"/>
                </a:lnTo>
                <a:lnTo>
                  <a:pt x="2873009" y="734456"/>
                </a:lnTo>
                <a:lnTo>
                  <a:pt x="2888517" y="711448"/>
                </a:lnTo>
                <a:lnTo>
                  <a:pt x="2894203" y="683259"/>
                </a:lnTo>
                <a:lnTo>
                  <a:pt x="2894203" y="72389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78828" y="4584191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3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89"/>
                </a:lnTo>
                <a:lnTo>
                  <a:pt x="2894203" y="683259"/>
                </a:lnTo>
                <a:lnTo>
                  <a:pt x="2888517" y="711448"/>
                </a:lnTo>
                <a:lnTo>
                  <a:pt x="2873009" y="734456"/>
                </a:lnTo>
                <a:lnTo>
                  <a:pt x="2850001" y="749964"/>
                </a:lnTo>
                <a:lnTo>
                  <a:pt x="2821813" y="755649"/>
                </a:lnTo>
                <a:lnTo>
                  <a:pt x="72390" y="755649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59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100186" y="4645279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964680" y="4838700"/>
            <a:ext cx="2776728" cy="4815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3964" y="4905755"/>
            <a:ext cx="554735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93763" y="4868545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2575432" y="0"/>
                </a:moveTo>
                <a:lnTo>
                  <a:pt x="88900" y="0"/>
                </a:lnTo>
                <a:lnTo>
                  <a:pt x="54328" y="6979"/>
                </a:lnTo>
                <a:lnTo>
                  <a:pt x="26066" y="26019"/>
                </a:lnTo>
                <a:lnTo>
                  <a:pt x="6996" y="54274"/>
                </a:lnTo>
                <a:lnTo>
                  <a:pt x="0" y="88899"/>
                </a:lnTo>
                <a:lnTo>
                  <a:pt x="0" y="279907"/>
                </a:lnTo>
                <a:lnTo>
                  <a:pt x="6996" y="314553"/>
                </a:lnTo>
                <a:lnTo>
                  <a:pt x="26066" y="342852"/>
                </a:lnTo>
                <a:lnTo>
                  <a:pt x="54328" y="361936"/>
                </a:lnTo>
                <a:lnTo>
                  <a:pt x="88900" y="368934"/>
                </a:lnTo>
                <a:lnTo>
                  <a:pt x="2575432" y="368934"/>
                </a:lnTo>
                <a:lnTo>
                  <a:pt x="2610058" y="361936"/>
                </a:lnTo>
                <a:lnTo>
                  <a:pt x="2638313" y="342852"/>
                </a:lnTo>
                <a:lnTo>
                  <a:pt x="2657353" y="314553"/>
                </a:lnTo>
                <a:lnTo>
                  <a:pt x="2664332" y="279907"/>
                </a:lnTo>
                <a:lnTo>
                  <a:pt x="2664332" y="88899"/>
                </a:lnTo>
                <a:lnTo>
                  <a:pt x="2657353" y="54274"/>
                </a:lnTo>
                <a:lnTo>
                  <a:pt x="2638313" y="26019"/>
                </a:lnTo>
                <a:lnTo>
                  <a:pt x="2610058" y="6979"/>
                </a:lnTo>
                <a:lnTo>
                  <a:pt x="2575432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3763" y="4868545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0" y="88899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2575432" y="0"/>
                </a:lnTo>
                <a:lnTo>
                  <a:pt x="2610058" y="6979"/>
                </a:lnTo>
                <a:lnTo>
                  <a:pt x="2638313" y="26019"/>
                </a:lnTo>
                <a:lnTo>
                  <a:pt x="2657353" y="54274"/>
                </a:lnTo>
                <a:lnTo>
                  <a:pt x="2664332" y="88899"/>
                </a:lnTo>
                <a:lnTo>
                  <a:pt x="2664332" y="279907"/>
                </a:lnTo>
                <a:lnTo>
                  <a:pt x="2657353" y="314553"/>
                </a:lnTo>
                <a:lnTo>
                  <a:pt x="2638313" y="342852"/>
                </a:lnTo>
                <a:lnTo>
                  <a:pt x="2610058" y="361936"/>
                </a:lnTo>
                <a:lnTo>
                  <a:pt x="2575432" y="368934"/>
                </a:lnTo>
                <a:lnTo>
                  <a:pt x="88900" y="368934"/>
                </a:lnTo>
                <a:lnTo>
                  <a:pt x="54328" y="361936"/>
                </a:lnTo>
                <a:lnTo>
                  <a:pt x="26066" y="342852"/>
                </a:lnTo>
                <a:lnTo>
                  <a:pt x="6996" y="314553"/>
                </a:lnTo>
                <a:lnTo>
                  <a:pt x="0" y="279907"/>
                </a:lnTo>
                <a:lnTo>
                  <a:pt x="0" y="8889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189721" y="4965700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15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892670" y="5448300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2" y="0"/>
                </a:moveTo>
                <a:lnTo>
                  <a:pt x="72389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90"/>
                </a:lnTo>
                <a:lnTo>
                  <a:pt x="0" y="683260"/>
                </a:lnTo>
                <a:lnTo>
                  <a:pt x="5685" y="711444"/>
                </a:lnTo>
                <a:lnTo>
                  <a:pt x="21193" y="734458"/>
                </a:lnTo>
                <a:lnTo>
                  <a:pt x="44201" y="749973"/>
                </a:lnTo>
                <a:lnTo>
                  <a:pt x="72389" y="755662"/>
                </a:lnTo>
                <a:lnTo>
                  <a:pt x="2821812" y="755662"/>
                </a:lnTo>
                <a:lnTo>
                  <a:pt x="2850001" y="749973"/>
                </a:lnTo>
                <a:lnTo>
                  <a:pt x="2873009" y="734458"/>
                </a:lnTo>
                <a:lnTo>
                  <a:pt x="2888517" y="711444"/>
                </a:lnTo>
                <a:lnTo>
                  <a:pt x="2894203" y="683260"/>
                </a:lnTo>
                <a:lnTo>
                  <a:pt x="2894203" y="72390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92670" y="5448300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90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89" y="0"/>
                </a:lnTo>
                <a:lnTo>
                  <a:pt x="2821812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90"/>
                </a:lnTo>
                <a:lnTo>
                  <a:pt x="2894203" y="683260"/>
                </a:lnTo>
                <a:lnTo>
                  <a:pt x="2888517" y="711444"/>
                </a:lnTo>
                <a:lnTo>
                  <a:pt x="2873009" y="734458"/>
                </a:lnTo>
                <a:lnTo>
                  <a:pt x="2850001" y="749973"/>
                </a:lnTo>
                <a:lnTo>
                  <a:pt x="2821812" y="755662"/>
                </a:lnTo>
                <a:lnTo>
                  <a:pt x="72389" y="755662"/>
                </a:lnTo>
                <a:lnTo>
                  <a:pt x="44201" y="749973"/>
                </a:lnTo>
                <a:lnTo>
                  <a:pt x="21193" y="734458"/>
                </a:lnTo>
                <a:lnTo>
                  <a:pt x="5685" y="711444"/>
                </a:lnTo>
                <a:lnTo>
                  <a:pt x="0" y="683260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13903" y="5509717"/>
            <a:ext cx="4902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78395" y="5702808"/>
            <a:ext cx="2776728" cy="4815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07680" y="5769864"/>
            <a:ext cx="554735" cy="388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07606" y="5732602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2575433" y="0"/>
                </a:moveTo>
                <a:lnTo>
                  <a:pt x="88900" y="0"/>
                </a:lnTo>
                <a:lnTo>
                  <a:pt x="54328" y="6988"/>
                </a:lnTo>
                <a:lnTo>
                  <a:pt x="26066" y="26046"/>
                </a:lnTo>
                <a:lnTo>
                  <a:pt x="6996" y="54312"/>
                </a:lnTo>
                <a:lnTo>
                  <a:pt x="0" y="88925"/>
                </a:lnTo>
                <a:lnTo>
                  <a:pt x="0" y="280035"/>
                </a:lnTo>
                <a:lnTo>
                  <a:pt x="6996" y="314648"/>
                </a:lnTo>
                <a:lnTo>
                  <a:pt x="26066" y="342914"/>
                </a:lnTo>
                <a:lnTo>
                  <a:pt x="54328" y="361972"/>
                </a:lnTo>
                <a:lnTo>
                  <a:pt x="88900" y="368960"/>
                </a:lnTo>
                <a:lnTo>
                  <a:pt x="2575433" y="368960"/>
                </a:lnTo>
                <a:lnTo>
                  <a:pt x="2610058" y="361972"/>
                </a:lnTo>
                <a:lnTo>
                  <a:pt x="2638313" y="342914"/>
                </a:lnTo>
                <a:lnTo>
                  <a:pt x="2657353" y="314648"/>
                </a:lnTo>
                <a:lnTo>
                  <a:pt x="2664333" y="280035"/>
                </a:lnTo>
                <a:lnTo>
                  <a:pt x="2664333" y="88925"/>
                </a:lnTo>
                <a:lnTo>
                  <a:pt x="2657353" y="54312"/>
                </a:lnTo>
                <a:lnTo>
                  <a:pt x="2638313" y="26046"/>
                </a:lnTo>
                <a:lnTo>
                  <a:pt x="2610058" y="6988"/>
                </a:lnTo>
                <a:lnTo>
                  <a:pt x="257543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7606" y="5732602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0" y="88925"/>
                </a:moveTo>
                <a:lnTo>
                  <a:pt x="6996" y="54312"/>
                </a:lnTo>
                <a:lnTo>
                  <a:pt x="26066" y="26046"/>
                </a:lnTo>
                <a:lnTo>
                  <a:pt x="54328" y="6988"/>
                </a:lnTo>
                <a:lnTo>
                  <a:pt x="88900" y="0"/>
                </a:lnTo>
                <a:lnTo>
                  <a:pt x="2575433" y="0"/>
                </a:lnTo>
                <a:lnTo>
                  <a:pt x="2610058" y="6988"/>
                </a:lnTo>
                <a:lnTo>
                  <a:pt x="2638313" y="26046"/>
                </a:lnTo>
                <a:lnTo>
                  <a:pt x="2657353" y="54312"/>
                </a:lnTo>
                <a:lnTo>
                  <a:pt x="2664333" y="88925"/>
                </a:lnTo>
                <a:lnTo>
                  <a:pt x="2664333" y="280035"/>
                </a:lnTo>
                <a:lnTo>
                  <a:pt x="2657353" y="314648"/>
                </a:lnTo>
                <a:lnTo>
                  <a:pt x="2638313" y="342914"/>
                </a:lnTo>
                <a:lnTo>
                  <a:pt x="2610058" y="361972"/>
                </a:lnTo>
                <a:lnTo>
                  <a:pt x="2575433" y="368960"/>
                </a:lnTo>
                <a:lnTo>
                  <a:pt x="88900" y="368960"/>
                </a:lnTo>
                <a:lnTo>
                  <a:pt x="54328" y="361972"/>
                </a:lnTo>
                <a:lnTo>
                  <a:pt x="26066" y="342914"/>
                </a:lnTo>
                <a:lnTo>
                  <a:pt x="6996" y="314648"/>
                </a:lnTo>
                <a:lnTo>
                  <a:pt x="0" y="280035"/>
                </a:lnTo>
                <a:lnTo>
                  <a:pt x="0" y="8892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803019" y="5830061"/>
            <a:ext cx="671195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50" b="1" spc="40" dirty="0">
                <a:latin typeface="Calibri"/>
                <a:cs typeface="Calibri"/>
              </a:rPr>
              <a:t>S</a:t>
            </a:r>
            <a:r>
              <a:rPr sz="1050" b="1" spc="160" dirty="0">
                <a:latin typeface="Calibri"/>
                <a:cs typeface="Calibri"/>
              </a:rPr>
              <a:t>Q</a:t>
            </a:r>
            <a:r>
              <a:rPr sz="1050" b="1" spc="80" dirty="0">
                <a:latin typeface="Calibri"/>
                <a:cs typeface="Calibri"/>
              </a:rPr>
              <a:t>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-215" dirty="0">
                <a:latin typeface="Gulim"/>
                <a:cs typeface="Gulim"/>
              </a:rPr>
              <a:t>트랜잭션  및  자원  할당  관련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594986" y="3575939"/>
            <a:ext cx="1800225" cy="1663700"/>
          </a:xfrm>
          <a:custGeom>
            <a:avLst/>
            <a:gdLst/>
            <a:ahLst/>
            <a:cxnLst/>
            <a:rect l="l" t="t" r="r" b="b"/>
            <a:pathLst>
              <a:path w="1800225" h="1663700">
                <a:moveTo>
                  <a:pt x="51942" y="415925"/>
                </a:moveTo>
                <a:lnTo>
                  <a:pt x="0" y="415925"/>
                </a:lnTo>
                <a:lnTo>
                  <a:pt x="0" y="1247648"/>
                </a:lnTo>
                <a:lnTo>
                  <a:pt x="51942" y="1247648"/>
                </a:lnTo>
                <a:lnTo>
                  <a:pt x="51942" y="415925"/>
                </a:lnTo>
                <a:close/>
              </a:path>
              <a:path w="1800225" h="1663700">
                <a:moveTo>
                  <a:pt x="207899" y="415925"/>
                </a:moveTo>
                <a:lnTo>
                  <a:pt x="104012" y="415925"/>
                </a:lnTo>
                <a:lnTo>
                  <a:pt x="104012" y="1247648"/>
                </a:lnTo>
                <a:lnTo>
                  <a:pt x="207899" y="1247648"/>
                </a:lnTo>
                <a:lnTo>
                  <a:pt x="207899" y="415925"/>
                </a:lnTo>
                <a:close/>
              </a:path>
              <a:path w="1800225" h="1663700">
                <a:moveTo>
                  <a:pt x="931799" y="0"/>
                </a:moveTo>
                <a:lnTo>
                  <a:pt x="931799" y="415925"/>
                </a:lnTo>
                <a:lnTo>
                  <a:pt x="259968" y="415925"/>
                </a:lnTo>
                <a:lnTo>
                  <a:pt x="259968" y="1247648"/>
                </a:lnTo>
                <a:lnTo>
                  <a:pt x="931799" y="1247648"/>
                </a:lnTo>
                <a:lnTo>
                  <a:pt x="931799" y="1663573"/>
                </a:lnTo>
                <a:lnTo>
                  <a:pt x="1800225" y="831723"/>
                </a:lnTo>
                <a:lnTo>
                  <a:pt x="93179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099430" y="4155185"/>
            <a:ext cx="67500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600" b="1" spc="15" dirty="0">
                <a:solidFill>
                  <a:srgbClr val="FFFFFF"/>
                </a:solidFill>
                <a:latin typeface="Malgun Gothic"/>
                <a:cs typeface="Malgun Gothic"/>
              </a:rPr>
              <a:t>을</a:t>
            </a: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분리</a:t>
            </a: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50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(5/6)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-250" dirty="0"/>
              <a:t>XML </a:t>
            </a:r>
            <a:r>
              <a:rPr spc="105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550784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이용한  </a:t>
            </a:r>
            <a:r>
              <a:rPr sz="1800" b="1" spc="55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매퍼 설정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70" dirty="0">
                <a:latin typeface="Malgun Gothic"/>
                <a:cs typeface="Malgun Gothic"/>
              </a:rPr>
              <a:t>아래 표와 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320" dirty="0">
                <a:latin typeface="Gulim"/>
                <a:cs typeface="Gulim"/>
              </a:rPr>
              <a:t>각  </a:t>
            </a:r>
            <a:r>
              <a:rPr sz="1600" spc="-90" dirty="0">
                <a:latin typeface="Calibri"/>
                <a:cs typeface="Calibri"/>
              </a:rPr>
              <a:t>SQL</a:t>
            </a:r>
            <a:r>
              <a:rPr sz="1600" spc="-90" dirty="0">
                <a:latin typeface="Gulim"/>
                <a:cs typeface="Gulim"/>
              </a:rPr>
              <a:t>구문은 </a:t>
            </a:r>
            <a:r>
              <a:rPr sz="1600" spc="-10" dirty="0">
                <a:latin typeface="Calibri"/>
                <a:cs typeface="Calibri"/>
              </a:rPr>
              <a:t>insert/update/delete/select </a:t>
            </a:r>
            <a:r>
              <a:rPr sz="1600" spc="-320" dirty="0">
                <a:latin typeface="Gulim"/>
                <a:cs typeface="Gulim"/>
              </a:rPr>
              <a:t>구문을  이용하여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다른  구문에서  재사용하기  위해서는  </a:t>
            </a:r>
            <a:r>
              <a:rPr sz="1600" spc="55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엘리먼트를 </a:t>
            </a:r>
            <a:r>
              <a:rPr sz="1600" spc="-24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Calibri"/>
                <a:cs typeface="Calibri"/>
              </a:rPr>
              <a:t>resultMap </a:t>
            </a:r>
            <a:r>
              <a:rPr sz="1600" spc="-320" dirty="0">
                <a:latin typeface="Gulim"/>
                <a:cs typeface="Gulim"/>
              </a:rPr>
              <a:t>엘리먼트를  이용하여  </a:t>
            </a:r>
            <a:r>
              <a:rPr sz="1600" spc="10" dirty="0">
                <a:latin typeface="Calibri"/>
                <a:cs typeface="Calibri"/>
              </a:rPr>
              <a:t>DB</a:t>
            </a:r>
            <a:r>
              <a:rPr sz="1600" spc="10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데이터를  객체로  변환할  때의  일정  규칙을  </a:t>
            </a:r>
            <a:r>
              <a:rPr sz="1600" spc="-3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023" y="234886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8023" y="234886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0844" y="2350007"/>
            <a:ext cx="664463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4516" y="2350007"/>
            <a:ext cx="38100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723" y="2350007"/>
            <a:ext cx="37947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3407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285" y="2414270"/>
            <a:ext cx="7778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엘리먼트명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8023" y="270891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8023" y="270891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3654" y="2771140"/>
            <a:ext cx="29464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8023" y="306895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3654" y="3131439"/>
            <a:ext cx="5340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cache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8023" y="342900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03654" y="3491357"/>
            <a:ext cx="78994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cache-ref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8023" y="3789045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03654" y="3851655"/>
            <a:ext cx="840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resultMap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0257" y="234886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0257" y="234886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9152" y="2350007"/>
            <a:ext cx="524255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2615" y="2366772"/>
            <a:ext cx="292608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70116" y="2414270"/>
            <a:ext cx="3587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0257" y="270891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0257" y="270891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4005" y="2774188"/>
            <a:ext cx="274447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다른  구문에서  </a:t>
            </a:r>
            <a:r>
              <a:rPr sz="1400" spc="-275" dirty="0">
                <a:latin typeface="Gulim"/>
                <a:cs typeface="Gulim"/>
              </a:rPr>
              <a:t>재사용하기  </a:t>
            </a:r>
            <a:r>
              <a:rPr sz="1400" spc="-280" dirty="0">
                <a:latin typeface="Gulim"/>
                <a:cs typeface="Gulim"/>
              </a:rPr>
              <a:t>위한</a:t>
            </a:r>
            <a:r>
              <a:rPr sz="1400" spc="-135" dirty="0">
                <a:latin typeface="Gulim"/>
                <a:cs typeface="Gulim"/>
              </a:rPr>
              <a:t> </a:t>
            </a:r>
            <a:r>
              <a:rPr sz="1400" spc="-35" dirty="0">
                <a:latin typeface="Calibri"/>
                <a:cs typeface="Calibri"/>
              </a:rPr>
              <a:t>SQL</a:t>
            </a:r>
            <a:r>
              <a:rPr sz="1400" spc="-35" dirty="0">
                <a:latin typeface="Gulim"/>
                <a:cs typeface="Gulim"/>
              </a:rPr>
              <a:t>조각</a:t>
            </a:r>
            <a:r>
              <a:rPr sz="1400" spc="35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0257" y="306895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04005" y="3134486"/>
            <a:ext cx="2082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namespace</a:t>
            </a:r>
            <a:r>
              <a:rPr sz="1400" dirty="0">
                <a:latin typeface="Gulim"/>
                <a:cs typeface="Gulim"/>
              </a:rPr>
              <a:t>에 </a:t>
            </a:r>
            <a:r>
              <a:rPr sz="1400" spc="-275" dirty="0">
                <a:latin typeface="Gulim"/>
                <a:cs typeface="Gulim"/>
              </a:rPr>
              <a:t>캐싱  </a:t>
            </a:r>
            <a:r>
              <a:rPr sz="1400" spc="-280" dirty="0">
                <a:latin typeface="Gulim"/>
                <a:cs typeface="Gulim"/>
              </a:rPr>
              <a:t>정보</a:t>
            </a:r>
            <a:r>
              <a:rPr sz="1400" spc="-26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0257" y="342900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4005" y="3494404"/>
            <a:ext cx="337375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다른  </a:t>
            </a:r>
            <a:r>
              <a:rPr sz="1400" dirty="0">
                <a:latin typeface="Calibri"/>
                <a:cs typeface="Calibri"/>
              </a:rPr>
              <a:t>namespace</a:t>
            </a:r>
            <a:r>
              <a:rPr sz="1400" dirty="0">
                <a:latin typeface="Gulim"/>
                <a:cs typeface="Gulim"/>
              </a:rPr>
              <a:t>에 </a:t>
            </a:r>
            <a:r>
              <a:rPr sz="1400" spc="-280" dirty="0">
                <a:latin typeface="Gulim"/>
                <a:cs typeface="Gulim"/>
              </a:rPr>
              <a:t>설정된  캐싱  정보에  대한</a:t>
            </a:r>
            <a:r>
              <a:rPr sz="1400" spc="-200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참조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80257" y="3789045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04005" y="3854704"/>
            <a:ext cx="49345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DB</a:t>
            </a:r>
            <a:r>
              <a:rPr sz="1400" spc="10" dirty="0">
                <a:latin typeface="Gulim"/>
                <a:cs typeface="Gulim"/>
              </a:rPr>
              <a:t>의 </a:t>
            </a:r>
            <a:r>
              <a:rPr sz="1400" spc="-280" dirty="0">
                <a:latin typeface="Gulim"/>
                <a:cs typeface="Gulim"/>
              </a:rPr>
              <a:t>결과  </a:t>
            </a:r>
            <a:r>
              <a:rPr sz="1400" spc="-65" dirty="0">
                <a:latin typeface="Gulim"/>
                <a:cs typeface="Gulim"/>
              </a:rPr>
              <a:t>정보</a:t>
            </a:r>
            <a:r>
              <a:rPr sz="1400" spc="-65" dirty="0">
                <a:latin typeface="Calibri"/>
                <a:cs typeface="Calibri"/>
              </a:rPr>
              <a:t>(result </a:t>
            </a:r>
            <a:r>
              <a:rPr sz="1400" spc="-100" dirty="0">
                <a:latin typeface="Calibri"/>
                <a:cs typeface="Calibri"/>
              </a:rPr>
              <a:t>Set)</a:t>
            </a:r>
            <a:r>
              <a:rPr sz="1400" spc="-100" dirty="0">
                <a:latin typeface="Gulim"/>
                <a:cs typeface="Gulim"/>
              </a:rPr>
              <a:t>에서 </a:t>
            </a:r>
            <a:r>
              <a:rPr sz="1400" spc="-280" dirty="0">
                <a:latin typeface="Gulim"/>
                <a:cs typeface="Gulim"/>
              </a:rPr>
              <a:t>객체로  정보를  </a:t>
            </a:r>
            <a:r>
              <a:rPr sz="1400" spc="-275" dirty="0">
                <a:latin typeface="Gulim"/>
                <a:cs typeface="Gulim"/>
              </a:rPr>
              <a:t>변환하기  </a:t>
            </a:r>
            <a:r>
              <a:rPr sz="1400" spc="-280" dirty="0">
                <a:latin typeface="Gulim"/>
                <a:cs typeface="Gulim"/>
              </a:rPr>
              <a:t>위한  방법을</a:t>
            </a:r>
            <a:r>
              <a:rPr sz="1400" spc="-10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정의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08023" y="414909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03654" y="4211573"/>
            <a:ext cx="4946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08023" y="450913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03654" y="4571872"/>
            <a:ext cx="6026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08023" y="4869179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03654" y="4932171"/>
            <a:ext cx="5429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08023" y="522925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03654" y="5292090"/>
            <a:ext cx="5143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80257" y="414909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4005" y="4214621"/>
            <a:ext cx="151003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INSERT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0257" y="450913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04005" y="4574920"/>
            <a:ext cx="16192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120" dirty="0">
                <a:latin typeface="Calibri"/>
                <a:cs typeface="Calibri"/>
              </a:rPr>
              <a:t>UPDATE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80257" y="4869179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04005" y="4935220"/>
            <a:ext cx="15309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DELETE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75" dirty="0">
                <a:latin typeface="Gulim"/>
                <a:cs typeface="Gulim"/>
              </a:rPr>
              <a:t>구문</a:t>
            </a:r>
            <a:r>
              <a:rPr sz="1400" spc="-204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0257" y="522925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04005" y="5295138"/>
            <a:ext cx="15113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SELECT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(6/6)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-250" dirty="0"/>
              <a:t>XML</a:t>
            </a:r>
            <a:r>
              <a:rPr spc="-195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285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필수이며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정보에 </a:t>
            </a:r>
            <a:r>
              <a:rPr sz="1800" b="1" spc="-385" dirty="0">
                <a:latin typeface="Malgun Gothic"/>
                <a:cs typeface="Malgun Gothic"/>
              </a:rPr>
              <a:t>접근하기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90" dirty="0">
                <a:latin typeface="Malgun Gothic"/>
                <a:cs typeface="Malgun Gothic"/>
              </a:rPr>
              <a:t>인터페이스의  </a:t>
            </a:r>
            <a:r>
              <a:rPr sz="1800" b="1" spc="-330" dirty="0">
                <a:latin typeface="Malgun Gothic"/>
                <a:cs typeface="Malgun Gothic"/>
              </a:rPr>
              <a:t>패키지명</a:t>
            </a:r>
            <a:r>
              <a:rPr sz="1800" b="1" spc="-330" dirty="0">
                <a:latin typeface="Calibri"/>
                <a:cs typeface="Calibri"/>
              </a:rPr>
              <a:t>+</a:t>
            </a:r>
            <a:r>
              <a:rPr sz="1800" b="1" spc="-330" dirty="0">
                <a:latin typeface="Malgun Gothic"/>
                <a:cs typeface="Malgun Gothic"/>
              </a:rPr>
              <a:t>클래스명을   </a:t>
            </a:r>
            <a:r>
              <a:rPr sz="1800" b="1" spc="-1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여러  개의  </a:t>
            </a:r>
            <a:r>
              <a:rPr sz="1800" b="1" spc="-380" dirty="0">
                <a:latin typeface="Malgun Gothic"/>
                <a:cs typeface="Malgun Gothic"/>
              </a:rPr>
              <a:t>매퍼에서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25" dirty="0">
                <a:latin typeface="Calibri"/>
                <a:cs typeface="Calibri"/>
              </a:rPr>
              <a:t>ID</a:t>
            </a:r>
            <a:r>
              <a:rPr sz="1800" b="1" spc="-25" dirty="0">
                <a:latin typeface="Malgun Gothic"/>
                <a:cs typeface="Malgun Gothic"/>
              </a:rPr>
              <a:t>가 </a:t>
            </a:r>
            <a:r>
              <a:rPr sz="1800" b="1" spc="-385" dirty="0">
                <a:latin typeface="Malgun Gothic"/>
                <a:cs typeface="Malgun Gothic"/>
              </a:rPr>
              <a:t>중복되어도 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가 </a:t>
            </a:r>
            <a:r>
              <a:rPr sz="1800" b="1" spc="-380" dirty="0">
                <a:latin typeface="Malgun Gothic"/>
                <a:cs typeface="Malgun Gothic"/>
              </a:rPr>
              <a:t>다르면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호출하면 </a:t>
            </a:r>
            <a:r>
              <a:rPr sz="1800" b="1" spc="-285" dirty="0">
                <a:latin typeface="Malgun Gothic"/>
                <a:cs typeface="Malgun Gothic"/>
              </a:rPr>
              <a:t>패키지명</a:t>
            </a:r>
            <a:r>
              <a:rPr sz="1800" b="1" spc="-285" dirty="0">
                <a:latin typeface="Calibri"/>
                <a:cs typeface="Calibri"/>
              </a:rPr>
              <a:t>+</a:t>
            </a:r>
            <a:r>
              <a:rPr sz="1800" b="1" spc="-285" dirty="0">
                <a:latin typeface="Malgun Gothic"/>
                <a:cs typeface="Malgun Gothic"/>
              </a:rPr>
              <a:t>클래스명</a:t>
            </a:r>
            <a:r>
              <a:rPr sz="1800" b="1" spc="-285" dirty="0">
                <a:latin typeface="Calibri"/>
                <a:cs typeface="Calibri"/>
              </a:rPr>
              <a:t>,   </a:t>
            </a:r>
            <a:r>
              <a:rPr sz="1800" b="1" spc="-390" dirty="0">
                <a:latin typeface="Malgun Gothic"/>
                <a:cs typeface="Malgun Gothic"/>
              </a:rPr>
              <a:t>메소드명으로  </a:t>
            </a:r>
            <a:r>
              <a:rPr sz="1800" b="1" spc="-380" dirty="0">
                <a:latin typeface="Malgun Gothic"/>
                <a:cs typeface="Malgun Gothic"/>
              </a:rPr>
              <a:t>일치하는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와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25" dirty="0">
                <a:latin typeface="Calibri"/>
                <a:cs typeface="Calibri"/>
              </a:rPr>
              <a:t>ID</a:t>
            </a:r>
            <a:r>
              <a:rPr sz="1800" b="1" spc="-2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찾아서 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호출합니다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90"/>
            <a:ext cx="9323070" cy="3240405"/>
          </a:xfrm>
          <a:custGeom>
            <a:avLst/>
            <a:gdLst/>
            <a:ahLst/>
            <a:cxnLst/>
            <a:rect l="l" t="t" r="r" b="b"/>
            <a:pathLst>
              <a:path w="9323070" h="3240404">
                <a:moveTo>
                  <a:pt x="0" y="3240405"/>
                </a:moveTo>
                <a:lnTo>
                  <a:pt x="9322689" y="3240405"/>
                </a:lnTo>
                <a:lnTo>
                  <a:pt x="9322689" y="0"/>
                </a:lnTo>
                <a:lnTo>
                  <a:pt x="0" y="0"/>
                </a:lnTo>
                <a:lnTo>
                  <a:pt x="0" y="32404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851" y="2348890"/>
            <a:ext cx="9323070" cy="3240405"/>
          </a:xfrm>
          <a:custGeom>
            <a:avLst/>
            <a:gdLst/>
            <a:ahLst/>
            <a:cxnLst/>
            <a:rect l="l" t="t" r="r" b="b"/>
            <a:pathLst>
              <a:path w="9323070" h="3240404">
                <a:moveTo>
                  <a:pt x="0" y="3240405"/>
                </a:moveTo>
                <a:lnTo>
                  <a:pt x="9322689" y="3240405"/>
                </a:lnTo>
                <a:lnTo>
                  <a:pt x="9322689" y="0"/>
                </a:lnTo>
                <a:lnTo>
                  <a:pt x="0" y="0"/>
                </a:lnTo>
                <a:lnTo>
                  <a:pt x="0" y="32404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671" y="2466085"/>
            <a:ext cx="6792595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"1.0"</a:t>
            </a:r>
            <a:r>
              <a:rPr sz="14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4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400">
              <a:latin typeface="Consolas"/>
              <a:cs typeface="Consolas"/>
            </a:endParaRPr>
          </a:p>
          <a:p>
            <a:pPr marL="294005" marR="1961514">
              <a:lnSpc>
                <a:spcPct val="100000"/>
              </a:lnSpc>
            </a:pPr>
            <a:r>
              <a:rPr sz="1400" b="1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http://mybatis.org/dtd/mybatis-3-mapper.dtd"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4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 AUTHOR WHERE ID =</a:t>
            </a:r>
            <a:r>
              <a:rPr sz="1400" b="1" spc="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"findAll"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07526" y="5346700"/>
            <a:ext cx="1066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37910" y="2632989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0" y="3529076"/>
                </a:lnTo>
                <a:lnTo>
                  <a:pt x="4567300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910" y="2632989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0" y="3529076"/>
                </a:lnTo>
                <a:lnTo>
                  <a:pt x="4567300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240" y="2632405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1" y="3529076"/>
                </a:lnTo>
                <a:lnTo>
                  <a:pt x="4567301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240" y="2632405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1" y="3529076"/>
                </a:lnTo>
                <a:lnTo>
                  <a:pt x="4567301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467" y="2833116"/>
            <a:ext cx="4238244" cy="1269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017" y="2812542"/>
            <a:ext cx="4229735" cy="1261110"/>
          </a:xfrm>
          <a:custGeom>
            <a:avLst/>
            <a:gdLst/>
            <a:ahLst/>
            <a:cxnLst/>
            <a:rect l="l" t="t" r="r" b="b"/>
            <a:pathLst>
              <a:path w="4229735" h="1261110">
                <a:moveTo>
                  <a:pt x="4144378" y="0"/>
                </a:moveTo>
                <a:lnTo>
                  <a:pt x="84759" y="0"/>
                </a:lnTo>
                <a:lnTo>
                  <a:pt x="51767" y="6645"/>
                </a:lnTo>
                <a:lnTo>
                  <a:pt x="24825" y="24780"/>
                </a:lnTo>
                <a:lnTo>
                  <a:pt x="6660" y="51702"/>
                </a:lnTo>
                <a:lnTo>
                  <a:pt x="0" y="84709"/>
                </a:lnTo>
                <a:lnTo>
                  <a:pt x="0" y="1175893"/>
                </a:lnTo>
                <a:lnTo>
                  <a:pt x="6660" y="1208899"/>
                </a:lnTo>
                <a:lnTo>
                  <a:pt x="24825" y="1235821"/>
                </a:lnTo>
                <a:lnTo>
                  <a:pt x="51767" y="1253956"/>
                </a:lnTo>
                <a:lnTo>
                  <a:pt x="84759" y="1260602"/>
                </a:lnTo>
                <a:lnTo>
                  <a:pt x="4144378" y="1260602"/>
                </a:lnTo>
                <a:lnTo>
                  <a:pt x="4177404" y="1253956"/>
                </a:lnTo>
                <a:lnTo>
                  <a:pt x="4204369" y="1235821"/>
                </a:lnTo>
                <a:lnTo>
                  <a:pt x="4222548" y="1208899"/>
                </a:lnTo>
                <a:lnTo>
                  <a:pt x="4229214" y="1175893"/>
                </a:lnTo>
                <a:lnTo>
                  <a:pt x="4229214" y="84709"/>
                </a:lnTo>
                <a:lnTo>
                  <a:pt x="4222548" y="51702"/>
                </a:lnTo>
                <a:lnTo>
                  <a:pt x="4204369" y="24780"/>
                </a:lnTo>
                <a:lnTo>
                  <a:pt x="4177404" y="6645"/>
                </a:lnTo>
                <a:lnTo>
                  <a:pt x="4144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017" y="2812542"/>
            <a:ext cx="4229735" cy="1261110"/>
          </a:xfrm>
          <a:custGeom>
            <a:avLst/>
            <a:gdLst/>
            <a:ahLst/>
            <a:cxnLst/>
            <a:rect l="l" t="t" r="r" b="b"/>
            <a:pathLst>
              <a:path w="4229735" h="1261110">
                <a:moveTo>
                  <a:pt x="0" y="84709"/>
                </a:moveTo>
                <a:lnTo>
                  <a:pt x="6660" y="51702"/>
                </a:lnTo>
                <a:lnTo>
                  <a:pt x="24825" y="24780"/>
                </a:lnTo>
                <a:lnTo>
                  <a:pt x="51767" y="6645"/>
                </a:lnTo>
                <a:lnTo>
                  <a:pt x="84759" y="0"/>
                </a:lnTo>
                <a:lnTo>
                  <a:pt x="4144378" y="0"/>
                </a:lnTo>
                <a:lnTo>
                  <a:pt x="4177404" y="6645"/>
                </a:lnTo>
                <a:lnTo>
                  <a:pt x="4204369" y="24780"/>
                </a:lnTo>
                <a:lnTo>
                  <a:pt x="4222548" y="51702"/>
                </a:lnTo>
                <a:lnTo>
                  <a:pt x="4229214" y="84709"/>
                </a:lnTo>
                <a:lnTo>
                  <a:pt x="4229214" y="1175893"/>
                </a:lnTo>
                <a:lnTo>
                  <a:pt x="4222548" y="1208899"/>
                </a:lnTo>
                <a:lnTo>
                  <a:pt x="4204369" y="1235821"/>
                </a:lnTo>
                <a:lnTo>
                  <a:pt x="4177404" y="1253956"/>
                </a:lnTo>
                <a:lnTo>
                  <a:pt x="4144378" y="1260602"/>
                </a:lnTo>
                <a:lnTo>
                  <a:pt x="84759" y="1260602"/>
                </a:lnTo>
                <a:lnTo>
                  <a:pt x="51767" y="1253956"/>
                </a:lnTo>
                <a:lnTo>
                  <a:pt x="24825" y="1235821"/>
                </a:lnTo>
                <a:lnTo>
                  <a:pt x="6660" y="1208899"/>
                </a:lnTo>
                <a:lnTo>
                  <a:pt x="0" y="1175893"/>
                </a:lnTo>
                <a:lnTo>
                  <a:pt x="0" y="8470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72333" y="2827782"/>
            <a:ext cx="1035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</a:t>
            </a:r>
            <a:r>
              <a:rPr spc="210" dirty="0"/>
              <a:t> </a:t>
            </a:r>
            <a:r>
              <a:rPr spc="20" dirty="0"/>
              <a:t>(1/6)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118" y="862329"/>
            <a:ext cx="9966960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자바코드로  </a:t>
            </a:r>
            <a:r>
              <a:rPr sz="1800" b="1" spc="-370" dirty="0">
                <a:latin typeface="Malgun Gothic"/>
                <a:cs typeface="Malgun Gothic"/>
              </a:rPr>
              <a:t>부터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구문을 </a:t>
            </a:r>
            <a:r>
              <a:rPr sz="1800" b="1" spc="-295" dirty="0">
                <a:latin typeface="Malgun Gothic"/>
                <a:cs typeface="Malgun Gothic"/>
              </a:rPr>
              <a:t>분리하고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70" dirty="0">
                <a:latin typeface="Malgun Gothic"/>
                <a:cs typeface="Malgun Gothic"/>
              </a:rPr>
              <a:t>이를 </a:t>
            </a:r>
            <a:r>
              <a:rPr sz="1800" b="1" spc="-390" dirty="0">
                <a:latin typeface="Malgun Gothic"/>
                <a:cs typeface="Malgun Gothic"/>
              </a:rPr>
              <a:t>매핑구문이라고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부릅니다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매핑구문은  </a:t>
            </a:r>
            <a:r>
              <a:rPr sz="1800" b="1" spc="100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내에  </a:t>
            </a:r>
            <a:r>
              <a:rPr sz="1800" b="1" spc="-385" dirty="0">
                <a:latin typeface="Malgun Gothic"/>
                <a:cs typeface="Malgun Gothic"/>
              </a:rPr>
              <a:t>정의하거나 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인터페이스에  </a:t>
            </a:r>
            <a:r>
              <a:rPr sz="1800" b="1" spc="-390" dirty="0">
                <a:latin typeface="Malgun Gothic"/>
                <a:cs typeface="Malgun Gothic"/>
              </a:rPr>
              <a:t>어노테이션으로 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매핑구문  설정을  위한  </a:t>
            </a:r>
            <a:r>
              <a:rPr sz="1600" spc="-265" dirty="0">
                <a:latin typeface="Gulim"/>
                <a:cs typeface="Gulim"/>
              </a:rPr>
              <a:t>엘리먼트들과</a:t>
            </a:r>
            <a:r>
              <a:rPr sz="1600" spc="-265" dirty="0">
                <a:latin typeface="Calibri"/>
                <a:cs typeface="Calibri"/>
              </a:rPr>
              <a:t>,   </a:t>
            </a:r>
            <a:r>
              <a:rPr sz="1600" spc="-170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인터페이스의  매핑구문  설정을  위한  어노테이션을  다양하게  </a:t>
            </a:r>
            <a:r>
              <a:rPr sz="1600" spc="-19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제공합니다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어노테이션은  메소드별로  설정하기  때문에  결과매핑이나  </a:t>
            </a:r>
            <a:r>
              <a:rPr sz="1600" spc="-90" dirty="0">
                <a:latin typeface="Calibri"/>
                <a:cs typeface="Calibri"/>
              </a:rPr>
              <a:t>SQL</a:t>
            </a:r>
            <a:r>
              <a:rPr sz="1600" spc="-90" dirty="0">
                <a:latin typeface="Gulim"/>
                <a:cs typeface="Gulim"/>
              </a:rPr>
              <a:t>구문의 </a:t>
            </a:r>
            <a:r>
              <a:rPr sz="1600" spc="-320" dirty="0">
                <a:latin typeface="Gulim"/>
                <a:cs typeface="Gulim"/>
              </a:rPr>
              <a:t>재사용을  위해서는  </a:t>
            </a:r>
            <a:r>
              <a:rPr sz="1600" spc="-110" dirty="0">
                <a:latin typeface="Gulim"/>
                <a:cs typeface="Gulim"/>
              </a:rPr>
              <a:t>매퍼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이 </a:t>
            </a:r>
            <a:r>
              <a:rPr sz="1600" spc="-320" dirty="0">
                <a:latin typeface="Gulim"/>
                <a:cs typeface="Gulim"/>
              </a:rPr>
              <a:t>보다   </a:t>
            </a:r>
            <a:r>
              <a:rPr sz="1600" spc="-290" dirty="0">
                <a:latin typeface="Gulim"/>
                <a:cs typeface="Gulim"/>
              </a:rPr>
              <a:t> </a:t>
            </a:r>
            <a:r>
              <a:rPr sz="1600" spc="-270" dirty="0">
                <a:latin typeface="Gulim"/>
                <a:cs typeface="Gulim"/>
              </a:rPr>
              <a:t>효율적입니다</a:t>
            </a:r>
            <a:r>
              <a:rPr sz="1600" spc="-270" dirty="0">
                <a:latin typeface="Calibri"/>
                <a:cs typeface="Calibri"/>
              </a:rPr>
              <a:t>.</a:t>
            </a:r>
            <a:r>
              <a:rPr sz="1600" spc="-19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7467" y="4343400"/>
            <a:ext cx="4244339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5579" y="4305300"/>
            <a:ext cx="957071" cy="295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6017" y="4322190"/>
            <a:ext cx="4229735" cy="1623695"/>
          </a:xfrm>
          <a:custGeom>
            <a:avLst/>
            <a:gdLst/>
            <a:ahLst/>
            <a:cxnLst/>
            <a:rect l="l" t="t" r="r" b="b"/>
            <a:pathLst>
              <a:path w="4229735" h="1623695">
                <a:moveTo>
                  <a:pt x="4229214" y="0"/>
                </a:moveTo>
                <a:lnTo>
                  <a:pt x="0" y="0"/>
                </a:lnTo>
                <a:lnTo>
                  <a:pt x="0" y="1623263"/>
                </a:lnTo>
                <a:lnTo>
                  <a:pt x="4047096" y="1623263"/>
                </a:lnTo>
                <a:lnTo>
                  <a:pt x="4229214" y="1441145"/>
                </a:lnTo>
                <a:lnTo>
                  <a:pt x="4229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3114" y="576333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8" y="0"/>
                </a:moveTo>
                <a:lnTo>
                  <a:pt x="36322" y="36423"/>
                </a:lnTo>
                <a:lnTo>
                  <a:pt x="0" y="182118"/>
                </a:lnTo>
                <a:lnTo>
                  <a:pt x="1821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6017" y="4322190"/>
            <a:ext cx="4229735" cy="1623695"/>
          </a:xfrm>
          <a:custGeom>
            <a:avLst/>
            <a:gdLst/>
            <a:ahLst/>
            <a:cxnLst/>
            <a:rect l="l" t="t" r="r" b="b"/>
            <a:pathLst>
              <a:path w="4229735" h="1623695">
                <a:moveTo>
                  <a:pt x="4047096" y="1623263"/>
                </a:moveTo>
                <a:lnTo>
                  <a:pt x="4083418" y="1477568"/>
                </a:lnTo>
                <a:lnTo>
                  <a:pt x="4229214" y="1441145"/>
                </a:lnTo>
                <a:lnTo>
                  <a:pt x="4047096" y="1623263"/>
                </a:lnTo>
                <a:lnTo>
                  <a:pt x="0" y="1623263"/>
                </a:lnTo>
                <a:lnTo>
                  <a:pt x="0" y="0"/>
                </a:lnTo>
                <a:lnTo>
                  <a:pt x="4229214" y="0"/>
                </a:lnTo>
                <a:lnTo>
                  <a:pt x="4229214" y="1441145"/>
                </a:lnTo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83204" y="4313173"/>
            <a:ext cx="814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30" dirty="0">
                <a:solidFill>
                  <a:srgbClr val="404040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6152" y="4562855"/>
            <a:ext cx="2859024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1068" y="4542675"/>
            <a:ext cx="1764030" cy="1191260"/>
          </a:xfrm>
          <a:custGeom>
            <a:avLst/>
            <a:gdLst/>
            <a:ahLst/>
            <a:cxnLst/>
            <a:rect l="l" t="t" r="r" b="b"/>
            <a:pathLst>
              <a:path w="1764029" h="1191260">
                <a:moveTo>
                  <a:pt x="0" y="1191183"/>
                </a:moveTo>
                <a:lnTo>
                  <a:pt x="1763496" y="1191183"/>
                </a:lnTo>
                <a:lnTo>
                  <a:pt x="1763496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213" y="4542675"/>
            <a:ext cx="20955" cy="1191260"/>
          </a:xfrm>
          <a:custGeom>
            <a:avLst/>
            <a:gdLst/>
            <a:ahLst/>
            <a:cxnLst/>
            <a:rect l="l" t="t" r="r" b="b"/>
            <a:pathLst>
              <a:path w="20955" h="1191260">
                <a:moveTo>
                  <a:pt x="0" y="1191183"/>
                </a:moveTo>
                <a:lnTo>
                  <a:pt x="20815" y="1191183"/>
                </a:lnTo>
                <a:lnTo>
                  <a:pt x="20815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9468" y="4542675"/>
            <a:ext cx="252095" cy="1191260"/>
          </a:xfrm>
          <a:custGeom>
            <a:avLst/>
            <a:gdLst/>
            <a:ahLst/>
            <a:cxnLst/>
            <a:rect l="l" t="t" r="r" b="b"/>
            <a:pathLst>
              <a:path w="252094" h="1191260">
                <a:moveTo>
                  <a:pt x="0" y="1191183"/>
                </a:moveTo>
                <a:lnTo>
                  <a:pt x="251599" y="1191183"/>
                </a:lnTo>
                <a:lnTo>
                  <a:pt x="251599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3767" y="4818888"/>
            <a:ext cx="1406652" cy="786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3358" y="4847844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4" h="675004">
                <a:moveTo>
                  <a:pt x="1245870" y="0"/>
                </a:moveTo>
                <a:lnTo>
                  <a:pt x="48514" y="0"/>
                </a:lnTo>
                <a:lnTo>
                  <a:pt x="29628" y="3792"/>
                </a:lnTo>
                <a:lnTo>
                  <a:pt x="14208" y="14144"/>
                </a:lnTo>
                <a:lnTo>
                  <a:pt x="3811" y="29521"/>
                </a:lnTo>
                <a:lnTo>
                  <a:pt x="0" y="48386"/>
                </a:lnTo>
                <a:lnTo>
                  <a:pt x="0" y="626109"/>
                </a:lnTo>
                <a:lnTo>
                  <a:pt x="3811" y="644921"/>
                </a:lnTo>
                <a:lnTo>
                  <a:pt x="14208" y="660304"/>
                </a:lnTo>
                <a:lnTo>
                  <a:pt x="29628" y="670686"/>
                </a:lnTo>
                <a:lnTo>
                  <a:pt x="48514" y="674496"/>
                </a:lnTo>
                <a:lnTo>
                  <a:pt x="1245870" y="674496"/>
                </a:lnTo>
                <a:lnTo>
                  <a:pt x="1264681" y="670686"/>
                </a:lnTo>
                <a:lnTo>
                  <a:pt x="1280064" y="660304"/>
                </a:lnTo>
                <a:lnTo>
                  <a:pt x="1290446" y="644921"/>
                </a:lnTo>
                <a:lnTo>
                  <a:pt x="1294257" y="626109"/>
                </a:lnTo>
                <a:lnTo>
                  <a:pt x="1294257" y="48386"/>
                </a:lnTo>
                <a:lnTo>
                  <a:pt x="1290446" y="29521"/>
                </a:lnTo>
                <a:lnTo>
                  <a:pt x="1280064" y="14144"/>
                </a:lnTo>
                <a:lnTo>
                  <a:pt x="1264681" y="3792"/>
                </a:lnTo>
                <a:lnTo>
                  <a:pt x="1245870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3358" y="4847844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4" h="675004">
                <a:moveTo>
                  <a:pt x="0" y="48386"/>
                </a:moveTo>
                <a:lnTo>
                  <a:pt x="3811" y="29521"/>
                </a:lnTo>
                <a:lnTo>
                  <a:pt x="14208" y="14144"/>
                </a:lnTo>
                <a:lnTo>
                  <a:pt x="29628" y="3792"/>
                </a:lnTo>
                <a:lnTo>
                  <a:pt x="48514" y="0"/>
                </a:lnTo>
                <a:lnTo>
                  <a:pt x="1245870" y="0"/>
                </a:lnTo>
                <a:lnTo>
                  <a:pt x="1264681" y="3792"/>
                </a:lnTo>
                <a:lnTo>
                  <a:pt x="1280064" y="14144"/>
                </a:lnTo>
                <a:lnTo>
                  <a:pt x="1290446" y="29521"/>
                </a:lnTo>
                <a:lnTo>
                  <a:pt x="1294257" y="48386"/>
                </a:lnTo>
                <a:lnTo>
                  <a:pt x="1294257" y="626109"/>
                </a:lnTo>
                <a:lnTo>
                  <a:pt x="1290446" y="644921"/>
                </a:lnTo>
                <a:lnTo>
                  <a:pt x="1280064" y="660304"/>
                </a:lnTo>
                <a:lnTo>
                  <a:pt x="1264681" y="670686"/>
                </a:lnTo>
                <a:lnTo>
                  <a:pt x="1245870" y="674496"/>
                </a:lnTo>
                <a:lnTo>
                  <a:pt x="48514" y="674496"/>
                </a:lnTo>
                <a:lnTo>
                  <a:pt x="29628" y="670686"/>
                </a:lnTo>
                <a:lnTo>
                  <a:pt x="14208" y="660304"/>
                </a:lnTo>
                <a:lnTo>
                  <a:pt x="3811" y="644921"/>
                </a:lnTo>
                <a:lnTo>
                  <a:pt x="0" y="626109"/>
                </a:lnTo>
                <a:lnTo>
                  <a:pt x="0" y="4838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7028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4565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3494" y="4542675"/>
            <a:ext cx="822960" cy="1191260"/>
          </a:xfrm>
          <a:prstGeom prst="rect">
            <a:avLst/>
          </a:prstGeom>
          <a:solidFill>
            <a:srgbClr val="EEF7E9"/>
          </a:solidFill>
          <a:ln w="6349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6225" marR="186055" indent="-43180">
              <a:lnSpc>
                <a:spcPct val="100000"/>
              </a:lnSpc>
              <a:spcBef>
                <a:spcPts val="745"/>
              </a:spcBef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  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93038" y="4536325"/>
          <a:ext cx="2837145" cy="1191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60"/>
                <a:gridCol w="251599"/>
                <a:gridCol w="1763496"/>
                <a:gridCol w="270395"/>
                <a:gridCol w="270395"/>
              </a:tblGrid>
              <a:tr h="1191183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1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3034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1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eterTy</a:t>
                      </a:r>
                      <a:r>
                        <a:rPr sz="1200" b="1" spc="-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699">
                      <a:solidFill>
                        <a:srgbClr val="BEBEBE"/>
                      </a:solidFill>
                      <a:prstDash val="solid"/>
                    </a:lnR>
                    <a:lnT w="12699">
                      <a:solidFill>
                        <a:srgbClr val="BEBEBE"/>
                      </a:solidFill>
                      <a:prstDash val="solid"/>
                    </a:lnT>
                    <a:lnB w="12699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b="1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Mapped</a:t>
                      </a:r>
                      <a:r>
                        <a:rPr sz="1100" b="1" spc="-8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7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1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sultTy</a:t>
                      </a:r>
                      <a:r>
                        <a:rPr sz="1200" b="1" spc="-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sultMa</a:t>
                      </a:r>
                      <a:r>
                        <a:rPr sz="1200" b="1" spc="-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354067" y="4562855"/>
            <a:ext cx="832103" cy="1200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5458" y="5100192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211836" y="0"/>
                </a:moveTo>
                <a:lnTo>
                  <a:pt x="211836" y="76199"/>
                </a:lnTo>
                <a:lnTo>
                  <a:pt x="275336" y="44449"/>
                </a:lnTo>
                <a:lnTo>
                  <a:pt x="224536" y="44449"/>
                </a:lnTo>
                <a:lnTo>
                  <a:pt x="224536" y="31749"/>
                </a:lnTo>
                <a:lnTo>
                  <a:pt x="275336" y="31749"/>
                </a:lnTo>
                <a:lnTo>
                  <a:pt x="211836" y="0"/>
                </a:lnTo>
                <a:close/>
              </a:path>
              <a:path w="288289" h="76200">
                <a:moveTo>
                  <a:pt x="21183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11836" y="44449"/>
                </a:lnTo>
                <a:lnTo>
                  <a:pt x="211836" y="31749"/>
                </a:lnTo>
                <a:close/>
              </a:path>
              <a:path w="288289" h="76200">
                <a:moveTo>
                  <a:pt x="275336" y="31749"/>
                </a:moveTo>
                <a:lnTo>
                  <a:pt x="224536" y="31749"/>
                </a:lnTo>
                <a:lnTo>
                  <a:pt x="224536" y="44449"/>
                </a:lnTo>
                <a:lnTo>
                  <a:pt x="275336" y="44449"/>
                </a:lnTo>
                <a:lnTo>
                  <a:pt x="288036" y="38099"/>
                </a:lnTo>
                <a:lnTo>
                  <a:pt x="275336" y="31749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2915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6213" y="3114420"/>
            <a:ext cx="3959860" cy="796925"/>
          </a:xfrm>
          <a:custGeom>
            <a:avLst/>
            <a:gdLst/>
            <a:ahLst/>
            <a:cxnLst/>
            <a:rect l="l" t="t" r="r" b="b"/>
            <a:pathLst>
              <a:path w="3959860" h="796925">
                <a:moveTo>
                  <a:pt x="3885946" y="0"/>
                </a:moveTo>
                <a:lnTo>
                  <a:pt x="73736" y="0"/>
                </a:lnTo>
                <a:lnTo>
                  <a:pt x="45032" y="5796"/>
                </a:lnTo>
                <a:lnTo>
                  <a:pt x="21594" y="21605"/>
                </a:lnTo>
                <a:lnTo>
                  <a:pt x="5793" y="45059"/>
                </a:lnTo>
                <a:lnTo>
                  <a:pt x="0" y="73787"/>
                </a:lnTo>
                <a:lnTo>
                  <a:pt x="0" y="722756"/>
                </a:lnTo>
                <a:lnTo>
                  <a:pt x="5793" y="751411"/>
                </a:lnTo>
                <a:lnTo>
                  <a:pt x="21594" y="774826"/>
                </a:lnTo>
                <a:lnTo>
                  <a:pt x="45032" y="790622"/>
                </a:lnTo>
                <a:lnTo>
                  <a:pt x="73736" y="796416"/>
                </a:lnTo>
                <a:lnTo>
                  <a:pt x="3885946" y="796416"/>
                </a:lnTo>
                <a:lnTo>
                  <a:pt x="3914600" y="790622"/>
                </a:lnTo>
                <a:lnTo>
                  <a:pt x="3938016" y="774826"/>
                </a:lnTo>
                <a:lnTo>
                  <a:pt x="3953811" y="751411"/>
                </a:lnTo>
                <a:lnTo>
                  <a:pt x="3959606" y="722756"/>
                </a:lnTo>
                <a:lnTo>
                  <a:pt x="3959606" y="73787"/>
                </a:lnTo>
                <a:lnTo>
                  <a:pt x="3953811" y="45059"/>
                </a:lnTo>
                <a:lnTo>
                  <a:pt x="3938016" y="21605"/>
                </a:lnTo>
                <a:lnTo>
                  <a:pt x="3914600" y="5796"/>
                </a:lnTo>
                <a:lnTo>
                  <a:pt x="3885946" y="0"/>
                </a:lnTo>
                <a:close/>
              </a:path>
            </a:pathLst>
          </a:custGeom>
          <a:solidFill>
            <a:srgbClr val="E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6213" y="3114420"/>
            <a:ext cx="3959860" cy="796925"/>
          </a:xfrm>
          <a:custGeom>
            <a:avLst/>
            <a:gdLst/>
            <a:ahLst/>
            <a:cxnLst/>
            <a:rect l="l" t="t" r="r" b="b"/>
            <a:pathLst>
              <a:path w="3959860" h="796925">
                <a:moveTo>
                  <a:pt x="0" y="73787"/>
                </a:moveTo>
                <a:lnTo>
                  <a:pt x="5793" y="45059"/>
                </a:lnTo>
                <a:lnTo>
                  <a:pt x="21594" y="21605"/>
                </a:lnTo>
                <a:lnTo>
                  <a:pt x="45032" y="5796"/>
                </a:lnTo>
                <a:lnTo>
                  <a:pt x="73736" y="0"/>
                </a:lnTo>
                <a:lnTo>
                  <a:pt x="3885946" y="0"/>
                </a:lnTo>
                <a:lnTo>
                  <a:pt x="3914600" y="5796"/>
                </a:lnTo>
                <a:lnTo>
                  <a:pt x="3938016" y="21605"/>
                </a:lnTo>
                <a:lnTo>
                  <a:pt x="3953811" y="45059"/>
                </a:lnTo>
                <a:lnTo>
                  <a:pt x="3959606" y="73787"/>
                </a:lnTo>
                <a:lnTo>
                  <a:pt x="3959606" y="722756"/>
                </a:lnTo>
                <a:lnTo>
                  <a:pt x="3953811" y="751411"/>
                </a:lnTo>
                <a:lnTo>
                  <a:pt x="3938016" y="774826"/>
                </a:lnTo>
                <a:lnTo>
                  <a:pt x="3914600" y="790622"/>
                </a:lnTo>
                <a:lnTo>
                  <a:pt x="3885946" y="796416"/>
                </a:lnTo>
                <a:lnTo>
                  <a:pt x="73736" y="796416"/>
                </a:lnTo>
                <a:lnTo>
                  <a:pt x="45032" y="790622"/>
                </a:lnTo>
                <a:lnTo>
                  <a:pt x="21594" y="774826"/>
                </a:lnTo>
                <a:lnTo>
                  <a:pt x="5793" y="751411"/>
                </a:lnTo>
                <a:lnTo>
                  <a:pt x="0" y="722756"/>
                </a:lnTo>
                <a:lnTo>
                  <a:pt x="0" y="73787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23794" y="3126485"/>
            <a:ext cx="5448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70075" y="3363467"/>
            <a:ext cx="1373124" cy="423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608" y="3384803"/>
            <a:ext cx="1286255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9413" y="3393313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1208405" y="0"/>
                </a:moveTo>
                <a:lnTo>
                  <a:pt x="51815" y="0"/>
                </a:lnTo>
                <a:lnTo>
                  <a:pt x="31664" y="4060"/>
                </a:lnTo>
                <a:lnTo>
                  <a:pt x="15192" y="15144"/>
                </a:lnTo>
                <a:lnTo>
                  <a:pt x="4077" y="31611"/>
                </a:lnTo>
                <a:lnTo>
                  <a:pt x="0" y="51815"/>
                </a:lnTo>
                <a:lnTo>
                  <a:pt x="0" y="258953"/>
                </a:lnTo>
                <a:lnTo>
                  <a:pt x="4077" y="279104"/>
                </a:lnTo>
                <a:lnTo>
                  <a:pt x="15192" y="295576"/>
                </a:lnTo>
                <a:lnTo>
                  <a:pt x="31664" y="306691"/>
                </a:lnTo>
                <a:lnTo>
                  <a:pt x="51815" y="310769"/>
                </a:lnTo>
                <a:lnTo>
                  <a:pt x="1208405" y="310769"/>
                </a:lnTo>
                <a:lnTo>
                  <a:pt x="1228556" y="306691"/>
                </a:lnTo>
                <a:lnTo>
                  <a:pt x="1245028" y="295576"/>
                </a:lnTo>
                <a:lnTo>
                  <a:pt x="1256143" y="279104"/>
                </a:lnTo>
                <a:lnTo>
                  <a:pt x="1260220" y="258953"/>
                </a:lnTo>
                <a:lnTo>
                  <a:pt x="1260220" y="51815"/>
                </a:lnTo>
                <a:lnTo>
                  <a:pt x="1256143" y="31611"/>
                </a:lnTo>
                <a:lnTo>
                  <a:pt x="1245028" y="15144"/>
                </a:lnTo>
                <a:lnTo>
                  <a:pt x="1228556" y="4060"/>
                </a:lnTo>
                <a:lnTo>
                  <a:pt x="120840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9413" y="3393313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0" y="51815"/>
                </a:moveTo>
                <a:lnTo>
                  <a:pt x="4077" y="31611"/>
                </a:lnTo>
                <a:lnTo>
                  <a:pt x="15192" y="15144"/>
                </a:lnTo>
                <a:lnTo>
                  <a:pt x="31664" y="4060"/>
                </a:lnTo>
                <a:lnTo>
                  <a:pt x="51815" y="0"/>
                </a:lnTo>
                <a:lnTo>
                  <a:pt x="1208405" y="0"/>
                </a:lnTo>
                <a:lnTo>
                  <a:pt x="1228556" y="4060"/>
                </a:lnTo>
                <a:lnTo>
                  <a:pt x="1245028" y="15144"/>
                </a:lnTo>
                <a:lnTo>
                  <a:pt x="1256143" y="31611"/>
                </a:lnTo>
                <a:lnTo>
                  <a:pt x="1260220" y="51815"/>
                </a:lnTo>
                <a:lnTo>
                  <a:pt x="1260220" y="258953"/>
                </a:lnTo>
                <a:lnTo>
                  <a:pt x="1256143" y="279104"/>
                </a:lnTo>
                <a:lnTo>
                  <a:pt x="1245028" y="295576"/>
                </a:lnTo>
                <a:lnTo>
                  <a:pt x="1228556" y="306691"/>
                </a:lnTo>
                <a:lnTo>
                  <a:pt x="1208405" y="310769"/>
                </a:lnTo>
                <a:lnTo>
                  <a:pt x="51815" y="310769"/>
                </a:lnTo>
                <a:lnTo>
                  <a:pt x="31664" y="306691"/>
                </a:lnTo>
                <a:lnTo>
                  <a:pt x="15192" y="295576"/>
                </a:lnTo>
                <a:lnTo>
                  <a:pt x="4077" y="279104"/>
                </a:lnTo>
                <a:lnTo>
                  <a:pt x="0" y="258953"/>
                </a:lnTo>
                <a:lnTo>
                  <a:pt x="0" y="5181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99413" y="3447288"/>
            <a:ext cx="12604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Method</a:t>
            </a:r>
            <a:r>
              <a:rPr sz="1200" b="1" spc="-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1F1F0E"/>
                </a:solidFill>
                <a:latin typeface="Calibri"/>
                <a:cs typeface="Calibri"/>
              </a:rPr>
              <a:t>Name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22577" y="3703954"/>
            <a:ext cx="713740" cy="838835"/>
          </a:xfrm>
          <a:custGeom>
            <a:avLst/>
            <a:gdLst/>
            <a:ahLst/>
            <a:cxnLst/>
            <a:rect l="l" t="t" r="r" b="b"/>
            <a:pathLst>
              <a:path w="713739" h="838835">
                <a:moveTo>
                  <a:pt x="0" y="759333"/>
                </a:moveTo>
                <a:lnTo>
                  <a:pt x="30734" y="838835"/>
                </a:lnTo>
                <a:lnTo>
                  <a:pt x="69797" y="776224"/>
                </a:lnTo>
                <a:lnTo>
                  <a:pt x="43053" y="776224"/>
                </a:lnTo>
                <a:lnTo>
                  <a:pt x="30480" y="774954"/>
                </a:lnTo>
                <a:lnTo>
                  <a:pt x="31810" y="762370"/>
                </a:lnTo>
                <a:lnTo>
                  <a:pt x="0" y="759333"/>
                </a:lnTo>
                <a:close/>
              </a:path>
              <a:path w="713739" h="838835">
                <a:moveTo>
                  <a:pt x="31810" y="762370"/>
                </a:moveTo>
                <a:lnTo>
                  <a:pt x="30480" y="774954"/>
                </a:lnTo>
                <a:lnTo>
                  <a:pt x="43053" y="776224"/>
                </a:lnTo>
                <a:lnTo>
                  <a:pt x="44396" y="763571"/>
                </a:lnTo>
                <a:lnTo>
                  <a:pt x="31810" y="762370"/>
                </a:lnTo>
                <a:close/>
              </a:path>
              <a:path w="713739" h="838835">
                <a:moveTo>
                  <a:pt x="44396" y="763571"/>
                </a:moveTo>
                <a:lnTo>
                  <a:pt x="43053" y="776224"/>
                </a:lnTo>
                <a:lnTo>
                  <a:pt x="69797" y="776224"/>
                </a:lnTo>
                <a:lnTo>
                  <a:pt x="75818" y="766572"/>
                </a:lnTo>
                <a:lnTo>
                  <a:pt x="44396" y="763571"/>
                </a:lnTo>
                <a:close/>
              </a:path>
              <a:path w="713739" h="838835">
                <a:moveTo>
                  <a:pt x="700659" y="0"/>
                </a:moveTo>
                <a:lnTo>
                  <a:pt x="698754" y="38862"/>
                </a:lnTo>
                <a:lnTo>
                  <a:pt x="693166" y="77216"/>
                </a:lnTo>
                <a:lnTo>
                  <a:pt x="684148" y="115062"/>
                </a:lnTo>
                <a:lnTo>
                  <a:pt x="671957" y="152019"/>
                </a:lnTo>
                <a:lnTo>
                  <a:pt x="656844" y="187706"/>
                </a:lnTo>
                <a:lnTo>
                  <a:pt x="639064" y="221996"/>
                </a:lnTo>
                <a:lnTo>
                  <a:pt x="618744" y="254254"/>
                </a:lnTo>
                <a:lnTo>
                  <a:pt x="584327" y="298831"/>
                </a:lnTo>
                <a:lnTo>
                  <a:pt x="545846" y="337439"/>
                </a:lnTo>
                <a:lnTo>
                  <a:pt x="504190" y="369189"/>
                </a:lnTo>
                <a:lnTo>
                  <a:pt x="460121" y="393065"/>
                </a:lnTo>
                <a:lnTo>
                  <a:pt x="414654" y="408051"/>
                </a:lnTo>
                <a:lnTo>
                  <a:pt x="352805" y="413766"/>
                </a:lnTo>
                <a:lnTo>
                  <a:pt x="336549" y="415544"/>
                </a:lnTo>
                <a:lnTo>
                  <a:pt x="288290" y="428117"/>
                </a:lnTo>
                <a:lnTo>
                  <a:pt x="241681" y="449961"/>
                </a:lnTo>
                <a:lnTo>
                  <a:pt x="197612" y="480314"/>
                </a:lnTo>
                <a:lnTo>
                  <a:pt x="156590" y="517906"/>
                </a:lnTo>
                <a:lnTo>
                  <a:pt x="119760" y="561594"/>
                </a:lnTo>
                <a:lnTo>
                  <a:pt x="97790" y="593852"/>
                </a:lnTo>
                <a:lnTo>
                  <a:pt x="78231" y="628142"/>
                </a:lnTo>
                <a:lnTo>
                  <a:pt x="61340" y="663956"/>
                </a:lnTo>
                <a:lnTo>
                  <a:pt x="47243" y="701294"/>
                </a:lnTo>
                <a:lnTo>
                  <a:pt x="36321" y="739648"/>
                </a:lnTo>
                <a:lnTo>
                  <a:pt x="31810" y="762370"/>
                </a:lnTo>
                <a:lnTo>
                  <a:pt x="44396" y="763571"/>
                </a:lnTo>
                <a:lnTo>
                  <a:pt x="44577" y="761873"/>
                </a:lnTo>
                <a:lnTo>
                  <a:pt x="48640" y="742823"/>
                </a:lnTo>
                <a:lnTo>
                  <a:pt x="59181" y="705485"/>
                </a:lnTo>
                <a:lnTo>
                  <a:pt x="72897" y="669163"/>
                </a:lnTo>
                <a:lnTo>
                  <a:pt x="89408" y="634238"/>
                </a:lnTo>
                <a:lnTo>
                  <a:pt x="108458" y="600837"/>
                </a:lnTo>
                <a:lnTo>
                  <a:pt x="141224" y="554609"/>
                </a:lnTo>
                <a:lnTo>
                  <a:pt x="178434" y="513969"/>
                </a:lnTo>
                <a:lnTo>
                  <a:pt x="219075" y="479806"/>
                </a:lnTo>
                <a:lnTo>
                  <a:pt x="262381" y="453136"/>
                </a:lnTo>
                <a:lnTo>
                  <a:pt x="307466" y="435102"/>
                </a:lnTo>
                <a:lnTo>
                  <a:pt x="353314" y="426466"/>
                </a:lnTo>
                <a:lnTo>
                  <a:pt x="385445" y="425196"/>
                </a:lnTo>
                <a:lnTo>
                  <a:pt x="401701" y="423418"/>
                </a:lnTo>
                <a:lnTo>
                  <a:pt x="449834" y="410845"/>
                </a:lnTo>
                <a:lnTo>
                  <a:pt x="496316" y="388874"/>
                </a:lnTo>
                <a:lnTo>
                  <a:pt x="540385" y="358521"/>
                </a:lnTo>
                <a:lnTo>
                  <a:pt x="581279" y="320929"/>
                </a:lnTo>
                <a:lnTo>
                  <a:pt x="618235" y="277114"/>
                </a:lnTo>
                <a:lnTo>
                  <a:pt x="640079" y="244983"/>
                </a:lnTo>
                <a:lnTo>
                  <a:pt x="659638" y="210693"/>
                </a:lnTo>
                <a:lnTo>
                  <a:pt x="676529" y="174752"/>
                </a:lnTo>
                <a:lnTo>
                  <a:pt x="690626" y="137414"/>
                </a:lnTo>
                <a:lnTo>
                  <a:pt x="701547" y="98933"/>
                </a:lnTo>
                <a:lnTo>
                  <a:pt x="709041" y="59690"/>
                </a:lnTo>
                <a:lnTo>
                  <a:pt x="712851" y="19939"/>
                </a:lnTo>
                <a:lnTo>
                  <a:pt x="713359" y="254"/>
                </a:lnTo>
                <a:lnTo>
                  <a:pt x="700659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9079" y="3413759"/>
            <a:ext cx="950976" cy="320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0247" y="3451859"/>
            <a:ext cx="585215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8886" y="3393313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861695" y="0"/>
                </a:moveTo>
                <a:lnTo>
                  <a:pt x="79121" y="0"/>
                </a:lnTo>
                <a:lnTo>
                  <a:pt x="48327" y="6219"/>
                </a:lnTo>
                <a:lnTo>
                  <a:pt x="23177" y="23177"/>
                </a:lnTo>
                <a:lnTo>
                  <a:pt x="6219" y="48327"/>
                </a:lnTo>
                <a:lnTo>
                  <a:pt x="0" y="79121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1" y="310769"/>
                </a:lnTo>
                <a:lnTo>
                  <a:pt x="861695" y="310769"/>
                </a:lnTo>
                <a:lnTo>
                  <a:pt x="892561" y="304549"/>
                </a:lnTo>
                <a:lnTo>
                  <a:pt x="917749" y="287591"/>
                </a:lnTo>
                <a:lnTo>
                  <a:pt x="934721" y="262441"/>
                </a:lnTo>
                <a:lnTo>
                  <a:pt x="940942" y="231648"/>
                </a:lnTo>
                <a:lnTo>
                  <a:pt x="940942" y="79121"/>
                </a:lnTo>
                <a:lnTo>
                  <a:pt x="934721" y="48327"/>
                </a:lnTo>
                <a:lnTo>
                  <a:pt x="917749" y="23177"/>
                </a:lnTo>
                <a:lnTo>
                  <a:pt x="892561" y="6219"/>
                </a:lnTo>
                <a:lnTo>
                  <a:pt x="861695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8886" y="3393313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0" y="79121"/>
                </a:moveTo>
                <a:lnTo>
                  <a:pt x="6219" y="48327"/>
                </a:lnTo>
                <a:lnTo>
                  <a:pt x="23177" y="23177"/>
                </a:lnTo>
                <a:lnTo>
                  <a:pt x="48327" y="6219"/>
                </a:lnTo>
                <a:lnTo>
                  <a:pt x="79121" y="0"/>
                </a:lnTo>
                <a:lnTo>
                  <a:pt x="861695" y="0"/>
                </a:lnTo>
                <a:lnTo>
                  <a:pt x="892561" y="6219"/>
                </a:lnTo>
                <a:lnTo>
                  <a:pt x="917749" y="23177"/>
                </a:lnTo>
                <a:lnTo>
                  <a:pt x="934721" y="48327"/>
                </a:lnTo>
                <a:lnTo>
                  <a:pt x="940942" y="79121"/>
                </a:lnTo>
                <a:lnTo>
                  <a:pt x="940942" y="231648"/>
                </a:lnTo>
                <a:lnTo>
                  <a:pt x="934721" y="262441"/>
                </a:lnTo>
                <a:lnTo>
                  <a:pt x="917749" y="287591"/>
                </a:lnTo>
                <a:lnTo>
                  <a:pt x="892561" y="304549"/>
                </a:lnTo>
                <a:lnTo>
                  <a:pt x="861695" y="310769"/>
                </a:lnTo>
                <a:lnTo>
                  <a:pt x="79121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12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317872" y="3459988"/>
            <a:ext cx="442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14827" y="3413759"/>
            <a:ext cx="1098803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91611" y="3451859"/>
            <a:ext cx="781812" cy="2956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94380" y="3393313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89" h="311150">
                <a:moveTo>
                  <a:pt x="1009269" y="0"/>
                </a:moveTo>
                <a:lnTo>
                  <a:pt x="79120" y="0"/>
                </a:lnTo>
                <a:lnTo>
                  <a:pt x="48327" y="6219"/>
                </a:lnTo>
                <a:lnTo>
                  <a:pt x="23177" y="23177"/>
                </a:lnTo>
                <a:lnTo>
                  <a:pt x="6219" y="48327"/>
                </a:lnTo>
                <a:lnTo>
                  <a:pt x="0" y="79121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0" y="310769"/>
                </a:lnTo>
                <a:lnTo>
                  <a:pt x="1009269" y="310769"/>
                </a:lnTo>
                <a:lnTo>
                  <a:pt x="1040062" y="304549"/>
                </a:lnTo>
                <a:lnTo>
                  <a:pt x="1065212" y="287591"/>
                </a:lnTo>
                <a:lnTo>
                  <a:pt x="1082170" y="262441"/>
                </a:lnTo>
                <a:lnTo>
                  <a:pt x="1088390" y="231648"/>
                </a:lnTo>
                <a:lnTo>
                  <a:pt x="1088390" y="79121"/>
                </a:lnTo>
                <a:lnTo>
                  <a:pt x="1082170" y="48327"/>
                </a:lnTo>
                <a:lnTo>
                  <a:pt x="1065212" y="23177"/>
                </a:lnTo>
                <a:lnTo>
                  <a:pt x="1040062" y="6219"/>
                </a:lnTo>
                <a:lnTo>
                  <a:pt x="1009269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94380" y="3393313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89" h="311150">
                <a:moveTo>
                  <a:pt x="0" y="79121"/>
                </a:moveTo>
                <a:lnTo>
                  <a:pt x="6219" y="48327"/>
                </a:lnTo>
                <a:lnTo>
                  <a:pt x="23177" y="23177"/>
                </a:lnTo>
                <a:lnTo>
                  <a:pt x="48327" y="6219"/>
                </a:lnTo>
                <a:lnTo>
                  <a:pt x="79120" y="0"/>
                </a:lnTo>
                <a:lnTo>
                  <a:pt x="1009269" y="0"/>
                </a:lnTo>
                <a:lnTo>
                  <a:pt x="1040062" y="6219"/>
                </a:lnTo>
                <a:lnTo>
                  <a:pt x="1065212" y="23177"/>
                </a:lnTo>
                <a:lnTo>
                  <a:pt x="1082170" y="48327"/>
                </a:lnTo>
                <a:lnTo>
                  <a:pt x="1088390" y="79121"/>
                </a:lnTo>
                <a:lnTo>
                  <a:pt x="1088390" y="231648"/>
                </a:lnTo>
                <a:lnTo>
                  <a:pt x="1082170" y="262441"/>
                </a:lnTo>
                <a:lnTo>
                  <a:pt x="1065212" y="287591"/>
                </a:lnTo>
                <a:lnTo>
                  <a:pt x="1040062" y="304549"/>
                </a:lnTo>
                <a:lnTo>
                  <a:pt x="1009269" y="310769"/>
                </a:lnTo>
                <a:lnTo>
                  <a:pt x="79120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12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38982" y="3459988"/>
            <a:ext cx="639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0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85341" y="3703954"/>
            <a:ext cx="1759585" cy="838835"/>
          </a:xfrm>
          <a:custGeom>
            <a:avLst/>
            <a:gdLst/>
            <a:ahLst/>
            <a:cxnLst/>
            <a:rect l="l" t="t" r="r" b="b"/>
            <a:pathLst>
              <a:path w="1759585" h="838835">
                <a:moveTo>
                  <a:pt x="0" y="755904"/>
                </a:moveTo>
                <a:lnTo>
                  <a:pt x="19558" y="838835"/>
                </a:lnTo>
                <a:lnTo>
                  <a:pt x="69714" y="778764"/>
                </a:lnTo>
                <a:lnTo>
                  <a:pt x="40259" y="778764"/>
                </a:lnTo>
                <a:lnTo>
                  <a:pt x="28067" y="775208"/>
                </a:lnTo>
                <a:lnTo>
                  <a:pt x="31556" y="763360"/>
                </a:lnTo>
                <a:lnTo>
                  <a:pt x="0" y="755904"/>
                </a:lnTo>
                <a:close/>
              </a:path>
              <a:path w="1759585" h="838835">
                <a:moveTo>
                  <a:pt x="31556" y="763360"/>
                </a:moveTo>
                <a:lnTo>
                  <a:pt x="28067" y="775208"/>
                </a:lnTo>
                <a:lnTo>
                  <a:pt x="40259" y="778764"/>
                </a:lnTo>
                <a:lnTo>
                  <a:pt x="43934" y="766285"/>
                </a:lnTo>
                <a:lnTo>
                  <a:pt x="31556" y="763360"/>
                </a:lnTo>
                <a:close/>
              </a:path>
              <a:path w="1759585" h="838835">
                <a:moveTo>
                  <a:pt x="43934" y="766285"/>
                </a:moveTo>
                <a:lnTo>
                  <a:pt x="40259" y="778764"/>
                </a:lnTo>
                <a:lnTo>
                  <a:pt x="69714" y="778764"/>
                </a:lnTo>
                <a:lnTo>
                  <a:pt x="74167" y="773430"/>
                </a:lnTo>
                <a:lnTo>
                  <a:pt x="43934" y="766285"/>
                </a:lnTo>
                <a:close/>
              </a:path>
              <a:path w="1759585" h="838835">
                <a:moveTo>
                  <a:pt x="1746885" y="0"/>
                </a:moveTo>
                <a:lnTo>
                  <a:pt x="1742059" y="38100"/>
                </a:lnTo>
                <a:lnTo>
                  <a:pt x="1728089" y="75692"/>
                </a:lnTo>
                <a:lnTo>
                  <a:pt x="1705102" y="113157"/>
                </a:lnTo>
                <a:lnTo>
                  <a:pt x="1674114" y="149860"/>
                </a:lnTo>
                <a:lnTo>
                  <a:pt x="1635378" y="185547"/>
                </a:lnTo>
                <a:lnTo>
                  <a:pt x="1589532" y="219837"/>
                </a:lnTo>
                <a:lnTo>
                  <a:pt x="1537461" y="252349"/>
                </a:lnTo>
                <a:lnTo>
                  <a:pt x="1479423" y="282829"/>
                </a:lnTo>
                <a:lnTo>
                  <a:pt x="1416431" y="310769"/>
                </a:lnTo>
                <a:lnTo>
                  <a:pt x="1348867" y="336042"/>
                </a:lnTo>
                <a:lnTo>
                  <a:pt x="1277620" y="358267"/>
                </a:lnTo>
                <a:lnTo>
                  <a:pt x="1240663" y="368173"/>
                </a:lnTo>
                <a:lnTo>
                  <a:pt x="1203071" y="377190"/>
                </a:lnTo>
                <a:lnTo>
                  <a:pt x="1164717" y="385318"/>
                </a:lnTo>
                <a:lnTo>
                  <a:pt x="1125982" y="392430"/>
                </a:lnTo>
                <a:lnTo>
                  <a:pt x="1086739" y="398526"/>
                </a:lnTo>
                <a:lnTo>
                  <a:pt x="1046988" y="403606"/>
                </a:lnTo>
                <a:lnTo>
                  <a:pt x="1006856" y="407670"/>
                </a:lnTo>
                <a:lnTo>
                  <a:pt x="966723" y="410591"/>
                </a:lnTo>
                <a:lnTo>
                  <a:pt x="926338" y="412369"/>
                </a:lnTo>
                <a:lnTo>
                  <a:pt x="845692" y="413766"/>
                </a:lnTo>
                <a:lnTo>
                  <a:pt x="804926" y="415544"/>
                </a:lnTo>
                <a:lnTo>
                  <a:pt x="764413" y="418465"/>
                </a:lnTo>
                <a:lnTo>
                  <a:pt x="724154" y="422656"/>
                </a:lnTo>
                <a:lnTo>
                  <a:pt x="684022" y="427736"/>
                </a:lnTo>
                <a:lnTo>
                  <a:pt x="644525" y="433959"/>
                </a:lnTo>
                <a:lnTo>
                  <a:pt x="605409" y="441198"/>
                </a:lnTo>
                <a:lnTo>
                  <a:pt x="566801" y="449326"/>
                </a:lnTo>
                <a:lnTo>
                  <a:pt x="528828" y="458343"/>
                </a:lnTo>
                <a:lnTo>
                  <a:pt x="491616" y="468376"/>
                </a:lnTo>
                <a:lnTo>
                  <a:pt x="419734" y="490855"/>
                </a:lnTo>
                <a:lnTo>
                  <a:pt x="351535" y="516509"/>
                </a:lnTo>
                <a:lnTo>
                  <a:pt x="287782" y="544830"/>
                </a:lnTo>
                <a:lnTo>
                  <a:pt x="229108" y="575564"/>
                </a:lnTo>
                <a:lnTo>
                  <a:pt x="176022" y="608711"/>
                </a:lnTo>
                <a:lnTo>
                  <a:pt x="129285" y="643636"/>
                </a:lnTo>
                <a:lnTo>
                  <a:pt x="89534" y="680212"/>
                </a:lnTo>
                <a:lnTo>
                  <a:pt x="57403" y="718312"/>
                </a:lnTo>
                <a:lnTo>
                  <a:pt x="33400" y="757555"/>
                </a:lnTo>
                <a:lnTo>
                  <a:pt x="33146" y="757936"/>
                </a:lnTo>
                <a:lnTo>
                  <a:pt x="33020" y="758317"/>
                </a:lnTo>
                <a:lnTo>
                  <a:pt x="32893" y="758825"/>
                </a:lnTo>
                <a:lnTo>
                  <a:pt x="31556" y="763360"/>
                </a:lnTo>
                <a:lnTo>
                  <a:pt x="43934" y="766285"/>
                </a:lnTo>
                <a:lnTo>
                  <a:pt x="44710" y="763651"/>
                </a:lnTo>
                <a:lnTo>
                  <a:pt x="44577" y="763651"/>
                </a:lnTo>
                <a:lnTo>
                  <a:pt x="45084" y="762381"/>
                </a:lnTo>
                <a:lnTo>
                  <a:pt x="45272" y="762381"/>
                </a:lnTo>
                <a:lnTo>
                  <a:pt x="54864" y="744855"/>
                </a:lnTo>
                <a:lnTo>
                  <a:pt x="67436" y="726186"/>
                </a:lnTo>
                <a:lnTo>
                  <a:pt x="98425" y="689356"/>
                </a:lnTo>
                <a:lnTo>
                  <a:pt x="137159" y="653669"/>
                </a:lnTo>
                <a:lnTo>
                  <a:pt x="183007" y="619379"/>
                </a:lnTo>
                <a:lnTo>
                  <a:pt x="235203" y="586740"/>
                </a:lnTo>
                <a:lnTo>
                  <a:pt x="293116" y="556387"/>
                </a:lnTo>
                <a:lnTo>
                  <a:pt x="356234" y="528320"/>
                </a:lnTo>
                <a:lnTo>
                  <a:pt x="423672" y="502920"/>
                </a:lnTo>
                <a:lnTo>
                  <a:pt x="494919" y="480695"/>
                </a:lnTo>
                <a:lnTo>
                  <a:pt x="531876" y="470789"/>
                </a:lnTo>
                <a:lnTo>
                  <a:pt x="569341" y="461772"/>
                </a:lnTo>
                <a:lnTo>
                  <a:pt x="607695" y="453644"/>
                </a:lnTo>
                <a:lnTo>
                  <a:pt x="646557" y="446532"/>
                </a:lnTo>
                <a:lnTo>
                  <a:pt x="685672" y="440436"/>
                </a:lnTo>
                <a:lnTo>
                  <a:pt x="725423" y="435229"/>
                </a:lnTo>
                <a:lnTo>
                  <a:pt x="765302" y="431165"/>
                </a:lnTo>
                <a:lnTo>
                  <a:pt x="805560" y="428244"/>
                </a:lnTo>
                <a:lnTo>
                  <a:pt x="845947" y="426466"/>
                </a:lnTo>
                <a:lnTo>
                  <a:pt x="926846" y="424942"/>
                </a:lnTo>
                <a:lnTo>
                  <a:pt x="967613" y="423291"/>
                </a:lnTo>
                <a:lnTo>
                  <a:pt x="1008253" y="420243"/>
                </a:lnTo>
                <a:lnTo>
                  <a:pt x="1048511" y="416179"/>
                </a:lnTo>
                <a:lnTo>
                  <a:pt x="1088644" y="411099"/>
                </a:lnTo>
                <a:lnTo>
                  <a:pt x="1128267" y="404876"/>
                </a:lnTo>
                <a:lnTo>
                  <a:pt x="1167384" y="397764"/>
                </a:lnTo>
                <a:lnTo>
                  <a:pt x="1205992" y="389636"/>
                </a:lnTo>
                <a:lnTo>
                  <a:pt x="1243965" y="380492"/>
                </a:lnTo>
                <a:lnTo>
                  <a:pt x="1281176" y="370459"/>
                </a:lnTo>
                <a:lnTo>
                  <a:pt x="1353185" y="348107"/>
                </a:lnTo>
                <a:lnTo>
                  <a:pt x="1421384" y="322453"/>
                </a:lnTo>
                <a:lnTo>
                  <a:pt x="1485138" y="294132"/>
                </a:lnTo>
                <a:lnTo>
                  <a:pt x="1543939" y="263271"/>
                </a:lnTo>
                <a:lnTo>
                  <a:pt x="1596898" y="230124"/>
                </a:lnTo>
                <a:lnTo>
                  <a:pt x="1643761" y="195072"/>
                </a:lnTo>
                <a:lnTo>
                  <a:pt x="1683512" y="158369"/>
                </a:lnTo>
                <a:lnTo>
                  <a:pt x="1715643" y="120269"/>
                </a:lnTo>
                <a:lnTo>
                  <a:pt x="1739646" y="81026"/>
                </a:lnTo>
                <a:lnTo>
                  <a:pt x="1754505" y="40640"/>
                </a:lnTo>
                <a:lnTo>
                  <a:pt x="1759585" y="254"/>
                </a:lnTo>
                <a:lnTo>
                  <a:pt x="1746885" y="0"/>
                </a:lnTo>
                <a:close/>
              </a:path>
              <a:path w="1759585" h="838835">
                <a:moveTo>
                  <a:pt x="45084" y="762381"/>
                </a:moveTo>
                <a:lnTo>
                  <a:pt x="44577" y="763651"/>
                </a:lnTo>
                <a:lnTo>
                  <a:pt x="44866" y="763121"/>
                </a:lnTo>
                <a:lnTo>
                  <a:pt x="45084" y="762381"/>
                </a:lnTo>
                <a:close/>
              </a:path>
              <a:path w="1759585" h="838835">
                <a:moveTo>
                  <a:pt x="44866" y="763121"/>
                </a:moveTo>
                <a:lnTo>
                  <a:pt x="44577" y="763651"/>
                </a:lnTo>
                <a:lnTo>
                  <a:pt x="44710" y="763651"/>
                </a:lnTo>
                <a:lnTo>
                  <a:pt x="44866" y="763121"/>
                </a:lnTo>
                <a:close/>
              </a:path>
              <a:path w="1759585" h="838835">
                <a:moveTo>
                  <a:pt x="45272" y="762381"/>
                </a:moveTo>
                <a:lnTo>
                  <a:pt x="45084" y="762381"/>
                </a:lnTo>
                <a:lnTo>
                  <a:pt x="44866" y="763121"/>
                </a:lnTo>
                <a:lnTo>
                  <a:pt x="45272" y="762381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34485" y="3704082"/>
            <a:ext cx="913765" cy="838835"/>
          </a:xfrm>
          <a:custGeom>
            <a:avLst/>
            <a:gdLst/>
            <a:ahLst/>
            <a:cxnLst/>
            <a:rect l="l" t="t" r="r" b="b"/>
            <a:pathLst>
              <a:path w="913764" h="838835">
                <a:moveTo>
                  <a:pt x="869021" y="74836"/>
                </a:moveTo>
                <a:lnTo>
                  <a:pt x="857250" y="114173"/>
                </a:lnTo>
                <a:lnTo>
                  <a:pt x="841501" y="151130"/>
                </a:lnTo>
                <a:lnTo>
                  <a:pt x="821943" y="186817"/>
                </a:lnTo>
                <a:lnTo>
                  <a:pt x="798829" y="220980"/>
                </a:lnTo>
                <a:lnTo>
                  <a:pt x="772413" y="253365"/>
                </a:lnTo>
                <a:lnTo>
                  <a:pt x="743330" y="283591"/>
                </a:lnTo>
                <a:lnTo>
                  <a:pt x="711580" y="311531"/>
                </a:lnTo>
                <a:lnTo>
                  <a:pt x="677672" y="336677"/>
                </a:lnTo>
                <a:lnTo>
                  <a:pt x="641858" y="358775"/>
                </a:lnTo>
                <a:lnTo>
                  <a:pt x="604519" y="377571"/>
                </a:lnTo>
                <a:lnTo>
                  <a:pt x="565785" y="392557"/>
                </a:lnTo>
                <a:lnTo>
                  <a:pt x="526288" y="403733"/>
                </a:lnTo>
                <a:lnTo>
                  <a:pt x="486283" y="410718"/>
                </a:lnTo>
                <a:lnTo>
                  <a:pt x="424561" y="413639"/>
                </a:lnTo>
                <a:lnTo>
                  <a:pt x="403605" y="415544"/>
                </a:lnTo>
                <a:lnTo>
                  <a:pt x="362203" y="422656"/>
                </a:lnTo>
                <a:lnTo>
                  <a:pt x="321310" y="434086"/>
                </a:lnTo>
                <a:lnTo>
                  <a:pt x="281686" y="449707"/>
                </a:lnTo>
                <a:lnTo>
                  <a:pt x="243204" y="469011"/>
                </a:lnTo>
                <a:lnTo>
                  <a:pt x="206375" y="491490"/>
                </a:lnTo>
                <a:lnTo>
                  <a:pt x="171576" y="517271"/>
                </a:lnTo>
                <a:lnTo>
                  <a:pt x="139064" y="545973"/>
                </a:lnTo>
                <a:lnTo>
                  <a:pt x="109219" y="576961"/>
                </a:lnTo>
                <a:lnTo>
                  <a:pt x="82168" y="610235"/>
                </a:lnTo>
                <a:lnTo>
                  <a:pt x="58419" y="645414"/>
                </a:lnTo>
                <a:lnTo>
                  <a:pt x="38353" y="682117"/>
                </a:lnTo>
                <a:lnTo>
                  <a:pt x="22098" y="720090"/>
                </a:lnTo>
                <a:lnTo>
                  <a:pt x="10033" y="759079"/>
                </a:lnTo>
                <a:lnTo>
                  <a:pt x="2539" y="798830"/>
                </a:lnTo>
                <a:lnTo>
                  <a:pt x="0" y="838454"/>
                </a:lnTo>
                <a:lnTo>
                  <a:pt x="12700" y="838835"/>
                </a:lnTo>
                <a:lnTo>
                  <a:pt x="13335" y="819277"/>
                </a:lnTo>
                <a:lnTo>
                  <a:pt x="15112" y="799973"/>
                </a:lnTo>
                <a:lnTo>
                  <a:pt x="22478" y="761873"/>
                </a:lnTo>
                <a:lnTo>
                  <a:pt x="34036" y="724154"/>
                </a:lnTo>
                <a:lnTo>
                  <a:pt x="49784" y="687451"/>
                </a:lnTo>
                <a:lnTo>
                  <a:pt x="69468" y="651764"/>
                </a:lnTo>
                <a:lnTo>
                  <a:pt x="92583" y="617601"/>
                </a:lnTo>
                <a:lnTo>
                  <a:pt x="118872" y="585089"/>
                </a:lnTo>
                <a:lnTo>
                  <a:pt x="148081" y="554990"/>
                </a:lnTo>
                <a:lnTo>
                  <a:pt x="179831" y="527050"/>
                </a:lnTo>
                <a:lnTo>
                  <a:pt x="213740" y="501904"/>
                </a:lnTo>
                <a:lnTo>
                  <a:pt x="249554" y="479933"/>
                </a:lnTo>
                <a:lnTo>
                  <a:pt x="287147" y="461137"/>
                </a:lnTo>
                <a:lnTo>
                  <a:pt x="325754" y="446024"/>
                </a:lnTo>
                <a:lnTo>
                  <a:pt x="365251" y="434975"/>
                </a:lnTo>
                <a:lnTo>
                  <a:pt x="405384" y="427990"/>
                </a:lnTo>
                <a:lnTo>
                  <a:pt x="466343" y="425196"/>
                </a:lnTo>
                <a:lnTo>
                  <a:pt x="487299" y="423291"/>
                </a:lnTo>
                <a:lnTo>
                  <a:pt x="528827" y="416179"/>
                </a:lnTo>
                <a:lnTo>
                  <a:pt x="569594" y="404622"/>
                </a:lnTo>
                <a:lnTo>
                  <a:pt x="609346" y="389255"/>
                </a:lnTo>
                <a:lnTo>
                  <a:pt x="647826" y="369951"/>
                </a:lnTo>
                <a:lnTo>
                  <a:pt x="684529" y="347218"/>
                </a:lnTo>
                <a:lnTo>
                  <a:pt x="719327" y="321564"/>
                </a:lnTo>
                <a:lnTo>
                  <a:pt x="751839" y="292989"/>
                </a:lnTo>
                <a:lnTo>
                  <a:pt x="781812" y="262001"/>
                </a:lnTo>
                <a:lnTo>
                  <a:pt x="808736" y="228727"/>
                </a:lnTo>
                <a:lnTo>
                  <a:pt x="832485" y="193675"/>
                </a:lnTo>
                <a:lnTo>
                  <a:pt x="852804" y="156972"/>
                </a:lnTo>
                <a:lnTo>
                  <a:pt x="869061" y="118999"/>
                </a:lnTo>
                <a:lnTo>
                  <a:pt x="880999" y="79883"/>
                </a:lnTo>
                <a:lnTo>
                  <a:pt x="881501" y="76367"/>
                </a:lnTo>
                <a:lnTo>
                  <a:pt x="869021" y="74836"/>
                </a:lnTo>
                <a:close/>
              </a:path>
              <a:path w="913764" h="838835">
                <a:moveTo>
                  <a:pt x="906820" y="62103"/>
                </a:moveTo>
                <a:lnTo>
                  <a:pt x="870712" y="62103"/>
                </a:lnTo>
                <a:lnTo>
                  <a:pt x="883285" y="63881"/>
                </a:lnTo>
                <a:lnTo>
                  <a:pt x="881501" y="76367"/>
                </a:lnTo>
                <a:lnTo>
                  <a:pt x="913256" y="80264"/>
                </a:lnTo>
                <a:lnTo>
                  <a:pt x="906820" y="62103"/>
                </a:lnTo>
                <a:close/>
              </a:path>
              <a:path w="913764" h="838835">
                <a:moveTo>
                  <a:pt x="870712" y="62103"/>
                </a:moveTo>
                <a:lnTo>
                  <a:pt x="869021" y="74836"/>
                </a:lnTo>
                <a:lnTo>
                  <a:pt x="881501" y="76367"/>
                </a:lnTo>
                <a:lnTo>
                  <a:pt x="883285" y="63881"/>
                </a:lnTo>
                <a:lnTo>
                  <a:pt x="870712" y="62103"/>
                </a:lnTo>
                <a:close/>
              </a:path>
              <a:path w="913764" h="838835">
                <a:moveTo>
                  <a:pt x="884809" y="0"/>
                </a:moveTo>
                <a:lnTo>
                  <a:pt x="837691" y="70993"/>
                </a:lnTo>
                <a:lnTo>
                  <a:pt x="869021" y="74836"/>
                </a:lnTo>
                <a:lnTo>
                  <a:pt x="870712" y="62103"/>
                </a:lnTo>
                <a:lnTo>
                  <a:pt x="906820" y="62103"/>
                </a:lnTo>
                <a:lnTo>
                  <a:pt x="884809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3608" y="3704082"/>
            <a:ext cx="267970" cy="838835"/>
          </a:xfrm>
          <a:custGeom>
            <a:avLst/>
            <a:gdLst/>
            <a:ahLst/>
            <a:cxnLst/>
            <a:rect l="l" t="t" r="r" b="b"/>
            <a:pathLst>
              <a:path w="267970" h="838835">
                <a:moveTo>
                  <a:pt x="179326" y="429768"/>
                </a:moveTo>
                <a:lnTo>
                  <a:pt x="160274" y="429768"/>
                </a:lnTo>
                <a:lnTo>
                  <a:pt x="161036" y="430276"/>
                </a:lnTo>
                <a:lnTo>
                  <a:pt x="188975" y="467233"/>
                </a:lnTo>
                <a:lnTo>
                  <a:pt x="207263" y="511175"/>
                </a:lnTo>
                <a:lnTo>
                  <a:pt x="219709" y="552069"/>
                </a:lnTo>
                <a:lnTo>
                  <a:pt x="234061" y="614934"/>
                </a:lnTo>
                <a:lnTo>
                  <a:pt x="245109" y="685419"/>
                </a:lnTo>
                <a:lnTo>
                  <a:pt x="252221" y="760730"/>
                </a:lnTo>
                <a:lnTo>
                  <a:pt x="254126" y="799592"/>
                </a:lnTo>
                <a:lnTo>
                  <a:pt x="254762" y="838835"/>
                </a:lnTo>
                <a:lnTo>
                  <a:pt x="267462" y="838581"/>
                </a:lnTo>
                <a:lnTo>
                  <a:pt x="266700" y="799338"/>
                </a:lnTo>
                <a:lnTo>
                  <a:pt x="264794" y="760222"/>
                </a:lnTo>
                <a:lnTo>
                  <a:pt x="261874" y="721614"/>
                </a:lnTo>
                <a:lnTo>
                  <a:pt x="252602" y="647700"/>
                </a:lnTo>
                <a:lnTo>
                  <a:pt x="239649" y="579755"/>
                </a:lnTo>
                <a:lnTo>
                  <a:pt x="227964" y="534289"/>
                </a:lnTo>
                <a:lnTo>
                  <a:pt x="214756" y="494538"/>
                </a:lnTo>
                <a:lnTo>
                  <a:pt x="195452" y="452374"/>
                </a:lnTo>
                <a:lnTo>
                  <a:pt x="179450" y="429895"/>
                </a:lnTo>
                <a:close/>
              </a:path>
              <a:path w="267970" h="838835">
                <a:moveTo>
                  <a:pt x="160685" y="430079"/>
                </a:moveTo>
                <a:lnTo>
                  <a:pt x="160945" y="430276"/>
                </a:lnTo>
                <a:lnTo>
                  <a:pt x="160685" y="430079"/>
                </a:lnTo>
                <a:close/>
              </a:path>
              <a:path w="267970" h="838835">
                <a:moveTo>
                  <a:pt x="160274" y="429768"/>
                </a:moveTo>
                <a:lnTo>
                  <a:pt x="160685" y="430079"/>
                </a:lnTo>
                <a:lnTo>
                  <a:pt x="161036" y="430276"/>
                </a:lnTo>
                <a:lnTo>
                  <a:pt x="160274" y="429768"/>
                </a:lnTo>
                <a:close/>
              </a:path>
              <a:path w="267970" h="838835">
                <a:moveTo>
                  <a:pt x="155828" y="427355"/>
                </a:moveTo>
                <a:lnTo>
                  <a:pt x="160685" y="430079"/>
                </a:lnTo>
                <a:lnTo>
                  <a:pt x="160274" y="429768"/>
                </a:lnTo>
                <a:lnTo>
                  <a:pt x="179326" y="429768"/>
                </a:lnTo>
                <a:lnTo>
                  <a:pt x="177341" y="427736"/>
                </a:lnTo>
                <a:lnTo>
                  <a:pt x="156971" y="427736"/>
                </a:lnTo>
                <a:lnTo>
                  <a:pt x="155828" y="427355"/>
                </a:lnTo>
                <a:close/>
              </a:path>
              <a:path w="267970" h="838835">
                <a:moveTo>
                  <a:pt x="152189" y="426141"/>
                </a:moveTo>
                <a:lnTo>
                  <a:pt x="156971" y="427736"/>
                </a:lnTo>
                <a:lnTo>
                  <a:pt x="177341" y="427736"/>
                </a:lnTo>
                <a:lnTo>
                  <a:pt x="175851" y="426212"/>
                </a:lnTo>
                <a:lnTo>
                  <a:pt x="152907" y="426212"/>
                </a:lnTo>
                <a:lnTo>
                  <a:pt x="152189" y="426141"/>
                </a:lnTo>
                <a:close/>
              </a:path>
              <a:path w="267970" h="838835">
                <a:moveTo>
                  <a:pt x="151637" y="425958"/>
                </a:moveTo>
                <a:lnTo>
                  <a:pt x="152189" y="426141"/>
                </a:lnTo>
                <a:lnTo>
                  <a:pt x="152907" y="426212"/>
                </a:lnTo>
                <a:lnTo>
                  <a:pt x="151637" y="425958"/>
                </a:lnTo>
                <a:close/>
              </a:path>
              <a:path w="267970" h="838835">
                <a:moveTo>
                  <a:pt x="175603" y="425958"/>
                </a:moveTo>
                <a:lnTo>
                  <a:pt x="151637" y="425958"/>
                </a:lnTo>
                <a:lnTo>
                  <a:pt x="152907" y="426212"/>
                </a:lnTo>
                <a:lnTo>
                  <a:pt x="175851" y="426212"/>
                </a:lnTo>
                <a:lnTo>
                  <a:pt x="175603" y="425958"/>
                </a:lnTo>
                <a:close/>
              </a:path>
              <a:path w="267970" h="838835">
                <a:moveTo>
                  <a:pt x="44514" y="75933"/>
                </a:moveTo>
                <a:lnTo>
                  <a:pt x="31796" y="76336"/>
                </a:lnTo>
                <a:lnTo>
                  <a:pt x="31876" y="78740"/>
                </a:lnTo>
                <a:lnTo>
                  <a:pt x="34925" y="117348"/>
                </a:lnTo>
                <a:lnTo>
                  <a:pt x="44195" y="191262"/>
                </a:lnTo>
                <a:lnTo>
                  <a:pt x="57150" y="259080"/>
                </a:lnTo>
                <a:lnTo>
                  <a:pt x="68833" y="304673"/>
                </a:lnTo>
                <a:lnTo>
                  <a:pt x="82041" y="344297"/>
                </a:lnTo>
                <a:lnTo>
                  <a:pt x="101600" y="386715"/>
                </a:lnTo>
                <a:lnTo>
                  <a:pt x="128650" y="419100"/>
                </a:lnTo>
                <a:lnTo>
                  <a:pt x="128904" y="419227"/>
                </a:lnTo>
                <a:lnTo>
                  <a:pt x="129158" y="419481"/>
                </a:lnTo>
                <a:lnTo>
                  <a:pt x="134746" y="422529"/>
                </a:lnTo>
                <a:lnTo>
                  <a:pt x="135000" y="422783"/>
                </a:lnTo>
                <a:lnTo>
                  <a:pt x="141096" y="424815"/>
                </a:lnTo>
                <a:lnTo>
                  <a:pt x="141986" y="425069"/>
                </a:lnTo>
                <a:lnTo>
                  <a:pt x="142493" y="425069"/>
                </a:lnTo>
                <a:lnTo>
                  <a:pt x="147700" y="425704"/>
                </a:lnTo>
                <a:lnTo>
                  <a:pt x="152189" y="426141"/>
                </a:lnTo>
                <a:lnTo>
                  <a:pt x="151637" y="425958"/>
                </a:lnTo>
                <a:lnTo>
                  <a:pt x="175603" y="425958"/>
                </a:lnTo>
                <a:lnTo>
                  <a:pt x="173989" y="424307"/>
                </a:lnTo>
                <a:lnTo>
                  <a:pt x="168147" y="419735"/>
                </a:lnTo>
                <a:lnTo>
                  <a:pt x="167893" y="419481"/>
                </a:lnTo>
                <a:lnTo>
                  <a:pt x="167386" y="419227"/>
                </a:lnTo>
                <a:lnTo>
                  <a:pt x="162051" y="416179"/>
                </a:lnTo>
                <a:lnTo>
                  <a:pt x="161797" y="416052"/>
                </a:lnTo>
                <a:lnTo>
                  <a:pt x="161036" y="415798"/>
                </a:lnTo>
                <a:lnTo>
                  <a:pt x="155701" y="413893"/>
                </a:lnTo>
                <a:lnTo>
                  <a:pt x="155193" y="413766"/>
                </a:lnTo>
                <a:lnTo>
                  <a:pt x="154812" y="413639"/>
                </a:lnTo>
                <a:lnTo>
                  <a:pt x="154304" y="413639"/>
                </a:lnTo>
                <a:lnTo>
                  <a:pt x="149097" y="413131"/>
                </a:lnTo>
                <a:lnTo>
                  <a:pt x="145973" y="412750"/>
                </a:lnTo>
                <a:lnTo>
                  <a:pt x="145161" y="412750"/>
                </a:lnTo>
                <a:lnTo>
                  <a:pt x="143890" y="412496"/>
                </a:lnTo>
                <a:lnTo>
                  <a:pt x="144398" y="412496"/>
                </a:lnTo>
                <a:lnTo>
                  <a:pt x="141350" y="411480"/>
                </a:lnTo>
                <a:lnTo>
                  <a:pt x="140969" y="411480"/>
                </a:lnTo>
                <a:lnTo>
                  <a:pt x="139826" y="410972"/>
                </a:lnTo>
                <a:lnTo>
                  <a:pt x="140064" y="410972"/>
                </a:lnTo>
                <a:lnTo>
                  <a:pt x="136668" y="409067"/>
                </a:lnTo>
                <a:lnTo>
                  <a:pt x="136525" y="409067"/>
                </a:lnTo>
                <a:lnTo>
                  <a:pt x="135762" y="408559"/>
                </a:lnTo>
                <a:lnTo>
                  <a:pt x="131317" y="405003"/>
                </a:lnTo>
                <a:lnTo>
                  <a:pt x="126745" y="400304"/>
                </a:lnTo>
                <a:lnTo>
                  <a:pt x="103124" y="361569"/>
                </a:lnTo>
                <a:lnTo>
                  <a:pt x="85216" y="314452"/>
                </a:lnTo>
                <a:lnTo>
                  <a:pt x="73151" y="271653"/>
                </a:lnTo>
                <a:lnTo>
                  <a:pt x="62737" y="223647"/>
                </a:lnTo>
                <a:lnTo>
                  <a:pt x="51688" y="153162"/>
                </a:lnTo>
                <a:lnTo>
                  <a:pt x="44654" y="78740"/>
                </a:lnTo>
                <a:lnTo>
                  <a:pt x="44514" y="75933"/>
                </a:lnTo>
                <a:close/>
              </a:path>
              <a:path w="267970" h="838835">
                <a:moveTo>
                  <a:pt x="143890" y="412496"/>
                </a:moveTo>
                <a:lnTo>
                  <a:pt x="145161" y="412750"/>
                </a:lnTo>
                <a:lnTo>
                  <a:pt x="144692" y="412593"/>
                </a:lnTo>
                <a:lnTo>
                  <a:pt x="143890" y="412496"/>
                </a:lnTo>
                <a:close/>
              </a:path>
              <a:path w="267970" h="838835">
                <a:moveTo>
                  <a:pt x="144692" y="412593"/>
                </a:moveTo>
                <a:lnTo>
                  <a:pt x="145161" y="412750"/>
                </a:lnTo>
                <a:lnTo>
                  <a:pt x="145973" y="412750"/>
                </a:lnTo>
                <a:lnTo>
                  <a:pt x="144692" y="412593"/>
                </a:lnTo>
                <a:close/>
              </a:path>
              <a:path w="267970" h="838835">
                <a:moveTo>
                  <a:pt x="144398" y="412496"/>
                </a:moveTo>
                <a:lnTo>
                  <a:pt x="143890" y="412496"/>
                </a:lnTo>
                <a:lnTo>
                  <a:pt x="144692" y="412593"/>
                </a:lnTo>
                <a:lnTo>
                  <a:pt x="144398" y="412496"/>
                </a:lnTo>
                <a:close/>
              </a:path>
              <a:path w="267970" h="838835">
                <a:moveTo>
                  <a:pt x="139826" y="410972"/>
                </a:moveTo>
                <a:lnTo>
                  <a:pt x="140969" y="411480"/>
                </a:lnTo>
                <a:lnTo>
                  <a:pt x="140412" y="411167"/>
                </a:lnTo>
                <a:lnTo>
                  <a:pt x="139826" y="410972"/>
                </a:lnTo>
                <a:close/>
              </a:path>
              <a:path w="267970" h="838835">
                <a:moveTo>
                  <a:pt x="140412" y="411167"/>
                </a:moveTo>
                <a:lnTo>
                  <a:pt x="140969" y="411480"/>
                </a:lnTo>
                <a:lnTo>
                  <a:pt x="141350" y="411480"/>
                </a:lnTo>
                <a:lnTo>
                  <a:pt x="140412" y="411167"/>
                </a:lnTo>
                <a:close/>
              </a:path>
              <a:path w="267970" h="838835">
                <a:moveTo>
                  <a:pt x="140064" y="410972"/>
                </a:moveTo>
                <a:lnTo>
                  <a:pt x="139826" y="410972"/>
                </a:lnTo>
                <a:lnTo>
                  <a:pt x="140412" y="411167"/>
                </a:lnTo>
                <a:lnTo>
                  <a:pt x="140064" y="410972"/>
                </a:lnTo>
                <a:close/>
              </a:path>
              <a:path w="267970" h="838835">
                <a:moveTo>
                  <a:pt x="135762" y="408559"/>
                </a:moveTo>
                <a:lnTo>
                  <a:pt x="136525" y="409067"/>
                </a:lnTo>
                <a:lnTo>
                  <a:pt x="136158" y="408780"/>
                </a:lnTo>
                <a:lnTo>
                  <a:pt x="135762" y="408559"/>
                </a:lnTo>
                <a:close/>
              </a:path>
              <a:path w="267970" h="838835">
                <a:moveTo>
                  <a:pt x="136158" y="408780"/>
                </a:moveTo>
                <a:lnTo>
                  <a:pt x="136525" y="409067"/>
                </a:lnTo>
                <a:lnTo>
                  <a:pt x="136668" y="409067"/>
                </a:lnTo>
                <a:lnTo>
                  <a:pt x="136158" y="408780"/>
                </a:lnTo>
                <a:close/>
              </a:path>
              <a:path w="267970" h="838835">
                <a:moveTo>
                  <a:pt x="135874" y="408559"/>
                </a:moveTo>
                <a:lnTo>
                  <a:pt x="136158" y="408780"/>
                </a:lnTo>
                <a:lnTo>
                  <a:pt x="135874" y="408559"/>
                </a:lnTo>
                <a:close/>
              </a:path>
              <a:path w="267970" h="838835">
                <a:moveTo>
                  <a:pt x="35687" y="0"/>
                </a:moveTo>
                <a:lnTo>
                  <a:pt x="0" y="77343"/>
                </a:lnTo>
                <a:lnTo>
                  <a:pt x="31796" y="76336"/>
                </a:lnTo>
                <a:lnTo>
                  <a:pt x="31368" y="63627"/>
                </a:lnTo>
                <a:lnTo>
                  <a:pt x="44068" y="63246"/>
                </a:lnTo>
                <a:lnTo>
                  <a:pt x="69882" y="63246"/>
                </a:lnTo>
                <a:lnTo>
                  <a:pt x="35687" y="0"/>
                </a:lnTo>
                <a:close/>
              </a:path>
              <a:path w="267970" h="838835">
                <a:moveTo>
                  <a:pt x="44068" y="63246"/>
                </a:moveTo>
                <a:lnTo>
                  <a:pt x="31368" y="63627"/>
                </a:lnTo>
                <a:lnTo>
                  <a:pt x="31796" y="76336"/>
                </a:lnTo>
                <a:lnTo>
                  <a:pt x="44514" y="75933"/>
                </a:lnTo>
                <a:lnTo>
                  <a:pt x="44068" y="63246"/>
                </a:lnTo>
                <a:close/>
              </a:path>
              <a:path w="267970" h="838835">
                <a:moveTo>
                  <a:pt x="69882" y="63246"/>
                </a:moveTo>
                <a:lnTo>
                  <a:pt x="44068" y="63246"/>
                </a:lnTo>
                <a:lnTo>
                  <a:pt x="44514" y="75933"/>
                </a:lnTo>
                <a:lnTo>
                  <a:pt x="76200" y="74930"/>
                </a:lnTo>
                <a:lnTo>
                  <a:pt x="69882" y="63246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300" y="2833116"/>
            <a:ext cx="4238244" cy="31104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08853" y="2812542"/>
            <a:ext cx="4229100" cy="3101340"/>
          </a:xfrm>
          <a:custGeom>
            <a:avLst/>
            <a:gdLst/>
            <a:ahLst/>
            <a:cxnLst/>
            <a:rect l="l" t="t" r="r" b="b"/>
            <a:pathLst>
              <a:path w="4229100" h="3101340">
                <a:moveTo>
                  <a:pt x="4147185" y="0"/>
                </a:moveTo>
                <a:lnTo>
                  <a:pt x="82042" y="0"/>
                </a:lnTo>
                <a:lnTo>
                  <a:pt x="50095" y="6441"/>
                </a:lnTo>
                <a:lnTo>
                  <a:pt x="24018" y="24003"/>
                </a:lnTo>
                <a:lnTo>
                  <a:pt x="6443" y="50041"/>
                </a:lnTo>
                <a:lnTo>
                  <a:pt x="0" y="81915"/>
                </a:lnTo>
                <a:lnTo>
                  <a:pt x="0" y="3018790"/>
                </a:lnTo>
                <a:lnTo>
                  <a:pt x="6443" y="3050716"/>
                </a:lnTo>
                <a:lnTo>
                  <a:pt x="24018" y="3076786"/>
                </a:lnTo>
                <a:lnTo>
                  <a:pt x="50095" y="3094361"/>
                </a:lnTo>
                <a:lnTo>
                  <a:pt x="82042" y="3100806"/>
                </a:lnTo>
                <a:lnTo>
                  <a:pt x="4147185" y="3100806"/>
                </a:lnTo>
                <a:lnTo>
                  <a:pt x="4179058" y="3094361"/>
                </a:lnTo>
                <a:lnTo>
                  <a:pt x="4205097" y="3076786"/>
                </a:lnTo>
                <a:lnTo>
                  <a:pt x="4222658" y="3050716"/>
                </a:lnTo>
                <a:lnTo>
                  <a:pt x="4229100" y="3018790"/>
                </a:lnTo>
                <a:lnTo>
                  <a:pt x="4229100" y="81915"/>
                </a:lnTo>
                <a:lnTo>
                  <a:pt x="4222658" y="50041"/>
                </a:lnTo>
                <a:lnTo>
                  <a:pt x="4205097" y="24002"/>
                </a:lnTo>
                <a:lnTo>
                  <a:pt x="4179058" y="6441"/>
                </a:lnTo>
                <a:lnTo>
                  <a:pt x="414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8853" y="2812542"/>
            <a:ext cx="4229100" cy="3101340"/>
          </a:xfrm>
          <a:custGeom>
            <a:avLst/>
            <a:gdLst/>
            <a:ahLst/>
            <a:cxnLst/>
            <a:rect l="l" t="t" r="r" b="b"/>
            <a:pathLst>
              <a:path w="4229100" h="3101340">
                <a:moveTo>
                  <a:pt x="0" y="81915"/>
                </a:moveTo>
                <a:lnTo>
                  <a:pt x="6443" y="50041"/>
                </a:lnTo>
                <a:lnTo>
                  <a:pt x="24018" y="24003"/>
                </a:lnTo>
                <a:lnTo>
                  <a:pt x="50095" y="6441"/>
                </a:lnTo>
                <a:lnTo>
                  <a:pt x="82042" y="0"/>
                </a:lnTo>
                <a:lnTo>
                  <a:pt x="4147185" y="0"/>
                </a:lnTo>
                <a:lnTo>
                  <a:pt x="4179058" y="6441"/>
                </a:lnTo>
                <a:lnTo>
                  <a:pt x="4205097" y="24002"/>
                </a:lnTo>
                <a:lnTo>
                  <a:pt x="4222658" y="50041"/>
                </a:lnTo>
                <a:lnTo>
                  <a:pt x="4229100" y="81915"/>
                </a:lnTo>
                <a:lnTo>
                  <a:pt x="4229100" y="3018790"/>
                </a:lnTo>
                <a:lnTo>
                  <a:pt x="4222658" y="3050716"/>
                </a:lnTo>
                <a:lnTo>
                  <a:pt x="4205097" y="3076786"/>
                </a:lnTo>
                <a:lnTo>
                  <a:pt x="4179058" y="3094361"/>
                </a:lnTo>
                <a:lnTo>
                  <a:pt x="4147185" y="3100806"/>
                </a:lnTo>
                <a:lnTo>
                  <a:pt x="82042" y="3100806"/>
                </a:lnTo>
                <a:lnTo>
                  <a:pt x="50095" y="3094361"/>
                </a:lnTo>
                <a:lnTo>
                  <a:pt x="24018" y="3076786"/>
                </a:lnTo>
                <a:lnTo>
                  <a:pt x="6443" y="3050716"/>
                </a:lnTo>
                <a:lnTo>
                  <a:pt x="0" y="3018790"/>
                </a:lnTo>
                <a:lnTo>
                  <a:pt x="0" y="8191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26197" y="2826892"/>
            <a:ext cx="1035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77890" y="4954651"/>
            <a:ext cx="3931285" cy="796925"/>
          </a:xfrm>
          <a:custGeom>
            <a:avLst/>
            <a:gdLst/>
            <a:ahLst/>
            <a:cxnLst/>
            <a:rect l="l" t="t" r="r" b="b"/>
            <a:pathLst>
              <a:path w="3931284" h="796925">
                <a:moveTo>
                  <a:pt x="3798062" y="0"/>
                </a:moveTo>
                <a:lnTo>
                  <a:pt x="132714" y="0"/>
                </a:lnTo>
                <a:lnTo>
                  <a:pt x="90773" y="6767"/>
                </a:lnTo>
                <a:lnTo>
                  <a:pt x="54342" y="25611"/>
                </a:lnTo>
                <a:lnTo>
                  <a:pt x="25611" y="54342"/>
                </a:lnTo>
                <a:lnTo>
                  <a:pt x="6767" y="90773"/>
                </a:lnTo>
                <a:lnTo>
                  <a:pt x="0" y="132715"/>
                </a:lnTo>
                <a:lnTo>
                  <a:pt x="0" y="663638"/>
                </a:lnTo>
                <a:lnTo>
                  <a:pt x="6767" y="705591"/>
                </a:lnTo>
                <a:lnTo>
                  <a:pt x="25611" y="742026"/>
                </a:lnTo>
                <a:lnTo>
                  <a:pt x="54342" y="770757"/>
                </a:lnTo>
                <a:lnTo>
                  <a:pt x="90773" y="789599"/>
                </a:lnTo>
                <a:lnTo>
                  <a:pt x="132714" y="796366"/>
                </a:lnTo>
                <a:lnTo>
                  <a:pt x="3798062" y="796366"/>
                </a:lnTo>
                <a:lnTo>
                  <a:pt x="3840003" y="789599"/>
                </a:lnTo>
                <a:lnTo>
                  <a:pt x="3876434" y="770757"/>
                </a:lnTo>
                <a:lnTo>
                  <a:pt x="3905165" y="742026"/>
                </a:lnTo>
                <a:lnTo>
                  <a:pt x="3924009" y="705591"/>
                </a:lnTo>
                <a:lnTo>
                  <a:pt x="3930777" y="663638"/>
                </a:lnTo>
                <a:lnTo>
                  <a:pt x="3930777" y="132715"/>
                </a:lnTo>
                <a:lnTo>
                  <a:pt x="3924009" y="90773"/>
                </a:lnTo>
                <a:lnTo>
                  <a:pt x="3905165" y="54342"/>
                </a:lnTo>
                <a:lnTo>
                  <a:pt x="3876434" y="25611"/>
                </a:lnTo>
                <a:lnTo>
                  <a:pt x="3840003" y="6767"/>
                </a:lnTo>
                <a:lnTo>
                  <a:pt x="3798062" y="0"/>
                </a:lnTo>
                <a:close/>
              </a:path>
            </a:pathLst>
          </a:custGeom>
          <a:solidFill>
            <a:srgbClr val="E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7890" y="4954651"/>
            <a:ext cx="3931285" cy="796925"/>
          </a:xfrm>
          <a:custGeom>
            <a:avLst/>
            <a:gdLst/>
            <a:ahLst/>
            <a:cxnLst/>
            <a:rect l="l" t="t" r="r" b="b"/>
            <a:pathLst>
              <a:path w="3931284" h="796925">
                <a:moveTo>
                  <a:pt x="0" y="132715"/>
                </a:moveTo>
                <a:lnTo>
                  <a:pt x="6767" y="90773"/>
                </a:lnTo>
                <a:lnTo>
                  <a:pt x="25611" y="54342"/>
                </a:lnTo>
                <a:lnTo>
                  <a:pt x="54342" y="25611"/>
                </a:lnTo>
                <a:lnTo>
                  <a:pt x="90773" y="6767"/>
                </a:lnTo>
                <a:lnTo>
                  <a:pt x="132714" y="0"/>
                </a:lnTo>
                <a:lnTo>
                  <a:pt x="3798062" y="0"/>
                </a:lnTo>
                <a:lnTo>
                  <a:pt x="3840003" y="6767"/>
                </a:lnTo>
                <a:lnTo>
                  <a:pt x="3876434" y="25611"/>
                </a:lnTo>
                <a:lnTo>
                  <a:pt x="3905165" y="54342"/>
                </a:lnTo>
                <a:lnTo>
                  <a:pt x="3924009" y="90773"/>
                </a:lnTo>
                <a:lnTo>
                  <a:pt x="3930777" y="132715"/>
                </a:lnTo>
                <a:lnTo>
                  <a:pt x="3930777" y="663638"/>
                </a:lnTo>
                <a:lnTo>
                  <a:pt x="3924009" y="705591"/>
                </a:lnTo>
                <a:lnTo>
                  <a:pt x="3905165" y="742026"/>
                </a:lnTo>
                <a:lnTo>
                  <a:pt x="3876434" y="770757"/>
                </a:lnTo>
                <a:lnTo>
                  <a:pt x="3840003" y="789599"/>
                </a:lnTo>
                <a:lnTo>
                  <a:pt x="3798062" y="796366"/>
                </a:lnTo>
                <a:lnTo>
                  <a:pt x="132714" y="796366"/>
                </a:lnTo>
                <a:lnTo>
                  <a:pt x="90773" y="789599"/>
                </a:lnTo>
                <a:lnTo>
                  <a:pt x="54342" y="770757"/>
                </a:lnTo>
                <a:lnTo>
                  <a:pt x="25611" y="742026"/>
                </a:lnTo>
                <a:lnTo>
                  <a:pt x="6767" y="705591"/>
                </a:lnTo>
                <a:lnTo>
                  <a:pt x="0" y="663638"/>
                </a:lnTo>
                <a:lnTo>
                  <a:pt x="0" y="13271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91373" y="4984622"/>
            <a:ext cx="5448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21908" y="5204459"/>
            <a:ext cx="1374647" cy="4236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88964" y="5225796"/>
            <a:ext cx="1286256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52260" y="5233415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1208405" y="0"/>
                </a:moveTo>
                <a:lnTo>
                  <a:pt x="51815" y="0"/>
                </a:lnTo>
                <a:lnTo>
                  <a:pt x="31611" y="4077"/>
                </a:lnTo>
                <a:lnTo>
                  <a:pt x="15144" y="15192"/>
                </a:lnTo>
                <a:lnTo>
                  <a:pt x="4060" y="31664"/>
                </a:lnTo>
                <a:lnTo>
                  <a:pt x="0" y="51816"/>
                </a:lnTo>
                <a:lnTo>
                  <a:pt x="0" y="259080"/>
                </a:lnTo>
                <a:lnTo>
                  <a:pt x="4060" y="279211"/>
                </a:lnTo>
                <a:lnTo>
                  <a:pt x="15144" y="295640"/>
                </a:lnTo>
                <a:lnTo>
                  <a:pt x="31611" y="306710"/>
                </a:lnTo>
                <a:lnTo>
                  <a:pt x="51815" y="310769"/>
                </a:lnTo>
                <a:lnTo>
                  <a:pt x="1208405" y="310769"/>
                </a:lnTo>
                <a:lnTo>
                  <a:pt x="1228556" y="306710"/>
                </a:lnTo>
                <a:lnTo>
                  <a:pt x="1245028" y="295640"/>
                </a:lnTo>
                <a:lnTo>
                  <a:pt x="1256143" y="279211"/>
                </a:lnTo>
                <a:lnTo>
                  <a:pt x="1260220" y="259080"/>
                </a:lnTo>
                <a:lnTo>
                  <a:pt x="1260220" y="51816"/>
                </a:lnTo>
                <a:lnTo>
                  <a:pt x="1256143" y="31664"/>
                </a:lnTo>
                <a:lnTo>
                  <a:pt x="1245028" y="15192"/>
                </a:lnTo>
                <a:lnTo>
                  <a:pt x="1228556" y="4077"/>
                </a:lnTo>
                <a:lnTo>
                  <a:pt x="120840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2260" y="5233415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0" y="51816"/>
                </a:moveTo>
                <a:lnTo>
                  <a:pt x="4060" y="31664"/>
                </a:lnTo>
                <a:lnTo>
                  <a:pt x="15144" y="15192"/>
                </a:lnTo>
                <a:lnTo>
                  <a:pt x="31611" y="4077"/>
                </a:lnTo>
                <a:lnTo>
                  <a:pt x="51815" y="0"/>
                </a:lnTo>
                <a:lnTo>
                  <a:pt x="1208405" y="0"/>
                </a:lnTo>
                <a:lnTo>
                  <a:pt x="1228556" y="4077"/>
                </a:lnTo>
                <a:lnTo>
                  <a:pt x="1245028" y="15192"/>
                </a:lnTo>
                <a:lnTo>
                  <a:pt x="1256143" y="31664"/>
                </a:lnTo>
                <a:lnTo>
                  <a:pt x="1260220" y="51816"/>
                </a:lnTo>
                <a:lnTo>
                  <a:pt x="1260220" y="259080"/>
                </a:lnTo>
                <a:lnTo>
                  <a:pt x="1256143" y="279211"/>
                </a:lnTo>
                <a:lnTo>
                  <a:pt x="1245028" y="295640"/>
                </a:lnTo>
                <a:lnTo>
                  <a:pt x="1228556" y="306710"/>
                </a:lnTo>
                <a:lnTo>
                  <a:pt x="1208405" y="310769"/>
                </a:lnTo>
                <a:lnTo>
                  <a:pt x="51815" y="310769"/>
                </a:lnTo>
                <a:lnTo>
                  <a:pt x="31611" y="306710"/>
                </a:lnTo>
                <a:lnTo>
                  <a:pt x="15144" y="295640"/>
                </a:lnTo>
                <a:lnTo>
                  <a:pt x="4060" y="279211"/>
                </a:lnTo>
                <a:lnTo>
                  <a:pt x="0" y="259080"/>
                </a:lnTo>
                <a:lnTo>
                  <a:pt x="0" y="5181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52260" y="5288026"/>
            <a:ext cx="126047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Method</a:t>
            </a:r>
            <a:r>
              <a:rPr sz="1200" b="1" spc="-55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1F1F0E"/>
                </a:solidFill>
                <a:latin typeface="Calibri"/>
                <a:cs typeface="Calibri"/>
              </a:rPr>
              <a:t>Name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822435" y="5254752"/>
            <a:ext cx="950976" cy="320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22080" y="5292852"/>
            <a:ext cx="585216" cy="2956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01607" y="5233415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861822" y="0"/>
                </a:moveTo>
                <a:lnTo>
                  <a:pt x="79248" y="0"/>
                </a:lnTo>
                <a:lnTo>
                  <a:pt x="48434" y="6221"/>
                </a:lnTo>
                <a:lnTo>
                  <a:pt x="23241" y="23193"/>
                </a:lnTo>
                <a:lnTo>
                  <a:pt x="6238" y="48381"/>
                </a:lnTo>
                <a:lnTo>
                  <a:pt x="0" y="79248"/>
                </a:lnTo>
                <a:lnTo>
                  <a:pt x="0" y="231648"/>
                </a:lnTo>
                <a:lnTo>
                  <a:pt x="6238" y="262441"/>
                </a:lnTo>
                <a:lnTo>
                  <a:pt x="23241" y="287591"/>
                </a:lnTo>
                <a:lnTo>
                  <a:pt x="48434" y="304549"/>
                </a:lnTo>
                <a:lnTo>
                  <a:pt x="79248" y="310769"/>
                </a:lnTo>
                <a:lnTo>
                  <a:pt x="861822" y="310769"/>
                </a:lnTo>
                <a:lnTo>
                  <a:pt x="892688" y="304549"/>
                </a:lnTo>
                <a:lnTo>
                  <a:pt x="917876" y="287591"/>
                </a:lnTo>
                <a:lnTo>
                  <a:pt x="934848" y="262441"/>
                </a:lnTo>
                <a:lnTo>
                  <a:pt x="941070" y="231648"/>
                </a:lnTo>
                <a:lnTo>
                  <a:pt x="941070" y="79248"/>
                </a:lnTo>
                <a:lnTo>
                  <a:pt x="934848" y="48381"/>
                </a:lnTo>
                <a:lnTo>
                  <a:pt x="917876" y="23193"/>
                </a:lnTo>
                <a:lnTo>
                  <a:pt x="892688" y="6221"/>
                </a:lnTo>
                <a:lnTo>
                  <a:pt x="861822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01607" y="5233415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0" y="79248"/>
                </a:moveTo>
                <a:lnTo>
                  <a:pt x="6238" y="48381"/>
                </a:lnTo>
                <a:lnTo>
                  <a:pt x="23241" y="23193"/>
                </a:lnTo>
                <a:lnTo>
                  <a:pt x="48434" y="6221"/>
                </a:lnTo>
                <a:lnTo>
                  <a:pt x="79248" y="0"/>
                </a:lnTo>
                <a:lnTo>
                  <a:pt x="861822" y="0"/>
                </a:lnTo>
                <a:lnTo>
                  <a:pt x="892688" y="6221"/>
                </a:lnTo>
                <a:lnTo>
                  <a:pt x="917876" y="23193"/>
                </a:lnTo>
                <a:lnTo>
                  <a:pt x="934848" y="48381"/>
                </a:lnTo>
                <a:lnTo>
                  <a:pt x="941070" y="79248"/>
                </a:lnTo>
                <a:lnTo>
                  <a:pt x="941070" y="231648"/>
                </a:lnTo>
                <a:lnTo>
                  <a:pt x="934848" y="262441"/>
                </a:lnTo>
                <a:lnTo>
                  <a:pt x="917876" y="287591"/>
                </a:lnTo>
                <a:lnTo>
                  <a:pt x="892688" y="304549"/>
                </a:lnTo>
                <a:lnTo>
                  <a:pt x="861822" y="310769"/>
                </a:lnTo>
                <a:lnTo>
                  <a:pt x="79248" y="310769"/>
                </a:lnTo>
                <a:lnTo>
                  <a:pt x="48434" y="304549"/>
                </a:lnTo>
                <a:lnTo>
                  <a:pt x="23241" y="287591"/>
                </a:lnTo>
                <a:lnTo>
                  <a:pt x="6238" y="262441"/>
                </a:lnTo>
                <a:lnTo>
                  <a:pt x="0" y="231648"/>
                </a:lnTo>
                <a:lnTo>
                  <a:pt x="0" y="792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1229" y="5300726"/>
            <a:ext cx="442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68183" y="5254752"/>
            <a:ext cx="1097279" cy="3200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43443" y="5292852"/>
            <a:ext cx="781811" cy="2956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47229" y="5233415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90" h="311150">
                <a:moveTo>
                  <a:pt x="1009269" y="0"/>
                </a:moveTo>
                <a:lnTo>
                  <a:pt x="79121" y="0"/>
                </a:lnTo>
                <a:lnTo>
                  <a:pt x="48327" y="6221"/>
                </a:lnTo>
                <a:lnTo>
                  <a:pt x="23177" y="23193"/>
                </a:lnTo>
                <a:lnTo>
                  <a:pt x="6219" y="48381"/>
                </a:lnTo>
                <a:lnTo>
                  <a:pt x="0" y="79248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1" y="310769"/>
                </a:lnTo>
                <a:lnTo>
                  <a:pt x="1009269" y="310769"/>
                </a:lnTo>
                <a:lnTo>
                  <a:pt x="1040062" y="304549"/>
                </a:lnTo>
                <a:lnTo>
                  <a:pt x="1065212" y="287591"/>
                </a:lnTo>
                <a:lnTo>
                  <a:pt x="1082170" y="262441"/>
                </a:lnTo>
                <a:lnTo>
                  <a:pt x="1088390" y="231648"/>
                </a:lnTo>
                <a:lnTo>
                  <a:pt x="1088390" y="79248"/>
                </a:lnTo>
                <a:lnTo>
                  <a:pt x="1082170" y="48381"/>
                </a:lnTo>
                <a:lnTo>
                  <a:pt x="1065212" y="23193"/>
                </a:lnTo>
                <a:lnTo>
                  <a:pt x="1040062" y="6221"/>
                </a:lnTo>
                <a:lnTo>
                  <a:pt x="1009269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47229" y="5233415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90" h="311150">
                <a:moveTo>
                  <a:pt x="0" y="79248"/>
                </a:moveTo>
                <a:lnTo>
                  <a:pt x="6219" y="48381"/>
                </a:lnTo>
                <a:lnTo>
                  <a:pt x="23177" y="23193"/>
                </a:lnTo>
                <a:lnTo>
                  <a:pt x="48327" y="6221"/>
                </a:lnTo>
                <a:lnTo>
                  <a:pt x="79121" y="0"/>
                </a:lnTo>
                <a:lnTo>
                  <a:pt x="1009269" y="0"/>
                </a:lnTo>
                <a:lnTo>
                  <a:pt x="1040062" y="6221"/>
                </a:lnTo>
                <a:lnTo>
                  <a:pt x="1065212" y="23193"/>
                </a:lnTo>
                <a:lnTo>
                  <a:pt x="1082170" y="48381"/>
                </a:lnTo>
                <a:lnTo>
                  <a:pt x="1088390" y="79248"/>
                </a:lnTo>
                <a:lnTo>
                  <a:pt x="1088390" y="231648"/>
                </a:lnTo>
                <a:lnTo>
                  <a:pt x="1082170" y="262441"/>
                </a:lnTo>
                <a:lnTo>
                  <a:pt x="1065212" y="287591"/>
                </a:lnTo>
                <a:lnTo>
                  <a:pt x="1040062" y="304549"/>
                </a:lnTo>
                <a:lnTo>
                  <a:pt x="1009269" y="310769"/>
                </a:lnTo>
                <a:lnTo>
                  <a:pt x="79121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2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792339" y="5300726"/>
            <a:ext cx="639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0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02956" y="4792090"/>
            <a:ext cx="76200" cy="162560"/>
          </a:xfrm>
          <a:custGeom>
            <a:avLst/>
            <a:gdLst/>
            <a:ahLst/>
            <a:cxnLst/>
            <a:rect l="l" t="t" r="r" b="b"/>
            <a:pathLst>
              <a:path w="76200" h="162560">
                <a:moveTo>
                  <a:pt x="31757" y="86550"/>
                </a:moveTo>
                <a:lnTo>
                  <a:pt x="0" y="87502"/>
                </a:lnTo>
                <a:lnTo>
                  <a:pt x="40386" y="162559"/>
                </a:lnTo>
                <a:lnTo>
                  <a:pt x="69731" y="99186"/>
                </a:lnTo>
                <a:lnTo>
                  <a:pt x="32130" y="99186"/>
                </a:lnTo>
                <a:lnTo>
                  <a:pt x="31757" y="86550"/>
                </a:lnTo>
                <a:close/>
              </a:path>
              <a:path w="76200" h="162560">
                <a:moveTo>
                  <a:pt x="44457" y="86169"/>
                </a:moveTo>
                <a:lnTo>
                  <a:pt x="31757" y="86550"/>
                </a:lnTo>
                <a:lnTo>
                  <a:pt x="32130" y="99186"/>
                </a:lnTo>
                <a:lnTo>
                  <a:pt x="44830" y="98805"/>
                </a:lnTo>
                <a:lnTo>
                  <a:pt x="44457" y="86169"/>
                </a:lnTo>
                <a:close/>
              </a:path>
              <a:path w="76200" h="162560">
                <a:moveTo>
                  <a:pt x="76200" y="85216"/>
                </a:moveTo>
                <a:lnTo>
                  <a:pt x="44457" y="86169"/>
                </a:lnTo>
                <a:lnTo>
                  <a:pt x="44830" y="98805"/>
                </a:lnTo>
                <a:lnTo>
                  <a:pt x="32130" y="99186"/>
                </a:lnTo>
                <a:lnTo>
                  <a:pt x="69731" y="99186"/>
                </a:lnTo>
                <a:lnTo>
                  <a:pt x="76200" y="85216"/>
                </a:lnTo>
                <a:close/>
              </a:path>
              <a:path w="76200" h="162560">
                <a:moveTo>
                  <a:pt x="41910" y="0"/>
                </a:moveTo>
                <a:lnTo>
                  <a:pt x="29210" y="380"/>
                </a:lnTo>
                <a:lnTo>
                  <a:pt x="31757" y="86550"/>
                </a:lnTo>
                <a:lnTo>
                  <a:pt x="44457" y="86169"/>
                </a:lnTo>
                <a:lnTo>
                  <a:pt x="41910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77890" y="3188716"/>
            <a:ext cx="3931285" cy="1604010"/>
          </a:xfrm>
          <a:custGeom>
            <a:avLst/>
            <a:gdLst/>
            <a:ahLst/>
            <a:cxnLst/>
            <a:rect l="l" t="t" r="r" b="b"/>
            <a:pathLst>
              <a:path w="3931284" h="1604010">
                <a:moveTo>
                  <a:pt x="3861435" y="0"/>
                </a:moveTo>
                <a:lnTo>
                  <a:pt x="69342" y="0"/>
                </a:ln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0" y="1534287"/>
                </a:lnTo>
                <a:lnTo>
                  <a:pt x="5441" y="1561248"/>
                </a:lnTo>
                <a:lnTo>
                  <a:pt x="20288" y="1583293"/>
                </a:lnTo>
                <a:lnTo>
                  <a:pt x="42326" y="1598169"/>
                </a:lnTo>
                <a:lnTo>
                  <a:pt x="69342" y="1603629"/>
                </a:lnTo>
                <a:lnTo>
                  <a:pt x="3861435" y="1603629"/>
                </a:lnTo>
                <a:lnTo>
                  <a:pt x="3888396" y="1598169"/>
                </a:lnTo>
                <a:lnTo>
                  <a:pt x="3910441" y="1583293"/>
                </a:lnTo>
                <a:lnTo>
                  <a:pt x="3925317" y="1561248"/>
                </a:lnTo>
                <a:lnTo>
                  <a:pt x="3930777" y="1534287"/>
                </a:lnTo>
                <a:lnTo>
                  <a:pt x="3930777" y="69342"/>
                </a:lnTo>
                <a:lnTo>
                  <a:pt x="3925317" y="42326"/>
                </a:lnTo>
                <a:lnTo>
                  <a:pt x="3910441" y="20288"/>
                </a:lnTo>
                <a:lnTo>
                  <a:pt x="3888396" y="5441"/>
                </a:lnTo>
                <a:lnTo>
                  <a:pt x="386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77890" y="3188716"/>
            <a:ext cx="3931285" cy="1604010"/>
          </a:xfrm>
          <a:custGeom>
            <a:avLst/>
            <a:gdLst/>
            <a:ahLst/>
            <a:cxnLst/>
            <a:rect l="l" t="t" r="r" b="b"/>
            <a:pathLst>
              <a:path w="3931284" h="1604010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3861435" y="0"/>
                </a:lnTo>
                <a:lnTo>
                  <a:pt x="3888396" y="5441"/>
                </a:lnTo>
                <a:lnTo>
                  <a:pt x="3910441" y="20288"/>
                </a:lnTo>
                <a:lnTo>
                  <a:pt x="3925317" y="42326"/>
                </a:lnTo>
                <a:lnTo>
                  <a:pt x="3930777" y="69342"/>
                </a:lnTo>
                <a:lnTo>
                  <a:pt x="3930777" y="1534287"/>
                </a:lnTo>
                <a:lnTo>
                  <a:pt x="3925317" y="1561248"/>
                </a:lnTo>
                <a:lnTo>
                  <a:pt x="3910441" y="1583293"/>
                </a:lnTo>
                <a:lnTo>
                  <a:pt x="3888396" y="1598169"/>
                </a:lnTo>
                <a:lnTo>
                  <a:pt x="3861435" y="1603629"/>
                </a:lnTo>
                <a:lnTo>
                  <a:pt x="69342" y="1603629"/>
                </a:lnTo>
                <a:lnTo>
                  <a:pt x="42326" y="1598169"/>
                </a:lnTo>
                <a:lnTo>
                  <a:pt x="20288" y="1583293"/>
                </a:lnTo>
                <a:lnTo>
                  <a:pt x="5441" y="1561248"/>
                </a:lnTo>
                <a:lnTo>
                  <a:pt x="0" y="1534287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540243" y="3199638"/>
            <a:ext cx="84645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25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11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Annotation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172200" y="3476244"/>
            <a:ext cx="3589020" cy="4297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52260" y="3455847"/>
            <a:ext cx="3578225" cy="421005"/>
          </a:xfrm>
          <a:prstGeom prst="rect">
            <a:avLst/>
          </a:prstGeom>
          <a:solidFill>
            <a:srgbClr val="EEF7E9"/>
          </a:solidFill>
          <a:ln w="6350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894"/>
              </a:spcBef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ResultMap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72200" y="4002023"/>
            <a:ext cx="3601211" cy="676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52260" y="3981894"/>
            <a:ext cx="3590925" cy="667385"/>
          </a:xfrm>
          <a:custGeom>
            <a:avLst/>
            <a:gdLst/>
            <a:ahLst/>
            <a:cxnLst/>
            <a:rect l="l" t="t" r="r" b="b"/>
            <a:pathLst>
              <a:path w="3590925" h="667385">
                <a:moveTo>
                  <a:pt x="0" y="667321"/>
                </a:moveTo>
                <a:lnTo>
                  <a:pt x="3590416" y="667321"/>
                </a:lnTo>
                <a:lnTo>
                  <a:pt x="3590416" y="0"/>
                </a:lnTo>
                <a:lnTo>
                  <a:pt x="0" y="0"/>
                </a:lnTo>
                <a:lnTo>
                  <a:pt x="0" y="667321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152260" y="3981894"/>
            <a:ext cx="3590925" cy="66738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85"/>
              </a:spcBef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20028" y="4181855"/>
            <a:ext cx="3290316" cy="4175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02295" y="4216908"/>
            <a:ext cx="559307" cy="3992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49365" y="4211320"/>
            <a:ext cx="3177540" cy="304800"/>
          </a:xfrm>
          <a:custGeom>
            <a:avLst/>
            <a:gdLst/>
            <a:ahLst/>
            <a:cxnLst/>
            <a:rect l="l" t="t" r="r" b="b"/>
            <a:pathLst>
              <a:path w="3177540" h="304800">
                <a:moveTo>
                  <a:pt x="3155188" y="0"/>
                </a:moveTo>
                <a:lnTo>
                  <a:pt x="21844" y="0"/>
                </a:lnTo>
                <a:lnTo>
                  <a:pt x="13340" y="1716"/>
                </a:lnTo>
                <a:lnTo>
                  <a:pt x="6397" y="6397"/>
                </a:lnTo>
                <a:lnTo>
                  <a:pt x="1716" y="13340"/>
                </a:lnTo>
                <a:lnTo>
                  <a:pt x="0" y="21843"/>
                </a:lnTo>
                <a:lnTo>
                  <a:pt x="0" y="282447"/>
                </a:lnTo>
                <a:lnTo>
                  <a:pt x="1716" y="290951"/>
                </a:lnTo>
                <a:lnTo>
                  <a:pt x="6397" y="297894"/>
                </a:lnTo>
                <a:lnTo>
                  <a:pt x="13340" y="302575"/>
                </a:lnTo>
                <a:lnTo>
                  <a:pt x="21844" y="304291"/>
                </a:lnTo>
                <a:lnTo>
                  <a:pt x="3155188" y="304291"/>
                </a:lnTo>
                <a:lnTo>
                  <a:pt x="3163691" y="302575"/>
                </a:lnTo>
                <a:lnTo>
                  <a:pt x="3170634" y="297894"/>
                </a:lnTo>
                <a:lnTo>
                  <a:pt x="3175315" y="290951"/>
                </a:lnTo>
                <a:lnTo>
                  <a:pt x="3177032" y="282447"/>
                </a:lnTo>
                <a:lnTo>
                  <a:pt x="3177032" y="21843"/>
                </a:lnTo>
                <a:lnTo>
                  <a:pt x="3175315" y="13340"/>
                </a:lnTo>
                <a:lnTo>
                  <a:pt x="3170634" y="6397"/>
                </a:lnTo>
                <a:lnTo>
                  <a:pt x="3163691" y="1716"/>
                </a:lnTo>
                <a:lnTo>
                  <a:pt x="315518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9365" y="4211320"/>
            <a:ext cx="3177540" cy="304800"/>
          </a:xfrm>
          <a:custGeom>
            <a:avLst/>
            <a:gdLst/>
            <a:ahLst/>
            <a:cxnLst/>
            <a:rect l="l" t="t" r="r" b="b"/>
            <a:pathLst>
              <a:path w="3177540" h="304800">
                <a:moveTo>
                  <a:pt x="0" y="21843"/>
                </a:moveTo>
                <a:lnTo>
                  <a:pt x="1716" y="13340"/>
                </a:lnTo>
                <a:lnTo>
                  <a:pt x="6397" y="6397"/>
                </a:lnTo>
                <a:lnTo>
                  <a:pt x="13340" y="1716"/>
                </a:lnTo>
                <a:lnTo>
                  <a:pt x="21844" y="0"/>
                </a:lnTo>
                <a:lnTo>
                  <a:pt x="3155188" y="0"/>
                </a:lnTo>
                <a:lnTo>
                  <a:pt x="3163691" y="1716"/>
                </a:lnTo>
                <a:lnTo>
                  <a:pt x="3170634" y="6397"/>
                </a:lnTo>
                <a:lnTo>
                  <a:pt x="3175315" y="13340"/>
                </a:lnTo>
                <a:lnTo>
                  <a:pt x="3177032" y="21843"/>
                </a:lnTo>
                <a:lnTo>
                  <a:pt x="3177032" y="282447"/>
                </a:lnTo>
                <a:lnTo>
                  <a:pt x="3175315" y="290951"/>
                </a:lnTo>
                <a:lnTo>
                  <a:pt x="3170634" y="297894"/>
                </a:lnTo>
                <a:lnTo>
                  <a:pt x="3163691" y="302575"/>
                </a:lnTo>
                <a:lnTo>
                  <a:pt x="3155188" y="304291"/>
                </a:lnTo>
                <a:lnTo>
                  <a:pt x="21844" y="304291"/>
                </a:lnTo>
                <a:lnTo>
                  <a:pt x="13340" y="302575"/>
                </a:lnTo>
                <a:lnTo>
                  <a:pt x="6397" y="297894"/>
                </a:lnTo>
                <a:lnTo>
                  <a:pt x="1716" y="290951"/>
                </a:lnTo>
                <a:lnTo>
                  <a:pt x="0" y="282447"/>
                </a:lnTo>
                <a:lnTo>
                  <a:pt x="0" y="2184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349365" y="4275073"/>
            <a:ext cx="317754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 algn="ctr">
              <a:lnSpc>
                <a:spcPct val="100000"/>
              </a:lnSpc>
            </a:pPr>
            <a:r>
              <a:rPr sz="1100" b="1" spc="6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85240" y="2348903"/>
            <a:ext cx="4567555" cy="297815"/>
          </a:xfrm>
          <a:custGeom>
            <a:avLst/>
            <a:gdLst/>
            <a:ahLst/>
            <a:cxnLst/>
            <a:rect l="l" t="t" r="r" b="b"/>
            <a:pathLst>
              <a:path w="4567555" h="297814">
                <a:moveTo>
                  <a:pt x="0" y="297268"/>
                </a:moveTo>
                <a:lnTo>
                  <a:pt x="4567301" y="297268"/>
                </a:lnTo>
                <a:lnTo>
                  <a:pt x="4567301" y="0"/>
                </a:lnTo>
                <a:lnTo>
                  <a:pt x="0" y="0"/>
                </a:lnTo>
                <a:lnTo>
                  <a:pt x="0" y="29726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5240" y="2348903"/>
            <a:ext cx="4567555" cy="297815"/>
          </a:xfrm>
          <a:custGeom>
            <a:avLst/>
            <a:gdLst/>
            <a:ahLst/>
            <a:cxnLst/>
            <a:rect l="l" t="t" r="r" b="b"/>
            <a:pathLst>
              <a:path w="4567555" h="297814">
                <a:moveTo>
                  <a:pt x="0" y="297268"/>
                </a:moveTo>
                <a:lnTo>
                  <a:pt x="4567301" y="297268"/>
                </a:lnTo>
                <a:lnTo>
                  <a:pt x="4567301" y="0"/>
                </a:lnTo>
                <a:lnTo>
                  <a:pt x="0" y="0"/>
                </a:lnTo>
                <a:lnTo>
                  <a:pt x="0" y="29726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4588" y="2343911"/>
            <a:ext cx="452628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36903" y="2357627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6152" y="2357627"/>
            <a:ext cx="461772" cy="3474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7611" y="2343911"/>
            <a:ext cx="332231" cy="3474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89532" y="2357627"/>
            <a:ext cx="292607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71827" y="2343911"/>
            <a:ext cx="573024" cy="3474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4539" y="2357627"/>
            <a:ext cx="289560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3788" y="2343911"/>
            <a:ext cx="691895" cy="3474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95372" y="2357627"/>
            <a:ext cx="289560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74620" y="2343911"/>
            <a:ext cx="452628" cy="3474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16935" y="2357627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79424" y="2400553"/>
            <a:ext cx="20497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매퍼   </a:t>
            </a:r>
            <a:r>
              <a:rPr sz="1200" b="1" spc="-60" dirty="0">
                <a:solidFill>
                  <a:srgbClr val="FFFFFF"/>
                </a:solidFill>
                <a:latin typeface="Consolas"/>
                <a:cs typeface="Consolas"/>
              </a:rPr>
              <a:t>XML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을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이용한 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매핑구문  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637910" y="2354186"/>
            <a:ext cx="4567555" cy="292100"/>
          </a:xfrm>
          <a:custGeom>
            <a:avLst/>
            <a:gdLst/>
            <a:ahLst/>
            <a:cxnLst/>
            <a:rect l="l" t="t" r="r" b="b"/>
            <a:pathLst>
              <a:path w="4567555" h="292100">
                <a:moveTo>
                  <a:pt x="0" y="291985"/>
                </a:moveTo>
                <a:lnTo>
                  <a:pt x="4567300" y="291985"/>
                </a:lnTo>
                <a:lnTo>
                  <a:pt x="4567300" y="0"/>
                </a:lnTo>
                <a:lnTo>
                  <a:pt x="0" y="0"/>
                </a:lnTo>
                <a:lnTo>
                  <a:pt x="0" y="2919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7910" y="2354186"/>
            <a:ext cx="4567555" cy="292100"/>
          </a:xfrm>
          <a:custGeom>
            <a:avLst/>
            <a:gdLst/>
            <a:ahLst/>
            <a:cxnLst/>
            <a:rect l="l" t="t" r="r" b="b"/>
            <a:pathLst>
              <a:path w="4567555" h="292100">
                <a:moveTo>
                  <a:pt x="0" y="291985"/>
                </a:moveTo>
                <a:lnTo>
                  <a:pt x="4567300" y="291985"/>
                </a:lnTo>
                <a:lnTo>
                  <a:pt x="4567300" y="0"/>
                </a:lnTo>
                <a:lnTo>
                  <a:pt x="0" y="0"/>
                </a:lnTo>
                <a:lnTo>
                  <a:pt x="0" y="29198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46420" y="2346960"/>
            <a:ext cx="929640" cy="347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65747" y="2360676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44996" y="2346960"/>
            <a:ext cx="571500" cy="347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06183" y="2360676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90004" y="2346960"/>
            <a:ext cx="687324" cy="3474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67016" y="2360676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46264" y="2346960"/>
            <a:ext cx="454151" cy="347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90104" y="2360676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732779" y="2403094"/>
            <a:ext cx="2069464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어노테이션을 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이용한 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   </a:t>
            </a:r>
            <a:r>
              <a:rPr sz="12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(2/6) </a:t>
            </a:r>
            <a:r>
              <a:rPr spc="545" dirty="0"/>
              <a:t>-</a:t>
            </a:r>
            <a:r>
              <a:rPr spc="350" dirty="0"/>
              <a:t> </a:t>
            </a:r>
            <a:r>
              <a:rPr spc="-30" dirty="0">
                <a:latin typeface="Malgun Gothic"/>
                <a:cs typeface="Malgun Gothic"/>
              </a:rPr>
              <a:t>조회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78014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 </a:t>
            </a:r>
            <a:r>
              <a:rPr sz="1800" b="1" spc="-385" dirty="0">
                <a:latin typeface="Malgun Gothic"/>
                <a:cs typeface="Malgun Gothic"/>
              </a:rPr>
              <a:t>엘리먼트에는 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조회를 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설정합니다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80" dirty="0">
                <a:latin typeface="Malgun Gothic"/>
                <a:cs typeface="Malgun Gothic"/>
              </a:rPr>
              <a:t>표기법은  </a:t>
            </a:r>
            <a:r>
              <a:rPr sz="1800" b="1" spc="-35" dirty="0">
                <a:latin typeface="Calibri"/>
                <a:cs typeface="Calibri"/>
              </a:rPr>
              <a:t>#{key}</a:t>
            </a:r>
            <a:r>
              <a:rPr sz="1800" b="1" spc="-35" dirty="0">
                <a:latin typeface="Malgun Gothic"/>
                <a:cs typeface="Malgun Gothic"/>
              </a:rPr>
              <a:t>로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표기합니다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에 </a:t>
            </a:r>
            <a:r>
              <a:rPr sz="1800" b="1" spc="-170" dirty="0">
                <a:latin typeface="Calibri"/>
                <a:cs typeface="Calibri"/>
              </a:rPr>
              <a:t>#{</a:t>
            </a:r>
            <a:r>
              <a:rPr sz="1800" b="1" spc="-170" dirty="0">
                <a:latin typeface="Malgun Gothic"/>
                <a:cs typeface="Malgun Gothic"/>
              </a:rPr>
              <a:t>속성명</a:t>
            </a:r>
            <a:r>
              <a:rPr sz="1800" b="1" spc="-170" dirty="0">
                <a:latin typeface="Calibri"/>
                <a:cs typeface="Calibri"/>
              </a:rPr>
              <a:t>} </a:t>
            </a:r>
            <a:r>
              <a:rPr sz="1800" b="1" spc="-370" dirty="0">
                <a:latin typeface="Malgun Gothic"/>
                <a:cs typeface="Malgun Gothic"/>
              </a:rPr>
              <a:t>으로 </a:t>
            </a:r>
            <a:r>
              <a:rPr sz="1800" b="1" spc="-385" dirty="0">
                <a:latin typeface="Malgun Gothic"/>
                <a:cs typeface="Malgun Gothic"/>
              </a:rPr>
              <a:t>작성하면  파라미터로  전달되는  </a:t>
            </a:r>
            <a:r>
              <a:rPr sz="1800" b="1" spc="-380" dirty="0">
                <a:latin typeface="Malgun Gothic"/>
                <a:cs typeface="Malgun Gothic"/>
              </a:rPr>
              <a:t>객체의  이름이  </a:t>
            </a:r>
            <a:r>
              <a:rPr sz="1800" b="1" spc="-385" dirty="0">
                <a:latin typeface="Malgun Gothic"/>
                <a:cs typeface="Malgun Gothic"/>
              </a:rPr>
              <a:t>일치하는  </a:t>
            </a:r>
            <a:r>
              <a:rPr sz="1800" b="1" spc="-380" dirty="0">
                <a:latin typeface="Malgun Gothic"/>
                <a:cs typeface="Malgun Gothic"/>
              </a:rPr>
              <a:t>속성의  </a:t>
            </a:r>
            <a:r>
              <a:rPr sz="1800" b="1" spc="-375" dirty="0">
                <a:latin typeface="Malgun Gothic"/>
                <a:cs typeface="Malgun Gothic"/>
              </a:rPr>
              <a:t>값을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참조합니다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resultType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수행결과  </a:t>
            </a:r>
            <a:r>
              <a:rPr sz="1800" b="1" spc="-380" dirty="0">
                <a:latin typeface="Malgun Gothic"/>
                <a:cs typeface="Malgun Gothic"/>
              </a:rPr>
              <a:t>데이터를 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-300" dirty="0">
                <a:latin typeface="Calibri"/>
                <a:cs typeface="Calibri"/>
              </a:rPr>
              <a:t>(</a:t>
            </a:r>
            <a:r>
              <a:rPr sz="1800" b="1" spc="-300" dirty="0">
                <a:latin typeface="Malgun Gothic"/>
                <a:cs typeface="Malgun Gothic"/>
              </a:rPr>
              <a:t>패키지명</a:t>
            </a:r>
            <a:r>
              <a:rPr sz="1800" b="1" spc="-300" dirty="0">
                <a:latin typeface="Calibri"/>
                <a:cs typeface="Calibri"/>
              </a:rPr>
              <a:t>+</a:t>
            </a:r>
            <a:r>
              <a:rPr sz="1800" b="1" spc="-300" dirty="0">
                <a:latin typeface="Malgun Gothic"/>
                <a:cs typeface="Malgun Gothic"/>
              </a:rPr>
              <a:t>클래스명 </a:t>
            </a:r>
            <a:r>
              <a:rPr sz="1800" b="1" spc="-375" dirty="0">
                <a:latin typeface="Malgun Gothic"/>
                <a:cs typeface="Malgun Gothic"/>
              </a:rPr>
              <a:t>또는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별칭</a:t>
            </a:r>
            <a:r>
              <a:rPr sz="1800" b="1" spc="-270" dirty="0">
                <a:latin typeface="Calibri"/>
                <a:cs typeface="Calibri"/>
              </a:rPr>
              <a:t>)</a:t>
            </a:r>
            <a:r>
              <a:rPr sz="1800" b="1" spc="-18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168" y="2348852"/>
            <a:ext cx="9323070" cy="792480"/>
          </a:xfrm>
          <a:custGeom>
            <a:avLst/>
            <a:gdLst/>
            <a:ahLst/>
            <a:cxnLst/>
            <a:rect l="l" t="t" r="r" b="b"/>
            <a:pathLst>
              <a:path w="9323070" h="792480">
                <a:moveTo>
                  <a:pt x="0" y="792111"/>
                </a:moveTo>
                <a:lnTo>
                  <a:pt x="9322689" y="792111"/>
                </a:lnTo>
                <a:lnTo>
                  <a:pt x="9322689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873" y="2415413"/>
            <a:ext cx="600646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3345" algn="ctr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 FROM AUTHOR WHERE ID =</a:t>
            </a:r>
            <a:r>
              <a:rPr sz="1400" b="1" spc="1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2685" y="3288665"/>
          <a:ext cx="9217215" cy="301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710"/>
                <a:gridCol w="7342505"/>
              </a:tblGrid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100" b="1" spc="-1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에서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유일한</a:t>
                      </a:r>
                      <a:r>
                        <a:rPr sz="1100" spc="-2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식별자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parameterType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인자로 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전달되는  클래스  이름  또는</a:t>
                      </a:r>
                      <a:r>
                        <a:rPr sz="1100" spc="-2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별칭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resultType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결과로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반환되는  객체의  클래스  이름  또는</a:t>
                      </a:r>
                      <a:r>
                        <a:rPr sz="1100" spc="-1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별칭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resultMap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참조할  </a:t>
                      </a:r>
                      <a:r>
                        <a:rPr sz="1100" spc="-225" dirty="0">
                          <a:latin typeface="Gulim"/>
                          <a:cs typeface="Gulim"/>
                        </a:rPr>
                        <a:t>결과매핑구문의</a:t>
                      </a:r>
                      <a:r>
                        <a:rPr sz="1100" spc="-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flushCache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100" spc="-55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설정시  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수행될  때마다  </a:t>
                      </a:r>
                      <a:r>
                        <a:rPr sz="1100" spc="-215" dirty="0">
                          <a:latin typeface="Gulim"/>
                          <a:cs typeface="Gulim"/>
                        </a:rPr>
                        <a:t>캐시가 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flush </a:t>
                      </a:r>
                      <a:r>
                        <a:rPr sz="1100" spc="-95" dirty="0">
                          <a:latin typeface="Gulim"/>
                          <a:cs typeface="Gulim"/>
                        </a:rPr>
                        <a:t>됨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.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false)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useCache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100" spc="-55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설정시  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의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결과가  </a:t>
                      </a:r>
                      <a:r>
                        <a:rPr sz="1100" spc="-160" dirty="0">
                          <a:latin typeface="Gulim"/>
                          <a:cs typeface="Gulim"/>
                        </a:rPr>
                        <a:t>캐싱됨</a:t>
                      </a:r>
                      <a:r>
                        <a:rPr sz="1100" spc="-160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statements)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timeout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100" spc="-50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부터  응답이  돌아올  때까지</a:t>
                      </a:r>
                      <a:r>
                        <a:rPr sz="1100" spc="-2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대기시간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118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fetchSize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driver</a:t>
                      </a:r>
                      <a:r>
                        <a:rPr sz="1100" spc="-15" dirty="0">
                          <a:latin typeface="Gulim"/>
                          <a:cs typeface="Gulim"/>
                        </a:rPr>
                        <a:t>에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배치 수행시 얼마나 많은 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100" spc="-30" dirty="0">
                          <a:latin typeface="Gulim"/>
                          <a:cs typeface="Gulim"/>
                        </a:rPr>
                        <a:t>를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사용할지 정보를 제공     </a:t>
                      </a:r>
                      <a:r>
                        <a:rPr sz="1100" spc="-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unset)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STATEMENT, PREPARED,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CALLABLE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PREPARED)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resultSetType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315"/>
                        </a:lnSpc>
                        <a:spcBef>
                          <a:spcPts val="290"/>
                        </a:spcBef>
                      </a:pPr>
                      <a:r>
                        <a:rPr sz="1100" spc="105" dirty="0">
                          <a:latin typeface="Calibri"/>
                          <a:cs typeface="Calibri"/>
                        </a:rPr>
                        <a:t>FORWARD_ONLY, 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SCROLL_SENSITIVE, 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SCROLL_INSENSITIVE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중</a:t>
                      </a:r>
                      <a:r>
                        <a:rPr sz="1100" spc="-2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설정가능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unset)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18396" y="2884804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</a:t>
            </a:r>
            <a:r>
              <a:rPr spc="210" dirty="0"/>
              <a:t> </a:t>
            </a:r>
            <a:r>
              <a:rPr spc="20" dirty="0"/>
              <a:t>(3/6)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22579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조회  </a:t>
            </a:r>
            <a:r>
              <a:rPr sz="1800" b="1" spc="-380" dirty="0">
                <a:latin typeface="Malgun Gothic"/>
                <a:cs typeface="Malgun Gothic"/>
              </a:rPr>
              <a:t>이외의  </a:t>
            </a:r>
            <a:r>
              <a:rPr sz="1800" b="1" spc="-229" dirty="0">
                <a:latin typeface="Malgun Gothic"/>
                <a:cs typeface="Malgun Gothic"/>
              </a:rPr>
              <a:t>삽입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229" dirty="0">
                <a:latin typeface="Malgun Gothic"/>
                <a:cs typeface="Malgun Gothic"/>
              </a:rPr>
              <a:t>수정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5" dirty="0">
                <a:latin typeface="Malgun Gothic"/>
                <a:cs typeface="Malgun Gothic"/>
              </a:rPr>
              <a:t>삭제를  </a:t>
            </a:r>
            <a:r>
              <a:rPr sz="1800" b="1" spc="-380" dirty="0">
                <a:latin typeface="Malgun Gothic"/>
                <a:cs typeface="Malgun Gothic"/>
              </a:rPr>
              <a:t>수행하기  </a:t>
            </a:r>
            <a:r>
              <a:rPr sz="1800" b="1" spc="-375" dirty="0">
                <a:latin typeface="Malgun Gothic"/>
                <a:cs typeface="Malgun Gothic"/>
              </a:rPr>
              <a:t>위해  </a:t>
            </a:r>
            <a:r>
              <a:rPr sz="1800" b="1" spc="5" dirty="0">
                <a:latin typeface="Calibri"/>
                <a:cs typeface="Calibri"/>
              </a:rPr>
              <a:t>insert, </a:t>
            </a:r>
            <a:r>
              <a:rPr sz="1800" b="1" spc="20" dirty="0">
                <a:latin typeface="Calibri"/>
                <a:cs typeface="Calibri"/>
              </a:rPr>
              <a:t>update, </a:t>
            </a:r>
            <a:r>
              <a:rPr sz="1800" b="1" spc="10" dirty="0">
                <a:latin typeface="Calibri"/>
                <a:cs typeface="Calibri"/>
              </a:rPr>
              <a:t>delete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494" y="1227695"/>
            <a:ext cx="9335135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4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18" y="1772158"/>
            <a:ext cx="89535" cy="226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4081526"/>
            <a:ext cx="42487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insert, </a:t>
            </a:r>
            <a:r>
              <a:rPr sz="1800" b="1" spc="5" dirty="0">
                <a:latin typeface="Calibri"/>
                <a:cs typeface="Calibri"/>
              </a:rPr>
              <a:t>update, </a:t>
            </a:r>
            <a:r>
              <a:rPr sz="1800" b="1" spc="10" dirty="0">
                <a:latin typeface="Calibri"/>
                <a:cs typeface="Calibri"/>
              </a:rPr>
              <a:t>delete </a:t>
            </a:r>
            <a:r>
              <a:rPr sz="1800" b="1" spc="-385" dirty="0">
                <a:latin typeface="Malgun Gothic"/>
                <a:cs typeface="Malgun Gothic"/>
              </a:rPr>
              <a:t>엘리먼트의    </a:t>
            </a:r>
            <a:r>
              <a:rPr sz="1800" b="1" spc="-380" dirty="0">
                <a:latin typeface="Malgun Gothic"/>
                <a:cs typeface="Malgun Gothic"/>
              </a:rPr>
              <a:t>공통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3851" y="1268730"/>
            <a:ext cx="9323070" cy="2664460"/>
          </a:xfrm>
          <a:custGeom>
            <a:avLst/>
            <a:gdLst/>
            <a:ahLst/>
            <a:cxnLst/>
            <a:rect l="l" t="t" r="r" b="b"/>
            <a:pathLst>
              <a:path w="9323070" h="2664460">
                <a:moveTo>
                  <a:pt x="0" y="2664333"/>
                </a:moveTo>
                <a:lnTo>
                  <a:pt x="9322689" y="2664333"/>
                </a:lnTo>
                <a:lnTo>
                  <a:pt x="9322689" y="0"/>
                </a:lnTo>
                <a:lnTo>
                  <a:pt x="0" y="0"/>
                </a:lnTo>
                <a:lnTo>
                  <a:pt x="0" y="26643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851" y="1268730"/>
            <a:ext cx="9323070" cy="2664460"/>
          </a:xfrm>
          <a:custGeom>
            <a:avLst/>
            <a:gdLst/>
            <a:ahLst/>
            <a:cxnLst/>
            <a:rect l="l" t="t" r="r" b="b"/>
            <a:pathLst>
              <a:path w="9323070" h="2664460">
                <a:moveTo>
                  <a:pt x="0" y="2664333"/>
                </a:moveTo>
                <a:lnTo>
                  <a:pt x="9322689" y="2664333"/>
                </a:lnTo>
                <a:lnTo>
                  <a:pt x="9322689" y="0"/>
                </a:lnTo>
                <a:lnTo>
                  <a:pt x="0" y="0"/>
                </a:lnTo>
                <a:lnTo>
                  <a:pt x="0" y="266433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0671" y="1403350"/>
            <a:ext cx="5048250" cy="238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835025" indent="-3359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"insert"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200" b="1" dirty="0">
                <a:latin typeface="Consolas"/>
                <a:cs typeface="Consolas"/>
              </a:rPr>
              <a:t>INSERT INTO Author (id, password, name, email)  values(#{id}, #{password}, #{name},</a:t>
            </a:r>
            <a:r>
              <a:rPr sz="1200" b="1" spc="-3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#{email})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"update"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UPDATE AUTHOR SET PASSWORD = #{password}, NAME = #{name}  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delete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"delete"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1423035"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DELETE FROM AUTHOR WHERE </a:t>
            </a:r>
            <a:r>
              <a:rPr sz="1200" b="1" spc="5" dirty="0">
                <a:latin typeface="Consolas"/>
                <a:cs typeface="Consolas"/>
              </a:rPr>
              <a:t>ID 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spc="-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delete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71639" y="4521453"/>
          <a:ext cx="9330397" cy="1712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543"/>
                <a:gridCol w="7213854"/>
              </a:tblGrid>
              <a:tr h="28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28536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45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같은  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200" spc="-40" dirty="0">
                          <a:latin typeface="Gulim"/>
                          <a:cs typeface="Gulim"/>
                        </a:rPr>
                        <a:t>내에서 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200" spc="20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식별하기  위한  유일한</a:t>
                      </a:r>
                      <a:r>
                        <a:rPr sz="120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0" dirty="0">
                          <a:latin typeface="Gulim"/>
                          <a:cs typeface="Gulim"/>
                        </a:rPr>
                        <a:t>값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9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parameterType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인자로  전달되는  클래스  이름  또는 </a:t>
                      </a:r>
                      <a:r>
                        <a:rPr sz="120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별칭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40" dirty="0">
                          <a:latin typeface="Calibri"/>
                          <a:cs typeface="Calibri"/>
                        </a:rPr>
                        <a:t>flushCache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6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spc="-60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설정  시  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200" spc="-35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수행될  때마다  캐시가 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flush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됨 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false)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35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200" spc="-135" dirty="0">
                          <a:latin typeface="Gulim"/>
                          <a:cs typeface="Gulim"/>
                        </a:rPr>
                        <a:t>로부터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응답이  돌아올  때까지 </a:t>
                      </a:r>
                      <a:r>
                        <a:rPr sz="12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대기시간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5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STATEMENT, PREPARED, 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CALLABLE 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PREPARED)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946133" y="3719067"/>
            <a:ext cx="1066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(4/6) </a:t>
            </a:r>
            <a:r>
              <a:rPr spc="545" dirty="0"/>
              <a:t>- </a:t>
            </a:r>
            <a:r>
              <a:rPr spc="10" dirty="0"/>
              <a:t>insert</a:t>
            </a:r>
            <a:r>
              <a:rPr spc="10" dirty="0">
                <a:latin typeface="Malgun Gothic"/>
                <a:cs typeface="Malgun Gothic"/>
              </a:rPr>
              <a:t>문 </a:t>
            </a:r>
            <a:r>
              <a:rPr spc="-5" dirty="0">
                <a:latin typeface="Malgun Gothic"/>
                <a:cs typeface="Malgun Gothic"/>
              </a:rPr>
              <a:t>키 </a:t>
            </a:r>
            <a:r>
              <a:rPr spc="-20" dirty="0">
                <a:latin typeface="Malgun Gothic"/>
                <a:cs typeface="Malgun Gothic"/>
              </a:rPr>
              <a:t>생성</a:t>
            </a:r>
            <a:r>
              <a:rPr spc="-470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28580" cy="358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insert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75" dirty="0">
                <a:latin typeface="Malgun Gothic"/>
                <a:cs typeface="Malgun Gothic"/>
              </a:rPr>
              <a:t>자동 생성 키와 </a:t>
            </a:r>
            <a:r>
              <a:rPr sz="1800" b="1" spc="-380" dirty="0">
                <a:latin typeface="Malgun Gothic"/>
                <a:cs typeface="Malgun Gothic"/>
              </a:rPr>
              <a:t>관련된  속성을  추가로  설정할 </a:t>
            </a:r>
            <a:r>
              <a:rPr sz="1800" b="1" spc="-360" dirty="0">
                <a:latin typeface="Malgun Gothic"/>
                <a:cs typeface="Malgun Gothic"/>
              </a:rPr>
              <a:t>수  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MySql(auto_increment), </a:t>
            </a:r>
            <a:r>
              <a:rPr sz="1800" b="1" spc="85" dirty="0">
                <a:latin typeface="Calibri"/>
                <a:cs typeface="Calibri"/>
              </a:rPr>
              <a:t>Oracle </a:t>
            </a:r>
            <a:r>
              <a:rPr sz="1800" b="1" spc="15" dirty="0">
                <a:latin typeface="Calibri"/>
                <a:cs typeface="Calibri"/>
              </a:rPr>
              <a:t>(sequence), </a:t>
            </a:r>
            <a:r>
              <a:rPr sz="1800" b="1" spc="-75" dirty="0">
                <a:latin typeface="Calibri"/>
                <a:cs typeface="Calibri"/>
              </a:rPr>
              <a:t>SQL</a:t>
            </a:r>
            <a:r>
              <a:rPr sz="1800" b="1" spc="-75" dirty="0">
                <a:latin typeface="Malgun Gothic"/>
                <a:cs typeface="Malgun Gothic"/>
              </a:rPr>
              <a:t>서버</a:t>
            </a:r>
            <a:r>
              <a:rPr sz="1800" b="1" spc="-75" dirty="0">
                <a:latin typeface="Calibri"/>
                <a:cs typeface="Calibri"/>
              </a:rPr>
              <a:t>(serial)</a:t>
            </a:r>
            <a:r>
              <a:rPr sz="1800" b="1" spc="-75" dirty="0">
                <a:latin typeface="Malgun Gothic"/>
                <a:cs typeface="Malgun Gothic"/>
              </a:rPr>
              <a:t>처럼 </a:t>
            </a:r>
            <a:r>
              <a:rPr sz="1800" b="1" spc="-390" dirty="0">
                <a:latin typeface="Malgun Gothic"/>
                <a:cs typeface="Malgun Gothic"/>
              </a:rPr>
              <a:t>데이터베이스의  </a:t>
            </a:r>
            <a:r>
              <a:rPr sz="1800" b="1" spc="-375" dirty="0">
                <a:latin typeface="Malgun Gothic"/>
                <a:cs typeface="Malgun Gothic"/>
              </a:rPr>
              <a:t>자동  증가  </a:t>
            </a:r>
            <a:r>
              <a:rPr sz="1800" b="1" spc="-380" dirty="0">
                <a:latin typeface="Malgun Gothic"/>
                <a:cs typeface="Malgun Gothic"/>
              </a:rPr>
              <a:t>필드를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의미합니다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베이스에서    자동  </a:t>
            </a:r>
            <a:r>
              <a:rPr sz="1800" b="1" spc="-375" dirty="0">
                <a:latin typeface="Malgun Gothic"/>
                <a:cs typeface="Malgun Gothic"/>
              </a:rPr>
              <a:t>생성 키를 </a:t>
            </a:r>
            <a:r>
              <a:rPr sz="1800" b="1" spc="-380" dirty="0">
                <a:latin typeface="Malgun Gothic"/>
                <a:cs typeface="Malgun Gothic"/>
              </a:rPr>
              <a:t>제공하는 </a:t>
            </a:r>
            <a:r>
              <a:rPr sz="1800" b="1" spc="-370" dirty="0">
                <a:latin typeface="Malgun Gothic"/>
                <a:cs typeface="Malgun Gothic"/>
              </a:rPr>
              <a:t>경우 </a:t>
            </a:r>
            <a:r>
              <a:rPr sz="1800" b="1" spc="-375" dirty="0">
                <a:latin typeface="Malgun Gothic"/>
                <a:cs typeface="Malgun Gothic"/>
              </a:rPr>
              <a:t>적용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자동  생성  </a:t>
            </a:r>
            <a:r>
              <a:rPr sz="1800" b="1" spc="-370" dirty="0">
                <a:latin typeface="Malgun Gothic"/>
                <a:cs typeface="Malgun Gothic"/>
              </a:rPr>
              <a:t>키를 </a:t>
            </a:r>
            <a:r>
              <a:rPr sz="1800" b="1" spc="-385" dirty="0">
                <a:latin typeface="Malgun Gothic"/>
                <a:cs typeface="Malgun Gothic"/>
              </a:rPr>
              <a:t>지원한다면  </a:t>
            </a:r>
            <a:r>
              <a:rPr sz="1800" b="1" spc="5" dirty="0">
                <a:latin typeface="Calibri"/>
                <a:cs typeface="Calibri"/>
              </a:rPr>
              <a:t>useGeneratedKeys='true'</a:t>
            </a:r>
            <a:r>
              <a:rPr sz="1800" b="1" spc="5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설정하고  </a:t>
            </a:r>
            <a:r>
              <a:rPr sz="1800" b="1" spc="-375" dirty="0">
                <a:latin typeface="Malgun Gothic"/>
                <a:cs typeface="Malgun Gothic"/>
              </a:rPr>
              <a:t>대상  </a:t>
            </a:r>
            <a:r>
              <a:rPr sz="1800" b="1" spc="-380" dirty="0">
                <a:latin typeface="Malgun Gothic"/>
                <a:cs typeface="Malgun Gothic"/>
              </a:rPr>
              <a:t>컬럼에  </a:t>
            </a:r>
            <a:r>
              <a:rPr sz="1800" b="1" spc="-30" dirty="0">
                <a:latin typeface="Calibri"/>
                <a:cs typeface="Calibri"/>
              </a:rPr>
              <a:t>keyProperty</a:t>
            </a:r>
            <a:r>
              <a:rPr sz="1800" b="1" spc="-3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설정할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insert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5" dirty="0">
                <a:latin typeface="Malgun Gothic"/>
                <a:cs typeface="Malgun Gothic"/>
              </a:rPr>
              <a:t>추가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9630" y="4480305"/>
          <a:ext cx="9330270" cy="146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543"/>
                <a:gridCol w="7213727"/>
              </a:tblGrid>
              <a:tr h="28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9344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useGeneratedKeys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(insert 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only) 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JDBC</a:t>
                      </a:r>
                      <a:r>
                        <a:rPr sz="1200" spc="30" dirty="0">
                          <a:latin typeface="Gulim"/>
                          <a:cs typeface="Gulim"/>
                        </a:rPr>
                        <a:t>의 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getGeneratedKeys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메소드를  이용한  자동키  생성  사용여부  설정 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(default:</a:t>
                      </a:r>
                      <a:r>
                        <a:rPr sz="12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false)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keyProperty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(insert 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only)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MyBatis</a:t>
                      </a:r>
                      <a:r>
                        <a:rPr sz="1200" spc="-10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getGeneratedKeys</a:t>
                      </a:r>
                      <a:r>
                        <a:rPr sz="1200" spc="5" dirty="0">
                          <a:latin typeface="Gulim"/>
                          <a:cs typeface="Gulim"/>
                        </a:rPr>
                        <a:t>에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의해  얻어진  값을  어떤  프로퍼티에  설정하는지  결정 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unset)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484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50" dirty="0">
                          <a:latin typeface="Calibri"/>
                          <a:cs typeface="Calibri"/>
                        </a:rPr>
                        <a:t>keyColumn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생성키를  가진  테이블의  컬럼명을  </a:t>
                      </a:r>
                      <a:r>
                        <a:rPr sz="1200" spc="-150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spc="-150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테이블의  첫번째  컬럼이  키  컬럼이  아닌  </a:t>
                      </a:r>
                      <a:r>
                        <a:rPr sz="1200" spc="-90" dirty="0">
                          <a:latin typeface="Gulim"/>
                          <a:cs typeface="Gulim"/>
                        </a:rPr>
                        <a:t>데이터베이스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(PostgreSQL)</a:t>
                      </a:r>
                      <a:r>
                        <a:rPr sz="1200" spc="-90" dirty="0">
                          <a:latin typeface="Gulim"/>
                          <a:cs typeface="Gulim"/>
                        </a:rPr>
                        <a:t>에서만</a:t>
                      </a:r>
                      <a:r>
                        <a:rPr sz="1200" spc="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필요함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0844" y="2345677"/>
          <a:ext cx="9557091" cy="1401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06"/>
                <a:gridCol w="3019082"/>
                <a:gridCol w="234403"/>
              </a:tblGrid>
              <a:tr h="360045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75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200" b="1" spc="70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12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post_tb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T w="6349">
                      <a:solidFill>
                        <a:srgbClr val="BEBEB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057">
                <a:tc>
                  <a:txBody>
                    <a:bodyPr/>
                    <a:lstStyle/>
                    <a:p>
                      <a:pPr marL="103505">
                        <a:lnSpc>
                          <a:spcPts val="135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insert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"registPost"</a:t>
                      </a:r>
                      <a:r>
                        <a:rPr sz="1400" b="1" i="1" spc="10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parameterType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"Post"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791845">
                        <a:lnSpc>
                          <a:spcPts val="1660"/>
                        </a:lnSpc>
                      </a:pP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useGeneratedKeys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"true"</a:t>
                      </a:r>
                      <a:r>
                        <a:rPr sz="1400" b="1" i="1" spc="3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keyProperty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"id"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T w="6349">
                      <a:solidFill>
                        <a:srgbClr val="BEBEB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615"/>
                        </a:lnSpc>
                        <a:tabLst>
                          <a:tab pos="260985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 	</a:t>
                      </a:r>
                      <a:r>
                        <a:rPr sz="1200" b="1" spc="4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int(11) </a:t>
                      </a:r>
                      <a:r>
                        <a:rPr sz="1200" b="1" spc="14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200" b="1" spc="125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80" dirty="0">
                          <a:latin typeface="Calibri"/>
                          <a:cs typeface="Calibri"/>
                        </a:rPr>
                        <a:t>AUTO_INCREMEN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200" b="1" spc="20" dirty="0">
                          <a:latin typeface="Calibri"/>
                          <a:cs typeface="Calibri"/>
                        </a:rPr>
                        <a:t>....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</a:pPr>
                      <a:r>
                        <a:rPr sz="1200" b="1" spc="45" dirty="0">
                          <a:latin typeface="Calibri"/>
                          <a:cs typeface="Calibri"/>
                        </a:rPr>
                        <a:t>T,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81">
                <a:tc gridSpan="2">
                  <a:txBody>
                    <a:bodyPr/>
                    <a:lstStyle/>
                    <a:p>
                      <a:pPr marL="496570" marR="31045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latin typeface="Consolas"/>
                          <a:cs typeface="Consolas"/>
                        </a:rPr>
                        <a:t>INSERT INTO post_tb (subject, content, author_id, blog_id)  VALUES(</a:t>
                      </a:r>
                      <a:r>
                        <a:rPr sz="1400" b="1" spc="1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#{subject},#{content},#{author.id},#{blog.id})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R="383540" algn="r">
                        <a:lnSpc>
                          <a:spcPts val="385"/>
                        </a:lnSpc>
                      </a:pP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os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tM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r.</a:t>
                      </a:r>
                      <a:r>
                        <a:rPr sz="1050" i="1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03505">
                        <a:lnSpc>
                          <a:spcPts val="1295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insert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T w="6349">
                      <a:solidFill>
                        <a:srgbClr val="BEBEB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(5/6) </a:t>
            </a:r>
            <a:r>
              <a:rPr spc="545" dirty="0"/>
              <a:t>- </a:t>
            </a:r>
            <a:r>
              <a:rPr spc="10" dirty="0"/>
              <a:t>insert</a:t>
            </a:r>
            <a:r>
              <a:rPr spc="10" dirty="0">
                <a:latin typeface="Malgun Gothic"/>
                <a:cs typeface="Malgun Gothic"/>
              </a:rPr>
              <a:t>문 </a:t>
            </a:r>
            <a:r>
              <a:rPr spc="-5" dirty="0">
                <a:latin typeface="Malgun Gothic"/>
                <a:cs typeface="Malgun Gothic"/>
              </a:rPr>
              <a:t>키 </a:t>
            </a:r>
            <a:r>
              <a:rPr spc="-20" dirty="0">
                <a:latin typeface="Malgun Gothic"/>
                <a:cs typeface="Malgun Gothic"/>
              </a:rPr>
              <a:t>생성</a:t>
            </a:r>
            <a:r>
              <a:rPr spc="-475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1905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selectKey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90" dirty="0">
                <a:latin typeface="Malgun Gothic"/>
                <a:cs typeface="Malgun Gothic"/>
              </a:rPr>
              <a:t>데이터베이스에서  </a:t>
            </a:r>
            <a:r>
              <a:rPr sz="1800" b="1" spc="-375" dirty="0">
                <a:latin typeface="Malgun Gothic"/>
                <a:cs typeface="Malgun Gothic"/>
              </a:rPr>
              <a:t>자동  생성  키를  </a:t>
            </a:r>
            <a:r>
              <a:rPr sz="1800" b="1" spc="-380" dirty="0">
                <a:latin typeface="Malgun Gothic"/>
                <a:cs typeface="Malgun Gothic"/>
              </a:rPr>
              <a:t>제공하지  </a:t>
            </a:r>
            <a:r>
              <a:rPr sz="1800" b="1" spc="-370" dirty="0">
                <a:latin typeface="Malgun Gothic"/>
                <a:cs typeface="Malgun Gothic"/>
              </a:rPr>
              <a:t>않는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65" dirty="0">
                <a:latin typeface="Malgun Gothic"/>
                <a:cs typeface="Malgun Gothic"/>
              </a:rPr>
              <a:t>키 </a:t>
            </a:r>
            <a:r>
              <a:rPr sz="1800" b="1" spc="-375" dirty="0">
                <a:latin typeface="Malgun Gothic"/>
                <a:cs typeface="Malgun Gothic"/>
              </a:rPr>
              <a:t>값을 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85" dirty="0">
                <a:latin typeface="Malgun Gothic"/>
                <a:cs typeface="Malgun Gothic"/>
              </a:rPr>
              <a:t>조회하기 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1186941"/>
            <a:ext cx="8953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4154678"/>
            <a:ext cx="263334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selectKey </a:t>
            </a:r>
            <a:r>
              <a:rPr sz="1800" b="1" spc="-385" dirty="0">
                <a:latin typeface="Malgun Gothic"/>
                <a:cs typeface="Malgun Gothic"/>
              </a:rPr>
              <a:t>엘리먼트의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79309" y="4577969"/>
          <a:ext cx="9250718" cy="151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43"/>
                <a:gridCol w="7369175"/>
              </a:tblGrid>
              <a:tr h="3025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keyProperty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selectKey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구문의  반환값이  설정될  대상  객체의  프로퍼티  </a:t>
                      </a:r>
                      <a:r>
                        <a:rPr sz="1200" spc="-20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resultType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반환되는  객체의</a:t>
                      </a:r>
                      <a:r>
                        <a:rPr sz="12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타입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order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40" dirty="0">
                          <a:latin typeface="Calibri"/>
                          <a:cs typeface="Calibri"/>
                        </a:rPr>
                        <a:t>selectKey</a:t>
                      </a:r>
                      <a:r>
                        <a:rPr sz="1200" spc="-40" dirty="0">
                          <a:latin typeface="Gulim"/>
                          <a:cs typeface="Gulim"/>
                        </a:rPr>
                        <a:t>구문을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언제  수행할지  여부 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(BEFORE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AFTER)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43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STATEMENT, 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PREPARED, 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CALLABLE 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PREPARED)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53084" y="1196721"/>
            <a:ext cx="9323070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"registPost"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order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"BEFORE"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85915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LAST_INSERT_ID()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 marR="398970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INSERT INTO post_tb (subject, content, author_id, blog_id)  VALUES(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#{subject},#{content},#{author.id},#{blog.id})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84" y="2708910"/>
            <a:ext cx="9323070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"registPost"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order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"BEFORE"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7533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CAST(RANDOM()*1000000 as INTEGER) a </a:t>
            </a:r>
            <a:r>
              <a:rPr sz="1200" b="1" spc="5" dirty="0">
                <a:latin typeface="Consolas"/>
                <a:cs typeface="Consolas"/>
              </a:rPr>
              <a:t>from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SYSIBM.SYSDUMMY1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INSERT INTO post_tb (id,subject, content, author_id,</a:t>
            </a:r>
            <a:r>
              <a:rPr sz="1200" b="1" spc="-2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blog_id)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VALUES(</a:t>
            </a:r>
            <a:r>
              <a:rPr sz="1200" b="1" spc="2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#{id},#{subject},#{content},#{author.id},#{blog.id})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(6/6) </a:t>
            </a:r>
            <a:r>
              <a:rPr spc="545" dirty="0"/>
              <a:t>- </a:t>
            </a:r>
            <a:r>
              <a:rPr spc="-360" dirty="0"/>
              <a:t>SQL   </a:t>
            </a:r>
            <a:r>
              <a:rPr spc="-20" dirty="0">
                <a:latin typeface="Malgun Gothic"/>
                <a:cs typeface="Malgun Gothic"/>
              </a:rPr>
              <a:t>코드</a:t>
            </a:r>
            <a:r>
              <a:rPr spc="-3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재사용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58342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각각의 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구문에서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235" dirty="0">
                <a:latin typeface="Calibri"/>
                <a:cs typeface="Calibri"/>
              </a:rPr>
              <a:t>sql</a:t>
            </a:r>
            <a:r>
              <a:rPr sz="1800" b="1" spc="-235" dirty="0">
                <a:latin typeface="Malgun Gothic"/>
                <a:cs typeface="Malgun Gothic"/>
              </a:rPr>
              <a:t>엘리먼트를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sql </a:t>
            </a:r>
            <a:r>
              <a:rPr sz="1800" b="1" spc="-385" dirty="0">
                <a:latin typeface="Malgun Gothic"/>
                <a:cs typeface="Malgun Gothic"/>
              </a:rPr>
              <a:t>엘리먼트로  </a:t>
            </a:r>
            <a:r>
              <a:rPr sz="1800" b="1" spc="-380" dirty="0">
                <a:latin typeface="Malgun Gothic"/>
                <a:cs typeface="Malgun Gothic"/>
              </a:rPr>
              <a:t>재사용  가능한  문장을  </a:t>
            </a:r>
            <a:r>
              <a:rPr sz="1800" b="1" spc="-375" dirty="0">
                <a:latin typeface="Malgun Gothic"/>
                <a:cs typeface="Malgun Gothic"/>
              </a:rPr>
              <a:t>정의  하고  </a:t>
            </a:r>
            <a:r>
              <a:rPr sz="1800" b="1" spc="-385" dirty="0">
                <a:latin typeface="Malgun Gothic"/>
                <a:cs typeface="Malgun Gothic"/>
              </a:rPr>
              <a:t>재사용할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0" dirty="0">
                <a:latin typeface="Malgun Gothic"/>
                <a:cs typeface="Malgun Gothic"/>
              </a:rPr>
              <a:t>문장에  </a:t>
            </a:r>
            <a:r>
              <a:rPr sz="1800" b="1" spc="60" dirty="0">
                <a:latin typeface="Calibri"/>
                <a:cs typeface="Calibri"/>
              </a:rPr>
              <a:t>include </a:t>
            </a:r>
            <a:r>
              <a:rPr sz="1800" b="1" spc="-385" dirty="0">
                <a:latin typeface="Malgun Gothic"/>
                <a:cs typeface="Malgun Gothic"/>
              </a:rPr>
              <a:t>엘리먼트를  사용해서</a:t>
            </a:r>
            <a:r>
              <a:rPr sz="1800" b="1" spc="-395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재사용합니다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24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842" y="1556753"/>
            <a:ext cx="2808605" cy="9366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spc="-5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"authorColumns"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52260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ID, PASSWORD,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NAME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365" y="1556753"/>
            <a:ext cx="6121400" cy="9366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43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"findAuthor"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  <a:tabLst>
                <a:tab pos="1113155" algn="l"/>
              </a:tabLst>
            </a:pPr>
            <a:r>
              <a:rPr sz="1200" b="1" dirty="0">
                <a:latin typeface="Consolas"/>
                <a:cs typeface="Consolas"/>
              </a:rPr>
              <a:t>SELECT	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</a:t>
            </a:r>
            <a:r>
              <a:rPr sz="12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"authorColumns"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38784" marR="432054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FROM AUTHOR  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842" y="2636939"/>
            <a:ext cx="6691630" cy="3816985"/>
          </a:xfrm>
          <a:custGeom>
            <a:avLst/>
            <a:gdLst/>
            <a:ahLst/>
            <a:cxnLst/>
            <a:rect l="l" t="t" r="r" b="b"/>
            <a:pathLst>
              <a:path w="6691630" h="3816985">
                <a:moveTo>
                  <a:pt x="0" y="3816477"/>
                </a:moveTo>
                <a:lnTo>
                  <a:pt x="6691249" y="3816477"/>
                </a:lnTo>
                <a:lnTo>
                  <a:pt x="6691249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842" y="2636939"/>
            <a:ext cx="6691630" cy="3816985"/>
          </a:xfrm>
          <a:custGeom>
            <a:avLst/>
            <a:gdLst/>
            <a:ahLst/>
            <a:cxnLst/>
            <a:rect l="l" t="t" r="r" b="b"/>
            <a:pathLst>
              <a:path w="6691630" h="3816985">
                <a:moveTo>
                  <a:pt x="0" y="3816477"/>
                </a:moveTo>
                <a:lnTo>
                  <a:pt x="6691249" y="3816477"/>
                </a:lnTo>
                <a:lnTo>
                  <a:pt x="6691249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6038" y="2616453"/>
            <a:ext cx="4316095" cy="258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2360930" indent="-3352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6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"select-order"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200" b="1" dirty="0">
                <a:latin typeface="Consolas"/>
                <a:cs typeface="Consolas"/>
              </a:rPr>
              <a:t>select * from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order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"select-count"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count(*) </a:t>
            </a:r>
            <a:r>
              <a:rPr sz="1200" b="1" spc="-5" dirty="0">
                <a:latin typeface="Consolas"/>
                <a:cs typeface="Consolas"/>
              </a:rPr>
              <a:t>as </a:t>
            </a:r>
            <a:r>
              <a:rPr sz="1200" b="1" dirty="0">
                <a:latin typeface="Consolas"/>
                <a:cs typeface="Consolas"/>
              </a:rPr>
              <a:t>value from</a:t>
            </a:r>
            <a:r>
              <a:rPr sz="1200" b="1" spc="-3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order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245110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"shipDate !=null"</a:t>
            </a:r>
            <a:r>
              <a:rPr sz="12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163195"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shipDate =</a:t>
            </a:r>
            <a:r>
              <a:rPr sz="1200" b="1" spc="-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#{value}</a:t>
            </a:r>
            <a:endParaRPr sz="1200">
              <a:latin typeface="Consolas"/>
              <a:cs typeface="Consolas"/>
            </a:endParaRPr>
          </a:p>
          <a:p>
            <a:pPr marR="2350135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"getOrderShippedAfter"</a:t>
            </a:r>
            <a:r>
              <a:rPr sz="12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"map"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7827" y="4994402"/>
            <a:ext cx="11004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120" algn="l"/>
              </a:tabLst>
            </a:pPr>
            <a:r>
              <a:rPr sz="1200" b="1" i="1" u="dash" dirty="0">
                <a:solidFill>
                  <a:srgbClr val="008080"/>
                </a:solidFill>
                <a:latin typeface="Consolas"/>
                <a:cs typeface="Consolas"/>
              </a:rPr>
              <a:t> 	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038" y="5177282"/>
            <a:ext cx="4738370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"select-order"</a:t>
            </a:r>
            <a:r>
              <a:rPr sz="12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"getOrderCountShippedAfter"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"select-count"</a:t>
            </a:r>
            <a:r>
              <a:rPr sz="12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spc="-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7264" y="2634995"/>
            <a:ext cx="1862327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9785" y="2777363"/>
            <a:ext cx="12319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모든    주문  </a:t>
            </a:r>
            <a:r>
              <a:rPr sz="1250" spc="-260" dirty="0">
                <a:latin typeface="Gulim"/>
                <a:cs typeface="Gulim"/>
              </a:rPr>
              <a:t> </a:t>
            </a:r>
            <a:r>
              <a:rPr sz="1250" i="1" spc="-40" dirty="0">
                <a:latin typeface="Lucida Sans"/>
                <a:cs typeface="Lucida Sans"/>
              </a:rPr>
              <a:t>column</a:t>
            </a:r>
            <a:r>
              <a:rPr sz="1250" i="1" spc="4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4603" y="2776727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0527" y="2858642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5" h="11430">
                <a:moveTo>
                  <a:pt x="0" y="5651"/>
                </a:moveTo>
                <a:lnTo>
                  <a:pt x="2088261" y="5651"/>
                </a:lnTo>
              </a:path>
            </a:pathLst>
          </a:custGeom>
          <a:ln w="11303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7264" y="3282696"/>
            <a:ext cx="1088135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9785" y="3425697"/>
            <a:ext cx="6356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주문  </a:t>
            </a:r>
            <a:r>
              <a:rPr sz="1250" spc="-280" dirty="0">
                <a:latin typeface="Gulim"/>
                <a:cs typeface="Gulim"/>
              </a:rPr>
              <a:t> </a:t>
            </a:r>
            <a:r>
              <a:rPr sz="1250" spc="-295" dirty="0">
                <a:latin typeface="Gulim"/>
                <a:cs typeface="Gulim"/>
              </a:rPr>
              <a:t>횟수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4603" y="3424428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0527" y="3506723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5" h="11429">
                <a:moveTo>
                  <a:pt x="0" y="5651"/>
                </a:moveTo>
                <a:lnTo>
                  <a:pt x="2088261" y="5651"/>
                </a:lnTo>
              </a:path>
            </a:pathLst>
          </a:custGeom>
          <a:ln w="11302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4780" y="3931920"/>
            <a:ext cx="2298192" cy="469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6793" y="4074032"/>
            <a:ext cx="17938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특정일에    값이    있을    경우 </a:t>
            </a:r>
            <a:r>
              <a:rPr sz="1250" spc="-180" dirty="0">
                <a:latin typeface="Gulim"/>
                <a:cs typeface="Gulim"/>
              </a:rPr>
              <a:t> </a:t>
            </a:r>
            <a:r>
              <a:rPr sz="1250" spc="-295" dirty="0">
                <a:latin typeface="Gulim"/>
                <a:cs typeface="Gulim"/>
              </a:rPr>
              <a:t>주문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93079" y="4073652"/>
            <a:ext cx="149351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8748" y="4154804"/>
            <a:ext cx="2026920" cy="11430"/>
          </a:xfrm>
          <a:custGeom>
            <a:avLst/>
            <a:gdLst/>
            <a:ahLst/>
            <a:cxnLst/>
            <a:rect l="l" t="t" r="r" b="b"/>
            <a:pathLst>
              <a:path w="2026920" h="11429">
                <a:moveTo>
                  <a:pt x="0" y="5715"/>
                </a:moveTo>
                <a:lnTo>
                  <a:pt x="2026793" y="5715"/>
                </a:lnTo>
              </a:path>
            </a:pathLst>
          </a:custGeom>
          <a:ln w="11430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4780" y="4905755"/>
            <a:ext cx="2945892" cy="469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76793" y="5048122"/>
            <a:ext cx="20847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    이후의    모든    주문  </a:t>
            </a:r>
            <a:r>
              <a:rPr sz="1250" spc="-280" dirty="0">
                <a:latin typeface="Gulim"/>
                <a:cs typeface="Gulim"/>
              </a:rPr>
              <a:t> </a:t>
            </a:r>
            <a:r>
              <a:rPr sz="1250" i="1" spc="-40" dirty="0">
                <a:latin typeface="Lucida Sans"/>
                <a:cs typeface="Lucida Sans"/>
              </a:rPr>
              <a:t>column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94603" y="5081015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8119" y="5660135"/>
            <a:ext cx="2173224" cy="469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31277" y="5802528"/>
            <a:ext cx="14890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    이후의    주문   횟수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3079" y="5801867"/>
            <a:ext cx="149351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8748" y="5883033"/>
            <a:ext cx="2081530" cy="11430"/>
          </a:xfrm>
          <a:custGeom>
            <a:avLst/>
            <a:gdLst/>
            <a:ahLst/>
            <a:cxnLst/>
            <a:rect l="l" t="t" r="r" b="b"/>
            <a:pathLst>
              <a:path w="2081529" h="11429">
                <a:moveTo>
                  <a:pt x="0" y="5689"/>
                </a:moveTo>
                <a:lnTo>
                  <a:pt x="2081402" y="5689"/>
                </a:lnTo>
              </a:path>
            </a:pathLst>
          </a:custGeom>
          <a:ln w="11379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3.5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063990" cy="552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핵심구성요소들에 </a:t>
            </a:r>
            <a:r>
              <a:rPr sz="1800" b="1" spc="-370" dirty="0">
                <a:latin typeface="Malgun Gothic"/>
                <a:cs typeface="Malgun Gothic"/>
              </a:rPr>
              <a:t>대해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알아보았습니다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설정파일에 </a:t>
            </a:r>
            <a:r>
              <a:rPr sz="1800" b="1" spc="-380" dirty="0">
                <a:latin typeface="Malgun Gothic"/>
                <a:cs typeface="Malgun Gothic"/>
              </a:rPr>
              <a:t>다양한 정보를 </a:t>
            </a:r>
            <a:r>
              <a:rPr sz="1800" b="1" spc="-385" dirty="0">
                <a:latin typeface="Malgun Gothic"/>
                <a:cs typeface="Malgun Gothic"/>
              </a:rPr>
              <a:t>등록하여 </a:t>
            </a:r>
            <a:r>
              <a:rPr sz="1800" b="1" spc="-380" dirty="0">
                <a:latin typeface="Malgun Gothic"/>
                <a:cs typeface="Malgun Gothic"/>
              </a:rPr>
              <a:t>구현을 </a:t>
            </a:r>
            <a:r>
              <a:rPr sz="1800" b="1" spc="-385" dirty="0">
                <a:latin typeface="Malgun Gothic"/>
                <a:cs typeface="Malgun Gothic"/>
              </a:rPr>
              <a:t>간소화할 </a:t>
            </a:r>
            <a:r>
              <a:rPr sz="1800" b="1" spc="-365" dirty="0">
                <a:latin typeface="Malgun Gothic"/>
                <a:cs typeface="Malgun Gothic"/>
              </a:rPr>
              <a:t>수   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85" dirty="0">
                <a:latin typeface="Calibri"/>
                <a:cs typeface="Calibri"/>
              </a:rPr>
              <a:t>Property</a:t>
            </a:r>
            <a:r>
              <a:rPr sz="1600" spc="-85" dirty="0">
                <a:latin typeface="Gulim"/>
                <a:cs typeface="Gulim"/>
              </a:rPr>
              <a:t>속성은 </a:t>
            </a:r>
            <a:r>
              <a:rPr sz="1600" spc="-320" dirty="0">
                <a:latin typeface="Gulim"/>
                <a:cs typeface="Gulim"/>
              </a:rPr>
              <a:t>설정파일에서  참조하는  </a:t>
            </a:r>
            <a:r>
              <a:rPr sz="1600" spc="-100" dirty="0">
                <a:latin typeface="Calibri"/>
                <a:cs typeface="Calibri"/>
              </a:rPr>
              <a:t>propert</a:t>
            </a:r>
            <a:r>
              <a:rPr sz="1600" spc="-100" dirty="0">
                <a:latin typeface="Gulim"/>
                <a:cs typeface="Gulim"/>
              </a:rPr>
              <a:t>파일을 </a:t>
            </a:r>
            <a:r>
              <a:rPr sz="1600" spc="-320" dirty="0">
                <a:latin typeface="Gulim"/>
                <a:cs typeface="Gulim"/>
              </a:rPr>
              <a:t>지정하여  파일별로  정보를  관리할  수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45" dirty="0">
                <a:latin typeface="Gulim"/>
                <a:cs typeface="Gulim"/>
              </a:rPr>
              <a:t>있습니다</a:t>
            </a:r>
            <a:r>
              <a:rPr sz="1600" spc="-245" dirty="0">
                <a:latin typeface="Calibri"/>
                <a:cs typeface="Calibri"/>
              </a:rPr>
              <a:t>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320" dirty="0">
                <a:latin typeface="Gulim"/>
                <a:cs typeface="Gulim"/>
              </a:rPr>
              <a:t>각  환경에  따른  </a:t>
            </a: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생성하기  위해  </a:t>
            </a:r>
            <a:r>
              <a:rPr sz="1600" spc="-5" dirty="0">
                <a:latin typeface="Calibri"/>
                <a:cs typeface="Calibri"/>
              </a:rPr>
              <a:t>environments</a:t>
            </a:r>
            <a:r>
              <a:rPr sz="1600" spc="-5" dirty="0">
                <a:latin typeface="Gulim"/>
                <a:cs typeface="Gulim"/>
              </a:rPr>
              <a:t>를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선언합니다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매핑구문을  가진  </a:t>
            </a:r>
            <a:r>
              <a:rPr sz="1600" spc="30" dirty="0">
                <a:latin typeface="Calibri"/>
                <a:cs typeface="Calibri"/>
              </a:rPr>
              <a:t>Mapper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연결하기  위해  </a:t>
            </a:r>
            <a:r>
              <a:rPr sz="1600" spc="25" dirty="0">
                <a:latin typeface="Calibri"/>
                <a:cs typeface="Calibri"/>
              </a:rPr>
              <a:t>mappers </a:t>
            </a:r>
            <a:r>
              <a:rPr sz="1600" spc="-320" dirty="0">
                <a:latin typeface="Gulim"/>
                <a:cs typeface="Gulim"/>
              </a:rPr>
              <a:t>속성에 </a:t>
            </a:r>
            <a:r>
              <a:rPr sz="1600" spc="-2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나열합니다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파라미터  및  결과타입을  클래스  경로로  지정하는  대신  </a:t>
            </a:r>
            <a:r>
              <a:rPr sz="1600" spc="-50" dirty="0">
                <a:latin typeface="Gulim"/>
                <a:cs typeface="Gulim"/>
              </a:rPr>
              <a:t>별칭</a:t>
            </a:r>
            <a:r>
              <a:rPr sz="1600" spc="-50" dirty="0">
                <a:latin typeface="Calibri"/>
                <a:cs typeface="Calibri"/>
              </a:rPr>
              <a:t>(typeAlias)</a:t>
            </a:r>
            <a:r>
              <a:rPr sz="1600" spc="-5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사용하여  명시적으로  정의할  수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파라미터  및  결과타입  매핑시  </a:t>
            </a:r>
            <a:r>
              <a:rPr sz="1600" spc="10" dirty="0">
                <a:latin typeface="Calibri"/>
                <a:cs typeface="Calibri"/>
              </a:rPr>
              <a:t>DB</a:t>
            </a:r>
            <a:r>
              <a:rPr sz="1600" spc="10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타입과  </a:t>
            </a:r>
            <a:r>
              <a:rPr sz="1600" spc="10" dirty="0">
                <a:latin typeface="Calibri"/>
                <a:cs typeface="Calibri"/>
              </a:rPr>
              <a:t>Java </a:t>
            </a:r>
            <a:r>
              <a:rPr sz="1600" spc="-320" dirty="0">
                <a:latin typeface="Gulim"/>
                <a:cs typeface="Gulim"/>
              </a:rPr>
              <a:t>타입의  상호작용을  위하여  </a:t>
            </a:r>
            <a:r>
              <a:rPr sz="1600" spc="5" dirty="0">
                <a:latin typeface="Calibri"/>
                <a:cs typeface="Calibri"/>
              </a:rPr>
              <a:t>typeHandler</a:t>
            </a:r>
            <a:r>
              <a:rPr sz="1600" spc="5" dirty="0">
                <a:latin typeface="Gulim"/>
                <a:cs typeface="Gulim"/>
              </a:rPr>
              <a:t>를</a:t>
            </a:r>
            <a:r>
              <a:rPr sz="1600" spc="31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dirty="0">
                <a:latin typeface="Calibri"/>
                <a:cs typeface="Calibri"/>
              </a:rPr>
              <a:t>DB</a:t>
            </a:r>
            <a:r>
              <a:rPr sz="1800" b="1" dirty="0">
                <a:latin typeface="Malgun Gothic"/>
                <a:cs typeface="Malgun Gothic"/>
              </a:rPr>
              <a:t>당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싱글톤으로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이용하여  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인스턴스를  생성할  수 </a:t>
            </a:r>
            <a:r>
              <a:rPr sz="1600" spc="-13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 이용하여  매핑구문  </a:t>
            </a:r>
            <a:r>
              <a:rPr sz="1800" b="1" spc="-380" dirty="0">
                <a:latin typeface="Malgun Gothic"/>
                <a:cs typeface="Malgun Gothic"/>
              </a:rPr>
              <a:t>호출을  </a:t>
            </a:r>
            <a:r>
              <a:rPr sz="1800" b="1" spc="-375" dirty="0">
                <a:latin typeface="Malgun Gothic"/>
                <a:cs typeface="Malgun Gothic"/>
              </a:rPr>
              <a:t>보다 쉽게 </a:t>
            </a:r>
            <a:r>
              <a:rPr sz="1800" b="1" spc="-380" dirty="0">
                <a:latin typeface="Malgun Gothic"/>
                <a:cs typeface="Malgun Gothic"/>
              </a:rPr>
              <a:t>구현할  </a:t>
            </a:r>
            <a:r>
              <a:rPr sz="1800" b="1" spc="-360" dirty="0">
                <a:latin typeface="Malgun Gothic"/>
                <a:cs typeface="Malgun Gothic"/>
              </a:rPr>
              <a:t>수  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과 </a:t>
            </a:r>
            <a:r>
              <a:rPr sz="1600" spc="-320" dirty="0">
                <a:latin typeface="Gulim"/>
                <a:cs typeface="Gulim"/>
              </a:rPr>
              <a:t>연결할  때는  메소드의  시그니처를  매핑구문의  속성과  일치시켜야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Calibri"/>
                <a:cs typeface="Calibri"/>
              </a:rPr>
              <a:t>SQL</a:t>
            </a:r>
            <a:r>
              <a:rPr sz="1800" b="1" spc="-120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분리한  </a:t>
            </a:r>
            <a:r>
              <a:rPr sz="1800" b="1" spc="-385" dirty="0">
                <a:latin typeface="Malgun Gothic"/>
                <a:cs typeface="Malgun Gothic"/>
              </a:rPr>
              <a:t>매핑구문을  </a:t>
            </a:r>
            <a:r>
              <a:rPr sz="1800" b="1" spc="-380" dirty="0">
                <a:latin typeface="Malgun Gothic"/>
                <a:cs typeface="Malgun Gothic"/>
              </a:rPr>
              <a:t>정의하는 방법은  </a:t>
            </a:r>
            <a:r>
              <a:rPr sz="1800" b="1" spc="-145" dirty="0">
                <a:latin typeface="Malgun Gothic"/>
                <a:cs typeface="Malgun Gothic"/>
              </a:rPr>
              <a:t>매퍼</a:t>
            </a:r>
            <a:r>
              <a:rPr sz="1800" b="1" spc="-145" dirty="0">
                <a:latin typeface="Calibri"/>
                <a:cs typeface="Calibri"/>
              </a:rPr>
              <a:t>XML</a:t>
            </a:r>
            <a:r>
              <a:rPr sz="1800" b="1" spc="-145" dirty="0">
                <a:latin typeface="Malgun Gothic"/>
                <a:cs typeface="Malgun Gothic"/>
              </a:rPr>
              <a:t>과 </a:t>
            </a:r>
            <a:r>
              <a:rPr sz="1800" b="1" spc="-385" dirty="0">
                <a:latin typeface="Malgun Gothic"/>
                <a:cs typeface="Malgun Gothic"/>
              </a:rPr>
              <a:t>어노테이션이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사용시  네임스페이스  정의는  </a:t>
            </a:r>
            <a:r>
              <a:rPr sz="1600" spc="-240" dirty="0">
                <a:latin typeface="Gulim"/>
                <a:cs typeface="Gulim"/>
              </a:rPr>
              <a:t>필수이며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각  매핑구문별로  속성을 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결과  매핑과  </a:t>
            </a:r>
            <a:r>
              <a:rPr sz="1600" spc="-140" dirty="0">
                <a:latin typeface="Calibri"/>
                <a:cs typeface="Calibri"/>
              </a:rPr>
              <a:t>sql</a:t>
            </a:r>
            <a:r>
              <a:rPr sz="1600" spc="-140" dirty="0">
                <a:latin typeface="Gulim"/>
                <a:cs typeface="Gulim"/>
              </a:rPr>
              <a:t>구문은 </a:t>
            </a:r>
            <a:r>
              <a:rPr sz="1600" spc="-320" dirty="0">
                <a:latin typeface="Gulim"/>
                <a:cs typeface="Gulim"/>
              </a:rPr>
              <a:t>재사용이  가능하여 </a:t>
            </a:r>
            <a:r>
              <a:rPr sz="1600" spc="-17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편리합니다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  내  메소드에  어노테이션으로  매핑구문을  선언할  수도  </a:t>
            </a:r>
            <a:r>
              <a:rPr sz="1600" spc="-250" dirty="0">
                <a:latin typeface="Gulim"/>
                <a:cs typeface="Gulim"/>
              </a:rPr>
              <a:t> 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spc="-20" dirty="0" smtClean="0"/>
              <a:t>리소스</a:t>
            </a:r>
            <a:r>
              <a:rPr dirty="0" smtClean="0"/>
              <a:t>(</a:t>
            </a:r>
            <a:r>
              <a:rPr dirty="0"/>
              <a:t>resource)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(3/3) </a:t>
            </a:r>
            <a:r>
              <a:rPr spc="-130" dirty="0"/>
              <a:t>–</a:t>
            </a:r>
            <a:r>
              <a:rPr spc="155" dirty="0"/>
              <a:t> </a:t>
            </a:r>
            <a:r>
              <a:rPr spc="-30" dirty="0">
                <a:latin typeface="Malgun Gothic"/>
                <a:cs typeface="Malgun Gothic"/>
              </a:rPr>
              <a:t>레이어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3118" y="862329"/>
            <a:ext cx="10190582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  컴포넌트는  비즈니스  </a:t>
            </a:r>
            <a:r>
              <a:rPr sz="1800" b="1" spc="-370" dirty="0">
                <a:latin typeface="Malgun Gothic"/>
                <a:cs typeface="Malgun Gothic"/>
              </a:rPr>
              <a:t>로직 </a:t>
            </a:r>
            <a:r>
              <a:rPr sz="1800" b="1" spc="-290" dirty="0">
                <a:latin typeface="Malgun Gothic"/>
                <a:cs typeface="Malgun Gothic"/>
              </a:rPr>
              <a:t>레이어에</a:t>
            </a:r>
            <a:r>
              <a:rPr sz="1800" b="1" spc="-290" dirty="0">
                <a:latin typeface="Calibri"/>
                <a:cs typeface="Calibri"/>
              </a:rPr>
              <a:t>,   </a:t>
            </a:r>
            <a:r>
              <a:rPr lang="ko-KR" altLang="en-US" sz="1800" b="1" spc="-290" dirty="0" smtClean="0">
                <a:latin typeface="Calibri"/>
                <a:cs typeface="Calibri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0" dirty="0" err="1">
                <a:latin typeface="Malgun Gothic"/>
                <a:cs typeface="Malgun Gothic"/>
              </a:rPr>
              <a:t>모듈은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레이어에  </a:t>
            </a:r>
            <a:r>
              <a:rPr sz="1800" b="1" spc="-370" dirty="0">
                <a:latin typeface="Malgun Gothic"/>
                <a:cs typeface="Malgun Gothic"/>
              </a:rPr>
              <a:t>놓여 </a:t>
            </a:r>
            <a:r>
              <a:rPr sz="1800" b="1" spc="-12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어떤  </a:t>
            </a:r>
            <a:r>
              <a:rPr sz="1800" b="1" spc="-380" dirty="0">
                <a:latin typeface="Malgun Gothic"/>
                <a:cs typeface="Malgun Gothic"/>
              </a:rPr>
              <a:t>객체의  </a:t>
            </a:r>
            <a:r>
              <a:rPr sz="1800" b="1" spc="-235" dirty="0">
                <a:latin typeface="Malgun Gothic"/>
                <a:cs typeface="Malgun Gothic"/>
              </a:rPr>
              <a:t>정보</a:t>
            </a:r>
            <a:r>
              <a:rPr sz="1800" b="1" spc="-235" dirty="0">
                <a:latin typeface="Calibri"/>
                <a:cs typeface="Calibri"/>
              </a:rPr>
              <a:t>(</a:t>
            </a:r>
            <a:r>
              <a:rPr sz="1800" b="1" spc="-235" dirty="0">
                <a:latin typeface="Malgun Gothic"/>
                <a:cs typeface="Malgun Gothic"/>
              </a:rPr>
              <a:t>예</a:t>
            </a:r>
            <a:r>
              <a:rPr sz="1800" b="1" spc="-235" dirty="0">
                <a:latin typeface="Calibri"/>
                <a:cs typeface="Calibri"/>
              </a:rPr>
              <a:t>,  </a:t>
            </a:r>
            <a:r>
              <a:rPr sz="1800" b="1" spc="-30" dirty="0">
                <a:latin typeface="Calibri"/>
                <a:cs typeface="Calibri"/>
              </a:rPr>
              <a:t>Customer)</a:t>
            </a:r>
            <a:r>
              <a:rPr sz="1800" b="1" spc="-30" dirty="0">
                <a:latin typeface="Malgun Gothic"/>
                <a:cs typeface="Malgun Gothic"/>
              </a:rPr>
              <a:t>가 </a:t>
            </a:r>
            <a:r>
              <a:rPr lang="ko-KR" altLang="en-US" b="1" spc="-30" dirty="0" smtClean="0">
                <a:latin typeface="Malgun Gothic"/>
                <a:cs typeface="Malgun Gothic"/>
              </a:rPr>
              <a:t>리소</a:t>
            </a:r>
            <a:r>
              <a:rPr lang="ko-KR" altLang="en-US" b="1" spc="-30" dirty="0">
                <a:latin typeface="Malgun Gothic"/>
                <a:cs typeface="Malgun Gothic"/>
              </a:rPr>
              <a:t>스</a:t>
            </a:r>
            <a:r>
              <a:rPr sz="1800" b="1" spc="-375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레이어를  </a:t>
            </a:r>
            <a:r>
              <a:rPr sz="1800" b="1" spc="-375" dirty="0" err="1">
                <a:latin typeface="Malgun Gothic"/>
                <a:cs typeface="Malgun Gothic"/>
              </a:rPr>
              <a:t>통해서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저장될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 smtClean="0">
                <a:latin typeface="Malgun Gothic"/>
                <a:cs typeface="Malgun Gothic"/>
              </a:rPr>
              <a:t>때  </a:t>
            </a:r>
            <a:r>
              <a:rPr sz="1800" b="1" spc="-380" dirty="0">
                <a:latin typeface="Malgun Gothic"/>
                <a:cs typeface="Malgun Gothic"/>
              </a:rPr>
              <a:t>하나의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75" dirty="0">
                <a:latin typeface="Malgun Gothic"/>
                <a:cs typeface="Malgun Gothic"/>
              </a:rPr>
              <a:t>타고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들어갑니다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하지만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실제로 </a:t>
            </a:r>
            <a:r>
              <a:rPr sz="1800" b="1" spc="-365" dirty="0">
                <a:latin typeface="Malgun Gothic"/>
                <a:cs typeface="Malgun Gothic"/>
              </a:rPr>
              <a:t>그 </a:t>
            </a:r>
            <a:r>
              <a:rPr sz="1800" b="1" spc="-385" dirty="0">
                <a:latin typeface="Malgun Gothic"/>
                <a:cs typeface="Malgun Gothic"/>
              </a:rPr>
              <a:t>데이터가  저장되는  </a:t>
            </a:r>
            <a:r>
              <a:rPr sz="1800" b="1" spc="-380" dirty="0" err="1">
                <a:latin typeface="Malgun Gothic"/>
                <a:cs typeface="Malgun Gothic"/>
              </a:rPr>
              <a:t>경로는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레이어에서  </a:t>
            </a:r>
            <a:r>
              <a:rPr sz="1800" b="1" spc="-375" dirty="0">
                <a:latin typeface="Malgun Gothic"/>
                <a:cs typeface="Malgun Gothic"/>
              </a:rPr>
              <a:t>어떤  </a:t>
            </a:r>
            <a:r>
              <a:rPr sz="1800" b="1" spc="-380" dirty="0">
                <a:latin typeface="Malgun Gothic"/>
                <a:cs typeface="Malgun Gothic"/>
              </a:rPr>
              <a:t>모듈이  </a:t>
            </a:r>
            <a:r>
              <a:rPr sz="1800" b="1" spc="-385" dirty="0">
                <a:latin typeface="Malgun Gothic"/>
                <a:cs typeface="Malgun Gothic"/>
              </a:rPr>
              <a:t>처리하는가에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다릅니다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05000"/>
            <a:ext cx="9753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1835785" cy="176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파라미터</a:t>
            </a:r>
            <a:r>
              <a:rPr sz="14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결과</a:t>
            </a:r>
            <a:r>
              <a:rPr sz="1400" b="1" spc="-229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매핑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동적</a:t>
            </a:r>
            <a:r>
              <a:rPr sz="1400" b="1" spc="-22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120" dirty="0">
                <a:solidFill>
                  <a:srgbClr val="0D0D0D"/>
                </a:solidFill>
                <a:latin typeface="Calibri"/>
                <a:cs typeface="Calibri"/>
              </a:rPr>
              <a:t>SQL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3525" lvl="1" indent="-250825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4160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트랜잭션</a:t>
            </a:r>
            <a:r>
              <a:rPr sz="1400" b="1" spc="-22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관리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5" dirty="0">
                <a:solidFill>
                  <a:srgbClr val="0D0D0D"/>
                </a:solidFill>
                <a:latin typeface="Malgun Gothic"/>
                <a:cs typeface="Malgun Gothic"/>
              </a:rPr>
              <a:t>어노테이션</a:t>
            </a:r>
            <a:r>
              <a:rPr sz="1400" b="1" spc="-2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활용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스프링</a:t>
            </a:r>
            <a:r>
              <a:rPr sz="1400" b="1" spc="-20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연동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60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07518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4.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활용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(1/4)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56551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Integer</a:t>
            </a:r>
            <a:r>
              <a:rPr sz="1800" b="1" spc="-60" dirty="0">
                <a:latin typeface="Malgun Gothic"/>
                <a:cs typeface="Malgun Gothic"/>
              </a:rPr>
              <a:t>과 </a:t>
            </a:r>
            <a:r>
              <a:rPr sz="1800" b="1" spc="-50" dirty="0">
                <a:latin typeface="Calibri"/>
                <a:cs typeface="Calibri"/>
              </a:rPr>
              <a:t>String</a:t>
            </a:r>
            <a:r>
              <a:rPr sz="1800" b="1" spc="-50" dirty="0">
                <a:latin typeface="Malgun Gothic"/>
                <a:cs typeface="Malgun Gothic"/>
              </a:rPr>
              <a:t>과 </a:t>
            </a:r>
            <a:r>
              <a:rPr sz="1800" b="1" spc="-370" dirty="0">
                <a:latin typeface="Malgun Gothic"/>
                <a:cs typeface="Malgun Gothic"/>
              </a:rPr>
              <a:t>같은 </a:t>
            </a:r>
            <a:r>
              <a:rPr sz="1800" b="1" spc="-385" dirty="0">
                <a:latin typeface="Malgun Gothic"/>
                <a:cs typeface="Malgun Gothic"/>
              </a:rPr>
              <a:t>원시타입이나  </a:t>
            </a:r>
            <a:r>
              <a:rPr sz="1800" b="1" spc="-380" dirty="0">
                <a:latin typeface="Malgun Gothic"/>
                <a:cs typeface="Malgun Gothic"/>
              </a:rPr>
              <a:t>간단한  </a:t>
            </a:r>
            <a:r>
              <a:rPr sz="1800" b="1" spc="-385" dirty="0">
                <a:latin typeface="Malgun Gothic"/>
                <a:cs typeface="Malgun Gothic"/>
              </a:rPr>
              <a:t>데이터타입은  프로퍼티를  </a:t>
            </a:r>
            <a:r>
              <a:rPr sz="1800" b="1" spc="-380" dirty="0">
                <a:latin typeface="Malgun Gothic"/>
                <a:cs typeface="Malgun Gothic"/>
              </a:rPr>
              <a:t>가지지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않습니다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전달되는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객체와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테이블의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자동으로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변환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javaType </a:t>
            </a:r>
            <a:r>
              <a:rPr sz="1800" b="1" spc="-380" dirty="0">
                <a:latin typeface="Malgun Gothic"/>
                <a:cs typeface="Malgun Gothic"/>
              </a:rPr>
              <a:t>속성과  </a:t>
            </a:r>
            <a:r>
              <a:rPr sz="1800" b="1" spc="-65" dirty="0">
                <a:latin typeface="Calibri"/>
                <a:cs typeface="Calibri"/>
              </a:rPr>
              <a:t>jdbcType</a:t>
            </a:r>
            <a:r>
              <a:rPr sz="1800" b="1" spc="-65" dirty="0">
                <a:latin typeface="Malgun Gothic"/>
                <a:cs typeface="Malgun Gothic"/>
              </a:rPr>
              <a:t>속성을 </a:t>
            </a:r>
            <a:r>
              <a:rPr sz="1800" b="1" spc="-385" dirty="0">
                <a:latin typeface="Malgun Gothic"/>
                <a:cs typeface="Malgun Gothic"/>
              </a:rPr>
              <a:t>이용해서  </a:t>
            </a:r>
            <a:r>
              <a:rPr sz="1800" b="1" spc="-380" dirty="0">
                <a:latin typeface="Malgun Gothic"/>
                <a:cs typeface="Malgun Gothic"/>
              </a:rPr>
              <a:t>객체와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375" dirty="0">
                <a:latin typeface="Malgun Gothic"/>
                <a:cs typeface="Malgun Gothic"/>
              </a:rPr>
              <a:t>데이터 </a:t>
            </a:r>
            <a:r>
              <a:rPr sz="1800" b="1" spc="-370" dirty="0">
                <a:latin typeface="Malgun Gothic"/>
                <a:cs typeface="Malgun Gothic"/>
              </a:rPr>
              <a:t>타입 </a:t>
            </a:r>
            <a:r>
              <a:rPr sz="1800" b="1" spc="-380" dirty="0">
                <a:latin typeface="Malgun Gothic"/>
                <a:cs typeface="Malgun Gothic"/>
              </a:rPr>
              <a:t>변환을  </a:t>
            </a:r>
            <a:r>
              <a:rPr sz="1800" b="1" spc="-375" dirty="0">
                <a:latin typeface="Malgun Gothic"/>
                <a:cs typeface="Malgun Gothic"/>
              </a:rPr>
              <a:t>직접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typeHandler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이용하여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타입을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변환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하기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위한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핸들러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클래스를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9057" y="2348852"/>
            <a:ext cx="7849234" cy="11525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3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"findList"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 marR="4780280">
              <a:lnSpc>
                <a:spcPct val="100000"/>
              </a:lnSpc>
              <a:tabLst>
                <a:tab pos="1283970" algn="l"/>
              </a:tabLst>
            </a:pPr>
            <a:r>
              <a:rPr sz="1400" b="1" dirty="0">
                <a:latin typeface="Consolas"/>
                <a:cs typeface="Consolas"/>
              </a:rPr>
              <a:t>SELECT	id,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name,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password  FROM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057" y="3675443"/>
            <a:ext cx="7849234" cy="977900"/>
          </a:xfrm>
          <a:prstGeom prst="rect">
            <a:avLst/>
          </a:prstGeom>
          <a:solidFill>
            <a:srgbClr val="F1F1F1"/>
          </a:solidFill>
          <a:ln w="6349">
            <a:solidFill>
              <a:srgbClr val="BEBEB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397510" marR="3202305" indent="-294640">
              <a:lnSpc>
                <a:spcPct val="100000"/>
              </a:lnSpc>
              <a:spcBef>
                <a:spcPts val="39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"insertUser"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"User" 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400" b="1" dirty="0">
                <a:latin typeface="Consolas"/>
                <a:cs typeface="Consolas"/>
              </a:rPr>
              <a:t>insert into users (id, username, password)  values </a:t>
            </a:r>
            <a:r>
              <a:rPr sz="1400" b="1" spc="5" dirty="0">
                <a:latin typeface="Consolas"/>
                <a:cs typeface="Consolas"/>
              </a:rPr>
              <a:t>(#{id}, </a:t>
            </a:r>
            <a:r>
              <a:rPr sz="1400" b="1" dirty="0">
                <a:latin typeface="Consolas"/>
                <a:cs typeface="Consolas"/>
              </a:rPr>
              <a:t>#{username},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#{password})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057" y="4839690"/>
            <a:ext cx="7849234" cy="38989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95"/>
              </a:spcBef>
            </a:pPr>
            <a:r>
              <a:rPr sz="1400" b="1" dirty="0">
                <a:latin typeface="Consolas"/>
                <a:cs typeface="Consolas"/>
              </a:rPr>
              <a:t>#{regDate, javaType=Date,</a:t>
            </a:r>
            <a:r>
              <a:rPr sz="1400" b="1" spc="9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jdbcType=TIMESTAMP)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057" y="5445290"/>
            <a:ext cx="7849234" cy="36004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Consolas"/>
                <a:cs typeface="Consolas"/>
              </a:rPr>
              <a:t>#{gender, javaType=boolean, jdbcType=VARCHAR,</a:t>
            </a:r>
            <a:r>
              <a:rPr sz="1400" b="1" spc="1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typeHandler=GenderTypeHandler)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(2/4)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824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'</a:t>
            </a:r>
            <a:r>
              <a:rPr sz="1800" b="1" spc="100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1800" b="1" spc="100" dirty="0">
                <a:latin typeface="Calibri"/>
                <a:cs typeface="Calibri"/>
              </a:rPr>
              <a:t>' </a:t>
            </a:r>
            <a:r>
              <a:rPr sz="1800" b="1" spc="-385" dirty="0">
                <a:latin typeface="Malgun Gothic"/>
                <a:cs typeface="Malgun Gothic"/>
              </a:rPr>
              <a:t>지시자로 파라미터를 설정하여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전달되는 데이터를 </a:t>
            </a:r>
            <a:r>
              <a:rPr sz="1800" b="1" spc="-375" dirty="0">
                <a:latin typeface="Malgun Gothic"/>
                <a:cs typeface="Malgun Gothic"/>
              </a:rPr>
              <a:t>매핑   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25" dirty="0">
                <a:latin typeface="Calibri"/>
                <a:cs typeface="Calibri"/>
              </a:rPr>
              <a:t>? </a:t>
            </a:r>
            <a:r>
              <a:rPr sz="1800" b="1" spc="-385" dirty="0">
                <a:latin typeface="Malgun Gothic"/>
                <a:cs typeface="Malgun Gothic"/>
              </a:rPr>
              <a:t>표기법으로  </a:t>
            </a:r>
            <a:r>
              <a:rPr sz="1800" b="1" spc="-380" dirty="0">
                <a:latin typeface="Malgun Gothic"/>
                <a:cs typeface="Malgun Gothic"/>
              </a:rPr>
              <a:t>변경이  </a:t>
            </a:r>
            <a:r>
              <a:rPr sz="1800" b="1" spc="-375" dirty="0">
                <a:latin typeface="Malgun Gothic"/>
                <a:cs typeface="Malgun Gothic"/>
              </a:rPr>
              <a:t>되어  </a:t>
            </a:r>
            <a:r>
              <a:rPr sz="1800" b="1" spc="-15" dirty="0">
                <a:latin typeface="Calibri"/>
                <a:cs typeface="Calibri"/>
              </a:rPr>
              <a:t>PreparedStatement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로 </a:t>
            </a:r>
            <a:r>
              <a:rPr sz="1800" b="1" spc="-380" dirty="0">
                <a:latin typeface="Malgun Gothic"/>
                <a:cs typeface="Malgun Gothic"/>
              </a:rPr>
              <a:t>만들어서  </a:t>
            </a:r>
            <a:r>
              <a:rPr sz="1800" b="1" spc="-370" dirty="0">
                <a:latin typeface="Malgun Gothic"/>
                <a:cs typeface="Malgun Gothic"/>
              </a:rPr>
              <a:t>값을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문자열을  매핑하더라도  </a:t>
            </a:r>
            <a:r>
              <a:rPr sz="1800" b="1" spc="-254" dirty="0">
                <a:latin typeface="Malgun Gothic"/>
                <a:cs typeface="Malgun Gothic"/>
              </a:rPr>
              <a:t>따옴표</a:t>
            </a:r>
            <a:r>
              <a:rPr sz="1800" b="1" spc="-254" dirty="0">
                <a:latin typeface="Calibri"/>
                <a:cs typeface="Calibri"/>
              </a:rPr>
              <a:t>("")</a:t>
            </a:r>
            <a:r>
              <a:rPr sz="1800" b="1" spc="-254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사용하지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않습니다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53564"/>
            <a:ext cx="4648835" cy="2558415"/>
          </a:xfrm>
          <a:custGeom>
            <a:avLst/>
            <a:gdLst/>
            <a:ahLst/>
            <a:cxnLst/>
            <a:rect l="l" t="t" r="r" b="b"/>
            <a:pathLst>
              <a:path w="4648835" h="2558415">
                <a:moveTo>
                  <a:pt x="0" y="2558161"/>
                </a:moveTo>
                <a:lnTo>
                  <a:pt x="4648581" y="2558161"/>
                </a:lnTo>
                <a:lnTo>
                  <a:pt x="4648581" y="0"/>
                </a:lnTo>
                <a:lnTo>
                  <a:pt x="0" y="0"/>
                </a:lnTo>
                <a:lnTo>
                  <a:pt x="0" y="25581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7971" y="2449576"/>
            <a:ext cx="4554220" cy="23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"selectUser"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400">
              <a:latin typeface="Consolas"/>
              <a:cs typeface="Consolas"/>
            </a:endParaRPr>
          </a:p>
          <a:p>
            <a:pPr marL="2374900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798830" marR="11887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user.USER_ID </a:t>
            </a:r>
            <a:r>
              <a:rPr sz="1400" b="1" spc="5" dirty="0">
                <a:latin typeface="Consolas"/>
                <a:cs typeface="Consolas"/>
              </a:rPr>
              <a:t>as userId,  </a:t>
            </a:r>
            <a:r>
              <a:rPr sz="1400" b="1" dirty="0">
                <a:latin typeface="Consolas"/>
                <a:cs typeface="Consolas"/>
              </a:rPr>
              <a:t>user.PASSWORD as password,  </a:t>
            </a:r>
            <a:r>
              <a:rPr sz="1400" b="1" spc="5" dirty="0">
                <a:latin typeface="Consolas"/>
                <a:cs typeface="Consolas"/>
              </a:rPr>
              <a:t>user.NAME </a:t>
            </a:r>
            <a:r>
              <a:rPr sz="1400" b="1" dirty="0">
                <a:latin typeface="Consolas"/>
                <a:cs typeface="Consolas"/>
              </a:rPr>
              <a:t>as name,  user.EMAIL as email,  </a:t>
            </a:r>
            <a:r>
              <a:rPr sz="1400" b="1" spc="5" dirty="0">
                <a:latin typeface="Consolas"/>
                <a:cs typeface="Consolas"/>
              </a:rPr>
              <a:t>user.TYPE </a:t>
            </a:r>
            <a:r>
              <a:rPr sz="1400" b="1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USER_TB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user.USER_ID =</a:t>
            </a:r>
            <a:r>
              <a:rPr sz="1400" b="1" spc="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#{value}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851" y="5494820"/>
            <a:ext cx="9145270" cy="571500"/>
          </a:xfrm>
          <a:custGeom>
            <a:avLst/>
            <a:gdLst/>
            <a:ahLst/>
            <a:cxnLst/>
            <a:rect l="l" t="t" r="r" b="b"/>
            <a:pathLst>
              <a:path w="9145270" h="571500">
                <a:moveTo>
                  <a:pt x="0" y="571372"/>
                </a:moveTo>
                <a:lnTo>
                  <a:pt x="9145270" y="571372"/>
                </a:lnTo>
                <a:lnTo>
                  <a:pt x="9145270" y="0"/>
                </a:lnTo>
                <a:lnTo>
                  <a:pt x="0" y="0"/>
                </a:lnTo>
                <a:lnTo>
                  <a:pt x="0" y="5713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3851" y="5494820"/>
            <a:ext cx="9145270" cy="5715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user </a:t>
            </a:r>
            <a:r>
              <a:rPr sz="1400" b="1" dirty="0">
                <a:latin typeface="Consolas"/>
                <a:cs typeface="Consolas"/>
              </a:rPr>
              <a:t>= (User) </a:t>
            </a:r>
            <a:r>
              <a:rPr sz="1400" b="1" spc="5" dirty="0">
                <a:latin typeface="Consolas"/>
                <a:cs typeface="Consolas"/>
              </a:rPr>
              <a:t>session.selectOne(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"selectUser"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userId);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4528" y="4475988"/>
            <a:ext cx="135636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6608" y="4501007"/>
            <a:ext cx="1888489" cy="1127125"/>
          </a:xfrm>
          <a:custGeom>
            <a:avLst/>
            <a:gdLst/>
            <a:ahLst/>
            <a:cxnLst/>
            <a:rect l="l" t="t" r="r" b="b"/>
            <a:pathLst>
              <a:path w="1888489" h="1127125">
                <a:moveTo>
                  <a:pt x="1837563" y="1112723"/>
                </a:moveTo>
                <a:lnTo>
                  <a:pt x="1836927" y="1125410"/>
                </a:lnTo>
                <a:lnTo>
                  <a:pt x="1843786" y="1125753"/>
                </a:lnTo>
                <a:lnTo>
                  <a:pt x="1887981" y="1126515"/>
                </a:lnTo>
                <a:lnTo>
                  <a:pt x="1888236" y="1113828"/>
                </a:lnTo>
                <a:lnTo>
                  <a:pt x="1844039" y="1113066"/>
                </a:lnTo>
                <a:lnTo>
                  <a:pt x="1837563" y="1112723"/>
                </a:lnTo>
                <a:close/>
              </a:path>
              <a:path w="1888489" h="1127125">
                <a:moveTo>
                  <a:pt x="1749425" y="1106170"/>
                </a:moveTo>
                <a:lnTo>
                  <a:pt x="1747901" y="1118781"/>
                </a:lnTo>
                <a:lnTo>
                  <a:pt x="1755266" y="1119644"/>
                </a:lnTo>
                <a:lnTo>
                  <a:pt x="1798701" y="1123416"/>
                </a:lnTo>
                <a:lnTo>
                  <a:pt x="1799843" y="1110754"/>
                </a:lnTo>
                <a:lnTo>
                  <a:pt x="1756282" y="1106982"/>
                </a:lnTo>
                <a:lnTo>
                  <a:pt x="1749425" y="1106170"/>
                </a:lnTo>
                <a:close/>
              </a:path>
              <a:path w="1888489" h="1127125">
                <a:moveTo>
                  <a:pt x="1661794" y="1093876"/>
                </a:moveTo>
                <a:lnTo>
                  <a:pt x="1659508" y="1106373"/>
                </a:lnTo>
                <a:lnTo>
                  <a:pt x="1667637" y="1107871"/>
                </a:lnTo>
                <a:lnTo>
                  <a:pt x="1709927" y="1114259"/>
                </a:lnTo>
                <a:lnTo>
                  <a:pt x="1711832" y="1101712"/>
                </a:lnTo>
                <a:lnTo>
                  <a:pt x="1669541" y="1095324"/>
                </a:lnTo>
                <a:lnTo>
                  <a:pt x="1661794" y="1093876"/>
                </a:lnTo>
                <a:close/>
              </a:path>
              <a:path w="1888489" h="1127125">
                <a:moveTo>
                  <a:pt x="1575180" y="1075944"/>
                </a:moveTo>
                <a:lnTo>
                  <a:pt x="1572005" y="1088313"/>
                </a:lnTo>
                <a:lnTo>
                  <a:pt x="1581912" y="1090752"/>
                </a:lnTo>
                <a:lnTo>
                  <a:pt x="1621789" y="1099350"/>
                </a:lnTo>
                <a:lnTo>
                  <a:pt x="1624583" y="1086993"/>
                </a:lnTo>
                <a:lnTo>
                  <a:pt x="1584578" y="1078357"/>
                </a:lnTo>
                <a:lnTo>
                  <a:pt x="1575180" y="1075944"/>
                </a:lnTo>
                <a:close/>
              </a:path>
              <a:path w="1888489" h="1127125">
                <a:moveTo>
                  <a:pt x="1489709" y="1052703"/>
                </a:moveTo>
                <a:lnTo>
                  <a:pt x="1485900" y="1064768"/>
                </a:lnTo>
                <a:lnTo>
                  <a:pt x="1498727" y="1068705"/>
                </a:lnTo>
                <a:lnTo>
                  <a:pt x="1534921" y="1078992"/>
                </a:lnTo>
                <a:lnTo>
                  <a:pt x="1538351" y="1066673"/>
                </a:lnTo>
                <a:lnTo>
                  <a:pt x="1502155" y="1056513"/>
                </a:lnTo>
                <a:lnTo>
                  <a:pt x="1489709" y="1052703"/>
                </a:lnTo>
                <a:close/>
              </a:path>
              <a:path w="1888489" h="1127125">
                <a:moveTo>
                  <a:pt x="1406143" y="1023874"/>
                </a:moveTo>
                <a:lnTo>
                  <a:pt x="1401571" y="1035685"/>
                </a:lnTo>
                <a:lnTo>
                  <a:pt x="1418463" y="1042289"/>
                </a:lnTo>
                <a:lnTo>
                  <a:pt x="1449451" y="1053084"/>
                </a:lnTo>
                <a:lnTo>
                  <a:pt x="1453641" y="1041019"/>
                </a:lnTo>
                <a:lnTo>
                  <a:pt x="1422653" y="1030224"/>
                </a:lnTo>
                <a:lnTo>
                  <a:pt x="1406143" y="1023874"/>
                </a:lnTo>
                <a:close/>
              </a:path>
              <a:path w="1888489" h="1127125">
                <a:moveTo>
                  <a:pt x="1324609" y="989584"/>
                </a:moveTo>
                <a:lnTo>
                  <a:pt x="1319276" y="1001014"/>
                </a:lnTo>
                <a:lnTo>
                  <a:pt x="1342136" y="1011555"/>
                </a:lnTo>
                <a:lnTo>
                  <a:pt x="1366012" y="1021588"/>
                </a:lnTo>
                <a:lnTo>
                  <a:pt x="1370838" y="1009777"/>
                </a:lnTo>
                <a:lnTo>
                  <a:pt x="1347089" y="999871"/>
                </a:lnTo>
                <a:lnTo>
                  <a:pt x="1324609" y="989584"/>
                </a:lnTo>
                <a:close/>
              </a:path>
              <a:path w="1888489" h="1127125">
                <a:moveTo>
                  <a:pt x="1245742" y="949325"/>
                </a:moveTo>
                <a:lnTo>
                  <a:pt x="1239646" y="960501"/>
                </a:lnTo>
                <a:lnTo>
                  <a:pt x="1270253" y="977011"/>
                </a:lnTo>
                <a:lnTo>
                  <a:pt x="1284731" y="984377"/>
                </a:lnTo>
                <a:lnTo>
                  <a:pt x="1290446" y="973074"/>
                </a:lnTo>
                <a:lnTo>
                  <a:pt x="1275841" y="965708"/>
                </a:lnTo>
                <a:lnTo>
                  <a:pt x="1245742" y="949325"/>
                </a:lnTo>
                <a:close/>
              </a:path>
              <a:path w="1888489" h="1127125">
                <a:moveTo>
                  <a:pt x="1170939" y="902716"/>
                </a:moveTo>
                <a:lnTo>
                  <a:pt x="1163701" y="913130"/>
                </a:lnTo>
                <a:lnTo>
                  <a:pt x="1172209" y="919226"/>
                </a:lnTo>
                <a:lnTo>
                  <a:pt x="1203452" y="939292"/>
                </a:lnTo>
                <a:lnTo>
                  <a:pt x="1206627" y="941070"/>
                </a:lnTo>
                <a:lnTo>
                  <a:pt x="1213103" y="930148"/>
                </a:lnTo>
                <a:lnTo>
                  <a:pt x="1209928" y="928243"/>
                </a:lnTo>
                <a:lnTo>
                  <a:pt x="1179194" y="908558"/>
                </a:lnTo>
                <a:lnTo>
                  <a:pt x="1170939" y="902716"/>
                </a:lnTo>
                <a:close/>
              </a:path>
              <a:path w="1888489" h="1127125">
                <a:moveTo>
                  <a:pt x="1100836" y="848995"/>
                </a:moveTo>
                <a:lnTo>
                  <a:pt x="1092707" y="858774"/>
                </a:lnTo>
                <a:lnTo>
                  <a:pt x="1114552" y="877062"/>
                </a:lnTo>
                <a:lnTo>
                  <a:pt x="1132458" y="890778"/>
                </a:lnTo>
                <a:lnTo>
                  <a:pt x="1140205" y="880618"/>
                </a:lnTo>
                <a:lnTo>
                  <a:pt x="1122299" y="867029"/>
                </a:lnTo>
                <a:lnTo>
                  <a:pt x="1100836" y="848995"/>
                </a:lnTo>
                <a:close/>
              </a:path>
              <a:path w="1888489" h="1127125">
                <a:moveTo>
                  <a:pt x="1038605" y="787146"/>
                </a:moveTo>
                <a:lnTo>
                  <a:pt x="1028953" y="795528"/>
                </a:lnTo>
                <a:lnTo>
                  <a:pt x="1041145" y="809371"/>
                </a:lnTo>
                <a:lnTo>
                  <a:pt x="1063752" y="832485"/>
                </a:lnTo>
                <a:lnTo>
                  <a:pt x="1064259" y="832866"/>
                </a:lnTo>
                <a:lnTo>
                  <a:pt x="1072895" y="823595"/>
                </a:lnTo>
                <a:lnTo>
                  <a:pt x="1050163" y="800481"/>
                </a:lnTo>
                <a:lnTo>
                  <a:pt x="1038605" y="787146"/>
                </a:lnTo>
                <a:close/>
              </a:path>
              <a:path w="1888489" h="1127125">
                <a:moveTo>
                  <a:pt x="987805" y="716026"/>
                </a:moveTo>
                <a:lnTo>
                  <a:pt x="976629" y="722122"/>
                </a:lnTo>
                <a:lnTo>
                  <a:pt x="978280" y="725043"/>
                </a:lnTo>
                <a:lnTo>
                  <a:pt x="985646" y="737362"/>
                </a:lnTo>
                <a:lnTo>
                  <a:pt x="1002029" y="761873"/>
                </a:lnTo>
                <a:lnTo>
                  <a:pt x="1004824" y="765556"/>
                </a:lnTo>
                <a:lnTo>
                  <a:pt x="1014856" y="757809"/>
                </a:lnTo>
                <a:lnTo>
                  <a:pt x="1012063" y="753999"/>
                </a:lnTo>
                <a:lnTo>
                  <a:pt x="996188" y="730250"/>
                </a:lnTo>
                <a:lnTo>
                  <a:pt x="989076" y="718439"/>
                </a:lnTo>
                <a:lnTo>
                  <a:pt x="987805" y="716026"/>
                </a:lnTo>
                <a:close/>
              </a:path>
              <a:path w="1888489" h="1127125">
                <a:moveTo>
                  <a:pt x="956182" y="635127"/>
                </a:moveTo>
                <a:lnTo>
                  <a:pt x="943863" y="638048"/>
                </a:lnTo>
                <a:lnTo>
                  <a:pt x="946530" y="649478"/>
                </a:lnTo>
                <a:lnTo>
                  <a:pt x="950213" y="662178"/>
                </a:lnTo>
                <a:lnTo>
                  <a:pt x="954658" y="674878"/>
                </a:lnTo>
                <a:lnTo>
                  <a:pt x="959484" y="687197"/>
                </a:lnTo>
                <a:lnTo>
                  <a:pt x="971295" y="682625"/>
                </a:lnTo>
                <a:lnTo>
                  <a:pt x="966469" y="670306"/>
                </a:lnTo>
                <a:lnTo>
                  <a:pt x="962278" y="658114"/>
                </a:lnTo>
                <a:lnTo>
                  <a:pt x="958722" y="645922"/>
                </a:lnTo>
                <a:lnTo>
                  <a:pt x="956182" y="635127"/>
                </a:lnTo>
                <a:close/>
              </a:path>
              <a:path w="1888489" h="1127125">
                <a:moveTo>
                  <a:pt x="947546" y="547370"/>
                </a:moveTo>
                <a:lnTo>
                  <a:pt x="934974" y="549148"/>
                </a:lnTo>
                <a:lnTo>
                  <a:pt x="936625" y="560578"/>
                </a:lnTo>
                <a:lnTo>
                  <a:pt x="937513" y="572770"/>
                </a:lnTo>
                <a:lnTo>
                  <a:pt x="937894" y="585343"/>
                </a:lnTo>
                <a:lnTo>
                  <a:pt x="938149" y="598170"/>
                </a:lnTo>
                <a:lnTo>
                  <a:pt x="938276" y="599440"/>
                </a:lnTo>
                <a:lnTo>
                  <a:pt x="950976" y="598424"/>
                </a:lnTo>
                <a:lnTo>
                  <a:pt x="950849" y="597154"/>
                </a:lnTo>
                <a:lnTo>
                  <a:pt x="950594" y="584962"/>
                </a:lnTo>
                <a:lnTo>
                  <a:pt x="950213" y="572389"/>
                </a:lnTo>
                <a:lnTo>
                  <a:pt x="949197" y="559562"/>
                </a:lnTo>
                <a:lnTo>
                  <a:pt x="947546" y="547370"/>
                </a:lnTo>
                <a:close/>
              </a:path>
              <a:path w="1888489" h="1127125">
                <a:moveTo>
                  <a:pt x="918971" y="461518"/>
                </a:moveTo>
                <a:lnTo>
                  <a:pt x="907541" y="467106"/>
                </a:lnTo>
                <a:lnTo>
                  <a:pt x="911732" y="475615"/>
                </a:lnTo>
                <a:lnTo>
                  <a:pt x="917066" y="487680"/>
                </a:lnTo>
                <a:lnTo>
                  <a:pt x="921892" y="499745"/>
                </a:lnTo>
                <a:lnTo>
                  <a:pt x="926083" y="512064"/>
                </a:lnTo>
                <a:lnTo>
                  <a:pt x="926338" y="513080"/>
                </a:lnTo>
                <a:lnTo>
                  <a:pt x="938529" y="509397"/>
                </a:lnTo>
                <a:lnTo>
                  <a:pt x="938276" y="508381"/>
                </a:lnTo>
                <a:lnTo>
                  <a:pt x="933957" y="495681"/>
                </a:lnTo>
                <a:lnTo>
                  <a:pt x="928877" y="482981"/>
                </a:lnTo>
                <a:lnTo>
                  <a:pt x="923416" y="470535"/>
                </a:lnTo>
                <a:lnTo>
                  <a:pt x="918971" y="461518"/>
                </a:lnTo>
                <a:close/>
              </a:path>
              <a:path w="1888489" h="1127125">
                <a:moveTo>
                  <a:pt x="869314" y="386461"/>
                </a:moveTo>
                <a:lnTo>
                  <a:pt x="859281" y="394208"/>
                </a:lnTo>
                <a:lnTo>
                  <a:pt x="876172" y="416052"/>
                </a:lnTo>
                <a:lnTo>
                  <a:pt x="888872" y="434848"/>
                </a:lnTo>
                <a:lnTo>
                  <a:pt x="899413" y="427863"/>
                </a:lnTo>
                <a:lnTo>
                  <a:pt x="886713" y="408940"/>
                </a:lnTo>
                <a:lnTo>
                  <a:pt x="869314" y="386461"/>
                </a:lnTo>
                <a:close/>
              </a:path>
              <a:path w="1888489" h="1127125">
                <a:moveTo>
                  <a:pt x="807084" y="321564"/>
                </a:moveTo>
                <a:lnTo>
                  <a:pt x="798449" y="330962"/>
                </a:lnTo>
                <a:lnTo>
                  <a:pt x="815847" y="346964"/>
                </a:lnTo>
                <a:lnTo>
                  <a:pt x="834643" y="366141"/>
                </a:lnTo>
                <a:lnTo>
                  <a:pt x="843661" y="357251"/>
                </a:lnTo>
                <a:lnTo>
                  <a:pt x="824991" y="338074"/>
                </a:lnTo>
                <a:lnTo>
                  <a:pt x="807084" y="321564"/>
                </a:lnTo>
                <a:close/>
              </a:path>
              <a:path w="1888489" h="1127125">
                <a:moveTo>
                  <a:pt x="736980" y="265684"/>
                </a:moveTo>
                <a:lnTo>
                  <a:pt x="729614" y="276098"/>
                </a:lnTo>
                <a:lnTo>
                  <a:pt x="738377" y="282194"/>
                </a:lnTo>
                <a:lnTo>
                  <a:pt x="765937" y="303276"/>
                </a:lnTo>
                <a:lnTo>
                  <a:pt x="769746" y="306324"/>
                </a:lnTo>
                <a:lnTo>
                  <a:pt x="777875" y="296672"/>
                </a:lnTo>
                <a:lnTo>
                  <a:pt x="774064" y="293497"/>
                </a:lnTo>
                <a:lnTo>
                  <a:pt x="746125" y="272034"/>
                </a:lnTo>
                <a:lnTo>
                  <a:pt x="736980" y="265684"/>
                </a:lnTo>
                <a:close/>
              </a:path>
              <a:path w="1888489" h="1127125">
                <a:moveTo>
                  <a:pt x="661796" y="217424"/>
                </a:moveTo>
                <a:lnTo>
                  <a:pt x="655319" y="228346"/>
                </a:lnTo>
                <a:lnTo>
                  <a:pt x="678306" y="241935"/>
                </a:lnTo>
                <a:lnTo>
                  <a:pt x="698372" y="254762"/>
                </a:lnTo>
                <a:lnTo>
                  <a:pt x="705230" y="244094"/>
                </a:lnTo>
                <a:lnTo>
                  <a:pt x="685164" y="231140"/>
                </a:lnTo>
                <a:lnTo>
                  <a:pt x="661796" y="217424"/>
                </a:lnTo>
                <a:close/>
              </a:path>
              <a:path w="1888489" h="1127125">
                <a:moveTo>
                  <a:pt x="582676" y="175514"/>
                </a:moveTo>
                <a:lnTo>
                  <a:pt x="577341" y="187071"/>
                </a:lnTo>
                <a:lnTo>
                  <a:pt x="612393" y="204470"/>
                </a:lnTo>
                <a:lnTo>
                  <a:pt x="622172" y="209804"/>
                </a:lnTo>
                <a:lnTo>
                  <a:pt x="628268" y="198755"/>
                </a:lnTo>
                <a:lnTo>
                  <a:pt x="618489" y="193294"/>
                </a:lnTo>
                <a:lnTo>
                  <a:pt x="583056" y="175641"/>
                </a:lnTo>
                <a:lnTo>
                  <a:pt x="582676" y="175514"/>
                </a:lnTo>
                <a:close/>
              </a:path>
              <a:path w="1888489" h="1127125">
                <a:moveTo>
                  <a:pt x="500761" y="139954"/>
                </a:moveTo>
                <a:lnTo>
                  <a:pt x="496188" y="151765"/>
                </a:lnTo>
                <a:lnTo>
                  <a:pt x="503936" y="154813"/>
                </a:lnTo>
                <a:lnTo>
                  <a:pt x="541274" y="170434"/>
                </a:lnTo>
                <a:lnTo>
                  <a:pt x="542670" y="171069"/>
                </a:lnTo>
                <a:lnTo>
                  <a:pt x="548004" y="159512"/>
                </a:lnTo>
                <a:lnTo>
                  <a:pt x="546607" y="158877"/>
                </a:lnTo>
                <a:lnTo>
                  <a:pt x="508888" y="143002"/>
                </a:lnTo>
                <a:lnTo>
                  <a:pt x="500761" y="139954"/>
                </a:lnTo>
                <a:close/>
              </a:path>
              <a:path w="1888489" h="1127125">
                <a:moveTo>
                  <a:pt x="416687" y="109982"/>
                </a:moveTo>
                <a:lnTo>
                  <a:pt x="412876" y="122174"/>
                </a:lnTo>
                <a:lnTo>
                  <a:pt x="426212" y="126365"/>
                </a:lnTo>
                <a:lnTo>
                  <a:pt x="460755" y="138430"/>
                </a:lnTo>
                <a:lnTo>
                  <a:pt x="464946" y="126365"/>
                </a:lnTo>
                <a:lnTo>
                  <a:pt x="430529" y="114300"/>
                </a:lnTo>
                <a:lnTo>
                  <a:pt x="416687" y="109982"/>
                </a:lnTo>
                <a:close/>
              </a:path>
              <a:path w="1888489" h="1127125">
                <a:moveTo>
                  <a:pt x="330834" y="85598"/>
                </a:moveTo>
                <a:lnTo>
                  <a:pt x="327659" y="97917"/>
                </a:lnTo>
                <a:lnTo>
                  <a:pt x="345186" y="102235"/>
                </a:lnTo>
                <a:lnTo>
                  <a:pt x="376554" y="111125"/>
                </a:lnTo>
                <a:lnTo>
                  <a:pt x="379983" y="98806"/>
                </a:lnTo>
                <a:lnTo>
                  <a:pt x="348488" y="90043"/>
                </a:lnTo>
                <a:lnTo>
                  <a:pt x="330834" y="85598"/>
                </a:lnTo>
                <a:close/>
              </a:path>
              <a:path w="1888489" h="1127125">
                <a:moveTo>
                  <a:pt x="243586" y="66548"/>
                </a:moveTo>
                <a:lnTo>
                  <a:pt x="241300" y="78994"/>
                </a:lnTo>
                <a:lnTo>
                  <a:pt x="261238" y="82677"/>
                </a:lnTo>
                <a:lnTo>
                  <a:pt x="290829" y="89154"/>
                </a:lnTo>
                <a:lnTo>
                  <a:pt x="293496" y="76708"/>
                </a:lnTo>
                <a:lnTo>
                  <a:pt x="263905" y="70358"/>
                </a:lnTo>
                <a:lnTo>
                  <a:pt x="243586" y="66548"/>
                </a:lnTo>
                <a:close/>
              </a:path>
              <a:path w="1888489" h="1127125">
                <a:moveTo>
                  <a:pt x="155320" y="53213"/>
                </a:moveTo>
                <a:lnTo>
                  <a:pt x="153796" y="65786"/>
                </a:lnTo>
                <a:lnTo>
                  <a:pt x="175259" y="68326"/>
                </a:lnTo>
                <a:lnTo>
                  <a:pt x="203962" y="72644"/>
                </a:lnTo>
                <a:lnTo>
                  <a:pt x="205866" y="60071"/>
                </a:lnTo>
                <a:lnTo>
                  <a:pt x="177164" y="55753"/>
                </a:lnTo>
                <a:lnTo>
                  <a:pt x="155320" y="53213"/>
                </a:lnTo>
                <a:close/>
              </a:path>
              <a:path w="1888489" h="1127125">
                <a:moveTo>
                  <a:pt x="89662" y="0"/>
                </a:moveTo>
                <a:lnTo>
                  <a:pt x="86613" y="1651"/>
                </a:lnTo>
                <a:lnTo>
                  <a:pt x="0" y="49911"/>
                </a:lnTo>
                <a:lnTo>
                  <a:pt x="84581" y="101473"/>
                </a:lnTo>
                <a:lnTo>
                  <a:pt x="87629" y="103378"/>
                </a:lnTo>
                <a:lnTo>
                  <a:pt x="91566" y="102362"/>
                </a:lnTo>
                <a:lnTo>
                  <a:pt x="93344" y="99441"/>
                </a:lnTo>
                <a:lnTo>
                  <a:pt x="95122" y="96393"/>
                </a:lnTo>
                <a:lnTo>
                  <a:pt x="94233" y="92456"/>
                </a:lnTo>
                <a:lnTo>
                  <a:pt x="91186" y="90678"/>
                </a:lnTo>
                <a:lnTo>
                  <a:pt x="35638" y="56769"/>
                </a:lnTo>
                <a:lnTo>
                  <a:pt x="27812" y="56769"/>
                </a:lnTo>
                <a:lnTo>
                  <a:pt x="12445" y="56515"/>
                </a:lnTo>
                <a:lnTo>
                  <a:pt x="12700" y="43815"/>
                </a:lnTo>
                <a:lnTo>
                  <a:pt x="37151" y="43815"/>
                </a:lnTo>
                <a:lnTo>
                  <a:pt x="92709" y="12827"/>
                </a:lnTo>
                <a:lnTo>
                  <a:pt x="95757" y="11049"/>
                </a:lnTo>
                <a:lnTo>
                  <a:pt x="96900" y="7239"/>
                </a:lnTo>
                <a:lnTo>
                  <a:pt x="95250" y="4064"/>
                </a:lnTo>
                <a:lnTo>
                  <a:pt x="93471" y="1016"/>
                </a:lnTo>
                <a:lnTo>
                  <a:pt x="89662" y="0"/>
                </a:lnTo>
                <a:close/>
              </a:path>
              <a:path w="1888489" h="1127125">
                <a:moveTo>
                  <a:pt x="66293" y="45593"/>
                </a:moveTo>
                <a:lnTo>
                  <a:pt x="65658" y="58293"/>
                </a:lnTo>
                <a:lnTo>
                  <a:pt x="88011" y="59436"/>
                </a:lnTo>
                <a:lnTo>
                  <a:pt x="116077" y="61849"/>
                </a:lnTo>
                <a:lnTo>
                  <a:pt x="117220" y="49149"/>
                </a:lnTo>
                <a:lnTo>
                  <a:pt x="89026" y="46736"/>
                </a:lnTo>
                <a:lnTo>
                  <a:pt x="66293" y="45593"/>
                </a:lnTo>
                <a:close/>
              </a:path>
              <a:path w="1888489" h="1127125">
                <a:moveTo>
                  <a:pt x="12700" y="43815"/>
                </a:moveTo>
                <a:lnTo>
                  <a:pt x="12445" y="56515"/>
                </a:lnTo>
                <a:lnTo>
                  <a:pt x="27812" y="56769"/>
                </a:lnTo>
                <a:lnTo>
                  <a:pt x="27833" y="55753"/>
                </a:lnTo>
                <a:lnTo>
                  <a:pt x="15747" y="55753"/>
                </a:lnTo>
                <a:lnTo>
                  <a:pt x="15875" y="44704"/>
                </a:lnTo>
                <a:lnTo>
                  <a:pt x="28056" y="44704"/>
                </a:lnTo>
                <a:lnTo>
                  <a:pt x="28066" y="44196"/>
                </a:lnTo>
                <a:lnTo>
                  <a:pt x="12700" y="43815"/>
                </a:lnTo>
                <a:close/>
              </a:path>
              <a:path w="1888489" h="1127125">
                <a:moveTo>
                  <a:pt x="27908" y="52049"/>
                </a:moveTo>
                <a:lnTo>
                  <a:pt x="27812" y="56769"/>
                </a:lnTo>
                <a:lnTo>
                  <a:pt x="35638" y="56769"/>
                </a:lnTo>
                <a:lnTo>
                  <a:pt x="27908" y="52049"/>
                </a:lnTo>
                <a:close/>
              </a:path>
              <a:path w="1888489" h="1127125">
                <a:moveTo>
                  <a:pt x="15875" y="44704"/>
                </a:moveTo>
                <a:lnTo>
                  <a:pt x="15747" y="55753"/>
                </a:lnTo>
                <a:lnTo>
                  <a:pt x="25272" y="50440"/>
                </a:lnTo>
                <a:lnTo>
                  <a:pt x="15875" y="44704"/>
                </a:lnTo>
                <a:close/>
              </a:path>
              <a:path w="1888489" h="1127125">
                <a:moveTo>
                  <a:pt x="25272" y="50440"/>
                </a:moveTo>
                <a:lnTo>
                  <a:pt x="15747" y="55753"/>
                </a:lnTo>
                <a:lnTo>
                  <a:pt x="27833" y="55753"/>
                </a:lnTo>
                <a:lnTo>
                  <a:pt x="27908" y="52049"/>
                </a:lnTo>
                <a:lnTo>
                  <a:pt x="25272" y="50440"/>
                </a:lnTo>
                <a:close/>
              </a:path>
              <a:path w="1888489" h="1127125">
                <a:moveTo>
                  <a:pt x="27971" y="48935"/>
                </a:moveTo>
                <a:lnTo>
                  <a:pt x="25272" y="50440"/>
                </a:lnTo>
                <a:lnTo>
                  <a:pt x="27908" y="52049"/>
                </a:lnTo>
                <a:lnTo>
                  <a:pt x="27971" y="48935"/>
                </a:lnTo>
                <a:close/>
              </a:path>
              <a:path w="1888489" h="1127125">
                <a:moveTo>
                  <a:pt x="28056" y="44704"/>
                </a:moveTo>
                <a:lnTo>
                  <a:pt x="15875" y="44704"/>
                </a:lnTo>
                <a:lnTo>
                  <a:pt x="25272" y="50440"/>
                </a:lnTo>
                <a:lnTo>
                  <a:pt x="27971" y="48935"/>
                </a:lnTo>
                <a:lnTo>
                  <a:pt x="28056" y="44704"/>
                </a:lnTo>
                <a:close/>
              </a:path>
              <a:path w="1888489" h="1127125">
                <a:moveTo>
                  <a:pt x="37151" y="43815"/>
                </a:moveTo>
                <a:lnTo>
                  <a:pt x="12700" y="43815"/>
                </a:lnTo>
                <a:lnTo>
                  <a:pt x="28066" y="44196"/>
                </a:lnTo>
                <a:lnTo>
                  <a:pt x="27971" y="48935"/>
                </a:lnTo>
                <a:lnTo>
                  <a:pt x="37151" y="43815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0779" y="5545835"/>
            <a:ext cx="135636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3759" y="2348738"/>
            <a:ext cx="4035425" cy="2563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893444" marR="574040">
              <a:lnSpc>
                <a:spcPct val="100000"/>
              </a:lnSpc>
            </a:pP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.USER_ID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spc="5" dirty="0">
                <a:latin typeface="Consolas"/>
                <a:cs typeface="Consolas"/>
              </a:rPr>
              <a:t>userId,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.PASSWORD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password,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.NAME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name,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.EMAIL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email,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TYPE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</a:t>
            </a:r>
            <a:r>
              <a:rPr sz="1400" b="1" spc="-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from </a:t>
            </a:r>
            <a:r>
              <a:rPr sz="1400" b="1" spc="5" dirty="0">
                <a:latin typeface="Consolas"/>
                <a:cs typeface="Consolas"/>
              </a:rPr>
              <a:t>USER_TB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where user</a:t>
            </a:r>
            <a:r>
              <a:rPr sz="1400" b="1" dirty="0">
                <a:latin typeface="Consolas"/>
                <a:cs typeface="Consolas"/>
              </a:rPr>
              <a:t>.USER_ID =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FF"/>
                </a:solidFill>
                <a:latin typeface="Consolas"/>
                <a:cs typeface="Consolas"/>
              </a:rPr>
              <a:t>'namoosori'</a:t>
            </a:r>
            <a:r>
              <a:rPr sz="1400" b="1" spc="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5803" y="3420109"/>
            <a:ext cx="357505" cy="714375"/>
          </a:xfrm>
          <a:custGeom>
            <a:avLst/>
            <a:gdLst/>
            <a:ahLst/>
            <a:cxnLst/>
            <a:rect l="l" t="t" r="r" b="b"/>
            <a:pathLst>
              <a:path w="357504" h="714375">
                <a:moveTo>
                  <a:pt x="11175" y="178562"/>
                </a:moveTo>
                <a:lnTo>
                  <a:pt x="0" y="178562"/>
                </a:lnTo>
                <a:lnTo>
                  <a:pt x="0" y="535685"/>
                </a:lnTo>
                <a:lnTo>
                  <a:pt x="11175" y="535685"/>
                </a:lnTo>
                <a:lnTo>
                  <a:pt x="11175" y="178562"/>
                </a:lnTo>
                <a:close/>
              </a:path>
              <a:path w="357504" h="714375">
                <a:moveTo>
                  <a:pt x="44704" y="178562"/>
                </a:moveTo>
                <a:lnTo>
                  <a:pt x="22351" y="178562"/>
                </a:lnTo>
                <a:lnTo>
                  <a:pt x="22351" y="535685"/>
                </a:lnTo>
                <a:lnTo>
                  <a:pt x="44704" y="535685"/>
                </a:lnTo>
                <a:lnTo>
                  <a:pt x="44704" y="178562"/>
                </a:lnTo>
                <a:close/>
              </a:path>
              <a:path w="357504" h="714375">
                <a:moveTo>
                  <a:pt x="178688" y="0"/>
                </a:moveTo>
                <a:lnTo>
                  <a:pt x="178688" y="178562"/>
                </a:lnTo>
                <a:lnTo>
                  <a:pt x="55880" y="178562"/>
                </a:lnTo>
                <a:lnTo>
                  <a:pt x="55880" y="535685"/>
                </a:lnTo>
                <a:lnTo>
                  <a:pt x="178688" y="535685"/>
                </a:lnTo>
                <a:lnTo>
                  <a:pt x="178688" y="714247"/>
                </a:lnTo>
                <a:lnTo>
                  <a:pt x="357250" y="357123"/>
                </a:lnTo>
                <a:lnTo>
                  <a:pt x="1786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4879" y="5035296"/>
            <a:ext cx="1377696" cy="29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5547" y="5021579"/>
            <a:ext cx="1395984" cy="376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2401" y="5013197"/>
            <a:ext cx="1368425" cy="285750"/>
          </a:xfrm>
          <a:custGeom>
            <a:avLst/>
            <a:gdLst/>
            <a:ahLst/>
            <a:cxnLst/>
            <a:rect l="l" t="t" r="r" b="b"/>
            <a:pathLst>
              <a:path w="1368425" h="285750">
                <a:moveTo>
                  <a:pt x="1320546" y="0"/>
                </a:moveTo>
                <a:lnTo>
                  <a:pt x="47625" y="0"/>
                </a:lnTo>
                <a:lnTo>
                  <a:pt x="29092" y="3744"/>
                </a:lnTo>
                <a:lnTo>
                  <a:pt x="13954" y="13954"/>
                </a:lnTo>
                <a:lnTo>
                  <a:pt x="3744" y="29092"/>
                </a:lnTo>
                <a:lnTo>
                  <a:pt x="0" y="47625"/>
                </a:lnTo>
                <a:lnTo>
                  <a:pt x="0" y="238124"/>
                </a:lnTo>
                <a:lnTo>
                  <a:pt x="3744" y="256657"/>
                </a:lnTo>
                <a:lnTo>
                  <a:pt x="13954" y="271795"/>
                </a:lnTo>
                <a:lnTo>
                  <a:pt x="29092" y="282005"/>
                </a:lnTo>
                <a:lnTo>
                  <a:pt x="47625" y="285749"/>
                </a:lnTo>
                <a:lnTo>
                  <a:pt x="1320546" y="285749"/>
                </a:lnTo>
                <a:lnTo>
                  <a:pt x="1339078" y="282005"/>
                </a:lnTo>
                <a:lnTo>
                  <a:pt x="1354216" y="271795"/>
                </a:lnTo>
                <a:lnTo>
                  <a:pt x="1364426" y="256657"/>
                </a:lnTo>
                <a:lnTo>
                  <a:pt x="1368171" y="238124"/>
                </a:lnTo>
                <a:lnTo>
                  <a:pt x="1368171" y="47625"/>
                </a:lnTo>
                <a:lnTo>
                  <a:pt x="1364426" y="29092"/>
                </a:lnTo>
                <a:lnTo>
                  <a:pt x="1354216" y="13954"/>
                </a:lnTo>
                <a:lnTo>
                  <a:pt x="1339078" y="3744"/>
                </a:lnTo>
                <a:lnTo>
                  <a:pt x="1320546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2401" y="5013197"/>
            <a:ext cx="1368425" cy="285750"/>
          </a:xfrm>
          <a:custGeom>
            <a:avLst/>
            <a:gdLst/>
            <a:ahLst/>
            <a:cxnLst/>
            <a:rect l="l" t="t" r="r" b="b"/>
            <a:pathLst>
              <a:path w="1368425" h="285750">
                <a:moveTo>
                  <a:pt x="0" y="47625"/>
                </a:moveTo>
                <a:lnTo>
                  <a:pt x="3744" y="29092"/>
                </a:lnTo>
                <a:lnTo>
                  <a:pt x="13954" y="13954"/>
                </a:lnTo>
                <a:lnTo>
                  <a:pt x="29092" y="3744"/>
                </a:lnTo>
                <a:lnTo>
                  <a:pt x="47625" y="0"/>
                </a:lnTo>
                <a:lnTo>
                  <a:pt x="1320546" y="0"/>
                </a:lnTo>
                <a:lnTo>
                  <a:pt x="1339078" y="3744"/>
                </a:lnTo>
                <a:lnTo>
                  <a:pt x="1354216" y="13954"/>
                </a:lnTo>
                <a:lnTo>
                  <a:pt x="1364426" y="29092"/>
                </a:lnTo>
                <a:lnTo>
                  <a:pt x="1368171" y="47625"/>
                </a:lnTo>
                <a:lnTo>
                  <a:pt x="1368171" y="238124"/>
                </a:lnTo>
                <a:lnTo>
                  <a:pt x="1364426" y="256657"/>
                </a:lnTo>
                <a:lnTo>
                  <a:pt x="1354216" y="271795"/>
                </a:lnTo>
                <a:lnTo>
                  <a:pt x="1339078" y="282005"/>
                </a:lnTo>
                <a:lnTo>
                  <a:pt x="1320546" y="285749"/>
                </a:lnTo>
                <a:lnTo>
                  <a:pt x="47625" y="285749"/>
                </a:lnTo>
                <a:lnTo>
                  <a:pt x="29092" y="282005"/>
                </a:lnTo>
                <a:lnTo>
                  <a:pt x="13954" y="271795"/>
                </a:lnTo>
                <a:lnTo>
                  <a:pt x="3744" y="256657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6349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32401" y="5040376"/>
            <a:ext cx="136842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400" b="1" i="1" dirty="0">
                <a:latin typeface="Consolas"/>
                <a:cs typeface="Consolas"/>
              </a:rPr>
              <a:t>"</a:t>
            </a:r>
            <a:r>
              <a:rPr sz="1400" b="1" dirty="0">
                <a:latin typeface="Consolas"/>
                <a:cs typeface="Consolas"/>
              </a:rPr>
              <a:t>namoosori</a:t>
            </a:r>
            <a:r>
              <a:rPr sz="1400" b="1" i="1" dirty="0"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(3/4)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70216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Calibri"/>
                <a:cs typeface="Calibri"/>
              </a:rPr>
              <a:t>'$'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지시자로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설정하면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문자열을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변경하거나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이스케이프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처리하지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않고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매핑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15" dirty="0">
                <a:latin typeface="Calibri"/>
                <a:cs typeface="Calibri"/>
              </a:rPr>
              <a:t>'?' </a:t>
            </a:r>
            <a:r>
              <a:rPr sz="1800" b="1" spc="-385" dirty="0">
                <a:latin typeface="Malgun Gothic"/>
                <a:cs typeface="Malgun Gothic"/>
              </a:rPr>
              <a:t>표기법으로  </a:t>
            </a:r>
            <a:r>
              <a:rPr sz="1800" b="1" spc="-380" dirty="0">
                <a:latin typeface="Malgun Gothic"/>
                <a:cs typeface="Malgun Gothic"/>
              </a:rPr>
              <a:t>변경이  </a:t>
            </a:r>
            <a:r>
              <a:rPr sz="1800" b="1" spc="-375" dirty="0">
                <a:latin typeface="Malgun Gothic"/>
                <a:cs typeface="Malgun Gothic"/>
              </a:rPr>
              <a:t>되는  </a:t>
            </a:r>
            <a:r>
              <a:rPr sz="1800" b="1" spc="-380" dirty="0">
                <a:latin typeface="Malgun Gothic"/>
                <a:cs typeface="Malgun Gothic"/>
              </a:rPr>
              <a:t>과정을</a:t>
            </a:r>
            <a:r>
              <a:rPr sz="1800" b="1" spc="-4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like </a:t>
            </a:r>
            <a:r>
              <a:rPr sz="1800" b="1" spc="-375" dirty="0">
                <a:latin typeface="Malgun Gothic"/>
                <a:cs typeface="Malgun Gothic"/>
              </a:rPr>
              <a:t>검색  </a:t>
            </a:r>
            <a:r>
              <a:rPr sz="1800" b="1" spc="-365" dirty="0">
                <a:latin typeface="Malgun Gothic"/>
                <a:cs typeface="Malgun Gothic"/>
              </a:rPr>
              <a:t>시 </a:t>
            </a:r>
            <a:r>
              <a:rPr sz="1800" b="1" spc="-155" dirty="0">
                <a:latin typeface="Calibri"/>
                <a:cs typeface="Calibri"/>
              </a:rPr>
              <a:t>'%'</a:t>
            </a:r>
            <a:r>
              <a:rPr sz="1800" b="1" spc="-155" dirty="0">
                <a:latin typeface="Malgun Gothic"/>
                <a:cs typeface="Malgun Gothic"/>
              </a:rPr>
              <a:t>문자열을 </a:t>
            </a:r>
            <a:r>
              <a:rPr sz="1800" b="1" spc="-385" dirty="0">
                <a:latin typeface="Malgun Gothic"/>
                <a:cs typeface="Malgun Gothic"/>
              </a:rPr>
              <a:t>조합하기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385" dirty="0">
                <a:latin typeface="Malgun Gothic"/>
                <a:cs typeface="Malgun Gothic"/>
              </a:rPr>
              <a:t>사용하기도  </a:t>
            </a:r>
            <a:r>
              <a:rPr sz="1800" b="1" spc="-275" dirty="0">
                <a:latin typeface="Malgun Gothic"/>
                <a:cs typeface="Malgun Gothic"/>
              </a:rPr>
              <a:t>하지만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15" dirty="0">
                <a:latin typeface="Calibri"/>
                <a:cs typeface="Calibri"/>
              </a:rPr>
              <a:t>Injection</a:t>
            </a:r>
            <a:r>
              <a:rPr sz="1800" b="1" spc="-15" dirty="0">
                <a:latin typeface="Malgun Gothic"/>
                <a:cs typeface="Malgun Gothic"/>
              </a:rPr>
              <a:t>의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위험이  있어서  </a:t>
            </a:r>
            <a:r>
              <a:rPr sz="1800" b="1" spc="-385" dirty="0">
                <a:latin typeface="Malgun Gothic"/>
                <a:cs typeface="Malgun Gothic"/>
              </a:rPr>
              <a:t>주의해야 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833" y="2353564"/>
            <a:ext cx="4648835" cy="2596515"/>
          </a:xfrm>
          <a:custGeom>
            <a:avLst/>
            <a:gdLst/>
            <a:ahLst/>
            <a:cxnLst/>
            <a:rect l="l" t="t" r="r" b="b"/>
            <a:pathLst>
              <a:path w="4648835" h="2596515">
                <a:moveTo>
                  <a:pt x="0" y="2596007"/>
                </a:moveTo>
                <a:lnTo>
                  <a:pt x="4648581" y="2596007"/>
                </a:lnTo>
                <a:lnTo>
                  <a:pt x="4648581" y="0"/>
                </a:lnTo>
                <a:lnTo>
                  <a:pt x="0" y="0"/>
                </a:lnTo>
                <a:lnTo>
                  <a:pt x="0" y="25960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3800" y="2575178"/>
            <a:ext cx="4258945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"selectUsers"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"User"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798830" marR="89344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user.USER_ID </a:t>
            </a:r>
            <a:r>
              <a:rPr sz="1400" b="1" spc="5" dirty="0">
                <a:latin typeface="Consolas"/>
                <a:cs typeface="Consolas"/>
              </a:rPr>
              <a:t>as userId,  </a:t>
            </a:r>
            <a:r>
              <a:rPr sz="1400" b="1" dirty="0">
                <a:latin typeface="Consolas"/>
                <a:cs typeface="Consolas"/>
              </a:rPr>
              <a:t>user.PASSWORD as password,  </a:t>
            </a:r>
            <a:r>
              <a:rPr sz="1400" b="1" spc="5" dirty="0">
                <a:latin typeface="Consolas"/>
                <a:cs typeface="Consolas"/>
              </a:rPr>
              <a:t>user.NAME </a:t>
            </a:r>
            <a:r>
              <a:rPr sz="1400" b="1" dirty="0">
                <a:latin typeface="Consolas"/>
                <a:cs typeface="Consolas"/>
              </a:rPr>
              <a:t>as name,  user.EMAIL as email,  </a:t>
            </a:r>
            <a:r>
              <a:rPr sz="1400" b="1" spc="5" dirty="0">
                <a:latin typeface="Consolas"/>
                <a:cs typeface="Consolas"/>
              </a:rPr>
              <a:t>user.TYPE </a:t>
            </a:r>
            <a:r>
              <a:rPr sz="1400" b="1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USER_TB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user.NAME LIKE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'%${value}%'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9833" y="5525680"/>
            <a:ext cx="9145270" cy="571500"/>
          </a:xfrm>
          <a:custGeom>
            <a:avLst/>
            <a:gdLst/>
            <a:ahLst/>
            <a:cxnLst/>
            <a:rect l="l" t="t" r="r" b="b"/>
            <a:pathLst>
              <a:path w="9145270" h="571500">
                <a:moveTo>
                  <a:pt x="0" y="571373"/>
                </a:moveTo>
                <a:lnTo>
                  <a:pt x="9145270" y="571373"/>
                </a:lnTo>
                <a:lnTo>
                  <a:pt x="9145270" y="0"/>
                </a:lnTo>
                <a:lnTo>
                  <a:pt x="0" y="0"/>
                </a:lnTo>
                <a:lnTo>
                  <a:pt x="0" y="57137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833" y="5525680"/>
            <a:ext cx="9145270" cy="5715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List&lt;User&gt;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users </a:t>
            </a:r>
            <a:r>
              <a:rPr sz="1400" b="1" dirty="0">
                <a:latin typeface="Consolas"/>
                <a:cs typeface="Consolas"/>
              </a:rPr>
              <a:t>= (List&lt;User&gt;) session.selectList(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"selectUsers"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1711" y="4514088"/>
            <a:ext cx="137160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7492" y="4660391"/>
            <a:ext cx="3724910" cy="993775"/>
          </a:xfrm>
          <a:custGeom>
            <a:avLst/>
            <a:gdLst/>
            <a:ahLst/>
            <a:cxnLst/>
            <a:rect l="l" t="t" r="r" b="b"/>
            <a:pathLst>
              <a:path w="3724909" h="993775">
                <a:moveTo>
                  <a:pt x="3721985" y="974534"/>
                </a:moveTo>
                <a:lnTo>
                  <a:pt x="3709162" y="974534"/>
                </a:lnTo>
                <a:lnTo>
                  <a:pt x="3709542" y="976083"/>
                </a:lnTo>
                <a:lnTo>
                  <a:pt x="3709380" y="976083"/>
                </a:lnTo>
                <a:lnTo>
                  <a:pt x="3711829" y="993482"/>
                </a:lnTo>
                <a:lnTo>
                  <a:pt x="3724402" y="991717"/>
                </a:lnTo>
                <a:lnTo>
                  <a:pt x="3722203" y="976083"/>
                </a:lnTo>
                <a:lnTo>
                  <a:pt x="3709542" y="976083"/>
                </a:lnTo>
                <a:lnTo>
                  <a:pt x="3709296" y="975491"/>
                </a:lnTo>
                <a:lnTo>
                  <a:pt x="3722119" y="975491"/>
                </a:lnTo>
                <a:lnTo>
                  <a:pt x="3721985" y="974534"/>
                </a:lnTo>
                <a:close/>
              </a:path>
              <a:path w="3724909" h="993775">
                <a:moveTo>
                  <a:pt x="3709162" y="974534"/>
                </a:moveTo>
                <a:lnTo>
                  <a:pt x="3709296" y="975491"/>
                </a:lnTo>
                <a:lnTo>
                  <a:pt x="3709542" y="976083"/>
                </a:lnTo>
                <a:lnTo>
                  <a:pt x="3709162" y="974534"/>
                </a:lnTo>
                <a:close/>
              </a:path>
              <a:path w="3724909" h="993775">
                <a:moveTo>
                  <a:pt x="3701876" y="957635"/>
                </a:moveTo>
                <a:lnTo>
                  <a:pt x="3709296" y="975491"/>
                </a:lnTo>
                <a:lnTo>
                  <a:pt x="3709162" y="974534"/>
                </a:lnTo>
                <a:lnTo>
                  <a:pt x="3721985" y="974534"/>
                </a:lnTo>
                <a:lnTo>
                  <a:pt x="3721735" y="972756"/>
                </a:lnTo>
                <a:lnTo>
                  <a:pt x="3721354" y="971194"/>
                </a:lnTo>
                <a:lnTo>
                  <a:pt x="3715894" y="958265"/>
                </a:lnTo>
                <a:lnTo>
                  <a:pt x="3702304" y="958265"/>
                </a:lnTo>
                <a:lnTo>
                  <a:pt x="3701876" y="957635"/>
                </a:lnTo>
                <a:close/>
              </a:path>
              <a:path w="3724909" h="993775">
                <a:moveTo>
                  <a:pt x="3701668" y="957135"/>
                </a:moveTo>
                <a:lnTo>
                  <a:pt x="3701876" y="957635"/>
                </a:lnTo>
                <a:lnTo>
                  <a:pt x="3702304" y="958265"/>
                </a:lnTo>
                <a:lnTo>
                  <a:pt x="3701668" y="957135"/>
                </a:lnTo>
                <a:close/>
              </a:path>
              <a:path w="3724909" h="993775">
                <a:moveTo>
                  <a:pt x="3715417" y="957135"/>
                </a:moveTo>
                <a:lnTo>
                  <a:pt x="3701668" y="957135"/>
                </a:lnTo>
                <a:lnTo>
                  <a:pt x="3702304" y="958265"/>
                </a:lnTo>
                <a:lnTo>
                  <a:pt x="3715894" y="958265"/>
                </a:lnTo>
                <a:lnTo>
                  <a:pt x="3715417" y="957135"/>
                </a:lnTo>
                <a:close/>
              </a:path>
              <a:path w="3724909" h="993775">
                <a:moveTo>
                  <a:pt x="3706495" y="941920"/>
                </a:moveTo>
                <a:lnTo>
                  <a:pt x="3696081" y="949083"/>
                </a:lnTo>
                <a:lnTo>
                  <a:pt x="3701876" y="957635"/>
                </a:lnTo>
                <a:lnTo>
                  <a:pt x="3701668" y="957135"/>
                </a:lnTo>
                <a:lnTo>
                  <a:pt x="3715417" y="957135"/>
                </a:lnTo>
                <a:lnTo>
                  <a:pt x="3713353" y="952245"/>
                </a:lnTo>
                <a:lnTo>
                  <a:pt x="3713226" y="951852"/>
                </a:lnTo>
                <a:lnTo>
                  <a:pt x="3712972" y="951471"/>
                </a:lnTo>
                <a:lnTo>
                  <a:pt x="3712845" y="951115"/>
                </a:lnTo>
                <a:lnTo>
                  <a:pt x="3706495" y="941920"/>
                </a:lnTo>
                <a:close/>
              </a:path>
              <a:path w="3724909" h="993775">
                <a:moveTo>
                  <a:pt x="3639566" y="880871"/>
                </a:moveTo>
                <a:lnTo>
                  <a:pt x="3632454" y="891285"/>
                </a:lnTo>
                <a:lnTo>
                  <a:pt x="3650234" y="903350"/>
                </a:lnTo>
                <a:lnTo>
                  <a:pt x="3672459" y="921638"/>
                </a:lnTo>
                <a:lnTo>
                  <a:pt x="3680460" y="911859"/>
                </a:lnTo>
                <a:lnTo>
                  <a:pt x="3658362" y="893571"/>
                </a:lnTo>
                <a:lnTo>
                  <a:pt x="3639566" y="880871"/>
                </a:lnTo>
                <a:close/>
              </a:path>
              <a:path w="3724909" h="993775">
                <a:moveTo>
                  <a:pt x="3560953" y="837310"/>
                </a:moveTo>
                <a:lnTo>
                  <a:pt x="3555746" y="848867"/>
                </a:lnTo>
                <a:lnTo>
                  <a:pt x="3592576" y="867409"/>
                </a:lnTo>
                <a:lnTo>
                  <a:pt x="3600323" y="871854"/>
                </a:lnTo>
                <a:lnTo>
                  <a:pt x="3606673" y="860805"/>
                </a:lnTo>
                <a:lnTo>
                  <a:pt x="3599053" y="856360"/>
                </a:lnTo>
                <a:lnTo>
                  <a:pt x="3563112" y="838199"/>
                </a:lnTo>
                <a:lnTo>
                  <a:pt x="3560953" y="837310"/>
                </a:lnTo>
                <a:close/>
              </a:path>
              <a:path w="3724909" h="993775">
                <a:moveTo>
                  <a:pt x="3478403" y="802893"/>
                </a:moveTo>
                <a:lnTo>
                  <a:pt x="3474212" y="814831"/>
                </a:lnTo>
                <a:lnTo>
                  <a:pt x="3474592" y="814958"/>
                </a:lnTo>
                <a:lnTo>
                  <a:pt x="3518027" y="832103"/>
                </a:lnTo>
                <a:lnTo>
                  <a:pt x="3520948" y="833373"/>
                </a:lnTo>
                <a:lnTo>
                  <a:pt x="3526028" y="821816"/>
                </a:lnTo>
                <a:lnTo>
                  <a:pt x="3523107" y="820546"/>
                </a:lnTo>
                <a:lnTo>
                  <a:pt x="3479291" y="803147"/>
                </a:lnTo>
                <a:lnTo>
                  <a:pt x="3478403" y="802893"/>
                </a:lnTo>
                <a:close/>
              </a:path>
              <a:path w="3724909" h="993775">
                <a:moveTo>
                  <a:pt x="3394202" y="773810"/>
                </a:moveTo>
                <a:lnTo>
                  <a:pt x="3390265" y="785875"/>
                </a:lnTo>
                <a:lnTo>
                  <a:pt x="3427603" y="798067"/>
                </a:lnTo>
                <a:lnTo>
                  <a:pt x="3438271" y="801877"/>
                </a:lnTo>
                <a:lnTo>
                  <a:pt x="3442589" y="789939"/>
                </a:lnTo>
                <a:lnTo>
                  <a:pt x="3431793" y="786129"/>
                </a:lnTo>
                <a:lnTo>
                  <a:pt x="3394202" y="773810"/>
                </a:lnTo>
                <a:close/>
              </a:path>
              <a:path w="3724909" h="993775">
                <a:moveTo>
                  <a:pt x="3308731" y="748537"/>
                </a:moveTo>
                <a:lnTo>
                  <a:pt x="3305302" y="760856"/>
                </a:lnTo>
                <a:lnTo>
                  <a:pt x="3323082" y="765555"/>
                </a:lnTo>
                <a:lnTo>
                  <a:pt x="3354070" y="774826"/>
                </a:lnTo>
                <a:lnTo>
                  <a:pt x="3357626" y="762634"/>
                </a:lnTo>
                <a:lnTo>
                  <a:pt x="3326638" y="753490"/>
                </a:lnTo>
                <a:lnTo>
                  <a:pt x="3308731" y="748537"/>
                </a:lnTo>
                <a:close/>
              </a:path>
              <a:path w="3724909" h="993775">
                <a:moveTo>
                  <a:pt x="3222498" y="726185"/>
                </a:moveTo>
                <a:lnTo>
                  <a:pt x="3219450" y="738504"/>
                </a:lnTo>
                <a:lnTo>
                  <a:pt x="3265805" y="750061"/>
                </a:lnTo>
                <a:lnTo>
                  <a:pt x="3268599" y="750823"/>
                </a:lnTo>
                <a:lnTo>
                  <a:pt x="3271901" y="738504"/>
                </a:lnTo>
                <a:lnTo>
                  <a:pt x="3269107" y="737742"/>
                </a:lnTo>
                <a:lnTo>
                  <a:pt x="3222498" y="726185"/>
                </a:lnTo>
                <a:close/>
              </a:path>
              <a:path w="3724909" h="993775">
                <a:moveTo>
                  <a:pt x="3135630" y="706119"/>
                </a:moveTo>
                <a:lnTo>
                  <a:pt x="3133090" y="718438"/>
                </a:lnTo>
                <a:lnTo>
                  <a:pt x="3142488" y="720470"/>
                </a:lnTo>
                <a:lnTo>
                  <a:pt x="3182492" y="729741"/>
                </a:lnTo>
                <a:lnTo>
                  <a:pt x="3185287" y="717295"/>
                </a:lnTo>
                <a:lnTo>
                  <a:pt x="3145282" y="708151"/>
                </a:lnTo>
                <a:lnTo>
                  <a:pt x="3135630" y="706119"/>
                </a:lnTo>
                <a:close/>
              </a:path>
              <a:path w="3724909" h="993775">
                <a:moveTo>
                  <a:pt x="3048508" y="688212"/>
                </a:moveTo>
                <a:lnTo>
                  <a:pt x="3046095" y="700658"/>
                </a:lnTo>
                <a:lnTo>
                  <a:pt x="3095752" y="710564"/>
                </a:lnTo>
                <a:lnTo>
                  <a:pt x="3098418" y="698245"/>
                </a:lnTo>
                <a:lnTo>
                  <a:pt x="3079241" y="694181"/>
                </a:lnTo>
                <a:lnTo>
                  <a:pt x="3048508" y="688212"/>
                </a:lnTo>
                <a:close/>
              </a:path>
              <a:path w="3724909" h="993775">
                <a:moveTo>
                  <a:pt x="2961005" y="671956"/>
                </a:moveTo>
                <a:lnTo>
                  <a:pt x="2958718" y="684529"/>
                </a:lnTo>
                <a:lnTo>
                  <a:pt x="3008376" y="693292"/>
                </a:lnTo>
                <a:lnTo>
                  <a:pt x="3008630" y="693292"/>
                </a:lnTo>
                <a:lnTo>
                  <a:pt x="3011170" y="680846"/>
                </a:lnTo>
                <a:lnTo>
                  <a:pt x="3010789" y="680846"/>
                </a:lnTo>
                <a:lnTo>
                  <a:pt x="2961005" y="671956"/>
                </a:lnTo>
                <a:close/>
              </a:path>
              <a:path w="3724909" h="993775">
                <a:moveTo>
                  <a:pt x="2873248" y="657224"/>
                </a:moveTo>
                <a:lnTo>
                  <a:pt x="2871216" y="669797"/>
                </a:lnTo>
                <a:lnTo>
                  <a:pt x="2921254" y="678052"/>
                </a:lnTo>
                <a:lnTo>
                  <a:pt x="2923413" y="665479"/>
                </a:lnTo>
                <a:lnTo>
                  <a:pt x="2873248" y="657224"/>
                </a:lnTo>
                <a:close/>
              </a:path>
              <a:path w="3724909" h="993775">
                <a:moveTo>
                  <a:pt x="2785110" y="644143"/>
                </a:moveTo>
                <a:lnTo>
                  <a:pt x="2783459" y="656716"/>
                </a:lnTo>
                <a:lnTo>
                  <a:pt x="2833624" y="664082"/>
                </a:lnTo>
                <a:lnTo>
                  <a:pt x="2835402" y="651509"/>
                </a:lnTo>
                <a:lnTo>
                  <a:pt x="2791714" y="645032"/>
                </a:lnTo>
                <a:lnTo>
                  <a:pt x="2785110" y="644143"/>
                </a:lnTo>
                <a:close/>
              </a:path>
              <a:path w="3724909" h="993775">
                <a:moveTo>
                  <a:pt x="2696972" y="632459"/>
                </a:moveTo>
                <a:lnTo>
                  <a:pt x="2695321" y="645032"/>
                </a:lnTo>
                <a:lnTo>
                  <a:pt x="2713101" y="647191"/>
                </a:lnTo>
                <a:lnTo>
                  <a:pt x="2745613" y="651636"/>
                </a:lnTo>
                <a:lnTo>
                  <a:pt x="2747391" y="639063"/>
                </a:lnTo>
                <a:lnTo>
                  <a:pt x="2714752" y="634618"/>
                </a:lnTo>
                <a:lnTo>
                  <a:pt x="2696972" y="632459"/>
                </a:lnTo>
                <a:close/>
              </a:path>
              <a:path w="3724909" h="993775">
                <a:moveTo>
                  <a:pt x="2608580" y="622045"/>
                </a:moveTo>
                <a:lnTo>
                  <a:pt x="2607183" y="634618"/>
                </a:lnTo>
                <a:lnTo>
                  <a:pt x="2657602" y="640460"/>
                </a:lnTo>
                <a:lnTo>
                  <a:pt x="2659126" y="627887"/>
                </a:lnTo>
                <a:lnTo>
                  <a:pt x="2636139" y="624966"/>
                </a:lnTo>
                <a:lnTo>
                  <a:pt x="2608580" y="622045"/>
                </a:lnTo>
                <a:close/>
              </a:path>
              <a:path w="3724909" h="993775">
                <a:moveTo>
                  <a:pt x="2519934" y="613028"/>
                </a:moveTo>
                <a:lnTo>
                  <a:pt x="2518791" y="625601"/>
                </a:lnTo>
                <a:lnTo>
                  <a:pt x="2554605" y="628903"/>
                </a:lnTo>
                <a:lnTo>
                  <a:pt x="2569337" y="630427"/>
                </a:lnTo>
                <a:lnTo>
                  <a:pt x="2570734" y="617854"/>
                </a:lnTo>
                <a:lnTo>
                  <a:pt x="2556002" y="616203"/>
                </a:lnTo>
                <a:lnTo>
                  <a:pt x="2519934" y="613028"/>
                </a:lnTo>
                <a:close/>
              </a:path>
              <a:path w="3724909" h="993775">
                <a:moveTo>
                  <a:pt x="2431415" y="605027"/>
                </a:moveTo>
                <a:lnTo>
                  <a:pt x="2430272" y="617727"/>
                </a:lnTo>
                <a:lnTo>
                  <a:pt x="2480945" y="622172"/>
                </a:lnTo>
                <a:lnTo>
                  <a:pt x="2482088" y="609599"/>
                </a:lnTo>
                <a:lnTo>
                  <a:pt x="2431415" y="605027"/>
                </a:lnTo>
                <a:close/>
              </a:path>
              <a:path w="3724909" h="993775">
                <a:moveTo>
                  <a:pt x="2342642" y="598296"/>
                </a:moveTo>
                <a:lnTo>
                  <a:pt x="2341880" y="610869"/>
                </a:lnTo>
                <a:lnTo>
                  <a:pt x="2390775" y="614171"/>
                </a:lnTo>
                <a:lnTo>
                  <a:pt x="2392299" y="614298"/>
                </a:lnTo>
                <a:lnTo>
                  <a:pt x="2393442" y="601598"/>
                </a:lnTo>
                <a:lnTo>
                  <a:pt x="2391791" y="601471"/>
                </a:lnTo>
                <a:lnTo>
                  <a:pt x="2342642" y="598296"/>
                </a:lnTo>
                <a:close/>
              </a:path>
              <a:path w="3724909" h="993775">
                <a:moveTo>
                  <a:pt x="2253996" y="592454"/>
                </a:moveTo>
                <a:lnTo>
                  <a:pt x="2253107" y="605154"/>
                </a:lnTo>
                <a:lnTo>
                  <a:pt x="2303780" y="608456"/>
                </a:lnTo>
                <a:lnTo>
                  <a:pt x="2304669" y="595756"/>
                </a:lnTo>
                <a:lnTo>
                  <a:pt x="2253996" y="592454"/>
                </a:lnTo>
                <a:close/>
              </a:path>
              <a:path w="3724909" h="993775">
                <a:moveTo>
                  <a:pt x="2164969" y="588136"/>
                </a:moveTo>
                <a:lnTo>
                  <a:pt x="2164461" y="600836"/>
                </a:lnTo>
                <a:lnTo>
                  <a:pt x="2215261" y="602868"/>
                </a:lnTo>
                <a:lnTo>
                  <a:pt x="2215769" y="590168"/>
                </a:lnTo>
                <a:lnTo>
                  <a:pt x="2164969" y="588136"/>
                </a:lnTo>
                <a:close/>
              </a:path>
              <a:path w="3724909" h="993775">
                <a:moveTo>
                  <a:pt x="2076196" y="584707"/>
                </a:moveTo>
                <a:lnTo>
                  <a:pt x="2075688" y="597280"/>
                </a:lnTo>
                <a:lnTo>
                  <a:pt x="2126361" y="599312"/>
                </a:lnTo>
                <a:lnTo>
                  <a:pt x="2126869" y="586612"/>
                </a:lnTo>
                <a:lnTo>
                  <a:pt x="2076196" y="584707"/>
                </a:lnTo>
                <a:close/>
              </a:path>
              <a:path w="3724909" h="993775">
                <a:moveTo>
                  <a:pt x="1987169" y="582802"/>
                </a:moveTo>
                <a:lnTo>
                  <a:pt x="1986915" y="595502"/>
                </a:lnTo>
                <a:lnTo>
                  <a:pt x="2037715" y="596264"/>
                </a:lnTo>
                <a:lnTo>
                  <a:pt x="2037969" y="583564"/>
                </a:lnTo>
                <a:lnTo>
                  <a:pt x="1987169" y="582802"/>
                </a:lnTo>
                <a:close/>
              </a:path>
              <a:path w="3724909" h="993775">
                <a:moveTo>
                  <a:pt x="1898269" y="581659"/>
                </a:moveTo>
                <a:lnTo>
                  <a:pt x="1898015" y="594359"/>
                </a:lnTo>
                <a:lnTo>
                  <a:pt x="1948815" y="594994"/>
                </a:lnTo>
                <a:lnTo>
                  <a:pt x="1949069" y="582294"/>
                </a:lnTo>
                <a:lnTo>
                  <a:pt x="1898269" y="581659"/>
                </a:lnTo>
                <a:close/>
              </a:path>
              <a:path w="3724909" h="993775">
                <a:moveTo>
                  <a:pt x="1809369" y="580770"/>
                </a:moveTo>
                <a:lnTo>
                  <a:pt x="1809242" y="593470"/>
                </a:lnTo>
                <a:lnTo>
                  <a:pt x="1860042" y="593978"/>
                </a:lnTo>
                <a:lnTo>
                  <a:pt x="1860169" y="581278"/>
                </a:lnTo>
                <a:lnTo>
                  <a:pt x="1809369" y="580770"/>
                </a:lnTo>
                <a:close/>
              </a:path>
              <a:path w="3724909" h="993775">
                <a:moveTo>
                  <a:pt x="1720596" y="578484"/>
                </a:moveTo>
                <a:lnTo>
                  <a:pt x="1720215" y="591184"/>
                </a:lnTo>
                <a:lnTo>
                  <a:pt x="1771015" y="592581"/>
                </a:lnTo>
                <a:lnTo>
                  <a:pt x="1771396" y="579881"/>
                </a:lnTo>
                <a:lnTo>
                  <a:pt x="1720596" y="578484"/>
                </a:lnTo>
                <a:close/>
              </a:path>
              <a:path w="3724909" h="993775">
                <a:moveTo>
                  <a:pt x="1631823" y="574293"/>
                </a:moveTo>
                <a:lnTo>
                  <a:pt x="1631315" y="586993"/>
                </a:lnTo>
                <a:lnTo>
                  <a:pt x="1681988" y="589533"/>
                </a:lnTo>
                <a:lnTo>
                  <a:pt x="1682623" y="576833"/>
                </a:lnTo>
                <a:lnTo>
                  <a:pt x="1631823" y="574293"/>
                </a:lnTo>
                <a:close/>
              </a:path>
              <a:path w="3724909" h="993775">
                <a:moveTo>
                  <a:pt x="1543304" y="568578"/>
                </a:moveTo>
                <a:lnTo>
                  <a:pt x="1542415" y="581278"/>
                </a:lnTo>
                <a:lnTo>
                  <a:pt x="1593088" y="584580"/>
                </a:lnTo>
                <a:lnTo>
                  <a:pt x="1593977" y="572007"/>
                </a:lnTo>
                <a:lnTo>
                  <a:pt x="1543304" y="568578"/>
                </a:lnTo>
                <a:close/>
              </a:path>
              <a:path w="3724909" h="993775">
                <a:moveTo>
                  <a:pt x="1454912" y="560323"/>
                </a:moveTo>
                <a:lnTo>
                  <a:pt x="1453769" y="573023"/>
                </a:lnTo>
                <a:lnTo>
                  <a:pt x="1504315" y="577722"/>
                </a:lnTo>
                <a:lnTo>
                  <a:pt x="1505458" y="565149"/>
                </a:lnTo>
                <a:lnTo>
                  <a:pt x="1454912" y="560323"/>
                </a:lnTo>
                <a:close/>
              </a:path>
              <a:path w="3724909" h="993775">
                <a:moveTo>
                  <a:pt x="1366647" y="551941"/>
                </a:moveTo>
                <a:lnTo>
                  <a:pt x="1364996" y="564514"/>
                </a:lnTo>
                <a:lnTo>
                  <a:pt x="1369187" y="565022"/>
                </a:lnTo>
                <a:lnTo>
                  <a:pt x="1415796" y="569467"/>
                </a:lnTo>
                <a:lnTo>
                  <a:pt x="1417066" y="556767"/>
                </a:lnTo>
                <a:lnTo>
                  <a:pt x="1370330" y="552449"/>
                </a:lnTo>
                <a:lnTo>
                  <a:pt x="1366647" y="551941"/>
                </a:lnTo>
                <a:close/>
              </a:path>
              <a:path w="3724909" h="993775">
                <a:moveTo>
                  <a:pt x="1278509" y="540384"/>
                </a:moveTo>
                <a:lnTo>
                  <a:pt x="1276858" y="552957"/>
                </a:lnTo>
                <a:lnTo>
                  <a:pt x="1327277" y="559561"/>
                </a:lnTo>
                <a:lnTo>
                  <a:pt x="1328928" y="546988"/>
                </a:lnTo>
                <a:lnTo>
                  <a:pt x="1278509" y="540384"/>
                </a:lnTo>
                <a:close/>
              </a:path>
              <a:path w="3724909" h="993775">
                <a:moveTo>
                  <a:pt x="1190625" y="528446"/>
                </a:moveTo>
                <a:lnTo>
                  <a:pt x="1188593" y="541019"/>
                </a:lnTo>
                <a:lnTo>
                  <a:pt x="1204976" y="543559"/>
                </a:lnTo>
                <a:lnTo>
                  <a:pt x="1239139" y="548004"/>
                </a:lnTo>
                <a:lnTo>
                  <a:pt x="1240790" y="535431"/>
                </a:lnTo>
                <a:lnTo>
                  <a:pt x="1206627" y="530986"/>
                </a:lnTo>
                <a:lnTo>
                  <a:pt x="1190625" y="528446"/>
                </a:lnTo>
                <a:close/>
              </a:path>
              <a:path w="3724909" h="993775">
                <a:moveTo>
                  <a:pt x="1102995" y="514095"/>
                </a:moveTo>
                <a:lnTo>
                  <a:pt x="1100709" y="526668"/>
                </a:lnTo>
                <a:lnTo>
                  <a:pt x="1124712" y="530859"/>
                </a:lnTo>
                <a:lnTo>
                  <a:pt x="1151001" y="535050"/>
                </a:lnTo>
                <a:lnTo>
                  <a:pt x="1153033" y="522477"/>
                </a:lnTo>
                <a:lnTo>
                  <a:pt x="1126744" y="518413"/>
                </a:lnTo>
                <a:lnTo>
                  <a:pt x="1102995" y="514095"/>
                </a:lnTo>
                <a:close/>
              </a:path>
              <a:path w="3724909" h="993775">
                <a:moveTo>
                  <a:pt x="1015746" y="497966"/>
                </a:moveTo>
                <a:lnTo>
                  <a:pt x="1013206" y="510412"/>
                </a:lnTo>
                <a:lnTo>
                  <a:pt x="1046099" y="516889"/>
                </a:lnTo>
                <a:lnTo>
                  <a:pt x="1063244" y="519937"/>
                </a:lnTo>
                <a:lnTo>
                  <a:pt x="1065530" y="507491"/>
                </a:lnTo>
                <a:lnTo>
                  <a:pt x="1048385" y="504443"/>
                </a:lnTo>
                <a:lnTo>
                  <a:pt x="1015746" y="497966"/>
                </a:lnTo>
                <a:close/>
              </a:path>
              <a:path w="3724909" h="993775">
                <a:moveTo>
                  <a:pt x="928751" y="480059"/>
                </a:moveTo>
                <a:lnTo>
                  <a:pt x="926084" y="492505"/>
                </a:lnTo>
                <a:lnTo>
                  <a:pt x="975868" y="503173"/>
                </a:lnTo>
                <a:lnTo>
                  <a:pt x="978281" y="490727"/>
                </a:lnTo>
                <a:lnTo>
                  <a:pt x="928751" y="480059"/>
                </a:lnTo>
                <a:close/>
              </a:path>
              <a:path w="3724909" h="993775">
                <a:moveTo>
                  <a:pt x="842264" y="460120"/>
                </a:moveTo>
                <a:lnTo>
                  <a:pt x="839343" y="472566"/>
                </a:lnTo>
                <a:lnTo>
                  <a:pt x="888746" y="484250"/>
                </a:lnTo>
                <a:lnTo>
                  <a:pt x="891667" y="471931"/>
                </a:lnTo>
                <a:lnTo>
                  <a:pt x="842264" y="460120"/>
                </a:lnTo>
                <a:close/>
              </a:path>
              <a:path w="3724909" h="993775">
                <a:moveTo>
                  <a:pt x="756158" y="438276"/>
                </a:moveTo>
                <a:lnTo>
                  <a:pt x="752983" y="450595"/>
                </a:lnTo>
                <a:lnTo>
                  <a:pt x="802259" y="463295"/>
                </a:lnTo>
                <a:lnTo>
                  <a:pt x="805434" y="450976"/>
                </a:lnTo>
                <a:lnTo>
                  <a:pt x="756158" y="438276"/>
                </a:lnTo>
                <a:close/>
              </a:path>
              <a:path w="3724909" h="993775">
                <a:moveTo>
                  <a:pt x="670941" y="414019"/>
                </a:moveTo>
                <a:lnTo>
                  <a:pt x="667258" y="426084"/>
                </a:lnTo>
                <a:lnTo>
                  <a:pt x="681355" y="430402"/>
                </a:lnTo>
                <a:lnTo>
                  <a:pt x="716153" y="440308"/>
                </a:lnTo>
                <a:lnTo>
                  <a:pt x="719709" y="428116"/>
                </a:lnTo>
                <a:lnTo>
                  <a:pt x="684784" y="418210"/>
                </a:lnTo>
                <a:lnTo>
                  <a:pt x="670941" y="414019"/>
                </a:lnTo>
                <a:close/>
              </a:path>
              <a:path w="3724909" h="993775">
                <a:moveTo>
                  <a:pt x="586359" y="387222"/>
                </a:moveTo>
                <a:lnTo>
                  <a:pt x="582422" y="399160"/>
                </a:lnTo>
                <a:lnTo>
                  <a:pt x="615315" y="410209"/>
                </a:lnTo>
                <a:lnTo>
                  <a:pt x="630809" y="415035"/>
                </a:lnTo>
                <a:lnTo>
                  <a:pt x="634619" y="402843"/>
                </a:lnTo>
                <a:lnTo>
                  <a:pt x="618998" y="398017"/>
                </a:lnTo>
                <a:lnTo>
                  <a:pt x="586359" y="387222"/>
                </a:lnTo>
                <a:close/>
              </a:path>
              <a:path w="3724909" h="993775">
                <a:moveTo>
                  <a:pt x="502666" y="357758"/>
                </a:moveTo>
                <a:lnTo>
                  <a:pt x="498348" y="369696"/>
                </a:lnTo>
                <a:lnTo>
                  <a:pt x="546100" y="386968"/>
                </a:lnTo>
                <a:lnTo>
                  <a:pt x="550418" y="375030"/>
                </a:lnTo>
                <a:lnTo>
                  <a:pt x="502666" y="357758"/>
                </a:lnTo>
                <a:close/>
              </a:path>
              <a:path w="3724909" h="993775">
                <a:moveTo>
                  <a:pt x="420497" y="324865"/>
                </a:moveTo>
                <a:lnTo>
                  <a:pt x="415544" y="336549"/>
                </a:lnTo>
                <a:lnTo>
                  <a:pt x="433832" y="344423"/>
                </a:lnTo>
                <a:lnTo>
                  <a:pt x="462661" y="355853"/>
                </a:lnTo>
                <a:lnTo>
                  <a:pt x="467360" y="344042"/>
                </a:lnTo>
                <a:lnTo>
                  <a:pt x="438531" y="332612"/>
                </a:lnTo>
                <a:lnTo>
                  <a:pt x="420497" y="324865"/>
                </a:lnTo>
                <a:close/>
              </a:path>
              <a:path w="3724909" h="993775">
                <a:moveTo>
                  <a:pt x="339852" y="288162"/>
                </a:moveTo>
                <a:lnTo>
                  <a:pt x="334391" y="299592"/>
                </a:lnTo>
                <a:lnTo>
                  <a:pt x="379603" y="321055"/>
                </a:lnTo>
                <a:lnTo>
                  <a:pt x="380492" y="321436"/>
                </a:lnTo>
                <a:lnTo>
                  <a:pt x="385572" y="309752"/>
                </a:lnTo>
                <a:lnTo>
                  <a:pt x="384556" y="309371"/>
                </a:lnTo>
                <a:lnTo>
                  <a:pt x="339852" y="288162"/>
                </a:lnTo>
                <a:close/>
              </a:path>
              <a:path w="3724909" h="993775">
                <a:moveTo>
                  <a:pt x="261874" y="246506"/>
                </a:moveTo>
                <a:lnTo>
                  <a:pt x="255524" y="257555"/>
                </a:lnTo>
                <a:lnTo>
                  <a:pt x="281178" y="272287"/>
                </a:lnTo>
                <a:lnTo>
                  <a:pt x="300228" y="282193"/>
                </a:lnTo>
                <a:lnTo>
                  <a:pt x="306070" y="270890"/>
                </a:lnTo>
                <a:lnTo>
                  <a:pt x="287020" y="260984"/>
                </a:lnTo>
                <a:lnTo>
                  <a:pt x="261874" y="246506"/>
                </a:lnTo>
                <a:close/>
              </a:path>
              <a:path w="3724909" h="993775">
                <a:moveTo>
                  <a:pt x="187960" y="198500"/>
                </a:moveTo>
                <a:lnTo>
                  <a:pt x="180467" y="208787"/>
                </a:lnTo>
                <a:lnTo>
                  <a:pt x="197358" y="221106"/>
                </a:lnTo>
                <a:lnTo>
                  <a:pt x="222758" y="237616"/>
                </a:lnTo>
                <a:lnTo>
                  <a:pt x="229616" y="226948"/>
                </a:lnTo>
                <a:lnTo>
                  <a:pt x="204216" y="210565"/>
                </a:lnTo>
                <a:lnTo>
                  <a:pt x="187960" y="198500"/>
                </a:lnTo>
                <a:close/>
              </a:path>
              <a:path w="3724909" h="993775">
                <a:moveTo>
                  <a:pt x="120904" y="141731"/>
                </a:moveTo>
                <a:lnTo>
                  <a:pt x="112014" y="150748"/>
                </a:lnTo>
                <a:lnTo>
                  <a:pt x="129667" y="168147"/>
                </a:lnTo>
                <a:lnTo>
                  <a:pt x="149987" y="185292"/>
                </a:lnTo>
                <a:lnTo>
                  <a:pt x="158115" y="175513"/>
                </a:lnTo>
                <a:lnTo>
                  <a:pt x="137795" y="158495"/>
                </a:lnTo>
                <a:lnTo>
                  <a:pt x="120904" y="141731"/>
                </a:lnTo>
                <a:close/>
              </a:path>
              <a:path w="3724909" h="993775">
                <a:moveTo>
                  <a:pt x="68961" y="72897"/>
                </a:moveTo>
                <a:lnTo>
                  <a:pt x="57404" y="78358"/>
                </a:lnTo>
                <a:lnTo>
                  <a:pt x="60960" y="85851"/>
                </a:lnTo>
                <a:lnTo>
                  <a:pt x="79248" y="113664"/>
                </a:lnTo>
                <a:lnTo>
                  <a:pt x="86233" y="122046"/>
                </a:lnTo>
                <a:lnTo>
                  <a:pt x="95885" y="113918"/>
                </a:lnTo>
                <a:lnTo>
                  <a:pt x="89027" y="105536"/>
                </a:lnTo>
                <a:lnTo>
                  <a:pt x="71628" y="78866"/>
                </a:lnTo>
                <a:lnTo>
                  <a:pt x="68961" y="72897"/>
                </a:lnTo>
                <a:close/>
              </a:path>
              <a:path w="3724909" h="993775">
                <a:moveTo>
                  <a:pt x="42926" y="0"/>
                </a:moveTo>
                <a:lnTo>
                  <a:pt x="1397" y="90042"/>
                </a:lnTo>
                <a:lnTo>
                  <a:pt x="0" y="93217"/>
                </a:lnTo>
                <a:lnTo>
                  <a:pt x="1397" y="96900"/>
                </a:lnTo>
                <a:lnTo>
                  <a:pt x="4572" y="98424"/>
                </a:lnTo>
                <a:lnTo>
                  <a:pt x="7747" y="99821"/>
                </a:lnTo>
                <a:lnTo>
                  <a:pt x="11557" y="98424"/>
                </a:lnTo>
                <a:lnTo>
                  <a:pt x="12954" y="95249"/>
                </a:lnTo>
                <a:lnTo>
                  <a:pt x="40984" y="34468"/>
                </a:lnTo>
                <a:lnTo>
                  <a:pt x="39497" y="29336"/>
                </a:lnTo>
                <a:lnTo>
                  <a:pt x="39243" y="28193"/>
                </a:lnTo>
                <a:lnTo>
                  <a:pt x="37846" y="13080"/>
                </a:lnTo>
                <a:lnTo>
                  <a:pt x="50419" y="11937"/>
                </a:lnTo>
                <a:lnTo>
                  <a:pt x="51525" y="11937"/>
                </a:lnTo>
                <a:lnTo>
                  <a:pt x="42926" y="0"/>
                </a:lnTo>
                <a:close/>
              </a:path>
              <a:path w="3724909" h="993775">
                <a:moveTo>
                  <a:pt x="51525" y="11937"/>
                </a:moveTo>
                <a:lnTo>
                  <a:pt x="50419" y="11937"/>
                </a:lnTo>
                <a:lnTo>
                  <a:pt x="51902" y="26523"/>
                </a:lnTo>
                <a:lnTo>
                  <a:pt x="55372" y="38607"/>
                </a:lnTo>
                <a:lnTo>
                  <a:pt x="55152" y="38669"/>
                </a:lnTo>
                <a:lnTo>
                  <a:pt x="90551" y="87756"/>
                </a:lnTo>
                <a:lnTo>
                  <a:pt x="92583" y="90677"/>
                </a:lnTo>
                <a:lnTo>
                  <a:pt x="96520" y="91312"/>
                </a:lnTo>
                <a:lnTo>
                  <a:pt x="99441" y="89280"/>
                </a:lnTo>
                <a:lnTo>
                  <a:pt x="102235" y="87121"/>
                </a:lnTo>
                <a:lnTo>
                  <a:pt x="102870" y="83184"/>
                </a:lnTo>
                <a:lnTo>
                  <a:pt x="100837" y="80390"/>
                </a:lnTo>
                <a:lnTo>
                  <a:pt x="51525" y="11937"/>
                </a:lnTo>
                <a:close/>
              </a:path>
              <a:path w="3724909" h="993775">
                <a:moveTo>
                  <a:pt x="45329" y="25048"/>
                </a:moveTo>
                <a:lnTo>
                  <a:pt x="40984" y="34468"/>
                </a:lnTo>
                <a:lnTo>
                  <a:pt x="43180" y="42036"/>
                </a:lnTo>
                <a:lnTo>
                  <a:pt x="55152" y="38669"/>
                </a:lnTo>
                <a:lnTo>
                  <a:pt x="45329" y="25048"/>
                </a:lnTo>
                <a:close/>
              </a:path>
              <a:path w="3724909" h="993775">
                <a:moveTo>
                  <a:pt x="50741" y="15112"/>
                </a:moveTo>
                <a:lnTo>
                  <a:pt x="49911" y="15112"/>
                </a:lnTo>
                <a:lnTo>
                  <a:pt x="45329" y="25048"/>
                </a:lnTo>
                <a:lnTo>
                  <a:pt x="55152" y="38669"/>
                </a:lnTo>
                <a:lnTo>
                  <a:pt x="55372" y="38607"/>
                </a:lnTo>
                <a:lnTo>
                  <a:pt x="52017" y="26923"/>
                </a:lnTo>
                <a:lnTo>
                  <a:pt x="51689" y="25780"/>
                </a:lnTo>
                <a:lnTo>
                  <a:pt x="51826" y="25780"/>
                </a:lnTo>
                <a:lnTo>
                  <a:pt x="50741" y="15112"/>
                </a:lnTo>
                <a:close/>
              </a:path>
              <a:path w="3724909" h="993775">
                <a:moveTo>
                  <a:pt x="50419" y="11937"/>
                </a:moveTo>
                <a:lnTo>
                  <a:pt x="37846" y="13080"/>
                </a:lnTo>
                <a:lnTo>
                  <a:pt x="39243" y="28193"/>
                </a:lnTo>
                <a:lnTo>
                  <a:pt x="39497" y="29336"/>
                </a:lnTo>
                <a:lnTo>
                  <a:pt x="40984" y="34468"/>
                </a:lnTo>
                <a:lnTo>
                  <a:pt x="45329" y="25048"/>
                </a:lnTo>
                <a:lnTo>
                  <a:pt x="38989" y="16255"/>
                </a:lnTo>
                <a:lnTo>
                  <a:pt x="49911" y="15112"/>
                </a:lnTo>
                <a:lnTo>
                  <a:pt x="50741" y="15112"/>
                </a:lnTo>
                <a:lnTo>
                  <a:pt x="50419" y="11937"/>
                </a:lnTo>
                <a:close/>
              </a:path>
              <a:path w="3724909" h="993775">
                <a:moveTo>
                  <a:pt x="51689" y="25780"/>
                </a:moveTo>
                <a:lnTo>
                  <a:pt x="51943" y="26923"/>
                </a:lnTo>
                <a:lnTo>
                  <a:pt x="51902" y="26523"/>
                </a:lnTo>
                <a:lnTo>
                  <a:pt x="51689" y="25780"/>
                </a:lnTo>
                <a:close/>
              </a:path>
              <a:path w="3724909" h="993775">
                <a:moveTo>
                  <a:pt x="51902" y="26523"/>
                </a:moveTo>
                <a:lnTo>
                  <a:pt x="51943" y="26923"/>
                </a:lnTo>
                <a:lnTo>
                  <a:pt x="51902" y="26523"/>
                </a:lnTo>
                <a:close/>
              </a:path>
              <a:path w="3724909" h="993775">
                <a:moveTo>
                  <a:pt x="51826" y="25780"/>
                </a:moveTo>
                <a:lnTo>
                  <a:pt x="51689" y="25780"/>
                </a:lnTo>
                <a:lnTo>
                  <a:pt x="51902" y="26523"/>
                </a:lnTo>
                <a:lnTo>
                  <a:pt x="51826" y="25780"/>
                </a:lnTo>
                <a:close/>
              </a:path>
              <a:path w="3724909" h="993775">
                <a:moveTo>
                  <a:pt x="49911" y="15112"/>
                </a:moveTo>
                <a:lnTo>
                  <a:pt x="38989" y="16255"/>
                </a:lnTo>
                <a:lnTo>
                  <a:pt x="45329" y="25048"/>
                </a:lnTo>
                <a:lnTo>
                  <a:pt x="49911" y="15112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3319" y="5628132"/>
            <a:ext cx="135635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09741" y="2348864"/>
            <a:ext cx="4035425" cy="2600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894080" marR="57404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.USER_ID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spc="5" dirty="0">
                <a:latin typeface="Consolas"/>
                <a:cs typeface="Consolas"/>
              </a:rPr>
              <a:t>userId,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.PASSWORD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password,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.NAME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name,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.EMAIL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email,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TYPE as</a:t>
            </a:r>
            <a:r>
              <a:rPr sz="14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from </a:t>
            </a:r>
            <a:r>
              <a:rPr sz="1400" b="1" spc="5" dirty="0">
                <a:latin typeface="Consolas"/>
                <a:cs typeface="Consolas"/>
              </a:rPr>
              <a:t>USER_TB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where user</a:t>
            </a:r>
            <a:r>
              <a:rPr sz="1400" b="1" spc="-5" dirty="0">
                <a:latin typeface="Consolas"/>
                <a:cs typeface="Consolas"/>
              </a:rPr>
              <a:t>.NAME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LIKE</a:t>
            </a:r>
            <a:r>
              <a:rPr sz="1400" b="1" spc="10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spc="-50" dirty="0">
                <a:solidFill>
                  <a:srgbClr val="0000FF"/>
                </a:solidFill>
                <a:latin typeface="Consolas"/>
                <a:cs typeface="Consolas"/>
              </a:rPr>
              <a:t>'%</a:t>
            </a:r>
            <a:r>
              <a:rPr sz="1400" b="1" spc="-50" dirty="0">
                <a:solidFill>
                  <a:srgbClr val="0000FF"/>
                </a:solidFill>
                <a:latin typeface="Malgun Gothic"/>
                <a:cs typeface="Malgun Gothic"/>
              </a:rPr>
              <a:t>김</a:t>
            </a:r>
            <a:r>
              <a:rPr sz="1400" b="1" spc="-50" dirty="0">
                <a:solidFill>
                  <a:srgbClr val="0000FF"/>
                </a:solidFill>
                <a:latin typeface="Consolas"/>
                <a:cs typeface="Consolas"/>
              </a:rPr>
              <a:t>%'</a:t>
            </a:r>
            <a:r>
              <a:rPr sz="1400" b="1" spc="-5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1784" y="3420109"/>
            <a:ext cx="357505" cy="714375"/>
          </a:xfrm>
          <a:custGeom>
            <a:avLst/>
            <a:gdLst/>
            <a:ahLst/>
            <a:cxnLst/>
            <a:rect l="l" t="t" r="r" b="b"/>
            <a:pathLst>
              <a:path w="357504" h="714375">
                <a:moveTo>
                  <a:pt x="11175" y="178562"/>
                </a:moveTo>
                <a:lnTo>
                  <a:pt x="0" y="178562"/>
                </a:lnTo>
                <a:lnTo>
                  <a:pt x="0" y="535685"/>
                </a:lnTo>
                <a:lnTo>
                  <a:pt x="11175" y="535685"/>
                </a:lnTo>
                <a:lnTo>
                  <a:pt x="11175" y="178562"/>
                </a:lnTo>
                <a:close/>
              </a:path>
              <a:path w="357504" h="714375">
                <a:moveTo>
                  <a:pt x="44703" y="178562"/>
                </a:moveTo>
                <a:lnTo>
                  <a:pt x="22351" y="178562"/>
                </a:lnTo>
                <a:lnTo>
                  <a:pt x="22351" y="535685"/>
                </a:lnTo>
                <a:lnTo>
                  <a:pt x="44703" y="535685"/>
                </a:lnTo>
                <a:lnTo>
                  <a:pt x="44703" y="178562"/>
                </a:lnTo>
                <a:close/>
              </a:path>
              <a:path w="357504" h="714375">
                <a:moveTo>
                  <a:pt x="178688" y="0"/>
                </a:moveTo>
                <a:lnTo>
                  <a:pt x="178688" y="178562"/>
                </a:lnTo>
                <a:lnTo>
                  <a:pt x="55879" y="178562"/>
                </a:lnTo>
                <a:lnTo>
                  <a:pt x="55879" y="535685"/>
                </a:lnTo>
                <a:lnTo>
                  <a:pt x="178688" y="535685"/>
                </a:lnTo>
                <a:lnTo>
                  <a:pt x="178688" y="714247"/>
                </a:lnTo>
                <a:lnTo>
                  <a:pt x="357250" y="357123"/>
                </a:lnTo>
                <a:lnTo>
                  <a:pt x="1786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2832" y="5117591"/>
            <a:ext cx="792479" cy="29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3415" y="5097779"/>
            <a:ext cx="687324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0860" y="5096002"/>
            <a:ext cx="782955" cy="285750"/>
          </a:xfrm>
          <a:custGeom>
            <a:avLst/>
            <a:gdLst/>
            <a:ahLst/>
            <a:cxnLst/>
            <a:rect l="l" t="t" r="r" b="b"/>
            <a:pathLst>
              <a:path w="782954" h="285750">
                <a:moveTo>
                  <a:pt x="734822" y="0"/>
                </a:moveTo>
                <a:lnTo>
                  <a:pt x="47625" y="0"/>
                </a:lnTo>
                <a:lnTo>
                  <a:pt x="29092" y="3744"/>
                </a:lnTo>
                <a:lnTo>
                  <a:pt x="13954" y="13954"/>
                </a:lnTo>
                <a:lnTo>
                  <a:pt x="3744" y="29092"/>
                </a:lnTo>
                <a:lnTo>
                  <a:pt x="0" y="47625"/>
                </a:lnTo>
                <a:lnTo>
                  <a:pt x="0" y="237998"/>
                </a:lnTo>
                <a:lnTo>
                  <a:pt x="3744" y="256530"/>
                </a:lnTo>
                <a:lnTo>
                  <a:pt x="13954" y="271668"/>
                </a:lnTo>
                <a:lnTo>
                  <a:pt x="29092" y="281878"/>
                </a:lnTo>
                <a:lnTo>
                  <a:pt x="47625" y="285623"/>
                </a:lnTo>
                <a:lnTo>
                  <a:pt x="734822" y="285623"/>
                </a:lnTo>
                <a:lnTo>
                  <a:pt x="753354" y="281878"/>
                </a:lnTo>
                <a:lnTo>
                  <a:pt x="768492" y="271668"/>
                </a:lnTo>
                <a:lnTo>
                  <a:pt x="778702" y="256530"/>
                </a:lnTo>
                <a:lnTo>
                  <a:pt x="782447" y="237998"/>
                </a:lnTo>
                <a:lnTo>
                  <a:pt x="782447" y="47625"/>
                </a:lnTo>
                <a:lnTo>
                  <a:pt x="778702" y="29092"/>
                </a:lnTo>
                <a:lnTo>
                  <a:pt x="768492" y="13954"/>
                </a:lnTo>
                <a:lnTo>
                  <a:pt x="753354" y="3744"/>
                </a:lnTo>
                <a:lnTo>
                  <a:pt x="734822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0860" y="5096002"/>
            <a:ext cx="782955" cy="285750"/>
          </a:xfrm>
          <a:custGeom>
            <a:avLst/>
            <a:gdLst/>
            <a:ahLst/>
            <a:cxnLst/>
            <a:rect l="l" t="t" r="r" b="b"/>
            <a:pathLst>
              <a:path w="782954" h="285750">
                <a:moveTo>
                  <a:pt x="0" y="47625"/>
                </a:moveTo>
                <a:lnTo>
                  <a:pt x="3744" y="29092"/>
                </a:lnTo>
                <a:lnTo>
                  <a:pt x="13954" y="13954"/>
                </a:lnTo>
                <a:lnTo>
                  <a:pt x="29092" y="3744"/>
                </a:lnTo>
                <a:lnTo>
                  <a:pt x="47625" y="0"/>
                </a:lnTo>
                <a:lnTo>
                  <a:pt x="734822" y="0"/>
                </a:lnTo>
                <a:lnTo>
                  <a:pt x="753354" y="3744"/>
                </a:lnTo>
                <a:lnTo>
                  <a:pt x="768492" y="13954"/>
                </a:lnTo>
                <a:lnTo>
                  <a:pt x="778702" y="29092"/>
                </a:lnTo>
                <a:lnTo>
                  <a:pt x="782447" y="47625"/>
                </a:lnTo>
                <a:lnTo>
                  <a:pt x="782447" y="237998"/>
                </a:lnTo>
                <a:lnTo>
                  <a:pt x="778702" y="256530"/>
                </a:lnTo>
                <a:lnTo>
                  <a:pt x="768492" y="271668"/>
                </a:lnTo>
                <a:lnTo>
                  <a:pt x="753354" y="281878"/>
                </a:lnTo>
                <a:lnTo>
                  <a:pt x="734822" y="285623"/>
                </a:lnTo>
                <a:lnTo>
                  <a:pt x="47625" y="285623"/>
                </a:lnTo>
                <a:lnTo>
                  <a:pt x="29092" y="281878"/>
                </a:lnTo>
                <a:lnTo>
                  <a:pt x="13954" y="271668"/>
                </a:lnTo>
                <a:lnTo>
                  <a:pt x="3744" y="256530"/>
                </a:lnTo>
                <a:lnTo>
                  <a:pt x="0" y="237998"/>
                </a:lnTo>
                <a:lnTo>
                  <a:pt x="0" y="47625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3011" y="5124830"/>
            <a:ext cx="39941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5" dirty="0">
                <a:latin typeface="Consolas"/>
                <a:cs typeface="Consolas"/>
              </a:rPr>
              <a:t>"</a:t>
            </a:r>
            <a:r>
              <a:rPr sz="1400" b="1" dirty="0">
                <a:latin typeface="Malgun Gothic"/>
                <a:cs typeface="Malgun Gothic"/>
              </a:rPr>
              <a:t>김</a:t>
            </a:r>
            <a:r>
              <a:rPr sz="1400" b="1" i="1" dirty="0"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96631" y="6214109"/>
            <a:ext cx="23634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FF0000"/>
                </a:solidFill>
                <a:latin typeface="Malgun Gothic"/>
                <a:cs typeface="Malgun Gothic"/>
              </a:rPr>
              <a:t>※ 주의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: SQL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Injection </a:t>
            </a:r>
            <a:r>
              <a:rPr sz="1050" b="1" spc="5" dirty="0">
                <a:solidFill>
                  <a:srgbClr val="FF0000"/>
                </a:solidFill>
                <a:latin typeface="Malgun Gothic"/>
                <a:cs typeface="Malgun Gothic"/>
              </a:rPr>
              <a:t>의 위험이</a:t>
            </a:r>
            <a:r>
              <a:rPr sz="1050" b="1" spc="-1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0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(4/4)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690562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Calibri"/>
                <a:cs typeface="Calibri"/>
              </a:rPr>
              <a:t>'#' </a:t>
            </a:r>
            <a:r>
              <a:rPr sz="1800" b="1" spc="-385" dirty="0">
                <a:latin typeface="Malgun Gothic"/>
                <a:cs typeface="Malgun Gothic"/>
              </a:rPr>
              <a:t>지시자는  </a:t>
            </a: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250" dirty="0">
                <a:latin typeface="Calibri"/>
                <a:cs typeface="Calibri"/>
              </a:rPr>
              <a:t>?</a:t>
            </a:r>
            <a:r>
              <a:rPr sz="1800" b="1" spc="-250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변경되고  파라미터  </a:t>
            </a:r>
            <a:r>
              <a:rPr sz="1800" b="1" spc="-370" dirty="0">
                <a:latin typeface="Malgun Gothic"/>
                <a:cs typeface="Malgun Gothic"/>
              </a:rPr>
              <a:t>값이 매핑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Calibri"/>
                <a:cs typeface="Calibri"/>
              </a:rPr>
              <a:t>'$' </a:t>
            </a:r>
            <a:r>
              <a:rPr sz="1800" b="1" spc="-385" dirty="0">
                <a:latin typeface="Malgun Gothic"/>
                <a:cs typeface="Malgun Gothic"/>
              </a:rPr>
              <a:t>지시자는  파라미터  </a:t>
            </a:r>
            <a:r>
              <a:rPr sz="1800" b="1" spc="-370" dirty="0">
                <a:latin typeface="Malgun Gothic"/>
                <a:cs typeface="Malgun Gothic"/>
              </a:rPr>
              <a:t>값이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문에 </a:t>
            </a:r>
            <a:r>
              <a:rPr sz="1800" b="1" spc="-385" dirty="0">
                <a:latin typeface="Malgun Gothic"/>
                <a:cs typeface="Malgun Gothic"/>
              </a:rPr>
              <a:t>문자열로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1562" y="1772792"/>
            <a:ext cx="9289415" cy="2232660"/>
          </a:xfrm>
          <a:custGeom>
            <a:avLst/>
            <a:gdLst/>
            <a:ahLst/>
            <a:cxnLst/>
            <a:rect l="l" t="t" r="r" b="b"/>
            <a:pathLst>
              <a:path w="9289415" h="2232660">
                <a:moveTo>
                  <a:pt x="0" y="2232279"/>
                </a:moveTo>
                <a:lnTo>
                  <a:pt x="9289288" y="2232279"/>
                </a:lnTo>
                <a:lnTo>
                  <a:pt x="9289288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562" y="1772792"/>
            <a:ext cx="9289415" cy="22326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"selectAllotBaseballMatch"</a:t>
            </a:r>
            <a:r>
              <a:rPr sz="14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"allotMap"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499745" marR="3565525" indent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decode(ASCORE_$col$, -1, 0, ASCORE_$col$) as CASE  from</a:t>
            </a:r>
            <a:endParaRPr sz="1400">
              <a:latin typeface="Consolas"/>
              <a:cs typeface="Consolas"/>
            </a:endParaRPr>
          </a:p>
          <a:p>
            <a:pPr marL="499745" marR="7207250" indent="393065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$</a:t>
            </a:r>
            <a:r>
              <a:rPr sz="1400" b="1" dirty="0">
                <a:latin typeface="Consolas"/>
                <a:cs typeface="Consolas"/>
              </a:rPr>
              <a:t>{t</a:t>
            </a:r>
            <a:r>
              <a:rPr sz="1400" b="1" spc="10" dirty="0">
                <a:latin typeface="Consolas"/>
                <a:cs typeface="Consolas"/>
              </a:rPr>
              <a:t>a</a:t>
            </a:r>
            <a:r>
              <a:rPr sz="1400" b="1" dirty="0">
                <a:latin typeface="Consolas"/>
                <a:cs typeface="Consolas"/>
              </a:rPr>
              <a:t>bl</a:t>
            </a:r>
            <a:r>
              <a:rPr sz="1400" b="1" spc="10" dirty="0">
                <a:latin typeface="Consolas"/>
                <a:cs typeface="Consolas"/>
              </a:rPr>
              <a:t>e</a:t>
            </a:r>
            <a:r>
              <a:rPr sz="1400" b="1" dirty="0">
                <a:latin typeface="Consolas"/>
                <a:cs typeface="Consolas"/>
              </a:rPr>
              <a:t>Nam</a:t>
            </a:r>
            <a:r>
              <a:rPr sz="1400" b="1" spc="5" dirty="0">
                <a:latin typeface="Consolas"/>
                <a:cs typeface="Consolas"/>
              </a:rPr>
              <a:t>e</a:t>
            </a:r>
            <a:r>
              <a:rPr sz="1400" b="1" dirty="0">
                <a:latin typeface="Consolas"/>
                <a:cs typeface="Consolas"/>
              </a:rPr>
              <a:t>}  where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GM_ID =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#{gameId}</a:t>
            </a:r>
            <a:endParaRPr sz="1400">
              <a:latin typeface="Consolas"/>
              <a:cs typeface="Consolas"/>
            </a:endParaRPr>
          </a:p>
          <a:p>
            <a:pPr marL="892810" marR="592836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GM_RND = #{gameRound}  and HSCORE =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#{row}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562" y="4221136"/>
            <a:ext cx="9289415" cy="2232025"/>
          </a:xfrm>
          <a:custGeom>
            <a:avLst/>
            <a:gdLst/>
            <a:ahLst/>
            <a:cxnLst/>
            <a:rect l="l" t="t" r="r" b="b"/>
            <a:pathLst>
              <a:path w="9289415" h="2232025">
                <a:moveTo>
                  <a:pt x="0" y="2231770"/>
                </a:moveTo>
                <a:lnTo>
                  <a:pt x="9289288" y="2231770"/>
                </a:lnTo>
                <a:lnTo>
                  <a:pt x="9289288" y="0"/>
                </a:lnTo>
                <a:lnTo>
                  <a:pt x="0" y="0"/>
                </a:lnTo>
                <a:lnTo>
                  <a:pt x="0" y="22317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1562" y="4221136"/>
            <a:ext cx="9289415" cy="22320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805815" marR="3587115" indent="-69977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Executing Statement:  select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decode(ASCORE_3, -1,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0,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ASCORE_3)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as</a:t>
            </a:r>
            <a:r>
              <a:rPr sz="1000" spc="2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CASE</a:t>
            </a:r>
            <a:endParaRPr sz="1000">
              <a:latin typeface="Consolas"/>
              <a:cs typeface="Consolas"/>
            </a:endParaRPr>
          </a:p>
          <a:p>
            <a:pPr marL="73596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from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GM_ODDS_BS_NMAT</a:t>
            </a:r>
            <a:endParaRPr sz="1000">
              <a:latin typeface="Consolas"/>
              <a:cs typeface="Consolas"/>
            </a:endParaRPr>
          </a:p>
          <a:p>
            <a:pPr marL="80581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where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GM_ID = ? and GM_RND = ? and HSCORE =</a:t>
            </a:r>
            <a:r>
              <a:rPr sz="1000" spc="-1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?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Parameters: [G026, 1554,</a:t>
            </a:r>
            <a:r>
              <a:rPr sz="1000" spc="3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onsolas"/>
                <a:cs typeface="Consolas"/>
              </a:rPr>
              <a:t>45]</a:t>
            </a:r>
            <a:endParaRPr sz="1000">
              <a:latin typeface="Consolas"/>
              <a:cs typeface="Consolas"/>
            </a:endParaRPr>
          </a:p>
          <a:p>
            <a:pPr marL="106680" marR="58293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Types: [java.lang.String, java.lang.Integer, java.lang.Integer]  [DEBUG] JakartaCommonsLoggingImpl.debug(27) | {rset-100695}</a:t>
            </a:r>
            <a:r>
              <a:rPr sz="1000" spc="-1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ResultSet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{rset-100695} Header: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[CASE]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{rset-100695} Result:</a:t>
            </a:r>
            <a:r>
              <a:rPr sz="1000" spc="8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[65.9]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6870" y="2654388"/>
            <a:ext cx="1440180" cy="252095"/>
          </a:xfrm>
          <a:custGeom>
            <a:avLst/>
            <a:gdLst/>
            <a:ahLst/>
            <a:cxnLst/>
            <a:rect l="l" t="t" r="r" b="b"/>
            <a:pathLst>
              <a:path w="1440180" h="252094">
                <a:moveTo>
                  <a:pt x="0" y="252006"/>
                </a:moveTo>
                <a:lnTo>
                  <a:pt x="1440053" y="252006"/>
                </a:lnTo>
                <a:lnTo>
                  <a:pt x="1440053" y="0"/>
                </a:lnTo>
                <a:lnTo>
                  <a:pt x="0" y="0"/>
                </a:lnTo>
                <a:lnTo>
                  <a:pt x="0" y="25200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4891" y="5038610"/>
            <a:ext cx="1188085" cy="144145"/>
          </a:xfrm>
          <a:custGeom>
            <a:avLst/>
            <a:gdLst/>
            <a:ahLst/>
            <a:cxnLst/>
            <a:rect l="l" t="t" r="r" b="b"/>
            <a:pathLst>
              <a:path w="1188085" h="144145">
                <a:moveTo>
                  <a:pt x="0" y="144005"/>
                </a:moveTo>
                <a:lnTo>
                  <a:pt x="1187996" y="144005"/>
                </a:lnTo>
                <a:lnTo>
                  <a:pt x="1187996" y="0"/>
                </a:lnTo>
                <a:lnTo>
                  <a:pt x="0" y="0"/>
                </a:lnTo>
                <a:lnTo>
                  <a:pt x="0" y="144005"/>
                </a:lnTo>
                <a:close/>
              </a:path>
            </a:pathLst>
          </a:custGeom>
          <a:ln w="1269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(1/16) </a:t>
            </a:r>
            <a:r>
              <a:rPr spc="-130" dirty="0"/>
              <a:t>–</a:t>
            </a:r>
            <a:r>
              <a:rPr spc="130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447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조회한 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이름과  객체의  </a:t>
            </a:r>
            <a:r>
              <a:rPr sz="1800" b="1" spc="-370" dirty="0">
                <a:latin typeface="Malgun Gothic"/>
                <a:cs typeface="Malgun Gothic"/>
              </a:rPr>
              <a:t>속성 </a:t>
            </a:r>
            <a:r>
              <a:rPr sz="1800" b="1" spc="-375" dirty="0">
                <a:latin typeface="Malgun Gothic"/>
                <a:cs typeface="Malgun Gothic"/>
              </a:rPr>
              <a:t>이름  또는  </a:t>
            </a:r>
            <a:r>
              <a:rPr sz="1800" b="1" spc="-40" dirty="0">
                <a:latin typeface="Calibri"/>
                <a:cs typeface="Calibri"/>
              </a:rPr>
              <a:t>setter </a:t>
            </a:r>
            <a:r>
              <a:rPr sz="1800" b="1" spc="-385" dirty="0">
                <a:latin typeface="Malgun Gothic"/>
                <a:cs typeface="Malgun Gothic"/>
              </a:rPr>
              <a:t>메소드가  설정하는  </a:t>
            </a:r>
            <a:r>
              <a:rPr sz="1800" b="1" spc="-375" dirty="0">
                <a:latin typeface="Malgun Gothic"/>
                <a:cs typeface="Malgun Gothic"/>
              </a:rPr>
              <a:t>값과  </a:t>
            </a:r>
            <a:r>
              <a:rPr sz="1800" b="1" spc="-385" dirty="0">
                <a:latin typeface="Malgun Gothic"/>
                <a:cs typeface="Malgun Gothic"/>
              </a:rPr>
              <a:t>일치하면  </a:t>
            </a:r>
            <a:r>
              <a:rPr sz="1800" b="1" spc="-380" dirty="0">
                <a:latin typeface="Malgun Gothic"/>
                <a:cs typeface="Malgun Gothic"/>
              </a:rPr>
              <a:t>조회된  </a:t>
            </a:r>
            <a:r>
              <a:rPr sz="1800" b="1" spc="-370" dirty="0">
                <a:latin typeface="Malgun Gothic"/>
                <a:cs typeface="Malgun Gothic"/>
              </a:rPr>
              <a:t>값을 </a:t>
            </a:r>
            <a:r>
              <a:rPr sz="1800" b="1" spc="-375" dirty="0">
                <a:latin typeface="Malgun Gothic"/>
                <a:cs typeface="Malgun Gothic"/>
              </a:rPr>
              <a:t>자동  매핑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275" dirty="0">
                <a:latin typeface="Malgun Gothic"/>
                <a:cs typeface="Malgun Gothic"/>
              </a:rPr>
              <a:t>합니다</a:t>
            </a:r>
            <a:r>
              <a:rPr sz="1800" b="1" spc="-27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이름과  </a:t>
            </a:r>
            <a:r>
              <a:rPr sz="1800" b="1" spc="-375" dirty="0">
                <a:latin typeface="Malgun Gothic"/>
                <a:cs typeface="Malgun Gothic"/>
              </a:rPr>
              <a:t>객체  속성  </a:t>
            </a:r>
            <a:r>
              <a:rPr sz="1800" b="1" spc="-380" dirty="0">
                <a:latin typeface="Malgun Gothic"/>
                <a:cs typeface="Malgun Gothic"/>
              </a:rPr>
              <a:t>이름이  </a:t>
            </a:r>
            <a:r>
              <a:rPr sz="1800" b="1" spc="-375" dirty="0">
                <a:latin typeface="Malgun Gothic"/>
                <a:cs typeface="Malgun Gothic"/>
              </a:rPr>
              <a:t>다른  경우 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-375" dirty="0">
                <a:latin typeface="Malgun Gothic"/>
                <a:cs typeface="Malgun Gothic"/>
              </a:rPr>
              <a:t>별칭을 </a:t>
            </a:r>
            <a:r>
              <a:rPr sz="1800" b="1" spc="-385" dirty="0">
                <a:latin typeface="Malgun Gothic"/>
                <a:cs typeface="Malgun Gothic"/>
              </a:rPr>
              <a:t>사용하거나  </a:t>
            </a:r>
            <a:r>
              <a:rPr sz="1800" b="1" spc="-140" dirty="0">
                <a:latin typeface="Calibri"/>
                <a:cs typeface="Calibri"/>
              </a:rPr>
              <a:t>resultMap</a:t>
            </a:r>
            <a:r>
              <a:rPr sz="1800" b="1" spc="-140" dirty="0">
                <a:latin typeface="Malgun Gothic"/>
                <a:cs typeface="Malgun Gothic"/>
              </a:rPr>
              <a:t>엘리먼트로 </a:t>
            </a:r>
            <a:r>
              <a:rPr sz="1800" b="1" spc="-370" dirty="0">
                <a:latin typeface="Malgun Gothic"/>
                <a:cs typeface="Malgun Gothic"/>
              </a:rPr>
              <a:t>직접 </a:t>
            </a:r>
            <a:r>
              <a:rPr sz="1800" b="1" spc="-385" dirty="0">
                <a:latin typeface="Malgun Gothic"/>
                <a:cs typeface="Malgun Gothic"/>
              </a:rPr>
              <a:t>매핑정보를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mapUnderscoreToCamelCase </a:t>
            </a:r>
            <a:r>
              <a:rPr sz="1800" b="1" spc="-380" dirty="0">
                <a:latin typeface="Malgun Gothic"/>
                <a:cs typeface="Malgun Gothic"/>
              </a:rPr>
              <a:t>설정을  </a:t>
            </a:r>
            <a:r>
              <a:rPr sz="1800" b="1" spc="-370" dirty="0">
                <a:latin typeface="Malgun Gothic"/>
                <a:cs typeface="Malgun Gothic"/>
              </a:rPr>
              <a:t>통해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0" dirty="0">
                <a:latin typeface="Calibri"/>
                <a:cs typeface="Calibri"/>
              </a:rPr>
              <a:t>(_) </a:t>
            </a:r>
            <a:r>
              <a:rPr sz="1800" b="1" spc="-380" dirty="0">
                <a:latin typeface="Malgun Gothic"/>
                <a:cs typeface="Malgun Gothic"/>
              </a:rPr>
              <a:t>표기법과  자바의  </a:t>
            </a:r>
            <a:r>
              <a:rPr sz="1800" b="1" spc="-385" dirty="0">
                <a:latin typeface="Malgun Gothic"/>
                <a:cs typeface="Malgun Gothic"/>
              </a:rPr>
              <a:t>낙타표기법을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80" dirty="0">
                <a:latin typeface="Malgun Gothic"/>
                <a:cs typeface="Malgun Gothic"/>
              </a:rPr>
              <a:t>매핑할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75" dirty="0">
                <a:latin typeface="Malgun Gothic"/>
                <a:cs typeface="Malgun Gothic"/>
              </a:rPr>
              <a:t>또는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6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복잡한  관계를    </a:t>
            </a:r>
            <a:r>
              <a:rPr sz="1800" b="1" spc="-385" dirty="0">
                <a:latin typeface="Malgun Gothic"/>
                <a:cs typeface="Malgun Gothic"/>
              </a:rPr>
              <a:t>매핑하려면  </a:t>
            </a:r>
            <a:r>
              <a:rPr sz="1800" b="1" spc="-380" dirty="0">
                <a:latin typeface="Malgun Gothic"/>
                <a:cs typeface="Malgun Gothic"/>
              </a:rPr>
              <a:t>매핑을  추가로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676" y="2345689"/>
          <a:ext cx="9145332" cy="288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202"/>
                <a:gridCol w="7777130"/>
              </a:tblGrid>
              <a:tr h="360045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엘리먼트명</a:t>
                      </a:r>
                      <a:r>
                        <a:rPr sz="1400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설명</a:t>
                      </a:r>
                      <a:r>
                        <a:rPr sz="1400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reultMap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결과  매핑하기  위한  가장  상위  </a:t>
                      </a:r>
                      <a:r>
                        <a:rPr sz="1400" spc="-210" dirty="0">
                          <a:latin typeface="Gulim"/>
                          <a:cs typeface="Gulim"/>
                        </a:rPr>
                        <a:t>엘리먼트</a:t>
                      </a:r>
                      <a:r>
                        <a:rPr sz="1400" spc="-210" dirty="0">
                          <a:latin typeface="Calibri"/>
                          <a:cs typeface="Calibri"/>
                        </a:rPr>
                        <a:t>, 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매핑을  구분하기  위한  </a:t>
                      </a:r>
                      <a:r>
                        <a:rPr sz="1400" spc="-14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spc="-145" dirty="0">
                          <a:latin typeface="Gulim"/>
                          <a:cs typeface="Gulim"/>
                        </a:rPr>
                        <a:t>속성과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  대상  클래스를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정의하는  </a:t>
                      </a:r>
                      <a:r>
                        <a:rPr sz="1400" spc="-114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-114" dirty="0">
                          <a:latin typeface="Gulim"/>
                          <a:cs typeface="Gulim"/>
                        </a:rPr>
                        <a:t>속성이</a:t>
                      </a:r>
                      <a:r>
                        <a:rPr sz="1400" spc="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있음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5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기본  키에  해당하는  컬럼을</a:t>
                      </a:r>
                      <a:r>
                        <a:rPr sz="14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기본  키가  아닌  컬럼에  대해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생성자를  통해  값을  매핑할  때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사용  </a:t>
                      </a:r>
                      <a:r>
                        <a:rPr sz="1400" spc="-2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215" dirty="0">
                          <a:latin typeface="Gulim"/>
                          <a:cs typeface="Gulim"/>
                        </a:rPr>
                        <a:t>생성자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95" dirty="0">
                          <a:latin typeface="Gulim"/>
                          <a:cs typeface="Gulim"/>
                        </a:rPr>
                        <a:t>주입</a:t>
                      </a:r>
                      <a:r>
                        <a:rPr sz="1400" spc="-19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1:1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관계를  매핑하기  위해</a:t>
                      </a:r>
                      <a:r>
                        <a:rPr sz="1400" spc="-1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90" dirty="0">
                          <a:latin typeface="Calibri"/>
                          <a:cs typeface="Calibri"/>
                        </a:rPr>
                        <a:t>1:N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관계를  매핑하기  위해</a:t>
                      </a:r>
                      <a:r>
                        <a:rPr sz="1400" spc="-1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discriminator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275" dirty="0">
                          <a:latin typeface="Gulim"/>
                          <a:cs typeface="Gulim"/>
                        </a:rPr>
                        <a:t>매핑  과정에서  조건을  지정해서  매핑할  때</a:t>
                      </a:r>
                      <a:r>
                        <a:rPr sz="1400" spc="-1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75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(2/16)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437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55" dirty="0">
                <a:latin typeface="Calibri"/>
                <a:cs typeface="Calibri"/>
              </a:rPr>
              <a:t>resultSet</a:t>
            </a:r>
            <a:r>
              <a:rPr sz="1800" b="1" spc="-5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결과와 </a:t>
            </a:r>
            <a:r>
              <a:rPr sz="1800" b="1" spc="-385" dirty="0">
                <a:latin typeface="Malgun Gothic"/>
                <a:cs typeface="Malgun Gothic"/>
              </a:rPr>
              <a:t>객체사이의 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정보를 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정의합니다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조회된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컬럼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값과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매핑할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객체의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속성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값을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직접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resultType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조회된  컬럼과  이름이  </a:t>
            </a:r>
            <a:r>
              <a:rPr sz="1800" b="1" spc="-385" dirty="0">
                <a:latin typeface="Malgun Gothic"/>
                <a:cs typeface="Malgun Gothic"/>
              </a:rPr>
              <a:t>일치하는 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80" dirty="0">
                <a:latin typeface="Malgun Gothic"/>
                <a:cs typeface="Malgun Gothic"/>
              </a:rPr>
              <a:t>속성을  </a:t>
            </a:r>
            <a:r>
              <a:rPr sz="1800" b="1" spc="-385" dirty="0">
                <a:latin typeface="Malgun Gothic"/>
                <a:cs typeface="Malgun Gothic"/>
              </a:rPr>
              <a:t>자동으로    매핑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이름이  객체의  </a:t>
            </a:r>
            <a:r>
              <a:rPr sz="1800" b="1" spc="-375" dirty="0">
                <a:latin typeface="Malgun Gothic"/>
                <a:cs typeface="Malgun Gothic"/>
              </a:rPr>
              <a:t>속성  </a:t>
            </a:r>
            <a:r>
              <a:rPr sz="1800" b="1" spc="-380" dirty="0">
                <a:latin typeface="Malgun Gothic"/>
                <a:cs typeface="Malgun Gothic"/>
              </a:rPr>
              <a:t>이름과  </a:t>
            </a:r>
            <a:r>
              <a:rPr sz="1800" b="1" spc="-375" dirty="0">
                <a:latin typeface="Malgun Gothic"/>
                <a:cs typeface="Malgun Gothic"/>
              </a:rPr>
              <a:t>다른  경우  </a:t>
            </a:r>
            <a:r>
              <a:rPr sz="1800" b="1" spc="-120" dirty="0">
                <a:latin typeface="Calibri"/>
                <a:cs typeface="Calibri"/>
              </a:rPr>
              <a:t>SQL</a:t>
            </a:r>
            <a:r>
              <a:rPr sz="1800" b="1" spc="-120" dirty="0">
                <a:latin typeface="Malgun Gothic"/>
                <a:cs typeface="Malgun Gothic"/>
              </a:rPr>
              <a:t>구문의 </a:t>
            </a:r>
            <a:r>
              <a:rPr sz="1800" b="1" spc="-114" dirty="0">
                <a:latin typeface="Malgun Gothic"/>
                <a:cs typeface="Malgun Gothic"/>
              </a:rPr>
              <a:t>별칭</a:t>
            </a:r>
            <a:r>
              <a:rPr sz="1800" b="1" spc="-114" dirty="0">
                <a:latin typeface="Calibri"/>
                <a:cs typeface="Calibri"/>
              </a:rPr>
              <a:t>(alias)</a:t>
            </a:r>
            <a:r>
              <a:rPr sz="1800" b="1" spc="-114" dirty="0">
                <a:latin typeface="Malgun Gothic"/>
                <a:cs typeface="Malgun Gothic"/>
              </a:rPr>
              <a:t>을 </a:t>
            </a:r>
            <a:r>
              <a:rPr sz="1800" b="1" spc="-370" dirty="0">
                <a:latin typeface="Malgun Gothic"/>
                <a:cs typeface="Malgun Gothic"/>
              </a:rPr>
              <a:t>속성 </a:t>
            </a:r>
            <a:r>
              <a:rPr sz="1800" b="1" spc="-385" dirty="0">
                <a:latin typeface="Malgun Gothic"/>
                <a:cs typeface="Malgun Gothic"/>
              </a:rPr>
              <a:t>이름으로  </a:t>
            </a:r>
            <a:r>
              <a:rPr sz="1800" b="1" spc="-380" dirty="0">
                <a:latin typeface="Malgun Gothic"/>
                <a:cs typeface="Malgun Gothic"/>
              </a:rPr>
              <a:t>지정하면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23070" cy="25203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 marR="63550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  FROM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851" y="5013223"/>
            <a:ext cx="9323070" cy="1224280"/>
          </a:xfrm>
          <a:custGeom>
            <a:avLst/>
            <a:gdLst/>
            <a:ahLst/>
            <a:cxnLst/>
            <a:rect l="l" t="t" r="r" b="b"/>
            <a:pathLst>
              <a:path w="9323070" h="1224279">
                <a:moveTo>
                  <a:pt x="0" y="1224165"/>
                </a:moveTo>
                <a:lnTo>
                  <a:pt x="9322689" y="1224165"/>
                </a:lnTo>
                <a:lnTo>
                  <a:pt x="9322689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5832" y="5327993"/>
            <a:ext cx="194691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430"/>
              </a:lnSpc>
            </a:pPr>
            <a:r>
              <a:rPr sz="1400" b="1" dirty="0">
                <a:latin typeface="Consolas"/>
                <a:cs typeface="Consolas"/>
              </a:rPr>
              <a:t>ID, PASSWORD,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851" y="5013223"/>
            <a:ext cx="9323070" cy="12242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5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"com.namoo.mybatis.domain.Author"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499745" marR="72409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AUTHOR  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5832" y="5327993"/>
            <a:ext cx="1946910" cy="180340"/>
          </a:xfrm>
          <a:custGeom>
            <a:avLst/>
            <a:gdLst/>
            <a:ahLst/>
            <a:cxnLst/>
            <a:rect l="l" t="t" r="r" b="b"/>
            <a:pathLst>
              <a:path w="1946910" h="180339">
                <a:moveTo>
                  <a:pt x="0" y="179997"/>
                </a:moveTo>
                <a:lnTo>
                  <a:pt x="1946783" y="179997"/>
                </a:lnTo>
                <a:lnTo>
                  <a:pt x="1946783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832" y="5327993"/>
            <a:ext cx="1946910" cy="180340"/>
          </a:xfrm>
          <a:custGeom>
            <a:avLst/>
            <a:gdLst/>
            <a:ahLst/>
            <a:cxnLst/>
            <a:rect l="l" t="t" r="r" b="b"/>
            <a:pathLst>
              <a:path w="1946910" h="180339">
                <a:moveTo>
                  <a:pt x="0" y="179997"/>
                </a:moveTo>
                <a:lnTo>
                  <a:pt x="1946783" y="179997"/>
                </a:lnTo>
                <a:lnTo>
                  <a:pt x="1946783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ln w="6349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(3/16)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056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5" dirty="0">
                <a:latin typeface="Malgun Gothic"/>
                <a:cs typeface="Malgun Gothic"/>
              </a:rPr>
              <a:t>엘리먼트에  </a:t>
            </a:r>
            <a:r>
              <a:rPr sz="1800" b="1" spc="-210" dirty="0">
                <a:latin typeface="Calibri"/>
                <a:cs typeface="Calibri"/>
              </a:rPr>
              <a:t>id</a:t>
            </a:r>
            <a:r>
              <a:rPr sz="1800" b="1" spc="-210" dirty="0">
                <a:latin typeface="Malgun Gothic"/>
                <a:cs typeface="Malgun Gothic"/>
              </a:rPr>
              <a:t>속성을 </a:t>
            </a:r>
            <a:r>
              <a:rPr sz="1800" b="1" spc="-290" dirty="0">
                <a:latin typeface="Malgun Gothic"/>
                <a:cs typeface="Malgun Gothic"/>
              </a:rPr>
              <a:t>부여하고</a:t>
            </a:r>
            <a:r>
              <a:rPr sz="1800" b="1" spc="-290" dirty="0">
                <a:latin typeface="Calibri"/>
                <a:cs typeface="Calibri"/>
              </a:rPr>
              <a:t>,    </a:t>
            </a:r>
            <a:r>
              <a:rPr sz="1800" b="1" spc="10" dirty="0">
                <a:latin typeface="Calibri"/>
                <a:cs typeface="Calibri"/>
              </a:rPr>
              <a:t>select </a:t>
            </a:r>
            <a:r>
              <a:rPr sz="1800" b="1" spc="-385" dirty="0">
                <a:latin typeface="Malgun Gothic"/>
                <a:cs typeface="Malgun Gothic"/>
              </a:rPr>
              <a:t>엘리먼트에서  </a:t>
            </a:r>
            <a:r>
              <a:rPr sz="1800" b="1" spc="-100" dirty="0">
                <a:latin typeface="Calibri"/>
                <a:cs typeface="Calibri"/>
              </a:rPr>
              <a:t>resultMap</a:t>
            </a:r>
            <a:r>
              <a:rPr sz="1800" b="1" spc="-100" dirty="0">
                <a:latin typeface="Malgun Gothic"/>
                <a:cs typeface="Malgun Gothic"/>
              </a:rPr>
              <a:t>속성을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85" dirty="0">
                <a:latin typeface="Malgun Gothic"/>
                <a:cs typeface="Malgun Gothic"/>
              </a:rPr>
              <a:t>수행결과를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id </a:t>
            </a:r>
            <a:r>
              <a:rPr sz="1800" b="1" spc="-385" dirty="0">
                <a:latin typeface="Malgun Gothic"/>
                <a:cs typeface="Malgun Gothic"/>
              </a:rPr>
              <a:t>엘리먼트로  </a:t>
            </a:r>
            <a:r>
              <a:rPr sz="1800" b="1" spc="-375" dirty="0">
                <a:latin typeface="Malgun Gothic"/>
                <a:cs typeface="Malgun Gothic"/>
              </a:rPr>
              <a:t>기본  </a:t>
            </a:r>
            <a:r>
              <a:rPr sz="1800" b="1" spc="-365" dirty="0">
                <a:latin typeface="Malgun Gothic"/>
                <a:cs typeface="Malgun Gothic"/>
              </a:rPr>
              <a:t>키 </a:t>
            </a:r>
            <a:r>
              <a:rPr sz="1800" b="1" spc="-380" dirty="0">
                <a:latin typeface="Malgun Gothic"/>
                <a:cs typeface="Malgun Gothic"/>
              </a:rPr>
              <a:t>컬럼을  </a:t>
            </a:r>
            <a:r>
              <a:rPr sz="1800" b="1" spc="-290" dirty="0">
                <a:latin typeface="Malgun Gothic"/>
                <a:cs typeface="Malgun Gothic"/>
              </a:rPr>
              <a:t>지정하고</a:t>
            </a:r>
            <a:r>
              <a:rPr sz="1800" b="1" spc="-290" dirty="0">
                <a:latin typeface="Calibri"/>
                <a:cs typeface="Calibri"/>
              </a:rPr>
              <a:t>, 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컬럼과  </a:t>
            </a:r>
            <a:r>
              <a:rPr sz="1800" b="1" spc="-385" dirty="0">
                <a:latin typeface="Malgun Gothic"/>
                <a:cs typeface="Malgun Gothic"/>
              </a:rPr>
              <a:t>매핑하는  </a:t>
            </a:r>
            <a:r>
              <a:rPr sz="1800" b="1" spc="-375" dirty="0">
                <a:latin typeface="Malgun Gothic"/>
                <a:cs typeface="Malgun Gothic"/>
              </a:rPr>
              <a:t>객체  </a:t>
            </a:r>
            <a:r>
              <a:rPr sz="1800" b="1" spc="-380" dirty="0">
                <a:latin typeface="Malgun Gothic"/>
                <a:cs typeface="Malgun Gothic"/>
              </a:rPr>
              <a:t>속성은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5" dirty="0">
                <a:latin typeface="Malgun Gothic"/>
                <a:cs typeface="Malgun Gothic"/>
              </a:rPr>
              <a:t>객체들을  </a:t>
            </a:r>
            <a:r>
              <a:rPr sz="1800" b="1" spc="-380" dirty="0">
                <a:latin typeface="Malgun Gothic"/>
                <a:cs typeface="Malgun Gothic"/>
              </a:rPr>
              <a:t>구분하는  </a:t>
            </a:r>
            <a:r>
              <a:rPr sz="1800" b="1" spc="-385" dirty="0">
                <a:latin typeface="Malgun Gothic"/>
                <a:cs typeface="Malgun Gothic"/>
              </a:rPr>
              <a:t>식별자로  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110" dirty="0">
                <a:latin typeface="Calibri"/>
                <a:cs typeface="Calibri"/>
              </a:rPr>
              <a:t>property</a:t>
            </a:r>
            <a:r>
              <a:rPr sz="1800" b="1" spc="-110" dirty="0">
                <a:latin typeface="Malgun Gothic"/>
                <a:cs typeface="Malgun Gothic"/>
              </a:rPr>
              <a:t>속성은 </a:t>
            </a:r>
            <a:r>
              <a:rPr sz="1800" b="1" spc="-370" dirty="0">
                <a:latin typeface="Malgun Gothic"/>
                <a:cs typeface="Malgun Gothic"/>
              </a:rPr>
              <a:t>객체 </a:t>
            </a:r>
            <a:r>
              <a:rPr sz="1800" b="1" spc="-385" dirty="0">
                <a:latin typeface="Malgun Gothic"/>
                <a:cs typeface="Malgun Gothic"/>
              </a:rPr>
              <a:t>속성명을  </a:t>
            </a:r>
            <a:r>
              <a:rPr sz="1800" b="1" spc="-310" dirty="0">
                <a:latin typeface="Malgun Gothic"/>
                <a:cs typeface="Malgun Gothic"/>
              </a:rPr>
              <a:t>정의합니다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-90" dirty="0">
                <a:latin typeface="Calibri"/>
                <a:cs typeface="Calibri"/>
              </a:rPr>
              <a:t>column</a:t>
            </a:r>
            <a:r>
              <a:rPr sz="1800" b="1" spc="-90" dirty="0">
                <a:latin typeface="Malgun Gothic"/>
                <a:cs typeface="Malgun Gothic"/>
              </a:rPr>
              <a:t>속성은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70" dirty="0">
                <a:latin typeface="Malgun Gothic"/>
                <a:cs typeface="Malgun Gothic"/>
              </a:rPr>
              <a:t>컬럼 명을 정의 </a:t>
            </a:r>
            <a:r>
              <a:rPr sz="1800" b="1" spc="-250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합니다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65" dirty="0">
                <a:latin typeface="Calibri"/>
                <a:cs typeface="Calibri"/>
              </a:rPr>
              <a:t>jdbcType</a:t>
            </a:r>
            <a:r>
              <a:rPr sz="1800" b="1" spc="-65" dirty="0">
                <a:latin typeface="Malgun Gothic"/>
                <a:cs typeface="Malgun Gothic"/>
              </a:rPr>
              <a:t>속성은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타입을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2348864"/>
            <a:ext cx="4824730" cy="30245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endParaRPr sz="1200">
              <a:latin typeface="Consolas"/>
              <a:cs typeface="Consolas"/>
            </a:endParaRPr>
          </a:p>
          <a:p>
            <a:pPr marL="2461260">
              <a:lnSpc>
                <a:spcPct val="100000"/>
              </a:lnSpc>
            </a:pP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spc="-45" dirty="0"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spc="-5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r>
              <a:rPr sz="12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endParaRPr sz="1200">
              <a:latin typeface="Consolas"/>
              <a:cs typeface="Consolas"/>
            </a:endParaRPr>
          </a:p>
          <a:p>
            <a:pPr marL="1621790">
              <a:lnSpc>
                <a:spcPct val="100000"/>
              </a:lnSpc>
            </a:pP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41959" marR="227203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ID, PASSWORD,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NAME  FROM</a:t>
            </a:r>
            <a:r>
              <a:rPr sz="1200" b="1" spc="-8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AUTHOR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8517" y="2348864"/>
            <a:ext cx="1080135" cy="288290"/>
          </a:xfrm>
          <a:custGeom>
            <a:avLst/>
            <a:gdLst/>
            <a:ahLst/>
            <a:cxnLst/>
            <a:rect l="l" t="t" r="r" b="b"/>
            <a:pathLst>
              <a:path w="1080134" h="288289">
                <a:moveTo>
                  <a:pt x="0" y="288036"/>
                </a:moveTo>
                <a:lnTo>
                  <a:pt x="1080147" y="288036"/>
                </a:lnTo>
                <a:lnTo>
                  <a:pt x="108014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8653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8" y="288036"/>
                </a:lnTo>
                <a:lnTo>
                  <a:pt x="37444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8653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5342" y="2636901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5342" y="3189477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5342" y="3645027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5342" y="4100576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5342" y="4725161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8517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247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5342" y="2348864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5342" y="5373242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9320" y="2336292"/>
            <a:ext cx="4526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1635" y="2343911"/>
            <a:ext cx="263651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2271" y="2330195"/>
            <a:ext cx="33223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4192" y="2345435"/>
            <a:ext cx="46634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0223" y="2330195"/>
            <a:ext cx="33223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2143" y="2337816"/>
            <a:ext cx="263651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74790" y="2393569"/>
            <a:ext cx="280987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6160" algn="l"/>
              </a:tabLst>
            </a:pP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속성	</a:t>
            </a:r>
            <a:r>
              <a:rPr sz="1800" b="1" spc="-367" baseline="2314" dirty="0">
                <a:solidFill>
                  <a:srgbClr val="FFFFFF"/>
                </a:solidFill>
                <a:latin typeface="Malgun Gothic"/>
                <a:cs typeface="Malgun Gothic"/>
              </a:rPr>
              <a:t>설         </a:t>
            </a:r>
            <a:r>
              <a:rPr sz="1800" b="1" spc="-165" baseline="23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359" baseline="2314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800" baseline="2314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58688" y="2813303"/>
            <a:ext cx="5772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rop</a:t>
            </a:r>
            <a:r>
              <a:rPr sz="1200" spc="-10" dirty="0">
                <a:latin typeface="Calibri"/>
                <a:cs typeface="Calibri"/>
              </a:rPr>
              <a:t>erty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8950" y="2723388"/>
            <a:ext cx="21958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35" dirty="0">
                <a:latin typeface="Calibri"/>
                <a:cs typeface="Calibri"/>
              </a:rPr>
              <a:t>java </a:t>
            </a:r>
            <a:r>
              <a:rPr sz="1200" spc="-245" dirty="0">
                <a:latin typeface="Gulim"/>
                <a:cs typeface="Gulim"/>
              </a:rPr>
              <a:t>객체에 매핑되는 속성명  </a:t>
            </a:r>
            <a:r>
              <a:rPr sz="1200" spc="10" dirty="0">
                <a:latin typeface="Calibri"/>
                <a:cs typeface="Calibri"/>
              </a:rPr>
              <a:t>(constructor </a:t>
            </a:r>
            <a:r>
              <a:rPr sz="1200" spc="-245" dirty="0">
                <a:latin typeface="Gulim"/>
                <a:cs typeface="Gulim"/>
              </a:rPr>
              <a:t>엘리먼트에는  사용 </a:t>
            </a:r>
            <a:r>
              <a:rPr sz="1200" spc="-229" dirty="0">
                <a:latin typeface="Gulim"/>
                <a:cs typeface="Gulim"/>
              </a:rPr>
              <a:t> </a:t>
            </a:r>
            <a:r>
              <a:rPr sz="1200" spc="-175" dirty="0">
                <a:latin typeface="Gulim"/>
                <a:cs typeface="Gulim"/>
              </a:rPr>
              <a:t>불가</a:t>
            </a:r>
            <a:r>
              <a:rPr sz="1200" spc="-175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8688" y="3317494"/>
            <a:ext cx="5264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Calibri"/>
                <a:cs typeface="Calibri"/>
              </a:rPr>
              <a:t>co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70" dirty="0">
                <a:latin typeface="Calibri"/>
                <a:cs typeface="Calibri"/>
              </a:rPr>
              <a:t>u</a:t>
            </a:r>
            <a:r>
              <a:rPr sz="1200" spc="35" dirty="0"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38950" y="3319017"/>
            <a:ext cx="17843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Database</a:t>
            </a:r>
            <a:r>
              <a:rPr sz="1200" spc="-5" dirty="0">
                <a:latin typeface="Gulim"/>
                <a:cs typeface="Gulim"/>
              </a:rPr>
              <a:t>의 </a:t>
            </a:r>
            <a:r>
              <a:rPr sz="1200" spc="-245" dirty="0">
                <a:latin typeface="Gulim"/>
                <a:cs typeface="Gulim"/>
              </a:rPr>
              <a:t>컬럼명  또는</a:t>
            </a:r>
            <a:r>
              <a:rPr sz="1200" spc="-14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별칭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8688" y="3773170"/>
            <a:ext cx="6197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java</a:t>
            </a:r>
            <a:r>
              <a:rPr sz="1200" spc="55" dirty="0">
                <a:latin typeface="Calibri"/>
                <a:cs typeface="Calibri"/>
              </a:rPr>
              <a:t>T</a:t>
            </a:r>
            <a:r>
              <a:rPr sz="1200" spc="45" dirty="0">
                <a:latin typeface="Calibri"/>
                <a:cs typeface="Calibri"/>
              </a:rPr>
              <a:t>yp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8950" y="3774694"/>
            <a:ext cx="21793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5" dirty="0">
                <a:latin typeface="Calibri"/>
                <a:cs typeface="Calibri"/>
              </a:rPr>
              <a:t>Java</a:t>
            </a:r>
            <a:r>
              <a:rPr sz="1200" spc="-75" dirty="0">
                <a:latin typeface="Gulim"/>
                <a:cs typeface="Gulim"/>
              </a:rPr>
              <a:t>에서 </a:t>
            </a:r>
            <a:r>
              <a:rPr sz="1200" spc="-245" dirty="0">
                <a:latin typeface="Gulim"/>
                <a:cs typeface="Gulim"/>
              </a:rPr>
              <a:t>참조되는  클래스명  또는 </a:t>
            </a:r>
            <a:r>
              <a:rPr sz="1200" spc="-19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별칭</a:t>
            </a:r>
            <a:endParaRPr sz="1200">
              <a:latin typeface="Gulim"/>
              <a:cs typeface="Guli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8688" y="4313173"/>
            <a:ext cx="63754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jdbcType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38950" y="4223257"/>
            <a:ext cx="33350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95" dirty="0">
                <a:latin typeface="Calibri"/>
                <a:cs typeface="Calibri"/>
              </a:rPr>
              <a:t>JDBC </a:t>
            </a:r>
            <a:r>
              <a:rPr sz="1200" spc="-245" dirty="0">
                <a:latin typeface="Gulim"/>
                <a:cs typeface="Gulim"/>
              </a:rPr>
              <a:t>타입</a:t>
            </a:r>
            <a:r>
              <a:rPr sz="1200" spc="-17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설정</a:t>
            </a:r>
            <a:r>
              <a:rPr sz="1200" spc="-185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insert, </a:t>
            </a:r>
            <a:r>
              <a:rPr sz="1200" spc="10" dirty="0">
                <a:latin typeface="Calibri"/>
                <a:cs typeface="Calibri"/>
              </a:rPr>
              <a:t>update, </a:t>
            </a:r>
            <a:r>
              <a:rPr sz="1200" spc="-30" dirty="0">
                <a:latin typeface="Calibri"/>
                <a:cs typeface="Calibri"/>
              </a:rPr>
              <a:t>delete</a:t>
            </a:r>
            <a:r>
              <a:rPr sz="1200" spc="-30" dirty="0">
                <a:latin typeface="Gulim"/>
                <a:cs typeface="Gulim"/>
              </a:rPr>
              <a:t>시 </a:t>
            </a:r>
            <a:r>
              <a:rPr sz="1200" spc="40" dirty="0">
                <a:latin typeface="Calibri"/>
                <a:cs typeface="Calibri"/>
              </a:rPr>
              <a:t>nullable </a:t>
            </a:r>
            <a:r>
              <a:rPr sz="1200" spc="5" dirty="0">
                <a:latin typeface="Calibri"/>
                <a:cs typeface="Calibri"/>
              </a:rPr>
              <a:t>column</a:t>
            </a:r>
            <a:r>
              <a:rPr sz="1200" spc="5" dirty="0">
                <a:latin typeface="Gulim"/>
                <a:cs typeface="Gulim"/>
              </a:rPr>
              <a:t>인 </a:t>
            </a:r>
            <a:r>
              <a:rPr sz="1200" spc="-245" dirty="0">
                <a:latin typeface="Gulim"/>
                <a:cs typeface="Gulim"/>
              </a:rPr>
              <a:t>경우</a:t>
            </a:r>
            <a:r>
              <a:rPr sz="1200" spc="-20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사용</a:t>
            </a:r>
            <a:endParaRPr sz="1200">
              <a:latin typeface="Gulim"/>
              <a:cs typeface="Guli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8688" y="4949952"/>
            <a:ext cx="8413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Calibri"/>
                <a:cs typeface="Calibri"/>
              </a:rPr>
              <a:t>typeHandler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8950" y="4859782"/>
            <a:ext cx="241998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Calibri"/>
                <a:cs typeface="Calibri"/>
              </a:rPr>
              <a:t>typeHandler </a:t>
            </a:r>
            <a:r>
              <a:rPr sz="1200" spc="-245" dirty="0">
                <a:latin typeface="Gulim"/>
                <a:cs typeface="Gulim"/>
              </a:rPr>
              <a:t>클래스</a:t>
            </a:r>
            <a:r>
              <a:rPr sz="1200" spc="-11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설정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0" dirty="0">
                <a:latin typeface="Calibri"/>
                <a:cs typeface="Calibri"/>
              </a:rPr>
              <a:t>JDBC </a:t>
            </a:r>
            <a:r>
              <a:rPr sz="1200" spc="-245" dirty="0">
                <a:latin typeface="Gulim"/>
                <a:cs typeface="Gulim"/>
              </a:rPr>
              <a:t>타입을  </a:t>
            </a:r>
            <a:r>
              <a:rPr sz="1200" spc="10" dirty="0">
                <a:latin typeface="Calibri"/>
                <a:cs typeface="Calibri"/>
              </a:rPr>
              <a:t>Java </a:t>
            </a:r>
            <a:r>
              <a:rPr sz="1200" spc="-245" dirty="0">
                <a:latin typeface="Gulim"/>
                <a:cs typeface="Gulim"/>
              </a:rPr>
              <a:t>타입으로  변환  시 </a:t>
            </a:r>
            <a:r>
              <a:rPr sz="1200" spc="-15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사용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(4/16)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414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45" dirty="0">
                <a:latin typeface="Calibri"/>
                <a:cs typeface="Calibri"/>
              </a:rPr>
              <a:t>join </a:t>
            </a:r>
            <a:r>
              <a:rPr sz="1800" b="1" spc="-380" dirty="0">
                <a:latin typeface="Malgun Gothic"/>
                <a:cs typeface="Malgun Gothic"/>
              </a:rPr>
              <a:t>결과를  </a:t>
            </a:r>
            <a:r>
              <a:rPr sz="1800" b="1" spc="-385" dirty="0">
                <a:latin typeface="Malgun Gothic"/>
                <a:cs typeface="Malgun Gothic"/>
              </a:rPr>
              <a:t>반복적으로  </a:t>
            </a:r>
            <a:r>
              <a:rPr sz="1800" b="1" spc="-380" dirty="0">
                <a:latin typeface="Malgun Gothic"/>
                <a:cs typeface="Malgun Gothic"/>
              </a:rPr>
              <a:t>사용하여  내포된 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75" dirty="0">
                <a:latin typeface="Malgun Gothic"/>
                <a:cs typeface="Malgun Gothic"/>
              </a:rPr>
              <a:t>매핑을 </a:t>
            </a:r>
            <a:r>
              <a:rPr sz="1800" b="1" spc="-365" dirty="0">
                <a:latin typeface="Malgun Gothic"/>
                <a:cs typeface="Malgun Gothic"/>
              </a:rPr>
              <a:t>할  수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    </a:t>
            </a:r>
            <a:r>
              <a:rPr sz="1800" b="1" spc="5" dirty="0">
                <a:latin typeface="Calibri"/>
                <a:cs typeface="Calibri"/>
              </a:rPr>
              <a:t>(Nested </a:t>
            </a:r>
            <a:r>
              <a:rPr sz="1800" b="1" spc="20" dirty="0">
                <a:latin typeface="Calibri"/>
                <a:cs typeface="Calibri"/>
              </a:rPr>
              <a:t>Result</a:t>
            </a:r>
            <a:r>
              <a:rPr sz="1800" b="1" spc="229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Mapping)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&lt;constructor&gt; </a:t>
            </a:r>
            <a:r>
              <a:rPr sz="1800" b="1" spc="-385" dirty="0">
                <a:latin typeface="Malgun Gothic"/>
                <a:cs typeface="Malgun Gothic"/>
              </a:rPr>
              <a:t>엘리먼트는  생성자를  이용하여  </a:t>
            </a:r>
            <a:r>
              <a:rPr sz="1800" b="1" spc="-370" dirty="0">
                <a:latin typeface="Malgun Gothic"/>
                <a:cs typeface="Malgun Gothic"/>
              </a:rPr>
              <a:t>객체  </a:t>
            </a:r>
            <a:r>
              <a:rPr sz="1800" b="1" spc="-380" dirty="0">
                <a:latin typeface="Malgun Gothic"/>
                <a:cs typeface="Malgun Gothic"/>
              </a:rPr>
              <a:t>생성을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&lt;association&gt;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114" dirty="0">
                <a:latin typeface="Calibri"/>
                <a:cs typeface="Calibri"/>
              </a:rPr>
              <a:t>1:1</a:t>
            </a:r>
            <a:r>
              <a:rPr sz="1800" b="1" spc="-114" dirty="0">
                <a:latin typeface="Malgun Gothic"/>
                <a:cs typeface="Malgun Gothic"/>
              </a:rPr>
              <a:t>관계 </a:t>
            </a:r>
            <a:r>
              <a:rPr sz="1800" b="1" spc="-380" dirty="0">
                <a:latin typeface="Malgun Gothic"/>
                <a:cs typeface="Malgun Gothic"/>
              </a:rPr>
              <a:t>매핑을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Calibri"/>
                <a:cs typeface="Calibri"/>
              </a:rPr>
              <a:t>&lt;collection&gt;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90" dirty="0">
                <a:latin typeface="Calibri"/>
                <a:cs typeface="Calibri"/>
              </a:rPr>
              <a:t>1:N</a:t>
            </a:r>
            <a:r>
              <a:rPr sz="1800" b="1" spc="-90" dirty="0">
                <a:latin typeface="Malgun Gothic"/>
                <a:cs typeface="Malgun Gothic"/>
              </a:rPr>
              <a:t>관계 </a:t>
            </a:r>
            <a:r>
              <a:rPr sz="1800" b="1" spc="-380" dirty="0">
                <a:latin typeface="Malgun Gothic"/>
                <a:cs typeface="Malgun Gothic"/>
              </a:rPr>
              <a:t>매핑을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2905" y="2348890"/>
            <a:ext cx="4116704" cy="3961129"/>
          </a:xfrm>
          <a:custGeom>
            <a:avLst/>
            <a:gdLst/>
            <a:ahLst/>
            <a:cxnLst/>
            <a:rect l="l" t="t" r="r" b="b"/>
            <a:pathLst>
              <a:path w="4116704" h="3961129">
                <a:moveTo>
                  <a:pt x="0" y="3961003"/>
                </a:moveTo>
                <a:lnTo>
                  <a:pt x="4116324" y="3961003"/>
                </a:lnTo>
                <a:lnTo>
                  <a:pt x="4116324" y="0"/>
                </a:lnTo>
                <a:lnTo>
                  <a:pt x="0" y="0"/>
                </a:lnTo>
                <a:lnTo>
                  <a:pt x="0" y="39610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2905" y="2348890"/>
            <a:ext cx="4116704" cy="3961129"/>
          </a:xfrm>
          <a:custGeom>
            <a:avLst/>
            <a:gdLst/>
            <a:ahLst/>
            <a:cxnLst/>
            <a:rect l="l" t="t" r="r" b="b"/>
            <a:pathLst>
              <a:path w="4116704" h="3961129">
                <a:moveTo>
                  <a:pt x="0" y="3961003"/>
                </a:moveTo>
                <a:lnTo>
                  <a:pt x="4116324" y="3961003"/>
                </a:lnTo>
                <a:lnTo>
                  <a:pt x="4116324" y="0"/>
                </a:lnTo>
                <a:lnTo>
                  <a:pt x="0" y="0"/>
                </a:lnTo>
                <a:lnTo>
                  <a:pt x="0" y="396100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7775" y="2477261"/>
            <a:ext cx="38360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3E5FBE"/>
                </a:solidFill>
                <a:latin typeface="Consolas"/>
                <a:cs typeface="Consolas"/>
              </a:rPr>
              <a:t>&lt;!-- Very Complex Statement</a:t>
            </a:r>
            <a:r>
              <a:rPr sz="1100" b="1" spc="-3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"selectBlogDetails"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"detailedBlogResultMap"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27775" y="3147821"/>
            <a:ext cx="3683000" cy="270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</a:t>
            </a:r>
            <a:endParaRPr sz="11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B.id as</a:t>
            </a:r>
            <a:r>
              <a:rPr sz="1100" b="1" spc="-9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blog_id,</a:t>
            </a:r>
            <a:endParaRPr sz="1100">
              <a:latin typeface="Consolas"/>
              <a:cs typeface="Consolas"/>
            </a:endParaRPr>
          </a:p>
          <a:p>
            <a:pPr marL="241300" marR="114744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B.title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blog_title,  B.author_id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blog_author_id,  A.id </a:t>
            </a:r>
            <a:r>
              <a:rPr sz="1100" b="1" spc="-5" dirty="0">
                <a:latin typeface="Consolas"/>
                <a:cs typeface="Consolas"/>
              </a:rPr>
              <a:t>as</a:t>
            </a:r>
            <a:r>
              <a:rPr sz="1100" b="1" spc="-7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author_id,</a:t>
            </a:r>
            <a:endParaRPr sz="1100">
              <a:latin typeface="Consolas"/>
              <a:cs typeface="Consolas"/>
            </a:endParaRPr>
          </a:p>
          <a:p>
            <a:pPr marL="241300" marR="1146810" algn="just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A.username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author_username,  A.password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author_password,  P.id </a:t>
            </a:r>
            <a:r>
              <a:rPr sz="1100" b="1" spc="-5" dirty="0">
                <a:latin typeface="Consolas"/>
                <a:cs typeface="Consolas"/>
              </a:rPr>
              <a:t>as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post_id,</a:t>
            </a:r>
            <a:endParaRPr sz="11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FROM Blog</a:t>
            </a:r>
            <a:r>
              <a:rPr sz="1100" b="1" spc="-114" dirty="0">
                <a:latin typeface="Consolas"/>
                <a:cs typeface="Consolas"/>
              </a:rPr>
              <a:t> </a:t>
            </a:r>
            <a:r>
              <a:rPr sz="1100" b="1" dirty="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 marL="12700" marR="1574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left outer join Author </a:t>
            </a:r>
            <a:r>
              <a:rPr sz="1100" b="1" dirty="0">
                <a:latin typeface="Consolas"/>
                <a:cs typeface="Consolas"/>
              </a:rPr>
              <a:t>A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B.author_id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A.id  left outer join Post </a:t>
            </a:r>
            <a:r>
              <a:rPr sz="1100" b="1" dirty="0">
                <a:latin typeface="Consolas"/>
                <a:cs typeface="Consolas"/>
              </a:rPr>
              <a:t>P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B.id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P.blog_id  left outer join Comment </a:t>
            </a:r>
            <a:r>
              <a:rPr sz="1100" b="1" dirty="0">
                <a:latin typeface="Consolas"/>
                <a:cs typeface="Consolas"/>
              </a:rPr>
              <a:t>C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P.id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3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C.post_id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left outer join Post_Tag </a:t>
            </a:r>
            <a:r>
              <a:rPr sz="1100" b="1" spc="-5" dirty="0">
                <a:latin typeface="Consolas"/>
                <a:cs typeface="Consolas"/>
              </a:rPr>
              <a:t>PT on </a:t>
            </a:r>
            <a:r>
              <a:rPr sz="1100" b="1" spc="-10" dirty="0">
                <a:latin typeface="Consolas"/>
                <a:cs typeface="Consolas"/>
              </a:rPr>
              <a:t>PT.post_id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P.id  left outer join </a:t>
            </a:r>
            <a:r>
              <a:rPr sz="1100" b="1" spc="-5" dirty="0">
                <a:latin typeface="Consolas"/>
                <a:cs typeface="Consolas"/>
              </a:rPr>
              <a:t>Tag </a:t>
            </a:r>
            <a:r>
              <a:rPr sz="1100" b="1" dirty="0">
                <a:latin typeface="Consolas"/>
                <a:cs typeface="Consolas"/>
              </a:rPr>
              <a:t>T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PT.tag_id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6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T.id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WHERE B.id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7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#{id}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7775" y="5998667"/>
            <a:ext cx="71247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69900">
              <a:lnSpc>
                <a:spcPts val="1315"/>
              </a:lnSpc>
            </a:pP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133" y="2348890"/>
            <a:ext cx="5182235" cy="3961129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"detailedBlogResultMap"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idArg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1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"author_username"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1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"post_author_id"</a:t>
            </a:r>
            <a:endParaRPr sz="1100">
              <a:latin typeface="Consolas"/>
              <a:cs typeface="Consolas"/>
            </a:endParaRPr>
          </a:p>
          <a:p>
            <a:pPr marL="1017905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....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(5/16) </a:t>
            </a:r>
            <a:r>
              <a:rPr spc="545" dirty="0"/>
              <a:t>-</a:t>
            </a:r>
            <a:r>
              <a:rPr spc="170" dirty="0"/>
              <a:t> </a:t>
            </a:r>
            <a:r>
              <a:rPr spc="10" dirty="0"/>
              <a:t>constructor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094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생성자를  </a:t>
            </a:r>
            <a:r>
              <a:rPr sz="1800" b="1" spc="-380" dirty="0">
                <a:latin typeface="Malgun Gothic"/>
                <a:cs typeface="Malgun Gothic"/>
              </a:rPr>
              <a:t>사용해서  객체를  </a:t>
            </a:r>
            <a:r>
              <a:rPr sz="1800" b="1" spc="-385" dirty="0">
                <a:latin typeface="Malgun Gothic"/>
                <a:cs typeface="Malgun Gothic"/>
              </a:rPr>
              <a:t>생성하고  </a:t>
            </a:r>
            <a:r>
              <a:rPr sz="1800" b="1" spc="-370" dirty="0">
                <a:latin typeface="Malgun Gothic"/>
                <a:cs typeface="Malgun Gothic"/>
              </a:rPr>
              <a:t>값을 </a:t>
            </a:r>
            <a:r>
              <a:rPr sz="1800" b="1" spc="-385" dirty="0">
                <a:latin typeface="Malgun Gothic"/>
                <a:cs typeface="Malgun Gothic"/>
              </a:rPr>
              <a:t>매핑하기  </a:t>
            </a:r>
            <a:r>
              <a:rPr sz="1800" b="1" spc="-375" dirty="0">
                <a:latin typeface="Malgun Gothic"/>
                <a:cs typeface="Malgun Gothic"/>
              </a:rPr>
              <a:t>위해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생성자에 </a:t>
            </a:r>
            <a:r>
              <a:rPr sz="1800" b="1" spc="-380" dirty="0">
                <a:latin typeface="Malgun Gothic"/>
                <a:cs typeface="Malgun Gothic"/>
              </a:rPr>
              <a:t>사용되는 </a:t>
            </a:r>
            <a:r>
              <a:rPr sz="1800" b="1" spc="-385" dirty="0">
                <a:latin typeface="Malgun Gothic"/>
                <a:cs typeface="Malgun Gothic"/>
              </a:rPr>
              <a:t>파라미터의 </a:t>
            </a:r>
            <a:r>
              <a:rPr sz="1800" b="1" spc="-380" dirty="0">
                <a:latin typeface="Malgun Gothic"/>
                <a:cs typeface="Malgun Gothic"/>
              </a:rPr>
              <a:t>순서에 주의하고 </a:t>
            </a:r>
            <a:r>
              <a:rPr sz="1800" b="1" spc="-10" dirty="0">
                <a:latin typeface="Calibri"/>
                <a:cs typeface="Calibri"/>
              </a:rPr>
              <a:t>javaType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명시해야   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idArg </a:t>
            </a:r>
            <a:r>
              <a:rPr sz="1800" b="1" spc="-385" dirty="0">
                <a:latin typeface="Malgun Gothic"/>
                <a:cs typeface="Malgun Gothic"/>
              </a:rPr>
              <a:t>엘리먼트는 </a:t>
            </a:r>
            <a:r>
              <a:rPr sz="1800" b="1" spc="-100" dirty="0">
                <a:latin typeface="Calibri"/>
                <a:cs typeface="Calibri"/>
              </a:rPr>
              <a:t>resultMap</a:t>
            </a:r>
            <a:r>
              <a:rPr sz="1800" b="1" spc="-100" dirty="0">
                <a:latin typeface="Malgun Gothic"/>
                <a:cs typeface="Malgun Gothic"/>
              </a:rPr>
              <a:t>속성의 </a:t>
            </a:r>
            <a:r>
              <a:rPr sz="1800" b="1" spc="-90" dirty="0">
                <a:latin typeface="Calibri"/>
                <a:cs typeface="Calibri"/>
              </a:rPr>
              <a:t>id</a:t>
            </a:r>
            <a:r>
              <a:rPr sz="1800" b="1" spc="-90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동일한 역할을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   </a:t>
            </a:r>
            <a:r>
              <a:rPr sz="1800" b="1" spc="-240" dirty="0">
                <a:latin typeface="Calibri"/>
                <a:cs typeface="Calibri"/>
              </a:rPr>
              <a:t>arg</a:t>
            </a:r>
            <a:r>
              <a:rPr sz="1800" b="1" spc="-240" dirty="0">
                <a:latin typeface="Malgun Gothic"/>
                <a:cs typeface="Malgun Gothic"/>
              </a:rPr>
              <a:t>엘리먼트는 </a:t>
            </a:r>
            <a:r>
              <a:rPr sz="1800" b="1" spc="-65" dirty="0">
                <a:latin typeface="Calibri"/>
                <a:cs typeface="Calibri"/>
              </a:rPr>
              <a:t>result</a:t>
            </a:r>
            <a:r>
              <a:rPr sz="1800" b="1" spc="-65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동일한 역할을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idArg, </a:t>
            </a:r>
            <a:r>
              <a:rPr sz="1800" b="1" spc="15" dirty="0">
                <a:latin typeface="Calibri"/>
                <a:cs typeface="Calibri"/>
              </a:rPr>
              <a:t>arg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80" dirty="0">
                <a:latin typeface="Malgun Gothic"/>
                <a:cs typeface="Malgun Gothic"/>
              </a:rPr>
              <a:t>순서는  생성자 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80" dirty="0">
                <a:latin typeface="Malgun Gothic"/>
                <a:cs typeface="Malgun Gothic"/>
              </a:rPr>
              <a:t>순서와  </a:t>
            </a:r>
            <a:r>
              <a:rPr sz="1800" b="1" spc="-385" dirty="0">
                <a:latin typeface="Malgun Gothic"/>
                <a:cs typeface="Malgun Gothic"/>
              </a:rPr>
              <a:t>동일해야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합니다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794" y="2169667"/>
            <a:ext cx="819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671" y="2348864"/>
            <a:ext cx="9323070" cy="165671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4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idArg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400" b="1" i="1" spc="11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“string"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spc="1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9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047" y="4149128"/>
            <a:ext cx="9323070" cy="20167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</a:t>
            </a:r>
            <a:r>
              <a:rPr sz="14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Author{</a:t>
            </a:r>
            <a:endParaRPr sz="1400">
              <a:latin typeface="Consolas"/>
              <a:cs typeface="Consolas"/>
            </a:endParaRPr>
          </a:p>
          <a:p>
            <a:pPr marL="499745" marR="645160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C0"/>
                </a:solidFill>
                <a:latin typeface="Consolas"/>
                <a:cs typeface="Consolas"/>
              </a:rPr>
              <a:t>password</a:t>
            </a:r>
            <a:r>
              <a:rPr sz="1400" b="1" spc="5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latin typeface="Consolas"/>
                <a:cs typeface="Consolas"/>
              </a:rPr>
              <a:t>Author(String </a:t>
            </a:r>
            <a:r>
              <a:rPr sz="1400" b="1" spc="5" dirty="0">
                <a:latin typeface="Consolas"/>
                <a:cs typeface="Consolas"/>
              </a:rPr>
              <a:t>id,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password){</a:t>
            </a:r>
            <a:endParaRPr sz="1400">
              <a:latin typeface="Consolas"/>
              <a:cs typeface="Consolas"/>
            </a:endParaRPr>
          </a:p>
          <a:p>
            <a:pPr marR="7233284" algn="ctr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1035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3" y="1512189"/>
                </a:lnTo>
                <a:lnTo>
                  <a:pt x="1440053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035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3" y="1512189"/>
                </a:lnTo>
                <a:lnTo>
                  <a:pt x="1440053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357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3" y="288036"/>
                </a:lnTo>
                <a:lnTo>
                  <a:pt x="144005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0357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3" y="288036"/>
                </a:lnTo>
                <a:lnTo>
                  <a:pt x="144005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216" y="238506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332" y="238506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955" y="238506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0835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3192" y="2427985"/>
            <a:ext cx="84137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프리젠테이션</a:t>
            </a:r>
            <a:r>
              <a:rPr sz="900" b="1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1.2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-25" dirty="0">
                <a:latin typeface="Malgun Gothic"/>
                <a:cs typeface="Malgun Gothic"/>
              </a:rPr>
              <a:t>프레임워크</a:t>
            </a:r>
            <a:r>
              <a:rPr spc="-229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3118" y="862329"/>
            <a:ext cx="1032319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Wingdings"/>
                <a:cs typeface="Wingdings"/>
              </a:rPr>
              <a:t>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 err="1">
                <a:solidFill>
                  <a:srgbClr val="C00000"/>
                </a:solidFill>
                <a:latin typeface="Calibri"/>
                <a:cs typeface="Calibri"/>
              </a:rPr>
              <a:t>MyBatis</a:t>
            </a:r>
            <a:r>
              <a:rPr sz="1800" b="1" spc="-35" dirty="0" err="1">
                <a:solidFill>
                  <a:srgbClr val="C00000"/>
                </a:solidFill>
                <a:latin typeface="Malgun Gothic"/>
                <a:cs typeface="Malgun Gothic"/>
              </a:rPr>
              <a:t>는</a:t>
            </a:r>
            <a:r>
              <a:rPr sz="1800" b="1" spc="-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b="1" spc="-35" dirty="0" smtClean="0">
                <a:solidFill>
                  <a:srgbClr val="C00000"/>
                </a:solidFill>
                <a:latin typeface="Malgun Gothic"/>
                <a:cs typeface="Malgun Gothic"/>
              </a:rPr>
              <a:t>리소스 접근 </a:t>
            </a:r>
            <a:r>
              <a:rPr lang="ko-KR" altLang="en-US" sz="1800" b="1" spc="-3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레이어에서</a:t>
            </a:r>
            <a:r>
              <a:rPr lang="ko-KR" altLang="en-US" sz="1800" b="1" spc="-3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관계형</a:t>
            </a:r>
            <a:r>
              <a:rPr sz="1800" b="1" spc="-380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9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데이터베이스로</a:t>
            </a:r>
            <a:r>
              <a:rPr sz="1800" b="1" spc="-39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90" dirty="0" smtClean="0">
                <a:solidFill>
                  <a:srgbClr val="C00000"/>
                </a:solidFill>
                <a:latin typeface="Malgun Gothic"/>
                <a:cs typeface="Malgun Gothic"/>
              </a:rPr>
              <a:t>( </a:t>
            </a:r>
            <a:r>
              <a:rPr lang="en-US" altLang="ko-KR" b="1" spc="-35" dirty="0" smtClean="0">
                <a:solidFill>
                  <a:srgbClr val="C00000"/>
                </a:solidFill>
                <a:cs typeface="Calibri"/>
              </a:rPr>
              <a:t>RDBMS)</a:t>
            </a:r>
            <a:r>
              <a:rPr sz="1800" b="1" spc="-39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75" dirty="0" err="1">
                <a:solidFill>
                  <a:srgbClr val="C00000"/>
                </a:solidFill>
                <a:latin typeface="Malgun Gothic"/>
                <a:cs typeface="Malgun Gothic"/>
              </a:rPr>
              <a:t>접근할</a:t>
            </a:r>
            <a:r>
              <a:rPr sz="1800" b="1" spc="-37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solidFill>
                  <a:srgbClr val="C00000"/>
                </a:solidFill>
                <a:latin typeface="Malgun Gothic"/>
                <a:cs typeface="Malgun Gothic"/>
              </a:rPr>
              <a:t>때 </a:t>
            </a:r>
            <a:r>
              <a:rPr lang="en-US" sz="1800" b="1" spc="-36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사용하는</a:t>
            </a:r>
            <a:r>
              <a:rPr sz="1800" b="1" spc="-385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70" dirty="0" err="1">
                <a:solidFill>
                  <a:srgbClr val="C00000"/>
                </a:solidFill>
                <a:latin typeface="Malgun Gothic"/>
                <a:cs typeface="Malgun Gothic"/>
              </a:rPr>
              <a:t>오픈</a:t>
            </a:r>
            <a:r>
              <a:rPr sz="1800" b="1" spc="-37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7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소스</a:t>
            </a:r>
            <a:r>
              <a:rPr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데이터</a:t>
            </a:r>
            <a:r>
              <a:rPr sz="1800" b="1" spc="-380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70" dirty="0" err="1">
                <a:solidFill>
                  <a:srgbClr val="C00000"/>
                </a:solidFill>
                <a:latin typeface="Malgun Gothic"/>
                <a:cs typeface="Malgun Gothic"/>
              </a:rPr>
              <a:t>접근</a:t>
            </a:r>
            <a:r>
              <a:rPr sz="1800" b="1" spc="-370" dirty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2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235" dirty="0" smtClean="0">
                <a:solidFill>
                  <a:srgbClr val="C00000"/>
                </a:solidFill>
                <a:latin typeface="Malgun Gothic"/>
                <a:cs typeface="Malgun Gothic"/>
              </a:rPr>
              <a:t/>
            </a:r>
            <a:br>
              <a:rPr lang="en-US" sz="1800" b="1" spc="-235" dirty="0" smtClean="0">
                <a:solidFill>
                  <a:srgbClr val="C00000"/>
                </a:solidFill>
                <a:latin typeface="Malgun Gothic"/>
                <a:cs typeface="Malgun Gothic"/>
              </a:rPr>
            </a:br>
            <a:r>
              <a:rPr lang="en-US" sz="1800" b="1" spc="-235" dirty="0" smtClean="0">
                <a:solidFill>
                  <a:srgbClr val="C00000"/>
                </a:solidFill>
                <a:latin typeface="Malgun Gothic"/>
                <a:cs typeface="Malgun Gothic"/>
              </a:rPr>
              <a:t>     </a:t>
            </a:r>
            <a:r>
              <a:rPr sz="1800" b="1" spc="-34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데이터베이스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등 </a:t>
            </a:r>
            <a:r>
              <a:rPr lang="en-US" sz="1800" b="1" spc="-36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영속성을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75" dirty="0" err="1" smtClean="0">
                <a:latin typeface="Malgun Gothic"/>
                <a:cs typeface="Malgun Gothic"/>
              </a:rPr>
              <a:t>위한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리소스와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상호작용하는 </a:t>
            </a:r>
            <a:r>
              <a:rPr sz="1800" b="1" spc="-380" dirty="0" err="1">
                <a:latin typeface="Malgun Gothic"/>
                <a:cs typeface="Malgun Gothic"/>
              </a:rPr>
              <a:t>영역을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45" dirty="0" smtClean="0">
                <a:latin typeface="Calibri"/>
                <a:cs typeface="Calibri"/>
              </a:rPr>
              <a:t>접근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영역이라 </a:t>
            </a:r>
            <a:r>
              <a:rPr sz="1800" b="1" spc="-229" dirty="0">
                <a:latin typeface="Malgun Gothic"/>
                <a:cs typeface="Malgun Gothic"/>
              </a:rPr>
              <a:t>하며</a:t>
            </a:r>
            <a:r>
              <a:rPr sz="1800" b="1" spc="-229" dirty="0">
                <a:latin typeface="Calibri"/>
                <a:cs typeface="Calibri"/>
              </a:rPr>
              <a:t>, </a:t>
            </a:r>
            <a:r>
              <a:rPr lang="en-US" sz="1800" b="1" spc="-229" dirty="0" smtClean="0">
                <a:latin typeface="Calibri"/>
                <a:cs typeface="Calibri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영역에 </a:t>
            </a:r>
            <a:r>
              <a:rPr sz="1800" b="1" spc="-385" dirty="0">
                <a:latin typeface="Malgun Gothic"/>
                <a:cs typeface="Malgun Gothic"/>
              </a:rPr>
              <a:t>적용하는  프레임워크가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프레임워크  </a:t>
            </a:r>
            <a:r>
              <a:rPr sz="1800" b="1" spc="-375" dirty="0" err="1">
                <a:latin typeface="Malgun Gothic"/>
                <a:cs typeface="Malgun Gothic"/>
              </a:rPr>
              <a:t>또는</a:t>
            </a:r>
            <a:r>
              <a:rPr sz="1800" b="1" spc="-375" dirty="0">
                <a:latin typeface="Malgun Gothic"/>
                <a:cs typeface="Malgun Gothic"/>
              </a:rPr>
              <a:t>  </a:t>
            </a:r>
            <a:r>
              <a:rPr sz="1800" b="1" spc="-75" dirty="0" err="1" smtClean="0">
                <a:latin typeface="Malgun Gothic"/>
                <a:cs typeface="Malgun Gothic"/>
              </a:rPr>
              <a:t>영속성</a:t>
            </a:r>
            <a:r>
              <a:rPr lang="en-US" sz="1800" b="1" spc="-75" dirty="0" smtClean="0">
                <a:latin typeface="Malgun Gothic"/>
                <a:cs typeface="Malgun Gothic"/>
              </a:rPr>
              <a:t>(</a:t>
            </a:r>
            <a:r>
              <a:rPr lang="en-US" altLang="ko-KR" b="1" spc="-75" dirty="0" smtClean="0">
                <a:cs typeface="Calibri"/>
              </a:rPr>
              <a:t>Persistence</a:t>
            </a:r>
            <a:r>
              <a:rPr sz="1800" b="1" spc="-75" dirty="0" smtClean="0">
                <a:latin typeface="Calibri"/>
                <a:cs typeface="Calibri"/>
              </a:rPr>
              <a:t>)</a:t>
            </a:r>
            <a:r>
              <a:rPr sz="1800" b="1" spc="-210" dirty="0" smtClean="0">
                <a:latin typeface="Calibri"/>
                <a:cs typeface="Calibri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관계형  </a:t>
            </a:r>
            <a:r>
              <a:rPr sz="1800" b="1" spc="-385" dirty="0">
                <a:latin typeface="Malgun Gothic"/>
                <a:cs typeface="Malgun Gothic"/>
              </a:rPr>
              <a:t>데이터베이스  프로그래밍을  </a:t>
            </a:r>
            <a:r>
              <a:rPr sz="1800" b="1" spc="-370" dirty="0">
                <a:latin typeface="Malgun Gothic"/>
                <a:cs typeface="Malgun Gothic"/>
              </a:rPr>
              <a:t>좀더 쉽고 </a:t>
            </a:r>
            <a:r>
              <a:rPr sz="1800" b="1" spc="-385" dirty="0">
                <a:latin typeface="Malgun Gothic"/>
                <a:cs typeface="Malgun Gothic"/>
              </a:rPr>
              <a:t>효율적으로  </a:t>
            </a:r>
            <a:r>
              <a:rPr sz="1800" b="1" spc="-380" dirty="0">
                <a:latin typeface="Malgun Gothic"/>
                <a:cs typeface="Malgun Gothic"/>
              </a:rPr>
              <a:t>하도록  </a:t>
            </a:r>
            <a:r>
              <a:rPr sz="1800" b="1" spc="-385" dirty="0">
                <a:latin typeface="Malgun Gothic"/>
                <a:cs typeface="Malgun Gothic"/>
              </a:rPr>
              <a:t>도와주는  </a:t>
            </a:r>
            <a:r>
              <a:rPr sz="1800" b="1" spc="-375" dirty="0">
                <a:latin typeface="Malgun Gothic"/>
                <a:cs typeface="Malgun Gothic"/>
              </a:rPr>
              <a:t>개발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0969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0969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6338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6338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12700">
            <a:solidFill>
              <a:srgbClr val="5756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20969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0969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8840" y="238506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2385060"/>
            <a:ext cx="202692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5747" y="2385060"/>
            <a:ext cx="344424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628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91300" y="238506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4180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21451" y="2427985"/>
            <a:ext cx="887094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비즈니스  로직 </a:t>
            </a:r>
            <a:r>
              <a:rPr sz="9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76338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6338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700">
            <a:solidFill>
              <a:srgbClr val="5756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4759" y="238506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7640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30311" y="238506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13192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55864" y="238506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38743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66990" y="2427985"/>
            <a:ext cx="70548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자원  접근 </a:t>
            </a:r>
            <a:r>
              <a:rPr sz="9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9833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833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833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833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0263" y="2385060"/>
            <a:ext cx="321563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0283" y="2385060"/>
            <a:ext cx="344423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3164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12494" y="2427985"/>
            <a:ext cx="41465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07964" y="2750820"/>
            <a:ext cx="1322832" cy="4739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81344" y="2819400"/>
            <a:ext cx="609600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6792" y="2780842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36792" y="2780842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solidFill>
                  <a:srgbClr val="404040"/>
                </a:solidFill>
                <a:latin typeface="Calibri"/>
                <a:cs typeface="Calibri"/>
              </a:rPr>
              <a:t>POJO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31960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31960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31960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31960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73540" y="238506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6419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99092" y="238506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81971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335516" y="2427985"/>
            <a:ext cx="480059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자원</a:t>
            </a:r>
            <a:r>
              <a:rPr sz="900" b="1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064752" y="3183635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30868" y="3268979"/>
            <a:ext cx="729996" cy="3733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94851" y="324764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2" y="296820"/>
                </a:lnTo>
                <a:lnTo>
                  <a:pt x="62399" y="308120"/>
                </a:lnTo>
                <a:lnTo>
                  <a:pt x="107495" y="312978"/>
                </a:lnTo>
                <a:lnTo>
                  <a:pt x="162591" y="317176"/>
                </a:lnTo>
                <a:lnTo>
                  <a:pt x="226398" y="320613"/>
                </a:lnTo>
                <a:lnTo>
                  <a:pt x="297628" y="323192"/>
                </a:lnTo>
                <a:lnTo>
                  <a:pt x="374991" y="324811"/>
                </a:lnTo>
                <a:lnTo>
                  <a:pt x="457200" y="325373"/>
                </a:lnTo>
                <a:lnTo>
                  <a:pt x="539374" y="324811"/>
                </a:lnTo>
                <a:lnTo>
                  <a:pt x="616720" y="323192"/>
                </a:lnTo>
                <a:lnTo>
                  <a:pt x="687944" y="320613"/>
                </a:lnTo>
                <a:lnTo>
                  <a:pt x="751756" y="317176"/>
                </a:lnTo>
                <a:lnTo>
                  <a:pt x="806862" y="312978"/>
                </a:lnTo>
                <a:lnTo>
                  <a:pt x="851972" y="308120"/>
                </a:lnTo>
                <a:lnTo>
                  <a:pt x="907032" y="296820"/>
                </a:lnTo>
                <a:lnTo>
                  <a:pt x="914400" y="290575"/>
                </a:lnTo>
                <a:lnTo>
                  <a:pt x="914400" y="34797"/>
                </a:lnTo>
                <a:lnTo>
                  <a:pt x="457200" y="34797"/>
                </a:lnTo>
                <a:lnTo>
                  <a:pt x="374991" y="34235"/>
                </a:lnTo>
                <a:lnTo>
                  <a:pt x="297628" y="32616"/>
                </a:lnTo>
                <a:lnTo>
                  <a:pt x="226398" y="30037"/>
                </a:lnTo>
                <a:lnTo>
                  <a:pt x="162591" y="26600"/>
                </a:lnTo>
                <a:lnTo>
                  <a:pt x="107495" y="22402"/>
                </a:lnTo>
                <a:lnTo>
                  <a:pt x="62399" y="17544"/>
                </a:lnTo>
                <a:lnTo>
                  <a:pt x="7362" y="6244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1972" y="17544"/>
                </a:lnTo>
                <a:lnTo>
                  <a:pt x="806862" y="22402"/>
                </a:lnTo>
                <a:lnTo>
                  <a:pt x="751756" y="26600"/>
                </a:lnTo>
                <a:lnTo>
                  <a:pt x="687944" y="30037"/>
                </a:lnTo>
                <a:lnTo>
                  <a:pt x="616720" y="32616"/>
                </a:lnTo>
                <a:lnTo>
                  <a:pt x="539374" y="34235"/>
                </a:lnTo>
                <a:lnTo>
                  <a:pt x="457200" y="34797"/>
                </a:lnTo>
                <a:lnTo>
                  <a:pt x="914400" y="34797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94851" y="3212973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4991" y="557"/>
                </a:lnTo>
                <a:lnTo>
                  <a:pt x="297628" y="2165"/>
                </a:lnTo>
                <a:lnTo>
                  <a:pt x="226398" y="4727"/>
                </a:lnTo>
                <a:lnTo>
                  <a:pt x="162591" y="8144"/>
                </a:lnTo>
                <a:lnTo>
                  <a:pt x="107495" y="12321"/>
                </a:lnTo>
                <a:lnTo>
                  <a:pt x="62399" y="17159"/>
                </a:lnTo>
                <a:lnTo>
                  <a:pt x="7362" y="28431"/>
                </a:lnTo>
                <a:lnTo>
                  <a:pt x="0" y="34671"/>
                </a:lnTo>
                <a:lnTo>
                  <a:pt x="7362" y="40915"/>
                </a:lnTo>
                <a:lnTo>
                  <a:pt x="62399" y="52215"/>
                </a:lnTo>
                <a:lnTo>
                  <a:pt x="107495" y="57073"/>
                </a:lnTo>
                <a:lnTo>
                  <a:pt x="162591" y="61271"/>
                </a:lnTo>
                <a:lnTo>
                  <a:pt x="226398" y="64708"/>
                </a:lnTo>
                <a:lnTo>
                  <a:pt x="297628" y="67287"/>
                </a:lnTo>
                <a:lnTo>
                  <a:pt x="374991" y="68906"/>
                </a:lnTo>
                <a:lnTo>
                  <a:pt x="457200" y="69468"/>
                </a:lnTo>
                <a:lnTo>
                  <a:pt x="539374" y="68906"/>
                </a:lnTo>
                <a:lnTo>
                  <a:pt x="616720" y="67287"/>
                </a:lnTo>
                <a:lnTo>
                  <a:pt x="687944" y="64708"/>
                </a:lnTo>
                <a:lnTo>
                  <a:pt x="751756" y="61271"/>
                </a:lnTo>
                <a:lnTo>
                  <a:pt x="806862" y="57073"/>
                </a:lnTo>
                <a:lnTo>
                  <a:pt x="851972" y="52215"/>
                </a:lnTo>
                <a:lnTo>
                  <a:pt x="907032" y="40915"/>
                </a:lnTo>
                <a:lnTo>
                  <a:pt x="914400" y="34671"/>
                </a:lnTo>
                <a:lnTo>
                  <a:pt x="907032" y="28431"/>
                </a:lnTo>
                <a:lnTo>
                  <a:pt x="851972" y="17159"/>
                </a:lnTo>
                <a:lnTo>
                  <a:pt x="806862" y="12321"/>
                </a:lnTo>
                <a:lnTo>
                  <a:pt x="751756" y="8144"/>
                </a:lnTo>
                <a:lnTo>
                  <a:pt x="687944" y="4727"/>
                </a:lnTo>
                <a:lnTo>
                  <a:pt x="616720" y="2165"/>
                </a:lnTo>
                <a:lnTo>
                  <a:pt x="539374" y="557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94851" y="3212973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671"/>
                </a:moveTo>
                <a:lnTo>
                  <a:pt x="851972" y="52215"/>
                </a:lnTo>
                <a:lnTo>
                  <a:pt x="806862" y="57073"/>
                </a:lnTo>
                <a:lnTo>
                  <a:pt x="751756" y="61271"/>
                </a:lnTo>
                <a:lnTo>
                  <a:pt x="687944" y="64708"/>
                </a:lnTo>
                <a:lnTo>
                  <a:pt x="616720" y="67287"/>
                </a:lnTo>
                <a:lnTo>
                  <a:pt x="539374" y="68906"/>
                </a:lnTo>
                <a:lnTo>
                  <a:pt x="457200" y="69468"/>
                </a:lnTo>
                <a:lnTo>
                  <a:pt x="374991" y="68906"/>
                </a:lnTo>
                <a:lnTo>
                  <a:pt x="297628" y="67287"/>
                </a:lnTo>
                <a:lnTo>
                  <a:pt x="226398" y="64708"/>
                </a:lnTo>
                <a:lnTo>
                  <a:pt x="162591" y="61271"/>
                </a:lnTo>
                <a:lnTo>
                  <a:pt x="107495" y="57073"/>
                </a:lnTo>
                <a:lnTo>
                  <a:pt x="62399" y="52215"/>
                </a:lnTo>
                <a:lnTo>
                  <a:pt x="7362" y="40915"/>
                </a:lnTo>
                <a:lnTo>
                  <a:pt x="0" y="34671"/>
                </a:lnTo>
                <a:lnTo>
                  <a:pt x="7362" y="28431"/>
                </a:lnTo>
                <a:lnTo>
                  <a:pt x="62399" y="17159"/>
                </a:lnTo>
                <a:lnTo>
                  <a:pt x="107495" y="12321"/>
                </a:lnTo>
                <a:lnTo>
                  <a:pt x="162591" y="8144"/>
                </a:lnTo>
                <a:lnTo>
                  <a:pt x="226398" y="4727"/>
                </a:lnTo>
                <a:lnTo>
                  <a:pt x="297628" y="2165"/>
                </a:lnTo>
                <a:lnTo>
                  <a:pt x="374991" y="557"/>
                </a:lnTo>
                <a:lnTo>
                  <a:pt x="457200" y="0"/>
                </a:lnTo>
                <a:lnTo>
                  <a:pt x="539374" y="557"/>
                </a:lnTo>
                <a:lnTo>
                  <a:pt x="616720" y="2165"/>
                </a:lnTo>
                <a:lnTo>
                  <a:pt x="687944" y="4727"/>
                </a:lnTo>
                <a:lnTo>
                  <a:pt x="751756" y="8144"/>
                </a:lnTo>
                <a:lnTo>
                  <a:pt x="806862" y="12321"/>
                </a:lnTo>
                <a:lnTo>
                  <a:pt x="851972" y="17159"/>
                </a:lnTo>
                <a:lnTo>
                  <a:pt x="907032" y="28431"/>
                </a:lnTo>
                <a:lnTo>
                  <a:pt x="914400" y="34671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94851" y="324764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2" y="296820"/>
                </a:lnTo>
                <a:lnTo>
                  <a:pt x="851972" y="308120"/>
                </a:lnTo>
                <a:lnTo>
                  <a:pt x="806862" y="312978"/>
                </a:lnTo>
                <a:lnTo>
                  <a:pt x="751756" y="317176"/>
                </a:lnTo>
                <a:lnTo>
                  <a:pt x="687944" y="320613"/>
                </a:lnTo>
                <a:lnTo>
                  <a:pt x="616720" y="323192"/>
                </a:lnTo>
                <a:lnTo>
                  <a:pt x="539374" y="324811"/>
                </a:lnTo>
                <a:lnTo>
                  <a:pt x="457200" y="325373"/>
                </a:lnTo>
                <a:lnTo>
                  <a:pt x="374991" y="324811"/>
                </a:lnTo>
                <a:lnTo>
                  <a:pt x="297628" y="323192"/>
                </a:lnTo>
                <a:lnTo>
                  <a:pt x="226398" y="320613"/>
                </a:lnTo>
                <a:lnTo>
                  <a:pt x="162591" y="317176"/>
                </a:lnTo>
                <a:lnTo>
                  <a:pt x="107495" y="312978"/>
                </a:lnTo>
                <a:lnTo>
                  <a:pt x="62399" y="308120"/>
                </a:lnTo>
                <a:lnTo>
                  <a:pt x="7362" y="296820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322689" y="3326638"/>
            <a:ext cx="49530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60" dirty="0">
                <a:solidFill>
                  <a:srgbClr val="404040"/>
                </a:solidFill>
                <a:latin typeface="Calibri"/>
                <a:cs typeface="Calibri"/>
              </a:rPr>
              <a:t>RDBMS</a:t>
            </a:r>
            <a:r>
              <a:rPr sz="1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5955" y="2740151"/>
            <a:ext cx="1322832" cy="4724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44367" y="2808732"/>
            <a:ext cx="859535" cy="373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4911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24911" y="276928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JSP/Servlet</a:t>
            </a: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95955" y="3194304"/>
            <a:ext cx="1322832" cy="4739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44951" y="3264408"/>
            <a:ext cx="658368" cy="3733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4911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724911" y="3224580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Struts2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60919" y="2740151"/>
            <a:ext cx="1324355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44968" y="2808732"/>
            <a:ext cx="589787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101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391018" y="276928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solidFill>
                  <a:srgbClr val="404040"/>
                </a:solidFill>
                <a:latin typeface="Calibri"/>
                <a:cs typeface="Calibri"/>
              </a:rPr>
              <a:t>JDBC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60919" y="3194304"/>
            <a:ext cx="1324355" cy="4739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73340" y="3264408"/>
            <a:ext cx="736092" cy="373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391018" y="3224580"/>
            <a:ext cx="1210945" cy="3600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730"/>
              </a:spcBef>
            </a:pPr>
            <a:r>
              <a:rPr sz="1000" b="1" spc="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60919" y="3649979"/>
            <a:ext cx="1324355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23047" y="3718559"/>
            <a:ext cx="83362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91018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391018" y="367987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30"/>
              </a:spcBef>
            </a:pPr>
            <a:r>
              <a:rPr sz="1000" spc="15" dirty="0">
                <a:solidFill>
                  <a:srgbClr val="404040"/>
                </a:solidFill>
                <a:latin typeface="Calibri"/>
                <a:cs typeface="Calibri"/>
              </a:rPr>
              <a:t>Hibernate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13916" y="3192779"/>
            <a:ext cx="833628" cy="4739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11451" y="3262884"/>
            <a:ext cx="672084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3507" y="3222929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3507" y="3222929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735"/>
              </a:spcBef>
            </a:pPr>
            <a:r>
              <a:rPr sz="1000" spc="35" dirty="0">
                <a:solidFill>
                  <a:srgbClr val="404040"/>
                </a:solidFill>
                <a:latin typeface="Calibri"/>
                <a:cs typeface="Calibri"/>
              </a:rPr>
              <a:t>jQuery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16963" y="3648455"/>
            <a:ext cx="833627" cy="4739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1348" y="3717035"/>
            <a:ext cx="818388" cy="3733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47063" y="367822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47063" y="367822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735"/>
              </a:spcBef>
            </a:pPr>
            <a:r>
              <a:rPr sz="1000" spc="20" dirty="0">
                <a:solidFill>
                  <a:srgbClr val="404040"/>
                </a:solidFill>
                <a:latin typeface="Calibri"/>
                <a:cs typeface="Calibri"/>
              </a:rPr>
              <a:t>AngularJS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89431" y="3648455"/>
            <a:ext cx="832104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9911" y="3717035"/>
            <a:ext cx="806195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527" y="367822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18527" y="367822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35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Bootstrap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9431" y="2738627"/>
            <a:ext cx="832104" cy="4724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0768" y="2807207"/>
            <a:ext cx="824483" cy="3733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8527" y="276763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18527" y="276763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1000" spc="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13916" y="2738627"/>
            <a:ext cx="833628" cy="4724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28216" y="2807207"/>
            <a:ext cx="638556" cy="3733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43507" y="276763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643507" y="276763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30"/>
              </a:spcBef>
            </a:pPr>
            <a:r>
              <a:rPr sz="1000" spc="8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89431" y="3192779"/>
            <a:ext cx="832104" cy="4739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2311" y="3262884"/>
            <a:ext cx="502919" cy="3733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8527" y="3222929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18527" y="3222929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735"/>
              </a:spcBef>
            </a:pPr>
            <a:r>
              <a:rPr sz="1000" spc="6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16572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6572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6623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6623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50079" y="2385060"/>
            <a:ext cx="435863" cy="2636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65547" y="2385060"/>
            <a:ext cx="344424" cy="2636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48428" y="238506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91100" y="2385060"/>
            <a:ext cx="344424" cy="2636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73979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512055" y="2427985"/>
            <a:ext cx="79565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서비스  발행 </a:t>
            </a:r>
            <a:r>
              <a:rPr sz="9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250435" y="2738627"/>
            <a:ext cx="1324356" cy="4724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25340" y="2807207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80280" y="2767634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280280" y="2767634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Jersey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250435" y="3192779"/>
            <a:ext cx="1324356" cy="47396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71059" y="3262884"/>
            <a:ext cx="518160" cy="3733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80280" y="3222929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280280" y="3222929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735"/>
              </a:spcBef>
            </a:pPr>
            <a:r>
              <a:rPr sz="1000" spc="80" dirty="0">
                <a:solidFill>
                  <a:srgbClr val="404040"/>
                </a:solidFill>
                <a:latin typeface="Calibri"/>
                <a:cs typeface="Calibri"/>
              </a:rPr>
              <a:t>CXF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250435" y="3648455"/>
            <a:ext cx="1324356" cy="47396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71415" y="3717035"/>
            <a:ext cx="917448" cy="37338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80280" y="3678224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280280" y="3678224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35"/>
              </a:spcBef>
            </a:pP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SpringMVC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695955" y="3649979"/>
            <a:ext cx="1322832" cy="47396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15411" y="3718559"/>
            <a:ext cx="917448" cy="37338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24911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724911" y="367987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30"/>
              </a:spcBef>
            </a:pP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SpringMVC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814059" y="3194304"/>
            <a:ext cx="1324356" cy="47396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59067" y="3264408"/>
            <a:ext cx="469391" cy="37337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4339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843396" y="3224580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730"/>
              </a:spcBef>
            </a:pPr>
            <a:r>
              <a:rPr sz="1000" spc="5" dirty="0">
                <a:solidFill>
                  <a:srgbClr val="404040"/>
                </a:solidFill>
                <a:latin typeface="Calibri"/>
                <a:cs typeface="Calibri"/>
              </a:rPr>
              <a:t>EJB</a:t>
            </a:r>
            <a:r>
              <a:rPr sz="1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9833" y="4761395"/>
            <a:ext cx="9572625" cy="1476375"/>
          </a:xfrm>
          <a:custGeom>
            <a:avLst/>
            <a:gdLst/>
            <a:ahLst/>
            <a:cxnLst/>
            <a:rect l="l" t="t" r="r" b="b"/>
            <a:pathLst>
              <a:path w="9572625" h="1476375">
                <a:moveTo>
                  <a:pt x="0" y="1475994"/>
                </a:moveTo>
                <a:lnTo>
                  <a:pt x="9572244" y="1475994"/>
                </a:lnTo>
                <a:lnTo>
                  <a:pt x="9572244" y="0"/>
                </a:lnTo>
                <a:lnTo>
                  <a:pt x="0" y="0"/>
                </a:lnTo>
                <a:lnTo>
                  <a:pt x="0" y="1475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9833" y="4761395"/>
            <a:ext cx="9572625" cy="1476375"/>
          </a:xfrm>
          <a:custGeom>
            <a:avLst/>
            <a:gdLst/>
            <a:ahLst/>
            <a:cxnLst/>
            <a:rect l="l" t="t" r="r" b="b"/>
            <a:pathLst>
              <a:path w="9572625" h="1476375">
                <a:moveTo>
                  <a:pt x="0" y="1475994"/>
                </a:moveTo>
                <a:lnTo>
                  <a:pt x="9572244" y="1475994"/>
                </a:lnTo>
                <a:lnTo>
                  <a:pt x="9572244" y="0"/>
                </a:lnTo>
                <a:lnTo>
                  <a:pt x="0" y="0"/>
                </a:lnTo>
                <a:lnTo>
                  <a:pt x="0" y="1475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9833" y="4473663"/>
            <a:ext cx="9572625" cy="288290"/>
          </a:xfrm>
          <a:custGeom>
            <a:avLst/>
            <a:gdLst/>
            <a:ahLst/>
            <a:cxnLst/>
            <a:rect l="l" t="t" r="r" b="b"/>
            <a:pathLst>
              <a:path w="9572625" h="288289">
                <a:moveTo>
                  <a:pt x="0" y="287693"/>
                </a:moveTo>
                <a:lnTo>
                  <a:pt x="9572244" y="287693"/>
                </a:lnTo>
                <a:lnTo>
                  <a:pt x="9572244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C3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9833" y="4473663"/>
            <a:ext cx="9572625" cy="288290"/>
          </a:xfrm>
          <a:custGeom>
            <a:avLst/>
            <a:gdLst/>
            <a:ahLst/>
            <a:cxnLst/>
            <a:rect l="l" t="t" r="r" b="b"/>
            <a:pathLst>
              <a:path w="9572625" h="288289">
                <a:moveTo>
                  <a:pt x="0" y="287693"/>
                </a:moveTo>
                <a:lnTo>
                  <a:pt x="9572244" y="287693"/>
                </a:lnTo>
                <a:lnTo>
                  <a:pt x="9572244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3316" y="4454652"/>
            <a:ext cx="289559" cy="4008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75916" y="4437888"/>
            <a:ext cx="524256" cy="4008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59379" y="4454652"/>
            <a:ext cx="292607" cy="4008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723391" y="4503292"/>
            <a:ext cx="9529445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Malgun Gothic"/>
                <a:cs typeface="Malgun Gothic"/>
              </a:rPr>
              <a:t>프레임워크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(Framework)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90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400" b="1" spc="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solidFill>
                  <a:srgbClr val="1F6B94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1F6B94"/>
                </a:solidFill>
                <a:latin typeface="Times New Roman"/>
                <a:cs typeface="Times New Roman"/>
              </a:rPr>
              <a:t> </a:t>
            </a:r>
            <a:r>
              <a:rPr sz="1200" b="1" spc="-254" dirty="0">
                <a:solidFill>
                  <a:srgbClr val="1F6B94"/>
                </a:solidFill>
                <a:latin typeface="Malgun Gothic"/>
                <a:cs typeface="Malgun Gothic"/>
              </a:rPr>
              <a:t>사전적   </a:t>
            </a:r>
            <a:r>
              <a:rPr sz="1200" b="1" spc="-250" dirty="0">
                <a:solidFill>
                  <a:srgbClr val="1F6B94"/>
                </a:solidFill>
                <a:latin typeface="Malgun Gothic"/>
                <a:cs typeface="Malgun Gothic"/>
              </a:rPr>
              <a:t>의미  </a:t>
            </a:r>
            <a:r>
              <a:rPr sz="1200" b="1" spc="130" dirty="0">
                <a:solidFill>
                  <a:srgbClr val="1F6B94"/>
                </a:solidFill>
                <a:latin typeface="Arial"/>
                <a:cs typeface="Arial"/>
              </a:rPr>
              <a:t>: </a:t>
            </a:r>
            <a:r>
              <a:rPr sz="1200" b="1" spc="-254" dirty="0">
                <a:solidFill>
                  <a:srgbClr val="1F6B94"/>
                </a:solidFill>
                <a:latin typeface="Malgun Gothic"/>
                <a:cs typeface="Malgun Gothic"/>
              </a:rPr>
              <a:t>건물의   </a:t>
            </a:r>
            <a:r>
              <a:rPr sz="1200" b="1" spc="-250" dirty="0">
                <a:solidFill>
                  <a:srgbClr val="1F6B94"/>
                </a:solidFill>
                <a:latin typeface="Malgun Gothic"/>
                <a:cs typeface="Malgun Gothic"/>
              </a:rPr>
              <a:t>기본 </a:t>
            </a:r>
            <a:r>
              <a:rPr sz="1200" b="1" spc="-190" dirty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sz="1200" b="1" spc="-150" dirty="0">
                <a:solidFill>
                  <a:srgbClr val="1F6B94"/>
                </a:solidFill>
                <a:latin typeface="Malgun Gothic"/>
                <a:cs typeface="Malgun Gothic"/>
              </a:rPr>
              <a:t>골격</a:t>
            </a:r>
            <a:r>
              <a:rPr sz="1200" b="1" spc="-150" dirty="0">
                <a:solidFill>
                  <a:srgbClr val="1F6B94"/>
                </a:solidFill>
                <a:latin typeface="Arial"/>
                <a:cs typeface="Arial"/>
              </a:rPr>
              <a:t>(</a:t>
            </a:r>
            <a:r>
              <a:rPr sz="1200" b="1" spc="-150" dirty="0">
                <a:solidFill>
                  <a:srgbClr val="1F6B94"/>
                </a:solidFill>
                <a:latin typeface="Malgun Gothic"/>
                <a:cs typeface="Malgun Gothic"/>
              </a:rPr>
              <a:t>뼈대</a:t>
            </a:r>
            <a:r>
              <a:rPr sz="1200" b="1" spc="-150" dirty="0">
                <a:solidFill>
                  <a:srgbClr val="1F6B94"/>
                </a:solidFill>
                <a:latin typeface="Arial"/>
                <a:cs typeface="Arial"/>
              </a:rPr>
              <a:t>)</a:t>
            </a:r>
            <a:r>
              <a:rPr sz="1200" b="1" spc="145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240029" marR="5080" indent="-172720">
              <a:lnSpc>
                <a:spcPct val="100000"/>
              </a:lnSpc>
            </a:pPr>
            <a:r>
              <a:rPr sz="1200" dirty="0">
                <a:solidFill>
                  <a:srgbClr val="612504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612504"/>
                </a:solidFill>
                <a:latin typeface="Times New Roman"/>
                <a:cs typeface="Times New Roman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소프트웨어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프레임워크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란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5" dirty="0" err="1">
                <a:solidFill>
                  <a:srgbClr val="252525"/>
                </a:solidFill>
                <a:latin typeface="Malgun Gothic"/>
                <a:cs typeface="Malgun Gothic"/>
              </a:rPr>
              <a:t>애플리케이션의</a:t>
            </a:r>
            <a:r>
              <a:rPr sz="12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5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기본</a:t>
            </a:r>
            <a:r>
              <a:rPr lang="ko-KR" alt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>적인</a:t>
            </a:r>
            <a:r>
              <a:rPr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구조와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전체적인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제어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흐름을 </a:t>
            </a:r>
            <a:r>
              <a:rPr sz="1200" b="1" spc="-120" dirty="0">
                <a:solidFill>
                  <a:srgbClr val="252525"/>
                </a:solidFill>
                <a:latin typeface="Malgun Gothic"/>
                <a:cs typeface="Malgun Gothic"/>
              </a:rPr>
              <a:t>담당하는</a:t>
            </a:r>
            <a:r>
              <a:rPr sz="12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‘기반</a:t>
            </a:r>
            <a:r>
              <a:rPr sz="1200" b="1" spc="-1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설계</a:t>
            </a:r>
            <a:r>
              <a:rPr sz="1200" b="1" spc="-12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200" b="1" spc="-45" dirty="0" err="1">
                <a:solidFill>
                  <a:srgbClr val="FF0000"/>
                </a:solidFill>
                <a:latin typeface="Malgun Gothic"/>
                <a:cs typeface="Malgun Gothic"/>
              </a:rPr>
              <a:t>코드’</a:t>
            </a:r>
            <a:r>
              <a:rPr sz="1200" b="1" spc="-45" dirty="0" err="1">
                <a:solidFill>
                  <a:srgbClr val="252525"/>
                </a:solidFill>
                <a:latin typeface="Malgun Gothic"/>
                <a:cs typeface="Malgun Gothic"/>
              </a:rPr>
              <a:t>와</a:t>
            </a:r>
            <a:r>
              <a:rPr sz="1200" b="1" spc="-4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5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애플리케이션</a:t>
            </a:r>
            <a:r>
              <a:rPr lang="ko-KR" altLang="en-US" sz="12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5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개발에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필요</a:t>
            </a:r>
            <a:r>
              <a:rPr lang="ko-KR" alt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한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라이브러리</a:t>
            </a:r>
            <a:r>
              <a:rPr sz="1200" b="1" spc="-100" dirty="0" smtClean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160" dirty="0">
                <a:solidFill>
                  <a:srgbClr val="252525"/>
                </a:solidFill>
                <a:latin typeface="Arial"/>
                <a:cs typeface="Arial"/>
              </a:rPr>
              <a:t>2</a:t>
            </a:r>
            <a:r>
              <a:rPr sz="12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가지 </a:t>
            </a:r>
            <a:r>
              <a:rPr sz="1200" b="1" spc="-250" dirty="0" err="1">
                <a:solidFill>
                  <a:srgbClr val="252525"/>
                </a:solidFill>
                <a:latin typeface="Malgun Gothic"/>
                <a:cs typeface="Malgun Gothic"/>
              </a:rPr>
              <a:t>요소가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  </a:t>
            </a:r>
            <a:r>
              <a:rPr 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/>
            </a:r>
            <a:br>
              <a:rPr 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</a:br>
            <a:r>
              <a:rPr sz="1200" b="1" spc="-260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통합되어</a:t>
            </a:r>
            <a:r>
              <a:rPr sz="1200" b="1" spc="-26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10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>
                <a:solidFill>
                  <a:srgbClr val="252525"/>
                </a:solidFill>
                <a:latin typeface="Malgun Gothic"/>
                <a:cs typeface="Malgun Gothic"/>
              </a:rPr>
              <a:t>제공되는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인터페이스와 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클래스들의 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 err="1">
                <a:solidFill>
                  <a:srgbClr val="FF0000"/>
                </a:solidFill>
                <a:latin typeface="Malgun Gothic"/>
                <a:cs typeface="Malgun Gothic"/>
              </a:rPr>
              <a:t>집합</a:t>
            </a:r>
            <a:r>
              <a:rPr sz="1200" b="1" spc="-260" dirty="0" err="1">
                <a:solidFill>
                  <a:srgbClr val="252525"/>
                </a:solidFill>
                <a:latin typeface="Malgun Gothic"/>
                <a:cs typeface="Malgun Gothic"/>
              </a:rPr>
              <a:t>을</a:t>
            </a:r>
            <a:r>
              <a:rPr sz="1200" b="1" spc="-24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4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155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말한다</a:t>
            </a:r>
            <a:r>
              <a:rPr sz="1200" b="1" spc="-15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525145">
              <a:lnSpc>
                <a:spcPts val="1310"/>
              </a:lnSpc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• 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프레임워크는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제작자의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설계   철학과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여러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디자인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패턴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조합으로  </a:t>
            </a:r>
            <a:r>
              <a:rPr sz="11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구성되며</a:t>
            </a:r>
            <a:r>
              <a:rPr sz="1100" b="1" spc="-16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100" b="1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애플리케이션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설계의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기본 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구조  뿐만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아니라  </a:t>
            </a:r>
            <a:r>
              <a:rPr sz="1100" b="1" spc="-220" dirty="0">
                <a:solidFill>
                  <a:srgbClr val="252525"/>
                </a:solidFill>
                <a:latin typeface="Malgun Gothic"/>
                <a:cs typeface="Malgun Gothic"/>
              </a:rPr>
              <a:t>그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위에 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개발되어지는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개발자의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코드를   </a:t>
            </a:r>
            <a:r>
              <a:rPr sz="1100" b="1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제어한다</a:t>
            </a:r>
            <a:r>
              <a:rPr sz="1100" b="1" spc="-16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1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  <a:p>
            <a:pPr marL="67310">
              <a:lnSpc>
                <a:spcPts val="1435"/>
              </a:lnSpc>
              <a:spcBef>
                <a:spcPts val="10"/>
              </a:spcBef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프레임워크를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사용하는  개발자는 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제작자가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설계한 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기본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구조를  </a:t>
            </a:r>
            <a:r>
              <a:rPr sz="1200" b="1" spc="-195" dirty="0">
                <a:solidFill>
                  <a:srgbClr val="252525"/>
                </a:solidFill>
                <a:latin typeface="Malgun Gothic"/>
                <a:cs typeface="Malgun Gothic"/>
              </a:rPr>
              <a:t>유지하면서</a:t>
            </a:r>
            <a:r>
              <a:rPr sz="1200" b="1" spc="-195" dirty="0">
                <a:solidFill>
                  <a:srgbClr val="252525"/>
                </a:solidFill>
                <a:latin typeface="Arial"/>
                <a:cs typeface="Arial"/>
              </a:rPr>
              <a:t>, 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일정  수준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이상의   품질을 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보장받을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252525"/>
                </a:solidFill>
                <a:latin typeface="Malgun Gothic"/>
                <a:cs typeface="Malgun Gothic"/>
              </a:rPr>
              <a:t>수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있는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애플리케이션을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쉽고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빠르게   개발할   </a:t>
            </a:r>
            <a:r>
              <a:rPr sz="1200" b="1" spc="-245" dirty="0">
                <a:solidFill>
                  <a:srgbClr val="252525"/>
                </a:solidFill>
                <a:latin typeface="Malgun Gothic"/>
                <a:cs typeface="Malgun Gothic"/>
              </a:rPr>
              <a:t>수   </a:t>
            </a:r>
            <a:r>
              <a:rPr sz="1200" b="1" spc="-120" dirty="0">
                <a:solidFill>
                  <a:srgbClr val="252525"/>
                </a:solidFill>
                <a:latin typeface="Malgun Gothic"/>
                <a:cs typeface="Malgun Gothic"/>
              </a:rPr>
              <a:t> 있다</a:t>
            </a:r>
            <a:r>
              <a:rPr sz="1200" b="1" spc="-12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525145">
              <a:lnSpc>
                <a:spcPts val="1315"/>
              </a:lnSpc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• 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기본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구조와  필요한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라이브러리를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프레임워크가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제공하므로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개발자는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비즈니스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로직에만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집중하여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애플리케이션을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개발할  </a:t>
            </a:r>
            <a:r>
              <a:rPr sz="1100" b="1" spc="-220" dirty="0">
                <a:solidFill>
                  <a:srgbClr val="252525"/>
                </a:solidFill>
                <a:latin typeface="Malgun Gothic"/>
                <a:cs typeface="Malgun Gothic"/>
              </a:rPr>
              <a:t>수 </a:t>
            </a:r>
            <a:r>
              <a:rPr sz="1100" b="1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105" dirty="0">
                <a:solidFill>
                  <a:srgbClr val="252525"/>
                </a:solidFill>
                <a:latin typeface="Malgun Gothic"/>
                <a:cs typeface="Malgun Gothic"/>
              </a:rPr>
              <a:t>있다</a:t>
            </a:r>
            <a:r>
              <a:rPr sz="1100" b="1" spc="-105" dirty="0">
                <a:solidFill>
                  <a:srgbClr val="252525"/>
                </a:solidFill>
                <a:latin typeface="Arial"/>
                <a:cs typeface="Arial"/>
              </a:rPr>
              <a:t>. </a:t>
            </a:r>
            <a:endParaRPr sz="1100" dirty="0">
              <a:latin typeface="Arial"/>
              <a:cs typeface="Arial"/>
            </a:endParaRPr>
          </a:p>
          <a:p>
            <a:pPr marL="240029" indent="-1727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0665" algn="l"/>
              </a:tabLst>
            </a:pPr>
            <a:r>
              <a:rPr sz="1200" b="1" spc="-260" dirty="0" err="1">
                <a:solidFill>
                  <a:srgbClr val="1F6B94"/>
                </a:solidFill>
                <a:latin typeface="Malgun Gothic"/>
                <a:cs typeface="Malgun Gothic"/>
              </a:rPr>
              <a:t>대표적인</a:t>
            </a:r>
            <a:r>
              <a:rPr sz="1200" b="1" spc="-260" dirty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0" dirty="0" smtClean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sz="1200" b="1" spc="5" dirty="0" smtClean="0">
                <a:solidFill>
                  <a:srgbClr val="1F6B94"/>
                </a:solidFill>
                <a:latin typeface="Arial"/>
                <a:cs typeface="Arial"/>
              </a:rPr>
              <a:t>Framework </a:t>
            </a:r>
            <a:r>
              <a:rPr sz="1200" b="1" spc="130" dirty="0">
                <a:solidFill>
                  <a:srgbClr val="1F6B94"/>
                </a:solidFill>
                <a:latin typeface="Arial"/>
                <a:cs typeface="Arial"/>
              </a:rPr>
              <a:t>: </a:t>
            </a:r>
            <a:r>
              <a:rPr sz="1200" b="1" spc="10" dirty="0">
                <a:solidFill>
                  <a:srgbClr val="1F6B94"/>
                </a:solidFill>
                <a:latin typeface="Arial"/>
                <a:cs typeface="Arial"/>
              </a:rPr>
              <a:t>MyBatis, </a:t>
            </a:r>
            <a:r>
              <a:rPr sz="1200" b="1" spc="20" dirty="0">
                <a:solidFill>
                  <a:srgbClr val="1F6B94"/>
                </a:solidFill>
                <a:latin typeface="Arial"/>
                <a:cs typeface="Arial"/>
              </a:rPr>
              <a:t>Hibernate, </a:t>
            </a:r>
            <a:r>
              <a:rPr sz="1200" b="1" spc="25" dirty="0">
                <a:solidFill>
                  <a:srgbClr val="1F6B94"/>
                </a:solidFill>
                <a:latin typeface="Arial"/>
                <a:cs typeface="Arial"/>
              </a:rPr>
              <a:t>Struts, </a:t>
            </a:r>
            <a:r>
              <a:rPr sz="1200" b="1" spc="35" dirty="0">
                <a:solidFill>
                  <a:srgbClr val="1F6B94"/>
                </a:solidFill>
                <a:latin typeface="Arial"/>
                <a:cs typeface="Arial"/>
              </a:rPr>
              <a:t>Webwork, </a:t>
            </a:r>
            <a:r>
              <a:rPr sz="1200" b="1" spc="15" dirty="0">
                <a:solidFill>
                  <a:srgbClr val="1F6B94"/>
                </a:solidFill>
                <a:latin typeface="Arial"/>
                <a:cs typeface="Arial"/>
              </a:rPr>
              <a:t>Spring </a:t>
            </a:r>
            <a:r>
              <a:rPr sz="1200" b="1" spc="229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r>
              <a:rPr sz="1200" b="1" spc="-245" dirty="0">
                <a:solidFill>
                  <a:srgbClr val="1F6B94"/>
                </a:solidFill>
                <a:latin typeface="Malgun Gothic"/>
                <a:cs typeface="Malgun Gothic"/>
              </a:rPr>
              <a:t>등</a:t>
            </a:r>
            <a:r>
              <a:rPr sz="1200" b="1" spc="145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(6/16)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(1/5) </a:t>
            </a:r>
            <a:r>
              <a:rPr spc="-130" dirty="0"/>
              <a:t>–</a:t>
            </a:r>
            <a:r>
              <a:rPr spc="-29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05485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테이블은 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370" dirty="0">
                <a:latin typeface="Malgun Gothic"/>
                <a:cs typeface="Malgun Gothic"/>
              </a:rPr>
              <a:t>조회 </a:t>
            </a:r>
            <a:r>
              <a:rPr sz="1800" b="1" spc="-365" dirty="0">
                <a:latin typeface="Malgun Gothic"/>
                <a:cs typeface="Malgun Gothic"/>
              </a:rPr>
              <a:t>할 수 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20" dirty="0">
                <a:latin typeface="Calibri"/>
                <a:cs typeface="Calibri"/>
              </a:rPr>
              <a:t>Select </a:t>
            </a:r>
            <a:r>
              <a:rPr sz="1800" b="1" spc="-380" dirty="0">
                <a:latin typeface="Malgun Gothic"/>
                <a:cs typeface="Malgun Gothic"/>
              </a:rPr>
              <a:t>방법은  </a:t>
            </a:r>
            <a:r>
              <a:rPr sz="1800" b="1" spc="-375" dirty="0">
                <a:latin typeface="Malgun Gothic"/>
                <a:cs typeface="Malgun Gothic"/>
              </a:rPr>
              <a:t>각각의 </a:t>
            </a:r>
            <a:r>
              <a:rPr sz="1800" b="1" spc="-380" dirty="0">
                <a:latin typeface="Malgun Gothic"/>
                <a:cs typeface="Malgun Gothic"/>
              </a:rPr>
              <a:t>테이블을  별도의  </a:t>
            </a:r>
            <a:r>
              <a:rPr sz="1800" b="1" spc="-85" dirty="0">
                <a:latin typeface="Calibri"/>
                <a:cs typeface="Calibri"/>
              </a:rPr>
              <a:t>Select</a:t>
            </a:r>
            <a:r>
              <a:rPr sz="1800" b="1" spc="-8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조회합니다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5" dirty="0">
                <a:latin typeface="Calibri"/>
                <a:cs typeface="Calibri"/>
              </a:rPr>
              <a:t>Result </a:t>
            </a:r>
            <a:r>
              <a:rPr sz="1800" b="1" spc="-380" dirty="0">
                <a:latin typeface="Malgun Gothic"/>
                <a:cs typeface="Malgun Gothic"/>
              </a:rPr>
              <a:t>방법은  </a:t>
            </a:r>
            <a:r>
              <a:rPr sz="1800" b="1" spc="-60" dirty="0">
                <a:latin typeface="Calibri"/>
                <a:cs typeface="Calibri"/>
              </a:rPr>
              <a:t>JOIN</a:t>
            </a:r>
            <a:r>
              <a:rPr sz="1800" b="1" spc="-60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85" dirty="0">
                <a:latin typeface="Malgun Gothic"/>
                <a:cs typeface="Malgun Gothic"/>
              </a:rPr>
              <a:t>일괄적으로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조회합니다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375" dirty="0">
                <a:latin typeface="Malgun Gothic"/>
                <a:cs typeface="Malgun Gothic"/>
              </a:rPr>
              <a:t>갖는 </a:t>
            </a:r>
            <a:r>
              <a:rPr sz="1800" b="1" spc="-380" dirty="0">
                <a:latin typeface="Malgun Gothic"/>
                <a:cs typeface="Malgun Gothic"/>
              </a:rPr>
              <a:t>도메인 </a:t>
            </a:r>
            <a:r>
              <a:rPr sz="1800" b="1" spc="-375" dirty="0">
                <a:latin typeface="Malgun Gothic"/>
                <a:cs typeface="Malgun Gothic"/>
              </a:rPr>
              <a:t>모델과 </a:t>
            </a:r>
            <a:r>
              <a:rPr sz="1800" b="1" spc="-380" dirty="0">
                <a:latin typeface="Malgun Gothic"/>
                <a:cs typeface="Malgun Gothic"/>
              </a:rPr>
              <a:t>데이터  모델의  </a:t>
            </a:r>
            <a:r>
              <a:rPr sz="1800" b="1" spc="-30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6139" y="3070479"/>
            <a:ext cx="839469" cy="76200"/>
          </a:xfrm>
          <a:custGeom>
            <a:avLst/>
            <a:gdLst/>
            <a:ahLst/>
            <a:cxnLst/>
            <a:rect l="l" t="t" r="r" b="b"/>
            <a:pathLst>
              <a:path w="839470" h="76200">
                <a:moveTo>
                  <a:pt x="76327" y="0"/>
                </a:moveTo>
                <a:lnTo>
                  <a:pt x="0" y="37846"/>
                </a:lnTo>
                <a:lnTo>
                  <a:pt x="76073" y="76200"/>
                </a:lnTo>
                <a:lnTo>
                  <a:pt x="57105" y="47510"/>
                </a:lnTo>
                <a:lnTo>
                  <a:pt x="50800" y="47498"/>
                </a:lnTo>
                <a:lnTo>
                  <a:pt x="50800" y="28448"/>
                </a:lnTo>
                <a:lnTo>
                  <a:pt x="57203" y="28448"/>
                </a:lnTo>
                <a:lnTo>
                  <a:pt x="76327" y="0"/>
                </a:lnTo>
                <a:close/>
              </a:path>
              <a:path w="839470" h="76200">
                <a:moveTo>
                  <a:pt x="57194" y="28460"/>
                </a:moveTo>
                <a:lnTo>
                  <a:pt x="50800" y="37973"/>
                </a:lnTo>
                <a:lnTo>
                  <a:pt x="57105" y="47510"/>
                </a:lnTo>
                <a:lnTo>
                  <a:pt x="838962" y="49022"/>
                </a:lnTo>
                <a:lnTo>
                  <a:pt x="838962" y="29972"/>
                </a:lnTo>
                <a:lnTo>
                  <a:pt x="57194" y="28460"/>
                </a:lnTo>
                <a:close/>
              </a:path>
              <a:path w="839470" h="76200">
                <a:moveTo>
                  <a:pt x="50800" y="37973"/>
                </a:moveTo>
                <a:lnTo>
                  <a:pt x="50800" y="47498"/>
                </a:lnTo>
                <a:lnTo>
                  <a:pt x="57105" y="47510"/>
                </a:lnTo>
                <a:lnTo>
                  <a:pt x="50800" y="37973"/>
                </a:lnTo>
                <a:close/>
              </a:path>
              <a:path w="839470" h="76200">
                <a:moveTo>
                  <a:pt x="50800" y="28448"/>
                </a:moveTo>
                <a:lnTo>
                  <a:pt x="50800" y="37973"/>
                </a:lnTo>
                <a:lnTo>
                  <a:pt x="57194" y="28460"/>
                </a:lnTo>
                <a:lnTo>
                  <a:pt x="50800" y="2844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9888" y="2330195"/>
            <a:ext cx="1441703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2976" y="2337816"/>
            <a:ext cx="847344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9986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9986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7288" y="2330195"/>
            <a:ext cx="1440180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8767" y="2337816"/>
            <a:ext cx="672084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662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662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894" y="2406650"/>
            <a:ext cx="24993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7730" algn="l"/>
              </a:tabLst>
            </a:pPr>
            <a:r>
              <a:rPr sz="1200" b="1" dirty="0">
                <a:latin typeface="Malgun Gothic"/>
                <a:cs typeface="Malgun Gothic"/>
              </a:rPr>
              <a:t>Author	B</a:t>
            </a:r>
            <a:r>
              <a:rPr sz="1200" b="1" spc="-10" dirty="0">
                <a:latin typeface="Malgun Gothic"/>
                <a:cs typeface="Malgun Gothic"/>
              </a:rPr>
              <a:t>l</a:t>
            </a:r>
            <a:r>
              <a:rPr sz="1200" b="1" dirty="0">
                <a:latin typeface="Malgun Gothic"/>
                <a:cs typeface="Malgun Gothic"/>
              </a:rPr>
              <a:t>og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445" y="3213353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6635" y="2898521"/>
            <a:ext cx="37084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alibri"/>
                <a:cs typeface="Calibri"/>
              </a:rPr>
              <a:t>-author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7772" y="5218747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852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5960" y="3752850"/>
            <a:ext cx="700405" cy="298450"/>
          </a:xfrm>
          <a:custGeom>
            <a:avLst/>
            <a:gdLst/>
            <a:ahLst/>
            <a:cxnLst/>
            <a:rect l="l" t="t" r="r" b="b"/>
            <a:pathLst>
              <a:path w="700404" h="298450">
                <a:moveTo>
                  <a:pt x="525144" y="288670"/>
                </a:moveTo>
                <a:lnTo>
                  <a:pt x="175006" y="288670"/>
                </a:lnTo>
                <a:lnTo>
                  <a:pt x="175006" y="298069"/>
                </a:lnTo>
                <a:lnTo>
                  <a:pt x="525144" y="298069"/>
                </a:lnTo>
                <a:lnTo>
                  <a:pt x="525144" y="288670"/>
                </a:lnTo>
                <a:close/>
              </a:path>
              <a:path w="700404" h="298450">
                <a:moveTo>
                  <a:pt x="525144" y="260731"/>
                </a:moveTo>
                <a:lnTo>
                  <a:pt x="175006" y="260731"/>
                </a:lnTo>
                <a:lnTo>
                  <a:pt x="175006" y="279400"/>
                </a:lnTo>
                <a:lnTo>
                  <a:pt x="525144" y="279400"/>
                </a:lnTo>
                <a:lnTo>
                  <a:pt x="525144" y="260731"/>
                </a:lnTo>
                <a:close/>
              </a:path>
              <a:path w="700404" h="298450">
                <a:moveTo>
                  <a:pt x="525144" y="148970"/>
                </a:moveTo>
                <a:lnTo>
                  <a:pt x="175006" y="148970"/>
                </a:lnTo>
                <a:lnTo>
                  <a:pt x="175006" y="251460"/>
                </a:lnTo>
                <a:lnTo>
                  <a:pt x="525144" y="251460"/>
                </a:lnTo>
                <a:lnTo>
                  <a:pt x="525144" y="148970"/>
                </a:lnTo>
                <a:close/>
              </a:path>
              <a:path w="700404" h="298450">
                <a:moveTo>
                  <a:pt x="350138" y="0"/>
                </a:moveTo>
                <a:lnTo>
                  <a:pt x="0" y="148970"/>
                </a:lnTo>
                <a:lnTo>
                  <a:pt x="700277" y="148970"/>
                </a:lnTo>
                <a:lnTo>
                  <a:pt x="3501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5960" y="4111497"/>
            <a:ext cx="700405" cy="346075"/>
          </a:xfrm>
          <a:custGeom>
            <a:avLst/>
            <a:gdLst/>
            <a:ahLst/>
            <a:cxnLst/>
            <a:rect l="l" t="t" r="r" b="b"/>
            <a:pathLst>
              <a:path w="700404" h="346075">
                <a:moveTo>
                  <a:pt x="525144" y="0"/>
                </a:moveTo>
                <a:lnTo>
                  <a:pt x="175006" y="0"/>
                </a:lnTo>
                <a:lnTo>
                  <a:pt x="175006" y="10794"/>
                </a:lnTo>
                <a:lnTo>
                  <a:pt x="525144" y="10794"/>
                </a:lnTo>
                <a:lnTo>
                  <a:pt x="525144" y="0"/>
                </a:lnTo>
                <a:close/>
              </a:path>
              <a:path w="700404" h="346075">
                <a:moveTo>
                  <a:pt x="525144" y="21589"/>
                </a:moveTo>
                <a:lnTo>
                  <a:pt x="175006" y="21589"/>
                </a:lnTo>
                <a:lnTo>
                  <a:pt x="175006" y="43179"/>
                </a:lnTo>
                <a:lnTo>
                  <a:pt x="525144" y="43179"/>
                </a:lnTo>
                <a:lnTo>
                  <a:pt x="525144" y="21589"/>
                </a:lnTo>
                <a:close/>
              </a:path>
              <a:path w="700404" h="346075">
                <a:moveTo>
                  <a:pt x="700277" y="172719"/>
                </a:moveTo>
                <a:lnTo>
                  <a:pt x="0" y="172719"/>
                </a:lnTo>
                <a:lnTo>
                  <a:pt x="350138" y="345566"/>
                </a:lnTo>
                <a:lnTo>
                  <a:pt x="700277" y="172719"/>
                </a:lnTo>
                <a:close/>
              </a:path>
              <a:path w="700404" h="346075">
                <a:moveTo>
                  <a:pt x="525144" y="53975"/>
                </a:moveTo>
                <a:lnTo>
                  <a:pt x="175006" y="53975"/>
                </a:lnTo>
                <a:lnTo>
                  <a:pt x="175006" y="172719"/>
                </a:lnTo>
                <a:lnTo>
                  <a:pt x="525144" y="172719"/>
                </a:lnTo>
                <a:lnTo>
                  <a:pt x="525144" y="539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6828" y="2348738"/>
            <a:ext cx="3512820" cy="19259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969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78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Author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 marR="64071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C0"/>
                </a:solidFill>
                <a:latin typeface="Consolas"/>
                <a:cs typeface="Consolas"/>
              </a:rPr>
              <a:t>password</a:t>
            </a:r>
            <a:r>
              <a:rPr sz="1400" b="1" spc="5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email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6828" y="4437164"/>
            <a:ext cx="3512820" cy="17284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" rIns="0" bIns="0" rtlCol="0">
            <a:spAutoFit/>
          </a:bodyPr>
          <a:lstStyle/>
          <a:p>
            <a:pPr marL="500380" indent="-393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Blog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 marR="83883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int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title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Author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List&lt;Post&gt;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posts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45764" y="4486655"/>
            <a:ext cx="1441703" cy="40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2276" y="4492752"/>
            <a:ext cx="923544" cy="426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5101" y="4515688"/>
            <a:ext cx="1329690" cy="295275"/>
          </a:xfrm>
          <a:custGeom>
            <a:avLst/>
            <a:gdLst/>
            <a:ahLst/>
            <a:cxnLst/>
            <a:rect l="l" t="t" r="r" b="b"/>
            <a:pathLst>
              <a:path w="1329689" h="295275">
                <a:moveTo>
                  <a:pt x="0" y="295198"/>
                </a:moveTo>
                <a:lnTo>
                  <a:pt x="1329309" y="295198"/>
                </a:lnTo>
                <a:lnTo>
                  <a:pt x="1329309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5101" y="4515688"/>
            <a:ext cx="1329690" cy="295275"/>
          </a:xfrm>
          <a:custGeom>
            <a:avLst/>
            <a:gdLst/>
            <a:ahLst/>
            <a:cxnLst/>
            <a:rect l="l" t="t" r="r" b="b"/>
            <a:pathLst>
              <a:path w="1329689" h="295275">
                <a:moveTo>
                  <a:pt x="0" y="295198"/>
                </a:moveTo>
                <a:lnTo>
                  <a:pt x="1329309" y="295198"/>
                </a:lnTo>
                <a:lnTo>
                  <a:pt x="1329309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7559" y="4563491"/>
            <a:ext cx="6070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Blog_TB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89888" y="4477511"/>
            <a:ext cx="1441703" cy="416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8008" y="4485132"/>
            <a:ext cx="1098804" cy="426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9986" y="4507763"/>
            <a:ext cx="1327785" cy="303530"/>
          </a:xfrm>
          <a:custGeom>
            <a:avLst/>
            <a:gdLst/>
            <a:ahLst/>
            <a:cxnLst/>
            <a:rect l="l" t="t" r="r" b="b"/>
            <a:pathLst>
              <a:path w="1327785" h="303529">
                <a:moveTo>
                  <a:pt x="0" y="303123"/>
                </a:moveTo>
                <a:lnTo>
                  <a:pt x="1327785" y="303123"/>
                </a:lnTo>
                <a:lnTo>
                  <a:pt x="1327785" y="0"/>
                </a:lnTo>
                <a:lnTo>
                  <a:pt x="0" y="0"/>
                </a:lnTo>
                <a:lnTo>
                  <a:pt x="0" y="3031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9986" y="4507763"/>
            <a:ext cx="1327785" cy="303530"/>
          </a:xfrm>
          <a:custGeom>
            <a:avLst/>
            <a:gdLst/>
            <a:ahLst/>
            <a:cxnLst/>
            <a:rect l="l" t="t" r="r" b="b"/>
            <a:pathLst>
              <a:path w="1327785" h="303529">
                <a:moveTo>
                  <a:pt x="0" y="303123"/>
                </a:moveTo>
                <a:lnTo>
                  <a:pt x="1327785" y="303123"/>
                </a:lnTo>
                <a:lnTo>
                  <a:pt x="1327785" y="0"/>
                </a:lnTo>
                <a:lnTo>
                  <a:pt x="0" y="0"/>
                </a:lnTo>
                <a:lnTo>
                  <a:pt x="0" y="30312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3926" y="4555490"/>
            <a:ext cx="7823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Author_TB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783" y="3189604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60167" y="5118353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7978" y="510641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9888" y="2625851"/>
            <a:ext cx="1441703" cy="1065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986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9986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7288" y="2625851"/>
            <a:ext cx="1440180" cy="10652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76625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76625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7288" y="4783835"/>
            <a:ext cx="1440180" cy="10683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76625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76625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9888" y="4783835"/>
            <a:ext cx="1441703" cy="1068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9986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9986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70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(7/16)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(2/5) </a:t>
            </a:r>
            <a:r>
              <a:rPr spc="-130" dirty="0"/>
              <a:t>–</a:t>
            </a:r>
            <a:r>
              <a:rPr spc="-270" dirty="0"/>
              <a:t> </a:t>
            </a:r>
            <a:r>
              <a:rPr spc="-10" dirty="0"/>
              <a:t>association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8319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has </a:t>
            </a:r>
            <a:r>
              <a:rPr sz="1800" b="1" spc="20" dirty="0">
                <a:latin typeface="Calibri"/>
                <a:cs typeface="Calibri"/>
              </a:rPr>
              <a:t>a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165" dirty="0">
                <a:latin typeface="Malgun Gothic"/>
                <a:cs typeface="Malgun Gothic"/>
              </a:rPr>
              <a:t>표현</a:t>
            </a:r>
            <a:r>
              <a:rPr sz="1800" b="1" spc="-165" dirty="0">
                <a:latin typeface="Calibri"/>
                <a:cs typeface="Calibri"/>
              </a:rPr>
              <a:t>(1:1</a:t>
            </a:r>
            <a:r>
              <a:rPr sz="1800" b="1" spc="-165" dirty="0">
                <a:latin typeface="Malgun Gothic"/>
                <a:cs typeface="Malgun Gothic"/>
              </a:rPr>
              <a:t>관계</a:t>
            </a:r>
            <a:r>
              <a:rPr sz="1800" b="1" spc="-165" dirty="0">
                <a:latin typeface="Calibri"/>
                <a:cs typeface="Calibri"/>
              </a:rPr>
              <a:t>) 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   </a:t>
            </a:r>
            <a:r>
              <a:rPr sz="1800" b="1" spc="-35" dirty="0">
                <a:latin typeface="Calibri"/>
                <a:cs typeface="Calibri"/>
              </a:rPr>
              <a:t>(Blog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65" dirty="0">
                <a:latin typeface="Malgun Gothic"/>
                <a:cs typeface="Malgun Gothic"/>
              </a:rPr>
              <a:t>한  </a:t>
            </a:r>
            <a:r>
              <a:rPr sz="1800" b="1" spc="-375" dirty="0">
                <a:latin typeface="Malgun Gothic"/>
                <a:cs typeface="Malgun Gothic"/>
              </a:rPr>
              <a:t>명의  </a:t>
            </a:r>
            <a:r>
              <a:rPr sz="1800" b="1" spc="-50" dirty="0">
                <a:latin typeface="Calibri"/>
                <a:cs typeface="Calibri"/>
              </a:rPr>
              <a:t>Author</a:t>
            </a:r>
            <a:r>
              <a:rPr sz="1800" b="1" spc="-50" dirty="0">
                <a:latin typeface="Malgun Gothic"/>
                <a:cs typeface="Malgun Gothic"/>
              </a:rPr>
              <a:t>를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265" dirty="0">
                <a:latin typeface="Malgun Gothic"/>
                <a:cs typeface="Malgun Gothic"/>
              </a:rPr>
              <a:t>가집니다</a:t>
            </a:r>
            <a:r>
              <a:rPr sz="1800" b="1" spc="-265" dirty="0">
                <a:latin typeface="Calibri"/>
                <a:cs typeface="Calibri"/>
              </a:rPr>
              <a:t>.)</a:t>
            </a:r>
            <a:r>
              <a:rPr sz="1800" b="1" spc="-17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spc="-120" dirty="0">
                <a:latin typeface="Calibri"/>
                <a:cs typeface="Calibri"/>
              </a:rPr>
              <a:t>column</a:t>
            </a:r>
            <a:r>
              <a:rPr sz="1800" b="1" spc="-120" dirty="0">
                <a:latin typeface="Malgun Gothic"/>
                <a:cs typeface="Malgun Gothic"/>
              </a:rPr>
              <a:t>속성에는 </a:t>
            </a:r>
            <a:r>
              <a:rPr sz="1800" b="1" spc="-375" dirty="0">
                <a:latin typeface="Malgun Gothic"/>
                <a:cs typeface="Malgun Gothic"/>
              </a:rPr>
              <a:t>참조  </a:t>
            </a:r>
            <a:r>
              <a:rPr sz="1800" b="1" spc="-370" dirty="0">
                <a:latin typeface="Malgun Gothic"/>
                <a:cs typeface="Malgun Gothic"/>
              </a:rPr>
              <a:t>키에 </a:t>
            </a:r>
            <a:r>
              <a:rPr sz="1800" b="1" spc="-385" dirty="0">
                <a:latin typeface="Malgun Gothic"/>
                <a:cs typeface="Malgun Gothic"/>
              </a:rPr>
              <a:t>해당하는  </a:t>
            </a:r>
            <a:r>
              <a:rPr sz="1800" b="1" spc="-229" dirty="0">
                <a:latin typeface="Malgun Gothic"/>
                <a:cs typeface="Malgun Gothic"/>
              </a:rPr>
              <a:t>컬럼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125" dirty="0">
                <a:latin typeface="Calibri"/>
                <a:cs typeface="Calibri"/>
              </a:rPr>
              <a:t>JavaTyp</a:t>
            </a:r>
            <a:r>
              <a:rPr sz="1800" b="1" spc="-125" dirty="0">
                <a:latin typeface="Malgun Gothic"/>
                <a:cs typeface="Malgun Gothic"/>
              </a:rPr>
              <a:t>속성에는 </a:t>
            </a:r>
            <a:r>
              <a:rPr sz="1800" b="1" spc="-370" dirty="0">
                <a:latin typeface="Malgun Gothic"/>
                <a:cs typeface="Malgun Gothic"/>
              </a:rPr>
              <a:t>대상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5" dirty="0">
                <a:latin typeface="Calibri"/>
                <a:cs typeface="Calibri"/>
              </a:rPr>
              <a:t>Type</a:t>
            </a:r>
            <a:r>
              <a:rPr sz="1800" b="1" spc="-35" dirty="0">
                <a:latin typeface="Malgun Gothic"/>
                <a:cs typeface="Malgun Gothic"/>
              </a:rPr>
              <a:t>을</a:t>
            </a:r>
            <a:r>
              <a:rPr sz="1800" b="1" spc="20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35" dirty="0">
                <a:latin typeface="Calibri"/>
                <a:cs typeface="Calibri"/>
              </a:rPr>
              <a:t>Select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연관된 </a:t>
            </a:r>
            <a:r>
              <a:rPr sz="1800" b="1" spc="-380" dirty="0">
                <a:latin typeface="Malgun Gothic"/>
                <a:cs typeface="Malgun Gothic"/>
              </a:rPr>
              <a:t>객체의 결과를 </a:t>
            </a:r>
            <a:r>
              <a:rPr sz="1800" b="1" spc="-375" dirty="0">
                <a:latin typeface="Malgun Gothic"/>
                <a:cs typeface="Malgun Gothic"/>
              </a:rPr>
              <a:t>다른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실행하여 </a:t>
            </a:r>
            <a:r>
              <a:rPr sz="1800" b="1" spc="-380" dirty="0">
                <a:latin typeface="Malgun Gothic"/>
                <a:cs typeface="Malgun Gothic"/>
              </a:rPr>
              <a:t>조회하는   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방법입니다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4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Malgun Gothic"/>
                <a:cs typeface="Malgun Gothic"/>
              </a:rPr>
              <a:t>는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연관된  객체의  결과를  </a:t>
            </a:r>
            <a:r>
              <a:rPr sz="1800" b="1" spc="-105" dirty="0">
                <a:latin typeface="Calibri"/>
                <a:cs typeface="Calibri"/>
              </a:rPr>
              <a:t>JOIN</a:t>
            </a:r>
            <a:r>
              <a:rPr sz="1800" b="1" spc="-105" dirty="0">
                <a:latin typeface="Malgun Gothic"/>
                <a:cs typeface="Malgun Gothic"/>
              </a:rPr>
              <a:t>구문을 </a:t>
            </a:r>
            <a:r>
              <a:rPr sz="1800" b="1" spc="-385" dirty="0">
                <a:latin typeface="Malgun Gothic"/>
                <a:cs typeface="Malgun Gothic"/>
              </a:rPr>
              <a:t>사용하여  조회하고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결과를  매핑하는  </a:t>
            </a:r>
            <a:r>
              <a:rPr sz="1800" b="1" spc="-320" dirty="0">
                <a:latin typeface="Malgun Gothic"/>
                <a:cs typeface="Malgun Gothic"/>
              </a:rPr>
              <a:t>방법입니다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8264" y="2942208"/>
            <a:ext cx="1386586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7438" y="2942208"/>
            <a:ext cx="17983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8667" y="2345689"/>
          <a:ext cx="9577387" cy="149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989"/>
                <a:gridCol w="7629398"/>
              </a:tblGrid>
              <a:tr h="3290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  </a:t>
                      </a:r>
                      <a:r>
                        <a:rPr sz="1400" b="1" spc="-2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select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다른  연관된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객체를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조회하는  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sql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구문의</a:t>
                      </a:r>
                      <a:r>
                        <a:rPr sz="140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tabLst>
                          <a:tab pos="2968625" algn="l"/>
                        </a:tabLst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복합키를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 사용할 </a:t>
                      </a:r>
                      <a:r>
                        <a:rPr sz="1400" spc="-2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경우는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=col1,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prop2=col2}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형으로</a:t>
                      </a:r>
                      <a:r>
                        <a:rPr sz="1400" spc="-2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전달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resultMap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중첩된  검색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결과를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매핑하기  위한  다른 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resultMap</a:t>
                      </a:r>
                      <a:r>
                        <a:rPr sz="1400" spc="-15" dirty="0">
                          <a:latin typeface="Gulim"/>
                          <a:cs typeface="Gulim"/>
                        </a:rPr>
                        <a:t>의</a:t>
                      </a:r>
                      <a:r>
                        <a:rPr sz="1400" spc="-11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여러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테이블의  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join</a:t>
                      </a:r>
                      <a:r>
                        <a:rPr sz="1400" spc="-60" dirty="0">
                          <a:latin typeface="Gulim"/>
                          <a:cs typeface="Gulim"/>
                        </a:rPr>
                        <a:t>으로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이루어진  결과를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이용하는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것을  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MyBatis</a:t>
                      </a:r>
                      <a:r>
                        <a:rPr sz="1400" spc="-60" dirty="0">
                          <a:latin typeface="Gulim"/>
                          <a:cs typeface="Gulim"/>
                        </a:rPr>
                        <a:t>에서는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중첩된 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resultMap</a:t>
                      </a:r>
                      <a:r>
                        <a:rPr sz="1400" spc="-15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이용하여 처리가능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(8/16)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(3/5) </a:t>
            </a:r>
            <a:r>
              <a:rPr spc="-130" dirty="0"/>
              <a:t>– </a:t>
            </a:r>
            <a:r>
              <a:rPr spc="-15" dirty="0"/>
              <a:t>Nested</a:t>
            </a:r>
            <a:r>
              <a:rPr spc="-80" dirty="0"/>
              <a:t> </a:t>
            </a:r>
            <a:r>
              <a:rPr spc="20" dirty="0"/>
              <a:t>Select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6561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부모  </a:t>
            </a:r>
            <a:r>
              <a:rPr sz="1800" b="1" spc="-380" dirty="0">
                <a:latin typeface="Malgun Gothic"/>
                <a:cs typeface="Malgun Gothic"/>
              </a:rPr>
              <a:t>객체를  조회하고  </a:t>
            </a:r>
            <a:r>
              <a:rPr sz="1800" b="1" spc="-370" dirty="0">
                <a:latin typeface="Malgun Gothic"/>
                <a:cs typeface="Malgun Gothic"/>
              </a:rPr>
              <a:t>부모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75" dirty="0">
                <a:latin typeface="Calibri"/>
                <a:cs typeface="Calibri"/>
              </a:rPr>
              <a:t>resultMap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0" dirty="0">
                <a:latin typeface="Malgun Gothic"/>
                <a:cs typeface="Malgun Gothic"/>
              </a:rPr>
              <a:t>객체를  조회하기  </a:t>
            </a:r>
            <a:r>
              <a:rPr sz="1800" b="1" spc="-370" dirty="0">
                <a:latin typeface="Malgun Gothic"/>
                <a:cs typeface="Malgun Gothic"/>
              </a:rPr>
              <a:t>위한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구문을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수행합니다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association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속성을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Calibri"/>
                <a:cs typeface="Calibri"/>
              </a:rPr>
              <a:t>N+1 </a:t>
            </a:r>
            <a:r>
              <a:rPr sz="1800" b="1" spc="30" dirty="0">
                <a:latin typeface="Calibri"/>
                <a:cs typeface="Calibri"/>
              </a:rPr>
              <a:t>Selects </a:t>
            </a:r>
            <a:r>
              <a:rPr sz="1800" b="1" spc="-380" dirty="0">
                <a:latin typeface="Malgun Gothic"/>
                <a:cs typeface="Malgun Gothic"/>
              </a:rPr>
              <a:t>문제가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20" dirty="0">
                <a:latin typeface="Calibri"/>
                <a:cs typeface="Calibri"/>
              </a:rPr>
              <a:t>N </a:t>
            </a:r>
            <a:r>
              <a:rPr sz="1800" b="1" spc="145" dirty="0">
                <a:latin typeface="Calibri"/>
                <a:cs typeface="Calibri"/>
              </a:rPr>
              <a:t>+1 </a:t>
            </a:r>
            <a:r>
              <a:rPr sz="1800" b="1" spc="-105" dirty="0">
                <a:latin typeface="Calibri"/>
                <a:cs typeface="Calibri"/>
              </a:rPr>
              <a:t>Selects</a:t>
            </a:r>
            <a:r>
              <a:rPr sz="1800" b="1" spc="-105" dirty="0">
                <a:latin typeface="Malgun Gothic"/>
                <a:cs typeface="Malgun Gothic"/>
              </a:rPr>
              <a:t>문제를 </a:t>
            </a:r>
            <a:r>
              <a:rPr sz="1800" b="1" spc="-385" dirty="0">
                <a:latin typeface="Malgun Gothic"/>
                <a:cs typeface="Malgun Gothic"/>
              </a:rPr>
              <a:t>해결하기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130" dirty="0">
                <a:latin typeface="Malgun Gothic"/>
                <a:cs typeface="Malgun Gothic"/>
              </a:rPr>
              <a:t>지연로딩</a:t>
            </a:r>
            <a:r>
              <a:rPr sz="1800" b="1" spc="-130" dirty="0">
                <a:latin typeface="Calibri"/>
                <a:cs typeface="Calibri"/>
              </a:rPr>
              <a:t>(Lazy </a:t>
            </a:r>
            <a:r>
              <a:rPr sz="1800" b="1" spc="-10" dirty="0">
                <a:latin typeface="Calibri"/>
                <a:cs typeface="Calibri"/>
              </a:rPr>
              <a:t>Loading)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사용하거나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4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Malgun Gothic"/>
                <a:cs typeface="Malgun Gothic"/>
              </a:rPr>
              <a:t>를</a:t>
            </a:r>
            <a:r>
              <a:rPr sz="1800" b="1" spc="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864"/>
            <a:ext cx="9323070" cy="2304415"/>
          </a:xfrm>
          <a:custGeom>
            <a:avLst/>
            <a:gdLst/>
            <a:ahLst/>
            <a:cxnLst/>
            <a:rect l="l" t="t" r="r" b="b"/>
            <a:pathLst>
              <a:path w="9323070" h="2304415">
                <a:moveTo>
                  <a:pt x="0" y="2304288"/>
                </a:moveTo>
                <a:lnTo>
                  <a:pt x="9322689" y="2304288"/>
                </a:lnTo>
                <a:lnTo>
                  <a:pt x="9322689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245" y="3924680"/>
            <a:ext cx="632460" cy="192405"/>
          </a:xfrm>
          <a:custGeom>
            <a:avLst/>
            <a:gdLst/>
            <a:ahLst/>
            <a:cxnLst/>
            <a:rect l="l" t="t" r="r" b="b"/>
            <a:pathLst>
              <a:path w="632459" h="192404">
                <a:moveTo>
                  <a:pt x="0" y="192024"/>
                </a:moveTo>
                <a:lnTo>
                  <a:pt x="632459" y="192024"/>
                </a:lnTo>
                <a:lnTo>
                  <a:pt x="632459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9263" y="2477896"/>
            <a:ext cx="6693534" cy="203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blogMap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300">
              <a:latin typeface="Consolas"/>
              <a:cs typeface="Consolas"/>
            </a:endParaRPr>
          </a:p>
          <a:p>
            <a:pPr marL="813435">
              <a:lnSpc>
                <a:spcPct val="100000"/>
              </a:lnSpc>
            </a:pP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select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"com.namoo.mybatis.blog.mapper.AuthorMapper.findAuthor"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"findBlogByAuthorId"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SELECT id, title, author_id FROM Blog_tb WHERE author_id =</a:t>
            </a:r>
            <a:r>
              <a:rPr sz="1300" b="1" spc="1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#{authorId}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6564" y="3315106"/>
            <a:ext cx="5688330" cy="216535"/>
          </a:xfrm>
          <a:custGeom>
            <a:avLst/>
            <a:gdLst/>
            <a:ahLst/>
            <a:cxnLst/>
            <a:rect l="l" t="t" r="r" b="b"/>
            <a:pathLst>
              <a:path w="5688330" h="216535">
                <a:moveTo>
                  <a:pt x="0" y="216001"/>
                </a:moveTo>
                <a:lnTo>
                  <a:pt x="5687948" y="216001"/>
                </a:lnTo>
                <a:lnTo>
                  <a:pt x="5687948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4497" y="436397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2393" y="4725149"/>
            <a:ext cx="9323070" cy="800735"/>
          </a:xfrm>
          <a:custGeom>
            <a:avLst/>
            <a:gdLst/>
            <a:ahLst/>
            <a:cxnLst/>
            <a:rect l="l" t="t" r="r" b="b"/>
            <a:pathLst>
              <a:path w="9323070" h="800735">
                <a:moveTo>
                  <a:pt x="0" y="800493"/>
                </a:moveTo>
                <a:lnTo>
                  <a:pt x="9322689" y="800493"/>
                </a:lnTo>
                <a:lnTo>
                  <a:pt x="9322689" y="0"/>
                </a:lnTo>
                <a:lnTo>
                  <a:pt x="0" y="0"/>
                </a:lnTo>
                <a:lnTo>
                  <a:pt x="0" y="8004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4534" y="4931917"/>
            <a:ext cx="544195" cy="192405"/>
          </a:xfrm>
          <a:custGeom>
            <a:avLst/>
            <a:gdLst/>
            <a:ahLst/>
            <a:cxnLst/>
            <a:rect l="l" t="t" r="r" b="b"/>
            <a:pathLst>
              <a:path w="544195" h="192404">
                <a:moveTo>
                  <a:pt x="0" y="192023"/>
                </a:moveTo>
                <a:lnTo>
                  <a:pt x="544067" y="192023"/>
                </a:lnTo>
                <a:lnTo>
                  <a:pt x="544067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9263" y="4918964"/>
            <a:ext cx="905129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"findAuthor" </a:t>
            </a:r>
            <a:r>
              <a:rPr sz="13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300" b="1" i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3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tabLst>
                <a:tab pos="7984490" algn="l"/>
              </a:tabLst>
            </a:pPr>
            <a:r>
              <a:rPr sz="1300" b="1" spc="-5" dirty="0">
                <a:latin typeface="Consolas"/>
                <a:cs typeface="Consolas"/>
              </a:rPr>
              <a:t>SELECT id, password, name, email FROM Author_tb WHERE id</a:t>
            </a:r>
            <a:r>
              <a:rPr sz="1300" b="1" spc="7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spc="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#{id}	</a:t>
            </a:r>
            <a:r>
              <a:rPr sz="1575" i="1" spc="-7" baseline="-37037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575" i="1" spc="44" baseline="-3703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-3703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(9/16)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(4/5)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</a:t>
            </a:r>
            <a:r>
              <a:rPr spc="20" dirty="0"/>
              <a:t> (1/2)</a:t>
            </a:r>
          </a:p>
        </p:txBody>
      </p:sp>
      <p:sp>
        <p:nvSpPr>
          <p:cNvPr id="4" name="object 4"/>
          <p:cNvSpPr/>
          <p:nvPr/>
        </p:nvSpPr>
        <p:spPr>
          <a:xfrm>
            <a:off x="862393" y="2348864"/>
            <a:ext cx="9323070" cy="2362200"/>
          </a:xfrm>
          <a:custGeom>
            <a:avLst/>
            <a:gdLst/>
            <a:ahLst/>
            <a:cxnLst/>
            <a:rect l="l" t="t" r="r" b="b"/>
            <a:pathLst>
              <a:path w="9323070" h="2362200">
                <a:moveTo>
                  <a:pt x="0" y="2362073"/>
                </a:moveTo>
                <a:lnTo>
                  <a:pt x="9322689" y="2362073"/>
                </a:lnTo>
                <a:lnTo>
                  <a:pt x="9322689" y="0"/>
                </a:lnTo>
                <a:lnTo>
                  <a:pt x="0" y="0"/>
                </a:lnTo>
                <a:lnTo>
                  <a:pt x="0" y="236207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118" y="862329"/>
            <a:ext cx="8876030" cy="362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Calibri"/>
                <a:cs typeface="Calibri"/>
              </a:rPr>
              <a:t>Join</a:t>
            </a:r>
            <a:r>
              <a:rPr sz="1800" b="1" spc="-12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  결과를  </a:t>
            </a:r>
            <a:r>
              <a:rPr sz="1800" b="1" spc="-295" dirty="0">
                <a:latin typeface="Malgun Gothic"/>
                <a:cs typeface="Malgun Gothic"/>
              </a:rPr>
              <a:t>매핑하고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재사용  여부에  </a:t>
            </a:r>
            <a:r>
              <a:rPr sz="1800" b="1" spc="-370" dirty="0">
                <a:latin typeface="Malgun Gothic"/>
                <a:cs typeface="Malgun Gothic"/>
              </a:rPr>
              <a:t>따라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5" dirty="0">
                <a:latin typeface="Malgun Gothic"/>
                <a:cs typeface="Malgun Gothic"/>
              </a:rPr>
              <a:t>방법으로 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하는 경우 자식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정의합니다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0" dirty="0">
                <a:latin typeface="Malgun Gothic"/>
                <a:cs typeface="Malgun Gothic"/>
              </a:rPr>
              <a:t>속성에 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5" dirty="0">
                <a:latin typeface="Calibri"/>
                <a:cs typeface="Calibri"/>
              </a:rPr>
              <a:t>resultMap </a:t>
            </a:r>
            <a:r>
              <a:rPr sz="1800" b="1" spc="-100" dirty="0">
                <a:latin typeface="Calibri"/>
                <a:cs typeface="Calibri"/>
              </a:rPr>
              <a:t>Id</a:t>
            </a:r>
            <a:r>
              <a:rPr sz="1800" b="1" spc="-100" dirty="0">
                <a:latin typeface="Malgun Gothic"/>
                <a:cs typeface="Malgun Gothic"/>
              </a:rPr>
              <a:t>을 </a:t>
            </a:r>
            <a:r>
              <a:rPr sz="1800" b="1" spc="-135" dirty="0">
                <a:latin typeface="Malgun Gothic"/>
                <a:cs typeface="Malgun Gothic"/>
              </a:rPr>
              <a:t>부여합니다</a:t>
            </a:r>
            <a:r>
              <a:rPr sz="1800" b="1" spc="-135" dirty="0">
                <a:latin typeface="Calibri"/>
                <a:cs typeface="Calibri"/>
              </a:rPr>
              <a:t>.(CASE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1)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</a:t>
            </a:r>
            <a:r>
              <a:rPr sz="1800" b="1" spc="-375" dirty="0">
                <a:latin typeface="Malgun Gothic"/>
                <a:cs typeface="Malgun Gothic"/>
              </a:rPr>
              <a:t>하지 않는 경우 </a:t>
            </a:r>
            <a:r>
              <a:rPr sz="1800" b="1" spc="-90" dirty="0">
                <a:latin typeface="Calibri"/>
                <a:cs typeface="Calibri"/>
              </a:rPr>
              <a:t>association</a:t>
            </a:r>
            <a:r>
              <a:rPr sz="1800" b="1" spc="-90" dirty="0">
                <a:latin typeface="Malgun Gothic"/>
                <a:cs typeface="Malgun Gothic"/>
              </a:rPr>
              <a:t>엘리먼트 </a:t>
            </a:r>
            <a:r>
              <a:rPr sz="1800" b="1" spc="-380" dirty="0">
                <a:latin typeface="Malgun Gothic"/>
                <a:cs typeface="Malgun Gothic"/>
              </a:rPr>
              <a:t>하위에 </a:t>
            </a:r>
            <a:r>
              <a:rPr sz="1800" b="1" spc="50" dirty="0">
                <a:latin typeface="Calibri"/>
                <a:cs typeface="Calibri"/>
              </a:rPr>
              <a:t>id, </a:t>
            </a:r>
            <a:r>
              <a:rPr sz="1800" b="1" spc="-185" dirty="0">
                <a:latin typeface="Calibri"/>
                <a:cs typeface="Calibri"/>
              </a:rPr>
              <a:t>result</a:t>
            </a:r>
            <a:r>
              <a:rPr sz="1800" b="1" spc="-185" dirty="0">
                <a:latin typeface="Malgun Gothic"/>
                <a:cs typeface="Malgun Gothic"/>
              </a:rPr>
              <a:t>엘리먼트를 </a:t>
            </a:r>
            <a:r>
              <a:rPr sz="1800" b="1" spc="-375" dirty="0">
                <a:latin typeface="Malgun Gothic"/>
                <a:cs typeface="Malgun Gothic"/>
              </a:rPr>
              <a:t>매핑   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75" dirty="0">
                <a:latin typeface="Malgun Gothic"/>
                <a:cs typeface="Malgun Gothic"/>
              </a:rPr>
              <a:t>합니다</a:t>
            </a:r>
            <a:r>
              <a:rPr sz="1800" b="1" spc="-275" dirty="0">
                <a:latin typeface="Calibri"/>
                <a:cs typeface="Calibri"/>
              </a:rPr>
              <a:t>.   </a:t>
            </a:r>
            <a:r>
              <a:rPr sz="1800" b="1" spc="90" dirty="0">
                <a:latin typeface="Calibri"/>
                <a:cs typeface="Calibri"/>
              </a:rPr>
              <a:t>(CASE </a:t>
            </a:r>
            <a:r>
              <a:rPr sz="1800" b="1" spc="20" dirty="0">
                <a:latin typeface="Calibri"/>
                <a:cs typeface="Calibri"/>
              </a:rPr>
              <a:t>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"selectBlogWithAuthor"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"blogWithAuthorMap"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988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1391920" marR="5310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B.id as blog_id,  B.title as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blog_title,</a:t>
            </a:r>
            <a:endParaRPr sz="1400">
              <a:latin typeface="Consolas"/>
              <a:cs typeface="Consolas"/>
            </a:endParaRPr>
          </a:p>
          <a:p>
            <a:pPr marL="13919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B.author_id as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blog_author_id,</a:t>
            </a:r>
            <a:endParaRPr sz="1400">
              <a:latin typeface="Consolas"/>
              <a:cs typeface="Consolas"/>
            </a:endParaRPr>
          </a:p>
          <a:p>
            <a:pPr marL="13919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A.id </a:t>
            </a:r>
            <a:r>
              <a:rPr sz="1400" b="1" spc="5" dirty="0">
                <a:latin typeface="Consolas"/>
                <a:cs typeface="Consolas"/>
              </a:rPr>
              <a:t>as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author_id,</a:t>
            </a:r>
            <a:endParaRPr sz="1400">
              <a:latin typeface="Consolas"/>
              <a:cs typeface="Consolas"/>
            </a:endParaRPr>
          </a:p>
          <a:p>
            <a:pPr marL="1391920" marR="45231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A.password as author_password,  A.name as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author_name</a:t>
            </a:r>
            <a:endParaRPr sz="1400">
              <a:latin typeface="Consolas"/>
              <a:cs typeface="Consolas"/>
            </a:endParaRPr>
          </a:p>
          <a:p>
            <a:pPr marL="998855" marR="156845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Blog_tb B left outer join Author_tb A on </a:t>
            </a:r>
            <a:r>
              <a:rPr sz="1400" b="1" spc="5" dirty="0">
                <a:latin typeface="Consolas"/>
                <a:cs typeface="Consolas"/>
              </a:rPr>
              <a:t>B.author_id </a:t>
            </a:r>
            <a:r>
              <a:rPr sz="1400" b="1" dirty="0">
                <a:latin typeface="Consolas"/>
                <a:cs typeface="Consolas"/>
              </a:rPr>
              <a:t>= A.id  WHERE B.id =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9263" y="4480814"/>
            <a:ext cx="8845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ec</a:t>
            </a:r>
            <a:r>
              <a:rPr sz="1400" b="1" spc="-5" dirty="0">
                <a:solidFill>
                  <a:srgbClr val="3E7E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8092" y="4472432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(10/16)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(5/5)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</a:t>
            </a:r>
            <a:r>
              <a:rPr spc="-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09042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resultMap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1186941"/>
            <a:ext cx="8953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4154678"/>
            <a:ext cx="21228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재사용하지  </a:t>
            </a:r>
            <a:r>
              <a:rPr sz="1800" b="1" spc="-370" dirty="0">
                <a:latin typeface="Malgun Gothic"/>
                <a:cs typeface="Malgun Gothic"/>
              </a:rPr>
              <a:t>않는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경우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7882" y="1256791"/>
            <a:ext cx="9323070" cy="1380490"/>
          </a:xfrm>
          <a:custGeom>
            <a:avLst/>
            <a:gdLst/>
            <a:ahLst/>
            <a:cxnLst/>
            <a:rect l="l" t="t" r="r" b="b"/>
            <a:pathLst>
              <a:path w="9323070" h="1380489">
                <a:moveTo>
                  <a:pt x="0" y="1380109"/>
                </a:moveTo>
                <a:lnTo>
                  <a:pt x="9322689" y="1380109"/>
                </a:lnTo>
                <a:lnTo>
                  <a:pt x="9322689" y="0"/>
                </a:lnTo>
                <a:lnTo>
                  <a:pt x="0" y="0"/>
                </a:lnTo>
                <a:lnTo>
                  <a:pt x="0" y="13801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4562" y="1327277"/>
            <a:ext cx="452374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blogWithAuthorMap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“blog_id"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085" y="2348864"/>
            <a:ext cx="3938270" cy="8255"/>
          </a:xfrm>
          <a:custGeom>
            <a:avLst/>
            <a:gdLst/>
            <a:ahLst/>
            <a:cxnLst/>
            <a:rect l="l" t="t" r="r" b="b"/>
            <a:pathLst>
              <a:path w="3938270" h="8255">
                <a:moveTo>
                  <a:pt x="0" y="8000"/>
                </a:moveTo>
                <a:lnTo>
                  <a:pt x="3938016" y="8000"/>
                </a:lnTo>
                <a:lnTo>
                  <a:pt x="3938016" y="0"/>
                </a:lnTo>
                <a:lnTo>
                  <a:pt x="0" y="0"/>
                </a:lnTo>
                <a:lnTo>
                  <a:pt x="0" y="800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7977" y="1978532"/>
            <a:ext cx="66973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1235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r>
              <a:rPr sz="13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300">
              <a:latin typeface="Consolas"/>
              <a:cs typeface="Consolas"/>
            </a:endParaRPr>
          </a:p>
          <a:p>
            <a:pPr marL="368935">
              <a:lnSpc>
                <a:spcPts val="1680"/>
              </a:lnSpc>
            </a:pP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kr.edu.nextree.blog.mapper.AuthorMapper.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authorResult"</a:t>
            </a:r>
            <a:r>
              <a:rPr sz="13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4562" y="2349246"/>
            <a:ext cx="108458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e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u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l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t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M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</a:t>
            </a:r>
            <a:r>
              <a:rPr sz="1300" b="1" spc="-30" dirty="0">
                <a:solidFill>
                  <a:srgbClr val="3E7E7E"/>
                </a:solidFill>
                <a:latin typeface="Consolas"/>
                <a:cs typeface="Consolas"/>
              </a:rPr>
              <a:t>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860" y="443716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2603" y="4509007"/>
            <a:ext cx="452247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"blogResult"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“blog_id"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3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805" y="5085232"/>
            <a:ext cx="6697345" cy="10674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45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r>
              <a:rPr sz="13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3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3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"author_name"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228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603" y="6094577"/>
            <a:ext cx="108458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r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e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u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lt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M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a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2392" y="1288796"/>
            <a:ext cx="71120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</a:pPr>
            <a:r>
              <a:rPr sz="1550" b="1" i="1" spc="-40" dirty="0">
                <a:latin typeface="Trebuchet MS"/>
                <a:cs typeface="Trebuchet MS"/>
              </a:rPr>
              <a:t>Case</a:t>
            </a:r>
            <a:r>
              <a:rPr sz="1550" b="1" i="1" spc="-35" dirty="0">
                <a:latin typeface="Trebuchet MS"/>
                <a:cs typeface="Trebuchet MS"/>
              </a:rPr>
              <a:t> </a:t>
            </a:r>
            <a:r>
              <a:rPr sz="1550" b="1" i="1" spc="-20" dirty="0">
                <a:latin typeface="Trebuchet MS"/>
                <a:cs typeface="Trebuchet MS"/>
              </a:rPr>
              <a:t>#1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23882" y="4508372"/>
            <a:ext cx="71183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</a:pPr>
            <a:r>
              <a:rPr sz="1550" b="1" i="1" spc="-35" dirty="0">
                <a:latin typeface="Trebuchet MS"/>
                <a:cs typeface="Trebuchet MS"/>
              </a:rPr>
              <a:t>Case</a:t>
            </a:r>
            <a:r>
              <a:rPr sz="1550" b="1" i="1" spc="-55" dirty="0">
                <a:latin typeface="Trebuchet MS"/>
                <a:cs typeface="Trebuchet MS"/>
              </a:rPr>
              <a:t> </a:t>
            </a:r>
            <a:r>
              <a:rPr sz="1550" b="1" i="1" spc="-20" dirty="0">
                <a:latin typeface="Trebuchet MS"/>
                <a:cs typeface="Trebuchet MS"/>
              </a:rPr>
              <a:t>#2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8092" y="238366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8092" y="6092799"/>
            <a:ext cx="939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7882" y="2708897"/>
            <a:ext cx="9323070" cy="1224280"/>
          </a:xfrm>
          <a:custGeom>
            <a:avLst/>
            <a:gdLst/>
            <a:ahLst/>
            <a:cxnLst/>
            <a:rect l="l" t="t" r="r" b="b"/>
            <a:pathLst>
              <a:path w="9323070" h="1224279">
                <a:moveTo>
                  <a:pt x="0" y="1224165"/>
                </a:moveTo>
                <a:lnTo>
                  <a:pt x="9322689" y="1224165"/>
                </a:lnTo>
                <a:lnTo>
                  <a:pt x="9322689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4562" y="2816733"/>
            <a:ext cx="5248910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"authorResult"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3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3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"author_name"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35846" y="3715639"/>
            <a:ext cx="1066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47977" y="1978532"/>
            <a:ext cx="6697345" cy="370840"/>
          </a:xfrm>
          <a:custGeom>
            <a:avLst/>
            <a:gdLst/>
            <a:ahLst/>
            <a:cxnLst/>
            <a:rect l="l" t="t" r="r" b="b"/>
            <a:pathLst>
              <a:path w="6697345" h="370839">
                <a:moveTo>
                  <a:pt x="0" y="370332"/>
                </a:moveTo>
                <a:lnTo>
                  <a:pt x="6696964" y="370332"/>
                </a:lnTo>
                <a:lnTo>
                  <a:pt x="669696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7977" y="1978532"/>
            <a:ext cx="6697345" cy="370840"/>
          </a:xfrm>
          <a:custGeom>
            <a:avLst/>
            <a:gdLst/>
            <a:ahLst/>
            <a:cxnLst/>
            <a:rect l="l" t="t" r="r" b="b"/>
            <a:pathLst>
              <a:path w="6697345" h="370839">
                <a:moveTo>
                  <a:pt x="0" y="370332"/>
                </a:moveTo>
                <a:lnTo>
                  <a:pt x="6696964" y="370332"/>
                </a:lnTo>
                <a:lnTo>
                  <a:pt x="669696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0805" y="5085232"/>
            <a:ext cx="6697345" cy="1067435"/>
          </a:xfrm>
          <a:custGeom>
            <a:avLst/>
            <a:gdLst/>
            <a:ahLst/>
            <a:cxnLst/>
            <a:rect l="l" t="t" r="r" b="b"/>
            <a:pathLst>
              <a:path w="6697345" h="1067435">
                <a:moveTo>
                  <a:pt x="0" y="1066952"/>
                </a:moveTo>
                <a:lnTo>
                  <a:pt x="6696964" y="1066952"/>
                </a:lnTo>
                <a:lnTo>
                  <a:pt x="6696964" y="0"/>
                </a:lnTo>
                <a:lnTo>
                  <a:pt x="0" y="0"/>
                </a:lnTo>
                <a:lnTo>
                  <a:pt x="0" y="1066952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0805" y="5085232"/>
            <a:ext cx="6697345" cy="1067435"/>
          </a:xfrm>
          <a:custGeom>
            <a:avLst/>
            <a:gdLst/>
            <a:ahLst/>
            <a:cxnLst/>
            <a:rect l="l" t="t" r="r" b="b"/>
            <a:pathLst>
              <a:path w="6697345" h="1067435">
                <a:moveTo>
                  <a:pt x="0" y="1066952"/>
                </a:moveTo>
                <a:lnTo>
                  <a:pt x="6696964" y="1066952"/>
                </a:lnTo>
                <a:lnTo>
                  <a:pt x="6696964" y="0"/>
                </a:lnTo>
                <a:lnTo>
                  <a:pt x="0" y="0"/>
                </a:lnTo>
                <a:lnTo>
                  <a:pt x="0" y="1066952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(11/16)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(1/5) </a:t>
            </a:r>
            <a:r>
              <a:rPr spc="-130" dirty="0"/>
              <a:t>–</a:t>
            </a:r>
            <a:r>
              <a:rPr spc="-200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8822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관계를    </a:t>
            </a:r>
            <a:r>
              <a:rPr sz="1800" b="1" spc="-385" dirty="0">
                <a:latin typeface="Malgun Gothic"/>
                <a:cs typeface="Malgun Gothic"/>
              </a:rPr>
              <a:t>가진    객체  </a:t>
            </a:r>
            <a:r>
              <a:rPr sz="1800" b="1" spc="-380" dirty="0">
                <a:latin typeface="Malgun Gothic"/>
                <a:cs typeface="Malgun Gothic"/>
              </a:rPr>
              <a:t>관계는 </a:t>
            </a:r>
            <a:r>
              <a:rPr sz="1800" b="1" spc="45" dirty="0">
                <a:latin typeface="Calibri"/>
                <a:cs typeface="Calibri"/>
              </a:rPr>
              <a:t>List </a:t>
            </a:r>
            <a:r>
              <a:rPr sz="1800" b="1" spc="-380" dirty="0">
                <a:latin typeface="Malgun Gothic"/>
                <a:cs typeface="Malgun Gothic"/>
              </a:rPr>
              <a:t>형태의  속성을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가집니다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관계는  </a:t>
            </a:r>
            <a:r>
              <a:rPr sz="1800" b="1" spc="45" dirty="0">
                <a:latin typeface="Calibri"/>
                <a:cs typeface="Calibri"/>
              </a:rPr>
              <a:t>collection </a:t>
            </a:r>
            <a:r>
              <a:rPr sz="1800" b="1" spc="-385" dirty="0">
                <a:latin typeface="Malgun Gothic"/>
                <a:cs typeface="Malgun Gothic"/>
              </a:rPr>
              <a:t>엘리먼트를 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75" dirty="0">
                <a:latin typeface="Malgun Gothic"/>
                <a:cs typeface="Malgun Gothic"/>
              </a:rPr>
              <a:t>관계  </a:t>
            </a:r>
            <a:r>
              <a:rPr sz="1800" b="1" spc="-380" dirty="0">
                <a:latin typeface="Malgun Gothic"/>
                <a:cs typeface="Malgun Gothic"/>
              </a:rPr>
              <a:t>매핑을  </a:t>
            </a:r>
            <a:r>
              <a:rPr sz="1800" b="1" spc="-375" dirty="0">
                <a:latin typeface="Malgun Gothic"/>
                <a:cs typeface="Malgun Gothic"/>
              </a:rPr>
              <a:t>위한  </a:t>
            </a:r>
            <a:r>
              <a:rPr sz="1800" b="1" spc="20" dirty="0">
                <a:latin typeface="Calibri"/>
                <a:cs typeface="Calibri"/>
              </a:rPr>
              <a:t>association </a:t>
            </a:r>
            <a:r>
              <a:rPr sz="1800" b="1" spc="-385" dirty="0">
                <a:latin typeface="Malgun Gothic"/>
                <a:cs typeface="Malgun Gothic"/>
              </a:rPr>
              <a:t>사용법과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375" dirty="0">
                <a:latin typeface="Malgun Gothic"/>
                <a:cs typeface="Malgun Gothic"/>
              </a:rPr>
              <a:t>갖는 </a:t>
            </a:r>
            <a:r>
              <a:rPr sz="1800" b="1" spc="-380" dirty="0">
                <a:latin typeface="Malgun Gothic"/>
                <a:cs typeface="Malgun Gothic"/>
              </a:rPr>
              <a:t>도메인  모델과  데이터 </a:t>
            </a:r>
            <a:r>
              <a:rPr sz="1800" b="1" spc="-375" dirty="0">
                <a:latin typeface="Malgun Gothic"/>
                <a:cs typeface="Malgun Gothic"/>
              </a:rPr>
              <a:t>모델의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4129" y="3054476"/>
            <a:ext cx="839469" cy="111125"/>
          </a:xfrm>
          <a:custGeom>
            <a:avLst/>
            <a:gdLst/>
            <a:ahLst/>
            <a:cxnLst/>
            <a:rect l="l" t="t" r="r" b="b"/>
            <a:pathLst>
              <a:path w="839470" h="111125">
                <a:moveTo>
                  <a:pt x="744219" y="0"/>
                </a:moveTo>
                <a:lnTo>
                  <a:pt x="738378" y="1524"/>
                </a:lnTo>
                <a:lnTo>
                  <a:pt x="735710" y="6096"/>
                </a:lnTo>
                <a:lnTo>
                  <a:pt x="733170" y="10668"/>
                </a:lnTo>
                <a:lnTo>
                  <a:pt x="734694" y="16510"/>
                </a:lnTo>
                <a:lnTo>
                  <a:pt x="739140" y="19176"/>
                </a:lnTo>
                <a:lnTo>
                  <a:pt x="784825" y="45902"/>
                </a:lnTo>
                <a:lnTo>
                  <a:pt x="820166" y="45974"/>
                </a:lnTo>
                <a:lnTo>
                  <a:pt x="820039" y="65024"/>
                </a:lnTo>
                <a:lnTo>
                  <a:pt x="784729" y="65024"/>
                </a:lnTo>
                <a:lnTo>
                  <a:pt x="734441" y="94234"/>
                </a:lnTo>
                <a:lnTo>
                  <a:pt x="732917" y="100075"/>
                </a:lnTo>
                <a:lnTo>
                  <a:pt x="735583" y="104648"/>
                </a:lnTo>
                <a:lnTo>
                  <a:pt x="738250" y="109093"/>
                </a:lnTo>
                <a:lnTo>
                  <a:pt x="744093" y="110744"/>
                </a:lnTo>
                <a:lnTo>
                  <a:pt x="748537" y="108076"/>
                </a:lnTo>
                <a:lnTo>
                  <a:pt x="822580" y="65024"/>
                </a:lnTo>
                <a:lnTo>
                  <a:pt x="820039" y="65024"/>
                </a:lnTo>
                <a:lnTo>
                  <a:pt x="822702" y="64953"/>
                </a:lnTo>
                <a:lnTo>
                  <a:pt x="838961" y="55499"/>
                </a:lnTo>
                <a:lnTo>
                  <a:pt x="744219" y="0"/>
                </a:lnTo>
                <a:close/>
              </a:path>
              <a:path w="839470" h="111125">
                <a:moveTo>
                  <a:pt x="801178" y="55469"/>
                </a:moveTo>
                <a:lnTo>
                  <a:pt x="784851" y="64953"/>
                </a:lnTo>
                <a:lnTo>
                  <a:pt x="820039" y="65024"/>
                </a:lnTo>
                <a:lnTo>
                  <a:pt x="820047" y="63753"/>
                </a:lnTo>
                <a:lnTo>
                  <a:pt x="815340" y="63753"/>
                </a:lnTo>
                <a:lnTo>
                  <a:pt x="801178" y="55469"/>
                </a:lnTo>
                <a:close/>
              </a:path>
              <a:path w="839470" h="111125">
                <a:moveTo>
                  <a:pt x="0" y="44323"/>
                </a:moveTo>
                <a:lnTo>
                  <a:pt x="0" y="63373"/>
                </a:lnTo>
                <a:lnTo>
                  <a:pt x="784851" y="64953"/>
                </a:lnTo>
                <a:lnTo>
                  <a:pt x="801178" y="55469"/>
                </a:lnTo>
                <a:lnTo>
                  <a:pt x="784825" y="45902"/>
                </a:lnTo>
                <a:lnTo>
                  <a:pt x="0" y="44323"/>
                </a:lnTo>
                <a:close/>
              </a:path>
              <a:path w="839470" h="111125">
                <a:moveTo>
                  <a:pt x="815340" y="47244"/>
                </a:moveTo>
                <a:lnTo>
                  <a:pt x="801178" y="55469"/>
                </a:lnTo>
                <a:lnTo>
                  <a:pt x="815340" y="63753"/>
                </a:lnTo>
                <a:lnTo>
                  <a:pt x="815340" y="47244"/>
                </a:lnTo>
                <a:close/>
              </a:path>
              <a:path w="839470" h="111125">
                <a:moveTo>
                  <a:pt x="820157" y="47244"/>
                </a:moveTo>
                <a:lnTo>
                  <a:pt x="815340" y="47244"/>
                </a:lnTo>
                <a:lnTo>
                  <a:pt x="815340" y="63753"/>
                </a:lnTo>
                <a:lnTo>
                  <a:pt x="820047" y="63753"/>
                </a:lnTo>
                <a:lnTo>
                  <a:pt x="820157" y="47244"/>
                </a:lnTo>
                <a:close/>
              </a:path>
              <a:path w="839470" h="111125">
                <a:moveTo>
                  <a:pt x="784825" y="45902"/>
                </a:moveTo>
                <a:lnTo>
                  <a:pt x="801178" y="55469"/>
                </a:lnTo>
                <a:lnTo>
                  <a:pt x="815340" y="47244"/>
                </a:lnTo>
                <a:lnTo>
                  <a:pt x="820157" y="47244"/>
                </a:lnTo>
                <a:lnTo>
                  <a:pt x="820166" y="45974"/>
                </a:lnTo>
                <a:lnTo>
                  <a:pt x="784825" y="459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2163" y="2322576"/>
            <a:ext cx="1453896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9739" y="2337816"/>
            <a:ext cx="672084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7977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7977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5023" y="2406650"/>
            <a:ext cx="35433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</a:t>
            </a:r>
            <a:r>
              <a:rPr sz="1200" b="1" spc="-10" dirty="0">
                <a:latin typeface="Malgun Gothic"/>
                <a:cs typeface="Malgun Gothic"/>
              </a:rPr>
              <a:t>l</a:t>
            </a:r>
            <a:r>
              <a:rPr sz="1200" b="1" dirty="0">
                <a:latin typeface="Malgun Gothic"/>
                <a:cs typeface="Malgun Gothic"/>
              </a:rPr>
              <a:t>og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8040" y="2322576"/>
            <a:ext cx="1453896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6284" y="2337816"/>
            <a:ext cx="653796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461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461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1185" y="2406650"/>
            <a:ext cx="3378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P</a:t>
            </a:r>
            <a:r>
              <a:rPr sz="1200" b="1" dirty="0">
                <a:latin typeface="Malgun Gothic"/>
                <a:cs typeface="Malgun Gothic"/>
              </a:rPr>
              <a:t>ost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9201" y="3184144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9445" y="3184144"/>
            <a:ext cx="21399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alibri"/>
                <a:cs typeface="Calibri"/>
              </a:rPr>
              <a:t>0..*</a:t>
            </a:r>
            <a:r>
              <a:rPr sz="800" spc="45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2180" y="2898521"/>
            <a:ext cx="3092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-posts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5763" y="5218747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852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7648" y="5208142"/>
            <a:ext cx="117475" cy="93345"/>
          </a:xfrm>
          <a:custGeom>
            <a:avLst/>
            <a:gdLst/>
            <a:ahLst/>
            <a:cxnLst/>
            <a:rect l="l" t="t" r="r" b="b"/>
            <a:pathLst>
              <a:path w="117475" h="93345">
                <a:moveTo>
                  <a:pt x="0" y="0"/>
                </a:moveTo>
                <a:lnTo>
                  <a:pt x="116966" y="92963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7648" y="5150358"/>
            <a:ext cx="95885" cy="57785"/>
          </a:xfrm>
          <a:custGeom>
            <a:avLst/>
            <a:gdLst/>
            <a:ahLst/>
            <a:cxnLst/>
            <a:rect l="l" t="t" r="r" b="b"/>
            <a:pathLst>
              <a:path w="95885" h="57785">
                <a:moveTo>
                  <a:pt x="0" y="57785"/>
                </a:moveTo>
                <a:lnTo>
                  <a:pt x="95630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3951" y="3752850"/>
            <a:ext cx="700405" cy="298450"/>
          </a:xfrm>
          <a:custGeom>
            <a:avLst/>
            <a:gdLst/>
            <a:ahLst/>
            <a:cxnLst/>
            <a:rect l="l" t="t" r="r" b="b"/>
            <a:pathLst>
              <a:path w="700404" h="298450">
                <a:moveTo>
                  <a:pt x="525145" y="288670"/>
                </a:moveTo>
                <a:lnTo>
                  <a:pt x="175006" y="288670"/>
                </a:lnTo>
                <a:lnTo>
                  <a:pt x="175006" y="298069"/>
                </a:lnTo>
                <a:lnTo>
                  <a:pt x="525145" y="298069"/>
                </a:lnTo>
                <a:lnTo>
                  <a:pt x="525145" y="288670"/>
                </a:lnTo>
                <a:close/>
              </a:path>
              <a:path w="700404" h="298450">
                <a:moveTo>
                  <a:pt x="525145" y="260731"/>
                </a:moveTo>
                <a:lnTo>
                  <a:pt x="175006" y="260731"/>
                </a:lnTo>
                <a:lnTo>
                  <a:pt x="175006" y="279400"/>
                </a:lnTo>
                <a:lnTo>
                  <a:pt x="525145" y="279400"/>
                </a:lnTo>
                <a:lnTo>
                  <a:pt x="525145" y="260731"/>
                </a:lnTo>
                <a:close/>
              </a:path>
              <a:path w="700404" h="298450">
                <a:moveTo>
                  <a:pt x="525145" y="148970"/>
                </a:moveTo>
                <a:lnTo>
                  <a:pt x="175006" y="148970"/>
                </a:lnTo>
                <a:lnTo>
                  <a:pt x="175006" y="251460"/>
                </a:lnTo>
                <a:lnTo>
                  <a:pt x="525145" y="251460"/>
                </a:lnTo>
                <a:lnTo>
                  <a:pt x="525145" y="148970"/>
                </a:lnTo>
                <a:close/>
              </a:path>
              <a:path w="700404" h="298450">
                <a:moveTo>
                  <a:pt x="350139" y="0"/>
                </a:moveTo>
                <a:lnTo>
                  <a:pt x="0" y="148970"/>
                </a:lnTo>
                <a:lnTo>
                  <a:pt x="700277" y="148970"/>
                </a:lnTo>
                <a:lnTo>
                  <a:pt x="3501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3951" y="4111497"/>
            <a:ext cx="700405" cy="346075"/>
          </a:xfrm>
          <a:custGeom>
            <a:avLst/>
            <a:gdLst/>
            <a:ahLst/>
            <a:cxnLst/>
            <a:rect l="l" t="t" r="r" b="b"/>
            <a:pathLst>
              <a:path w="700404" h="346075">
                <a:moveTo>
                  <a:pt x="525145" y="0"/>
                </a:moveTo>
                <a:lnTo>
                  <a:pt x="175006" y="0"/>
                </a:lnTo>
                <a:lnTo>
                  <a:pt x="175006" y="10794"/>
                </a:lnTo>
                <a:lnTo>
                  <a:pt x="525145" y="10794"/>
                </a:lnTo>
                <a:lnTo>
                  <a:pt x="525145" y="0"/>
                </a:lnTo>
                <a:close/>
              </a:path>
              <a:path w="700404" h="346075">
                <a:moveTo>
                  <a:pt x="525145" y="21589"/>
                </a:moveTo>
                <a:lnTo>
                  <a:pt x="175006" y="21589"/>
                </a:lnTo>
                <a:lnTo>
                  <a:pt x="175006" y="43179"/>
                </a:lnTo>
                <a:lnTo>
                  <a:pt x="525145" y="43179"/>
                </a:lnTo>
                <a:lnTo>
                  <a:pt x="525145" y="21589"/>
                </a:lnTo>
                <a:close/>
              </a:path>
              <a:path w="700404" h="346075">
                <a:moveTo>
                  <a:pt x="700277" y="172719"/>
                </a:moveTo>
                <a:lnTo>
                  <a:pt x="0" y="172719"/>
                </a:lnTo>
                <a:lnTo>
                  <a:pt x="350139" y="345566"/>
                </a:lnTo>
                <a:lnTo>
                  <a:pt x="700277" y="172719"/>
                </a:lnTo>
                <a:close/>
              </a:path>
              <a:path w="700404" h="346075">
                <a:moveTo>
                  <a:pt x="525145" y="53975"/>
                </a:moveTo>
                <a:lnTo>
                  <a:pt x="175006" y="53975"/>
                </a:lnTo>
                <a:lnTo>
                  <a:pt x="175006" y="172719"/>
                </a:lnTo>
                <a:lnTo>
                  <a:pt x="525145" y="172719"/>
                </a:lnTo>
                <a:lnTo>
                  <a:pt x="525145" y="539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6" y="4194047"/>
            <a:ext cx="3546348" cy="1763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3515" y="4245864"/>
            <a:ext cx="2729484" cy="1706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44819" y="4221136"/>
            <a:ext cx="3440429" cy="165671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8265" rIns="0" bIns="0" rtlCol="0">
            <a:spAutoFit/>
          </a:bodyPr>
          <a:lstStyle/>
          <a:p>
            <a:pPr marL="442595" indent="-33528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Post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2595" marR="113792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int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Author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Blog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blog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 marR="97028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subject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contents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8040" y="4433315"/>
            <a:ext cx="1453896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1691" y="4453128"/>
            <a:ext cx="981456" cy="426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4615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4615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36594" y="4522978"/>
            <a:ext cx="6635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POST_TB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12163" y="4433315"/>
            <a:ext cx="1453896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8196" y="4453128"/>
            <a:ext cx="993647" cy="426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7977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47977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73479" y="4522978"/>
            <a:ext cx="6762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B</a:t>
            </a:r>
            <a:r>
              <a:rPr sz="1200" b="1" spc="-40" dirty="0">
                <a:latin typeface="Malgun Gothic"/>
                <a:cs typeface="Malgun Gothic"/>
              </a:rPr>
              <a:t>L</a:t>
            </a:r>
            <a:r>
              <a:rPr sz="1200" b="1" spc="-5" dirty="0">
                <a:latin typeface="Malgun Gothic"/>
                <a:cs typeface="Malgun Gothic"/>
              </a:rPr>
              <a:t>OG_TB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07608" y="2322576"/>
            <a:ext cx="3557016" cy="18089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2847" y="2395727"/>
            <a:ext cx="2813304" cy="1706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33642" y="2348864"/>
            <a:ext cx="3451860" cy="17024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0489" rIns="0" bIns="0" rtlCol="0">
            <a:spAutoFit/>
          </a:bodyPr>
          <a:lstStyle/>
          <a:p>
            <a:pPr marL="442595" indent="-335915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Blog</a:t>
            </a:r>
            <a:r>
              <a:rPr sz="1200" b="1" spc="-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2595" marR="114871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title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Author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List&lt;Post&gt;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posts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12163" y="2609088"/>
            <a:ext cx="1453896" cy="10896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7977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7977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68040" y="2609088"/>
            <a:ext cx="1453896" cy="10896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4615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04615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8040" y="4718303"/>
            <a:ext cx="1453896" cy="12481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04615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04615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2163" y="4718303"/>
            <a:ext cx="1453896" cy="12481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47977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7977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(12/16)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(2/5) </a:t>
            </a:r>
            <a:r>
              <a:rPr spc="-130" dirty="0"/>
              <a:t>–</a:t>
            </a:r>
            <a:r>
              <a:rPr spc="-165" dirty="0"/>
              <a:t> </a:t>
            </a:r>
            <a:r>
              <a:rPr dirty="0"/>
              <a:t>collection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71347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15" dirty="0">
                <a:latin typeface="Calibri"/>
                <a:cs typeface="Calibri"/>
              </a:rPr>
              <a:t>association</a:t>
            </a:r>
            <a:r>
              <a:rPr sz="1800" b="1" spc="-15" dirty="0">
                <a:latin typeface="Malgun Gothic"/>
                <a:cs typeface="Malgun Gothic"/>
              </a:rPr>
              <a:t>과 </a:t>
            </a:r>
            <a:r>
              <a:rPr sz="1800" b="1" spc="-385" dirty="0">
                <a:latin typeface="Malgun Gothic"/>
                <a:cs typeface="Malgun Gothic"/>
              </a:rPr>
              <a:t>동일하게  </a:t>
            </a:r>
            <a:r>
              <a:rPr sz="1800" b="1" spc="-140" dirty="0">
                <a:latin typeface="Malgun Gothic"/>
                <a:cs typeface="Malgun Gothic"/>
              </a:rPr>
              <a:t>동작합니다</a:t>
            </a:r>
            <a:r>
              <a:rPr sz="1800" b="1" spc="-140" dirty="0">
                <a:latin typeface="Calibri"/>
                <a:cs typeface="Calibri"/>
              </a:rPr>
              <a:t>.(Nested </a:t>
            </a:r>
            <a:r>
              <a:rPr sz="1800" b="1" spc="25" dirty="0">
                <a:latin typeface="Calibri"/>
                <a:cs typeface="Calibri"/>
              </a:rPr>
              <a:t>Select, </a:t>
            </a:r>
            <a:r>
              <a:rPr sz="1800" b="1" spc="20" dirty="0">
                <a:latin typeface="Calibri"/>
                <a:cs typeface="Calibri"/>
              </a:rPr>
              <a:t>Nested </a:t>
            </a:r>
            <a:r>
              <a:rPr sz="1800" b="1" spc="15" dirty="0">
                <a:latin typeface="Calibri"/>
                <a:cs typeface="Calibri"/>
              </a:rPr>
              <a:t>Results </a:t>
            </a:r>
            <a:r>
              <a:rPr sz="1800" b="1" spc="-365" dirty="0">
                <a:latin typeface="Malgun Gothic"/>
                <a:cs typeface="Malgun Gothic"/>
              </a:rPr>
              <a:t>두  </a:t>
            </a:r>
            <a:r>
              <a:rPr sz="1800" b="1" spc="-370" dirty="0">
                <a:latin typeface="Malgun Gothic"/>
                <a:cs typeface="Malgun Gothic"/>
              </a:rPr>
              <a:t>가지  </a:t>
            </a:r>
            <a:r>
              <a:rPr sz="1800" b="1" spc="-380" dirty="0">
                <a:latin typeface="Malgun Gothic"/>
                <a:cs typeface="Malgun Gothic"/>
              </a:rPr>
              <a:t>방법도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동일합니다</a:t>
            </a:r>
            <a:r>
              <a:rPr sz="1800" b="1" spc="-280" dirty="0">
                <a:latin typeface="Calibri"/>
                <a:cs typeface="Calibri"/>
              </a:rPr>
              <a:t>.)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Collection</a:t>
            </a:r>
            <a:r>
              <a:rPr sz="1800" b="1" spc="-50" dirty="0">
                <a:latin typeface="Malgun Gothic"/>
                <a:cs typeface="Malgun Gothic"/>
              </a:rPr>
              <a:t>관계를 </a:t>
            </a:r>
            <a:r>
              <a:rPr sz="1800" b="1" spc="-310" dirty="0">
                <a:latin typeface="Malgun Gothic"/>
                <a:cs typeface="Malgun Gothic"/>
              </a:rPr>
              <a:t>표현합니다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55" dirty="0">
                <a:latin typeface="Calibri"/>
                <a:cs typeface="Calibri"/>
              </a:rPr>
              <a:t>- </a:t>
            </a:r>
            <a:r>
              <a:rPr sz="1800" b="1" spc="-30" dirty="0">
                <a:latin typeface="Calibri"/>
                <a:cs typeface="Calibri"/>
              </a:rPr>
              <a:t>Blog</a:t>
            </a:r>
            <a:r>
              <a:rPr sz="1800" b="1" spc="-30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다수개의 </a:t>
            </a:r>
            <a:r>
              <a:rPr sz="1800" b="1" spc="-90" dirty="0">
                <a:latin typeface="Calibri"/>
                <a:cs typeface="Calibri"/>
              </a:rPr>
              <a:t>Post</a:t>
            </a:r>
            <a:r>
              <a:rPr sz="1800" b="1" spc="-90" dirty="0">
                <a:latin typeface="Malgun Gothic"/>
                <a:cs typeface="Malgun Gothic"/>
              </a:rPr>
              <a:t>를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가집니다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ofType </a:t>
            </a:r>
            <a:r>
              <a:rPr sz="1800" b="1" spc="-380" dirty="0">
                <a:latin typeface="Malgun Gothic"/>
                <a:cs typeface="Malgun Gothic"/>
              </a:rPr>
              <a:t>속성에는  </a:t>
            </a:r>
            <a:r>
              <a:rPr sz="1800" b="1" spc="5" dirty="0">
                <a:latin typeface="Calibri"/>
                <a:cs typeface="Calibri"/>
              </a:rPr>
              <a:t>collection</a:t>
            </a:r>
            <a:r>
              <a:rPr sz="1800" b="1" spc="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구성하는  </a:t>
            </a:r>
            <a:r>
              <a:rPr sz="1800" b="1" spc="-370" dirty="0">
                <a:latin typeface="Malgun Gothic"/>
                <a:cs typeface="Malgun Gothic"/>
              </a:rPr>
              <a:t>객체 </a:t>
            </a:r>
            <a:r>
              <a:rPr sz="1800" b="1" spc="-375" dirty="0">
                <a:latin typeface="Malgun Gothic"/>
                <a:cs typeface="Malgun Gothic"/>
              </a:rPr>
              <a:t>타입을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Calibri"/>
                <a:cs typeface="Calibri"/>
              </a:rPr>
              <a:t>column</a:t>
            </a:r>
            <a:r>
              <a:rPr sz="1800" b="1" spc="-120" dirty="0">
                <a:latin typeface="Malgun Gothic"/>
                <a:cs typeface="Malgun Gothic"/>
              </a:rPr>
              <a:t>속성에는 </a:t>
            </a:r>
            <a:r>
              <a:rPr sz="1800" b="1" spc="-385" dirty="0">
                <a:latin typeface="Malgun Gothic"/>
                <a:cs typeface="Malgun Gothic"/>
              </a:rPr>
              <a:t>참조키에  해당하는  </a:t>
            </a:r>
            <a:r>
              <a:rPr sz="1800" b="1" spc="-380" dirty="0">
                <a:latin typeface="Malgun Gothic"/>
                <a:cs typeface="Malgun Gothic"/>
              </a:rPr>
              <a:t>컬럼을  </a:t>
            </a:r>
            <a:r>
              <a:rPr sz="1800" b="1" spc="-375" dirty="0">
                <a:latin typeface="Malgun Gothic"/>
                <a:cs typeface="Malgun Gothic"/>
              </a:rPr>
              <a:t>정의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59" y="3717035"/>
            <a:ext cx="9486265" cy="1368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049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18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400" b="1" i="1" spc="1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5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4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i="1" spc="1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i="1" spc="11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"post_contents"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0383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4809" y="2342514"/>
          <a:ext cx="9486061" cy="78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307"/>
                <a:gridCol w="7556754"/>
              </a:tblGrid>
              <a:tr h="329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45961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ofType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목록을  구성하는  객체의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을</a:t>
                      </a:r>
                      <a:r>
                        <a:rPr sz="14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25" dirty="0">
                          <a:latin typeface="Gulim"/>
                          <a:cs typeface="Gulim"/>
                        </a:rPr>
                        <a:t>정의합니다</a:t>
                      </a:r>
                      <a:r>
                        <a:rPr sz="1400" spc="-225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(13/16)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(3/5) </a:t>
            </a:r>
            <a:r>
              <a:rPr spc="-130" dirty="0"/>
              <a:t>– </a:t>
            </a:r>
            <a:r>
              <a:rPr spc="-15" dirty="0"/>
              <a:t>Nested</a:t>
            </a:r>
            <a:r>
              <a:rPr spc="15" dirty="0"/>
              <a:t> </a:t>
            </a:r>
            <a:r>
              <a:rPr spc="20" dirty="0"/>
              <a:t>Select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90079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두  개  </a:t>
            </a:r>
            <a:r>
              <a:rPr sz="1800" b="1" spc="-380" dirty="0">
                <a:latin typeface="Malgun Gothic"/>
                <a:cs typeface="Malgun Gothic"/>
              </a:rPr>
              <a:t>이상의    </a:t>
            </a:r>
            <a:r>
              <a:rPr sz="1800" b="1" spc="-95" dirty="0">
                <a:latin typeface="Calibri"/>
                <a:cs typeface="Calibri"/>
              </a:rPr>
              <a:t>select</a:t>
            </a:r>
            <a:r>
              <a:rPr sz="1800" b="1" spc="-95" dirty="0">
                <a:latin typeface="Malgun Gothic"/>
                <a:cs typeface="Malgun Gothic"/>
              </a:rPr>
              <a:t>문을</a:t>
            </a:r>
            <a:r>
              <a:rPr sz="1800" b="1" spc="-45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실행합니다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부모  </a:t>
            </a:r>
            <a:r>
              <a:rPr sz="1800" b="1" spc="-380" dirty="0">
                <a:latin typeface="Malgun Gothic"/>
                <a:cs typeface="Malgun Gothic"/>
              </a:rPr>
              <a:t>객체를  조회하고  </a:t>
            </a:r>
            <a:r>
              <a:rPr sz="1800" b="1" spc="-370" dirty="0">
                <a:latin typeface="Malgun Gothic"/>
                <a:cs typeface="Malgun Gothic"/>
              </a:rPr>
              <a:t>부모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75" dirty="0">
                <a:latin typeface="Calibri"/>
                <a:cs typeface="Calibri"/>
              </a:rPr>
              <a:t>resultMap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0" dirty="0">
                <a:latin typeface="Malgun Gothic"/>
                <a:cs typeface="Malgun Gothic"/>
              </a:rPr>
              <a:t>객체를  조회하기  </a:t>
            </a:r>
            <a:r>
              <a:rPr sz="1800" b="1" spc="-370" dirty="0">
                <a:latin typeface="Malgun Gothic"/>
                <a:cs typeface="Malgun Gothic"/>
              </a:rPr>
              <a:t>위한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구문을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Calibri"/>
                <a:cs typeface="Calibri"/>
              </a:rPr>
              <a:t>N+1 </a:t>
            </a:r>
            <a:r>
              <a:rPr sz="1800" b="1" spc="30" dirty="0">
                <a:latin typeface="Calibri"/>
                <a:cs typeface="Calibri"/>
              </a:rPr>
              <a:t>Selects </a:t>
            </a:r>
            <a:r>
              <a:rPr sz="1800" b="1" spc="-380" dirty="0">
                <a:latin typeface="Malgun Gothic"/>
                <a:cs typeface="Malgun Gothic"/>
              </a:rPr>
              <a:t>문제가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발생합니다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833" y="2348864"/>
            <a:ext cx="9658350" cy="2592705"/>
          </a:xfrm>
          <a:custGeom>
            <a:avLst/>
            <a:gdLst/>
            <a:ahLst/>
            <a:cxnLst/>
            <a:rect l="l" t="t" r="r" b="b"/>
            <a:pathLst>
              <a:path w="9658350" h="2592704">
                <a:moveTo>
                  <a:pt x="0" y="2592324"/>
                </a:moveTo>
                <a:lnTo>
                  <a:pt x="9657842" y="2592324"/>
                </a:lnTo>
                <a:lnTo>
                  <a:pt x="9657842" y="0"/>
                </a:lnTo>
                <a:lnTo>
                  <a:pt x="0" y="0"/>
                </a:lnTo>
                <a:lnTo>
                  <a:pt x="0" y="25923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4550" y="2801010"/>
            <a:ext cx="651637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530"/>
              </a:lnSpc>
            </a:pP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select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"kr.edu.nextree.blog.mapper.PostMapper.findPostsByBlogId"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7606" y="3434715"/>
            <a:ext cx="688975" cy="208915"/>
          </a:xfrm>
          <a:custGeom>
            <a:avLst/>
            <a:gdLst/>
            <a:ahLst/>
            <a:cxnLst/>
            <a:rect l="l" t="t" r="r" b="b"/>
            <a:pathLst>
              <a:path w="688975" h="208914">
                <a:moveTo>
                  <a:pt x="0" y="208787"/>
                </a:moveTo>
                <a:lnTo>
                  <a:pt x="688848" y="208787"/>
                </a:lnTo>
                <a:lnTo>
                  <a:pt x="68884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2161" y="4288154"/>
            <a:ext cx="445770" cy="208915"/>
          </a:xfrm>
          <a:custGeom>
            <a:avLst/>
            <a:gdLst/>
            <a:ahLst/>
            <a:cxnLst/>
            <a:rect l="l" t="t" r="r" b="b"/>
            <a:pathLst>
              <a:path w="445769" h="208914">
                <a:moveTo>
                  <a:pt x="0" y="208788"/>
                </a:moveTo>
                <a:lnTo>
                  <a:pt x="445388" y="208788"/>
                </a:lnTo>
                <a:lnTo>
                  <a:pt x="445388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2161" y="4289450"/>
            <a:ext cx="230441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57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"findPostsByBlogId"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resultMap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collection </a:t>
            </a:r>
            <a:r>
              <a:rPr dirty="0">
                <a:solidFill>
                  <a:srgbClr val="7E007E"/>
                </a:solidFill>
              </a:rPr>
              <a:t>p</a:t>
            </a:r>
            <a:r>
              <a:rPr u="sng" dirty="0">
                <a:solidFill>
                  <a:srgbClr val="7E007E"/>
                </a:solidFill>
              </a:rPr>
              <a:t>roperty</a:t>
            </a:r>
            <a:r>
              <a:rPr u="sng" dirty="0">
                <a:solidFill>
                  <a:srgbClr val="000000"/>
                </a:solidFill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i="1" u="sng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"ArrayList"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i="1" u="sng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i="1" u="sng" spc="2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</a:p>
          <a:p>
            <a:pPr marR="384175" algn="r">
              <a:lnSpc>
                <a:spcPct val="100000"/>
              </a:lnSpc>
            </a:pP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resultMap</a:t>
            </a:r>
            <a:r>
              <a:rPr dirty="0">
                <a:solidFill>
                  <a:srgbClr val="008080"/>
                </a:solidFill>
              </a:rPr>
              <a:t>/&gt;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select </a:t>
            </a:r>
            <a:r>
              <a:rPr spc="5" dirty="0">
                <a:solidFill>
                  <a:srgbClr val="7E007E"/>
                </a:solidFill>
              </a:rPr>
              <a:t>id</a:t>
            </a:r>
            <a:r>
              <a:rPr spc="5" dirty="0">
                <a:solidFill>
                  <a:srgbClr val="000000"/>
                </a:solidFill>
              </a:rPr>
              <a:t>=</a:t>
            </a:r>
            <a:r>
              <a:rPr i="1" spc="5" dirty="0">
                <a:solidFill>
                  <a:srgbClr val="2A00FF"/>
                </a:solidFill>
                <a:latin typeface="Consolas"/>
                <a:cs typeface="Consolas"/>
              </a:rPr>
              <a:t>"findBlogByAuthorId"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SELECT id, title, author_id FROM Blog_tb WHERE author_id =</a:t>
            </a:r>
            <a:r>
              <a:rPr spc="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#{authorId}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select</a:t>
            </a:r>
            <a:r>
              <a:rPr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051175" algn="l"/>
              </a:tabLst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select	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“Post"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ts val="1675"/>
              </a:lnSpc>
            </a:pPr>
            <a:r>
              <a:rPr dirty="0">
                <a:solidFill>
                  <a:srgbClr val="000000"/>
                </a:solidFill>
              </a:rPr>
              <a:t>SELECT * FROM Post_tb </a:t>
            </a:r>
            <a:r>
              <a:rPr spc="5" dirty="0">
                <a:solidFill>
                  <a:srgbClr val="000000"/>
                </a:solidFill>
              </a:rPr>
              <a:t>WHERE </a:t>
            </a:r>
            <a:r>
              <a:rPr dirty="0">
                <a:solidFill>
                  <a:srgbClr val="000000"/>
                </a:solidFill>
              </a:rPr>
              <a:t>blog_id =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#{id}</a:t>
            </a:r>
          </a:p>
          <a:p>
            <a:pPr>
              <a:lnSpc>
                <a:spcPts val="1675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select</a:t>
            </a:r>
            <a:r>
              <a:rPr dirty="0">
                <a:solidFill>
                  <a:srgbClr val="008080"/>
                </a:solidFill>
              </a:rPr>
              <a:t>&gt;</a:t>
            </a:r>
            <a:r>
              <a:rPr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1" name="object 11"/>
          <p:cNvSpPr/>
          <p:nvPr/>
        </p:nvSpPr>
        <p:spPr>
          <a:xfrm>
            <a:off x="1614550" y="2801010"/>
            <a:ext cx="6516370" cy="216535"/>
          </a:xfrm>
          <a:custGeom>
            <a:avLst/>
            <a:gdLst/>
            <a:ahLst/>
            <a:cxnLst/>
            <a:rect l="l" t="t" r="r" b="b"/>
            <a:pathLst>
              <a:path w="6516370" h="216535">
                <a:moveTo>
                  <a:pt x="0" y="216001"/>
                </a:moveTo>
                <a:lnTo>
                  <a:pt x="6515989" y="216001"/>
                </a:lnTo>
                <a:lnTo>
                  <a:pt x="6515989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00AFE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4550" y="2801010"/>
            <a:ext cx="6516370" cy="216535"/>
          </a:xfrm>
          <a:custGeom>
            <a:avLst/>
            <a:gdLst/>
            <a:ahLst/>
            <a:cxnLst/>
            <a:rect l="l" t="t" r="r" b="b"/>
            <a:pathLst>
              <a:path w="6516370" h="216535">
                <a:moveTo>
                  <a:pt x="0" y="216001"/>
                </a:moveTo>
                <a:lnTo>
                  <a:pt x="6515989" y="216001"/>
                </a:lnTo>
                <a:lnTo>
                  <a:pt x="6515989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2161" y="4289450"/>
            <a:ext cx="2304415" cy="216535"/>
          </a:xfrm>
          <a:custGeom>
            <a:avLst/>
            <a:gdLst/>
            <a:ahLst/>
            <a:cxnLst/>
            <a:rect l="l" t="t" r="r" b="b"/>
            <a:pathLst>
              <a:path w="2304415" h="216535">
                <a:moveTo>
                  <a:pt x="0" y="216001"/>
                </a:moveTo>
                <a:lnTo>
                  <a:pt x="2304034" y="216001"/>
                </a:lnTo>
                <a:lnTo>
                  <a:pt x="2304034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00AFE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2161" y="4289450"/>
            <a:ext cx="2304415" cy="216535"/>
          </a:xfrm>
          <a:custGeom>
            <a:avLst/>
            <a:gdLst/>
            <a:ahLst/>
            <a:cxnLst/>
            <a:rect l="l" t="t" r="r" b="b"/>
            <a:pathLst>
              <a:path w="2304415" h="216535">
                <a:moveTo>
                  <a:pt x="0" y="216001"/>
                </a:moveTo>
                <a:lnTo>
                  <a:pt x="2304034" y="216001"/>
                </a:lnTo>
                <a:lnTo>
                  <a:pt x="2304034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(14/16) </a:t>
            </a:r>
            <a:r>
              <a:rPr spc="545" dirty="0"/>
              <a:t>- </a:t>
            </a:r>
            <a:r>
              <a:rPr spc="-150" dirty="0"/>
              <a:t>1:N 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(4/5)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Results</a:t>
            </a:r>
            <a:r>
              <a:rPr spc="-345" dirty="0"/>
              <a:t> </a:t>
            </a:r>
            <a:r>
              <a:rPr spc="20" dirty="0"/>
              <a:t>(1/2)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507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65" dirty="0">
                <a:latin typeface="Calibri"/>
                <a:cs typeface="Calibri"/>
              </a:rPr>
              <a:t>Join</a:t>
            </a:r>
            <a:r>
              <a:rPr sz="1800" b="1" spc="-165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사용하여 결과를 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229" dirty="0">
                <a:latin typeface="Malgun Gothic"/>
                <a:cs typeface="Malgun Gothic"/>
              </a:rPr>
              <a:t>하고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재사용  여부에  </a:t>
            </a:r>
            <a:r>
              <a:rPr sz="1800" b="1" spc="-375" dirty="0">
                <a:latin typeface="Malgun Gothic"/>
                <a:cs typeface="Malgun Gothic"/>
              </a:rPr>
              <a:t>따라 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매핑합니다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하는 경우 자식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정의합니다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0" dirty="0">
                <a:latin typeface="Malgun Gothic"/>
                <a:cs typeface="Malgun Gothic"/>
              </a:rPr>
              <a:t>속성에 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100" dirty="0">
                <a:latin typeface="Calibri"/>
                <a:cs typeface="Calibri"/>
              </a:rPr>
              <a:t>Id</a:t>
            </a:r>
            <a:r>
              <a:rPr sz="1800" b="1" spc="-100" dirty="0">
                <a:latin typeface="Malgun Gothic"/>
                <a:cs typeface="Malgun Gothic"/>
              </a:rPr>
              <a:t>을 </a:t>
            </a:r>
            <a:r>
              <a:rPr sz="1800" b="1" spc="-135" dirty="0">
                <a:latin typeface="Malgun Gothic"/>
                <a:cs typeface="Malgun Gothic"/>
              </a:rPr>
              <a:t>부여합니다</a:t>
            </a:r>
            <a:r>
              <a:rPr sz="1800" b="1" spc="-135" dirty="0">
                <a:latin typeface="Calibri"/>
                <a:cs typeface="Calibri"/>
              </a:rPr>
              <a:t>.(CASE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1)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하지 않는 경우 </a:t>
            </a:r>
            <a:r>
              <a:rPr sz="1800" b="1" spc="-80" dirty="0">
                <a:latin typeface="Calibri"/>
                <a:cs typeface="Calibri"/>
              </a:rPr>
              <a:t>collection</a:t>
            </a:r>
            <a:r>
              <a:rPr sz="1800" b="1" spc="-80" dirty="0">
                <a:latin typeface="Malgun Gothic"/>
                <a:cs typeface="Malgun Gothic"/>
              </a:rPr>
              <a:t>엘리먼트 </a:t>
            </a:r>
            <a:r>
              <a:rPr sz="1800" b="1" spc="-380" dirty="0">
                <a:latin typeface="Malgun Gothic"/>
                <a:cs typeface="Malgun Gothic"/>
              </a:rPr>
              <a:t>하위로  </a:t>
            </a:r>
            <a:r>
              <a:rPr sz="1800" b="1" spc="50" dirty="0">
                <a:latin typeface="Calibri"/>
                <a:cs typeface="Calibri"/>
              </a:rPr>
              <a:t>id, </a:t>
            </a:r>
            <a:r>
              <a:rPr sz="1800" b="1" spc="-185" dirty="0">
                <a:latin typeface="Calibri"/>
                <a:cs typeface="Calibri"/>
              </a:rPr>
              <a:t>result</a:t>
            </a:r>
            <a:r>
              <a:rPr sz="1800" b="1" spc="-185" dirty="0">
                <a:latin typeface="Malgun Gothic"/>
                <a:cs typeface="Malgun Gothic"/>
              </a:rPr>
              <a:t>엘리먼트를 </a:t>
            </a:r>
            <a:r>
              <a:rPr sz="1800" b="1" spc="-310" dirty="0">
                <a:latin typeface="Malgun Gothic"/>
                <a:cs typeface="Malgun Gothic"/>
              </a:rPr>
              <a:t>매핑합니다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90" dirty="0">
                <a:latin typeface="Calibri"/>
                <a:cs typeface="Calibri"/>
              </a:rPr>
              <a:t>(CASE</a:t>
            </a:r>
            <a:r>
              <a:rPr sz="1800" b="1" spc="40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93" y="2348864"/>
            <a:ext cx="9323070" cy="27990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87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"selectBlogWithPost"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69659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B.id </a:t>
            </a:r>
            <a:r>
              <a:rPr sz="1400" b="1" spc="5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blog_id,</a:t>
            </a:r>
            <a:endParaRPr sz="1400">
              <a:latin typeface="Consolas"/>
              <a:cs typeface="Consolas"/>
            </a:endParaRPr>
          </a:p>
          <a:p>
            <a:pPr marL="696595" marR="56654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B.title as blog_title,  B.author_id as blog_author_id,  P.id</a:t>
            </a:r>
            <a:r>
              <a:rPr sz="1400" b="1" spc="-7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499745" marR="7436484" algn="ctr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P.subject,  </a:t>
            </a:r>
            <a:r>
              <a:rPr sz="1400" b="1" dirty="0">
                <a:latin typeface="Consolas"/>
                <a:cs typeface="Consolas"/>
              </a:rPr>
              <a:t>P.contents  FROM </a:t>
            </a:r>
            <a:r>
              <a:rPr sz="1400" b="1" spc="5" dirty="0">
                <a:latin typeface="Consolas"/>
                <a:cs typeface="Consolas"/>
              </a:rPr>
              <a:t>Blog_tb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LEFT OUTER </a:t>
            </a:r>
            <a:r>
              <a:rPr sz="1400" b="1" spc="-5" dirty="0">
                <a:latin typeface="Consolas"/>
                <a:cs typeface="Consolas"/>
              </a:rPr>
              <a:t>JOIN </a:t>
            </a:r>
            <a:r>
              <a:rPr sz="1400" b="1" dirty="0">
                <a:latin typeface="Consolas"/>
                <a:cs typeface="Consolas"/>
              </a:rPr>
              <a:t>Post_tb P </a:t>
            </a:r>
            <a:r>
              <a:rPr sz="1400" b="1" spc="-5" dirty="0">
                <a:latin typeface="Consolas"/>
                <a:cs typeface="Consolas"/>
              </a:rPr>
              <a:t>on </a:t>
            </a:r>
            <a:r>
              <a:rPr sz="1400" b="1" dirty="0">
                <a:latin typeface="Consolas"/>
                <a:cs typeface="Consolas"/>
              </a:rPr>
              <a:t>B.id =</a:t>
            </a:r>
            <a:r>
              <a:rPr sz="1400" b="1" spc="8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P.blog_id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WHERE B.id =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ts val="1675"/>
              </a:lnSpc>
              <a:tabLst>
                <a:tab pos="8273415" algn="l"/>
              </a:tabLst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575" i="1" baseline="2645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575" i="1" spc="52" baseline="26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264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118" y="862329"/>
            <a:ext cx="963104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재사용하여  결과매핑을  간결하게  표현할수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재사용을  하지  않고  필요할  때  마다  </a:t>
            </a: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나열해야  되는  경우  타입  내  속성에  따라  매핑구문이  중복될  수   </a:t>
            </a:r>
            <a:r>
              <a:rPr sz="1600" spc="-22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(15/16) </a:t>
            </a:r>
            <a:r>
              <a:rPr spc="545" dirty="0"/>
              <a:t>- </a:t>
            </a:r>
            <a:r>
              <a:rPr spc="-150" dirty="0"/>
              <a:t>1:N 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(5/5)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Results</a:t>
            </a:r>
            <a:r>
              <a:rPr spc="-345" dirty="0"/>
              <a:t> </a:t>
            </a:r>
            <a:r>
              <a:rPr spc="20" dirty="0"/>
              <a:t>(2/2)</a:t>
            </a:r>
          </a:p>
        </p:txBody>
      </p:sp>
      <p:sp>
        <p:nvSpPr>
          <p:cNvPr id="5" name="object 5"/>
          <p:cNvSpPr/>
          <p:nvPr/>
        </p:nvSpPr>
        <p:spPr>
          <a:xfrm>
            <a:off x="558609" y="2642742"/>
            <a:ext cx="4785995" cy="2468880"/>
          </a:xfrm>
          <a:custGeom>
            <a:avLst/>
            <a:gdLst/>
            <a:ahLst/>
            <a:cxnLst/>
            <a:rect l="l" t="t" r="r" b="b"/>
            <a:pathLst>
              <a:path w="4785995" h="2468879">
                <a:moveTo>
                  <a:pt x="0" y="2468372"/>
                </a:moveTo>
                <a:lnTo>
                  <a:pt x="4785995" y="2468372"/>
                </a:lnTo>
                <a:lnTo>
                  <a:pt x="4785995" y="0"/>
                </a:lnTo>
                <a:lnTo>
                  <a:pt x="0" y="0"/>
                </a:lnTo>
                <a:lnTo>
                  <a:pt x="0" y="24683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09" y="2642742"/>
            <a:ext cx="4785995" cy="2468880"/>
          </a:xfrm>
          <a:custGeom>
            <a:avLst/>
            <a:gdLst/>
            <a:ahLst/>
            <a:cxnLst/>
            <a:rect l="l" t="t" r="r" b="b"/>
            <a:pathLst>
              <a:path w="4785995" h="2468879">
                <a:moveTo>
                  <a:pt x="0" y="2468372"/>
                </a:moveTo>
                <a:lnTo>
                  <a:pt x="4785995" y="2468372"/>
                </a:lnTo>
                <a:lnTo>
                  <a:pt x="4785995" y="0"/>
                </a:lnTo>
                <a:lnTo>
                  <a:pt x="0" y="0"/>
                </a:lnTo>
                <a:lnTo>
                  <a:pt x="0" y="2468372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678" y="3114675"/>
            <a:ext cx="4598035" cy="153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"posts“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spc="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"post_contents"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8517" y="3940212"/>
            <a:ext cx="4104640" cy="1170940"/>
          </a:xfrm>
          <a:custGeom>
            <a:avLst/>
            <a:gdLst/>
            <a:ahLst/>
            <a:cxnLst/>
            <a:rect l="l" t="t" r="r" b="b"/>
            <a:pathLst>
              <a:path w="4104640" h="1170939">
                <a:moveTo>
                  <a:pt x="0" y="1170901"/>
                </a:moveTo>
                <a:lnTo>
                  <a:pt x="4104513" y="1170901"/>
                </a:lnTo>
                <a:lnTo>
                  <a:pt x="4104513" y="0"/>
                </a:lnTo>
                <a:lnTo>
                  <a:pt x="0" y="0"/>
                </a:lnTo>
                <a:lnTo>
                  <a:pt x="0" y="11709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2670" y="4686808"/>
            <a:ext cx="158432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31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“postMap"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2159" y="4014978"/>
            <a:ext cx="373443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2110" algn="ctr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1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endParaRPr sz="1100">
              <a:latin typeface="Consolas"/>
              <a:cs typeface="Consolas"/>
            </a:endParaRPr>
          </a:p>
          <a:p>
            <a:pPr marR="982980" algn="r">
              <a:lnSpc>
                <a:spcPct val="100000"/>
              </a:lnSpc>
            </a:pP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5959" y="4853558"/>
            <a:ext cx="91630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9095" y="490372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4721" y="4873244"/>
            <a:ext cx="964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8517" y="2642755"/>
            <a:ext cx="4104640" cy="1233805"/>
          </a:xfrm>
          <a:custGeom>
            <a:avLst/>
            <a:gdLst/>
            <a:ahLst/>
            <a:cxnLst/>
            <a:rect l="l" t="t" r="r" b="b"/>
            <a:pathLst>
              <a:path w="4104640" h="1233804">
                <a:moveTo>
                  <a:pt x="0" y="1233538"/>
                </a:moveTo>
                <a:lnTo>
                  <a:pt x="4104513" y="1233538"/>
                </a:lnTo>
                <a:lnTo>
                  <a:pt x="4104513" y="0"/>
                </a:lnTo>
                <a:lnTo>
                  <a:pt x="0" y="0"/>
                </a:lnTo>
                <a:lnTo>
                  <a:pt x="0" y="12335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3259" y="2832353"/>
            <a:ext cx="394779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“postMap"</a:t>
            </a:r>
            <a:r>
              <a:rPr sz="11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ts val="125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-45" dirty="0">
                <a:solidFill>
                  <a:srgbClr val="7E7E7E"/>
                </a:solidFill>
                <a:latin typeface="Calibri"/>
                <a:cs typeface="Calibri"/>
              </a:rPr>
              <a:t>tMa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8517" y="2348890"/>
            <a:ext cx="4104640" cy="294005"/>
          </a:xfrm>
          <a:custGeom>
            <a:avLst/>
            <a:gdLst/>
            <a:ahLst/>
            <a:cxnLst/>
            <a:rect l="l" t="t" r="r" b="b"/>
            <a:pathLst>
              <a:path w="4104640" h="294005">
                <a:moveTo>
                  <a:pt x="0" y="293852"/>
                </a:moveTo>
                <a:lnTo>
                  <a:pt x="4104513" y="293852"/>
                </a:lnTo>
                <a:lnTo>
                  <a:pt x="4104513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8517" y="2348890"/>
            <a:ext cx="4104640" cy="294005"/>
          </a:xfrm>
          <a:custGeom>
            <a:avLst/>
            <a:gdLst/>
            <a:ahLst/>
            <a:cxnLst/>
            <a:rect l="l" t="t" r="r" b="b"/>
            <a:pathLst>
              <a:path w="4104640" h="294005">
                <a:moveTo>
                  <a:pt x="0" y="293852"/>
                </a:moveTo>
                <a:lnTo>
                  <a:pt x="4104513" y="293852"/>
                </a:lnTo>
                <a:lnTo>
                  <a:pt x="4104513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3371" y="2340864"/>
            <a:ext cx="690372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3432" y="2356104"/>
            <a:ext cx="24993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3055" y="2340864"/>
            <a:ext cx="452627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5371" y="2356104"/>
            <a:ext cx="248411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471" y="2340864"/>
            <a:ext cx="69037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3531" y="2356104"/>
            <a:ext cx="249935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63156" y="2340864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5471" y="235610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8461" y="2397252"/>
            <a:ext cx="16306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재사용을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통한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5815" y="2348890"/>
            <a:ext cx="4787900" cy="294005"/>
          </a:xfrm>
          <a:custGeom>
            <a:avLst/>
            <a:gdLst/>
            <a:ahLst/>
            <a:cxnLst/>
            <a:rect l="l" t="t" r="r" b="b"/>
            <a:pathLst>
              <a:path w="4787900" h="294005">
                <a:moveTo>
                  <a:pt x="0" y="293852"/>
                </a:moveTo>
                <a:lnTo>
                  <a:pt x="4787646" y="293852"/>
                </a:lnTo>
                <a:lnTo>
                  <a:pt x="4787646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15" y="2348890"/>
            <a:ext cx="4787900" cy="294005"/>
          </a:xfrm>
          <a:custGeom>
            <a:avLst/>
            <a:gdLst/>
            <a:ahLst/>
            <a:cxnLst/>
            <a:rect l="l" t="t" r="r" b="b"/>
            <a:pathLst>
              <a:path w="4787900" h="294005">
                <a:moveTo>
                  <a:pt x="0" y="293852"/>
                </a:moveTo>
                <a:lnTo>
                  <a:pt x="4787646" y="293852"/>
                </a:lnTo>
                <a:lnTo>
                  <a:pt x="4787646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351" y="2340864"/>
            <a:ext cx="81076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808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8908" y="2340864"/>
            <a:ext cx="452628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1224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9324" y="2340864"/>
            <a:ext cx="691895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0907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9007" y="2340864"/>
            <a:ext cx="690371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9067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7167" y="2340864"/>
            <a:ext cx="454151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1007" y="235610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15187" y="2397252"/>
            <a:ext cx="226885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재사용하지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않고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반복하는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92670" y="4686808"/>
            <a:ext cx="1584325" cy="216535"/>
          </a:xfrm>
          <a:custGeom>
            <a:avLst/>
            <a:gdLst/>
            <a:ahLst/>
            <a:cxnLst/>
            <a:rect l="l" t="t" r="r" b="b"/>
            <a:pathLst>
              <a:path w="1584325" h="216535">
                <a:moveTo>
                  <a:pt x="0" y="216026"/>
                </a:moveTo>
                <a:lnTo>
                  <a:pt x="1584198" y="216026"/>
                </a:lnTo>
                <a:lnTo>
                  <a:pt x="1584198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92670" y="4686808"/>
            <a:ext cx="1584325" cy="216535"/>
          </a:xfrm>
          <a:custGeom>
            <a:avLst/>
            <a:gdLst/>
            <a:ahLst/>
            <a:cxnLst/>
            <a:rect l="l" t="t" r="r" b="b"/>
            <a:pathLst>
              <a:path w="1584325" h="216535">
                <a:moveTo>
                  <a:pt x="0" y="216026"/>
                </a:moveTo>
                <a:lnTo>
                  <a:pt x="1584198" y="216026"/>
                </a:lnTo>
                <a:lnTo>
                  <a:pt x="1584198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1.2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-25" dirty="0">
                <a:latin typeface="Malgun Gothic"/>
                <a:cs typeface="Malgun Gothic"/>
              </a:rPr>
              <a:t>프레임워크</a:t>
            </a:r>
            <a:r>
              <a:rPr spc="-229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66782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 err="1">
                <a:latin typeface="Malgun Gothic"/>
                <a:cs typeface="Malgun Gothic"/>
              </a:rPr>
              <a:t>프레임워크는</a:t>
            </a:r>
            <a:r>
              <a:rPr sz="1800" b="1" spc="-385" dirty="0">
                <a:latin typeface="Malgun Gothic"/>
                <a:cs typeface="Malgun Gothic"/>
              </a:rPr>
              <a:t>  </a:t>
            </a:r>
            <a:r>
              <a:rPr sz="1800" b="1" spc="-385" dirty="0" err="1" smtClean="0">
                <a:latin typeface="Malgun Gothic"/>
                <a:cs typeface="Malgun Gothic"/>
              </a:rPr>
              <a:t>로직에서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100" dirty="0" smtClean="0">
                <a:latin typeface="Calibri"/>
                <a:cs typeface="Calibri"/>
              </a:rPr>
              <a:t>DB</a:t>
            </a:r>
            <a:r>
              <a:rPr lang="en-US" sz="1800" b="1" spc="-100" dirty="0" smtClean="0">
                <a:latin typeface="Calibri"/>
                <a:cs typeface="Calibri"/>
              </a:rPr>
              <a:t> </a:t>
            </a:r>
            <a:r>
              <a:rPr sz="1800" b="1" spc="-100" dirty="0" err="1" smtClean="0">
                <a:latin typeface="Malgun Gothic"/>
                <a:cs typeface="Malgun Gothic"/>
              </a:rPr>
              <a:t>연결</a:t>
            </a:r>
            <a:r>
              <a:rPr sz="1800" b="1" spc="-10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100" dirty="0" smtClean="0">
                <a:latin typeface="Malgun Gothic"/>
                <a:cs typeface="Malgun Gothic"/>
              </a:rPr>
              <a:t>및 처리를 분</a:t>
            </a:r>
            <a:r>
              <a:rPr sz="1800" b="1" spc="-300" dirty="0" err="1" smtClean="0">
                <a:latin typeface="Malgun Gothic"/>
                <a:cs typeface="Malgun Gothic"/>
              </a:rPr>
              <a:t>리하여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380" dirty="0" err="1">
                <a:latin typeface="Malgun Gothic"/>
                <a:cs typeface="Malgun Gothic"/>
              </a:rPr>
              <a:t>개발자가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sz="1800" b="1" spc="-385" dirty="0" err="1" smtClean="0">
                <a:latin typeface="Malgun Gothic"/>
                <a:cs typeface="Malgun Gothic"/>
              </a:rPr>
              <a:t>로직에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집중할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80" dirty="0">
                <a:latin typeface="Malgun Gothic"/>
                <a:cs typeface="Malgun Gothic"/>
              </a:rPr>
              <a:t>있도록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도와줍니다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순수  </a:t>
            </a:r>
            <a:r>
              <a:rPr sz="1600" spc="35" dirty="0">
                <a:solidFill>
                  <a:srgbClr val="000099"/>
                </a:solidFill>
                <a:latin typeface="Calibri"/>
                <a:cs typeface="Calibri"/>
              </a:rPr>
              <a:t>JDBC</a:t>
            </a:r>
            <a:r>
              <a:rPr sz="1600" spc="35" dirty="0">
                <a:solidFill>
                  <a:srgbClr val="000099"/>
                </a:solidFill>
                <a:latin typeface="Gulim"/>
                <a:cs typeface="Gulim"/>
              </a:rPr>
              <a:t>를 </a:t>
            </a:r>
            <a:r>
              <a:rPr sz="1600" spc="-240" dirty="0">
                <a:solidFill>
                  <a:srgbClr val="000099"/>
                </a:solidFill>
                <a:latin typeface="Gulim"/>
                <a:cs typeface="Gulim"/>
              </a:rPr>
              <a:t>적용하면</a:t>
            </a:r>
            <a:r>
              <a:rPr sz="1600" spc="-240" dirty="0">
                <a:solidFill>
                  <a:srgbClr val="000099"/>
                </a:solidFill>
                <a:latin typeface="Calibri"/>
                <a:cs typeface="Calibri"/>
              </a:rPr>
              <a:t>,    </a:t>
            </a:r>
            <a:r>
              <a:rPr sz="1600" spc="-75" dirty="0">
                <a:solidFill>
                  <a:srgbClr val="000099"/>
                </a:solidFill>
                <a:latin typeface="Calibri"/>
                <a:cs typeface="Calibri"/>
              </a:rPr>
              <a:t>DB</a:t>
            </a:r>
            <a:r>
              <a:rPr sz="1600" spc="-75" dirty="0">
                <a:solidFill>
                  <a:srgbClr val="000099"/>
                </a:solidFill>
                <a:latin typeface="Gulim"/>
                <a:cs typeface="Gulim"/>
              </a:rPr>
              <a:t>자원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연결  및  사용에  관련된  코드가  메소드  마다 </a:t>
            </a:r>
            <a:r>
              <a:rPr sz="1600" spc="-21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0" dirty="0">
                <a:solidFill>
                  <a:srgbClr val="000099"/>
                </a:solidFill>
                <a:latin typeface="Gulim"/>
                <a:cs typeface="Gulim"/>
              </a:rPr>
              <a:t>중복됩니다</a:t>
            </a:r>
            <a:r>
              <a:rPr sz="1600" spc="-260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-1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상황에  맞는  데이터  접근  프레임워크를  </a:t>
            </a:r>
            <a:r>
              <a:rPr sz="1600" spc="-240" dirty="0">
                <a:latin typeface="Gulim"/>
                <a:cs typeface="Gulim"/>
              </a:rPr>
              <a:t>적용하면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개발  편의성  뿐  아니라  성능  및  유지보수에도  큰  이점이    </a:t>
            </a:r>
            <a:r>
              <a:rPr sz="1600" spc="-229" dirty="0">
                <a:latin typeface="Gulim"/>
                <a:cs typeface="Gulim"/>
              </a:rPr>
              <a:t>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관계형 데이터 </a:t>
            </a:r>
            <a:r>
              <a:rPr sz="1800" b="1" spc="-375" dirty="0">
                <a:latin typeface="Malgun Gothic"/>
                <a:cs typeface="Malgun Gothic"/>
              </a:rPr>
              <a:t>접근 </a:t>
            </a:r>
            <a:r>
              <a:rPr sz="1800" b="1" spc="-385" dirty="0">
                <a:latin typeface="Malgun Gothic"/>
                <a:cs typeface="Malgun Gothic"/>
              </a:rPr>
              <a:t>프레임워크는 </a:t>
            </a:r>
            <a:r>
              <a:rPr sz="1800" b="1" spc="-375" dirty="0" err="1">
                <a:latin typeface="Malgun Gothic"/>
                <a:cs typeface="Malgun Gothic"/>
              </a:rPr>
              <a:t>크게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160" dirty="0" smtClean="0">
                <a:solidFill>
                  <a:srgbClr val="C00000"/>
                </a:solidFill>
                <a:latin typeface="Calibri"/>
                <a:cs typeface="Calibri"/>
              </a:rPr>
              <a:t>SQL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Mapping</a:t>
            </a:r>
            <a:r>
              <a:rPr sz="1800" b="1" spc="-15" dirty="0">
                <a:latin typeface="Malgun Gothic"/>
                <a:cs typeface="Malgun Gothic"/>
              </a:rPr>
              <a:t>과 </a:t>
            </a:r>
            <a:r>
              <a:rPr sz="1800" b="1" spc="190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1800" b="1" spc="45" dirty="0" smtClean="0">
                <a:solidFill>
                  <a:srgbClr val="C00000"/>
                </a:solidFill>
                <a:latin typeface="Calibri"/>
                <a:cs typeface="Calibri"/>
              </a:rPr>
              <a:t>Mapping</a:t>
            </a:r>
            <a:r>
              <a:rPr lang="en-US" b="1" spc="45" dirty="0">
                <a:latin typeface="Calibri"/>
                <a:cs typeface="Calibri"/>
              </a:rPr>
              <a:t> </a:t>
            </a:r>
            <a:r>
              <a:rPr sz="1800" b="1" spc="-375" dirty="0" err="1" smtClean="0">
                <a:latin typeface="Malgun Gothic"/>
                <a:cs typeface="Malgun Gothic"/>
              </a:rPr>
              <a:t>기반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프레임워크로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20" dirty="0" err="1" smtClean="0">
                <a:latin typeface="Malgun Gothic"/>
                <a:cs typeface="Malgun Gothic"/>
              </a:rPr>
              <a:t>나눠집니다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40" dirty="0">
                <a:solidFill>
                  <a:srgbClr val="000099"/>
                </a:solidFill>
                <a:latin typeface="Calibri"/>
                <a:cs typeface="Calibri"/>
              </a:rPr>
              <a:t>SQL </a:t>
            </a:r>
            <a:r>
              <a:rPr sz="1600" spc="45" dirty="0">
                <a:solidFill>
                  <a:srgbClr val="000099"/>
                </a:solidFill>
                <a:latin typeface="Calibri"/>
                <a:cs typeface="Calibri"/>
              </a:rPr>
              <a:t>Mapping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프레임워크는  자바  객체와  쿼리  결과를 </a:t>
            </a:r>
            <a:r>
              <a:rPr sz="1600" spc="-16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매핑합니다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r>
              <a:rPr sz="1600" spc="-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1600" spc="190" dirty="0">
                <a:solidFill>
                  <a:srgbClr val="000099"/>
                </a:solidFill>
                <a:latin typeface="Calibri"/>
                <a:cs typeface="Calibri"/>
              </a:rPr>
              <a:t>OR </a:t>
            </a:r>
            <a:r>
              <a:rPr sz="1600" spc="45" dirty="0">
                <a:solidFill>
                  <a:srgbClr val="000099"/>
                </a:solidFill>
                <a:latin typeface="Calibri"/>
                <a:cs typeface="Calibri"/>
              </a:rPr>
              <a:t>Mapping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프레임워크는  자바  객체와  데이터베이스  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릴레이션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(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테이블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)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을 </a:t>
            </a:r>
            <a:r>
              <a:rPr sz="1600" spc="-18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0" dirty="0">
                <a:solidFill>
                  <a:srgbClr val="000099"/>
                </a:solidFill>
                <a:latin typeface="Gulim"/>
                <a:cs typeface="Gulim"/>
              </a:rPr>
              <a:t>매핑합니다</a:t>
            </a:r>
            <a:r>
              <a:rPr sz="1600" spc="-260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-1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9644" y="3377184"/>
            <a:ext cx="3032759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391" y="3346703"/>
            <a:ext cx="1769364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8561" y="3356978"/>
            <a:ext cx="3024505" cy="1152525"/>
          </a:xfrm>
          <a:custGeom>
            <a:avLst/>
            <a:gdLst/>
            <a:ahLst/>
            <a:cxnLst/>
            <a:rect l="l" t="t" r="r" b="b"/>
            <a:pathLst>
              <a:path w="3024504" h="1152525">
                <a:moveTo>
                  <a:pt x="0" y="1152156"/>
                </a:moveTo>
                <a:lnTo>
                  <a:pt x="3024378" y="1152156"/>
                </a:lnTo>
                <a:lnTo>
                  <a:pt x="3024378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8561" y="3356978"/>
            <a:ext cx="3024505" cy="1152525"/>
          </a:xfrm>
          <a:custGeom>
            <a:avLst/>
            <a:gdLst/>
            <a:ahLst/>
            <a:cxnLst/>
            <a:rect l="l" t="t" r="r" b="b"/>
            <a:pathLst>
              <a:path w="3024504" h="1152525">
                <a:moveTo>
                  <a:pt x="0" y="1152156"/>
                </a:moveTo>
                <a:lnTo>
                  <a:pt x="3024378" y="1152156"/>
                </a:lnTo>
                <a:lnTo>
                  <a:pt x="3024378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8016" y="3368802"/>
            <a:ext cx="16268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Community </a:t>
            </a:r>
            <a:r>
              <a:rPr sz="1100" b="1" spc="-210" dirty="0">
                <a:latin typeface="Calibri"/>
                <a:cs typeface="Calibri"/>
              </a:rPr>
              <a:t>(</a:t>
            </a:r>
            <a:r>
              <a:rPr sz="1100" b="1" spc="-210" dirty="0">
                <a:latin typeface="Malgun Gothic"/>
                <a:cs typeface="Malgun Gothic"/>
              </a:rPr>
              <a:t>엔티티</a:t>
            </a:r>
            <a:r>
              <a:rPr sz="1100" b="1" spc="-215" dirty="0">
                <a:latin typeface="Malgun Gothic"/>
                <a:cs typeface="Malgun Gothic"/>
              </a:rPr>
              <a:t> </a:t>
            </a:r>
            <a:r>
              <a:rPr sz="1100" b="1" spc="-225" dirty="0">
                <a:latin typeface="Malgun Gothic"/>
                <a:cs typeface="Malgun Gothic"/>
              </a:rPr>
              <a:t>컴포넌트</a:t>
            </a:r>
            <a:r>
              <a:rPr sz="1100" b="1" spc="-225" dirty="0">
                <a:latin typeface="Calibri"/>
                <a:cs typeface="Calibri"/>
              </a:rPr>
              <a:t>)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8308" y="4677155"/>
            <a:ext cx="3075432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2871" y="4767071"/>
            <a:ext cx="1751076" cy="542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4813" y="4653153"/>
            <a:ext cx="3072130" cy="664210"/>
          </a:xfrm>
          <a:custGeom>
            <a:avLst/>
            <a:gdLst/>
            <a:ahLst/>
            <a:cxnLst/>
            <a:rect l="l" t="t" r="r" b="b"/>
            <a:pathLst>
              <a:path w="3072129" h="664210">
                <a:moveTo>
                  <a:pt x="2961259" y="0"/>
                </a:moveTo>
                <a:lnTo>
                  <a:pt x="110744" y="0"/>
                </a:lnTo>
                <a:lnTo>
                  <a:pt x="67669" y="8695"/>
                </a:lnTo>
                <a:lnTo>
                  <a:pt x="32464" y="32416"/>
                </a:lnTo>
                <a:lnTo>
                  <a:pt x="8713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713" y="596520"/>
                </a:lnTo>
                <a:lnTo>
                  <a:pt x="32464" y="631682"/>
                </a:lnTo>
                <a:lnTo>
                  <a:pt x="67669" y="655389"/>
                </a:lnTo>
                <a:lnTo>
                  <a:pt x="110744" y="664083"/>
                </a:lnTo>
                <a:lnTo>
                  <a:pt x="2961259" y="664083"/>
                </a:lnTo>
                <a:lnTo>
                  <a:pt x="3004313" y="655389"/>
                </a:lnTo>
                <a:lnTo>
                  <a:pt x="3039475" y="631682"/>
                </a:lnTo>
                <a:lnTo>
                  <a:pt x="3063182" y="596520"/>
                </a:lnTo>
                <a:lnTo>
                  <a:pt x="3071876" y="553466"/>
                </a:lnTo>
                <a:lnTo>
                  <a:pt x="3071876" y="110744"/>
                </a:lnTo>
                <a:lnTo>
                  <a:pt x="3063182" y="67615"/>
                </a:lnTo>
                <a:lnTo>
                  <a:pt x="3039475" y="32416"/>
                </a:lnTo>
                <a:lnTo>
                  <a:pt x="3004313" y="8695"/>
                </a:lnTo>
                <a:lnTo>
                  <a:pt x="29612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08116" y="4779009"/>
            <a:ext cx="159385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0" dirty="0">
                <a:solidFill>
                  <a:srgbClr val="FFFF00"/>
                </a:solidFill>
                <a:latin typeface="Calibri"/>
                <a:cs typeface="Calibri"/>
              </a:rPr>
              <a:t>SQL </a:t>
            </a:r>
            <a:r>
              <a:rPr sz="1200" b="1" spc="-20" dirty="0">
                <a:solidFill>
                  <a:srgbClr val="FFFF00"/>
                </a:solidFill>
                <a:latin typeface="Calibri"/>
                <a:cs typeface="Calibri"/>
              </a:rPr>
              <a:t>Mapper</a:t>
            </a:r>
            <a:r>
              <a:rPr sz="1200" b="1" spc="-1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-30" dirty="0">
                <a:solidFill>
                  <a:srgbClr val="FFFF00"/>
                </a:solidFill>
                <a:latin typeface="Calibri"/>
                <a:cs typeface="Calibri"/>
              </a:rPr>
              <a:t>(MyBatis)</a:t>
            </a:r>
            <a:r>
              <a:rPr sz="120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00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00"/>
                </a:solidFill>
                <a:latin typeface="Wingdings"/>
                <a:cs typeface="Wingdings"/>
              </a:rPr>
              <a:t></a:t>
            </a:r>
            <a:r>
              <a:rPr sz="1200" b="1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FFFF00"/>
                </a:solidFill>
                <a:latin typeface="Calibri"/>
                <a:cs typeface="Calibri"/>
              </a:rPr>
              <a:t>SQL)</a:t>
            </a:r>
            <a:r>
              <a:rPr sz="12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0144" y="3643884"/>
            <a:ext cx="2651759" cy="297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6235" y="3657600"/>
            <a:ext cx="1229867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9189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2595244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3" y="14049"/>
                </a:lnTo>
                <a:lnTo>
                  <a:pt x="2613890" y="3768"/>
                </a:lnTo>
                <a:lnTo>
                  <a:pt x="2595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9189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2595244" y="0"/>
                </a:lnTo>
                <a:lnTo>
                  <a:pt x="2613890" y="3768"/>
                </a:lnTo>
                <a:lnTo>
                  <a:pt x="2629153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4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1667" y="4076700"/>
            <a:ext cx="1089660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7032" y="4096511"/>
            <a:ext cx="649224" cy="295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0966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5" h="301625">
                <a:moveTo>
                  <a:pt x="1029843" y="0"/>
                </a:moveTo>
                <a:lnTo>
                  <a:pt x="50165" y="0"/>
                </a:lnTo>
                <a:lnTo>
                  <a:pt x="30646" y="3946"/>
                </a:lnTo>
                <a:lnTo>
                  <a:pt x="14700" y="14716"/>
                </a:lnTo>
                <a:lnTo>
                  <a:pt x="394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4" y="270924"/>
                </a:lnTo>
                <a:lnTo>
                  <a:pt x="14700" y="286908"/>
                </a:lnTo>
                <a:lnTo>
                  <a:pt x="30646" y="297678"/>
                </a:lnTo>
                <a:lnTo>
                  <a:pt x="50165" y="301625"/>
                </a:lnTo>
                <a:lnTo>
                  <a:pt x="1029843" y="301625"/>
                </a:lnTo>
                <a:lnTo>
                  <a:pt x="1049381" y="297678"/>
                </a:lnTo>
                <a:lnTo>
                  <a:pt x="1065371" y="286908"/>
                </a:lnTo>
                <a:lnTo>
                  <a:pt x="1076170" y="270924"/>
                </a:lnTo>
                <a:lnTo>
                  <a:pt x="1080135" y="251333"/>
                </a:lnTo>
                <a:lnTo>
                  <a:pt x="1080135" y="50292"/>
                </a:lnTo>
                <a:lnTo>
                  <a:pt x="1076170" y="30700"/>
                </a:lnTo>
                <a:lnTo>
                  <a:pt x="1065371" y="14716"/>
                </a:lnTo>
                <a:lnTo>
                  <a:pt x="1049381" y="3946"/>
                </a:lnTo>
                <a:lnTo>
                  <a:pt x="1029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0966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5" h="301625">
                <a:moveTo>
                  <a:pt x="0" y="50292"/>
                </a:moveTo>
                <a:lnTo>
                  <a:pt x="3944" y="30700"/>
                </a:lnTo>
                <a:lnTo>
                  <a:pt x="14700" y="14716"/>
                </a:lnTo>
                <a:lnTo>
                  <a:pt x="30646" y="3946"/>
                </a:lnTo>
                <a:lnTo>
                  <a:pt x="50165" y="0"/>
                </a:lnTo>
                <a:lnTo>
                  <a:pt x="1029843" y="0"/>
                </a:lnTo>
                <a:lnTo>
                  <a:pt x="1049381" y="3946"/>
                </a:lnTo>
                <a:lnTo>
                  <a:pt x="1065371" y="14716"/>
                </a:lnTo>
                <a:lnTo>
                  <a:pt x="1076170" y="30700"/>
                </a:lnTo>
                <a:lnTo>
                  <a:pt x="1080135" y="50292"/>
                </a:lnTo>
                <a:lnTo>
                  <a:pt x="1080135" y="251333"/>
                </a:lnTo>
                <a:lnTo>
                  <a:pt x="1076170" y="270924"/>
                </a:lnTo>
                <a:lnTo>
                  <a:pt x="1065371" y="286908"/>
                </a:lnTo>
                <a:lnTo>
                  <a:pt x="1049381" y="297678"/>
                </a:lnTo>
                <a:lnTo>
                  <a:pt x="1029843" y="301625"/>
                </a:lnTo>
                <a:lnTo>
                  <a:pt x="50165" y="301625"/>
                </a:lnTo>
                <a:lnTo>
                  <a:pt x="30646" y="297678"/>
                </a:lnTo>
                <a:lnTo>
                  <a:pt x="14700" y="286908"/>
                </a:lnTo>
                <a:lnTo>
                  <a:pt x="394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3079" y="4076700"/>
            <a:ext cx="1258824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6608" y="4096511"/>
            <a:ext cx="1243584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2759" y="4055364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1199388" y="0"/>
                </a:moveTo>
                <a:lnTo>
                  <a:pt x="50291" y="0"/>
                </a:lnTo>
                <a:lnTo>
                  <a:pt x="30753" y="3946"/>
                </a:lnTo>
                <a:lnTo>
                  <a:pt x="14763" y="14716"/>
                </a:lnTo>
                <a:lnTo>
                  <a:pt x="396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64" y="270924"/>
                </a:lnTo>
                <a:lnTo>
                  <a:pt x="14763" y="286908"/>
                </a:lnTo>
                <a:lnTo>
                  <a:pt x="30753" y="297678"/>
                </a:lnTo>
                <a:lnTo>
                  <a:pt x="50291" y="301625"/>
                </a:lnTo>
                <a:lnTo>
                  <a:pt x="1199388" y="301625"/>
                </a:lnTo>
                <a:lnTo>
                  <a:pt x="1218926" y="297678"/>
                </a:lnTo>
                <a:lnTo>
                  <a:pt x="1234916" y="286908"/>
                </a:lnTo>
                <a:lnTo>
                  <a:pt x="1245715" y="270924"/>
                </a:lnTo>
                <a:lnTo>
                  <a:pt x="1249680" y="251333"/>
                </a:lnTo>
                <a:lnTo>
                  <a:pt x="1249680" y="50292"/>
                </a:lnTo>
                <a:lnTo>
                  <a:pt x="1245715" y="30700"/>
                </a:lnTo>
                <a:lnTo>
                  <a:pt x="1234916" y="14716"/>
                </a:lnTo>
                <a:lnTo>
                  <a:pt x="1218926" y="3946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2759" y="4055364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0" y="50292"/>
                </a:moveTo>
                <a:lnTo>
                  <a:pt x="3964" y="30700"/>
                </a:lnTo>
                <a:lnTo>
                  <a:pt x="14763" y="14716"/>
                </a:lnTo>
                <a:lnTo>
                  <a:pt x="30753" y="3946"/>
                </a:lnTo>
                <a:lnTo>
                  <a:pt x="50291" y="0"/>
                </a:lnTo>
                <a:lnTo>
                  <a:pt x="1199388" y="0"/>
                </a:lnTo>
                <a:lnTo>
                  <a:pt x="1218926" y="3946"/>
                </a:lnTo>
                <a:lnTo>
                  <a:pt x="1234916" y="14716"/>
                </a:lnTo>
                <a:lnTo>
                  <a:pt x="1245715" y="30700"/>
                </a:lnTo>
                <a:lnTo>
                  <a:pt x="1249680" y="50292"/>
                </a:lnTo>
                <a:lnTo>
                  <a:pt x="1249680" y="251333"/>
                </a:lnTo>
                <a:lnTo>
                  <a:pt x="1245715" y="270924"/>
                </a:lnTo>
                <a:lnTo>
                  <a:pt x="1234916" y="286908"/>
                </a:lnTo>
                <a:lnTo>
                  <a:pt x="1218926" y="297678"/>
                </a:lnTo>
                <a:lnTo>
                  <a:pt x="1199388" y="301625"/>
                </a:lnTo>
                <a:lnTo>
                  <a:pt x="50291" y="301625"/>
                </a:lnTo>
                <a:lnTo>
                  <a:pt x="30753" y="297678"/>
                </a:lnTo>
                <a:lnTo>
                  <a:pt x="14763" y="286908"/>
                </a:lnTo>
                <a:lnTo>
                  <a:pt x="396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79189" y="3678808"/>
            <a:ext cx="26435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880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869"/>
              </a:spcBef>
              <a:tabLst>
                <a:tab pos="1508125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260" dirty="0">
                <a:solidFill>
                  <a:srgbClr val="585858"/>
                </a:solidFill>
                <a:latin typeface="Malgun Gothic"/>
                <a:cs typeface="Malgun Gothic"/>
              </a:rPr>
              <a:t>도메인   </a:t>
            </a:r>
            <a:r>
              <a:rPr sz="1100" b="1" spc="-254" dirty="0">
                <a:solidFill>
                  <a:srgbClr val="585858"/>
                </a:solidFill>
                <a:latin typeface="Malgun Gothic"/>
                <a:cs typeface="Malgun Gothic"/>
              </a:rPr>
              <a:t>객체   </a:t>
            </a:r>
            <a:r>
              <a:rPr sz="110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1100" b="1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DTO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01667" y="5541264"/>
            <a:ext cx="1089660" cy="365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9223" y="5622035"/>
            <a:ext cx="621791" cy="2697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0966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5" h="313054">
                <a:moveTo>
                  <a:pt x="0" y="0"/>
                </a:moveTo>
                <a:lnTo>
                  <a:pt x="0" y="267931"/>
                </a:lnTo>
                <a:lnTo>
                  <a:pt x="5853" y="274530"/>
                </a:lnTo>
                <a:lnTo>
                  <a:pt x="50175" y="286757"/>
                </a:lnTo>
                <a:lnTo>
                  <a:pt x="132424" y="297228"/>
                </a:lnTo>
                <a:lnTo>
                  <a:pt x="185686" y="301633"/>
                </a:lnTo>
                <a:lnTo>
                  <a:pt x="245927" y="305391"/>
                </a:lnTo>
                <a:lnTo>
                  <a:pt x="312314" y="308435"/>
                </a:lnTo>
                <a:lnTo>
                  <a:pt x="384011" y="310694"/>
                </a:lnTo>
                <a:lnTo>
                  <a:pt x="460186" y="312100"/>
                </a:lnTo>
                <a:lnTo>
                  <a:pt x="540004" y="312585"/>
                </a:lnTo>
                <a:lnTo>
                  <a:pt x="619824" y="312100"/>
                </a:lnTo>
                <a:lnTo>
                  <a:pt x="696007" y="310694"/>
                </a:lnTo>
                <a:lnTo>
                  <a:pt x="767716" y="308435"/>
                </a:lnTo>
                <a:lnTo>
                  <a:pt x="834118" y="305391"/>
                </a:lnTo>
                <a:lnTo>
                  <a:pt x="894376" y="301633"/>
                </a:lnTo>
                <a:lnTo>
                  <a:pt x="947655" y="297228"/>
                </a:lnTo>
                <a:lnTo>
                  <a:pt x="993120" y="292246"/>
                </a:lnTo>
                <a:lnTo>
                  <a:pt x="1057267" y="280829"/>
                </a:lnTo>
                <a:lnTo>
                  <a:pt x="1080135" y="267931"/>
                </a:lnTo>
                <a:lnTo>
                  <a:pt x="1080135" y="44691"/>
                </a:lnTo>
                <a:lnTo>
                  <a:pt x="540004" y="44691"/>
                </a:lnTo>
                <a:lnTo>
                  <a:pt x="460186" y="44207"/>
                </a:lnTo>
                <a:lnTo>
                  <a:pt x="384011" y="42800"/>
                </a:lnTo>
                <a:lnTo>
                  <a:pt x="312314" y="40540"/>
                </a:lnTo>
                <a:lnTo>
                  <a:pt x="245927" y="37496"/>
                </a:lnTo>
                <a:lnTo>
                  <a:pt x="185686" y="33735"/>
                </a:lnTo>
                <a:lnTo>
                  <a:pt x="132424" y="29328"/>
                </a:lnTo>
                <a:lnTo>
                  <a:pt x="86976" y="24343"/>
                </a:lnTo>
                <a:lnTo>
                  <a:pt x="22856" y="12914"/>
                </a:lnTo>
                <a:lnTo>
                  <a:pt x="5853" y="6608"/>
                </a:lnTo>
                <a:lnTo>
                  <a:pt x="0" y="0"/>
                </a:lnTo>
                <a:close/>
              </a:path>
              <a:path w="1080135" h="313054">
                <a:moveTo>
                  <a:pt x="1080135" y="0"/>
                </a:moveTo>
                <a:lnTo>
                  <a:pt x="1029936" y="18849"/>
                </a:lnTo>
                <a:lnTo>
                  <a:pt x="947655" y="29328"/>
                </a:lnTo>
                <a:lnTo>
                  <a:pt x="894376" y="33735"/>
                </a:lnTo>
                <a:lnTo>
                  <a:pt x="834118" y="37496"/>
                </a:lnTo>
                <a:lnTo>
                  <a:pt x="767716" y="40540"/>
                </a:lnTo>
                <a:lnTo>
                  <a:pt x="696007" y="42800"/>
                </a:lnTo>
                <a:lnTo>
                  <a:pt x="619824" y="44207"/>
                </a:lnTo>
                <a:lnTo>
                  <a:pt x="540004" y="44691"/>
                </a:lnTo>
                <a:lnTo>
                  <a:pt x="1080135" y="44691"/>
                </a:lnTo>
                <a:lnTo>
                  <a:pt x="10801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0966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5" h="89535">
                <a:moveTo>
                  <a:pt x="540004" y="0"/>
                </a:moveTo>
                <a:lnTo>
                  <a:pt x="460186" y="482"/>
                </a:lnTo>
                <a:lnTo>
                  <a:pt x="384011" y="1885"/>
                </a:lnTo>
                <a:lnTo>
                  <a:pt x="312314" y="4140"/>
                </a:lnTo>
                <a:lnTo>
                  <a:pt x="245927" y="7176"/>
                </a:lnTo>
                <a:lnTo>
                  <a:pt x="185686" y="10927"/>
                </a:lnTo>
                <a:lnTo>
                  <a:pt x="132424" y="15323"/>
                </a:lnTo>
                <a:lnTo>
                  <a:pt x="86976" y="20296"/>
                </a:lnTo>
                <a:lnTo>
                  <a:pt x="22856" y="31695"/>
                </a:lnTo>
                <a:lnTo>
                  <a:pt x="0" y="44577"/>
                </a:lnTo>
                <a:lnTo>
                  <a:pt x="5853" y="51185"/>
                </a:lnTo>
                <a:lnTo>
                  <a:pt x="50175" y="63426"/>
                </a:lnTo>
                <a:lnTo>
                  <a:pt x="132424" y="73905"/>
                </a:lnTo>
                <a:lnTo>
                  <a:pt x="185686" y="78312"/>
                </a:lnTo>
                <a:lnTo>
                  <a:pt x="245927" y="82073"/>
                </a:lnTo>
                <a:lnTo>
                  <a:pt x="312314" y="85117"/>
                </a:lnTo>
                <a:lnTo>
                  <a:pt x="384011" y="87377"/>
                </a:lnTo>
                <a:lnTo>
                  <a:pt x="460186" y="88784"/>
                </a:lnTo>
                <a:lnTo>
                  <a:pt x="540004" y="89268"/>
                </a:lnTo>
                <a:lnTo>
                  <a:pt x="619824" y="88784"/>
                </a:lnTo>
                <a:lnTo>
                  <a:pt x="696007" y="87377"/>
                </a:lnTo>
                <a:lnTo>
                  <a:pt x="767716" y="85117"/>
                </a:lnTo>
                <a:lnTo>
                  <a:pt x="834118" y="82073"/>
                </a:lnTo>
                <a:lnTo>
                  <a:pt x="894376" y="78312"/>
                </a:lnTo>
                <a:lnTo>
                  <a:pt x="947655" y="73905"/>
                </a:lnTo>
                <a:lnTo>
                  <a:pt x="993120" y="68920"/>
                </a:lnTo>
                <a:lnTo>
                  <a:pt x="1057267" y="57491"/>
                </a:lnTo>
                <a:lnTo>
                  <a:pt x="1080135" y="44577"/>
                </a:lnTo>
                <a:lnTo>
                  <a:pt x="1074278" y="37985"/>
                </a:lnTo>
                <a:lnTo>
                  <a:pt x="1029936" y="25776"/>
                </a:lnTo>
                <a:lnTo>
                  <a:pt x="947655" y="15323"/>
                </a:lnTo>
                <a:lnTo>
                  <a:pt x="894376" y="10927"/>
                </a:lnTo>
                <a:lnTo>
                  <a:pt x="834118" y="7176"/>
                </a:lnTo>
                <a:lnTo>
                  <a:pt x="767716" y="4140"/>
                </a:lnTo>
                <a:lnTo>
                  <a:pt x="696007" y="1885"/>
                </a:lnTo>
                <a:lnTo>
                  <a:pt x="619824" y="482"/>
                </a:lnTo>
                <a:lnTo>
                  <a:pt x="54000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0966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5" h="89535">
                <a:moveTo>
                  <a:pt x="1080135" y="44577"/>
                </a:moveTo>
                <a:lnTo>
                  <a:pt x="1029936" y="63426"/>
                </a:lnTo>
                <a:lnTo>
                  <a:pt x="947655" y="73905"/>
                </a:lnTo>
                <a:lnTo>
                  <a:pt x="894376" y="78312"/>
                </a:lnTo>
                <a:lnTo>
                  <a:pt x="834118" y="82073"/>
                </a:lnTo>
                <a:lnTo>
                  <a:pt x="767716" y="85117"/>
                </a:lnTo>
                <a:lnTo>
                  <a:pt x="696007" y="87377"/>
                </a:lnTo>
                <a:lnTo>
                  <a:pt x="619824" y="88784"/>
                </a:lnTo>
                <a:lnTo>
                  <a:pt x="540004" y="89268"/>
                </a:lnTo>
                <a:lnTo>
                  <a:pt x="460186" y="88784"/>
                </a:lnTo>
                <a:lnTo>
                  <a:pt x="384011" y="87377"/>
                </a:lnTo>
                <a:lnTo>
                  <a:pt x="312314" y="85117"/>
                </a:lnTo>
                <a:lnTo>
                  <a:pt x="245927" y="82073"/>
                </a:lnTo>
                <a:lnTo>
                  <a:pt x="185686" y="78312"/>
                </a:lnTo>
                <a:lnTo>
                  <a:pt x="132424" y="73905"/>
                </a:lnTo>
                <a:lnTo>
                  <a:pt x="86976" y="68920"/>
                </a:lnTo>
                <a:lnTo>
                  <a:pt x="22856" y="57491"/>
                </a:lnTo>
                <a:lnTo>
                  <a:pt x="0" y="44577"/>
                </a:lnTo>
                <a:lnTo>
                  <a:pt x="5853" y="37985"/>
                </a:lnTo>
                <a:lnTo>
                  <a:pt x="50175" y="25776"/>
                </a:lnTo>
                <a:lnTo>
                  <a:pt x="132424" y="15323"/>
                </a:lnTo>
                <a:lnTo>
                  <a:pt x="185686" y="10927"/>
                </a:lnTo>
                <a:lnTo>
                  <a:pt x="245927" y="7176"/>
                </a:lnTo>
                <a:lnTo>
                  <a:pt x="312314" y="4140"/>
                </a:lnTo>
                <a:lnTo>
                  <a:pt x="384011" y="1885"/>
                </a:lnTo>
                <a:lnTo>
                  <a:pt x="460186" y="482"/>
                </a:lnTo>
                <a:lnTo>
                  <a:pt x="540004" y="0"/>
                </a:lnTo>
                <a:lnTo>
                  <a:pt x="619824" y="482"/>
                </a:lnTo>
                <a:lnTo>
                  <a:pt x="696007" y="1885"/>
                </a:lnTo>
                <a:lnTo>
                  <a:pt x="767716" y="4140"/>
                </a:lnTo>
                <a:lnTo>
                  <a:pt x="834118" y="7176"/>
                </a:lnTo>
                <a:lnTo>
                  <a:pt x="894376" y="10927"/>
                </a:lnTo>
                <a:lnTo>
                  <a:pt x="947655" y="15323"/>
                </a:lnTo>
                <a:lnTo>
                  <a:pt x="993120" y="20296"/>
                </a:lnTo>
                <a:lnTo>
                  <a:pt x="1057267" y="31695"/>
                </a:lnTo>
                <a:lnTo>
                  <a:pt x="1080135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0966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5" h="313054">
                <a:moveTo>
                  <a:pt x="1080135" y="0"/>
                </a:moveTo>
                <a:lnTo>
                  <a:pt x="1080135" y="267931"/>
                </a:lnTo>
                <a:lnTo>
                  <a:pt x="1074278" y="274530"/>
                </a:lnTo>
                <a:lnTo>
                  <a:pt x="1029936" y="286757"/>
                </a:lnTo>
                <a:lnTo>
                  <a:pt x="947655" y="297228"/>
                </a:lnTo>
                <a:lnTo>
                  <a:pt x="894376" y="301633"/>
                </a:lnTo>
                <a:lnTo>
                  <a:pt x="834118" y="305391"/>
                </a:lnTo>
                <a:lnTo>
                  <a:pt x="767716" y="308435"/>
                </a:lnTo>
                <a:lnTo>
                  <a:pt x="696007" y="310694"/>
                </a:lnTo>
                <a:lnTo>
                  <a:pt x="619824" y="312100"/>
                </a:lnTo>
                <a:lnTo>
                  <a:pt x="540004" y="312585"/>
                </a:lnTo>
                <a:lnTo>
                  <a:pt x="460186" y="312100"/>
                </a:lnTo>
                <a:lnTo>
                  <a:pt x="384011" y="310694"/>
                </a:lnTo>
                <a:lnTo>
                  <a:pt x="312314" y="308435"/>
                </a:lnTo>
                <a:lnTo>
                  <a:pt x="245927" y="305391"/>
                </a:lnTo>
                <a:lnTo>
                  <a:pt x="185686" y="301633"/>
                </a:lnTo>
                <a:lnTo>
                  <a:pt x="132424" y="297228"/>
                </a:lnTo>
                <a:lnTo>
                  <a:pt x="86976" y="292246"/>
                </a:lnTo>
                <a:lnTo>
                  <a:pt x="22856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4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99864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03191" y="4593335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2871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61102" y="4168140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5" h="76200">
                <a:moveTo>
                  <a:pt x="235458" y="0"/>
                </a:moveTo>
                <a:lnTo>
                  <a:pt x="235458" y="76200"/>
                </a:lnTo>
                <a:lnTo>
                  <a:pt x="298958" y="44450"/>
                </a:lnTo>
                <a:lnTo>
                  <a:pt x="248158" y="44450"/>
                </a:lnTo>
                <a:lnTo>
                  <a:pt x="248158" y="31750"/>
                </a:lnTo>
                <a:lnTo>
                  <a:pt x="298958" y="31750"/>
                </a:lnTo>
                <a:lnTo>
                  <a:pt x="235458" y="0"/>
                </a:lnTo>
                <a:close/>
              </a:path>
              <a:path w="311785" h="76200">
                <a:moveTo>
                  <a:pt x="2354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5458" y="44450"/>
                </a:lnTo>
                <a:lnTo>
                  <a:pt x="235458" y="31750"/>
                </a:lnTo>
                <a:close/>
              </a:path>
              <a:path w="311785" h="76200">
                <a:moveTo>
                  <a:pt x="298958" y="31750"/>
                </a:moveTo>
                <a:lnTo>
                  <a:pt x="248158" y="31750"/>
                </a:lnTo>
                <a:lnTo>
                  <a:pt x="248158" y="44450"/>
                </a:lnTo>
                <a:lnTo>
                  <a:pt x="298958" y="44450"/>
                </a:lnTo>
                <a:lnTo>
                  <a:pt x="311658" y="38100"/>
                </a:lnTo>
                <a:lnTo>
                  <a:pt x="2989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2871" y="4356989"/>
            <a:ext cx="76200" cy="296545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19963"/>
                </a:moveTo>
                <a:lnTo>
                  <a:pt x="0" y="219963"/>
                </a:lnTo>
                <a:lnTo>
                  <a:pt x="38100" y="296163"/>
                </a:lnTo>
                <a:lnTo>
                  <a:pt x="69850" y="232663"/>
                </a:lnTo>
                <a:lnTo>
                  <a:pt x="31750" y="232663"/>
                </a:lnTo>
                <a:lnTo>
                  <a:pt x="31750" y="219963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2663"/>
                </a:lnTo>
                <a:lnTo>
                  <a:pt x="44450" y="232663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19963"/>
                </a:moveTo>
                <a:lnTo>
                  <a:pt x="44450" y="219963"/>
                </a:lnTo>
                <a:lnTo>
                  <a:pt x="44450" y="232663"/>
                </a:lnTo>
                <a:lnTo>
                  <a:pt x="69850" y="232663"/>
                </a:lnTo>
                <a:lnTo>
                  <a:pt x="76200" y="219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3191" y="3810000"/>
            <a:ext cx="1074419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9315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9315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5002" y="3983354"/>
            <a:ext cx="6350" cy="72390"/>
          </a:xfrm>
          <a:custGeom>
            <a:avLst/>
            <a:gdLst/>
            <a:ahLst/>
            <a:cxnLst/>
            <a:rect l="l" t="t" r="r" b="b"/>
            <a:pathLst>
              <a:path w="6350" h="72389">
                <a:moveTo>
                  <a:pt x="5969" y="72009"/>
                </a:moveTo>
                <a:lnTo>
                  <a:pt x="0" y="0"/>
                </a:lnTo>
              </a:path>
            </a:pathLst>
          </a:custGeom>
          <a:ln w="126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7947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0966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5" h="263525">
                <a:moveTo>
                  <a:pt x="1036193" y="0"/>
                </a:moveTo>
                <a:lnTo>
                  <a:pt x="43815" y="0"/>
                </a:lnTo>
                <a:lnTo>
                  <a:pt x="26735" y="3454"/>
                </a:lnTo>
                <a:lnTo>
                  <a:pt x="12811" y="12874"/>
                </a:lnTo>
                <a:lnTo>
                  <a:pt x="3434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34" y="236682"/>
                </a:lnTo>
                <a:lnTo>
                  <a:pt x="12811" y="250650"/>
                </a:lnTo>
                <a:lnTo>
                  <a:pt x="26735" y="260070"/>
                </a:lnTo>
                <a:lnTo>
                  <a:pt x="43815" y="263525"/>
                </a:lnTo>
                <a:lnTo>
                  <a:pt x="1036193" y="263525"/>
                </a:lnTo>
                <a:lnTo>
                  <a:pt x="1053292" y="260070"/>
                </a:lnTo>
                <a:lnTo>
                  <a:pt x="1067260" y="250650"/>
                </a:lnTo>
                <a:lnTo>
                  <a:pt x="1076680" y="236682"/>
                </a:lnTo>
                <a:lnTo>
                  <a:pt x="1080135" y="219583"/>
                </a:lnTo>
                <a:lnTo>
                  <a:pt x="1080135" y="43942"/>
                </a:lnTo>
                <a:lnTo>
                  <a:pt x="1076680" y="26842"/>
                </a:lnTo>
                <a:lnTo>
                  <a:pt x="1067260" y="12874"/>
                </a:lnTo>
                <a:lnTo>
                  <a:pt x="1053292" y="3454"/>
                </a:lnTo>
                <a:lnTo>
                  <a:pt x="1036193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0966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5" h="263525">
                <a:moveTo>
                  <a:pt x="0" y="43942"/>
                </a:moveTo>
                <a:lnTo>
                  <a:pt x="3434" y="26842"/>
                </a:lnTo>
                <a:lnTo>
                  <a:pt x="12811" y="12874"/>
                </a:lnTo>
                <a:lnTo>
                  <a:pt x="26735" y="3454"/>
                </a:lnTo>
                <a:lnTo>
                  <a:pt x="43815" y="0"/>
                </a:lnTo>
                <a:lnTo>
                  <a:pt x="1036193" y="0"/>
                </a:lnTo>
                <a:lnTo>
                  <a:pt x="1053292" y="3454"/>
                </a:lnTo>
                <a:lnTo>
                  <a:pt x="1067260" y="12874"/>
                </a:lnTo>
                <a:lnTo>
                  <a:pt x="1076680" y="26842"/>
                </a:lnTo>
                <a:lnTo>
                  <a:pt x="1080135" y="43942"/>
                </a:lnTo>
                <a:lnTo>
                  <a:pt x="1080135" y="219583"/>
                </a:lnTo>
                <a:lnTo>
                  <a:pt x="1076680" y="236682"/>
                </a:lnTo>
                <a:lnTo>
                  <a:pt x="1067260" y="250650"/>
                </a:lnTo>
                <a:lnTo>
                  <a:pt x="1053292" y="260070"/>
                </a:lnTo>
                <a:lnTo>
                  <a:pt x="1036193" y="263525"/>
                </a:lnTo>
                <a:lnTo>
                  <a:pt x="43815" y="263525"/>
                </a:lnTo>
                <a:lnTo>
                  <a:pt x="26735" y="260070"/>
                </a:lnTo>
                <a:lnTo>
                  <a:pt x="12811" y="250650"/>
                </a:lnTo>
                <a:lnTo>
                  <a:pt x="3434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46575" y="4704715"/>
            <a:ext cx="8001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1247" y="3377184"/>
            <a:ext cx="2961131" cy="1162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2223" y="3346703"/>
            <a:ext cx="1094232" cy="309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140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0140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39848" y="3368802"/>
            <a:ext cx="95186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65" dirty="0">
                <a:latin typeface="Malgun Gothic"/>
                <a:cs typeface="Malgun Gothic"/>
              </a:rPr>
              <a:t>프로세스</a:t>
            </a:r>
            <a:r>
              <a:rPr sz="1100" b="1" spc="-215" dirty="0">
                <a:latin typeface="Malgun Gothic"/>
                <a:cs typeface="Malgun Gothic"/>
              </a:rPr>
              <a:t> </a:t>
            </a:r>
            <a:r>
              <a:rPr sz="1100" b="1" spc="-260" dirty="0">
                <a:latin typeface="Malgun Gothic"/>
                <a:cs typeface="Malgun Gothic"/>
              </a:rPr>
              <a:t>컴포넌트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4296" y="4677155"/>
            <a:ext cx="2955036" cy="667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8716" y="4767071"/>
            <a:ext cx="2019300" cy="5425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140" y="4653153"/>
            <a:ext cx="2952750" cy="664210"/>
          </a:xfrm>
          <a:custGeom>
            <a:avLst/>
            <a:gdLst/>
            <a:ahLst/>
            <a:cxnLst/>
            <a:rect l="l" t="t" r="r" b="b"/>
            <a:pathLst>
              <a:path w="2952750" h="664210">
                <a:moveTo>
                  <a:pt x="2841777" y="0"/>
                </a:moveTo>
                <a:lnTo>
                  <a:pt x="110693" y="0"/>
                </a:lnTo>
                <a:lnTo>
                  <a:pt x="67604" y="8695"/>
                </a:lnTo>
                <a:lnTo>
                  <a:pt x="32419" y="32416"/>
                </a:lnTo>
                <a:lnTo>
                  <a:pt x="8698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698" y="596520"/>
                </a:lnTo>
                <a:lnTo>
                  <a:pt x="32419" y="631682"/>
                </a:lnTo>
                <a:lnTo>
                  <a:pt x="67604" y="655389"/>
                </a:lnTo>
                <a:lnTo>
                  <a:pt x="110693" y="664083"/>
                </a:lnTo>
                <a:lnTo>
                  <a:pt x="2841777" y="664083"/>
                </a:lnTo>
                <a:lnTo>
                  <a:pt x="2884832" y="655389"/>
                </a:lnTo>
                <a:lnTo>
                  <a:pt x="2919993" y="631682"/>
                </a:lnTo>
                <a:lnTo>
                  <a:pt x="2943700" y="596520"/>
                </a:lnTo>
                <a:lnTo>
                  <a:pt x="2952394" y="553466"/>
                </a:lnTo>
                <a:lnTo>
                  <a:pt x="2952394" y="110744"/>
                </a:lnTo>
                <a:lnTo>
                  <a:pt x="2943700" y="67615"/>
                </a:lnTo>
                <a:lnTo>
                  <a:pt x="2919993" y="32416"/>
                </a:lnTo>
                <a:lnTo>
                  <a:pt x="2884832" y="8695"/>
                </a:lnTo>
                <a:lnTo>
                  <a:pt x="284177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74342" y="4779009"/>
            <a:ext cx="186245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7475" algn="r">
              <a:lnSpc>
                <a:spcPct val="100000"/>
              </a:lnSpc>
            </a:pPr>
            <a:r>
              <a:rPr sz="1200" b="1" spc="1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Wrapper)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07363" y="3643884"/>
            <a:ext cx="2653284" cy="2971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44979" y="3657600"/>
            <a:ext cx="1229868" cy="295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7044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5" y="0"/>
                </a:moveTo>
                <a:lnTo>
                  <a:pt x="48006" y="0"/>
                </a:lnTo>
                <a:lnTo>
                  <a:pt x="29317" y="3768"/>
                </a:lnTo>
                <a:lnTo>
                  <a:pt x="14058" y="14049"/>
                </a:lnTo>
                <a:lnTo>
                  <a:pt x="3771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71" y="258728"/>
                </a:lnTo>
                <a:lnTo>
                  <a:pt x="14058" y="273986"/>
                </a:lnTo>
                <a:lnTo>
                  <a:pt x="29317" y="284267"/>
                </a:lnTo>
                <a:lnTo>
                  <a:pt x="48006" y="288035"/>
                </a:lnTo>
                <a:lnTo>
                  <a:pt x="2595245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4" y="14049"/>
                </a:lnTo>
                <a:lnTo>
                  <a:pt x="2613890" y="3768"/>
                </a:lnTo>
                <a:lnTo>
                  <a:pt x="259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7044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71" y="29307"/>
                </a:lnTo>
                <a:lnTo>
                  <a:pt x="14058" y="14049"/>
                </a:lnTo>
                <a:lnTo>
                  <a:pt x="29317" y="3768"/>
                </a:lnTo>
                <a:lnTo>
                  <a:pt x="48006" y="0"/>
                </a:lnTo>
                <a:lnTo>
                  <a:pt x="2595245" y="0"/>
                </a:lnTo>
                <a:lnTo>
                  <a:pt x="2613890" y="3768"/>
                </a:lnTo>
                <a:lnTo>
                  <a:pt x="2629154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5" y="288035"/>
                </a:lnTo>
                <a:lnTo>
                  <a:pt x="48006" y="288035"/>
                </a:lnTo>
                <a:lnTo>
                  <a:pt x="29317" y="284267"/>
                </a:lnTo>
                <a:lnTo>
                  <a:pt x="14058" y="273986"/>
                </a:lnTo>
                <a:lnTo>
                  <a:pt x="3771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8888" y="5541264"/>
            <a:ext cx="1089660" cy="3657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67967" y="5622035"/>
            <a:ext cx="621792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8758" y="5564759"/>
            <a:ext cx="1080770" cy="313055"/>
          </a:xfrm>
          <a:custGeom>
            <a:avLst/>
            <a:gdLst/>
            <a:ahLst/>
            <a:cxnLst/>
            <a:rect l="l" t="t" r="r" b="b"/>
            <a:pathLst>
              <a:path w="1080770" h="313054">
                <a:moveTo>
                  <a:pt x="0" y="0"/>
                </a:moveTo>
                <a:lnTo>
                  <a:pt x="0" y="267931"/>
                </a:lnTo>
                <a:lnTo>
                  <a:pt x="5855" y="274530"/>
                </a:lnTo>
                <a:lnTo>
                  <a:pt x="50195" y="286757"/>
                </a:lnTo>
                <a:lnTo>
                  <a:pt x="132469" y="297228"/>
                </a:lnTo>
                <a:lnTo>
                  <a:pt x="185743" y="301633"/>
                </a:lnTo>
                <a:lnTo>
                  <a:pt x="245994" y="305391"/>
                </a:lnTo>
                <a:lnTo>
                  <a:pt x="312388" y="308435"/>
                </a:lnTo>
                <a:lnTo>
                  <a:pt x="384088" y="310694"/>
                </a:lnTo>
                <a:lnTo>
                  <a:pt x="460260" y="312100"/>
                </a:lnTo>
                <a:lnTo>
                  <a:pt x="540067" y="312585"/>
                </a:lnTo>
                <a:lnTo>
                  <a:pt x="619887" y="312100"/>
                </a:lnTo>
                <a:lnTo>
                  <a:pt x="696070" y="310694"/>
                </a:lnTo>
                <a:lnTo>
                  <a:pt x="767780" y="308435"/>
                </a:lnTo>
                <a:lnTo>
                  <a:pt x="834181" y="305391"/>
                </a:lnTo>
                <a:lnTo>
                  <a:pt x="894439" y="301633"/>
                </a:lnTo>
                <a:lnTo>
                  <a:pt x="947719" y="297228"/>
                </a:lnTo>
                <a:lnTo>
                  <a:pt x="993184" y="292246"/>
                </a:lnTo>
                <a:lnTo>
                  <a:pt x="1057331" y="280829"/>
                </a:lnTo>
                <a:lnTo>
                  <a:pt x="1080198" y="267931"/>
                </a:lnTo>
                <a:lnTo>
                  <a:pt x="1080198" y="44691"/>
                </a:lnTo>
                <a:lnTo>
                  <a:pt x="540067" y="44691"/>
                </a:lnTo>
                <a:lnTo>
                  <a:pt x="460260" y="44207"/>
                </a:lnTo>
                <a:lnTo>
                  <a:pt x="384088" y="42800"/>
                </a:lnTo>
                <a:lnTo>
                  <a:pt x="312388" y="40540"/>
                </a:lnTo>
                <a:lnTo>
                  <a:pt x="245994" y="37496"/>
                </a:lnTo>
                <a:lnTo>
                  <a:pt x="185743" y="33735"/>
                </a:lnTo>
                <a:lnTo>
                  <a:pt x="132469" y="29328"/>
                </a:lnTo>
                <a:lnTo>
                  <a:pt x="87007" y="24343"/>
                </a:lnTo>
                <a:lnTo>
                  <a:pt x="22865" y="12914"/>
                </a:lnTo>
                <a:lnTo>
                  <a:pt x="5855" y="6608"/>
                </a:lnTo>
                <a:lnTo>
                  <a:pt x="0" y="0"/>
                </a:lnTo>
                <a:close/>
              </a:path>
              <a:path w="1080770" h="313054">
                <a:moveTo>
                  <a:pt x="1080198" y="0"/>
                </a:moveTo>
                <a:lnTo>
                  <a:pt x="1030000" y="18849"/>
                </a:lnTo>
                <a:lnTo>
                  <a:pt x="947719" y="29328"/>
                </a:lnTo>
                <a:lnTo>
                  <a:pt x="894439" y="33735"/>
                </a:lnTo>
                <a:lnTo>
                  <a:pt x="834181" y="37496"/>
                </a:lnTo>
                <a:lnTo>
                  <a:pt x="767780" y="40540"/>
                </a:lnTo>
                <a:lnTo>
                  <a:pt x="696070" y="42800"/>
                </a:lnTo>
                <a:lnTo>
                  <a:pt x="619887" y="44207"/>
                </a:lnTo>
                <a:lnTo>
                  <a:pt x="540067" y="44691"/>
                </a:lnTo>
                <a:lnTo>
                  <a:pt x="1080198" y="44691"/>
                </a:lnTo>
                <a:lnTo>
                  <a:pt x="108019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8758" y="5520182"/>
            <a:ext cx="1080770" cy="89535"/>
          </a:xfrm>
          <a:custGeom>
            <a:avLst/>
            <a:gdLst/>
            <a:ahLst/>
            <a:cxnLst/>
            <a:rect l="l" t="t" r="r" b="b"/>
            <a:pathLst>
              <a:path w="1080770" h="89535">
                <a:moveTo>
                  <a:pt x="540067" y="0"/>
                </a:moveTo>
                <a:lnTo>
                  <a:pt x="460260" y="482"/>
                </a:lnTo>
                <a:lnTo>
                  <a:pt x="384088" y="1885"/>
                </a:lnTo>
                <a:lnTo>
                  <a:pt x="312388" y="4140"/>
                </a:lnTo>
                <a:lnTo>
                  <a:pt x="245994" y="7176"/>
                </a:lnTo>
                <a:lnTo>
                  <a:pt x="185743" y="10927"/>
                </a:lnTo>
                <a:lnTo>
                  <a:pt x="132469" y="15323"/>
                </a:lnTo>
                <a:lnTo>
                  <a:pt x="87007" y="20296"/>
                </a:lnTo>
                <a:lnTo>
                  <a:pt x="22865" y="31695"/>
                </a:lnTo>
                <a:lnTo>
                  <a:pt x="0" y="44577"/>
                </a:lnTo>
                <a:lnTo>
                  <a:pt x="5855" y="51185"/>
                </a:lnTo>
                <a:lnTo>
                  <a:pt x="50195" y="63426"/>
                </a:lnTo>
                <a:lnTo>
                  <a:pt x="132469" y="73905"/>
                </a:lnTo>
                <a:lnTo>
                  <a:pt x="185743" y="78312"/>
                </a:lnTo>
                <a:lnTo>
                  <a:pt x="245994" y="82073"/>
                </a:lnTo>
                <a:lnTo>
                  <a:pt x="312388" y="85117"/>
                </a:lnTo>
                <a:lnTo>
                  <a:pt x="384088" y="87377"/>
                </a:lnTo>
                <a:lnTo>
                  <a:pt x="460260" y="88784"/>
                </a:lnTo>
                <a:lnTo>
                  <a:pt x="540067" y="89268"/>
                </a:lnTo>
                <a:lnTo>
                  <a:pt x="619887" y="88784"/>
                </a:lnTo>
                <a:lnTo>
                  <a:pt x="696070" y="87377"/>
                </a:lnTo>
                <a:lnTo>
                  <a:pt x="767780" y="85117"/>
                </a:lnTo>
                <a:lnTo>
                  <a:pt x="834181" y="82073"/>
                </a:lnTo>
                <a:lnTo>
                  <a:pt x="894439" y="78312"/>
                </a:lnTo>
                <a:lnTo>
                  <a:pt x="947719" y="73905"/>
                </a:lnTo>
                <a:lnTo>
                  <a:pt x="993184" y="68920"/>
                </a:lnTo>
                <a:lnTo>
                  <a:pt x="1057331" y="57491"/>
                </a:lnTo>
                <a:lnTo>
                  <a:pt x="1080198" y="44577"/>
                </a:lnTo>
                <a:lnTo>
                  <a:pt x="1074342" y="37985"/>
                </a:lnTo>
                <a:lnTo>
                  <a:pt x="1030000" y="25776"/>
                </a:lnTo>
                <a:lnTo>
                  <a:pt x="947719" y="15323"/>
                </a:lnTo>
                <a:lnTo>
                  <a:pt x="894439" y="10927"/>
                </a:lnTo>
                <a:lnTo>
                  <a:pt x="834181" y="7176"/>
                </a:lnTo>
                <a:lnTo>
                  <a:pt x="767780" y="4140"/>
                </a:lnTo>
                <a:lnTo>
                  <a:pt x="696070" y="1885"/>
                </a:lnTo>
                <a:lnTo>
                  <a:pt x="619887" y="482"/>
                </a:lnTo>
                <a:lnTo>
                  <a:pt x="54006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8758" y="5520182"/>
            <a:ext cx="1080770" cy="89535"/>
          </a:xfrm>
          <a:custGeom>
            <a:avLst/>
            <a:gdLst/>
            <a:ahLst/>
            <a:cxnLst/>
            <a:rect l="l" t="t" r="r" b="b"/>
            <a:pathLst>
              <a:path w="1080770" h="89535">
                <a:moveTo>
                  <a:pt x="1080198" y="44577"/>
                </a:moveTo>
                <a:lnTo>
                  <a:pt x="1030000" y="63426"/>
                </a:lnTo>
                <a:lnTo>
                  <a:pt x="947719" y="73905"/>
                </a:lnTo>
                <a:lnTo>
                  <a:pt x="894439" y="78312"/>
                </a:lnTo>
                <a:lnTo>
                  <a:pt x="834181" y="82073"/>
                </a:lnTo>
                <a:lnTo>
                  <a:pt x="767780" y="85117"/>
                </a:lnTo>
                <a:lnTo>
                  <a:pt x="696070" y="87377"/>
                </a:lnTo>
                <a:lnTo>
                  <a:pt x="619887" y="88784"/>
                </a:lnTo>
                <a:lnTo>
                  <a:pt x="540067" y="89268"/>
                </a:lnTo>
                <a:lnTo>
                  <a:pt x="460260" y="88784"/>
                </a:lnTo>
                <a:lnTo>
                  <a:pt x="384088" y="87377"/>
                </a:lnTo>
                <a:lnTo>
                  <a:pt x="312388" y="85117"/>
                </a:lnTo>
                <a:lnTo>
                  <a:pt x="245994" y="82073"/>
                </a:lnTo>
                <a:lnTo>
                  <a:pt x="185743" y="78312"/>
                </a:lnTo>
                <a:lnTo>
                  <a:pt x="132469" y="73905"/>
                </a:lnTo>
                <a:lnTo>
                  <a:pt x="87007" y="68920"/>
                </a:lnTo>
                <a:lnTo>
                  <a:pt x="22865" y="57491"/>
                </a:lnTo>
                <a:lnTo>
                  <a:pt x="0" y="44577"/>
                </a:lnTo>
                <a:lnTo>
                  <a:pt x="5855" y="37985"/>
                </a:lnTo>
                <a:lnTo>
                  <a:pt x="50195" y="25776"/>
                </a:lnTo>
                <a:lnTo>
                  <a:pt x="132469" y="15323"/>
                </a:lnTo>
                <a:lnTo>
                  <a:pt x="185743" y="10927"/>
                </a:lnTo>
                <a:lnTo>
                  <a:pt x="245994" y="7176"/>
                </a:lnTo>
                <a:lnTo>
                  <a:pt x="312388" y="4140"/>
                </a:lnTo>
                <a:lnTo>
                  <a:pt x="384088" y="1885"/>
                </a:lnTo>
                <a:lnTo>
                  <a:pt x="460260" y="482"/>
                </a:lnTo>
                <a:lnTo>
                  <a:pt x="540067" y="0"/>
                </a:lnTo>
                <a:lnTo>
                  <a:pt x="619887" y="482"/>
                </a:lnTo>
                <a:lnTo>
                  <a:pt x="696070" y="1885"/>
                </a:lnTo>
                <a:lnTo>
                  <a:pt x="767780" y="4140"/>
                </a:lnTo>
                <a:lnTo>
                  <a:pt x="834181" y="7176"/>
                </a:lnTo>
                <a:lnTo>
                  <a:pt x="894439" y="10927"/>
                </a:lnTo>
                <a:lnTo>
                  <a:pt x="947719" y="15323"/>
                </a:lnTo>
                <a:lnTo>
                  <a:pt x="993184" y="20296"/>
                </a:lnTo>
                <a:lnTo>
                  <a:pt x="1057331" y="31695"/>
                </a:lnTo>
                <a:lnTo>
                  <a:pt x="1080198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8758" y="5564759"/>
            <a:ext cx="1080770" cy="313055"/>
          </a:xfrm>
          <a:custGeom>
            <a:avLst/>
            <a:gdLst/>
            <a:ahLst/>
            <a:cxnLst/>
            <a:rect l="l" t="t" r="r" b="b"/>
            <a:pathLst>
              <a:path w="1080770" h="313054">
                <a:moveTo>
                  <a:pt x="1080198" y="0"/>
                </a:moveTo>
                <a:lnTo>
                  <a:pt x="1080198" y="267931"/>
                </a:lnTo>
                <a:lnTo>
                  <a:pt x="1074342" y="274530"/>
                </a:lnTo>
                <a:lnTo>
                  <a:pt x="1030000" y="286757"/>
                </a:lnTo>
                <a:lnTo>
                  <a:pt x="947719" y="297228"/>
                </a:lnTo>
                <a:lnTo>
                  <a:pt x="894439" y="301633"/>
                </a:lnTo>
                <a:lnTo>
                  <a:pt x="834181" y="305391"/>
                </a:lnTo>
                <a:lnTo>
                  <a:pt x="767780" y="308435"/>
                </a:lnTo>
                <a:lnTo>
                  <a:pt x="696070" y="310694"/>
                </a:lnTo>
                <a:lnTo>
                  <a:pt x="619887" y="312100"/>
                </a:lnTo>
                <a:lnTo>
                  <a:pt x="540067" y="312585"/>
                </a:lnTo>
                <a:lnTo>
                  <a:pt x="460260" y="312100"/>
                </a:lnTo>
                <a:lnTo>
                  <a:pt x="384088" y="310694"/>
                </a:lnTo>
                <a:lnTo>
                  <a:pt x="312388" y="308435"/>
                </a:lnTo>
                <a:lnTo>
                  <a:pt x="245994" y="305391"/>
                </a:lnTo>
                <a:lnTo>
                  <a:pt x="185743" y="301633"/>
                </a:lnTo>
                <a:lnTo>
                  <a:pt x="132469" y="297228"/>
                </a:lnTo>
                <a:lnTo>
                  <a:pt x="87007" y="292246"/>
                </a:lnTo>
                <a:lnTo>
                  <a:pt x="22865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307338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10411" y="4593335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90725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0725" y="4365116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31750" y="211835"/>
                </a:moveTo>
                <a:lnTo>
                  <a:pt x="0" y="211835"/>
                </a:lnTo>
                <a:lnTo>
                  <a:pt x="38100" y="288035"/>
                </a:lnTo>
                <a:lnTo>
                  <a:pt x="69850" y="224535"/>
                </a:lnTo>
                <a:lnTo>
                  <a:pt x="31750" y="224535"/>
                </a:lnTo>
                <a:lnTo>
                  <a:pt x="31750" y="211835"/>
                </a:lnTo>
                <a:close/>
              </a:path>
              <a:path w="76200" h="288289">
                <a:moveTo>
                  <a:pt x="44450" y="0"/>
                </a:moveTo>
                <a:lnTo>
                  <a:pt x="31750" y="0"/>
                </a:lnTo>
                <a:lnTo>
                  <a:pt x="31750" y="224535"/>
                </a:lnTo>
                <a:lnTo>
                  <a:pt x="44450" y="224535"/>
                </a:lnTo>
                <a:lnTo>
                  <a:pt x="44450" y="0"/>
                </a:lnTo>
                <a:close/>
              </a:path>
              <a:path w="76200" h="288289">
                <a:moveTo>
                  <a:pt x="76200" y="211835"/>
                </a:moveTo>
                <a:lnTo>
                  <a:pt x="44450" y="211835"/>
                </a:lnTo>
                <a:lnTo>
                  <a:pt x="44450" y="224535"/>
                </a:lnTo>
                <a:lnTo>
                  <a:pt x="69850" y="224535"/>
                </a:lnTo>
                <a:lnTo>
                  <a:pt x="76200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0411" y="3810000"/>
            <a:ext cx="1074420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8716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716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2857" y="3983354"/>
            <a:ext cx="6350" cy="93980"/>
          </a:xfrm>
          <a:custGeom>
            <a:avLst/>
            <a:gdLst/>
            <a:ahLst/>
            <a:cxnLst/>
            <a:rect l="l" t="t" r="r" b="b"/>
            <a:pathLst>
              <a:path w="6350" h="93979">
                <a:moveTo>
                  <a:pt x="5968" y="93726"/>
                </a:moveTo>
                <a:lnTo>
                  <a:pt x="0" y="0"/>
                </a:lnTo>
              </a:path>
            </a:pathLst>
          </a:custGeom>
          <a:ln w="127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25167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8758" y="4653153"/>
            <a:ext cx="1080770" cy="263525"/>
          </a:xfrm>
          <a:custGeom>
            <a:avLst/>
            <a:gdLst/>
            <a:ahLst/>
            <a:cxnLst/>
            <a:rect l="l" t="t" r="r" b="b"/>
            <a:pathLst>
              <a:path w="1080770" h="263525">
                <a:moveTo>
                  <a:pt x="1036256" y="0"/>
                </a:moveTo>
                <a:lnTo>
                  <a:pt x="43903" y="0"/>
                </a:lnTo>
                <a:lnTo>
                  <a:pt x="26815" y="3454"/>
                </a:lnTo>
                <a:lnTo>
                  <a:pt x="12860" y="12874"/>
                </a:lnTo>
                <a:lnTo>
                  <a:pt x="3450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50" y="236682"/>
                </a:lnTo>
                <a:lnTo>
                  <a:pt x="12860" y="250650"/>
                </a:lnTo>
                <a:lnTo>
                  <a:pt x="26815" y="260070"/>
                </a:lnTo>
                <a:lnTo>
                  <a:pt x="43903" y="263525"/>
                </a:lnTo>
                <a:lnTo>
                  <a:pt x="1036256" y="263525"/>
                </a:lnTo>
                <a:lnTo>
                  <a:pt x="1053355" y="260070"/>
                </a:lnTo>
                <a:lnTo>
                  <a:pt x="1067323" y="250650"/>
                </a:lnTo>
                <a:lnTo>
                  <a:pt x="1076743" y="236682"/>
                </a:lnTo>
                <a:lnTo>
                  <a:pt x="1080198" y="219583"/>
                </a:lnTo>
                <a:lnTo>
                  <a:pt x="1080198" y="43942"/>
                </a:lnTo>
                <a:lnTo>
                  <a:pt x="1076743" y="26842"/>
                </a:lnTo>
                <a:lnTo>
                  <a:pt x="1067323" y="12874"/>
                </a:lnTo>
                <a:lnTo>
                  <a:pt x="1053355" y="3454"/>
                </a:lnTo>
                <a:lnTo>
                  <a:pt x="1036256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8758" y="4653153"/>
            <a:ext cx="1080770" cy="263525"/>
          </a:xfrm>
          <a:custGeom>
            <a:avLst/>
            <a:gdLst/>
            <a:ahLst/>
            <a:cxnLst/>
            <a:rect l="l" t="t" r="r" b="b"/>
            <a:pathLst>
              <a:path w="1080770" h="263525">
                <a:moveTo>
                  <a:pt x="0" y="43942"/>
                </a:moveTo>
                <a:lnTo>
                  <a:pt x="3450" y="26842"/>
                </a:lnTo>
                <a:lnTo>
                  <a:pt x="12860" y="12874"/>
                </a:lnTo>
                <a:lnTo>
                  <a:pt x="26815" y="3454"/>
                </a:lnTo>
                <a:lnTo>
                  <a:pt x="43903" y="0"/>
                </a:lnTo>
                <a:lnTo>
                  <a:pt x="1036256" y="0"/>
                </a:lnTo>
                <a:lnTo>
                  <a:pt x="1053355" y="3454"/>
                </a:lnTo>
                <a:lnTo>
                  <a:pt x="1067323" y="12874"/>
                </a:lnTo>
                <a:lnTo>
                  <a:pt x="1076743" y="26842"/>
                </a:lnTo>
                <a:lnTo>
                  <a:pt x="1080198" y="43942"/>
                </a:lnTo>
                <a:lnTo>
                  <a:pt x="1080198" y="219583"/>
                </a:lnTo>
                <a:lnTo>
                  <a:pt x="1076743" y="236682"/>
                </a:lnTo>
                <a:lnTo>
                  <a:pt x="1067323" y="250650"/>
                </a:lnTo>
                <a:lnTo>
                  <a:pt x="1053355" y="260070"/>
                </a:lnTo>
                <a:lnTo>
                  <a:pt x="1036256" y="263525"/>
                </a:lnTo>
                <a:lnTo>
                  <a:pt x="43903" y="263525"/>
                </a:lnTo>
                <a:lnTo>
                  <a:pt x="26815" y="260070"/>
                </a:lnTo>
                <a:lnTo>
                  <a:pt x="12860" y="250650"/>
                </a:lnTo>
                <a:lnTo>
                  <a:pt x="3450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153769" y="4704715"/>
            <a:ext cx="80073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249668" y="3377184"/>
            <a:ext cx="2961131" cy="1162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63840" y="3346703"/>
            <a:ext cx="1769363" cy="3093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29093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29093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912989" y="3368802"/>
            <a:ext cx="16268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Community </a:t>
            </a:r>
            <a:r>
              <a:rPr sz="1100" b="1" spc="-215" dirty="0">
                <a:latin typeface="Calibri"/>
                <a:cs typeface="Calibri"/>
              </a:rPr>
              <a:t>(</a:t>
            </a:r>
            <a:r>
              <a:rPr sz="1100" b="1" spc="-215" dirty="0">
                <a:latin typeface="Malgun Gothic"/>
                <a:cs typeface="Malgun Gothic"/>
              </a:rPr>
              <a:t>엔티티</a:t>
            </a:r>
            <a:r>
              <a:rPr sz="1100" b="1" spc="-200" dirty="0">
                <a:latin typeface="Malgun Gothic"/>
                <a:cs typeface="Malgun Gothic"/>
              </a:rPr>
              <a:t> </a:t>
            </a:r>
            <a:r>
              <a:rPr sz="1100" b="1" spc="-225" dirty="0">
                <a:latin typeface="Malgun Gothic"/>
                <a:cs typeface="Malgun Gothic"/>
              </a:rPr>
              <a:t>컴포넌트</a:t>
            </a:r>
            <a:r>
              <a:rPr sz="1100" b="1" spc="-225" dirty="0">
                <a:latin typeface="Calibri"/>
                <a:cs typeface="Calibri"/>
              </a:rPr>
              <a:t>)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252716" y="4677155"/>
            <a:ext cx="3003804" cy="6675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59368" y="4767071"/>
            <a:ext cx="1735835" cy="5425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9093" y="4653153"/>
            <a:ext cx="2999740" cy="664210"/>
          </a:xfrm>
          <a:custGeom>
            <a:avLst/>
            <a:gdLst/>
            <a:ahLst/>
            <a:cxnLst/>
            <a:rect l="l" t="t" r="r" b="b"/>
            <a:pathLst>
              <a:path w="2999740" h="664210">
                <a:moveTo>
                  <a:pt x="2889123" y="0"/>
                </a:moveTo>
                <a:lnTo>
                  <a:pt x="110616" y="0"/>
                </a:lnTo>
                <a:lnTo>
                  <a:pt x="67562" y="8695"/>
                </a:lnTo>
                <a:lnTo>
                  <a:pt x="32400" y="32416"/>
                </a:lnTo>
                <a:lnTo>
                  <a:pt x="8693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693" y="596520"/>
                </a:lnTo>
                <a:lnTo>
                  <a:pt x="32400" y="631682"/>
                </a:lnTo>
                <a:lnTo>
                  <a:pt x="67562" y="655389"/>
                </a:lnTo>
                <a:lnTo>
                  <a:pt x="110616" y="664083"/>
                </a:lnTo>
                <a:lnTo>
                  <a:pt x="2889123" y="664083"/>
                </a:lnTo>
                <a:lnTo>
                  <a:pt x="2932177" y="655389"/>
                </a:lnTo>
                <a:lnTo>
                  <a:pt x="2967339" y="631682"/>
                </a:lnTo>
                <a:lnTo>
                  <a:pt x="2991046" y="596520"/>
                </a:lnTo>
                <a:lnTo>
                  <a:pt x="2999739" y="553466"/>
                </a:lnTo>
                <a:lnTo>
                  <a:pt x="2999739" y="110744"/>
                </a:lnTo>
                <a:lnTo>
                  <a:pt x="2991046" y="67615"/>
                </a:lnTo>
                <a:lnTo>
                  <a:pt x="2967339" y="32416"/>
                </a:lnTo>
                <a:lnTo>
                  <a:pt x="2932177" y="8695"/>
                </a:lnTo>
                <a:lnTo>
                  <a:pt x="2889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714993" y="4779009"/>
            <a:ext cx="157861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ORMapper(Hibernate)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Relational)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391400" y="3643884"/>
            <a:ext cx="2653283" cy="2971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9016" y="3657600"/>
            <a:ext cx="1229868" cy="2956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71333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5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2595245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4" y="14049"/>
                </a:lnTo>
                <a:lnTo>
                  <a:pt x="2613890" y="3768"/>
                </a:lnTo>
                <a:lnTo>
                  <a:pt x="259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71333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2595245" y="0"/>
                </a:lnTo>
                <a:lnTo>
                  <a:pt x="2613890" y="3768"/>
                </a:lnTo>
                <a:lnTo>
                  <a:pt x="2629154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5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94447" y="4076700"/>
            <a:ext cx="1088136" cy="3108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9811" y="4096511"/>
            <a:ext cx="649224" cy="2956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73111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4" h="301625">
                <a:moveTo>
                  <a:pt x="1029843" y="0"/>
                </a:moveTo>
                <a:lnTo>
                  <a:pt x="50165" y="0"/>
                </a:lnTo>
                <a:lnTo>
                  <a:pt x="30646" y="3946"/>
                </a:lnTo>
                <a:lnTo>
                  <a:pt x="14700" y="14716"/>
                </a:lnTo>
                <a:lnTo>
                  <a:pt x="394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4" y="270924"/>
                </a:lnTo>
                <a:lnTo>
                  <a:pt x="14700" y="286908"/>
                </a:lnTo>
                <a:lnTo>
                  <a:pt x="30646" y="297678"/>
                </a:lnTo>
                <a:lnTo>
                  <a:pt x="50165" y="301625"/>
                </a:lnTo>
                <a:lnTo>
                  <a:pt x="1029843" y="301625"/>
                </a:lnTo>
                <a:lnTo>
                  <a:pt x="1049381" y="297678"/>
                </a:lnTo>
                <a:lnTo>
                  <a:pt x="1065371" y="286908"/>
                </a:lnTo>
                <a:lnTo>
                  <a:pt x="1076170" y="270924"/>
                </a:lnTo>
                <a:lnTo>
                  <a:pt x="1080135" y="251333"/>
                </a:lnTo>
                <a:lnTo>
                  <a:pt x="1080135" y="50292"/>
                </a:lnTo>
                <a:lnTo>
                  <a:pt x="1076170" y="30700"/>
                </a:lnTo>
                <a:lnTo>
                  <a:pt x="1065371" y="14716"/>
                </a:lnTo>
                <a:lnTo>
                  <a:pt x="1049381" y="3946"/>
                </a:lnTo>
                <a:lnTo>
                  <a:pt x="1029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73111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4" h="301625">
                <a:moveTo>
                  <a:pt x="0" y="50292"/>
                </a:moveTo>
                <a:lnTo>
                  <a:pt x="3944" y="30700"/>
                </a:lnTo>
                <a:lnTo>
                  <a:pt x="14700" y="14716"/>
                </a:lnTo>
                <a:lnTo>
                  <a:pt x="30646" y="3946"/>
                </a:lnTo>
                <a:lnTo>
                  <a:pt x="50165" y="0"/>
                </a:lnTo>
                <a:lnTo>
                  <a:pt x="1029843" y="0"/>
                </a:lnTo>
                <a:lnTo>
                  <a:pt x="1049381" y="3946"/>
                </a:lnTo>
                <a:lnTo>
                  <a:pt x="1065371" y="14716"/>
                </a:lnTo>
                <a:lnTo>
                  <a:pt x="1076170" y="30700"/>
                </a:lnTo>
                <a:lnTo>
                  <a:pt x="1080135" y="50292"/>
                </a:lnTo>
                <a:lnTo>
                  <a:pt x="1080135" y="251333"/>
                </a:lnTo>
                <a:lnTo>
                  <a:pt x="1076170" y="270924"/>
                </a:lnTo>
                <a:lnTo>
                  <a:pt x="1065371" y="286908"/>
                </a:lnTo>
                <a:lnTo>
                  <a:pt x="1049381" y="297678"/>
                </a:lnTo>
                <a:lnTo>
                  <a:pt x="1029843" y="301625"/>
                </a:lnTo>
                <a:lnTo>
                  <a:pt x="50165" y="301625"/>
                </a:lnTo>
                <a:lnTo>
                  <a:pt x="30646" y="297678"/>
                </a:lnTo>
                <a:lnTo>
                  <a:pt x="14700" y="286908"/>
                </a:lnTo>
                <a:lnTo>
                  <a:pt x="394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64168" y="4076700"/>
            <a:ext cx="1080516" cy="3108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25711" y="4096511"/>
            <a:ext cx="807720" cy="2956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42958" y="4055364"/>
            <a:ext cx="1071880" cy="301625"/>
          </a:xfrm>
          <a:custGeom>
            <a:avLst/>
            <a:gdLst/>
            <a:ahLst/>
            <a:cxnLst/>
            <a:rect l="l" t="t" r="r" b="b"/>
            <a:pathLst>
              <a:path w="1071879" h="301625">
                <a:moveTo>
                  <a:pt x="1021334" y="0"/>
                </a:moveTo>
                <a:lnTo>
                  <a:pt x="50292" y="0"/>
                </a:ln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6" y="270924"/>
                </a:lnTo>
                <a:lnTo>
                  <a:pt x="14716" y="286908"/>
                </a:lnTo>
                <a:lnTo>
                  <a:pt x="30700" y="297678"/>
                </a:lnTo>
                <a:lnTo>
                  <a:pt x="50292" y="301625"/>
                </a:lnTo>
                <a:lnTo>
                  <a:pt x="1021334" y="301625"/>
                </a:lnTo>
                <a:lnTo>
                  <a:pt x="1040872" y="297678"/>
                </a:lnTo>
                <a:lnTo>
                  <a:pt x="1056862" y="286908"/>
                </a:lnTo>
                <a:lnTo>
                  <a:pt x="1067661" y="270924"/>
                </a:lnTo>
                <a:lnTo>
                  <a:pt x="1071626" y="251333"/>
                </a:lnTo>
                <a:lnTo>
                  <a:pt x="1071626" y="50292"/>
                </a:lnTo>
                <a:lnTo>
                  <a:pt x="1067661" y="30700"/>
                </a:lnTo>
                <a:lnTo>
                  <a:pt x="1056862" y="14716"/>
                </a:lnTo>
                <a:lnTo>
                  <a:pt x="1040872" y="3946"/>
                </a:lnTo>
                <a:lnTo>
                  <a:pt x="10213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42958" y="4055364"/>
            <a:ext cx="1071880" cy="301625"/>
          </a:xfrm>
          <a:custGeom>
            <a:avLst/>
            <a:gdLst/>
            <a:ahLst/>
            <a:cxnLst/>
            <a:rect l="l" t="t" r="r" b="b"/>
            <a:pathLst>
              <a:path w="1071879" h="301625">
                <a:moveTo>
                  <a:pt x="0" y="50292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1021334" y="0"/>
                </a:lnTo>
                <a:lnTo>
                  <a:pt x="1040872" y="3946"/>
                </a:lnTo>
                <a:lnTo>
                  <a:pt x="1056862" y="14716"/>
                </a:lnTo>
                <a:lnTo>
                  <a:pt x="1067661" y="30700"/>
                </a:lnTo>
                <a:lnTo>
                  <a:pt x="1071626" y="50292"/>
                </a:lnTo>
                <a:lnTo>
                  <a:pt x="1071626" y="251333"/>
                </a:lnTo>
                <a:lnTo>
                  <a:pt x="1067661" y="270924"/>
                </a:lnTo>
                <a:lnTo>
                  <a:pt x="1056862" y="286908"/>
                </a:lnTo>
                <a:lnTo>
                  <a:pt x="1040872" y="297678"/>
                </a:lnTo>
                <a:lnTo>
                  <a:pt x="1021334" y="301625"/>
                </a:lnTo>
                <a:lnTo>
                  <a:pt x="50292" y="301625"/>
                </a:lnTo>
                <a:lnTo>
                  <a:pt x="30700" y="297678"/>
                </a:lnTo>
                <a:lnTo>
                  <a:pt x="14716" y="286908"/>
                </a:lnTo>
                <a:lnTo>
                  <a:pt x="3946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371333" y="3678808"/>
            <a:ext cx="26435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42240" algn="ctr">
              <a:lnSpc>
                <a:spcPct val="100000"/>
              </a:lnSpc>
              <a:spcBef>
                <a:spcPts val="869"/>
              </a:spcBef>
              <a:tabLst>
                <a:tab pos="1628139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260" dirty="0">
                <a:solidFill>
                  <a:srgbClr val="585858"/>
                </a:solidFill>
                <a:latin typeface="Malgun Gothic"/>
                <a:cs typeface="Malgun Gothic"/>
              </a:rPr>
              <a:t>도메인 </a:t>
            </a:r>
            <a:r>
              <a:rPr sz="1100" b="1" spc="-22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54" dirty="0">
                <a:solidFill>
                  <a:srgbClr val="585858"/>
                </a:solidFill>
                <a:latin typeface="Malgun Gothic"/>
                <a:cs typeface="Malgun Gothic"/>
              </a:rPr>
              <a:t>객체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94447" y="5541264"/>
            <a:ext cx="1088136" cy="3657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52004" y="5622035"/>
            <a:ext cx="621792" cy="2697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73111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4" h="313054">
                <a:moveTo>
                  <a:pt x="0" y="0"/>
                </a:moveTo>
                <a:lnTo>
                  <a:pt x="0" y="267931"/>
                </a:lnTo>
                <a:lnTo>
                  <a:pt x="5853" y="274530"/>
                </a:lnTo>
                <a:lnTo>
                  <a:pt x="50175" y="286757"/>
                </a:lnTo>
                <a:lnTo>
                  <a:pt x="132424" y="297228"/>
                </a:lnTo>
                <a:lnTo>
                  <a:pt x="185686" y="301633"/>
                </a:lnTo>
                <a:lnTo>
                  <a:pt x="245927" y="305391"/>
                </a:lnTo>
                <a:lnTo>
                  <a:pt x="312314" y="308435"/>
                </a:lnTo>
                <a:lnTo>
                  <a:pt x="384011" y="310694"/>
                </a:lnTo>
                <a:lnTo>
                  <a:pt x="460186" y="312100"/>
                </a:lnTo>
                <a:lnTo>
                  <a:pt x="540004" y="312585"/>
                </a:lnTo>
                <a:lnTo>
                  <a:pt x="619824" y="312100"/>
                </a:lnTo>
                <a:lnTo>
                  <a:pt x="696007" y="310694"/>
                </a:lnTo>
                <a:lnTo>
                  <a:pt x="767716" y="308435"/>
                </a:lnTo>
                <a:lnTo>
                  <a:pt x="834118" y="305391"/>
                </a:lnTo>
                <a:lnTo>
                  <a:pt x="894376" y="301633"/>
                </a:lnTo>
                <a:lnTo>
                  <a:pt x="947655" y="297228"/>
                </a:lnTo>
                <a:lnTo>
                  <a:pt x="993120" y="292246"/>
                </a:lnTo>
                <a:lnTo>
                  <a:pt x="1057267" y="280829"/>
                </a:lnTo>
                <a:lnTo>
                  <a:pt x="1080135" y="267931"/>
                </a:lnTo>
                <a:lnTo>
                  <a:pt x="1080135" y="44691"/>
                </a:lnTo>
                <a:lnTo>
                  <a:pt x="540004" y="44691"/>
                </a:lnTo>
                <a:lnTo>
                  <a:pt x="460186" y="44207"/>
                </a:lnTo>
                <a:lnTo>
                  <a:pt x="384011" y="42800"/>
                </a:lnTo>
                <a:lnTo>
                  <a:pt x="312314" y="40540"/>
                </a:lnTo>
                <a:lnTo>
                  <a:pt x="245927" y="37496"/>
                </a:lnTo>
                <a:lnTo>
                  <a:pt x="185686" y="33735"/>
                </a:lnTo>
                <a:lnTo>
                  <a:pt x="132424" y="29328"/>
                </a:lnTo>
                <a:lnTo>
                  <a:pt x="86976" y="24343"/>
                </a:lnTo>
                <a:lnTo>
                  <a:pt x="22856" y="12914"/>
                </a:lnTo>
                <a:lnTo>
                  <a:pt x="5853" y="6608"/>
                </a:lnTo>
                <a:lnTo>
                  <a:pt x="0" y="0"/>
                </a:lnTo>
                <a:close/>
              </a:path>
              <a:path w="1080134" h="313054">
                <a:moveTo>
                  <a:pt x="1080135" y="0"/>
                </a:moveTo>
                <a:lnTo>
                  <a:pt x="1029936" y="18849"/>
                </a:lnTo>
                <a:lnTo>
                  <a:pt x="947655" y="29328"/>
                </a:lnTo>
                <a:lnTo>
                  <a:pt x="894376" y="33735"/>
                </a:lnTo>
                <a:lnTo>
                  <a:pt x="834118" y="37496"/>
                </a:lnTo>
                <a:lnTo>
                  <a:pt x="767716" y="40540"/>
                </a:lnTo>
                <a:lnTo>
                  <a:pt x="696007" y="42800"/>
                </a:lnTo>
                <a:lnTo>
                  <a:pt x="619824" y="44207"/>
                </a:lnTo>
                <a:lnTo>
                  <a:pt x="540004" y="44691"/>
                </a:lnTo>
                <a:lnTo>
                  <a:pt x="1080135" y="44691"/>
                </a:lnTo>
                <a:lnTo>
                  <a:pt x="10801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73111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4" h="89535">
                <a:moveTo>
                  <a:pt x="540004" y="0"/>
                </a:moveTo>
                <a:lnTo>
                  <a:pt x="460186" y="482"/>
                </a:lnTo>
                <a:lnTo>
                  <a:pt x="384011" y="1885"/>
                </a:lnTo>
                <a:lnTo>
                  <a:pt x="312314" y="4140"/>
                </a:lnTo>
                <a:lnTo>
                  <a:pt x="245927" y="7176"/>
                </a:lnTo>
                <a:lnTo>
                  <a:pt x="185686" y="10927"/>
                </a:lnTo>
                <a:lnTo>
                  <a:pt x="132424" y="15323"/>
                </a:lnTo>
                <a:lnTo>
                  <a:pt x="86976" y="20296"/>
                </a:lnTo>
                <a:lnTo>
                  <a:pt x="22856" y="31695"/>
                </a:lnTo>
                <a:lnTo>
                  <a:pt x="0" y="44577"/>
                </a:lnTo>
                <a:lnTo>
                  <a:pt x="5853" y="51185"/>
                </a:lnTo>
                <a:lnTo>
                  <a:pt x="50175" y="63426"/>
                </a:lnTo>
                <a:lnTo>
                  <a:pt x="132424" y="73905"/>
                </a:lnTo>
                <a:lnTo>
                  <a:pt x="185686" y="78312"/>
                </a:lnTo>
                <a:lnTo>
                  <a:pt x="245927" y="82073"/>
                </a:lnTo>
                <a:lnTo>
                  <a:pt x="312314" y="85117"/>
                </a:lnTo>
                <a:lnTo>
                  <a:pt x="384011" y="87377"/>
                </a:lnTo>
                <a:lnTo>
                  <a:pt x="460186" y="88784"/>
                </a:lnTo>
                <a:lnTo>
                  <a:pt x="540004" y="89268"/>
                </a:lnTo>
                <a:lnTo>
                  <a:pt x="619824" y="88784"/>
                </a:lnTo>
                <a:lnTo>
                  <a:pt x="696007" y="87377"/>
                </a:lnTo>
                <a:lnTo>
                  <a:pt x="767716" y="85117"/>
                </a:lnTo>
                <a:lnTo>
                  <a:pt x="834118" y="82073"/>
                </a:lnTo>
                <a:lnTo>
                  <a:pt x="894376" y="78312"/>
                </a:lnTo>
                <a:lnTo>
                  <a:pt x="947655" y="73905"/>
                </a:lnTo>
                <a:lnTo>
                  <a:pt x="993120" y="68920"/>
                </a:lnTo>
                <a:lnTo>
                  <a:pt x="1057267" y="57491"/>
                </a:lnTo>
                <a:lnTo>
                  <a:pt x="1080135" y="44577"/>
                </a:lnTo>
                <a:lnTo>
                  <a:pt x="1074278" y="37985"/>
                </a:lnTo>
                <a:lnTo>
                  <a:pt x="1029936" y="25776"/>
                </a:lnTo>
                <a:lnTo>
                  <a:pt x="947655" y="15323"/>
                </a:lnTo>
                <a:lnTo>
                  <a:pt x="894376" y="10927"/>
                </a:lnTo>
                <a:lnTo>
                  <a:pt x="834118" y="7176"/>
                </a:lnTo>
                <a:lnTo>
                  <a:pt x="767716" y="4140"/>
                </a:lnTo>
                <a:lnTo>
                  <a:pt x="696007" y="1885"/>
                </a:lnTo>
                <a:lnTo>
                  <a:pt x="619824" y="482"/>
                </a:lnTo>
                <a:lnTo>
                  <a:pt x="54000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3111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4" h="89535">
                <a:moveTo>
                  <a:pt x="1080135" y="44577"/>
                </a:moveTo>
                <a:lnTo>
                  <a:pt x="1029936" y="63426"/>
                </a:lnTo>
                <a:lnTo>
                  <a:pt x="947655" y="73905"/>
                </a:lnTo>
                <a:lnTo>
                  <a:pt x="894376" y="78312"/>
                </a:lnTo>
                <a:lnTo>
                  <a:pt x="834118" y="82073"/>
                </a:lnTo>
                <a:lnTo>
                  <a:pt x="767716" y="85117"/>
                </a:lnTo>
                <a:lnTo>
                  <a:pt x="696007" y="87377"/>
                </a:lnTo>
                <a:lnTo>
                  <a:pt x="619824" y="88784"/>
                </a:lnTo>
                <a:lnTo>
                  <a:pt x="540004" y="89268"/>
                </a:lnTo>
                <a:lnTo>
                  <a:pt x="460186" y="88784"/>
                </a:lnTo>
                <a:lnTo>
                  <a:pt x="384011" y="87377"/>
                </a:lnTo>
                <a:lnTo>
                  <a:pt x="312314" y="85117"/>
                </a:lnTo>
                <a:lnTo>
                  <a:pt x="245927" y="82073"/>
                </a:lnTo>
                <a:lnTo>
                  <a:pt x="185686" y="78312"/>
                </a:lnTo>
                <a:lnTo>
                  <a:pt x="132424" y="73905"/>
                </a:lnTo>
                <a:lnTo>
                  <a:pt x="86976" y="68920"/>
                </a:lnTo>
                <a:lnTo>
                  <a:pt x="22856" y="57491"/>
                </a:lnTo>
                <a:lnTo>
                  <a:pt x="0" y="44577"/>
                </a:lnTo>
                <a:lnTo>
                  <a:pt x="5853" y="37985"/>
                </a:lnTo>
                <a:lnTo>
                  <a:pt x="50175" y="25776"/>
                </a:lnTo>
                <a:lnTo>
                  <a:pt x="132424" y="15323"/>
                </a:lnTo>
                <a:lnTo>
                  <a:pt x="185686" y="10927"/>
                </a:lnTo>
                <a:lnTo>
                  <a:pt x="245927" y="7176"/>
                </a:lnTo>
                <a:lnTo>
                  <a:pt x="312314" y="4140"/>
                </a:lnTo>
                <a:lnTo>
                  <a:pt x="384011" y="1885"/>
                </a:lnTo>
                <a:lnTo>
                  <a:pt x="460186" y="482"/>
                </a:lnTo>
                <a:lnTo>
                  <a:pt x="540004" y="0"/>
                </a:lnTo>
                <a:lnTo>
                  <a:pt x="619824" y="482"/>
                </a:lnTo>
                <a:lnTo>
                  <a:pt x="696007" y="1885"/>
                </a:lnTo>
                <a:lnTo>
                  <a:pt x="767716" y="4140"/>
                </a:lnTo>
                <a:lnTo>
                  <a:pt x="834118" y="7176"/>
                </a:lnTo>
                <a:lnTo>
                  <a:pt x="894376" y="10927"/>
                </a:lnTo>
                <a:lnTo>
                  <a:pt x="947655" y="15323"/>
                </a:lnTo>
                <a:lnTo>
                  <a:pt x="993120" y="20296"/>
                </a:lnTo>
                <a:lnTo>
                  <a:pt x="1057267" y="31695"/>
                </a:lnTo>
                <a:lnTo>
                  <a:pt x="1080135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73111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4" h="313054">
                <a:moveTo>
                  <a:pt x="1080135" y="0"/>
                </a:moveTo>
                <a:lnTo>
                  <a:pt x="1080135" y="267931"/>
                </a:lnTo>
                <a:lnTo>
                  <a:pt x="1074278" y="274530"/>
                </a:lnTo>
                <a:lnTo>
                  <a:pt x="1029936" y="286757"/>
                </a:lnTo>
                <a:lnTo>
                  <a:pt x="947655" y="297228"/>
                </a:lnTo>
                <a:lnTo>
                  <a:pt x="894376" y="301633"/>
                </a:lnTo>
                <a:lnTo>
                  <a:pt x="834118" y="305391"/>
                </a:lnTo>
                <a:lnTo>
                  <a:pt x="767716" y="308435"/>
                </a:lnTo>
                <a:lnTo>
                  <a:pt x="696007" y="310694"/>
                </a:lnTo>
                <a:lnTo>
                  <a:pt x="619824" y="312100"/>
                </a:lnTo>
                <a:lnTo>
                  <a:pt x="540004" y="312585"/>
                </a:lnTo>
                <a:lnTo>
                  <a:pt x="460186" y="312100"/>
                </a:lnTo>
                <a:lnTo>
                  <a:pt x="384011" y="310694"/>
                </a:lnTo>
                <a:lnTo>
                  <a:pt x="312314" y="308435"/>
                </a:lnTo>
                <a:lnTo>
                  <a:pt x="245927" y="305391"/>
                </a:lnTo>
                <a:lnTo>
                  <a:pt x="185686" y="301633"/>
                </a:lnTo>
                <a:lnTo>
                  <a:pt x="132424" y="297228"/>
                </a:lnTo>
                <a:lnTo>
                  <a:pt x="86976" y="292246"/>
                </a:lnTo>
                <a:lnTo>
                  <a:pt x="22856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692390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395971" y="4593335"/>
            <a:ext cx="644651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75016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53246" y="4168140"/>
            <a:ext cx="490220" cy="76200"/>
          </a:xfrm>
          <a:custGeom>
            <a:avLst/>
            <a:gdLst/>
            <a:ahLst/>
            <a:cxnLst/>
            <a:rect l="l" t="t" r="r" b="b"/>
            <a:pathLst>
              <a:path w="490220" h="76200">
                <a:moveTo>
                  <a:pt x="413511" y="0"/>
                </a:moveTo>
                <a:lnTo>
                  <a:pt x="413511" y="76200"/>
                </a:lnTo>
                <a:lnTo>
                  <a:pt x="477011" y="44450"/>
                </a:lnTo>
                <a:lnTo>
                  <a:pt x="426211" y="44450"/>
                </a:lnTo>
                <a:lnTo>
                  <a:pt x="426211" y="31750"/>
                </a:lnTo>
                <a:lnTo>
                  <a:pt x="477011" y="31750"/>
                </a:lnTo>
                <a:lnTo>
                  <a:pt x="413511" y="0"/>
                </a:lnTo>
                <a:close/>
              </a:path>
              <a:path w="490220" h="76200">
                <a:moveTo>
                  <a:pt x="4135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3511" y="44450"/>
                </a:lnTo>
                <a:lnTo>
                  <a:pt x="413511" y="31750"/>
                </a:lnTo>
                <a:close/>
              </a:path>
              <a:path w="490220" h="76200">
                <a:moveTo>
                  <a:pt x="477011" y="31750"/>
                </a:moveTo>
                <a:lnTo>
                  <a:pt x="426211" y="31750"/>
                </a:lnTo>
                <a:lnTo>
                  <a:pt x="426211" y="44450"/>
                </a:lnTo>
                <a:lnTo>
                  <a:pt x="477011" y="44450"/>
                </a:lnTo>
                <a:lnTo>
                  <a:pt x="489711" y="38100"/>
                </a:lnTo>
                <a:lnTo>
                  <a:pt x="47701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75016" y="4356989"/>
            <a:ext cx="76200" cy="296545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19963"/>
                </a:moveTo>
                <a:lnTo>
                  <a:pt x="0" y="219963"/>
                </a:lnTo>
                <a:lnTo>
                  <a:pt x="38100" y="296163"/>
                </a:lnTo>
                <a:lnTo>
                  <a:pt x="69850" y="232663"/>
                </a:lnTo>
                <a:lnTo>
                  <a:pt x="31750" y="232663"/>
                </a:lnTo>
                <a:lnTo>
                  <a:pt x="31750" y="219963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2663"/>
                </a:lnTo>
                <a:lnTo>
                  <a:pt x="44450" y="232663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19963"/>
                </a:moveTo>
                <a:lnTo>
                  <a:pt x="44450" y="219963"/>
                </a:lnTo>
                <a:lnTo>
                  <a:pt x="44450" y="232663"/>
                </a:lnTo>
                <a:lnTo>
                  <a:pt x="69850" y="232663"/>
                </a:lnTo>
                <a:lnTo>
                  <a:pt x="76200" y="219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95971" y="3810000"/>
            <a:ext cx="1074420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7145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7145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07146" y="3983354"/>
            <a:ext cx="6350" cy="72390"/>
          </a:xfrm>
          <a:custGeom>
            <a:avLst/>
            <a:gdLst/>
            <a:ahLst/>
            <a:cxnLst/>
            <a:rect l="l" t="t" r="r" b="b"/>
            <a:pathLst>
              <a:path w="6350" h="72389">
                <a:moveTo>
                  <a:pt x="5969" y="72009"/>
                </a:moveTo>
                <a:lnTo>
                  <a:pt x="0" y="0"/>
                </a:lnTo>
              </a:path>
            </a:pathLst>
          </a:custGeom>
          <a:ln w="126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09204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73111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4" h="263525">
                <a:moveTo>
                  <a:pt x="1036193" y="0"/>
                </a:moveTo>
                <a:lnTo>
                  <a:pt x="43815" y="0"/>
                </a:lnTo>
                <a:lnTo>
                  <a:pt x="26735" y="3454"/>
                </a:lnTo>
                <a:lnTo>
                  <a:pt x="12811" y="12874"/>
                </a:lnTo>
                <a:lnTo>
                  <a:pt x="3434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34" y="236682"/>
                </a:lnTo>
                <a:lnTo>
                  <a:pt x="12811" y="250650"/>
                </a:lnTo>
                <a:lnTo>
                  <a:pt x="26735" y="260070"/>
                </a:lnTo>
                <a:lnTo>
                  <a:pt x="43815" y="263525"/>
                </a:lnTo>
                <a:lnTo>
                  <a:pt x="1036193" y="263525"/>
                </a:lnTo>
                <a:lnTo>
                  <a:pt x="1053292" y="260070"/>
                </a:lnTo>
                <a:lnTo>
                  <a:pt x="1067260" y="250650"/>
                </a:lnTo>
                <a:lnTo>
                  <a:pt x="1076680" y="236682"/>
                </a:lnTo>
                <a:lnTo>
                  <a:pt x="1080135" y="219583"/>
                </a:lnTo>
                <a:lnTo>
                  <a:pt x="1080135" y="43942"/>
                </a:lnTo>
                <a:lnTo>
                  <a:pt x="1076680" y="26842"/>
                </a:lnTo>
                <a:lnTo>
                  <a:pt x="1067260" y="12874"/>
                </a:lnTo>
                <a:lnTo>
                  <a:pt x="1053292" y="3454"/>
                </a:lnTo>
                <a:lnTo>
                  <a:pt x="1036193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3111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4" h="263525">
                <a:moveTo>
                  <a:pt x="0" y="43942"/>
                </a:moveTo>
                <a:lnTo>
                  <a:pt x="3434" y="26842"/>
                </a:lnTo>
                <a:lnTo>
                  <a:pt x="12811" y="12874"/>
                </a:lnTo>
                <a:lnTo>
                  <a:pt x="26735" y="3454"/>
                </a:lnTo>
                <a:lnTo>
                  <a:pt x="43815" y="0"/>
                </a:lnTo>
                <a:lnTo>
                  <a:pt x="1036193" y="0"/>
                </a:lnTo>
                <a:lnTo>
                  <a:pt x="1053292" y="3454"/>
                </a:lnTo>
                <a:lnTo>
                  <a:pt x="1067260" y="12874"/>
                </a:lnTo>
                <a:lnTo>
                  <a:pt x="1076680" y="26842"/>
                </a:lnTo>
                <a:lnTo>
                  <a:pt x="1080135" y="43942"/>
                </a:lnTo>
                <a:lnTo>
                  <a:pt x="1080135" y="219583"/>
                </a:lnTo>
                <a:lnTo>
                  <a:pt x="1076680" y="236682"/>
                </a:lnTo>
                <a:lnTo>
                  <a:pt x="1067260" y="250650"/>
                </a:lnTo>
                <a:lnTo>
                  <a:pt x="1053292" y="260070"/>
                </a:lnTo>
                <a:lnTo>
                  <a:pt x="1036193" y="263525"/>
                </a:lnTo>
                <a:lnTo>
                  <a:pt x="43815" y="263525"/>
                </a:lnTo>
                <a:lnTo>
                  <a:pt x="26735" y="260070"/>
                </a:lnTo>
                <a:lnTo>
                  <a:pt x="12811" y="250650"/>
                </a:lnTo>
                <a:lnTo>
                  <a:pt x="3434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38973" y="4704715"/>
            <a:ext cx="8001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44296" y="2948939"/>
            <a:ext cx="2955036" cy="3627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91055" y="2968751"/>
            <a:ext cx="1504188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820140" y="2925317"/>
            <a:ext cx="2952750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590"/>
              </a:spcBef>
            </a:pP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순수  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기반</a:t>
            </a:r>
            <a:r>
              <a:rPr sz="13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012691" y="2948939"/>
            <a:ext cx="3026664" cy="3627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82311" y="2968751"/>
            <a:ext cx="1530096" cy="3657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988561" y="2924936"/>
            <a:ext cx="3024505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590"/>
              </a:spcBef>
            </a:pPr>
            <a:r>
              <a:rPr sz="1300" b="1" spc="8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252716" y="2948939"/>
            <a:ext cx="2955035" cy="3627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17764" y="2968751"/>
            <a:ext cx="1469135" cy="3657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229093" y="2924936"/>
            <a:ext cx="2952750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590"/>
              </a:spcBef>
            </a:pPr>
            <a:r>
              <a:rPr sz="1300" b="1" spc="114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008888" y="4084320"/>
            <a:ext cx="1089660" cy="3108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54252" y="4104132"/>
            <a:ext cx="649223" cy="2956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7869" y="4063491"/>
            <a:ext cx="1080770" cy="301625"/>
          </a:xfrm>
          <a:custGeom>
            <a:avLst/>
            <a:gdLst/>
            <a:ahLst/>
            <a:cxnLst/>
            <a:rect l="l" t="t" r="r" b="b"/>
            <a:pathLst>
              <a:path w="1080770" h="301625">
                <a:moveTo>
                  <a:pt x="1029906" y="0"/>
                </a:moveTo>
                <a:lnTo>
                  <a:pt x="50279" y="0"/>
                </a:lnTo>
                <a:lnTo>
                  <a:pt x="30705" y="3946"/>
                </a:lnTo>
                <a:lnTo>
                  <a:pt x="14724" y="14716"/>
                </a:lnTo>
                <a:lnTo>
                  <a:pt x="3950" y="30700"/>
                </a:lnTo>
                <a:lnTo>
                  <a:pt x="0" y="50291"/>
                </a:lnTo>
                <a:lnTo>
                  <a:pt x="0" y="251332"/>
                </a:lnTo>
                <a:lnTo>
                  <a:pt x="3950" y="270924"/>
                </a:lnTo>
                <a:lnTo>
                  <a:pt x="14724" y="286908"/>
                </a:lnTo>
                <a:lnTo>
                  <a:pt x="30705" y="297678"/>
                </a:lnTo>
                <a:lnTo>
                  <a:pt x="50279" y="301624"/>
                </a:lnTo>
                <a:lnTo>
                  <a:pt x="1029906" y="301624"/>
                </a:lnTo>
                <a:lnTo>
                  <a:pt x="1049444" y="297678"/>
                </a:lnTo>
                <a:lnTo>
                  <a:pt x="1065434" y="286908"/>
                </a:lnTo>
                <a:lnTo>
                  <a:pt x="1076233" y="270924"/>
                </a:lnTo>
                <a:lnTo>
                  <a:pt x="1080198" y="251332"/>
                </a:lnTo>
                <a:lnTo>
                  <a:pt x="1080198" y="50291"/>
                </a:lnTo>
                <a:lnTo>
                  <a:pt x="1076233" y="30700"/>
                </a:lnTo>
                <a:lnTo>
                  <a:pt x="1065434" y="14716"/>
                </a:lnTo>
                <a:lnTo>
                  <a:pt x="1049444" y="3946"/>
                </a:lnTo>
                <a:lnTo>
                  <a:pt x="1029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7869" y="4063491"/>
            <a:ext cx="1080770" cy="301625"/>
          </a:xfrm>
          <a:custGeom>
            <a:avLst/>
            <a:gdLst/>
            <a:ahLst/>
            <a:cxnLst/>
            <a:rect l="l" t="t" r="r" b="b"/>
            <a:pathLst>
              <a:path w="1080770" h="301625">
                <a:moveTo>
                  <a:pt x="0" y="50291"/>
                </a:moveTo>
                <a:lnTo>
                  <a:pt x="3950" y="30700"/>
                </a:lnTo>
                <a:lnTo>
                  <a:pt x="14724" y="14716"/>
                </a:lnTo>
                <a:lnTo>
                  <a:pt x="30705" y="3946"/>
                </a:lnTo>
                <a:lnTo>
                  <a:pt x="50279" y="0"/>
                </a:lnTo>
                <a:lnTo>
                  <a:pt x="1029906" y="0"/>
                </a:lnTo>
                <a:lnTo>
                  <a:pt x="1049444" y="3946"/>
                </a:lnTo>
                <a:lnTo>
                  <a:pt x="1065434" y="14716"/>
                </a:lnTo>
                <a:lnTo>
                  <a:pt x="1076233" y="30700"/>
                </a:lnTo>
                <a:lnTo>
                  <a:pt x="1080198" y="50291"/>
                </a:lnTo>
                <a:lnTo>
                  <a:pt x="1080198" y="251332"/>
                </a:lnTo>
                <a:lnTo>
                  <a:pt x="1076233" y="270924"/>
                </a:lnTo>
                <a:lnTo>
                  <a:pt x="1065434" y="286908"/>
                </a:lnTo>
                <a:lnTo>
                  <a:pt x="1049444" y="297678"/>
                </a:lnTo>
                <a:lnTo>
                  <a:pt x="1029906" y="301624"/>
                </a:lnTo>
                <a:lnTo>
                  <a:pt x="50279" y="301624"/>
                </a:lnTo>
                <a:lnTo>
                  <a:pt x="30705" y="297678"/>
                </a:lnTo>
                <a:lnTo>
                  <a:pt x="14724" y="286908"/>
                </a:lnTo>
                <a:lnTo>
                  <a:pt x="3950" y="270924"/>
                </a:lnTo>
                <a:lnTo>
                  <a:pt x="0" y="251332"/>
                </a:lnTo>
                <a:lnTo>
                  <a:pt x="0" y="5029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400300" y="4084320"/>
            <a:ext cx="1258824" cy="3108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01111" y="4104132"/>
            <a:ext cx="507491" cy="2956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9726" y="4063491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1199388" y="0"/>
                </a:moveTo>
                <a:lnTo>
                  <a:pt x="50292" y="0"/>
                </a:lnTo>
                <a:lnTo>
                  <a:pt x="30753" y="3946"/>
                </a:lnTo>
                <a:lnTo>
                  <a:pt x="14763" y="14716"/>
                </a:lnTo>
                <a:lnTo>
                  <a:pt x="3964" y="30700"/>
                </a:lnTo>
                <a:lnTo>
                  <a:pt x="0" y="50291"/>
                </a:lnTo>
                <a:lnTo>
                  <a:pt x="0" y="251332"/>
                </a:lnTo>
                <a:lnTo>
                  <a:pt x="3964" y="270924"/>
                </a:lnTo>
                <a:lnTo>
                  <a:pt x="14763" y="286908"/>
                </a:lnTo>
                <a:lnTo>
                  <a:pt x="30753" y="297678"/>
                </a:lnTo>
                <a:lnTo>
                  <a:pt x="50292" y="301624"/>
                </a:lnTo>
                <a:lnTo>
                  <a:pt x="1199388" y="301624"/>
                </a:lnTo>
                <a:lnTo>
                  <a:pt x="1218926" y="297678"/>
                </a:lnTo>
                <a:lnTo>
                  <a:pt x="1234916" y="286908"/>
                </a:lnTo>
                <a:lnTo>
                  <a:pt x="1245715" y="270924"/>
                </a:lnTo>
                <a:lnTo>
                  <a:pt x="1249679" y="251332"/>
                </a:lnTo>
                <a:lnTo>
                  <a:pt x="1249679" y="50291"/>
                </a:lnTo>
                <a:lnTo>
                  <a:pt x="1245715" y="30700"/>
                </a:lnTo>
                <a:lnTo>
                  <a:pt x="1234916" y="14716"/>
                </a:lnTo>
                <a:lnTo>
                  <a:pt x="1218926" y="3946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9726" y="4063491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0" y="50291"/>
                </a:moveTo>
                <a:lnTo>
                  <a:pt x="3964" y="30700"/>
                </a:lnTo>
                <a:lnTo>
                  <a:pt x="14763" y="14716"/>
                </a:lnTo>
                <a:lnTo>
                  <a:pt x="30753" y="3946"/>
                </a:lnTo>
                <a:lnTo>
                  <a:pt x="50292" y="0"/>
                </a:lnTo>
                <a:lnTo>
                  <a:pt x="1199388" y="0"/>
                </a:lnTo>
                <a:lnTo>
                  <a:pt x="1218926" y="3946"/>
                </a:lnTo>
                <a:lnTo>
                  <a:pt x="1234916" y="14716"/>
                </a:lnTo>
                <a:lnTo>
                  <a:pt x="1245715" y="30700"/>
                </a:lnTo>
                <a:lnTo>
                  <a:pt x="1249679" y="50291"/>
                </a:lnTo>
                <a:lnTo>
                  <a:pt x="1249679" y="251332"/>
                </a:lnTo>
                <a:lnTo>
                  <a:pt x="1245715" y="270924"/>
                </a:lnTo>
                <a:lnTo>
                  <a:pt x="1234916" y="286908"/>
                </a:lnTo>
                <a:lnTo>
                  <a:pt x="1218926" y="297678"/>
                </a:lnTo>
                <a:lnTo>
                  <a:pt x="1199388" y="301624"/>
                </a:lnTo>
                <a:lnTo>
                  <a:pt x="50292" y="301624"/>
                </a:lnTo>
                <a:lnTo>
                  <a:pt x="30753" y="297678"/>
                </a:lnTo>
                <a:lnTo>
                  <a:pt x="14763" y="286908"/>
                </a:lnTo>
                <a:lnTo>
                  <a:pt x="3964" y="270924"/>
                </a:lnTo>
                <a:lnTo>
                  <a:pt x="0" y="251332"/>
                </a:lnTo>
                <a:lnTo>
                  <a:pt x="0" y="5029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987044" y="3678808"/>
            <a:ext cx="264350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935"/>
              </a:spcBef>
              <a:tabLst>
                <a:tab pos="1874520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30" dirty="0">
                <a:solidFill>
                  <a:srgbClr val="585858"/>
                </a:solidFill>
                <a:latin typeface="Arial"/>
                <a:cs typeface="Arial"/>
              </a:rPr>
              <a:t>DTO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068067" y="4176140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5" h="76200">
                <a:moveTo>
                  <a:pt x="235457" y="0"/>
                </a:moveTo>
                <a:lnTo>
                  <a:pt x="235457" y="76199"/>
                </a:lnTo>
                <a:lnTo>
                  <a:pt x="298957" y="44449"/>
                </a:lnTo>
                <a:lnTo>
                  <a:pt x="248157" y="44449"/>
                </a:lnTo>
                <a:lnTo>
                  <a:pt x="248157" y="31749"/>
                </a:lnTo>
                <a:lnTo>
                  <a:pt x="298957" y="31749"/>
                </a:lnTo>
                <a:lnTo>
                  <a:pt x="235457" y="0"/>
                </a:lnTo>
                <a:close/>
              </a:path>
              <a:path w="311785" h="76200">
                <a:moveTo>
                  <a:pt x="23545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35457" y="44449"/>
                </a:lnTo>
                <a:lnTo>
                  <a:pt x="235457" y="31749"/>
                </a:lnTo>
                <a:close/>
              </a:path>
              <a:path w="311785" h="76200">
                <a:moveTo>
                  <a:pt x="298957" y="31749"/>
                </a:moveTo>
                <a:lnTo>
                  <a:pt x="248157" y="31749"/>
                </a:lnTo>
                <a:lnTo>
                  <a:pt x="248157" y="44449"/>
                </a:lnTo>
                <a:lnTo>
                  <a:pt x="298957" y="44449"/>
                </a:lnTo>
                <a:lnTo>
                  <a:pt x="311657" y="38099"/>
                </a:lnTo>
                <a:lnTo>
                  <a:pt x="29895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(16/16) </a:t>
            </a:r>
            <a:r>
              <a:rPr spc="545" dirty="0"/>
              <a:t>- </a:t>
            </a:r>
            <a:r>
              <a:rPr spc="-20" dirty="0">
                <a:latin typeface="Malgun Gothic"/>
                <a:cs typeface="Malgun Gothic"/>
              </a:rPr>
              <a:t>동적</a:t>
            </a:r>
            <a:r>
              <a:rPr spc="-5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매핑</a:t>
            </a:r>
          </a:p>
        </p:txBody>
      </p:sp>
      <p:sp>
        <p:nvSpPr>
          <p:cNvPr id="4" name="object 4"/>
          <p:cNvSpPr/>
          <p:nvPr/>
        </p:nvSpPr>
        <p:spPr>
          <a:xfrm>
            <a:off x="1852041" y="2708948"/>
            <a:ext cx="7273290" cy="3744595"/>
          </a:xfrm>
          <a:custGeom>
            <a:avLst/>
            <a:gdLst/>
            <a:ahLst/>
            <a:cxnLst/>
            <a:rect l="l" t="t" r="r" b="b"/>
            <a:pathLst>
              <a:path w="7273290" h="3744595">
                <a:moveTo>
                  <a:pt x="0" y="3744468"/>
                </a:moveTo>
                <a:lnTo>
                  <a:pt x="7273035" y="3744468"/>
                </a:lnTo>
                <a:lnTo>
                  <a:pt x="7273035" y="0"/>
                </a:lnTo>
                <a:lnTo>
                  <a:pt x="0" y="0"/>
                </a:lnTo>
                <a:lnTo>
                  <a:pt x="0" y="37444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2041" y="2708948"/>
            <a:ext cx="7273290" cy="3744595"/>
          </a:xfrm>
          <a:custGeom>
            <a:avLst/>
            <a:gdLst/>
            <a:ahLst/>
            <a:cxnLst/>
            <a:rect l="l" t="t" r="r" b="b"/>
            <a:pathLst>
              <a:path w="7273290" h="3744595">
                <a:moveTo>
                  <a:pt x="0" y="3744468"/>
                </a:moveTo>
                <a:lnTo>
                  <a:pt x="7273035" y="3744468"/>
                </a:lnTo>
                <a:lnTo>
                  <a:pt x="7273035" y="0"/>
                </a:lnTo>
                <a:lnTo>
                  <a:pt x="0" y="0"/>
                </a:lnTo>
                <a:lnTo>
                  <a:pt x="0" y="374446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085" y="4005110"/>
            <a:ext cx="6697345" cy="22326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50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discriminator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"vehicle_type"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"1"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"carResult"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"doorCount"</a:t>
            </a:r>
            <a:r>
              <a:rPr sz="12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"door_count"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"2"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"truckResult"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"boxsize"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"box_size"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"extendedCab"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"extended_cab"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"3"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"suvResult"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"allWheelDrive"</a:t>
            </a:r>
            <a:r>
              <a:rPr sz="12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"all_wheel_drive"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5177155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discriminator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6275" y="6217920"/>
            <a:ext cx="10769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085" y="4005110"/>
            <a:ext cx="6697345" cy="2232660"/>
          </a:xfrm>
          <a:custGeom>
            <a:avLst/>
            <a:gdLst/>
            <a:ahLst/>
            <a:cxnLst/>
            <a:rect l="l" t="t" r="r" b="b"/>
            <a:pathLst>
              <a:path w="6697345" h="2232660">
                <a:moveTo>
                  <a:pt x="0" y="2232279"/>
                </a:moveTo>
                <a:lnTo>
                  <a:pt x="6696963" y="2232279"/>
                </a:lnTo>
                <a:lnTo>
                  <a:pt x="6696963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2085" y="4005110"/>
            <a:ext cx="6697345" cy="2232660"/>
          </a:xfrm>
          <a:custGeom>
            <a:avLst/>
            <a:gdLst/>
            <a:ahLst/>
            <a:cxnLst/>
            <a:rect l="l" t="t" r="r" b="b"/>
            <a:pathLst>
              <a:path w="6697345" h="2232660">
                <a:moveTo>
                  <a:pt x="0" y="2232279"/>
                </a:moveTo>
                <a:lnTo>
                  <a:pt x="6696963" y="2232279"/>
                </a:lnTo>
                <a:lnTo>
                  <a:pt x="6696963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2041" y="2415057"/>
            <a:ext cx="7273290" cy="294005"/>
          </a:xfrm>
          <a:custGeom>
            <a:avLst/>
            <a:gdLst/>
            <a:ahLst/>
            <a:cxnLst/>
            <a:rect l="l" t="t" r="r" b="b"/>
            <a:pathLst>
              <a:path w="7273290" h="294005">
                <a:moveTo>
                  <a:pt x="0" y="293852"/>
                </a:moveTo>
                <a:lnTo>
                  <a:pt x="7273035" y="293852"/>
                </a:lnTo>
                <a:lnTo>
                  <a:pt x="7273035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2041" y="2415057"/>
            <a:ext cx="7273290" cy="294005"/>
          </a:xfrm>
          <a:custGeom>
            <a:avLst/>
            <a:gdLst/>
            <a:ahLst/>
            <a:cxnLst/>
            <a:rect l="l" t="t" r="r" b="b"/>
            <a:pathLst>
              <a:path w="7273290" h="294005">
                <a:moveTo>
                  <a:pt x="0" y="293852"/>
                </a:moveTo>
                <a:lnTo>
                  <a:pt x="7273035" y="293852"/>
                </a:lnTo>
                <a:lnTo>
                  <a:pt x="7273035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5751" y="2421635"/>
            <a:ext cx="527304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2744" y="2406395"/>
            <a:ext cx="44805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0488" y="2421635"/>
            <a:ext cx="249936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2406395"/>
            <a:ext cx="571500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1300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406395"/>
            <a:ext cx="571500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0588" y="2421635"/>
            <a:ext cx="249936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0211" y="2406395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2528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0628" y="2406395"/>
            <a:ext cx="45262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2944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1044" y="2406395"/>
            <a:ext cx="691896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2628" y="2421635"/>
            <a:ext cx="254508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3118" y="862329"/>
            <a:ext cx="9312910" cy="318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78760" algn="ctr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상황에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385" dirty="0">
                <a:latin typeface="Malgun Gothic"/>
                <a:cs typeface="Malgun Gothic"/>
              </a:rPr>
              <a:t>결과매핑을 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70" dirty="0">
                <a:latin typeface="Malgun Gothic"/>
                <a:cs typeface="Malgun Gothic"/>
              </a:rPr>
              <a:t>있는 </a:t>
            </a:r>
            <a:r>
              <a:rPr sz="1800" b="1" spc="-385" dirty="0">
                <a:latin typeface="Malgun Gothic"/>
                <a:cs typeface="Malgun Gothic"/>
              </a:rPr>
              <a:t>동적매핑을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객체가  상속관계를  가진  </a:t>
            </a:r>
            <a:r>
              <a:rPr sz="1600" spc="-190" dirty="0">
                <a:latin typeface="Gulim"/>
                <a:cs typeface="Gulim"/>
              </a:rPr>
              <a:t>경우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결과를  매핑하는  과정에서  하위  타입을  결정하는  경우가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45" dirty="0">
                <a:latin typeface="Gulim"/>
                <a:cs typeface="Gulim"/>
              </a:rPr>
              <a:t>있습니다</a:t>
            </a:r>
            <a:r>
              <a:rPr sz="1600" spc="-245" dirty="0">
                <a:latin typeface="Calibri"/>
                <a:cs typeface="Calibri"/>
              </a:rPr>
              <a:t>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discriminator </a:t>
            </a:r>
            <a:r>
              <a:rPr sz="1600" spc="-320" dirty="0">
                <a:latin typeface="Gulim"/>
                <a:cs typeface="Gulim"/>
              </a:rPr>
              <a:t>엘리먼트는  </a:t>
            </a:r>
            <a:r>
              <a:rPr sz="1600" spc="-30" dirty="0">
                <a:latin typeface="Calibri"/>
                <a:cs typeface="Calibri"/>
              </a:rPr>
              <a:t>java</a:t>
            </a:r>
            <a:r>
              <a:rPr sz="1600" spc="-30" dirty="0">
                <a:latin typeface="Gulim"/>
                <a:cs typeface="Gulim"/>
              </a:rPr>
              <a:t>의 </a:t>
            </a:r>
            <a:r>
              <a:rPr sz="1600" spc="45" dirty="0">
                <a:latin typeface="Calibri"/>
                <a:cs typeface="Calibri"/>
              </a:rPr>
              <a:t>switch </a:t>
            </a:r>
            <a:r>
              <a:rPr sz="1600" spc="-320" dirty="0">
                <a:latin typeface="Gulim"/>
                <a:cs typeface="Gulim"/>
              </a:rPr>
              <a:t>구문과  </a:t>
            </a:r>
            <a:r>
              <a:rPr sz="1600" spc="-240" dirty="0">
                <a:latin typeface="Gulim"/>
                <a:cs typeface="Gulim"/>
              </a:rPr>
              <a:t>유사하며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상속관계의  클래스를  매핑할  때  </a:t>
            </a:r>
            <a:r>
              <a:rPr sz="1600" spc="-29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45" dirty="0">
                <a:latin typeface="Calibri"/>
                <a:cs typeface="Calibri"/>
              </a:rPr>
              <a:t>javaType </a:t>
            </a:r>
            <a:r>
              <a:rPr sz="1600" spc="-320" dirty="0">
                <a:latin typeface="Gulim"/>
                <a:cs typeface="Gulim"/>
              </a:rPr>
              <a:t>속성은  </a:t>
            </a:r>
            <a:r>
              <a:rPr sz="1600" spc="-80" dirty="0">
                <a:latin typeface="Calibri"/>
                <a:cs typeface="Calibri"/>
              </a:rPr>
              <a:t>java</a:t>
            </a:r>
            <a:r>
              <a:rPr sz="1600" spc="-80" dirty="0">
                <a:latin typeface="Gulim"/>
                <a:cs typeface="Gulim"/>
              </a:rPr>
              <a:t>에서 </a:t>
            </a:r>
            <a:r>
              <a:rPr sz="1600" spc="-320" dirty="0">
                <a:latin typeface="Gulim"/>
                <a:cs typeface="Gulim"/>
              </a:rPr>
              <a:t>동일성  비교를  위해  </a:t>
            </a:r>
            <a:r>
              <a:rPr sz="1600" spc="-254" dirty="0">
                <a:latin typeface="Gulim"/>
                <a:cs typeface="Gulim"/>
              </a:rPr>
              <a:t>필요합니다</a:t>
            </a:r>
            <a:r>
              <a:rPr sz="1600" spc="-254" dirty="0">
                <a:latin typeface="Calibri"/>
                <a:cs typeface="Calibri"/>
              </a:rPr>
              <a:t>.    </a:t>
            </a:r>
            <a:r>
              <a:rPr sz="1600" spc="70" dirty="0">
                <a:latin typeface="Calibri"/>
                <a:cs typeface="Calibri"/>
              </a:rPr>
              <a:t>column </a:t>
            </a:r>
            <a:r>
              <a:rPr sz="1600" spc="-320" dirty="0">
                <a:latin typeface="Gulim"/>
                <a:cs typeface="Gulim"/>
              </a:rPr>
              <a:t>속성은  비교  대상이  되는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150" dirty="0">
                <a:latin typeface="Calibri"/>
                <a:cs typeface="Calibri"/>
              </a:rPr>
              <a:t>DB</a:t>
            </a:r>
            <a:r>
              <a:rPr sz="1600" spc="-150" dirty="0">
                <a:latin typeface="Gulim"/>
                <a:cs typeface="Gulim"/>
              </a:rPr>
              <a:t>컬럼입니다</a:t>
            </a:r>
            <a:r>
              <a:rPr sz="1600" spc="-150" dirty="0">
                <a:latin typeface="Calibri"/>
                <a:cs typeface="Calibri"/>
              </a:rPr>
              <a:t>.</a:t>
            </a:r>
            <a:r>
              <a:rPr sz="1600" spc="-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Calibri"/>
                <a:cs typeface="Calibri"/>
              </a:rPr>
              <a:t>case </a:t>
            </a:r>
            <a:r>
              <a:rPr sz="1600" spc="-320" dirty="0">
                <a:latin typeface="Gulim"/>
                <a:cs typeface="Gulim"/>
              </a:rPr>
              <a:t>엘리먼트의  </a:t>
            </a:r>
            <a:r>
              <a:rPr sz="1600" spc="-95" dirty="0">
                <a:latin typeface="Calibri"/>
                <a:cs typeface="Calibri"/>
              </a:rPr>
              <a:t>value</a:t>
            </a:r>
            <a:r>
              <a:rPr sz="1600" spc="-95" dirty="0">
                <a:latin typeface="Gulim"/>
                <a:cs typeface="Gulim"/>
              </a:rPr>
              <a:t>속성에 </a:t>
            </a:r>
            <a:r>
              <a:rPr sz="1600" spc="-320" dirty="0">
                <a:latin typeface="Gulim"/>
                <a:cs typeface="Gulim"/>
              </a:rPr>
              <a:t>비교할  값을  </a:t>
            </a:r>
            <a:r>
              <a:rPr sz="1600" spc="-245" dirty="0">
                <a:latin typeface="Gulim"/>
                <a:cs typeface="Gulim"/>
              </a:rPr>
              <a:t>정의하고</a:t>
            </a:r>
            <a:r>
              <a:rPr sz="1600" spc="-245" dirty="0">
                <a:latin typeface="Calibri"/>
                <a:cs typeface="Calibri"/>
              </a:rPr>
              <a:t>,    </a:t>
            </a:r>
            <a:r>
              <a:rPr sz="1600" spc="20" dirty="0">
                <a:latin typeface="Calibri"/>
                <a:cs typeface="Calibri"/>
              </a:rPr>
              <a:t>resultType </a:t>
            </a:r>
            <a:r>
              <a:rPr sz="1600" spc="-320" dirty="0">
                <a:latin typeface="Gulim"/>
                <a:cs typeface="Gulim"/>
              </a:rPr>
              <a:t>속성에는  결과로  생성할  객체의  타입을   </a:t>
            </a:r>
            <a:r>
              <a:rPr sz="1600" spc="-275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정의합니다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560830">
              <a:lnSpc>
                <a:spcPct val="100000"/>
              </a:lnSpc>
              <a:spcBef>
                <a:spcPts val="122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200" b="1" spc="-65" dirty="0">
                <a:solidFill>
                  <a:srgbClr val="FFFFFF"/>
                </a:solidFill>
                <a:latin typeface="Malgun Gothic"/>
                <a:cs typeface="Malgun Gothic"/>
              </a:rPr>
              <a:t>문을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이용한  상황에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따른 동적</a:t>
            </a:r>
            <a:r>
              <a:rPr sz="12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595755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"vehicleResult"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"vin"</a:t>
            </a:r>
            <a:r>
              <a:rPr sz="1200" b="1" i="1" spc="-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"vin"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"year"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"year"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"make"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"make"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"model"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"model"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"color"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"color"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80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(1/8)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85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85368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파일에서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5" dirty="0">
                <a:latin typeface="Malgun Gothic"/>
                <a:cs typeface="Malgun Gothic"/>
              </a:rPr>
              <a:t>엘리먼트를  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활용하면 </a:t>
            </a:r>
            <a:r>
              <a:rPr sz="1800" b="1" spc="-375" dirty="0">
                <a:latin typeface="Malgun Gothic"/>
                <a:cs typeface="Malgun Gothic"/>
              </a:rPr>
              <a:t>조회 </a:t>
            </a:r>
            <a:r>
              <a:rPr sz="1800" b="1" spc="-380" dirty="0">
                <a:latin typeface="Malgun Gothic"/>
                <a:cs typeface="Malgun Gothic"/>
              </a:rPr>
              <a:t>조건이 </a:t>
            </a:r>
            <a:r>
              <a:rPr sz="1800" b="1" spc="-385" dirty="0">
                <a:latin typeface="Malgun Gothic"/>
                <a:cs typeface="Malgun Gothic"/>
              </a:rPr>
              <a:t>복잡하더라도 </a:t>
            </a:r>
            <a:r>
              <a:rPr sz="1800" b="1" spc="-220" dirty="0">
                <a:latin typeface="Calibri"/>
                <a:cs typeface="Calibri"/>
              </a:rPr>
              <a:t>1</a:t>
            </a:r>
            <a:r>
              <a:rPr sz="1800" b="1" spc="-220" dirty="0">
                <a:latin typeface="Malgun Gothic"/>
                <a:cs typeface="Malgun Gothic"/>
              </a:rPr>
              <a:t>개의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175" dirty="0">
                <a:latin typeface="Calibri"/>
                <a:cs typeface="Calibri"/>
              </a:rPr>
              <a:t>ID</a:t>
            </a:r>
            <a:r>
              <a:rPr sz="1800" b="1" spc="-175" dirty="0">
                <a:latin typeface="Malgun Gothic"/>
                <a:cs typeface="Malgun Gothic"/>
              </a:rPr>
              <a:t>만으로 </a:t>
            </a:r>
            <a:r>
              <a:rPr sz="1800" b="1" spc="-380" dirty="0">
                <a:latin typeface="Malgun Gothic"/>
                <a:cs typeface="Malgun Gothic"/>
              </a:rPr>
              <a:t>작성할 </a:t>
            </a:r>
            <a:r>
              <a:rPr sz="1800" b="1" spc="-365" dirty="0">
                <a:latin typeface="Malgun Gothic"/>
                <a:cs typeface="Malgun Gothic"/>
              </a:rPr>
              <a:t>수    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JSTL </a:t>
            </a:r>
            <a:r>
              <a:rPr sz="1800" b="1" spc="-380" dirty="0">
                <a:latin typeface="Malgun Gothic"/>
                <a:cs typeface="Malgun Gothic"/>
              </a:rPr>
              <a:t>문법을  </a:t>
            </a:r>
            <a:r>
              <a:rPr sz="1800" b="1" spc="-385" dirty="0">
                <a:latin typeface="Malgun Gothic"/>
                <a:cs typeface="Malgun Gothic"/>
              </a:rPr>
              <a:t>사용하여  직관적으로  </a:t>
            </a:r>
            <a:r>
              <a:rPr sz="1800" b="1" spc="-380" dirty="0">
                <a:latin typeface="Malgun Gothic"/>
                <a:cs typeface="Malgun Gothic"/>
              </a:rPr>
              <a:t>작성할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2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구문빌더  </a:t>
            </a:r>
            <a:r>
              <a:rPr sz="1800" b="1" spc="30" dirty="0">
                <a:latin typeface="Calibri"/>
                <a:cs typeface="Calibri"/>
              </a:rPr>
              <a:t>API(SelectBuilder, </a:t>
            </a:r>
            <a:r>
              <a:rPr sz="1800" b="1" spc="-5" dirty="0">
                <a:latin typeface="Calibri"/>
                <a:cs typeface="Calibri"/>
              </a:rPr>
              <a:t>SqlBuilder)</a:t>
            </a:r>
            <a:r>
              <a:rPr sz="1800" b="1" spc="-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839" y="2348864"/>
            <a:ext cx="9163685" cy="2668905"/>
          </a:xfrm>
          <a:custGeom>
            <a:avLst/>
            <a:gdLst/>
            <a:ahLst/>
            <a:cxnLst/>
            <a:rect l="l" t="t" r="r" b="b"/>
            <a:pathLst>
              <a:path w="9163685" h="2668904">
                <a:moveTo>
                  <a:pt x="0" y="2668905"/>
                </a:moveTo>
                <a:lnTo>
                  <a:pt x="9163304" y="2668905"/>
                </a:lnTo>
                <a:lnTo>
                  <a:pt x="9163304" y="0"/>
                </a:lnTo>
                <a:lnTo>
                  <a:pt x="0" y="0"/>
                </a:lnTo>
                <a:lnTo>
                  <a:pt x="0" y="26689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5542" y="2406142"/>
            <a:ext cx="2066925" cy="208915"/>
          </a:xfrm>
          <a:custGeom>
            <a:avLst/>
            <a:gdLst/>
            <a:ahLst/>
            <a:cxnLst/>
            <a:rect l="l" t="t" r="r" b="b"/>
            <a:pathLst>
              <a:path w="2066925" h="208914">
                <a:moveTo>
                  <a:pt x="0" y="208787"/>
                </a:moveTo>
                <a:lnTo>
                  <a:pt x="2066544" y="208787"/>
                </a:lnTo>
                <a:lnTo>
                  <a:pt x="206654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7839" y="2348864"/>
            <a:ext cx="9163685" cy="266890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"findAuthorByCondition"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</a:t>
            </a:r>
            <a:r>
              <a:rPr sz="1400" b="1" spc="3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email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 != null</a:t>
            </a:r>
            <a:r>
              <a:rPr sz="14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id =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</a:t>
            </a:r>
            <a:r>
              <a:rPr sz="14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name =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#{name}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(2/8)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85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/>
          <p:nvPr/>
        </p:nvSpPr>
        <p:spPr>
          <a:xfrm>
            <a:off x="1059878" y="234886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878" y="234886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2807" y="2350007"/>
            <a:ext cx="664463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350007"/>
            <a:ext cx="38100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6688" y="2350007"/>
            <a:ext cx="37947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5372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9878" y="270891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878" y="270891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5293" y="2771140"/>
            <a:ext cx="17589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alibri"/>
                <a:cs typeface="Calibri"/>
              </a:rPr>
              <a:t>if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878" y="306895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293" y="3131439"/>
            <a:ext cx="198373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0" dirty="0">
                <a:latin typeface="Calibri"/>
                <a:cs typeface="Calibri"/>
              </a:rPr>
              <a:t>choose, </a:t>
            </a:r>
            <a:r>
              <a:rPr sz="1400" spc="45" dirty="0">
                <a:latin typeface="Calibri"/>
                <a:cs typeface="Calibri"/>
              </a:rPr>
              <a:t>when,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otherwise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9878" y="342900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5293" y="3491357"/>
            <a:ext cx="5524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where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9878" y="3789045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5293" y="3851655"/>
            <a:ext cx="2857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set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2265" y="234886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2265" y="234886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6916" y="2350007"/>
            <a:ext cx="524255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0380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3118" y="862329"/>
            <a:ext cx="8207375" cy="178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조건에 </a:t>
            </a:r>
            <a:r>
              <a:rPr sz="1800" b="1" spc="-370" dirty="0">
                <a:latin typeface="Malgun Gothic"/>
                <a:cs typeface="Malgun Gothic"/>
              </a:rPr>
              <a:t>따라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동적으로 </a:t>
            </a:r>
            <a:r>
              <a:rPr sz="1800" b="1" spc="-385" dirty="0">
                <a:latin typeface="Malgun Gothic"/>
                <a:cs typeface="Malgun Gothic"/>
              </a:rPr>
              <a:t>생성해야  </a:t>
            </a:r>
            <a:r>
              <a:rPr sz="1800" b="1" spc="-375" dirty="0">
                <a:latin typeface="Malgun Gothic"/>
                <a:cs typeface="Malgun Gothic"/>
              </a:rPr>
              <a:t>하는 </a:t>
            </a:r>
            <a:r>
              <a:rPr sz="1800" b="1" spc="-380" dirty="0">
                <a:latin typeface="Malgun Gothic"/>
                <a:cs typeface="Malgun Gothic"/>
              </a:rPr>
              <a:t>경우에 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iBatis </a:t>
            </a:r>
            <a:r>
              <a:rPr sz="1800" b="1" spc="65" dirty="0">
                <a:latin typeface="Calibri"/>
                <a:cs typeface="Calibri"/>
              </a:rPr>
              <a:t>2.x </a:t>
            </a:r>
            <a:r>
              <a:rPr sz="1800" b="1" spc="-360" dirty="0">
                <a:latin typeface="Malgun Gothic"/>
                <a:cs typeface="Malgun Gothic"/>
              </a:rPr>
              <a:t>에 </a:t>
            </a:r>
            <a:r>
              <a:rPr sz="1800" b="1" spc="-375" dirty="0">
                <a:latin typeface="Malgun Gothic"/>
                <a:cs typeface="Malgun Gothic"/>
              </a:rPr>
              <a:t>비해  </a:t>
            </a:r>
            <a:r>
              <a:rPr sz="1800" b="1" spc="-380" dirty="0">
                <a:latin typeface="Malgun Gothic"/>
                <a:cs typeface="Malgun Gothic"/>
              </a:rPr>
              <a:t>줄어든  </a:t>
            </a:r>
            <a:r>
              <a:rPr sz="1800" b="1" spc="-385" dirty="0">
                <a:latin typeface="Malgun Gothic"/>
                <a:cs typeface="Malgun Gothic"/>
              </a:rPr>
              <a:t>엘리먼트와  </a:t>
            </a:r>
            <a:r>
              <a:rPr sz="1800" b="1" spc="-35" dirty="0">
                <a:latin typeface="Calibri"/>
                <a:cs typeface="Calibri"/>
              </a:rPr>
              <a:t>JSTL</a:t>
            </a:r>
            <a:r>
              <a:rPr sz="1800" b="1" spc="-35" dirty="0">
                <a:latin typeface="Malgun Gothic"/>
                <a:cs typeface="Malgun Gothic"/>
              </a:rPr>
              <a:t>과 </a:t>
            </a:r>
            <a:r>
              <a:rPr sz="1800" b="1" spc="-380" dirty="0">
                <a:latin typeface="Malgun Gothic"/>
                <a:cs typeface="Malgun Gothic"/>
              </a:rPr>
              <a:t>유사한  형태의  문법으로 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</a:t>
            </a:r>
            <a:r>
              <a:rPr sz="1800" b="1" spc="-1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에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5" dirty="0">
                <a:latin typeface="Malgun Gothic"/>
                <a:cs typeface="Malgun Gothic"/>
              </a:rPr>
              <a:t>엘리먼트를 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작성합니다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if, </a:t>
            </a:r>
            <a:r>
              <a:rPr sz="1800" b="1" spc="50" dirty="0">
                <a:latin typeface="Calibri"/>
                <a:cs typeface="Calibri"/>
              </a:rPr>
              <a:t>choose, </a:t>
            </a:r>
            <a:r>
              <a:rPr sz="1800" b="1" spc="45" dirty="0">
                <a:latin typeface="Calibri"/>
                <a:cs typeface="Calibri"/>
              </a:rPr>
              <a:t>when, </a:t>
            </a:r>
            <a:r>
              <a:rPr sz="1800" b="1" spc="10" dirty="0">
                <a:latin typeface="Calibri"/>
                <a:cs typeface="Calibri"/>
              </a:rPr>
              <a:t>otherwise, </a:t>
            </a:r>
            <a:r>
              <a:rPr sz="1800" b="1" spc="-5" dirty="0">
                <a:latin typeface="Calibri"/>
                <a:cs typeface="Calibri"/>
              </a:rPr>
              <a:t>trim, </a:t>
            </a:r>
            <a:r>
              <a:rPr sz="1800" b="1" spc="15" dirty="0">
                <a:latin typeface="Calibri"/>
                <a:cs typeface="Calibri"/>
              </a:rPr>
              <a:t>foreach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tabLst>
                <a:tab pos="4758690" algn="l"/>
              </a:tabLst>
            </a:pPr>
            <a:r>
              <a:rPr sz="14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엘리먼트명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4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2265" y="270891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2265" y="270891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76015" y="2774188"/>
            <a:ext cx="27933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조건을  만족할  경우에  </a:t>
            </a:r>
            <a:r>
              <a:rPr sz="1400" spc="25" dirty="0">
                <a:latin typeface="Calibri"/>
                <a:cs typeface="Calibri"/>
              </a:rPr>
              <a:t>SQL</a:t>
            </a:r>
            <a:r>
              <a:rPr sz="1400" spc="25" dirty="0">
                <a:latin typeface="Gulim"/>
                <a:cs typeface="Gulim"/>
              </a:rPr>
              <a:t>을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2265" y="306895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2265" y="342900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7516" y="3507613"/>
            <a:ext cx="1733295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2265" y="3789045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6842" y="3867911"/>
            <a:ext cx="39502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9878" y="414909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55293" y="4211573"/>
            <a:ext cx="3829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trim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59878" y="450913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55293" y="4571872"/>
            <a:ext cx="65151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alibri"/>
                <a:cs typeface="Calibri"/>
              </a:rPr>
              <a:t>foreach</a:t>
            </a:r>
            <a:r>
              <a:rPr sz="1400" spc="85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2265" y="414909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76015" y="3134486"/>
            <a:ext cx="634428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여러  </a:t>
            </a:r>
            <a:r>
              <a:rPr sz="1400" spc="-275" dirty="0">
                <a:latin typeface="Gulim"/>
                <a:cs typeface="Gulim"/>
              </a:rPr>
              <a:t>가지  </a:t>
            </a:r>
            <a:r>
              <a:rPr sz="1400" spc="-280" dirty="0">
                <a:latin typeface="Gulim"/>
                <a:cs typeface="Gulim"/>
              </a:rPr>
              <a:t>조건  중  한  조건을  만족할  </a:t>
            </a:r>
            <a:r>
              <a:rPr sz="1400" spc="-275" dirty="0">
                <a:latin typeface="Gulim"/>
                <a:cs typeface="Gulim"/>
              </a:rPr>
              <a:t>경우에  </a:t>
            </a:r>
            <a:r>
              <a:rPr sz="1400" spc="25" dirty="0">
                <a:latin typeface="Calibri"/>
                <a:cs typeface="Calibri"/>
              </a:rPr>
              <a:t>SQL</a:t>
            </a:r>
            <a:r>
              <a:rPr sz="1400" spc="25" dirty="0">
                <a:latin typeface="Gulim"/>
                <a:cs typeface="Gulim"/>
              </a:rPr>
              <a:t>을</a:t>
            </a:r>
            <a:r>
              <a:rPr sz="1400" spc="-8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761740" algn="l"/>
              </a:tabLst>
            </a:pPr>
            <a:r>
              <a:rPr sz="1400" spc="-90" dirty="0">
                <a:latin typeface="Calibri"/>
                <a:cs typeface="Calibri"/>
              </a:rPr>
              <a:t>where</a:t>
            </a:r>
            <a:r>
              <a:rPr sz="1400" spc="-90" dirty="0">
                <a:latin typeface="Gulim"/>
                <a:cs typeface="Gulim"/>
              </a:rPr>
              <a:t>조건이 </a:t>
            </a:r>
            <a:r>
              <a:rPr sz="1400" spc="-280" dirty="0">
                <a:latin typeface="Gulim"/>
                <a:cs typeface="Gulim"/>
              </a:rPr>
              <a:t>여러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문장일 </a:t>
            </a:r>
            <a:r>
              <a:rPr sz="1400" spc="-27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경우</a:t>
            </a:r>
            <a:r>
              <a:rPr sz="1400" spc="-280" dirty="0">
                <a:latin typeface="Calibri"/>
                <a:cs typeface="Calibri"/>
              </a:rPr>
              <a:t>	</a:t>
            </a:r>
            <a:r>
              <a:rPr sz="1400" spc="-280" dirty="0">
                <a:latin typeface="Gulim"/>
                <a:cs typeface="Gulim"/>
              </a:rPr>
              <a:t>문장을  </a:t>
            </a:r>
            <a:r>
              <a:rPr sz="1400" spc="-275" dirty="0">
                <a:latin typeface="Gulim"/>
                <a:cs typeface="Gulim"/>
              </a:rPr>
              <a:t>적절하게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68700"/>
              </a:lnSpc>
              <a:tabLst>
                <a:tab pos="4659630" algn="l"/>
              </a:tabLst>
            </a:pPr>
            <a:r>
              <a:rPr sz="1400" spc="15" dirty="0">
                <a:latin typeface="Calibri"/>
                <a:cs typeface="Calibri"/>
              </a:rPr>
              <a:t>update </a:t>
            </a:r>
            <a:r>
              <a:rPr sz="1400" spc="-280" dirty="0">
                <a:latin typeface="Gulim"/>
                <a:cs typeface="Gulim"/>
              </a:rPr>
              <a:t>구문에  여러  개의  </a:t>
            </a:r>
            <a:r>
              <a:rPr sz="1400" spc="-150" dirty="0">
                <a:latin typeface="Calibri"/>
                <a:cs typeface="Calibri"/>
              </a:rPr>
              <a:t>set</a:t>
            </a:r>
            <a:r>
              <a:rPr sz="1400" spc="-150" dirty="0">
                <a:latin typeface="Gulim"/>
                <a:cs typeface="Gulim"/>
              </a:rPr>
              <a:t>문장을 </a:t>
            </a:r>
            <a:r>
              <a:rPr sz="1400" spc="-275" dirty="0">
                <a:latin typeface="Gulim"/>
                <a:cs typeface="Gulim"/>
              </a:rPr>
              <a:t>작성할  </a:t>
            </a:r>
            <a:r>
              <a:rPr sz="1400" spc="-280" dirty="0">
                <a:latin typeface="Gulim"/>
                <a:cs typeface="Gulim"/>
              </a:rPr>
              <a:t>경우  각 </a:t>
            </a:r>
            <a:r>
              <a:rPr sz="1400" spc="-12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문장과 </a:t>
            </a:r>
            <a:r>
              <a:rPr sz="1400" spc="-27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구분자	</a:t>
            </a:r>
            <a:r>
              <a:rPr sz="1400" spc="-275" dirty="0">
                <a:latin typeface="Gulim"/>
                <a:cs typeface="Gulim"/>
              </a:rPr>
              <a:t>를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적절하게</a:t>
            </a:r>
            <a:r>
              <a:rPr sz="1400" spc="-13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 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75" dirty="0">
                <a:latin typeface="Calibri"/>
                <a:cs typeface="Calibri"/>
              </a:rPr>
              <a:t>SQL</a:t>
            </a:r>
            <a:r>
              <a:rPr sz="1400" spc="-75" dirty="0">
                <a:latin typeface="Gulim"/>
                <a:cs typeface="Gulim"/>
              </a:rPr>
              <a:t>문장을 </a:t>
            </a:r>
            <a:r>
              <a:rPr sz="1400" spc="-280" dirty="0">
                <a:latin typeface="Gulim"/>
                <a:cs typeface="Gulim"/>
              </a:rPr>
              <a:t>생성하면서  각  문장의  </a:t>
            </a:r>
            <a:r>
              <a:rPr sz="1400" spc="-25" dirty="0">
                <a:latin typeface="Gulim"/>
                <a:cs typeface="Gulim"/>
              </a:rPr>
              <a:t>앞</a:t>
            </a:r>
            <a:r>
              <a:rPr sz="1400" spc="-25" dirty="0">
                <a:latin typeface="Calibri"/>
                <a:cs typeface="Calibri"/>
              </a:rPr>
              <a:t>(prefix) </a:t>
            </a:r>
            <a:r>
              <a:rPr sz="1400" spc="-280" dirty="0">
                <a:latin typeface="Gulim"/>
                <a:cs typeface="Gulim"/>
              </a:rPr>
              <a:t>또는  </a:t>
            </a:r>
            <a:r>
              <a:rPr sz="1400" spc="-55" dirty="0">
                <a:latin typeface="Gulim"/>
                <a:cs typeface="Gulim"/>
              </a:rPr>
              <a:t>뒤</a:t>
            </a:r>
            <a:r>
              <a:rPr sz="1400" spc="-55" dirty="0">
                <a:latin typeface="Calibri"/>
                <a:cs typeface="Calibri"/>
              </a:rPr>
              <a:t>(suffix)</a:t>
            </a:r>
            <a:r>
              <a:rPr sz="1400" spc="-55" dirty="0">
                <a:latin typeface="Gulim"/>
                <a:cs typeface="Gulim"/>
              </a:rPr>
              <a:t>에 </a:t>
            </a:r>
            <a:r>
              <a:rPr sz="1400" spc="-280" dirty="0">
                <a:latin typeface="Gulim"/>
                <a:cs typeface="Gulim"/>
              </a:rPr>
              <a:t>문장을  </a:t>
            </a:r>
            <a:r>
              <a:rPr sz="1400" spc="-275" dirty="0">
                <a:latin typeface="Gulim"/>
                <a:cs typeface="Gulim"/>
              </a:rPr>
              <a:t>추가  </a:t>
            </a:r>
            <a:r>
              <a:rPr sz="1400" spc="-280" dirty="0">
                <a:latin typeface="Gulim"/>
                <a:cs typeface="Gulim"/>
              </a:rPr>
              <a:t>또는 </a:t>
            </a:r>
            <a:r>
              <a:rPr sz="1400" spc="-21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삭제합니다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2265" y="450913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76015" y="4574920"/>
            <a:ext cx="36957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Calibri"/>
                <a:cs typeface="Calibri"/>
              </a:rPr>
              <a:t>collection </a:t>
            </a:r>
            <a:r>
              <a:rPr sz="1400" spc="-280" dirty="0">
                <a:latin typeface="Gulim"/>
                <a:cs typeface="Gulim"/>
              </a:rPr>
              <a:t>객체를  반복하면서  </a:t>
            </a:r>
            <a:r>
              <a:rPr sz="1400" spc="-75" dirty="0">
                <a:latin typeface="Calibri"/>
                <a:cs typeface="Calibri"/>
              </a:rPr>
              <a:t>SQL</a:t>
            </a:r>
            <a:r>
              <a:rPr sz="1400" spc="-75" dirty="0">
                <a:latin typeface="Gulim"/>
                <a:cs typeface="Gulim"/>
              </a:rPr>
              <a:t>문장을</a:t>
            </a:r>
            <a:r>
              <a:rPr sz="1400" spc="-14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생성합니다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(3/8) </a:t>
            </a:r>
            <a:r>
              <a:rPr spc="-130" dirty="0"/>
              <a:t>–</a:t>
            </a:r>
            <a:r>
              <a:rPr spc="45" dirty="0"/>
              <a:t> </a:t>
            </a:r>
            <a:r>
              <a:rPr spc="10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317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204" dirty="0">
                <a:latin typeface="Calibri"/>
                <a:cs typeface="Calibri"/>
              </a:rPr>
              <a:t>test</a:t>
            </a:r>
            <a:r>
              <a:rPr sz="1800" b="1" spc="-204" dirty="0">
                <a:latin typeface="Malgun Gothic"/>
                <a:cs typeface="Malgun Gothic"/>
              </a:rPr>
              <a:t>속성에 </a:t>
            </a:r>
            <a:r>
              <a:rPr sz="1800" b="1" spc="-380" dirty="0">
                <a:latin typeface="Malgun Gothic"/>
                <a:cs typeface="Malgun Gothic"/>
              </a:rPr>
              <a:t>정의한  </a:t>
            </a:r>
            <a:r>
              <a:rPr sz="1800" b="1" spc="-385" dirty="0">
                <a:latin typeface="Malgun Gothic"/>
                <a:cs typeface="Malgun Gothic"/>
              </a:rPr>
              <a:t>조건식이  </a:t>
            </a:r>
            <a:r>
              <a:rPr sz="1800" b="1" spc="-160" dirty="0">
                <a:latin typeface="Malgun Gothic"/>
                <a:cs typeface="Malgun Gothic"/>
              </a:rPr>
              <a:t>참</a:t>
            </a:r>
            <a:r>
              <a:rPr sz="1800" b="1" spc="-160" dirty="0">
                <a:latin typeface="Calibri"/>
                <a:cs typeface="Calibri"/>
              </a:rPr>
              <a:t>(true)</a:t>
            </a:r>
            <a:r>
              <a:rPr sz="1800" b="1" spc="-160" dirty="0">
                <a:latin typeface="Malgun Gothic"/>
                <a:cs typeface="Malgun Gothic"/>
              </a:rPr>
              <a:t>이면 </a:t>
            </a:r>
            <a:r>
              <a:rPr sz="1800" b="1" spc="-385" dirty="0">
                <a:latin typeface="Malgun Gothic"/>
                <a:cs typeface="Malgun Gothic"/>
              </a:rPr>
              <a:t>엘리먼트  </a:t>
            </a:r>
            <a:r>
              <a:rPr sz="1800" b="1" spc="-380" dirty="0">
                <a:latin typeface="Malgun Gothic"/>
                <a:cs typeface="Malgun Gothic"/>
              </a:rPr>
              <a:t>하위에  </a:t>
            </a:r>
            <a:r>
              <a:rPr sz="1800" b="1" spc="-375" dirty="0">
                <a:latin typeface="Malgun Gothic"/>
                <a:cs typeface="Malgun Gothic"/>
              </a:rPr>
              <a:t>정의한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80" dirty="0">
                <a:latin typeface="Malgun Gothic"/>
                <a:cs typeface="Malgun Gothic"/>
              </a:rPr>
              <a:t>문장을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아래 </a:t>
            </a:r>
            <a:r>
              <a:rPr sz="1800" b="1" spc="-380" dirty="0">
                <a:latin typeface="Malgun Gothic"/>
                <a:cs typeface="Malgun Gothic"/>
              </a:rPr>
              <a:t>예제에서 </a:t>
            </a:r>
            <a:r>
              <a:rPr sz="1800" b="1" spc="-25" dirty="0">
                <a:latin typeface="Calibri"/>
                <a:cs typeface="Calibri"/>
              </a:rPr>
              <a:t>parameterType</a:t>
            </a:r>
            <a:r>
              <a:rPr sz="1800" b="1" spc="-2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해당하는 </a:t>
            </a:r>
            <a:r>
              <a:rPr sz="1800" b="1" spc="-80" dirty="0">
                <a:latin typeface="Calibri"/>
                <a:cs typeface="Calibri"/>
              </a:rPr>
              <a:t>HashMap</a:t>
            </a:r>
            <a:r>
              <a:rPr sz="1800" b="1" spc="-80" dirty="0">
                <a:latin typeface="Malgun Gothic"/>
                <a:cs typeface="Malgun Gothic"/>
              </a:rPr>
              <a:t>객체에 </a:t>
            </a:r>
            <a:r>
              <a:rPr sz="1800" b="1" spc="50" dirty="0">
                <a:latin typeface="Calibri"/>
                <a:cs typeface="Calibri"/>
              </a:rPr>
              <a:t>id </a:t>
            </a:r>
            <a:r>
              <a:rPr sz="1800" b="1" spc="-380" dirty="0">
                <a:latin typeface="Malgun Gothic"/>
                <a:cs typeface="Malgun Gothic"/>
              </a:rPr>
              <a:t>속성이 </a:t>
            </a:r>
            <a:r>
              <a:rPr sz="1800" b="1" spc="-385" dirty="0">
                <a:latin typeface="Malgun Gothic"/>
                <a:cs typeface="Malgun Gothic"/>
              </a:rPr>
              <a:t>존재하면 </a:t>
            </a:r>
            <a:r>
              <a:rPr sz="1800" b="1" spc="30" dirty="0">
                <a:latin typeface="Calibri"/>
                <a:cs typeface="Calibri"/>
              </a:rPr>
              <a:t>where </a:t>
            </a:r>
            <a:r>
              <a:rPr sz="1800" b="1" spc="-380" dirty="0">
                <a:latin typeface="Malgun Gothic"/>
                <a:cs typeface="Malgun Gothic"/>
              </a:rPr>
              <a:t>구문을 </a:t>
            </a:r>
            <a:r>
              <a:rPr sz="1800" b="1" spc="-385" dirty="0">
                <a:latin typeface="Malgun Gothic"/>
                <a:cs typeface="Malgun Gothic"/>
              </a:rPr>
              <a:t>추가하여    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80" dirty="0">
                <a:latin typeface="Malgun Gothic"/>
                <a:cs typeface="Malgun Gothic"/>
              </a:rPr>
              <a:t>조건을  만족하지  못하는  </a:t>
            </a:r>
            <a:r>
              <a:rPr sz="1800" b="1" spc="-370" dirty="0">
                <a:latin typeface="Malgun Gothic"/>
                <a:cs typeface="Malgun Gothic"/>
              </a:rPr>
              <a:t>경우 </a:t>
            </a:r>
            <a:r>
              <a:rPr sz="1800" b="1" spc="25" dirty="0">
                <a:latin typeface="Calibri"/>
                <a:cs typeface="Calibri"/>
              </a:rPr>
              <a:t>else </a:t>
            </a:r>
            <a:r>
              <a:rPr sz="1800" b="1" spc="-125" dirty="0">
                <a:latin typeface="Calibri"/>
                <a:cs typeface="Calibri"/>
              </a:rPr>
              <a:t>if</a:t>
            </a:r>
            <a:r>
              <a:rPr sz="1800" b="1" spc="-125" dirty="0">
                <a:latin typeface="Malgun Gothic"/>
                <a:cs typeface="Malgun Gothic"/>
              </a:rPr>
              <a:t>나 </a:t>
            </a:r>
            <a:r>
              <a:rPr sz="1800" b="1" spc="-70" dirty="0">
                <a:latin typeface="Calibri"/>
                <a:cs typeface="Calibri"/>
              </a:rPr>
              <a:t>else</a:t>
            </a:r>
            <a:r>
              <a:rPr sz="1800" b="1" spc="-7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00" dirty="0">
                <a:latin typeface="Malgun Gothic"/>
                <a:cs typeface="Malgun Gothic"/>
              </a:rPr>
              <a:t>없습니다</a:t>
            </a:r>
            <a:r>
              <a:rPr sz="1800" b="1" spc="-300" dirty="0">
                <a:latin typeface="Calibri"/>
                <a:cs typeface="Calibri"/>
              </a:rPr>
              <a:t>.         </a:t>
            </a:r>
            <a:r>
              <a:rPr sz="1800" b="1" spc="5" dirty="0">
                <a:latin typeface="Calibri"/>
                <a:cs typeface="Calibri"/>
              </a:rPr>
              <a:t>(else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385" dirty="0">
                <a:latin typeface="Malgun Gothic"/>
                <a:cs typeface="Malgun Gothic"/>
              </a:rPr>
              <a:t>엘리먼트가  </a:t>
            </a:r>
            <a:r>
              <a:rPr sz="1800" b="1" spc="-380" dirty="0">
                <a:latin typeface="Malgun Gothic"/>
                <a:cs typeface="Malgun Gothic"/>
              </a:rPr>
              <a:t>존재하지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spc="-265" dirty="0">
                <a:latin typeface="Malgun Gothic"/>
                <a:cs typeface="Malgun Gothic"/>
              </a:rPr>
              <a:t>않습니다</a:t>
            </a:r>
            <a:r>
              <a:rPr sz="1800" b="1" spc="-265" dirty="0">
                <a:latin typeface="Calibri"/>
                <a:cs typeface="Calibri"/>
              </a:rPr>
              <a:t>.)</a:t>
            </a:r>
            <a:r>
              <a:rPr sz="1800" b="1" spc="-17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else </a:t>
            </a:r>
            <a:r>
              <a:rPr sz="1800" b="1" spc="-125" dirty="0">
                <a:latin typeface="Calibri"/>
                <a:cs typeface="Calibri"/>
              </a:rPr>
              <a:t>if</a:t>
            </a:r>
            <a:r>
              <a:rPr sz="1800" b="1" spc="-125" dirty="0">
                <a:latin typeface="Malgun Gothic"/>
                <a:cs typeface="Malgun Gothic"/>
              </a:rPr>
              <a:t>나 </a:t>
            </a:r>
            <a:r>
              <a:rPr sz="1800" b="1" spc="-70" dirty="0">
                <a:latin typeface="Calibri"/>
                <a:cs typeface="Calibri"/>
              </a:rPr>
              <a:t>else</a:t>
            </a:r>
            <a:r>
              <a:rPr sz="1800" b="1" spc="-70" dirty="0">
                <a:latin typeface="Malgun Gothic"/>
                <a:cs typeface="Malgun Gothic"/>
              </a:rPr>
              <a:t>와 </a:t>
            </a:r>
            <a:r>
              <a:rPr sz="1800" b="1" spc="-375" dirty="0">
                <a:latin typeface="Malgun Gothic"/>
                <a:cs typeface="Malgun Gothic"/>
              </a:rPr>
              <a:t>같은 </a:t>
            </a:r>
            <a:r>
              <a:rPr sz="1800" b="1" spc="-380" dirty="0">
                <a:latin typeface="Malgun Gothic"/>
                <a:cs typeface="Malgun Gothic"/>
              </a:rPr>
              <a:t>동작을 </a:t>
            </a:r>
            <a:r>
              <a:rPr sz="1800" b="1" spc="-385" dirty="0">
                <a:latin typeface="Malgun Gothic"/>
                <a:cs typeface="Malgun Gothic"/>
              </a:rPr>
              <a:t>정의하기 위해서는 </a:t>
            </a:r>
            <a:r>
              <a:rPr sz="1800" b="1" spc="35" dirty="0">
                <a:latin typeface="Calibri"/>
                <a:cs typeface="Calibri"/>
              </a:rPr>
              <a:t>choose~when~otherwise </a:t>
            </a:r>
            <a:r>
              <a:rPr sz="1800" b="1" spc="-385" dirty="0">
                <a:latin typeface="Malgun Gothic"/>
                <a:cs typeface="Malgun Gothic"/>
              </a:rPr>
              <a:t>엘리먼트를  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64"/>
            <a:ext cx="9323070" cy="1512570"/>
          </a:xfrm>
          <a:custGeom>
            <a:avLst/>
            <a:gdLst/>
            <a:ahLst/>
            <a:cxnLst/>
            <a:rect l="l" t="t" r="r" b="b"/>
            <a:pathLst>
              <a:path w="9323070" h="1512570">
                <a:moveTo>
                  <a:pt x="0" y="1512188"/>
                </a:moveTo>
                <a:lnTo>
                  <a:pt x="9322689" y="1512188"/>
                </a:lnTo>
                <a:lnTo>
                  <a:pt x="9322689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671" y="2348738"/>
            <a:ext cx="777748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"findAuthorByCondition"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 marR="42278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 email  FROM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 !=</a:t>
            </a:r>
            <a:r>
              <a:rPr sz="14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id =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851" y="3933101"/>
            <a:ext cx="9323070" cy="2232660"/>
          </a:xfrm>
          <a:custGeom>
            <a:avLst/>
            <a:gdLst/>
            <a:ahLst/>
            <a:cxnLst/>
            <a:rect l="l" t="t" r="r" b="b"/>
            <a:pathLst>
              <a:path w="9323070" h="2232660">
                <a:moveTo>
                  <a:pt x="0" y="2232279"/>
                </a:moveTo>
                <a:lnTo>
                  <a:pt x="9322689" y="2232279"/>
                </a:lnTo>
                <a:lnTo>
                  <a:pt x="9322689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6179" y="4092194"/>
            <a:ext cx="1969135" cy="2120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ul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Ma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p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p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10203" y="4732273"/>
            <a:ext cx="1280160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671" y="4080002"/>
            <a:ext cx="521779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1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title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like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!=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 and author.id !=</a:t>
            </a:r>
            <a:r>
              <a:rPr sz="1400" b="1" i="1" spc="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author_id =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5846" y="3608323"/>
            <a:ext cx="1066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79992" y="5912967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(4/8) </a:t>
            </a:r>
            <a:r>
              <a:rPr spc="-130" dirty="0"/>
              <a:t>– </a:t>
            </a:r>
            <a:r>
              <a:rPr spc="10" dirty="0"/>
              <a:t>choose </a:t>
            </a:r>
            <a:r>
              <a:rPr spc="-45" dirty="0"/>
              <a:t>(when,</a:t>
            </a:r>
            <a:r>
              <a:rPr spc="320" dirty="0"/>
              <a:t> </a:t>
            </a:r>
            <a:r>
              <a:rPr spc="10" dirty="0"/>
              <a:t>otherwise)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7770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에는 </a:t>
            </a:r>
            <a:r>
              <a:rPr sz="1800" b="1" spc="25" dirty="0">
                <a:latin typeface="Calibri"/>
                <a:cs typeface="Calibri"/>
              </a:rPr>
              <a:t>else if, else </a:t>
            </a:r>
            <a:r>
              <a:rPr sz="1800" b="1" spc="-385" dirty="0">
                <a:latin typeface="Malgun Gothic"/>
                <a:cs typeface="Malgun Gothic"/>
              </a:rPr>
              <a:t>엘리먼트가 없으므로 </a:t>
            </a:r>
            <a:r>
              <a:rPr sz="1800" b="1" spc="-375" dirty="0">
                <a:latin typeface="Malgun Gothic"/>
                <a:cs typeface="Malgun Gothic"/>
              </a:rPr>
              <a:t>이를 </a:t>
            </a:r>
            <a:r>
              <a:rPr sz="1800" b="1" spc="-380" dirty="0">
                <a:latin typeface="Malgun Gothic"/>
                <a:cs typeface="Malgun Gothic"/>
              </a:rPr>
              <a:t>대체할 목적으로  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복수의  </a:t>
            </a:r>
            <a:r>
              <a:rPr sz="1800" b="1" spc="-375" dirty="0">
                <a:latin typeface="Malgun Gothic"/>
                <a:cs typeface="Malgun Gothic"/>
              </a:rPr>
              <a:t>옵션  </a:t>
            </a:r>
            <a:r>
              <a:rPr sz="1800" b="1" spc="-360" dirty="0">
                <a:latin typeface="Malgun Gothic"/>
                <a:cs typeface="Malgun Gothic"/>
              </a:rPr>
              <a:t>중 </a:t>
            </a:r>
            <a:r>
              <a:rPr sz="1800" b="1" spc="-380" dirty="0">
                <a:latin typeface="Malgun Gothic"/>
                <a:cs typeface="Malgun Gothic"/>
              </a:rPr>
              <a:t>하나의  선택을  필요로  </a:t>
            </a:r>
            <a:r>
              <a:rPr sz="1800" b="1" spc="-360" dirty="0">
                <a:latin typeface="Malgun Gothic"/>
                <a:cs typeface="Malgun Gothic"/>
              </a:rPr>
              <a:t>할 </a:t>
            </a:r>
            <a:r>
              <a:rPr sz="1800" b="1" spc="-375" dirty="0">
                <a:latin typeface="Malgun Gothic"/>
                <a:cs typeface="Malgun Gothic"/>
              </a:rPr>
              <a:t>경우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Calibri"/>
                <a:cs typeface="Calibri"/>
              </a:rPr>
              <a:t>Java</a:t>
            </a:r>
            <a:r>
              <a:rPr sz="1800" b="1" spc="-80" dirty="0">
                <a:latin typeface="Malgun Gothic"/>
                <a:cs typeface="Malgun Gothic"/>
              </a:rPr>
              <a:t>의 </a:t>
            </a:r>
            <a:r>
              <a:rPr sz="1800" b="1" spc="-110" dirty="0">
                <a:latin typeface="Calibri"/>
                <a:cs typeface="Calibri"/>
              </a:rPr>
              <a:t>switch</a:t>
            </a:r>
            <a:r>
              <a:rPr sz="1800" b="1" spc="-110" dirty="0">
                <a:latin typeface="Malgun Gothic"/>
                <a:cs typeface="Malgun Gothic"/>
              </a:rPr>
              <a:t>구문과</a:t>
            </a:r>
            <a:r>
              <a:rPr sz="1800" b="1" spc="-3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아래의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예제에서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title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값이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있으면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130" dirty="0">
                <a:latin typeface="Calibri"/>
                <a:cs typeface="Calibri"/>
              </a:rPr>
              <a:t>title</a:t>
            </a:r>
            <a:r>
              <a:rPr sz="1800" b="1" spc="-130" dirty="0">
                <a:latin typeface="Malgun Gothic"/>
                <a:cs typeface="Malgun Gothic"/>
              </a:rPr>
              <a:t>만을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조회하고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만족하는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없으면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otherwise</a:t>
            </a:r>
            <a:r>
              <a:rPr sz="1800" b="1" spc="-40" dirty="0">
                <a:latin typeface="Malgun Gothic"/>
                <a:cs typeface="Malgun Gothic"/>
              </a:rPr>
              <a:t>에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수행이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903"/>
            <a:ext cx="9323070" cy="3384550"/>
          </a:xfrm>
          <a:custGeom>
            <a:avLst/>
            <a:gdLst/>
            <a:ahLst/>
            <a:cxnLst/>
            <a:rect l="l" t="t" r="r" b="b"/>
            <a:pathLst>
              <a:path w="9323070" h="3384550">
                <a:moveTo>
                  <a:pt x="0" y="3384423"/>
                </a:moveTo>
                <a:lnTo>
                  <a:pt x="9322689" y="3384423"/>
                </a:lnTo>
                <a:lnTo>
                  <a:pt x="9322689" y="0"/>
                </a:lnTo>
                <a:lnTo>
                  <a:pt x="0" y="0"/>
                </a:lnTo>
                <a:lnTo>
                  <a:pt x="0" y="338442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4721" y="2550667"/>
            <a:ext cx="1882775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3113" y="2537967"/>
            <a:ext cx="1238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3" y="2537967"/>
            <a:ext cx="524319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choose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when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3391661"/>
            <a:ext cx="494919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title </a:t>
            </a:r>
            <a:r>
              <a:rPr sz="1400" b="1" dirty="0">
                <a:latin typeface="Consolas"/>
                <a:cs typeface="Consolas"/>
              </a:rPr>
              <a:t>like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when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and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author.id !=</a:t>
            </a:r>
            <a:r>
              <a:rPr sz="14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author_id =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otherwise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7805" y="4684267"/>
            <a:ext cx="1784985" cy="2247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'' AND author_id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95873" y="468426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9278" y="4684267"/>
            <a:ext cx="308610" cy="2247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spc="-5" dirty="0">
                <a:latin typeface="Consolas"/>
                <a:cs typeface="Consolas"/>
              </a:rPr>
              <a:t>'</a:t>
            </a:r>
            <a:r>
              <a:rPr sz="1400" b="1" spc="5" dirty="0">
                <a:latin typeface="Consolas"/>
                <a:cs typeface="Consolas"/>
              </a:rPr>
              <a:t>0</a:t>
            </a:r>
            <a:r>
              <a:rPr sz="1400" b="1" dirty="0">
                <a:latin typeface="Consolas"/>
                <a:cs typeface="Consolas"/>
              </a:rPr>
              <a:t>'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6563" y="4672203"/>
            <a:ext cx="2484755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title</a:t>
            </a:r>
            <a:r>
              <a:rPr sz="1400" b="1" spc="-8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otherwise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choose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5326" y="5588355"/>
            <a:ext cx="964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(5/8) </a:t>
            </a:r>
            <a:r>
              <a:rPr spc="-130" dirty="0"/>
              <a:t>–</a:t>
            </a:r>
            <a:r>
              <a:rPr spc="50" dirty="0"/>
              <a:t> where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3352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75" dirty="0">
                <a:latin typeface="Malgun Gothic"/>
                <a:cs typeface="Malgun Gothic"/>
              </a:rPr>
              <a:t>또는 </a:t>
            </a:r>
            <a:r>
              <a:rPr sz="1800" b="1" spc="-105" dirty="0">
                <a:latin typeface="Calibri"/>
                <a:cs typeface="Calibri"/>
              </a:rPr>
              <a:t>choose</a:t>
            </a:r>
            <a:r>
              <a:rPr sz="1800" b="1" spc="-105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통해서 해결되지 </a:t>
            </a:r>
            <a:r>
              <a:rPr sz="1800" b="1" spc="-375" dirty="0">
                <a:latin typeface="Malgun Gothic"/>
                <a:cs typeface="Malgun Gothic"/>
              </a:rPr>
              <a:t>않는 동적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0" dirty="0">
                <a:latin typeface="Malgun Gothic"/>
                <a:cs typeface="Malgun Gothic"/>
              </a:rPr>
              <a:t>구문   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처리합니다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생성되는  </a:t>
            </a:r>
            <a:r>
              <a:rPr sz="1800" b="1" spc="30" dirty="0">
                <a:latin typeface="Calibri"/>
                <a:cs typeface="Calibri"/>
              </a:rPr>
              <a:t>where </a:t>
            </a:r>
            <a:r>
              <a:rPr sz="1800" b="1" spc="-380" dirty="0">
                <a:latin typeface="Malgun Gothic"/>
                <a:cs typeface="Malgun Gothic"/>
              </a:rPr>
              <a:t>조건이  </a:t>
            </a:r>
            <a:r>
              <a:rPr sz="1800" b="1" spc="-375" dirty="0">
                <a:latin typeface="Malgun Gothic"/>
                <a:cs typeface="Malgun Gothic"/>
              </a:rPr>
              <a:t>여러  </a:t>
            </a:r>
            <a:r>
              <a:rPr sz="1800" b="1" spc="-380" dirty="0">
                <a:latin typeface="Malgun Gothic"/>
                <a:cs typeface="Malgun Gothic"/>
              </a:rPr>
              <a:t>문장일  </a:t>
            </a:r>
            <a:r>
              <a:rPr sz="1800" b="1" spc="-375" dirty="0">
                <a:latin typeface="Malgun Gothic"/>
                <a:cs typeface="Malgun Gothic"/>
              </a:rPr>
              <a:t>경우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0" dirty="0">
                <a:latin typeface="Malgun Gothic"/>
                <a:cs typeface="Malgun Gothic"/>
              </a:rPr>
              <a:t>앞에 </a:t>
            </a:r>
            <a:r>
              <a:rPr sz="1800" b="1" spc="90" dirty="0">
                <a:latin typeface="Calibri"/>
                <a:cs typeface="Calibri"/>
              </a:rPr>
              <a:t>[WHERE], </a:t>
            </a:r>
            <a:r>
              <a:rPr sz="1800" b="1" spc="120" dirty="0">
                <a:latin typeface="Calibri"/>
                <a:cs typeface="Calibri"/>
              </a:rPr>
              <a:t>[AND], </a:t>
            </a:r>
            <a:r>
              <a:rPr sz="1800" b="1" spc="114" dirty="0">
                <a:latin typeface="Calibri"/>
                <a:cs typeface="Calibri"/>
              </a:rPr>
              <a:t>[OR]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생성하거나  </a:t>
            </a:r>
            <a:r>
              <a:rPr sz="1800" b="1" spc="-320" dirty="0">
                <a:latin typeface="Malgun Gothic"/>
                <a:cs typeface="Malgun Gothic"/>
              </a:rPr>
              <a:t>삭제합니다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조건에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160" dirty="0">
                <a:latin typeface="Calibri"/>
                <a:cs typeface="Calibri"/>
              </a:rPr>
              <a:t>AND,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시작되는 </a:t>
            </a:r>
            <a:r>
              <a:rPr sz="1800" b="1" spc="-380" dirty="0">
                <a:latin typeface="Malgun Gothic"/>
                <a:cs typeface="Malgun Gothic"/>
              </a:rPr>
              <a:t>문장이 </a:t>
            </a:r>
            <a:r>
              <a:rPr sz="1800" b="1" spc="-140" dirty="0">
                <a:latin typeface="Calibri"/>
                <a:cs typeface="Calibri"/>
              </a:rPr>
              <a:t>where</a:t>
            </a:r>
            <a:r>
              <a:rPr sz="1800" b="1" spc="-140" dirty="0">
                <a:latin typeface="Malgun Gothic"/>
                <a:cs typeface="Malgun Gothic"/>
              </a:rPr>
              <a:t>구문의 </a:t>
            </a:r>
            <a:r>
              <a:rPr sz="1800" b="1" spc="-380" dirty="0">
                <a:latin typeface="Malgun Gothic"/>
                <a:cs typeface="Malgun Gothic"/>
              </a:rPr>
              <a:t>처음에 </a:t>
            </a:r>
            <a:r>
              <a:rPr sz="1800" b="1" spc="-385" dirty="0">
                <a:latin typeface="Malgun Gothic"/>
                <a:cs typeface="Malgun Gothic"/>
              </a:rPr>
              <a:t>위치하면 </a:t>
            </a:r>
            <a:r>
              <a:rPr sz="1800" b="1" spc="160" dirty="0">
                <a:latin typeface="Calibri"/>
                <a:cs typeface="Calibri"/>
              </a:rPr>
              <a:t>AND, </a:t>
            </a:r>
            <a:r>
              <a:rPr sz="1800" b="1" spc="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삭제하고 </a:t>
            </a:r>
            <a:r>
              <a:rPr sz="1800" b="1" spc="-55" dirty="0">
                <a:latin typeface="Calibri"/>
                <a:cs typeface="Calibri"/>
              </a:rPr>
              <a:t>where</a:t>
            </a:r>
            <a:r>
              <a:rPr sz="1800" b="1" spc="-55" dirty="0">
                <a:latin typeface="Malgun Gothic"/>
                <a:cs typeface="Malgun Gothic"/>
              </a:rPr>
              <a:t>로 </a:t>
            </a:r>
            <a:r>
              <a:rPr sz="1800" b="1" spc="11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Calibri"/>
                <a:cs typeface="Calibri"/>
              </a:rPr>
              <a:t>where</a:t>
            </a:r>
            <a:r>
              <a:rPr sz="1800" b="1" spc="-140" dirty="0">
                <a:latin typeface="Malgun Gothic"/>
                <a:cs typeface="Malgun Gothic"/>
              </a:rPr>
              <a:t>구문의 </a:t>
            </a:r>
            <a:r>
              <a:rPr sz="1800" b="1" spc="-380" dirty="0">
                <a:latin typeface="Malgun Gothic"/>
                <a:cs typeface="Malgun Gothic"/>
              </a:rPr>
              <a:t>처음에  </a:t>
            </a:r>
            <a:r>
              <a:rPr sz="1800" b="1" spc="-385" dirty="0">
                <a:latin typeface="Malgun Gothic"/>
                <a:cs typeface="Malgun Gothic"/>
              </a:rPr>
              <a:t>위치하는  </a:t>
            </a:r>
            <a:r>
              <a:rPr sz="1800" b="1" spc="-380" dirty="0">
                <a:latin typeface="Malgun Gothic"/>
                <a:cs typeface="Malgun Gothic"/>
              </a:rPr>
              <a:t>문장이  </a:t>
            </a:r>
            <a:r>
              <a:rPr sz="1800" b="1" spc="135" dirty="0">
                <a:latin typeface="Calibri"/>
                <a:cs typeface="Calibri"/>
              </a:rPr>
              <a:t>[AND] </a:t>
            </a:r>
            <a:r>
              <a:rPr sz="1800" b="1" spc="-365" dirty="0">
                <a:latin typeface="Malgun Gothic"/>
                <a:cs typeface="Malgun Gothic"/>
              </a:rPr>
              <a:t>나 </a:t>
            </a:r>
            <a:r>
              <a:rPr sz="1800" b="1" spc="5" dirty="0">
                <a:latin typeface="Calibri"/>
                <a:cs typeface="Calibri"/>
              </a:rPr>
              <a:t>[OR]</a:t>
            </a:r>
            <a:r>
              <a:rPr sz="1800" b="1" spc="5" dirty="0">
                <a:latin typeface="Malgun Gothic"/>
                <a:cs typeface="Malgun Gothic"/>
              </a:rPr>
              <a:t>가 </a:t>
            </a:r>
            <a:r>
              <a:rPr sz="1800" b="1" spc="-370" dirty="0">
                <a:latin typeface="Malgun Gothic"/>
                <a:cs typeface="Malgun Gothic"/>
              </a:rPr>
              <a:t>아닐 경우 </a:t>
            </a:r>
            <a:r>
              <a:rPr sz="1800" b="1" spc="-225" dirty="0">
                <a:latin typeface="Calibri"/>
                <a:cs typeface="Calibri"/>
              </a:rPr>
              <a:t>trim</a:t>
            </a:r>
            <a:r>
              <a:rPr sz="1800" b="1" spc="-225" dirty="0">
                <a:latin typeface="Malgun Gothic"/>
                <a:cs typeface="Malgun Gothic"/>
              </a:rPr>
              <a:t>엘리먼트를</a:t>
            </a:r>
            <a:r>
              <a:rPr sz="1800" b="1" spc="-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738"/>
            <a:ext cx="9323070" cy="2634615"/>
          </a:xfrm>
          <a:custGeom>
            <a:avLst/>
            <a:gdLst/>
            <a:ahLst/>
            <a:cxnLst/>
            <a:rect l="l" t="t" r="r" b="b"/>
            <a:pathLst>
              <a:path w="9323070" h="2634615">
                <a:moveTo>
                  <a:pt x="0" y="2634107"/>
                </a:moveTo>
                <a:lnTo>
                  <a:pt x="9322689" y="2634107"/>
                </a:lnTo>
                <a:lnTo>
                  <a:pt x="9322689" y="0"/>
                </a:lnTo>
                <a:lnTo>
                  <a:pt x="0" y="0"/>
                </a:lnTo>
                <a:lnTo>
                  <a:pt x="0" y="26341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4721" y="2495423"/>
            <a:ext cx="1882775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43113" y="2482850"/>
            <a:ext cx="1238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3" y="2482850"/>
            <a:ext cx="524319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563" y="3336544"/>
            <a:ext cx="9093835" cy="167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title like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and author.id !=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author_id =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lo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sz="1050" i="1" spc="-3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(6/8) </a:t>
            </a:r>
            <a:r>
              <a:rPr spc="-130" dirty="0"/>
              <a:t>–</a:t>
            </a:r>
            <a:r>
              <a:rPr spc="45" dirty="0"/>
              <a:t> </a:t>
            </a:r>
            <a:r>
              <a:rPr spc="60" dirty="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499554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update </a:t>
            </a:r>
            <a:r>
              <a:rPr sz="1800" b="1" spc="-380" dirty="0">
                <a:latin typeface="Malgun Gothic"/>
                <a:cs typeface="Malgun Gothic"/>
              </a:rPr>
              <a:t>구문에서  </a:t>
            </a:r>
            <a:r>
              <a:rPr sz="1800" b="1" spc="-375" dirty="0">
                <a:latin typeface="Malgun Gothic"/>
                <a:cs typeface="Malgun Gothic"/>
              </a:rPr>
              <a:t>동적  </a:t>
            </a:r>
            <a:r>
              <a:rPr sz="1800" b="1" spc="-185" dirty="0">
                <a:latin typeface="Calibri"/>
                <a:cs typeface="Calibri"/>
              </a:rPr>
              <a:t>set</a:t>
            </a:r>
            <a:r>
              <a:rPr sz="1800" b="1" spc="-185" dirty="0">
                <a:latin typeface="Malgun Gothic"/>
                <a:cs typeface="Malgun Gothic"/>
              </a:rPr>
              <a:t>구문 </a:t>
            </a:r>
            <a:r>
              <a:rPr sz="1800" b="1" spc="-380" dirty="0">
                <a:latin typeface="Malgun Gothic"/>
                <a:cs typeface="Malgun Gothic"/>
              </a:rPr>
              <a:t>생성을  </a:t>
            </a:r>
            <a:r>
              <a:rPr sz="1800" b="1" spc="-375" dirty="0">
                <a:latin typeface="Malgun Gothic"/>
                <a:cs typeface="Malgun Gothic"/>
              </a:rPr>
              <a:t>위해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update </a:t>
            </a:r>
            <a:r>
              <a:rPr sz="1800" b="1" spc="-380" dirty="0">
                <a:latin typeface="Malgun Gothic"/>
                <a:cs typeface="Malgun Gothic"/>
              </a:rPr>
              <a:t>구문에서  </a:t>
            </a:r>
            <a:r>
              <a:rPr sz="1800" b="1" spc="-385" dirty="0">
                <a:latin typeface="Malgun Gothic"/>
                <a:cs typeface="Malgun Gothic"/>
              </a:rPr>
              <a:t>마지막에  </a:t>
            </a:r>
            <a:r>
              <a:rPr sz="1800" b="1" spc="-380" dirty="0">
                <a:latin typeface="Malgun Gothic"/>
                <a:cs typeface="Malgun Gothic"/>
              </a:rPr>
              <a:t>명시된  쉼표를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90" y="1628775"/>
            <a:ext cx="9323070" cy="2067560"/>
          </a:xfrm>
          <a:custGeom>
            <a:avLst/>
            <a:gdLst/>
            <a:ahLst/>
            <a:cxnLst/>
            <a:rect l="l" t="t" r="r" b="b"/>
            <a:pathLst>
              <a:path w="9323070" h="2067560">
                <a:moveTo>
                  <a:pt x="0" y="2067560"/>
                </a:moveTo>
                <a:lnTo>
                  <a:pt x="9322689" y="2067560"/>
                </a:lnTo>
                <a:lnTo>
                  <a:pt x="9322689" y="0"/>
                </a:lnTo>
                <a:lnTo>
                  <a:pt x="0" y="0"/>
                </a:lnTo>
                <a:lnTo>
                  <a:pt x="0" y="20675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36" y="1692783"/>
            <a:ext cx="639953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"updateAuthor"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UPDATE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name =</a:t>
            </a:r>
            <a:r>
              <a:rPr sz="1400" b="1" i="1" spc="6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#{name},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password =</a:t>
            </a:r>
            <a:r>
              <a:rPr sz="1400" b="1" i="1" spc="80" dirty="0">
                <a:latin typeface="Consolas"/>
                <a:cs typeface="Consolas"/>
              </a:rPr>
              <a:t> </a:t>
            </a:r>
            <a:r>
              <a:rPr sz="1400" b="1" i="1" spc="5" dirty="0">
                <a:latin typeface="Consolas"/>
                <a:cs typeface="Consolas"/>
              </a:rPr>
              <a:t>#{password},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spc="5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"email !=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email =</a:t>
            </a:r>
            <a:r>
              <a:rPr sz="1400" b="1" i="1" spc="80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#{email},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id=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1786" y="4149128"/>
            <a:ext cx="9323070" cy="2016760"/>
          </a:xfrm>
          <a:custGeom>
            <a:avLst/>
            <a:gdLst/>
            <a:ahLst/>
            <a:cxnLst/>
            <a:rect l="l" t="t" r="r" b="b"/>
            <a:pathLst>
              <a:path w="9323070" h="2016760">
                <a:moveTo>
                  <a:pt x="0" y="2016252"/>
                </a:moveTo>
                <a:lnTo>
                  <a:pt x="9322689" y="2016252"/>
                </a:lnTo>
                <a:lnTo>
                  <a:pt x="9322689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466" y="4187825"/>
            <a:ext cx="639953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"updateAuthor"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UPDATE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"SET"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suffixOverrides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name =</a:t>
            </a:r>
            <a:r>
              <a:rPr sz="1400" b="1" i="1" spc="70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#{name},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 !=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password =</a:t>
            </a:r>
            <a:r>
              <a:rPr sz="1400" b="1" i="1" spc="15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#{password},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"email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email =</a:t>
            </a:r>
            <a:r>
              <a:rPr sz="1400" b="1" i="1" spc="7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#{email},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id=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2520" y="3760342"/>
            <a:ext cx="1224280" cy="325120"/>
          </a:xfrm>
          <a:custGeom>
            <a:avLst/>
            <a:gdLst/>
            <a:ahLst/>
            <a:cxnLst/>
            <a:rect l="l" t="t" r="r" b="b"/>
            <a:pathLst>
              <a:path w="1224279" h="325120">
                <a:moveTo>
                  <a:pt x="918082" y="0"/>
                </a:moveTo>
                <a:lnTo>
                  <a:pt x="306069" y="0"/>
                </a:lnTo>
                <a:lnTo>
                  <a:pt x="306069" y="10159"/>
                </a:lnTo>
                <a:lnTo>
                  <a:pt x="918082" y="10159"/>
                </a:lnTo>
                <a:lnTo>
                  <a:pt x="918082" y="0"/>
                </a:lnTo>
                <a:close/>
              </a:path>
              <a:path w="1224279" h="325120">
                <a:moveTo>
                  <a:pt x="918082" y="20319"/>
                </a:moveTo>
                <a:lnTo>
                  <a:pt x="306069" y="20319"/>
                </a:lnTo>
                <a:lnTo>
                  <a:pt x="306069" y="40639"/>
                </a:lnTo>
                <a:lnTo>
                  <a:pt x="918082" y="40639"/>
                </a:lnTo>
                <a:lnTo>
                  <a:pt x="918082" y="20319"/>
                </a:lnTo>
                <a:close/>
              </a:path>
              <a:path w="1224279" h="325120">
                <a:moveTo>
                  <a:pt x="1224152" y="162432"/>
                </a:moveTo>
                <a:lnTo>
                  <a:pt x="0" y="162432"/>
                </a:lnTo>
                <a:lnTo>
                  <a:pt x="612139" y="324738"/>
                </a:lnTo>
                <a:lnTo>
                  <a:pt x="1224152" y="162432"/>
                </a:lnTo>
                <a:close/>
              </a:path>
              <a:path w="1224279" h="325120">
                <a:moveTo>
                  <a:pt x="918082" y="50799"/>
                </a:moveTo>
                <a:lnTo>
                  <a:pt x="306069" y="50799"/>
                </a:lnTo>
                <a:lnTo>
                  <a:pt x="306069" y="162432"/>
                </a:lnTo>
                <a:lnTo>
                  <a:pt x="918082" y="162432"/>
                </a:lnTo>
                <a:lnTo>
                  <a:pt x="918082" y="50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8109" y="3464178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1345" y="5948629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(7/8) </a:t>
            </a:r>
            <a:r>
              <a:rPr spc="-130" dirty="0"/>
              <a:t>–</a:t>
            </a:r>
            <a:r>
              <a:rPr spc="55" dirty="0"/>
              <a:t> </a:t>
            </a:r>
            <a:r>
              <a:rPr spc="-15" dirty="0"/>
              <a:t>trim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888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구문이 </a:t>
            </a:r>
            <a:r>
              <a:rPr sz="1800" b="1" spc="-380" dirty="0">
                <a:latin typeface="Malgun Gothic"/>
                <a:cs typeface="Malgun Gothic"/>
              </a:rPr>
              <a:t>있다면  </a:t>
            </a:r>
            <a:r>
              <a:rPr sz="1800" b="1" spc="15" dirty="0">
                <a:latin typeface="Calibri"/>
                <a:cs typeface="Calibri"/>
              </a:rPr>
              <a:t>prefix </a:t>
            </a:r>
            <a:r>
              <a:rPr sz="1800" b="1" spc="-385" dirty="0">
                <a:latin typeface="Malgun Gothic"/>
                <a:cs typeface="Malgun Gothic"/>
              </a:rPr>
              <a:t>속성값을 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5" dirty="0">
                <a:latin typeface="Malgun Gothic"/>
                <a:cs typeface="Malgun Gothic"/>
              </a:rPr>
              <a:t>가장  앞에 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추가합니다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구문에 </a:t>
            </a:r>
            <a:r>
              <a:rPr sz="1800" b="1" spc="25" dirty="0">
                <a:latin typeface="Calibri"/>
                <a:cs typeface="Calibri"/>
              </a:rPr>
              <a:t>prefixOverrides </a:t>
            </a:r>
            <a:r>
              <a:rPr sz="1800" b="1" spc="-385" dirty="0">
                <a:latin typeface="Malgun Gothic"/>
                <a:cs typeface="Malgun Gothic"/>
              </a:rPr>
              <a:t>속성값과  일치하는  </a:t>
            </a:r>
            <a:r>
              <a:rPr sz="1800" b="1" spc="-380" dirty="0">
                <a:latin typeface="Malgun Gothic"/>
                <a:cs typeface="Malgun Gothic"/>
              </a:rPr>
              <a:t>문장이  있다면  </a:t>
            </a:r>
            <a:r>
              <a:rPr sz="1800" b="1" spc="-375" dirty="0">
                <a:latin typeface="Malgun Gothic"/>
                <a:cs typeface="Malgun Gothic"/>
              </a:rPr>
              <a:t>이를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구문이 </a:t>
            </a:r>
            <a:r>
              <a:rPr sz="1800" b="1" spc="-380" dirty="0">
                <a:latin typeface="Malgun Gothic"/>
                <a:cs typeface="Malgun Gothic"/>
              </a:rPr>
              <a:t>있다면  </a:t>
            </a:r>
            <a:r>
              <a:rPr sz="1800" b="1" spc="10" dirty="0">
                <a:latin typeface="Calibri"/>
                <a:cs typeface="Calibri"/>
              </a:rPr>
              <a:t>suffix </a:t>
            </a:r>
            <a:r>
              <a:rPr sz="1800" b="1" spc="-385" dirty="0">
                <a:latin typeface="Malgun Gothic"/>
                <a:cs typeface="Malgun Gothic"/>
              </a:rPr>
              <a:t>속성값을 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5" dirty="0">
                <a:latin typeface="Malgun Gothic"/>
                <a:cs typeface="Malgun Gothic"/>
              </a:rPr>
              <a:t>가장  뒤에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구문에 </a:t>
            </a:r>
            <a:r>
              <a:rPr sz="1800" b="1" spc="20" dirty="0">
                <a:latin typeface="Calibri"/>
                <a:cs typeface="Calibri"/>
              </a:rPr>
              <a:t>suffixOverrides </a:t>
            </a:r>
            <a:r>
              <a:rPr sz="1800" b="1" spc="-385" dirty="0">
                <a:latin typeface="Malgun Gothic"/>
                <a:cs typeface="Malgun Gothic"/>
              </a:rPr>
              <a:t>속성값과  일치하는  </a:t>
            </a:r>
            <a:r>
              <a:rPr sz="1800" b="1" spc="-380" dirty="0">
                <a:latin typeface="Malgun Gothic"/>
                <a:cs typeface="Malgun Gothic"/>
              </a:rPr>
              <a:t>문장이  있다면  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93" y="2348864"/>
            <a:ext cx="9323070" cy="1368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"WHERE"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prefixOverrides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"AND |</a:t>
            </a:r>
            <a:r>
              <a:rPr sz="14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"SET"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suffixOverrides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393" y="3861028"/>
            <a:ext cx="9323070" cy="2483485"/>
          </a:xfrm>
          <a:custGeom>
            <a:avLst/>
            <a:gdLst/>
            <a:ahLst/>
            <a:cxnLst/>
            <a:rect l="l" t="t" r="r" b="b"/>
            <a:pathLst>
              <a:path w="9323070" h="2483485">
                <a:moveTo>
                  <a:pt x="0" y="2483230"/>
                </a:moveTo>
                <a:lnTo>
                  <a:pt x="9322689" y="2483230"/>
                </a:lnTo>
                <a:lnTo>
                  <a:pt x="9322689" y="0"/>
                </a:lnTo>
                <a:lnTo>
                  <a:pt x="0" y="0"/>
                </a:lnTo>
                <a:lnTo>
                  <a:pt x="0" y="24832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4721" y="3932173"/>
            <a:ext cx="1969135" cy="2120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ul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Map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p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150" y="4785614"/>
            <a:ext cx="1280160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'%${title}%‘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9263" y="3919982"/>
            <a:ext cx="5512435" cy="235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"WHERE"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prefixOverrides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"AND |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!=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title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like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and author.id !=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author_id =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8533" y="6092799"/>
            <a:ext cx="939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(8/8) </a:t>
            </a:r>
            <a:r>
              <a:rPr spc="-130" dirty="0"/>
              <a:t>–</a:t>
            </a:r>
            <a:r>
              <a:rPr spc="55" dirty="0"/>
              <a:t> </a:t>
            </a:r>
            <a:r>
              <a:rPr spc="40" dirty="0"/>
              <a:t>foreach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1237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배열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리스트  </a:t>
            </a:r>
            <a:r>
              <a:rPr sz="1800" b="1" spc="-365" dirty="0">
                <a:latin typeface="Malgun Gothic"/>
                <a:cs typeface="Malgun Gothic"/>
              </a:rPr>
              <a:t>등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객체에 </a:t>
            </a:r>
            <a:r>
              <a:rPr sz="1800" b="1" spc="-370" dirty="0">
                <a:latin typeface="Malgun Gothic"/>
                <a:cs typeface="Malgun Gothic"/>
              </a:rPr>
              <a:t>대해 </a:t>
            </a:r>
            <a:r>
              <a:rPr sz="1800" b="1" spc="-375" dirty="0">
                <a:latin typeface="Malgun Gothic"/>
                <a:cs typeface="Malgun Gothic"/>
              </a:rPr>
              <a:t>반복이 </a:t>
            </a:r>
            <a:r>
              <a:rPr sz="1800" b="1" spc="-380" dirty="0">
                <a:latin typeface="Malgun Gothic"/>
                <a:cs typeface="Malgun Gothic"/>
              </a:rPr>
              <a:t>필요할  </a:t>
            </a:r>
            <a:r>
              <a:rPr sz="1800" b="1" spc="-375" dirty="0">
                <a:latin typeface="Malgun Gothic"/>
                <a:cs typeface="Malgun Gothic"/>
              </a:rPr>
              <a:t>경우 </a:t>
            </a:r>
            <a:r>
              <a:rPr sz="1800" b="1" spc="-380" dirty="0">
                <a:latin typeface="Malgun Gothic"/>
                <a:cs typeface="Malgun Gothic"/>
              </a:rPr>
              <a:t>사용하며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객체의  타입을  </a:t>
            </a:r>
            <a:r>
              <a:rPr sz="1800" b="1" spc="45" dirty="0">
                <a:latin typeface="Calibri"/>
                <a:cs typeface="Calibri"/>
              </a:rPr>
              <a:t>collection </a:t>
            </a:r>
            <a:r>
              <a:rPr sz="1800" b="1" spc="-380" dirty="0">
                <a:latin typeface="Malgun Gothic"/>
                <a:cs typeface="Malgun Gothic"/>
              </a:rPr>
              <a:t>속성에   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item </a:t>
            </a:r>
            <a:r>
              <a:rPr sz="1800" b="1" spc="-380" dirty="0">
                <a:latin typeface="Malgun Gothic"/>
                <a:cs typeface="Malgun Gothic"/>
              </a:rPr>
              <a:t>속성값은 </a:t>
            </a:r>
            <a:r>
              <a:rPr sz="1800" b="1" spc="-370" dirty="0">
                <a:latin typeface="Malgun Gothic"/>
                <a:cs typeface="Malgun Gothic"/>
              </a:rPr>
              <a:t>하위 </a:t>
            </a:r>
            <a:r>
              <a:rPr sz="1800" b="1" spc="-385" dirty="0">
                <a:latin typeface="Malgun Gothic"/>
                <a:cs typeface="Malgun Gothic"/>
              </a:rPr>
              <a:t>엘리먼트에서  </a:t>
            </a:r>
            <a:r>
              <a:rPr sz="1800" b="1" spc="5" dirty="0">
                <a:latin typeface="Calibri"/>
                <a:cs typeface="Calibri"/>
              </a:rPr>
              <a:t>collection</a:t>
            </a:r>
            <a:r>
              <a:rPr sz="1800" b="1" spc="5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저장된 데이터를  참조할 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이용하여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작성할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75" dirty="0">
                <a:latin typeface="Malgun Gothic"/>
                <a:cs typeface="Malgun Gothic"/>
              </a:rPr>
              <a:t>가장 앞과 </a:t>
            </a:r>
            <a:r>
              <a:rPr sz="1800" b="1" spc="-380" dirty="0">
                <a:latin typeface="Malgun Gothic"/>
                <a:cs typeface="Malgun Gothic"/>
              </a:rPr>
              <a:t>뒤에는 </a:t>
            </a:r>
            <a:r>
              <a:rPr sz="1800" b="1" spc="35" dirty="0">
                <a:latin typeface="Calibri"/>
                <a:cs typeface="Calibri"/>
              </a:rPr>
              <a:t>open, </a:t>
            </a:r>
            <a:r>
              <a:rPr sz="1800" b="1" spc="60" dirty="0">
                <a:latin typeface="Calibri"/>
                <a:cs typeface="Calibri"/>
              </a:rPr>
              <a:t>close </a:t>
            </a:r>
            <a:r>
              <a:rPr sz="1800" b="1" spc="-380" dirty="0">
                <a:latin typeface="Malgun Gothic"/>
                <a:cs typeface="Malgun Gothic"/>
              </a:rPr>
              <a:t>속성값을    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이용하여 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작성할  </a:t>
            </a:r>
            <a:r>
              <a:rPr sz="1800" b="1" spc="-365" dirty="0">
                <a:latin typeface="Malgun Gothic"/>
                <a:cs typeface="Malgun Gothic"/>
              </a:rPr>
              <a:t>때 각 </a:t>
            </a:r>
            <a:r>
              <a:rPr sz="1800" b="1" spc="-380" dirty="0">
                <a:latin typeface="Malgun Gothic"/>
                <a:cs typeface="Malgun Gothic"/>
              </a:rPr>
              <a:t>데이터  사이에는  </a:t>
            </a:r>
            <a:r>
              <a:rPr sz="1800" b="1" spc="-5" dirty="0">
                <a:latin typeface="Calibri"/>
                <a:cs typeface="Calibri"/>
              </a:rPr>
              <a:t>separator </a:t>
            </a:r>
            <a:r>
              <a:rPr sz="1800" b="1" spc="-380" dirty="0">
                <a:latin typeface="Malgun Gothic"/>
                <a:cs typeface="Malgun Gothic"/>
              </a:rPr>
              <a:t>속성값을</a:t>
            </a:r>
            <a:r>
              <a:rPr sz="1800" b="1" spc="-20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168" y="234886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873" y="2458084"/>
            <a:ext cx="7285355" cy="171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"findAuthorsByIds"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 marR="37350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 email  FROM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IN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foreach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item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separator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collection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"list"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open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"("</a:t>
            </a:r>
            <a:r>
              <a:rPr sz="1400" b="1"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close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")"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foreach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1345" y="4040251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4.4 </a:t>
            </a:r>
            <a:r>
              <a:rPr spc="-25" dirty="0">
                <a:latin typeface="Malgun Gothic"/>
                <a:cs typeface="Malgun Gothic"/>
              </a:rPr>
              <a:t>트랜잭션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관리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81697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의 </a:t>
            </a:r>
            <a:r>
              <a:rPr sz="1800" b="1" spc="15" dirty="0">
                <a:latin typeface="Calibri"/>
                <a:cs typeface="Calibri"/>
              </a:rPr>
              <a:t>openSession() </a:t>
            </a:r>
            <a:r>
              <a:rPr sz="1800" b="1" spc="-385" dirty="0">
                <a:latin typeface="Malgun Gothic"/>
                <a:cs typeface="Malgun Gothic"/>
              </a:rPr>
              <a:t>메소드를  호출하면 트랜잭션이  명시적으로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시작됩니다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트랜잭션을  </a:t>
            </a:r>
            <a:r>
              <a:rPr sz="1800" b="1" spc="-380" dirty="0">
                <a:latin typeface="Malgun Gothic"/>
                <a:cs typeface="Malgun Gothic"/>
              </a:rPr>
              <a:t>끝내려면  </a:t>
            </a:r>
            <a:r>
              <a:rPr sz="1800" b="1" spc="30" dirty="0">
                <a:latin typeface="Calibri"/>
                <a:cs typeface="Calibri"/>
              </a:rPr>
              <a:t>SqlSession </a:t>
            </a:r>
            <a:r>
              <a:rPr sz="1800" b="1" spc="-375" dirty="0">
                <a:latin typeface="Malgun Gothic"/>
                <a:cs typeface="Malgun Gothic"/>
              </a:rPr>
              <a:t>객체의  </a:t>
            </a:r>
            <a:r>
              <a:rPr sz="1800" b="1" spc="-70" dirty="0">
                <a:latin typeface="Calibri"/>
                <a:cs typeface="Calibri"/>
              </a:rPr>
              <a:t>commit()</a:t>
            </a:r>
            <a:r>
              <a:rPr sz="1800" b="1" spc="-70" dirty="0">
                <a:latin typeface="Malgun Gothic"/>
                <a:cs typeface="Malgun Gothic"/>
              </a:rPr>
              <a:t>이나 </a:t>
            </a:r>
            <a:r>
              <a:rPr sz="1800" b="1" spc="20" dirty="0">
                <a:latin typeface="Calibri"/>
                <a:cs typeface="Calibri"/>
              </a:rPr>
              <a:t>rollback() </a:t>
            </a:r>
            <a:r>
              <a:rPr sz="1800" b="1" spc="-385" dirty="0">
                <a:latin typeface="Malgun Gothic"/>
                <a:cs typeface="Malgun Gothic"/>
              </a:rPr>
              <a:t>메소드를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호출합니다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SqlSession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75" dirty="0">
                <a:latin typeface="Malgun Gothic"/>
                <a:cs typeface="Malgun Gothic"/>
              </a:rPr>
              <a:t>생성할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25" dirty="0">
                <a:latin typeface="Calibri"/>
                <a:cs typeface="Calibri"/>
              </a:rPr>
              <a:t>openSession(true)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호출하여  </a:t>
            </a:r>
            <a:r>
              <a:rPr sz="1800" b="1" spc="-380" dirty="0">
                <a:latin typeface="Malgun Gothic"/>
                <a:cs typeface="Malgun Gothic"/>
              </a:rPr>
              <a:t>생성하면  </a:t>
            </a:r>
            <a:r>
              <a:rPr sz="1800" b="1" spc="25" dirty="0">
                <a:latin typeface="Calibri"/>
                <a:cs typeface="Calibri"/>
              </a:rPr>
              <a:t>autoCommit </a:t>
            </a:r>
            <a:r>
              <a:rPr sz="1800" b="1" spc="-380" dirty="0">
                <a:latin typeface="Malgun Gothic"/>
                <a:cs typeface="Malgun Gothic"/>
              </a:rPr>
              <a:t>모드로 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동작합니다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Spring</a:t>
            </a:r>
            <a:r>
              <a:rPr sz="1800" b="1" spc="-30" dirty="0">
                <a:latin typeface="Malgun Gothic"/>
                <a:cs typeface="Malgun Gothic"/>
              </a:rPr>
              <a:t>과 </a:t>
            </a:r>
            <a:r>
              <a:rPr sz="1800" b="1" spc="-375" dirty="0">
                <a:latin typeface="Malgun Gothic"/>
                <a:cs typeface="Malgun Gothic"/>
              </a:rPr>
              <a:t>같은 </a:t>
            </a:r>
            <a:r>
              <a:rPr sz="1800" b="1" spc="-10" dirty="0">
                <a:latin typeface="Calibri"/>
                <a:cs typeface="Calibri"/>
              </a:rPr>
              <a:t>WAS</a:t>
            </a:r>
            <a:r>
              <a:rPr sz="1800" b="1" spc="-10" dirty="0">
                <a:latin typeface="Malgun Gothic"/>
                <a:cs typeface="Malgun Gothic"/>
              </a:rPr>
              <a:t>와 </a:t>
            </a:r>
            <a:r>
              <a:rPr sz="1800" b="1" spc="-385" dirty="0">
                <a:latin typeface="Malgun Gothic"/>
                <a:cs typeface="Malgun Gothic"/>
              </a:rPr>
              <a:t>연동하여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-370" dirty="0">
                <a:latin typeface="Malgun Gothic"/>
                <a:cs typeface="Malgun Gothic"/>
              </a:rPr>
              <a:t>때는 </a:t>
            </a:r>
            <a:r>
              <a:rPr sz="1800" b="1" spc="-385" dirty="0">
                <a:latin typeface="Malgun Gothic"/>
                <a:cs typeface="Malgun Gothic"/>
              </a:rPr>
              <a:t>트랜잭션을 </a:t>
            </a:r>
            <a:r>
              <a:rPr sz="1800" b="1" spc="-10" dirty="0">
                <a:latin typeface="Calibri"/>
                <a:cs typeface="Calibri"/>
              </a:rPr>
              <a:t>WAS</a:t>
            </a:r>
            <a:r>
              <a:rPr sz="1800" b="1" spc="-10" dirty="0">
                <a:latin typeface="Malgun Gothic"/>
                <a:cs typeface="Malgun Gothic"/>
              </a:rPr>
              <a:t>에</a:t>
            </a:r>
            <a:r>
              <a:rPr sz="1800" b="1" spc="5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위임합니다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61805" cy="20885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03505" marR="4024629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spc="5" dirty="0">
                <a:latin typeface="Consolas"/>
                <a:cs typeface="Consolas"/>
              </a:rPr>
              <a:t>.openSession();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8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sqlSession.insert(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"com.namoo.mybatis.blog.mapper.PostMapper.registPost"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9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post);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sqlSession.commit();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R="254000" algn="r">
              <a:lnSpc>
                <a:spcPct val="100000"/>
              </a:lnSpc>
              <a:spcBef>
                <a:spcPts val="125"/>
              </a:spcBef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tD</a:t>
            </a:r>
            <a:r>
              <a:rPr sz="1050" i="1" spc="-5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oIm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pl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j</a:t>
            </a:r>
            <a:r>
              <a:rPr sz="1050" i="1" spc="-2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v</a:t>
            </a:r>
            <a:r>
              <a:rPr sz="1050" i="1" spc="-5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51" y="4581181"/>
            <a:ext cx="9361805" cy="16567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4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"registPost"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useGeneratedKeys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400" b="1" i="1" spc="1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 marR="314325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INSERT INTO post_tb (subject, content, author_id, blog_id)  VALUES(</a:t>
            </a:r>
            <a:r>
              <a:rPr sz="1400" b="1" spc="1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#{subject},#{content},#{author.id},#{blog.id})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24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LAST_INSERT_ID()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25"/>
              </a:spcBef>
              <a:tabLst>
                <a:tab pos="8098790" algn="l"/>
              </a:tabLst>
            </a:pPr>
            <a:r>
              <a:rPr sz="2100" b="1" baseline="1984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2100" b="1" baseline="1984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2100" b="1" baseline="1984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PostMapper.xml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1.3 </a:t>
            </a:r>
            <a:r>
              <a:rPr spc="-70" dirty="0"/>
              <a:t>MyBatis</a:t>
            </a:r>
            <a:r>
              <a:rPr spc="8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85782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클린턴</a:t>
            </a:r>
            <a:r>
              <a:rPr sz="1800" b="1" spc="-380" dirty="0" smtClean="0">
                <a:latin typeface="Malgun Gothic"/>
                <a:cs typeface="Malgun Gothic"/>
              </a:rPr>
              <a:t>  비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긴</a:t>
            </a:r>
            <a:r>
              <a:rPr sz="1800" b="1" spc="-380" dirty="0" smtClean="0">
                <a:latin typeface="Malgun Gothic"/>
                <a:cs typeface="Malgun Gothic"/>
              </a:rPr>
              <a:t>을  </a:t>
            </a:r>
            <a:r>
              <a:rPr sz="1800" b="1" spc="-385" dirty="0">
                <a:latin typeface="Malgun Gothic"/>
                <a:cs typeface="Malgun Gothic"/>
              </a:rPr>
              <a:t>중심으로  </a:t>
            </a:r>
            <a:r>
              <a:rPr sz="1800" b="1" spc="-380" dirty="0" err="1">
                <a:latin typeface="Malgun Gothic"/>
                <a:cs typeface="Malgun Gothic"/>
              </a:rPr>
              <a:t>진행된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10" dirty="0" err="1" smtClean="0">
                <a:solidFill>
                  <a:srgbClr val="FF0000"/>
                </a:solidFill>
                <a:latin typeface="Calibri"/>
                <a:cs typeface="Calibri"/>
              </a:rPr>
              <a:t>iBATIS</a:t>
            </a:r>
            <a:r>
              <a:rPr lang="en-US" sz="18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ko-KR" altLang="en-US" b="1" spc="10" dirty="0" smtClean="0">
                <a:latin typeface="Malgun Gothic"/>
                <a:cs typeface="Calibri"/>
              </a:rPr>
              <a:t>프로젝트</a:t>
            </a:r>
            <a:r>
              <a:rPr lang="en-US" altLang="ko-KR" b="1" spc="10" dirty="0" smtClean="0">
                <a:latin typeface="Malgun Gothic"/>
                <a:cs typeface="Calibri"/>
              </a:rPr>
              <a:t>(</a:t>
            </a:r>
            <a:r>
              <a:rPr lang="ko-KR" altLang="en-US" b="1" spc="-375" dirty="0">
                <a:latin typeface="Malgun Gothic"/>
                <a:cs typeface="Malgun Gothic"/>
              </a:rPr>
              <a:t>암호  </a:t>
            </a:r>
            <a:r>
              <a:rPr lang="ko-KR" altLang="en-US" b="1" spc="-365" dirty="0">
                <a:latin typeface="Malgun Gothic"/>
                <a:cs typeface="Malgun Gothic"/>
              </a:rPr>
              <a:t>및 </a:t>
            </a:r>
            <a:r>
              <a:rPr lang="ko-KR" altLang="en-US" b="1" spc="-365" dirty="0" smtClean="0">
                <a:latin typeface="Malgun Gothic"/>
                <a:cs typeface="Malgun Gothic"/>
              </a:rPr>
              <a:t> </a:t>
            </a:r>
            <a:r>
              <a:rPr lang="ko-KR" altLang="en-US" b="1" spc="-370" dirty="0" smtClean="0">
                <a:latin typeface="Malgun Gothic"/>
                <a:cs typeface="Malgun Gothic"/>
              </a:rPr>
              <a:t>보안 </a:t>
            </a:r>
            <a:r>
              <a:rPr lang="ko-KR" altLang="en-US" b="1" spc="-370" dirty="0">
                <a:latin typeface="Malgun Gothic"/>
                <a:cs typeface="Malgun Gothic"/>
              </a:rPr>
              <a:t>관련 </a:t>
            </a:r>
            <a:r>
              <a:rPr lang="ko-KR" altLang="en-US" b="1" spc="-385" dirty="0" smtClean="0">
                <a:latin typeface="Malgun Gothic"/>
                <a:cs typeface="Malgun Gothic"/>
              </a:rPr>
              <a:t>오픈 소스  프로젝트</a:t>
            </a:r>
            <a:r>
              <a:rPr lang="en-US" altLang="ko-KR" b="1" spc="-385" dirty="0" smtClean="0">
                <a:latin typeface="Malgun Gothic"/>
                <a:cs typeface="Malgun Gothic"/>
              </a:rPr>
              <a:t>)</a:t>
            </a:r>
            <a:r>
              <a:rPr sz="1800" b="1" spc="10" dirty="0" smtClean="0">
                <a:latin typeface="Malgun Gothic"/>
                <a:cs typeface="Malgun Gothic"/>
              </a:rPr>
              <a:t> </a:t>
            </a:r>
            <a:r>
              <a:rPr sz="1800" b="1" spc="-370" dirty="0" smtClean="0">
                <a:latin typeface="Malgun Gothic"/>
                <a:cs typeface="Malgun Gothic"/>
              </a:rPr>
              <a:t>터</a:t>
            </a:r>
            <a:r>
              <a:rPr sz="1800" b="1" spc="-215" dirty="0" smtClean="0">
                <a:latin typeface="Malgun Gothic"/>
                <a:cs typeface="Malgun Gothic"/>
              </a:rPr>
              <a:t> </a:t>
            </a:r>
            <a:r>
              <a:rPr sz="1800" b="1" spc="-340" dirty="0">
                <a:latin typeface="Malgun Gothic"/>
                <a:cs typeface="Malgun Gothic"/>
              </a:rPr>
              <a:t>탄생되었습니다</a:t>
            </a:r>
            <a:r>
              <a:rPr sz="1800" b="1" spc="-340" dirty="0">
                <a:latin typeface="Calibri"/>
                <a:cs typeface="Calibri"/>
              </a:rPr>
              <a:t>.</a:t>
            </a:r>
            <a:r>
              <a:rPr sz="1800" b="1" spc="-25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solidFill>
                  <a:srgbClr val="000099"/>
                </a:solidFill>
                <a:latin typeface="Malgun Gothic"/>
                <a:cs typeface="Malgun Gothic"/>
              </a:rPr>
              <a:t>아파치</a:t>
            </a:r>
            <a:r>
              <a:rPr sz="1800" b="1" spc="-170" dirty="0">
                <a:solidFill>
                  <a:srgbClr val="000099"/>
                </a:solidFill>
                <a:latin typeface="Malgun Gothic"/>
                <a:cs typeface="Malgun Gothic"/>
              </a:rPr>
              <a:t> </a:t>
            </a:r>
            <a:r>
              <a:rPr sz="1800" b="1" spc="-385" dirty="0">
                <a:solidFill>
                  <a:srgbClr val="000099"/>
                </a:solidFill>
                <a:latin typeface="Malgun Gothic"/>
                <a:cs typeface="Malgun Gothic"/>
              </a:rPr>
              <a:t>프로젝트</a:t>
            </a:r>
            <a:r>
              <a:rPr sz="1800" b="1" spc="-385" dirty="0">
                <a:latin typeface="Malgun Gothic"/>
                <a:cs typeface="Malgun Gothic"/>
              </a:rPr>
              <a:t>에서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solidFill>
                  <a:srgbClr val="000099"/>
                </a:solidFill>
                <a:latin typeface="Malgun Gothic"/>
                <a:cs typeface="Malgun Gothic"/>
              </a:rPr>
              <a:t>구글</a:t>
            </a:r>
            <a:r>
              <a:rPr sz="1800" b="1" spc="-170" dirty="0">
                <a:solidFill>
                  <a:srgbClr val="000099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>
                <a:solidFill>
                  <a:srgbClr val="000099"/>
                </a:solidFill>
                <a:latin typeface="Malgun Gothic"/>
                <a:cs typeface="Malgun Gothic"/>
              </a:rPr>
              <a:t>코드</a:t>
            </a:r>
            <a:r>
              <a:rPr sz="1800" b="1" spc="-380" dirty="0" err="1">
                <a:latin typeface="Malgun Gothic"/>
                <a:cs typeface="Malgun Gothic"/>
              </a:rPr>
              <a:t>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err="1" smtClean="0">
                <a:latin typeface="Malgun Gothic"/>
                <a:cs typeface="Malgun Gothic"/>
              </a:rPr>
              <a:t>이관되</a:t>
            </a:r>
            <a:r>
              <a:rPr sz="1800" b="1" spc="-385" dirty="0" err="1" smtClean="0">
                <a:latin typeface="Malgun Gothic"/>
                <a:cs typeface="Malgun Gothic"/>
              </a:rPr>
              <a:t>면서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이름을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변경하고</a:t>
            </a:r>
            <a:r>
              <a:rPr sz="1800" b="1" spc="-295" dirty="0">
                <a:latin typeface="Calibri"/>
                <a:cs typeface="Calibri"/>
              </a:rPr>
              <a:t>,  </a:t>
            </a:r>
            <a:r>
              <a:rPr sz="1800" b="1" spc="-200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현재는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85" dirty="0">
                <a:solidFill>
                  <a:srgbClr val="000099"/>
                </a:solidFill>
                <a:latin typeface="Calibri"/>
                <a:cs typeface="Calibri"/>
              </a:rPr>
              <a:t>GitHub</a:t>
            </a:r>
            <a:r>
              <a:rPr sz="1800" b="1" spc="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프로젝트로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자바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229" dirty="0">
                <a:latin typeface="Malgun Gothic"/>
                <a:cs typeface="Malgun Gothic"/>
              </a:rPr>
              <a:t>닷넷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0" dirty="0" err="1">
                <a:latin typeface="Malgun Gothic"/>
                <a:cs typeface="Malgun Gothic"/>
              </a:rPr>
              <a:t>루비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70" dirty="0" smtClean="0">
                <a:latin typeface="Malgun Gothic"/>
                <a:cs typeface="Malgun Gothic"/>
              </a:rPr>
              <a:t>등  </a:t>
            </a:r>
            <a:r>
              <a:rPr sz="1800" b="1" spc="-380" dirty="0" err="1" smtClean="0">
                <a:latin typeface="Malgun Gothic"/>
                <a:cs typeface="Malgun Gothic"/>
              </a:rPr>
              <a:t>다양한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언어를  지원하는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-254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9801" y="4674146"/>
            <a:ext cx="2106422" cy="60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3188207"/>
            <a:ext cx="5035296" cy="4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1416" y="3302127"/>
            <a:ext cx="4755515" cy="171450"/>
          </a:xfrm>
          <a:custGeom>
            <a:avLst/>
            <a:gdLst/>
            <a:ahLst/>
            <a:cxnLst/>
            <a:rect l="l" t="t" r="r" b="b"/>
            <a:pathLst>
              <a:path w="4755515" h="171450">
                <a:moveTo>
                  <a:pt x="4698492" y="57150"/>
                </a:moveTo>
                <a:lnTo>
                  <a:pt x="4612512" y="57150"/>
                </a:lnTo>
                <a:lnTo>
                  <a:pt x="4623677" y="59400"/>
                </a:lnTo>
                <a:lnTo>
                  <a:pt x="4632769" y="65532"/>
                </a:lnTo>
                <a:lnTo>
                  <a:pt x="4638909" y="74616"/>
                </a:lnTo>
                <a:lnTo>
                  <a:pt x="4641214" y="85725"/>
                </a:lnTo>
                <a:lnTo>
                  <a:pt x="4638964" y="96833"/>
                </a:lnTo>
                <a:lnTo>
                  <a:pt x="4632833" y="105917"/>
                </a:lnTo>
                <a:lnTo>
                  <a:pt x="4623748" y="112049"/>
                </a:lnTo>
                <a:lnTo>
                  <a:pt x="4612639" y="114300"/>
                </a:lnTo>
                <a:lnTo>
                  <a:pt x="4584022" y="114321"/>
                </a:lnTo>
                <a:lnTo>
                  <a:pt x="4584064" y="171450"/>
                </a:lnTo>
                <a:lnTo>
                  <a:pt x="4755514" y="85598"/>
                </a:lnTo>
                <a:lnTo>
                  <a:pt x="4698492" y="57150"/>
                </a:lnTo>
                <a:close/>
              </a:path>
              <a:path w="4755515" h="171450">
                <a:moveTo>
                  <a:pt x="4583980" y="57171"/>
                </a:moveTo>
                <a:lnTo>
                  <a:pt x="28575" y="60578"/>
                </a:lnTo>
                <a:lnTo>
                  <a:pt x="0" y="89153"/>
                </a:lnTo>
                <a:lnTo>
                  <a:pt x="2250" y="100262"/>
                </a:lnTo>
                <a:lnTo>
                  <a:pt x="8381" y="109346"/>
                </a:lnTo>
                <a:lnTo>
                  <a:pt x="17466" y="115478"/>
                </a:lnTo>
                <a:lnTo>
                  <a:pt x="28575" y="117728"/>
                </a:lnTo>
                <a:lnTo>
                  <a:pt x="4584022" y="114321"/>
                </a:lnTo>
                <a:lnTo>
                  <a:pt x="4583980" y="57171"/>
                </a:lnTo>
                <a:close/>
              </a:path>
              <a:path w="4755515" h="171450">
                <a:moveTo>
                  <a:pt x="4612512" y="57150"/>
                </a:moveTo>
                <a:lnTo>
                  <a:pt x="4583980" y="57171"/>
                </a:lnTo>
                <a:lnTo>
                  <a:pt x="4584022" y="114321"/>
                </a:lnTo>
                <a:lnTo>
                  <a:pt x="4612639" y="114300"/>
                </a:lnTo>
                <a:lnTo>
                  <a:pt x="4623748" y="112049"/>
                </a:lnTo>
                <a:lnTo>
                  <a:pt x="4632833" y="105917"/>
                </a:lnTo>
                <a:lnTo>
                  <a:pt x="4638964" y="96833"/>
                </a:lnTo>
                <a:lnTo>
                  <a:pt x="4641214" y="85725"/>
                </a:lnTo>
                <a:lnTo>
                  <a:pt x="4638909" y="74616"/>
                </a:lnTo>
                <a:lnTo>
                  <a:pt x="4632769" y="65532"/>
                </a:lnTo>
                <a:lnTo>
                  <a:pt x="4623677" y="59400"/>
                </a:lnTo>
                <a:lnTo>
                  <a:pt x="4612512" y="57150"/>
                </a:lnTo>
                <a:close/>
              </a:path>
              <a:path w="4755515" h="171450">
                <a:moveTo>
                  <a:pt x="4583937" y="0"/>
                </a:moveTo>
                <a:lnTo>
                  <a:pt x="4583980" y="57171"/>
                </a:lnTo>
                <a:lnTo>
                  <a:pt x="4698492" y="57150"/>
                </a:lnTo>
                <a:lnTo>
                  <a:pt x="458393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089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8" y="216026"/>
                </a:lnTo>
                <a:lnTo>
                  <a:pt x="50041" y="213195"/>
                </a:lnTo>
                <a:lnTo>
                  <a:pt x="61468" y="205470"/>
                </a:lnTo>
                <a:lnTo>
                  <a:pt x="69179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9" y="21913"/>
                </a:lnTo>
                <a:lnTo>
                  <a:pt x="61468" y="10493"/>
                </a:lnTo>
                <a:lnTo>
                  <a:pt x="50041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372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7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7" y="216026"/>
                </a:lnTo>
                <a:lnTo>
                  <a:pt x="50041" y="213195"/>
                </a:lnTo>
                <a:lnTo>
                  <a:pt x="61467" y="205470"/>
                </a:lnTo>
                <a:lnTo>
                  <a:pt x="69179" y="194006"/>
                </a:lnTo>
                <a:lnTo>
                  <a:pt x="72008" y="179959"/>
                </a:lnTo>
                <a:lnTo>
                  <a:pt x="72008" y="35941"/>
                </a:lnTo>
                <a:lnTo>
                  <a:pt x="69179" y="21913"/>
                </a:lnTo>
                <a:lnTo>
                  <a:pt x="61467" y="10493"/>
                </a:lnTo>
                <a:lnTo>
                  <a:pt x="50041" y="2811"/>
                </a:lnTo>
                <a:lnTo>
                  <a:pt x="3606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070" y="2351404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870204" y="743077"/>
                </a:moveTo>
                <a:lnTo>
                  <a:pt x="348106" y="743077"/>
                </a:lnTo>
                <a:lnTo>
                  <a:pt x="205231" y="906526"/>
                </a:lnTo>
                <a:lnTo>
                  <a:pt x="870204" y="743077"/>
                </a:lnTo>
                <a:close/>
              </a:path>
              <a:path w="2088514" h="906779">
                <a:moveTo>
                  <a:pt x="2088388" y="0"/>
                </a:moveTo>
                <a:lnTo>
                  <a:pt x="0" y="0"/>
                </a:lnTo>
                <a:lnTo>
                  <a:pt x="0" y="743077"/>
                </a:lnTo>
                <a:lnTo>
                  <a:pt x="2088388" y="743077"/>
                </a:lnTo>
                <a:lnTo>
                  <a:pt x="2088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070" y="2351404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0" y="0"/>
                </a:moveTo>
                <a:lnTo>
                  <a:pt x="348106" y="0"/>
                </a:lnTo>
                <a:lnTo>
                  <a:pt x="870204" y="0"/>
                </a:lnTo>
                <a:lnTo>
                  <a:pt x="2088388" y="0"/>
                </a:lnTo>
                <a:lnTo>
                  <a:pt x="2088388" y="433450"/>
                </a:lnTo>
                <a:lnTo>
                  <a:pt x="2088388" y="619125"/>
                </a:lnTo>
                <a:lnTo>
                  <a:pt x="2088388" y="743077"/>
                </a:lnTo>
                <a:lnTo>
                  <a:pt x="870204" y="743077"/>
                </a:lnTo>
                <a:lnTo>
                  <a:pt x="205231" y="906526"/>
                </a:lnTo>
                <a:lnTo>
                  <a:pt x="348106" y="743077"/>
                </a:lnTo>
                <a:lnTo>
                  <a:pt x="0" y="743077"/>
                </a:lnTo>
                <a:lnTo>
                  <a:pt x="0" y="619125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4064" y="2389885"/>
            <a:ext cx="1950085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iBATIS</a:t>
            </a:r>
            <a:r>
              <a:rPr sz="1200" b="1" spc="5" dirty="0">
                <a:solidFill>
                  <a:srgbClr val="C00000"/>
                </a:solidFill>
                <a:latin typeface="Malgun Gothic"/>
                <a:cs typeface="Malgun Gothic"/>
              </a:rPr>
              <a:t>의</a:t>
            </a:r>
            <a:r>
              <a:rPr sz="1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시작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클린턴  </a:t>
            </a:r>
            <a:r>
              <a:rPr sz="1100" spc="-20" dirty="0">
                <a:solidFill>
                  <a:srgbClr val="404040"/>
                </a:solidFill>
                <a:latin typeface="Gulim"/>
                <a:cs typeface="Gulim"/>
              </a:rPr>
              <a:t>비긴</a:t>
            </a:r>
            <a:r>
              <a:rPr sz="1100" spc="-20" dirty="0">
                <a:solidFill>
                  <a:srgbClr val="404040"/>
                </a:solidFill>
                <a:latin typeface="Calibri"/>
                <a:cs typeface="Calibri"/>
              </a:rPr>
              <a:t>(Clinton</a:t>
            </a:r>
            <a:r>
              <a:rPr sz="11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Begin)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의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84785">
              <a:lnSpc>
                <a:spcPts val="1310"/>
              </a:lnSpc>
            </a:pPr>
            <a:r>
              <a:rPr sz="1100" spc="-200" dirty="0">
                <a:solidFill>
                  <a:srgbClr val="404040"/>
                </a:solidFill>
                <a:latin typeface="Gulim"/>
                <a:cs typeface="Gulim"/>
              </a:rPr>
              <a:t>암호</a:t>
            </a:r>
            <a:r>
              <a:rPr sz="1100" spc="-2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1100" spc="-200" dirty="0">
                <a:solidFill>
                  <a:srgbClr val="404040"/>
                </a:solidFill>
                <a:latin typeface="Gulim"/>
                <a:cs typeface="Gulim"/>
              </a:rPr>
              <a:t>보안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관련 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오픈소스</a:t>
            </a:r>
            <a:r>
              <a:rPr sz="1100" spc="-12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프로젝트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84785">
              <a:lnSpc>
                <a:spcPts val="131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"iBATIS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11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404040"/>
                </a:solidFill>
                <a:latin typeface="Calibri"/>
                <a:cs typeface="Calibri"/>
              </a:rPr>
              <a:t>Layer".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5070" y="3678935"/>
            <a:ext cx="2088514" cy="749300"/>
          </a:xfrm>
          <a:custGeom>
            <a:avLst/>
            <a:gdLst/>
            <a:ahLst/>
            <a:cxnLst/>
            <a:rect l="l" t="t" r="r" b="b"/>
            <a:pathLst>
              <a:path w="2088514" h="749300">
                <a:moveTo>
                  <a:pt x="0" y="121284"/>
                </a:moveTo>
                <a:lnTo>
                  <a:pt x="1218184" y="121284"/>
                </a:lnTo>
                <a:lnTo>
                  <a:pt x="1311656" y="0"/>
                </a:lnTo>
                <a:lnTo>
                  <a:pt x="1740281" y="121284"/>
                </a:lnTo>
                <a:lnTo>
                  <a:pt x="2088388" y="121284"/>
                </a:lnTo>
                <a:lnTo>
                  <a:pt x="2088388" y="225932"/>
                </a:lnTo>
                <a:lnTo>
                  <a:pt x="2088388" y="382777"/>
                </a:lnTo>
                <a:lnTo>
                  <a:pt x="2088388" y="748919"/>
                </a:lnTo>
                <a:lnTo>
                  <a:pt x="1740281" y="748919"/>
                </a:lnTo>
                <a:lnTo>
                  <a:pt x="1218184" y="748919"/>
                </a:lnTo>
                <a:lnTo>
                  <a:pt x="0" y="748919"/>
                </a:lnTo>
                <a:lnTo>
                  <a:pt x="0" y="382777"/>
                </a:lnTo>
                <a:lnTo>
                  <a:pt x="0" y="225932"/>
                </a:lnTo>
                <a:lnTo>
                  <a:pt x="0" y="121284"/>
                </a:lnTo>
                <a:close/>
              </a:path>
            </a:pathLst>
          </a:custGeom>
          <a:ln w="6349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61769" y="3495802"/>
            <a:ext cx="1951989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4110" algn="l"/>
              </a:tabLst>
            </a:pPr>
            <a:r>
              <a:rPr sz="1200" spc="60" dirty="0">
                <a:solidFill>
                  <a:srgbClr val="404040"/>
                </a:solidFill>
                <a:latin typeface="Calibri"/>
                <a:cs typeface="Calibri"/>
              </a:rPr>
              <a:t>2001	</a:t>
            </a:r>
            <a:r>
              <a:rPr sz="1800" spc="82" baseline="2314" dirty="0">
                <a:solidFill>
                  <a:srgbClr val="404040"/>
                </a:solidFill>
                <a:latin typeface="Calibri"/>
                <a:cs typeface="Calibri"/>
              </a:rPr>
              <a:t>2003</a:t>
            </a:r>
            <a:r>
              <a:rPr sz="1800" spc="172" baseline="23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800" baseline="2314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첫 </a:t>
            </a:r>
            <a:r>
              <a:rPr sz="1200" b="1" spc="-250" dirty="0">
                <a:solidFill>
                  <a:srgbClr val="404040"/>
                </a:solidFill>
                <a:latin typeface="Malgun Gothic"/>
                <a:cs typeface="Malgun Gothic"/>
              </a:rPr>
              <a:t>정식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릴리즈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266700" marR="5080" indent="-1727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•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데이터베이스 레이어  </a:t>
            </a:r>
            <a:r>
              <a:rPr sz="1100" spc="50" dirty="0">
                <a:solidFill>
                  <a:srgbClr val="404040"/>
                </a:solidFill>
                <a:latin typeface="Calibri"/>
                <a:cs typeface="Calibri"/>
              </a:rPr>
              <a:t>1.1.0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정식</a:t>
            </a:r>
            <a:r>
              <a:rPr sz="1100" spc="-22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6489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8" y="216026"/>
                </a:lnTo>
                <a:lnTo>
                  <a:pt x="50041" y="213195"/>
                </a:lnTo>
                <a:lnTo>
                  <a:pt x="61468" y="205470"/>
                </a:lnTo>
                <a:lnTo>
                  <a:pt x="69179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9" y="21913"/>
                </a:lnTo>
                <a:lnTo>
                  <a:pt x="61467" y="10493"/>
                </a:lnTo>
                <a:lnTo>
                  <a:pt x="50041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7477" y="2347848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870076" y="742950"/>
                </a:moveTo>
                <a:lnTo>
                  <a:pt x="347980" y="742950"/>
                </a:lnTo>
                <a:lnTo>
                  <a:pt x="4063" y="906526"/>
                </a:lnTo>
                <a:lnTo>
                  <a:pt x="870076" y="742950"/>
                </a:lnTo>
                <a:close/>
              </a:path>
              <a:path w="2088514" h="906779">
                <a:moveTo>
                  <a:pt x="2088261" y="0"/>
                </a:moveTo>
                <a:lnTo>
                  <a:pt x="0" y="0"/>
                </a:lnTo>
                <a:lnTo>
                  <a:pt x="0" y="742950"/>
                </a:lnTo>
                <a:lnTo>
                  <a:pt x="2088261" y="742950"/>
                </a:lnTo>
                <a:lnTo>
                  <a:pt x="2088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7477" y="2347848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0" y="0"/>
                </a:moveTo>
                <a:lnTo>
                  <a:pt x="347980" y="0"/>
                </a:lnTo>
                <a:lnTo>
                  <a:pt x="870076" y="0"/>
                </a:lnTo>
                <a:lnTo>
                  <a:pt x="2088261" y="0"/>
                </a:lnTo>
                <a:lnTo>
                  <a:pt x="2088261" y="433450"/>
                </a:lnTo>
                <a:lnTo>
                  <a:pt x="2088261" y="619125"/>
                </a:lnTo>
                <a:lnTo>
                  <a:pt x="2088261" y="742950"/>
                </a:lnTo>
                <a:lnTo>
                  <a:pt x="870076" y="742950"/>
                </a:lnTo>
                <a:lnTo>
                  <a:pt x="4063" y="906526"/>
                </a:lnTo>
                <a:lnTo>
                  <a:pt x="347980" y="742950"/>
                </a:lnTo>
                <a:lnTo>
                  <a:pt x="0" y="742950"/>
                </a:lnTo>
                <a:lnTo>
                  <a:pt x="0" y="619125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76725" y="2386584"/>
            <a:ext cx="188785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5" dirty="0">
                <a:solidFill>
                  <a:srgbClr val="404040"/>
                </a:solidFill>
                <a:latin typeface="Calibri"/>
                <a:cs typeface="Calibri"/>
              </a:rPr>
              <a:t>2.x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버전</a:t>
            </a:r>
            <a:r>
              <a:rPr sz="1200" b="1" spc="-22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릴리즈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SQLMaps</a:t>
            </a:r>
            <a:r>
              <a:rPr sz="1100" spc="20" dirty="0">
                <a:solidFill>
                  <a:srgbClr val="404040"/>
                </a:solidFill>
                <a:latin typeface="Gulim"/>
                <a:cs typeface="Gulim"/>
              </a:rPr>
              <a:t>와 </a:t>
            </a:r>
            <a:r>
              <a:rPr sz="1100" spc="155" dirty="0">
                <a:solidFill>
                  <a:srgbClr val="404040"/>
                </a:solidFill>
                <a:latin typeface="Calibri"/>
                <a:cs typeface="Calibri"/>
              </a:rPr>
              <a:t>DAO</a:t>
            </a:r>
            <a:r>
              <a:rPr sz="11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모듈을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묶어  </a:t>
            </a:r>
            <a:r>
              <a:rPr sz="1100" spc="50" dirty="0">
                <a:solidFill>
                  <a:srgbClr val="404040"/>
                </a:solidFill>
                <a:latin typeface="Calibri"/>
                <a:cs typeface="Calibri"/>
              </a:rPr>
              <a:t>2.x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버전</a:t>
            </a:r>
            <a:r>
              <a:rPr sz="1100" spc="-204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.NET</a:t>
            </a:r>
            <a:r>
              <a:rPr sz="1100" spc="10" dirty="0">
                <a:solidFill>
                  <a:srgbClr val="404040"/>
                </a:solidFill>
                <a:latin typeface="Gulim"/>
                <a:cs typeface="Gulim"/>
              </a:rPr>
              <a:t>을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</a:t>
            </a:r>
            <a:r>
              <a:rPr sz="11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18633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7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7" y="216026"/>
                </a:lnTo>
                <a:lnTo>
                  <a:pt x="50095" y="213195"/>
                </a:lnTo>
                <a:lnTo>
                  <a:pt x="61515" y="205470"/>
                </a:lnTo>
                <a:lnTo>
                  <a:pt x="69197" y="194006"/>
                </a:lnTo>
                <a:lnTo>
                  <a:pt x="72008" y="179959"/>
                </a:lnTo>
                <a:lnTo>
                  <a:pt x="72008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7477" y="3697223"/>
            <a:ext cx="2088514" cy="730885"/>
          </a:xfrm>
          <a:custGeom>
            <a:avLst/>
            <a:gdLst/>
            <a:ahLst/>
            <a:cxnLst/>
            <a:rect l="l" t="t" r="r" b="b"/>
            <a:pathLst>
              <a:path w="2088514" h="730885">
                <a:moveTo>
                  <a:pt x="0" y="102996"/>
                </a:moveTo>
                <a:lnTo>
                  <a:pt x="1218057" y="102996"/>
                </a:lnTo>
                <a:lnTo>
                  <a:pt x="1174496" y="0"/>
                </a:lnTo>
                <a:lnTo>
                  <a:pt x="1740153" y="102996"/>
                </a:lnTo>
                <a:lnTo>
                  <a:pt x="2088261" y="102996"/>
                </a:lnTo>
                <a:lnTo>
                  <a:pt x="2088261" y="207644"/>
                </a:lnTo>
                <a:lnTo>
                  <a:pt x="2088261" y="364489"/>
                </a:lnTo>
                <a:lnTo>
                  <a:pt x="2088261" y="730631"/>
                </a:lnTo>
                <a:lnTo>
                  <a:pt x="1740153" y="730631"/>
                </a:lnTo>
                <a:lnTo>
                  <a:pt x="1218057" y="730631"/>
                </a:lnTo>
                <a:lnTo>
                  <a:pt x="0" y="730631"/>
                </a:lnTo>
                <a:lnTo>
                  <a:pt x="0" y="364489"/>
                </a:lnTo>
                <a:lnTo>
                  <a:pt x="0" y="207644"/>
                </a:lnTo>
                <a:lnTo>
                  <a:pt x="0" y="102996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9550" y="3495802"/>
            <a:ext cx="1974214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4495" algn="ctr">
              <a:lnSpc>
                <a:spcPct val="100000"/>
              </a:lnSpc>
              <a:tabLst>
                <a:tab pos="1151890" algn="l"/>
              </a:tabLst>
            </a:pPr>
            <a:r>
              <a:rPr sz="1800" spc="89" baseline="2314" dirty="0">
                <a:solidFill>
                  <a:srgbClr val="404040"/>
                </a:solidFill>
                <a:latin typeface="Calibri"/>
                <a:cs typeface="Calibri"/>
              </a:rPr>
              <a:t>2004	</a:t>
            </a:r>
            <a:r>
              <a:rPr sz="1200" spc="55" dirty="0">
                <a:solidFill>
                  <a:srgbClr val="404040"/>
                </a:solidFill>
                <a:latin typeface="Calibri"/>
                <a:cs typeface="Calibri"/>
              </a:rPr>
              <a:t>2006</a:t>
            </a:r>
            <a:r>
              <a:rPr sz="1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다양한 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언어</a:t>
            </a:r>
            <a:r>
              <a:rPr sz="1200" b="1" spc="-250" dirty="0">
                <a:solidFill>
                  <a:srgbClr val="404040"/>
                </a:solidFill>
                <a:latin typeface="Malgun Gothic"/>
                <a:cs typeface="Malgun Gothic"/>
              </a:rPr>
              <a:t> 지원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루비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지원 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</a:t>
            </a:r>
            <a:r>
              <a:rPr sz="1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5" dirty="0">
                <a:solidFill>
                  <a:srgbClr val="404040"/>
                </a:solidFill>
                <a:latin typeface="Calibri"/>
                <a:cs typeface="Calibri"/>
              </a:rPr>
              <a:t>DAO</a:t>
            </a:r>
            <a:r>
              <a:rPr sz="1100" spc="5" dirty="0">
                <a:solidFill>
                  <a:srgbClr val="404040"/>
                </a:solidFill>
                <a:latin typeface="Gulim"/>
                <a:cs typeface="Gulim"/>
              </a:rPr>
              <a:t>모듈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27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종료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73595" y="3198876"/>
            <a:ext cx="2744724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77" y="3310509"/>
            <a:ext cx="2466975" cy="171450"/>
          </a:xfrm>
          <a:custGeom>
            <a:avLst/>
            <a:gdLst/>
            <a:ahLst/>
            <a:cxnLst/>
            <a:rect l="l" t="t" r="r" b="b"/>
            <a:pathLst>
              <a:path w="2466975" h="171450">
                <a:moveTo>
                  <a:pt x="2295779" y="0"/>
                </a:moveTo>
                <a:lnTo>
                  <a:pt x="2295439" y="57218"/>
                </a:lnTo>
                <a:lnTo>
                  <a:pt x="2324100" y="57403"/>
                </a:lnTo>
                <a:lnTo>
                  <a:pt x="2335186" y="59727"/>
                </a:lnTo>
                <a:lnTo>
                  <a:pt x="2344213" y="65897"/>
                </a:lnTo>
                <a:lnTo>
                  <a:pt x="2350263" y="74995"/>
                </a:lnTo>
                <a:lnTo>
                  <a:pt x="2352421" y="86105"/>
                </a:lnTo>
                <a:lnTo>
                  <a:pt x="2350097" y="97266"/>
                </a:lnTo>
                <a:lnTo>
                  <a:pt x="2343927" y="106330"/>
                </a:lnTo>
                <a:lnTo>
                  <a:pt x="2334829" y="112395"/>
                </a:lnTo>
                <a:lnTo>
                  <a:pt x="2323719" y="114553"/>
                </a:lnTo>
                <a:lnTo>
                  <a:pt x="2295100" y="114553"/>
                </a:lnTo>
                <a:lnTo>
                  <a:pt x="2294763" y="171450"/>
                </a:lnTo>
                <a:lnTo>
                  <a:pt x="2410434" y="114553"/>
                </a:lnTo>
                <a:lnTo>
                  <a:pt x="2323719" y="114553"/>
                </a:lnTo>
                <a:lnTo>
                  <a:pt x="2410811" y="114368"/>
                </a:lnTo>
                <a:lnTo>
                  <a:pt x="2466721" y="86867"/>
                </a:lnTo>
                <a:lnTo>
                  <a:pt x="2295779" y="0"/>
                </a:lnTo>
                <a:close/>
              </a:path>
              <a:path w="2466975" h="171450">
                <a:moveTo>
                  <a:pt x="2295439" y="57218"/>
                </a:moveTo>
                <a:lnTo>
                  <a:pt x="2295101" y="114368"/>
                </a:lnTo>
                <a:lnTo>
                  <a:pt x="2323719" y="114553"/>
                </a:lnTo>
                <a:lnTo>
                  <a:pt x="2334829" y="112395"/>
                </a:lnTo>
                <a:lnTo>
                  <a:pt x="2343927" y="106330"/>
                </a:lnTo>
                <a:lnTo>
                  <a:pt x="2350097" y="97266"/>
                </a:lnTo>
                <a:lnTo>
                  <a:pt x="2352421" y="86105"/>
                </a:lnTo>
                <a:lnTo>
                  <a:pt x="2350263" y="74995"/>
                </a:lnTo>
                <a:lnTo>
                  <a:pt x="2344213" y="65897"/>
                </a:lnTo>
                <a:lnTo>
                  <a:pt x="2335186" y="59727"/>
                </a:lnTo>
                <a:lnTo>
                  <a:pt x="2324100" y="57403"/>
                </a:lnTo>
                <a:lnTo>
                  <a:pt x="2295439" y="57218"/>
                </a:lnTo>
                <a:close/>
              </a:path>
              <a:path w="2466975" h="171450">
                <a:moveTo>
                  <a:pt x="28828" y="42544"/>
                </a:moveTo>
                <a:lnTo>
                  <a:pt x="17645" y="44702"/>
                </a:lnTo>
                <a:lnTo>
                  <a:pt x="8508" y="50752"/>
                </a:lnTo>
                <a:lnTo>
                  <a:pt x="2325" y="59779"/>
                </a:lnTo>
                <a:lnTo>
                  <a:pt x="0" y="70865"/>
                </a:lnTo>
                <a:lnTo>
                  <a:pt x="2176" y="82049"/>
                </a:lnTo>
                <a:lnTo>
                  <a:pt x="8270" y="91185"/>
                </a:lnTo>
                <a:lnTo>
                  <a:pt x="17341" y="97369"/>
                </a:lnTo>
                <a:lnTo>
                  <a:pt x="28448" y="99694"/>
                </a:lnTo>
                <a:lnTo>
                  <a:pt x="2295101" y="114368"/>
                </a:lnTo>
                <a:lnTo>
                  <a:pt x="2295439" y="57218"/>
                </a:lnTo>
                <a:lnTo>
                  <a:pt x="28828" y="425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9755" y="2345182"/>
            <a:ext cx="2466975" cy="925194"/>
          </a:xfrm>
          <a:custGeom>
            <a:avLst/>
            <a:gdLst/>
            <a:ahLst/>
            <a:cxnLst/>
            <a:rect l="l" t="t" r="r" b="b"/>
            <a:pathLst>
              <a:path w="2466975" h="925195">
                <a:moveTo>
                  <a:pt x="1027684" y="743076"/>
                </a:moveTo>
                <a:lnTo>
                  <a:pt x="411099" y="743076"/>
                </a:lnTo>
                <a:lnTo>
                  <a:pt x="339598" y="924813"/>
                </a:lnTo>
                <a:lnTo>
                  <a:pt x="1027684" y="743076"/>
                </a:lnTo>
                <a:close/>
              </a:path>
              <a:path w="2466975" h="925195">
                <a:moveTo>
                  <a:pt x="2466467" y="0"/>
                </a:moveTo>
                <a:lnTo>
                  <a:pt x="0" y="0"/>
                </a:lnTo>
                <a:lnTo>
                  <a:pt x="0" y="743076"/>
                </a:lnTo>
                <a:lnTo>
                  <a:pt x="2466467" y="743076"/>
                </a:lnTo>
                <a:lnTo>
                  <a:pt x="2466467" y="0"/>
                </a:lnTo>
                <a:close/>
              </a:path>
            </a:pathLst>
          </a:custGeom>
          <a:solidFill>
            <a:srgbClr val="FF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9755" y="2345182"/>
            <a:ext cx="2466975" cy="925194"/>
          </a:xfrm>
          <a:custGeom>
            <a:avLst/>
            <a:gdLst/>
            <a:ahLst/>
            <a:cxnLst/>
            <a:rect l="l" t="t" r="r" b="b"/>
            <a:pathLst>
              <a:path w="2466975" h="925195">
                <a:moveTo>
                  <a:pt x="0" y="0"/>
                </a:moveTo>
                <a:lnTo>
                  <a:pt x="411099" y="0"/>
                </a:lnTo>
                <a:lnTo>
                  <a:pt x="1027684" y="0"/>
                </a:lnTo>
                <a:lnTo>
                  <a:pt x="2466467" y="0"/>
                </a:lnTo>
                <a:lnTo>
                  <a:pt x="2466467" y="433450"/>
                </a:lnTo>
                <a:lnTo>
                  <a:pt x="2466467" y="619251"/>
                </a:lnTo>
                <a:lnTo>
                  <a:pt x="2466467" y="743076"/>
                </a:lnTo>
                <a:lnTo>
                  <a:pt x="1027684" y="743076"/>
                </a:lnTo>
                <a:lnTo>
                  <a:pt x="339598" y="924813"/>
                </a:lnTo>
                <a:lnTo>
                  <a:pt x="411099" y="743076"/>
                </a:lnTo>
                <a:lnTo>
                  <a:pt x="0" y="743076"/>
                </a:lnTo>
                <a:lnTo>
                  <a:pt x="0" y="619251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09384" y="2383790"/>
            <a:ext cx="878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sng" spc="15" dirty="0">
                <a:solidFill>
                  <a:srgbClr val="C00000"/>
                </a:solidFill>
                <a:latin typeface="Calibri"/>
                <a:cs typeface="Calibri"/>
              </a:rPr>
              <a:t>MyBatis</a:t>
            </a:r>
            <a:r>
              <a:rPr sz="1200" b="1" u="sng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u="sng" spc="-250" dirty="0">
                <a:solidFill>
                  <a:srgbClr val="C00000"/>
                </a:solidFill>
                <a:latin typeface="Malgun Gothic"/>
                <a:cs typeface="Malgun Gothic"/>
              </a:rPr>
              <a:t>탄생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9384" y="2567178"/>
            <a:ext cx="235585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MyBatis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3.0</a:t>
            </a:r>
            <a:r>
              <a:rPr sz="11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오리지널 프로젝트 팀은 구글코드로  호스팅을  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변경하고</a:t>
            </a:r>
            <a:r>
              <a:rPr sz="1100" spc="-175" dirty="0">
                <a:solidFill>
                  <a:srgbClr val="404040"/>
                </a:solidFill>
                <a:latin typeface="Calibri"/>
                <a:cs typeface="Calibri"/>
              </a:rPr>
              <a:t>,  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로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이름</a:t>
            </a:r>
            <a:r>
              <a:rPr sz="1100" spc="-24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변경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29755" y="3664458"/>
            <a:ext cx="2466975" cy="763905"/>
          </a:xfrm>
          <a:custGeom>
            <a:avLst/>
            <a:gdLst/>
            <a:ahLst/>
            <a:cxnLst/>
            <a:rect l="l" t="t" r="r" b="b"/>
            <a:pathLst>
              <a:path w="2466975" h="763904">
                <a:moveTo>
                  <a:pt x="2466467" y="135763"/>
                </a:moveTo>
                <a:lnTo>
                  <a:pt x="0" y="135763"/>
                </a:lnTo>
                <a:lnTo>
                  <a:pt x="0" y="763397"/>
                </a:lnTo>
                <a:lnTo>
                  <a:pt x="2466467" y="763397"/>
                </a:lnTo>
                <a:lnTo>
                  <a:pt x="2466467" y="135763"/>
                </a:lnTo>
                <a:close/>
              </a:path>
              <a:path w="2466975" h="763904">
                <a:moveTo>
                  <a:pt x="1523238" y="0"/>
                </a:moveTo>
                <a:lnTo>
                  <a:pt x="1438783" y="135763"/>
                </a:lnTo>
                <a:lnTo>
                  <a:pt x="2055368" y="135763"/>
                </a:lnTo>
                <a:lnTo>
                  <a:pt x="1523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29755" y="3664458"/>
            <a:ext cx="2466975" cy="763905"/>
          </a:xfrm>
          <a:custGeom>
            <a:avLst/>
            <a:gdLst/>
            <a:ahLst/>
            <a:cxnLst/>
            <a:rect l="l" t="t" r="r" b="b"/>
            <a:pathLst>
              <a:path w="2466975" h="763904">
                <a:moveTo>
                  <a:pt x="0" y="135763"/>
                </a:moveTo>
                <a:lnTo>
                  <a:pt x="1438783" y="135763"/>
                </a:lnTo>
                <a:lnTo>
                  <a:pt x="1523238" y="0"/>
                </a:lnTo>
                <a:lnTo>
                  <a:pt x="2055368" y="135763"/>
                </a:lnTo>
                <a:lnTo>
                  <a:pt x="2466467" y="135763"/>
                </a:lnTo>
                <a:lnTo>
                  <a:pt x="2466467" y="240411"/>
                </a:lnTo>
                <a:lnTo>
                  <a:pt x="2466467" y="397256"/>
                </a:lnTo>
                <a:lnTo>
                  <a:pt x="2466467" y="763397"/>
                </a:lnTo>
                <a:lnTo>
                  <a:pt x="2055368" y="763397"/>
                </a:lnTo>
                <a:lnTo>
                  <a:pt x="1438783" y="763397"/>
                </a:lnTo>
                <a:lnTo>
                  <a:pt x="0" y="763397"/>
                </a:lnTo>
                <a:lnTo>
                  <a:pt x="0" y="397256"/>
                </a:lnTo>
                <a:lnTo>
                  <a:pt x="0" y="240411"/>
                </a:lnTo>
                <a:lnTo>
                  <a:pt x="0" y="135763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9384" y="3839209"/>
            <a:ext cx="1483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GitHub </a:t>
            </a:r>
            <a:r>
              <a:rPr sz="1200" b="1" spc="-260" dirty="0">
                <a:solidFill>
                  <a:srgbClr val="C00000"/>
                </a:solidFill>
                <a:latin typeface="Malgun Gothic"/>
                <a:cs typeface="Malgun Gothic"/>
              </a:rPr>
              <a:t>프로젝트로</a:t>
            </a:r>
            <a:r>
              <a:rPr sz="1200" b="1" spc="-21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변경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09384" y="4022597"/>
            <a:ext cx="236474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년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github.com/mybatis/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로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이전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년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스칼라 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1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1075"/>
              </a:spcBef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69430" y="5289169"/>
            <a:ext cx="159194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5" dirty="0">
                <a:solidFill>
                  <a:srgbClr val="404040"/>
                </a:solidFill>
                <a:latin typeface="Calibri"/>
                <a:cs typeface="Calibri"/>
              </a:rPr>
              <a:t>My </a:t>
            </a:r>
            <a:r>
              <a:rPr sz="1200" b="1" spc="14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batis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4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프로젝트  이전으로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이름</a:t>
            </a:r>
            <a:r>
              <a:rPr sz="1100" spc="-26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변경</a:t>
            </a:r>
            <a:r>
              <a:rPr sz="11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04040"/>
                </a:solidFill>
                <a:latin typeface="Calibri"/>
                <a:cs typeface="Calibri"/>
              </a:rPr>
              <a:t>(batis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연작류의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작은</a:t>
            </a:r>
            <a:r>
              <a:rPr sz="1100" spc="-15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100" dirty="0">
                <a:solidFill>
                  <a:srgbClr val="404040"/>
                </a:solidFill>
                <a:latin typeface="Gulim"/>
                <a:cs typeface="Gulim"/>
              </a:rPr>
              <a:t>새</a:t>
            </a:r>
            <a:r>
              <a:rPr sz="1100" spc="-1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1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83429" y="4857115"/>
            <a:ext cx="2206371" cy="832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1304" y="4683010"/>
            <a:ext cx="1751901" cy="60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00552" y="5298058"/>
            <a:ext cx="163004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internet </a:t>
            </a:r>
            <a:r>
              <a:rPr sz="1200" b="1" spc="14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abatis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4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인터넷을  위한  보안  관련</a:t>
            </a:r>
            <a:r>
              <a:rPr sz="1100" spc="-26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제품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404040"/>
                </a:solidFill>
                <a:latin typeface="Calibri"/>
                <a:cs typeface="Calibri"/>
              </a:rPr>
              <a:t>(abatis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1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철조망</a:t>
            </a:r>
            <a:r>
              <a:rPr sz="1100" spc="-17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65058" y="4683061"/>
            <a:ext cx="789317" cy="1168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25897" y="5077967"/>
            <a:ext cx="116840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200" b="1" spc="-260" dirty="0">
                <a:solidFill>
                  <a:srgbClr val="302F17"/>
                </a:solidFill>
                <a:latin typeface="Malgun Gothic"/>
                <a:cs typeface="Malgun Gothic"/>
              </a:rPr>
              <a:t>프로젝트</a:t>
            </a:r>
            <a:r>
              <a:rPr sz="1200" b="1" spc="-204" dirty="0">
                <a:solidFill>
                  <a:srgbClr val="302F17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302F17"/>
                </a:solidFill>
                <a:latin typeface="Malgun Gothic"/>
                <a:cs typeface="Malgun Gothic"/>
              </a:rPr>
              <a:t>이전</a:t>
            </a:r>
            <a:r>
              <a:rPr sz="1200" b="1" spc="60" dirty="0">
                <a:solidFill>
                  <a:srgbClr val="302F17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spc="45" dirty="0">
                <a:solidFill>
                  <a:srgbClr val="302F17"/>
                </a:solidFill>
                <a:latin typeface="Calibri"/>
                <a:cs typeface="Calibri"/>
              </a:rPr>
              <a:t>Apache </a:t>
            </a:r>
            <a:r>
              <a:rPr sz="1100" b="1" spc="-220" dirty="0">
                <a:solidFill>
                  <a:srgbClr val="302F17"/>
                </a:solidFill>
                <a:latin typeface="Malgun Gothic"/>
                <a:cs typeface="Malgun Gothic"/>
              </a:rPr>
              <a:t>→</a:t>
            </a:r>
            <a:r>
              <a:rPr sz="1100" b="1" spc="-170" dirty="0">
                <a:solidFill>
                  <a:srgbClr val="302F17"/>
                </a:solidFill>
                <a:latin typeface="Malgun Gothic"/>
                <a:cs typeface="Malgun Gothic"/>
              </a:rPr>
              <a:t> </a:t>
            </a:r>
            <a:r>
              <a:rPr sz="1100" b="1" spc="45" dirty="0">
                <a:solidFill>
                  <a:srgbClr val="302F17"/>
                </a:solidFill>
                <a:latin typeface="Calibri"/>
                <a:cs typeface="Calibri"/>
              </a:rPr>
              <a:t>Google</a:t>
            </a:r>
            <a:r>
              <a:rPr sz="1100" b="1" spc="55" dirty="0">
                <a:solidFill>
                  <a:srgbClr val="302F17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11083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90" h="216535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29" y="194006"/>
                </a:lnTo>
                <a:lnTo>
                  <a:pt x="10541" y="205470"/>
                </a:lnTo>
                <a:lnTo>
                  <a:pt x="21967" y="213195"/>
                </a:lnTo>
                <a:lnTo>
                  <a:pt x="35941" y="216026"/>
                </a:lnTo>
                <a:lnTo>
                  <a:pt x="49988" y="213195"/>
                </a:lnTo>
                <a:lnTo>
                  <a:pt x="61452" y="205470"/>
                </a:lnTo>
                <a:lnTo>
                  <a:pt x="69177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40245" y="3500373"/>
            <a:ext cx="163385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6345" algn="l"/>
              </a:tabLst>
            </a:pPr>
            <a:r>
              <a:rPr sz="1200" spc="60" dirty="0">
                <a:solidFill>
                  <a:srgbClr val="404040"/>
                </a:solidFill>
                <a:latin typeface="Calibri"/>
                <a:cs typeface="Calibri"/>
              </a:rPr>
              <a:t>2010	</a:t>
            </a:r>
            <a:r>
              <a:rPr sz="1200" spc="55" dirty="0">
                <a:solidFill>
                  <a:srgbClr val="404040"/>
                </a:solidFill>
                <a:latin typeface="Calibri"/>
                <a:cs typeface="Calibri"/>
              </a:rPr>
              <a:t>2013</a:t>
            </a:r>
            <a:r>
              <a:rPr sz="1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86931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90" h="216535">
                <a:moveTo>
                  <a:pt x="35941" y="0"/>
                </a:moveTo>
                <a:lnTo>
                  <a:pt x="21913" y="2811"/>
                </a:lnTo>
                <a:lnTo>
                  <a:pt x="10493" y="10493"/>
                </a:lnTo>
                <a:lnTo>
                  <a:pt x="281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11" y="194006"/>
                </a:lnTo>
                <a:lnTo>
                  <a:pt x="10493" y="205470"/>
                </a:lnTo>
                <a:lnTo>
                  <a:pt x="21913" y="213195"/>
                </a:lnTo>
                <a:lnTo>
                  <a:pt x="35941" y="216026"/>
                </a:lnTo>
                <a:lnTo>
                  <a:pt x="49988" y="213195"/>
                </a:lnTo>
                <a:lnTo>
                  <a:pt x="61452" y="205470"/>
                </a:lnTo>
                <a:lnTo>
                  <a:pt x="69177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461884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인터페이스에  어노테이션을 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75" dirty="0">
                <a:latin typeface="Malgun Gothic"/>
                <a:cs typeface="Malgun Gothic"/>
              </a:rPr>
              <a:t>설정을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패키지와  인터페이스  </a:t>
            </a:r>
            <a:r>
              <a:rPr sz="1800" b="1" spc="-375" dirty="0">
                <a:latin typeface="Malgun Gothic"/>
                <a:cs typeface="Malgun Gothic"/>
              </a:rPr>
              <a:t>명을 </a:t>
            </a:r>
            <a:r>
              <a:rPr sz="1800" b="1" spc="-385" dirty="0">
                <a:latin typeface="Malgun Gothic"/>
                <a:cs typeface="Malgun Gothic"/>
              </a:rPr>
              <a:t>네임스페이스로  사용하고  메소드명이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90" dirty="0">
                <a:latin typeface="Calibri"/>
                <a:cs typeface="Calibri"/>
              </a:rPr>
              <a:t>id</a:t>
            </a:r>
            <a:r>
              <a:rPr sz="1800" b="1" spc="-90" dirty="0">
                <a:latin typeface="Malgun Gothic"/>
                <a:cs typeface="Malgun Gothic"/>
              </a:rPr>
              <a:t>가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작성  </a:t>
            </a:r>
            <a:r>
              <a:rPr sz="1800" b="1" spc="-380" dirty="0">
                <a:latin typeface="Malgun Gothic"/>
                <a:cs typeface="Malgun Gothic"/>
              </a:rPr>
              <a:t>규칙은  </a:t>
            </a:r>
            <a:r>
              <a:rPr sz="1800" b="1" spc="-100" dirty="0">
                <a:latin typeface="Calibri"/>
                <a:cs typeface="Calibri"/>
              </a:rPr>
              <a:t>XML</a:t>
            </a:r>
            <a:r>
              <a:rPr sz="1800" b="1" spc="-100" dirty="0">
                <a:latin typeface="Malgun Gothic"/>
                <a:cs typeface="Malgun Gothic"/>
              </a:rPr>
              <a:t>결과 </a:t>
            </a:r>
            <a:r>
              <a:rPr sz="1800" b="1" spc="-380" dirty="0">
                <a:latin typeface="Malgun Gothic"/>
                <a:cs typeface="Malgun Gothic"/>
              </a:rPr>
              <a:t>매핑과  </a:t>
            </a:r>
            <a:r>
              <a:rPr sz="1800" b="1" spc="-295" dirty="0">
                <a:latin typeface="Malgun Gothic"/>
                <a:cs typeface="Malgun Gothic"/>
              </a:rPr>
              <a:t>유사하며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5" dirty="0">
                <a:latin typeface="Malgun Gothic"/>
                <a:cs typeface="Malgun Gothic"/>
              </a:rPr>
              <a:t>어노테이션 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80" dirty="0">
                <a:latin typeface="Malgun Gothic"/>
                <a:cs typeface="Malgun Gothic"/>
              </a:rPr>
              <a:t>매핑은  </a:t>
            </a:r>
            <a:r>
              <a:rPr sz="1800" b="1" spc="-385" dirty="0">
                <a:latin typeface="Malgun Gothic"/>
                <a:cs typeface="Malgun Gothic"/>
              </a:rPr>
              <a:t>재사용할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없습니다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Calibri"/>
                <a:cs typeface="Calibri"/>
              </a:rPr>
              <a:t>Join</a:t>
            </a:r>
            <a:r>
              <a:rPr sz="1800" b="1" spc="-12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295" dirty="0">
                <a:latin typeface="Malgun Gothic"/>
                <a:cs typeface="Malgun Gothic"/>
              </a:rPr>
              <a:t>없습니다</a:t>
            </a:r>
            <a:r>
              <a:rPr sz="1800" b="1" spc="-295" dirty="0">
                <a:latin typeface="Calibri"/>
                <a:cs typeface="Calibri"/>
              </a:rPr>
              <a:t>.    </a:t>
            </a:r>
            <a:r>
              <a:rPr sz="1800" b="1" spc="-20" dirty="0">
                <a:latin typeface="Calibri"/>
                <a:cs typeface="Calibri"/>
              </a:rPr>
              <a:t>(@one, </a:t>
            </a:r>
            <a:r>
              <a:rPr sz="1800" b="1" spc="-70" dirty="0">
                <a:latin typeface="Calibri"/>
                <a:cs typeface="Calibri"/>
              </a:rPr>
              <a:t>@Many</a:t>
            </a:r>
            <a:r>
              <a:rPr sz="1800" b="1" spc="-70" dirty="0">
                <a:latin typeface="Malgun Gothic"/>
                <a:cs typeface="Malgun Gothic"/>
              </a:rPr>
              <a:t>는 </a:t>
            </a:r>
            <a:r>
              <a:rPr sz="1800" b="1" spc="20" dirty="0">
                <a:latin typeface="Calibri"/>
                <a:cs typeface="Calibri"/>
              </a:rPr>
              <a:t>Nested </a:t>
            </a:r>
            <a:r>
              <a:rPr sz="1800" b="1" spc="25" dirty="0">
                <a:latin typeface="Calibri"/>
                <a:cs typeface="Calibri"/>
              </a:rPr>
              <a:t>Select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방식입니다</a:t>
            </a:r>
            <a:r>
              <a:rPr sz="1800" b="1" spc="-285" dirty="0">
                <a:latin typeface="Calibri"/>
                <a:cs typeface="Calibri"/>
              </a:rPr>
              <a:t>.)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903"/>
            <a:ext cx="9323070" cy="3384550"/>
          </a:xfrm>
          <a:custGeom>
            <a:avLst/>
            <a:gdLst/>
            <a:ahLst/>
            <a:cxnLst/>
            <a:rect l="l" t="t" r="r" b="b"/>
            <a:pathLst>
              <a:path w="9323070" h="3384550">
                <a:moveTo>
                  <a:pt x="0" y="3384423"/>
                </a:moveTo>
                <a:lnTo>
                  <a:pt x="9322689" y="3384423"/>
                </a:lnTo>
                <a:lnTo>
                  <a:pt x="9322689" y="0"/>
                </a:lnTo>
                <a:lnTo>
                  <a:pt x="0" y="0"/>
                </a:lnTo>
                <a:lnTo>
                  <a:pt x="0" y="338442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263" y="2537967"/>
            <a:ext cx="423354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400" b="1" dirty="0">
                <a:latin typeface="Consolas"/>
                <a:cs typeface="Consolas"/>
              </a:rPr>
              <a:t>PostMapper</a:t>
            </a:r>
            <a:r>
              <a:rPr sz="1400" b="1" spc="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Results({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"id“</a:t>
            </a:r>
            <a:r>
              <a:rPr sz="1400" b="1" dirty="0"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90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0217" y="2977388"/>
            <a:ext cx="888365" cy="211454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spc="5" dirty="0">
                <a:latin typeface="Consolas"/>
                <a:cs typeface="Consolas"/>
              </a:rPr>
              <a:t>i</a:t>
            </a:r>
            <a:r>
              <a:rPr sz="1400" b="1" spc="-10" dirty="0">
                <a:latin typeface="Consolas"/>
                <a:cs typeface="Consolas"/>
              </a:rPr>
              <a:t>d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spc="-10" dirty="0">
                <a:solidFill>
                  <a:srgbClr val="7E0054"/>
                </a:solidFill>
                <a:latin typeface="Consolas"/>
                <a:cs typeface="Consolas"/>
              </a:rPr>
              <a:t>t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r</a:t>
            </a:r>
            <a:r>
              <a:rPr sz="1400" b="1" spc="-10" dirty="0">
                <a:solidFill>
                  <a:srgbClr val="7E0054"/>
                </a:solidFill>
                <a:latin typeface="Consolas"/>
                <a:cs typeface="Consolas"/>
              </a:rPr>
              <a:t>u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e</a:t>
            </a:r>
            <a:r>
              <a:rPr sz="1400" b="1" spc="5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9263" y="3178302"/>
            <a:ext cx="8860790" cy="235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6130">
              <a:lnSpc>
                <a:spcPct val="100000"/>
              </a:lnSpc>
            </a:pPr>
            <a:r>
              <a:rPr sz="1400" b="1" spc="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spc="5" dirty="0">
                <a:latin typeface="Consolas"/>
                <a:cs typeface="Consolas"/>
              </a:rPr>
              <a:t>Result(property=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  <a:p>
            <a:pPr marL="1181100" marR="1369060" indent="-39497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dirty="0">
                <a:latin typeface="Consolas"/>
                <a:cs typeface="Consolas"/>
              </a:rPr>
              <a:t>, </a:t>
            </a:r>
            <a:r>
              <a:rPr sz="1400" b="1" spc="5" dirty="0">
                <a:latin typeface="Consolas"/>
                <a:cs typeface="Consolas"/>
              </a:rPr>
              <a:t>column=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400" b="1" spc="5" dirty="0">
                <a:latin typeface="Consolas"/>
                <a:cs typeface="Consolas"/>
              </a:rPr>
              <a:t>,  </a:t>
            </a:r>
            <a:r>
              <a:rPr sz="1400" b="1" dirty="0">
                <a:latin typeface="Consolas"/>
                <a:cs typeface="Consolas"/>
              </a:rPr>
              <a:t>one=</a:t>
            </a: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One(select=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"com.namoo.mybatis.blog.AuthorDao.findAuthor"</a:t>
            </a:r>
            <a:r>
              <a:rPr sz="1400" b="1" dirty="0">
                <a:latin typeface="Consolas"/>
                <a:cs typeface="Consolas"/>
              </a:rPr>
              <a:t>)),</a:t>
            </a:r>
            <a:endParaRPr sz="1400">
              <a:latin typeface="Consolas"/>
              <a:cs typeface="Consolas"/>
            </a:endParaRPr>
          </a:p>
          <a:p>
            <a:pPr marL="1181100" marR="1864360" indent="-39497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400" b="1" dirty="0">
                <a:latin typeface="Consolas"/>
                <a:cs typeface="Consolas"/>
              </a:rPr>
              <a:t>, 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400" b="1" dirty="0">
                <a:latin typeface="Consolas"/>
                <a:cs typeface="Consolas"/>
              </a:rPr>
              <a:t>,  one=</a:t>
            </a: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One(select=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"com.namoo.mybatis.blog.BlogDao.findBlog"</a:t>
            </a:r>
            <a:r>
              <a:rPr sz="1400" b="1" dirty="0"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spc="-5" dirty="0">
                <a:latin typeface="Consolas"/>
                <a:cs typeface="Consolas"/>
              </a:rPr>
              <a:t>})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Select(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"SELECT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id,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subject, contents FROM post_tb WHERE blog_id =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#{id}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ORDER BY </a:t>
            </a:r>
            <a:r>
              <a:rPr sz="1400" b="1" spc="10" dirty="0">
                <a:solidFill>
                  <a:srgbClr val="2A00FF"/>
                </a:solidFill>
                <a:latin typeface="Consolas"/>
                <a:cs typeface="Consolas"/>
              </a:rPr>
              <a:t>id"</a:t>
            </a:r>
            <a:r>
              <a:rPr sz="1400" b="1" spc="10" dirty="0">
                <a:latin typeface="Consolas"/>
                <a:cs typeface="Consolas"/>
              </a:rPr>
              <a:t>)  </a:t>
            </a:r>
            <a:r>
              <a:rPr sz="1400" b="1" dirty="0">
                <a:latin typeface="Consolas"/>
                <a:cs typeface="Consolas"/>
              </a:rPr>
              <a:t>List&lt;Post&gt; findPostsByBlogId(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400" b="1" spc="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id);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0572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어노테이션  </a:t>
            </a:r>
            <a:r>
              <a:rPr sz="1800" b="1" spc="-380" dirty="0">
                <a:latin typeface="Malgun Gothic"/>
                <a:cs typeface="Malgun Gothic"/>
              </a:rPr>
              <a:t>매핑은 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엘리먼트 </a:t>
            </a:r>
            <a:r>
              <a:rPr sz="1800" b="1" spc="-370" dirty="0">
                <a:latin typeface="Malgun Gothic"/>
                <a:cs typeface="Malgun Gothic"/>
              </a:rPr>
              <a:t>들을 </a:t>
            </a:r>
            <a:r>
              <a:rPr sz="1800" b="1" spc="-380" dirty="0">
                <a:latin typeface="Malgun Gothic"/>
                <a:cs typeface="Malgun Gothic"/>
              </a:rPr>
              <a:t>대부분  대체할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30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145" dirty="0">
                <a:latin typeface="Calibri"/>
                <a:cs typeface="Calibri"/>
              </a:rPr>
              <a:t>XML</a:t>
            </a:r>
            <a:r>
              <a:rPr sz="1800" b="1" spc="-145" dirty="0">
                <a:latin typeface="Malgun Gothic"/>
                <a:cs typeface="Malgun Gothic"/>
              </a:rPr>
              <a:t>기반의 </a:t>
            </a:r>
            <a:r>
              <a:rPr sz="1800" b="1" spc="-385" dirty="0">
                <a:latin typeface="Malgun Gothic"/>
                <a:cs typeface="Malgun Gothic"/>
              </a:rPr>
              <a:t>프레임워크이기  </a:t>
            </a:r>
            <a:r>
              <a:rPr sz="1800" b="1" spc="-375" dirty="0">
                <a:latin typeface="Malgun Gothic"/>
                <a:cs typeface="Malgun Gothic"/>
              </a:rPr>
              <a:t>때문에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5" dirty="0">
                <a:latin typeface="Malgun Gothic"/>
                <a:cs typeface="Malgun Gothic"/>
              </a:rPr>
              <a:t>엘리먼트를  이해하면  어노테이션  </a:t>
            </a:r>
            <a:r>
              <a:rPr sz="1800" b="1" spc="-380" dirty="0">
                <a:latin typeface="Malgun Gothic"/>
                <a:cs typeface="Malgun Gothic"/>
              </a:rPr>
              <a:t>매핑을  적용할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복잡하고  </a:t>
            </a:r>
            <a:r>
              <a:rPr sz="1800" b="1" spc="-380" dirty="0">
                <a:latin typeface="Malgun Gothic"/>
                <a:cs typeface="Malgun Gothic"/>
              </a:rPr>
              <a:t>유연해야  </a:t>
            </a:r>
            <a:r>
              <a:rPr sz="1800" b="1" spc="-375" dirty="0">
                <a:latin typeface="Malgun Gothic"/>
                <a:cs typeface="Malgun Gothic"/>
              </a:rPr>
              <a:t>하는  </a:t>
            </a:r>
            <a:r>
              <a:rPr sz="1800" b="1" spc="-380" dirty="0">
                <a:latin typeface="Malgun Gothic"/>
                <a:cs typeface="Malgun Gothic"/>
              </a:rPr>
              <a:t>경우에  </a:t>
            </a:r>
            <a:r>
              <a:rPr sz="1800" b="1" spc="-375" dirty="0">
                <a:latin typeface="Malgun Gothic"/>
                <a:cs typeface="Malgun Gothic"/>
              </a:rPr>
              <a:t>대해  </a:t>
            </a:r>
            <a:r>
              <a:rPr sz="1800" b="1" spc="-385" dirty="0">
                <a:latin typeface="Malgun Gothic"/>
                <a:cs typeface="Malgun Gothic"/>
              </a:rPr>
              <a:t>제한적이므로  </a:t>
            </a:r>
            <a:r>
              <a:rPr sz="1800" b="1" spc="-380" dirty="0">
                <a:latin typeface="Malgun Gothic"/>
                <a:cs typeface="Malgun Gothic"/>
              </a:rPr>
              <a:t>간단한  구문에만 </a:t>
            </a:r>
            <a:r>
              <a:rPr sz="1800" b="1" spc="-385" dirty="0">
                <a:latin typeface="Malgun Gothic"/>
                <a:cs typeface="Malgun Gothic"/>
              </a:rPr>
              <a:t>적용하는  </a:t>
            </a:r>
            <a:r>
              <a:rPr sz="1800" b="1" spc="-375" dirty="0">
                <a:latin typeface="Malgun Gothic"/>
                <a:cs typeface="Malgun Gothic"/>
              </a:rPr>
              <a:t>것을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권장합니다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5" dirty="0">
                <a:latin typeface="Malgun Gothic"/>
                <a:cs typeface="Malgun Gothic"/>
              </a:rPr>
              <a:t>제공하는  어노테이션은  </a:t>
            </a:r>
            <a:r>
              <a:rPr sz="1800" b="1" spc="-380" dirty="0">
                <a:latin typeface="Malgun Gothic"/>
                <a:cs typeface="Malgun Gothic"/>
              </a:rPr>
              <a:t>아래의  </a:t>
            </a:r>
            <a:r>
              <a:rPr sz="1800" b="1" spc="-375" dirty="0">
                <a:latin typeface="Malgun Gothic"/>
                <a:cs typeface="Malgun Gothic"/>
              </a:rPr>
              <a:t>표와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5336" y="2342388"/>
            <a:ext cx="102108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0864" y="233324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3655" y="2333244"/>
            <a:ext cx="487679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5784" y="234086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76" y="2342388"/>
            <a:ext cx="5593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6132" y="233324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5823" y="2333244"/>
            <a:ext cx="487679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7952" y="2340864"/>
            <a:ext cx="283464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15657" y="2345689"/>
          <a:ext cx="9402406" cy="3739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61"/>
                <a:gridCol w="1008126"/>
                <a:gridCol w="1440180"/>
                <a:gridCol w="4896739"/>
              </a:tblGrid>
              <a:tr h="289560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대상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629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@CacheNamespace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Class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&lt;cache&gt;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현  클래스의  캐시정보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implementation,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eviction,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flushInterval,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size,</a:t>
                      </a:r>
                      <a:r>
                        <a:rPr sz="13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readWrite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@CacheNamespaceRef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Class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&lt;cacheRef&gt;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28409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다른 클래스의 캐시 정보를 참조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@ConstructorArgs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&lt;constructor&gt;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34594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생성자에 인자를 전달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@Arg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&lt;arg&gt;,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70" dirty="0">
                          <a:latin typeface="Calibri"/>
                          <a:cs typeface="Calibri"/>
                        </a:rPr>
                        <a:t>&lt;idArg&gt;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생성자의  인자로  전달되는  프로퍼티값 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id,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column,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javaType,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0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@TypeDiscriminator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&lt;discriminator&gt;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필드의  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값에 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따라  하위  매핑결과를  다르게  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배치가능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column,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javaType, jdbcType,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typeHandler,</a:t>
                      </a:r>
                      <a:r>
                        <a:rPr sz="13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cases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@Case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60" dirty="0">
                          <a:latin typeface="Calibri"/>
                          <a:cs typeface="Calibri"/>
                        </a:rPr>
                        <a:t>&lt;case&gt;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270" dirty="0">
                          <a:latin typeface="Gulim"/>
                          <a:cs typeface="Gulim"/>
                        </a:rPr>
                        <a:t>필드  값에  따라  하위  매핑  결과  </a:t>
                      </a:r>
                      <a:r>
                        <a:rPr sz="1300" spc="-25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지정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value,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type,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results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24976" y="6449902"/>
            <a:ext cx="16459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7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/>
          <p:nvPr/>
        </p:nvSpPr>
        <p:spPr>
          <a:xfrm>
            <a:off x="1149096" y="1068324"/>
            <a:ext cx="10210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4623" y="105918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955" y="1059180"/>
            <a:ext cx="487680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8083" y="106680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6135" y="1068324"/>
            <a:ext cx="5593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9891" y="105918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2568" y="1059180"/>
            <a:ext cx="487679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4695" y="1066800"/>
            <a:ext cx="283464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1639" y="1072007"/>
          <a:ext cx="9402405" cy="4999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98"/>
                <a:gridCol w="1008126"/>
                <a:gridCol w="1944243"/>
                <a:gridCol w="4896738"/>
              </a:tblGrid>
              <a:tr h="289559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대상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@Results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&lt;resultMap&gt;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 </a:t>
                      </a:r>
                      <a:r>
                        <a:rPr sz="1300" spc="-2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리스트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@Result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&lt;result&gt;,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&lt;id&gt;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프로퍼티와 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db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컬럼의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매핑정보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id, column,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property,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javaType,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jdbcType,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@One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&lt;association&gt;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1:1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연관관계</a:t>
                      </a:r>
                      <a:r>
                        <a:rPr sz="1300" spc="-1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@Many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&lt;collection&gt;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70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300" spc="-70" dirty="0">
                          <a:latin typeface="Gulim"/>
                          <a:cs typeface="Gulim"/>
                        </a:rPr>
                        <a:t>다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연관관계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3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@Options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Mapped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속성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메소드별  수행되는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옵션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555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useCache, flushCache,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resultSettype,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statementType,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555"/>
                        </a:lnSpc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fetchSize,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timeout, 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useGeneratedKeys,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keyProperty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@Insert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@Update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@Delete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@Select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&lt;insert&gt;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&lt;update&gt;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&lt;delete&gt;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&lt;select&gt;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질의문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8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@InsertProvider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@UpdateProvider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@DeleteProvider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@SelectProvider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&lt;insert&gt;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&lt;update&gt;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&lt;delete&gt;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&lt;select&gt;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060" marR="187325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질의문을 동적으로 구성하는 질의문 제공자 설정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type,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24976" y="6449902"/>
            <a:ext cx="16459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7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(1/7) </a:t>
            </a:r>
            <a:r>
              <a:rPr spc="-130" dirty="0"/>
              <a:t>–</a:t>
            </a:r>
            <a:r>
              <a:rPr spc="17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96048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20" dirty="0">
                <a:latin typeface="Calibri"/>
                <a:cs typeface="Calibri"/>
              </a:rPr>
              <a:t>Standalone </a:t>
            </a:r>
            <a:r>
              <a:rPr sz="1800" b="1" spc="-380" dirty="0">
                <a:latin typeface="Malgun Gothic"/>
                <a:cs typeface="Malgun Gothic"/>
              </a:rPr>
              <a:t>형태로  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5" dirty="0">
                <a:latin typeface="Malgun Gothic"/>
                <a:cs typeface="Malgun Gothic"/>
              </a:rPr>
              <a:t>직접</a:t>
            </a:r>
            <a:r>
              <a:rPr sz="1800" b="1" spc="-215" dirty="0">
                <a:latin typeface="Malgun Gothic"/>
                <a:cs typeface="Malgun Gothic"/>
              </a:rPr>
              <a:t> </a:t>
            </a:r>
            <a:r>
              <a:rPr sz="1800" b="1" spc="-340" dirty="0">
                <a:latin typeface="Malgun Gothic"/>
                <a:cs typeface="Malgun Gothic"/>
              </a:rPr>
              <a:t>사용하였습니다</a:t>
            </a:r>
            <a:r>
              <a:rPr sz="1800" b="1" spc="-34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85" dirty="0">
                <a:latin typeface="Malgun Gothic"/>
                <a:cs typeface="Malgun Gothic"/>
              </a:rPr>
              <a:t>컨테이너에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70" dirty="0">
                <a:latin typeface="Malgun Gothic"/>
                <a:cs typeface="Malgun Gothic"/>
              </a:rPr>
              <a:t>관련  빈을  </a:t>
            </a:r>
            <a:r>
              <a:rPr sz="1800" b="1" spc="-380" dirty="0">
                <a:latin typeface="Malgun Gothic"/>
                <a:cs typeface="Malgun Gothic"/>
              </a:rPr>
              <a:t>등록하여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</a:t>
            </a:r>
            <a:r>
              <a:rPr sz="1800" b="1" spc="-420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사용합니다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또한  </a:t>
            </a:r>
            <a:r>
              <a:rPr sz="1800" b="1" spc="-385" dirty="0">
                <a:latin typeface="Malgun Gothic"/>
                <a:cs typeface="Malgun Gothic"/>
              </a:rPr>
              <a:t>스프링에서  제공하는  트랜잭션  </a:t>
            </a:r>
            <a:r>
              <a:rPr sz="1800" b="1" spc="-380" dirty="0">
                <a:latin typeface="Malgun Gothic"/>
                <a:cs typeface="Malgun Gothic"/>
              </a:rPr>
              <a:t>기능을  </a:t>
            </a:r>
            <a:r>
              <a:rPr sz="1800" b="1" spc="-385" dirty="0">
                <a:latin typeface="Malgun Gothic"/>
                <a:cs typeface="Malgun Gothic"/>
              </a:rPr>
              <a:t>사용하면  </a:t>
            </a:r>
            <a:r>
              <a:rPr sz="1800" b="1" spc="-380" dirty="0">
                <a:latin typeface="Malgun Gothic"/>
                <a:cs typeface="Malgun Gothic"/>
              </a:rPr>
              <a:t>손쉽게  </a:t>
            </a:r>
            <a:r>
              <a:rPr sz="1800" b="1" spc="-385" dirty="0">
                <a:latin typeface="Malgun Gothic"/>
                <a:cs typeface="Malgun Gothic"/>
              </a:rPr>
              <a:t>트랜잭션  </a:t>
            </a:r>
            <a:r>
              <a:rPr sz="1800" b="1" spc="-380" dirty="0">
                <a:latin typeface="Malgun Gothic"/>
                <a:cs typeface="Malgun Gothic"/>
              </a:rPr>
              <a:t>처리를  </a:t>
            </a:r>
            <a:r>
              <a:rPr sz="1800" b="1" spc="-365" dirty="0">
                <a:latin typeface="Malgun Gothic"/>
                <a:cs typeface="Malgun Gothic"/>
              </a:rPr>
              <a:t>할 수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-385" dirty="0">
                <a:latin typeface="Malgun Gothic"/>
                <a:cs typeface="Malgun Gothic"/>
              </a:rPr>
              <a:t>스프링과  연동하기  </a:t>
            </a:r>
            <a:r>
              <a:rPr sz="1800" b="1" spc="-380" dirty="0">
                <a:latin typeface="Malgun Gothic"/>
                <a:cs typeface="Malgun Gothic"/>
              </a:rPr>
              <a:t>위해서는 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0" dirty="0">
                <a:latin typeface="Malgun Gothic"/>
                <a:cs typeface="Malgun Gothic"/>
              </a:rPr>
              <a:t>제공하는  </a:t>
            </a:r>
            <a:r>
              <a:rPr sz="1800" b="1" spc="40" dirty="0">
                <a:latin typeface="Calibri"/>
                <a:cs typeface="Calibri"/>
              </a:rPr>
              <a:t>Spring </a:t>
            </a:r>
            <a:r>
              <a:rPr sz="1800" b="1" spc="-370" dirty="0">
                <a:latin typeface="Malgun Gothic"/>
                <a:cs typeface="Malgun Gothic"/>
              </a:rPr>
              <a:t>연동 </a:t>
            </a:r>
            <a:r>
              <a:rPr sz="1800" b="1" spc="-385" dirty="0">
                <a:latin typeface="Malgun Gothic"/>
                <a:cs typeface="Malgun Gothic"/>
              </a:rPr>
              <a:t>라이브러리가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2176" y="2636901"/>
            <a:ext cx="5184775" cy="1692275"/>
          </a:xfrm>
          <a:custGeom>
            <a:avLst/>
            <a:gdLst/>
            <a:ahLst/>
            <a:cxnLst/>
            <a:rect l="l" t="t" r="r" b="b"/>
            <a:pathLst>
              <a:path w="5184775" h="1692275">
                <a:moveTo>
                  <a:pt x="0" y="1691894"/>
                </a:moveTo>
                <a:lnTo>
                  <a:pt x="5184521" y="1691894"/>
                </a:lnTo>
                <a:lnTo>
                  <a:pt x="5184521" y="0"/>
                </a:lnTo>
                <a:lnTo>
                  <a:pt x="0" y="0"/>
                </a:lnTo>
                <a:lnTo>
                  <a:pt x="0" y="16918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2176" y="2636901"/>
            <a:ext cx="5184775" cy="1692275"/>
          </a:xfrm>
          <a:custGeom>
            <a:avLst/>
            <a:gdLst/>
            <a:ahLst/>
            <a:cxnLst/>
            <a:rect l="l" t="t" r="r" b="b"/>
            <a:pathLst>
              <a:path w="5184775" h="1692275">
                <a:moveTo>
                  <a:pt x="0" y="1691894"/>
                </a:moveTo>
                <a:lnTo>
                  <a:pt x="5184521" y="1691894"/>
                </a:lnTo>
                <a:lnTo>
                  <a:pt x="5184521" y="0"/>
                </a:lnTo>
                <a:lnTo>
                  <a:pt x="0" y="0"/>
                </a:lnTo>
                <a:lnTo>
                  <a:pt x="0" y="169189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2176" y="2348864"/>
            <a:ext cx="5184775" cy="288290"/>
          </a:xfrm>
          <a:custGeom>
            <a:avLst/>
            <a:gdLst/>
            <a:ahLst/>
            <a:cxnLst/>
            <a:rect l="l" t="t" r="r" b="b"/>
            <a:pathLst>
              <a:path w="5184775" h="288289">
                <a:moveTo>
                  <a:pt x="0" y="288036"/>
                </a:moveTo>
                <a:lnTo>
                  <a:pt x="5184521" y="288036"/>
                </a:lnTo>
                <a:lnTo>
                  <a:pt x="518452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2176" y="2348864"/>
            <a:ext cx="5184775" cy="288290"/>
          </a:xfrm>
          <a:custGeom>
            <a:avLst/>
            <a:gdLst/>
            <a:ahLst/>
            <a:cxnLst/>
            <a:rect l="l" t="t" r="r" b="b"/>
            <a:pathLst>
              <a:path w="5184775" h="288289">
                <a:moveTo>
                  <a:pt x="0" y="288036"/>
                </a:moveTo>
                <a:lnTo>
                  <a:pt x="5184521" y="288036"/>
                </a:lnTo>
                <a:lnTo>
                  <a:pt x="518452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267" y="2353055"/>
            <a:ext cx="740664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620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4720" y="2337816"/>
            <a:ext cx="57150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590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4008" y="2337816"/>
            <a:ext cx="454151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847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5947" y="2337816"/>
            <a:ext cx="809244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4879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4503" y="2337816"/>
            <a:ext cx="69037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4564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2664" y="2337816"/>
            <a:ext cx="45262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4979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4603" y="2353055"/>
            <a:ext cx="74371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8003" y="2337816"/>
            <a:ext cx="332232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9923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547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1864" y="2353055"/>
            <a:ext cx="252983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4535" y="2353055"/>
            <a:ext cx="254507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91992" y="2394458"/>
            <a:ext cx="4293235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스프링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연동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라이브러리  의존관계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(Maven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경우</a:t>
            </a:r>
            <a:r>
              <a:rPr sz="1200" b="1" spc="-18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dependency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groupId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org.mybatis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groupId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artifactId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mybatis-spring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artifactId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1.3.0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dependency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(2/7)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소스</a:t>
            </a:r>
            <a:r>
              <a:rPr spc="15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50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5" dirty="0">
                <a:latin typeface="Malgun Gothic"/>
                <a:cs typeface="Malgun Gothic"/>
              </a:rPr>
              <a:t>스프링에서  </a:t>
            </a:r>
            <a:r>
              <a:rPr sz="1800" b="1" spc="-380" dirty="0">
                <a:latin typeface="Malgun Gothic"/>
                <a:cs typeface="Malgun Gothic"/>
              </a:rPr>
              <a:t>데이터  소스를  </a:t>
            </a:r>
            <a:r>
              <a:rPr sz="1800" b="1" spc="-385" dirty="0">
                <a:latin typeface="Malgun Gothic"/>
                <a:cs typeface="Malgun Gothic"/>
              </a:rPr>
              <a:t>관리하므로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설정파일에서는  </a:t>
            </a:r>
            <a:r>
              <a:rPr sz="1800" b="1" spc="-375" dirty="0">
                <a:latin typeface="Malgun Gothic"/>
                <a:cs typeface="Malgun Gothic"/>
              </a:rPr>
              <a:t>일부  </a:t>
            </a:r>
            <a:r>
              <a:rPr sz="1800" b="1" spc="-380" dirty="0">
                <a:latin typeface="Malgun Gothic"/>
                <a:cs typeface="Malgun Gothic"/>
              </a:rPr>
              <a:t>설정을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75" dirty="0">
                <a:latin typeface="Malgun Gothic"/>
                <a:cs typeface="Malgun Gothic"/>
              </a:rPr>
              <a:t>환경  </a:t>
            </a:r>
            <a:r>
              <a:rPr sz="1800" b="1" spc="-40" dirty="0">
                <a:latin typeface="Malgun Gothic"/>
                <a:cs typeface="Malgun Gothic"/>
              </a:rPr>
              <a:t>설정파일</a:t>
            </a:r>
            <a:r>
              <a:rPr sz="1800" b="1" spc="-40" dirty="0">
                <a:latin typeface="Calibri"/>
                <a:cs typeface="Calibri"/>
              </a:rPr>
              <a:t>(application-context.xml) </a:t>
            </a:r>
            <a:r>
              <a:rPr sz="1800" b="1" spc="-365" dirty="0">
                <a:latin typeface="Malgun Gothic"/>
                <a:cs typeface="Malgun Gothic"/>
              </a:rPr>
              <a:t>에  </a:t>
            </a:r>
            <a:r>
              <a:rPr sz="1800" b="1" spc="-385" dirty="0">
                <a:latin typeface="Malgun Gothic"/>
                <a:cs typeface="Malgun Gothic"/>
              </a:rPr>
              <a:t>데이터소스를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데이터소스는  </a:t>
            </a: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-385" dirty="0">
                <a:latin typeface="Malgun Gothic"/>
                <a:cs typeface="Malgun Gothic"/>
              </a:rPr>
              <a:t>아이디를  </a:t>
            </a:r>
            <a:r>
              <a:rPr sz="1800" b="1" spc="-375" dirty="0">
                <a:latin typeface="Malgun Gothic"/>
                <a:cs typeface="Malgun Gothic"/>
              </a:rPr>
              <a:t>가진 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데이터베이스  연결정보를  </a:t>
            </a:r>
            <a:r>
              <a:rPr sz="1800" b="1" spc="-375" dirty="0">
                <a:latin typeface="Malgun Gothic"/>
                <a:cs typeface="Malgun Gothic"/>
              </a:rPr>
              <a:t>가진</a:t>
            </a:r>
            <a:r>
              <a:rPr sz="1800" b="1" spc="-4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객체입니다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스프링을 </a:t>
            </a:r>
            <a:r>
              <a:rPr sz="1800" b="1" spc="-385" dirty="0">
                <a:latin typeface="Malgun Gothic"/>
                <a:cs typeface="Malgun Gothic"/>
              </a:rPr>
              <a:t>연동하면 데이터베이스 </a:t>
            </a:r>
            <a:r>
              <a:rPr sz="1800" b="1" spc="-380" dirty="0">
                <a:latin typeface="Malgun Gothic"/>
                <a:cs typeface="Malgun Gothic"/>
              </a:rPr>
              <a:t>설정과 </a:t>
            </a:r>
            <a:r>
              <a:rPr sz="1800" b="1" spc="-385" dirty="0">
                <a:latin typeface="Malgun Gothic"/>
                <a:cs typeface="Malgun Gothic"/>
              </a:rPr>
              <a:t>트랜잭션 </a:t>
            </a:r>
            <a:r>
              <a:rPr sz="1800" b="1" spc="-380" dirty="0">
                <a:latin typeface="Malgun Gothic"/>
                <a:cs typeface="Malgun Gothic"/>
              </a:rPr>
              <a:t>처리는     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스프링에서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908175"/>
          </a:xfrm>
          <a:custGeom>
            <a:avLst/>
            <a:gdLst/>
            <a:ahLst/>
            <a:cxnLst/>
            <a:rect l="l" t="t" r="r" b="b"/>
            <a:pathLst>
              <a:path w="8136890" h="1908175">
                <a:moveTo>
                  <a:pt x="0" y="1908175"/>
                </a:moveTo>
                <a:lnTo>
                  <a:pt x="8136890" y="1908175"/>
                </a:lnTo>
                <a:lnTo>
                  <a:pt x="8136890" y="0"/>
                </a:lnTo>
                <a:lnTo>
                  <a:pt x="0" y="0"/>
                </a:lnTo>
                <a:lnTo>
                  <a:pt x="0" y="19081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908175"/>
          </a:xfrm>
          <a:custGeom>
            <a:avLst/>
            <a:gdLst/>
            <a:ahLst/>
            <a:cxnLst/>
            <a:rect l="l" t="t" r="r" b="b"/>
            <a:pathLst>
              <a:path w="8136890" h="1908175">
                <a:moveTo>
                  <a:pt x="0" y="1908175"/>
                </a:moveTo>
                <a:lnTo>
                  <a:pt x="8136890" y="1908175"/>
                </a:lnTo>
                <a:lnTo>
                  <a:pt x="8136890" y="0"/>
                </a:lnTo>
                <a:lnTo>
                  <a:pt x="0" y="0"/>
                </a:lnTo>
                <a:lnTo>
                  <a:pt x="0" y="19081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872" rIns="0" bIns="0" rtlCol="0">
            <a:spAutoFit/>
          </a:bodyPr>
          <a:lstStyle/>
          <a:p>
            <a:pPr marL="756285">
              <a:lnSpc>
                <a:spcPct val="100000"/>
              </a:lnSpc>
            </a:pPr>
            <a:r>
              <a:rPr dirty="0"/>
              <a:t>&lt;!-- dataSource bean</a:t>
            </a:r>
            <a:r>
              <a:rPr spc="-5" dirty="0"/>
              <a:t> </a:t>
            </a:r>
            <a:r>
              <a:rPr dirty="0"/>
              <a:t>--&gt;</a:t>
            </a:r>
          </a:p>
          <a:p>
            <a:pPr marL="75628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bean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i="1" spc="2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"org.apache.commons.dbcp.BasicDataSource"</a:t>
            </a:r>
          </a:p>
          <a:p>
            <a:pPr marL="1345565">
              <a:lnSpc>
                <a:spcPct val="100000"/>
              </a:lnSpc>
            </a:pPr>
            <a:r>
              <a:rPr dirty="0">
                <a:solidFill>
                  <a:srgbClr val="7E007E"/>
                </a:solidFill>
              </a:rPr>
              <a:t>destroy-method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"close"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"driverClassName"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"com.mariadb.jdbc.Driver"</a:t>
            </a:r>
            <a:r>
              <a:rPr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"jdbc:mysql://localhost:3306/mybatis"</a:t>
            </a:r>
            <a:r>
              <a:rPr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75628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bean</a:t>
            </a:r>
            <a:r>
              <a:rPr dirty="0">
                <a:solidFill>
                  <a:srgbClr val="008080"/>
                </a:solidFill>
              </a:rPr>
              <a:t>&gt;</a:t>
            </a:r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1036" y="2337816"/>
            <a:ext cx="81076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1492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9592" y="2337816"/>
            <a:ext cx="45262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1907" y="2353055"/>
            <a:ext cx="25450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5617" y="2394458"/>
            <a:ext cx="9486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데이터소스</a:t>
            </a:r>
            <a:r>
              <a:rPr sz="1200" b="1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7960" y="4869218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40179"/>
                </a:moveTo>
                <a:lnTo>
                  <a:pt x="8136890" y="1440179"/>
                </a:lnTo>
                <a:lnTo>
                  <a:pt x="8136890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7960" y="4869218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40179"/>
                </a:moveTo>
                <a:lnTo>
                  <a:pt x="8136890" y="1440179"/>
                </a:lnTo>
                <a:lnTo>
                  <a:pt x="8136890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64894" y="4940045"/>
            <a:ext cx="7776845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2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"org.apache.commons.dbcp.BasicDataSource"</a:t>
            </a:r>
            <a:endParaRPr sz="1400">
              <a:latin typeface="Consolas"/>
              <a:cs typeface="Consolas"/>
            </a:endParaRPr>
          </a:p>
          <a:p>
            <a:pPr marL="589280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destroy-method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"close"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"driverClassName"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400" b="1"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61552" y="4261739"/>
            <a:ext cx="66103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20" dirty="0">
                <a:solidFill>
                  <a:srgbClr val="7E7E7E"/>
                </a:solidFill>
                <a:latin typeface="Calibri"/>
                <a:cs typeface="Calibri"/>
              </a:rPr>
              <a:t>MariaDB</a:t>
            </a:r>
            <a:r>
              <a:rPr sz="1250" i="1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8396" y="5979312"/>
            <a:ext cx="4908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50" i="1" spc="35" dirty="0">
                <a:solidFill>
                  <a:srgbClr val="7E7E7E"/>
                </a:solidFill>
                <a:latin typeface="Calibri"/>
                <a:cs typeface="Calibri"/>
              </a:rPr>
              <a:t>Oracle</a:t>
            </a:r>
            <a:r>
              <a:rPr sz="1250" i="1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(3/7)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트랜잭션 관리자</a:t>
            </a:r>
            <a:r>
              <a:rPr spc="13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3257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transactionManager </a:t>
            </a:r>
            <a:r>
              <a:rPr sz="1800" b="1" spc="-385" dirty="0">
                <a:latin typeface="Malgun Gothic"/>
                <a:cs typeface="Malgun Gothic"/>
              </a:rPr>
              <a:t>아이디를  </a:t>
            </a:r>
            <a:r>
              <a:rPr sz="1800" b="1" spc="-370" dirty="0">
                <a:latin typeface="Malgun Gothic"/>
                <a:cs typeface="Malgun Gothic"/>
              </a:rPr>
              <a:t>가진  빈은  </a:t>
            </a:r>
            <a:r>
              <a:rPr sz="1800" b="1" spc="-385" dirty="0">
                <a:latin typeface="Malgun Gothic"/>
                <a:cs typeface="Malgun Gothic"/>
              </a:rPr>
              <a:t>트랜잭션을  관리하는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객체입니다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5" dirty="0">
                <a:latin typeface="Calibri"/>
                <a:cs typeface="Calibri"/>
              </a:rPr>
              <a:t>JDBC</a:t>
            </a:r>
            <a:r>
              <a:rPr sz="1800" b="1" spc="2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그대로 </a:t>
            </a:r>
            <a:r>
              <a:rPr sz="1800" b="1" spc="-385" dirty="0">
                <a:latin typeface="Malgun Gothic"/>
                <a:cs typeface="Malgun Gothic"/>
              </a:rPr>
              <a:t>사용하기  </a:t>
            </a:r>
            <a:r>
              <a:rPr sz="1800" b="1" spc="-380" dirty="0">
                <a:latin typeface="Malgun Gothic"/>
                <a:cs typeface="Malgun Gothic"/>
              </a:rPr>
              <a:t>때문에  </a:t>
            </a:r>
            <a:r>
              <a:rPr sz="1800" b="1" spc="25" dirty="0">
                <a:latin typeface="Calibri"/>
                <a:cs typeface="Calibri"/>
              </a:rPr>
              <a:t>DataSourceTransactionManager </a:t>
            </a:r>
            <a:r>
              <a:rPr sz="1800" b="1" spc="-380" dirty="0">
                <a:latin typeface="Malgun Gothic"/>
                <a:cs typeface="Malgun Gothic"/>
              </a:rPr>
              <a:t>타입의  </a:t>
            </a:r>
            <a:r>
              <a:rPr sz="1800" b="1" spc="-375" dirty="0">
                <a:latin typeface="Malgun Gothic"/>
                <a:cs typeface="Malgun Gothic"/>
              </a:rPr>
              <a:t>빈을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사용한다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tx:annotation-driven </a:t>
            </a:r>
            <a:r>
              <a:rPr sz="1800" b="1" spc="-380" dirty="0">
                <a:latin typeface="Malgun Gothic"/>
                <a:cs typeface="Malgun Gothic"/>
              </a:rPr>
              <a:t>요소는  트랜잭션  </a:t>
            </a:r>
            <a:r>
              <a:rPr sz="1800" b="1" spc="-385" dirty="0">
                <a:latin typeface="Malgun Gothic"/>
                <a:cs typeface="Malgun Gothic"/>
              </a:rPr>
              <a:t>관리방법을  </a:t>
            </a:r>
            <a:r>
              <a:rPr sz="1800" b="1" spc="-390" dirty="0">
                <a:latin typeface="Malgun Gothic"/>
                <a:cs typeface="Malgun Gothic"/>
              </a:rPr>
              <a:t>어노테이션으로  </a:t>
            </a:r>
            <a:r>
              <a:rPr sz="1800" b="1" spc="-385" dirty="0">
                <a:latin typeface="Malgun Gothic"/>
                <a:cs typeface="Malgun Gothic"/>
              </a:rPr>
              <a:t>선언하도록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설정합니다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스프링은 </a:t>
            </a:r>
            <a:r>
              <a:rPr sz="1800" b="1" spc="-380" dirty="0">
                <a:latin typeface="Malgun Gothic"/>
                <a:cs typeface="Malgun Gothic"/>
              </a:rPr>
              <a:t>메소드나 </a:t>
            </a:r>
            <a:r>
              <a:rPr sz="1800" b="1" spc="-385" dirty="0">
                <a:latin typeface="Malgun Gothic"/>
                <a:cs typeface="Malgun Gothic"/>
              </a:rPr>
              <a:t>클래스에 </a:t>
            </a:r>
            <a:r>
              <a:rPr sz="1800" b="1" spc="-15" dirty="0">
                <a:latin typeface="Calibri"/>
                <a:cs typeface="Calibri"/>
              </a:rPr>
              <a:t>@Transactional</a:t>
            </a:r>
            <a:r>
              <a:rPr sz="1800" b="1" spc="-15" dirty="0">
                <a:latin typeface="Malgun Gothic"/>
                <a:cs typeface="Malgun Gothic"/>
              </a:rPr>
              <a:t>이 </a:t>
            </a:r>
            <a:r>
              <a:rPr sz="1800" b="1" spc="-385" dirty="0">
                <a:latin typeface="Malgun Gothic"/>
                <a:cs typeface="Malgun Gothic"/>
              </a:rPr>
              <a:t>선언되어 </a:t>
            </a:r>
            <a:r>
              <a:rPr sz="1800" b="1" spc="-275" dirty="0">
                <a:latin typeface="Malgun Gothic"/>
                <a:cs typeface="Malgun Gothic"/>
              </a:rPr>
              <a:t>있으면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15" dirty="0">
                <a:latin typeface="Calibri"/>
                <a:cs typeface="Calibri"/>
              </a:rPr>
              <a:t>AOP</a:t>
            </a:r>
            <a:r>
              <a:rPr sz="1800" b="1" spc="1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통해 </a:t>
            </a:r>
            <a:r>
              <a:rPr sz="1800" b="1" spc="-385" dirty="0">
                <a:latin typeface="Malgun Gothic"/>
                <a:cs typeface="Malgun Gothic"/>
              </a:rPr>
              <a:t>트랜잭션을   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처리합니다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3817"/>
                </a:moveTo>
                <a:lnTo>
                  <a:pt x="8136890" y="1583817"/>
                </a:lnTo>
                <a:lnTo>
                  <a:pt x="8136890" y="0"/>
                </a:lnTo>
                <a:lnTo>
                  <a:pt x="0" y="0"/>
                </a:lnTo>
                <a:lnTo>
                  <a:pt x="0" y="15838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3817"/>
                </a:moveTo>
                <a:lnTo>
                  <a:pt x="8136890" y="1583817"/>
                </a:lnTo>
                <a:lnTo>
                  <a:pt x="8136890" y="0"/>
                </a:lnTo>
                <a:lnTo>
                  <a:pt x="0" y="0"/>
                </a:lnTo>
                <a:lnTo>
                  <a:pt x="0" y="158381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4653203"/>
            <a:ext cx="8136890" cy="792480"/>
          </a:xfrm>
          <a:custGeom>
            <a:avLst/>
            <a:gdLst/>
            <a:ahLst/>
            <a:cxnLst/>
            <a:rect l="l" t="t" r="r" b="b"/>
            <a:pathLst>
              <a:path w="8136890" h="792479">
                <a:moveTo>
                  <a:pt x="0" y="791921"/>
                </a:moveTo>
                <a:lnTo>
                  <a:pt x="8136890" y="791921"/>
                </a:lnTo>
                <a:lnTo>
                  <a:pt x="8136890" y="0"/>
                </a:lnTo>
                <a:lnTo>
                  <a:pt x="0" y="0"/>
                </a:lnTo>
                <a:lnTo>
                  <a:pt x="0" y="79192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4653203"/>
            <a:ext cx="8136890" cy="792480"/>
          </a:xfrm>
          <a:custGeom>
            <a:avLst/>
            <a:gdLst/>
            <a:ahLst/>
            <a:cxnLst/>
            <a:rect l="l" t="t" r="r" b="b"/>
            <a:pathLst>
              <a:path w="8136890" h="792479">
                <a:moveTo>
                  <a:pt x="0" y="791921"/>
                </a:moveTo>
                <a:lnTo>
                  <a:pt x="8136890" y="791921"/>
                </a:lnTo>
                <a:lnTo>
                  <a:pt x="8136890" y="0"/>
                </a:lnTo>
                <a:lnTo>
                  <a:pt x="0" y="0"/>
                </a:lnTo>
                <a:lnTo>
                  <a:pt x="0" y="791921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1036" y="2337816"/>
            <a:ext cx="690372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1095" y="2353055"/>
            <a:ext cx="24993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0" y="2337816"/>
            <a:ext cx="57150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1907" y="2353055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0007" y="2337816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2323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6055" y="4365116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6055" y="4365116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036" y="4354067"/>
            <a:ext cx="81076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1492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9592" y="4354067"/>
            <a:ext cx="45262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1907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0007" y="4354067"/>
            <a:ext cx="69189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1592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9692" y="4354067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2007" y="4369308"/>
            <a:ext cx="254507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15617" y="2394458"/>
            <a:ext cx="7640320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트랜잭션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관리자</a:t>
            </a:r>
            <a:r>
              <a:rPr sz="12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transactionManager bean</a:t>
            </a:r>
            <a:r>
              <a:rPr sz="1400" b="1" spc="3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40055" marR="5080" indent="-393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"transactionManager" 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a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spc="-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rg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.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spr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ng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f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ram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ew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k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.jd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c.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ata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so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ur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c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e.D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our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ce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nsa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c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ti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nMa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ge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어노테이션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기반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트랜잭션</a:t>
            </a:r>
            <a:r>
              <a:rPr sz="12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annotation driven transaction setting</a:t>
            </a:r>
            <a:r>
              <a:rPr sz="1400" b="1" spc="90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tx:annotation-driven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transaction-manager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"transactionManager"</a:t>
            </a:r>
            <a:r>
              <a:rPr sz="1400" b="1" i="1" spc="1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(4/7) </a:t>
            </a:r>
            <a:r>
              <a:rPr spc="-130" dirty="0"/>
              <a:t>– </a:t>
            </a:r>
            <a:r>
              <a:rPr spc="-60" dirty="0"/>
              <a:t>SqlSessionFactory </a:t>
            </a:r>
            <a:r>
              <a:rPr spc="-5" dirty="0">
                <a:latin typeface="Malgun Gothic"/>
                <a:cs typeface="Malgun Gothic"/>
              </a:rPr>
              <a:t>빈</a:t>
            </a:r>
            <a:r>
              <a:rPr spc="409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0313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애플리케이션은  </a:t>
            </a:r>
            <a:r>
              <a:rPr sz="1800" b="1" spc="20" dirty="0">
                <a:latin typeface="Calibri"/>
                <a:cs typeface="Calibri"/>
              </a:rPr>
              <a:t>sqlSessionFactory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-385" dirty="0">
                <a:latin typeface="Malgun Gothic"/>
                <a:cs typeface="Malgun Gothic"/>
              </a:rPr>
              <a:t>중심으로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스프링에서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85" dirty="0">
                <a:latin typeface="Malgun Gothic"/>
                <a:cs typeface="Malgun Gothic"/>
              </a:rPr>
              <a:t>생성하기  위해서는  </a:t>
            </a:r>
            <a:r>
              <a:rPr sz="1800" b="1" spc="25" dirty="0">
                <a:latin typeface="Calibri"/>
                <a:cs typeface="Calibri"/>
              </a:rPr>
              <a:t>SqlSessionFactoryBean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등록해야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SqlSessionFactoryBean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80" dirty="0">
                <a:latin typeface="Malgun Gothic"/>
                <a:cs typeface="Malgun Gothic"/>
              </a:rPr>
              <a:t>빈으로  등록할  </a:t>
            </a:r>
            <a:r>
              <a:rPr sz="1800" b="1" spc="-165" dirty="0">
                <a:latin typeface="Malgun Gothic"/>
                <a:cs typeface="Malgun Gothic"/>
              </a:rPr>
              <a:t>때</a:t>
            </a:r>
            <a:r>
              <a:rPr sz="1800" b="1" spc="-165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85" dirty="0">
                <a:latin typeface="Malgun Gothic"/>
                <a:cs typeface="Malgun Gothic"/>
              </a:rPr>
              <a:t>데이터소스와  </a:t>
            </a:r>
            <a:r>
              <a:rPr sz="1800" b="1" spc="10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설정파일  </a:t>
            </a:r>
            <a:r>
              <a:rPr sz="1800" b="1" spc="-380" dirty="0">
                <a:latin typeface="Malgun Gothic"/>
                <a:cs typeface="Malgun Gothic"/>
              </a:rPr>
              <a:t>정보가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4198"/>
                </a:moveTo>
                <a:lnTo>
                  <a:pt x="8136890" y="1584198"/>
                </a:lnTo>
                <a:lnTo>
                  <a:pt x="8136890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4198"/>
                </a:moveTo>
                <a:lnTo>
                  <a:pt x="8136890" y="1584198"/>
                </a:lnTo>
                <a:lnTo>
                  <a:pt x="8136890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138226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2992" y="2353055"/>
            <a:ext cx="577595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276" y="2337816"/>
            <a:ext cx="45415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4116" y="2353055"/>
            <a:ext cx="25450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5617" y="2394458"/>
            <a:ext cx="7739380" cy="168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SqlSessionFactoryBean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sqlSessionFactory bean</a:t>
            </a:r>
            <a:r>
              <a:rPr sz="1400" b="1" spc="2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</a:t>
            </a:r>
            <a:r>
              <a:rPr sz="1400" b="1" i="1" spc="2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"org.mybatis.spring.SqlSessionFactoryBean"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29969" marR="201295" indent="-5899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"configLocation" 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"classpath:kr/nextree/edu/sample/data/mybatis-config.xml"</a:t>
            </a:r>
            <a:r>
              <a:rPr sz="1400" b="1"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(5/7)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-5" dirty="0">
                <a:latin typeface="Malgun Gothic"/>
                <a:cs typeface="Malgun Gothic"/>
              </a:rPr>
              <a:t>빈</a:t>
            </a:r>
            <a:r>
              <a:rPr spc="320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등록</a:t>
            </a:r>
          </a:p>
        </p:txBody>
      </p:sp>
      <p:sp>
        <p:nvSpPr>
          <p:cNvPr id="4" name="object 4"/>
          <p:cNvSpPr/>
          <p:nvPr/>
        </p:nvSpPr>
        <p:spPr>
          <a:xfrm>
            <a:off x="1456055" y="4473346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39926"/>
                </a:moveTo>
                <a:lnTo>
                  <a:pt x="8136890" y="1439926"/>
                </a:lnTo>
                <a:lnTo>
                  <a:pt x="8136890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055" y="4473346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39926"/>
                </a:moveTo>
                <a:lnTo>
                  <a:pt x="8136890" y="1439926"/>
                </a:lnTo>
                <a:lnTo>
                  <a:pt x="8136890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773"/>
            <a:ext cx="8132445" cy="1440180"/>
          </a:xfrm>
          <a:custGeom>
            <a:avLst/>
            <a:gdLst/>
            <a:ahLst/>
            <a:cxnLst/>
            <a:rect l="l" t="t" r="r" b="b"/>
            <a:pathLst>
              <a:path w="8132445" h="1440179">
                <a:moveTo>
                  <a:pt x="0" y="1439926"/>
                </a:moveTo>
                <a:lnTo>
                  <a:pt x="8132445" y="1439926"/>
                </a:lnTo>
                <a:lnTo>
                  <a:pt x="8132445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636773"/>
            <a:ext cx="8132445" cy="1440180"/>
          </a:xfrm>
          <a:custGeom>
            <a:avLst/>
            <a:gdLst/>
            <a:ahLst/>
            <a:cxnLst/>
            <a:rect l="l" t="t" r="r" b="b"/>
            <a:pathLst>
              <a:path w="8132445" h="1440179">
                <a:moveTo>
                  <a:pt x="0" y="1439926"/>
                </a:moveTo>
                <a:lnTo>
                  <a:pt x="8132445" y="1439926"/>
                </a:lnTo>
                <a:lnTo>
                  <a:pt x="8132445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1036" y="2353055"/>
            <a:ext cx="2621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852" y="2337816"/>
            <a:ext cx="45262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167" y="2353055"/>
            <a:ext cx="38252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7379" y="2337816"/>
            <a:ext cx="452628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9695" y="2353055"/>
            <a:ext cx="249936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9320" y="2337816"/>
            <a:ext cx="571500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0507" y="2353055"/>
            <a:ext cx="24841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8607" y="2337816"/>
            <a:ext cx="691895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92" y="2353055"/>
            <a:ext cx="254507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6055" y="4185030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6055" y="4185030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1036" y="4189476"/>
            <a:ext cx="2621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2852" y="4174235"/>
            <a:ext cx="452628" cy="347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5167" y="4189476"/>
            <a:ext cx="382524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7379" y="4174235"/>
            <a:ext cx="452628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9695" y="4189476"/>
            <a:ext cx="249936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9320" y="4174235"/>
            <a:ext cx="809244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8251" y="4189476"/>
            <a:ext cx="24841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6351" y="4174235"/>
            <a:ext cx="454151" cy="347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0192" y="4189476"/>
            <a:ext cx="248411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8292" y="4174235"/>
            <a:ext cx="690371" cy="3474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8352" y="4189476"/>
            <a:ext cx="254508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3118" y="862329"/>
            <a:ext cx="9141460" cy="498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사용하기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385" dirty="0">
                <a:latin typeface="Malgun Gothic"/>
                <a:cs typeface="Malgun Gothic"/>
              </a:rPr>
              <a:t>스캐너를  사용하여  </a:t>
            </a:r>
            <a:r>
              <a:rPr sz="1800" b="1" spc="-380" dirty="0">
                <a:latin typeface="Malgun Gothic"/>
                <a:cs typeface="Malgun Gothic"/>
              </a:rPr>
              <a:t>자동으로  </a:t>
            </a:r>
            <a:r>
              <a:rPr sz="1800" b="1" spc="-310" dirty="0">
                <a:latin typeface="Malgun Gothic"/>
                <a:cs typeface="Malgun Gothic"/>
              </a:rPr>
              <a:t>등록하거나</a:t>
            </a:r>
            <a:r>
              <a:rPr sz="1800" b="1" spc="-310" dirty="0">
                <a:latin typeface="Calibri"/>
                <a:cs typeface="Calibri"/>
              </a:rPr>
              <a:t>,    </a:t>
            </a:r>
            <a:r>
              <a:rPr sz="1800" b="1" spc="-370" dirty="0">
                <a:latin typeface="Malgun Gothic"/>
                <a:cs typeface="Malgun Gothic"/>
              </a:rPr>
              <a:t>직접 </a:t>
            </a:r>
            <a:r>
              <a:rPr sz="1800" b="1" spc="-380" dirty="0">
                <a:latin typeface="Malgun Gothic"/>
                <a:cs typeface="Malgun Gothic"/>
              </a:rPr>
              <a:t>빈으로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mapperScannerConfigurer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00" dirty="0">
                <a:latin typeface="Malgun Gothic"/>
                <a:cs typeface="Malgun Gothic"/>
              </a:rPr>
              <a:t>설정하면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자동으로  검색하여  </a:t>
            </a:r>
            <a:r>
              <a:rPr sz="1800" b="1" spc="-375" dirty="0">
                <a:latin typeface="Malgun Gothic"/>
                <a:cs typeface="Malgun Gothic"/>
              </a:rPr>
              <a:t>빈으로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Calibri"/>
                <a:cs typeface="Calibri"/>
              </a:rPr>
              <a:t>basePackage </a:t>
            </a:r>
            <a:r>
              <a:rPr sz="1600" spc="-320" dirty="0">
                <a:latin typeface="Gulim"/>
                <a:cs typeface="Gulim"/>
              </a:rPr>
              <a:t>로  패키지를  </a:t>
            </a:r>
            <a:r>
              <a:rPr sz="1600" spc="-240" dirty="0">
                <a:latin typeface="Gulim"/>
                <a:cs typeface="Gulim"/>
              </a:rPr>
              <a:t>설정하면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해당  패키지  하위의  모든  매퍼  인터페이스가  자동으로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등록됩니다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MapperFactoryBean </a:t>
            </a:r>
            <a:r>
              <a:rPr sz="1800" b="1" spc="-385" dirty="0">
                <a:latin typeface="Malgun Gothic"/>
                <a:cs typeface="Malgun Gothic"/>
              </a:rPr>
              <a:t>클래스는  </a:t>
            </a:r>
            <a:r>
              <a:rPr sz="1800" b="1" spc="-370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70" dirty="0">
                <a:latin typeface="Malgun Gothic"/>
                <a:cs typeface="Malgun Gothic"/>
              </a:rPr>
              <a:t>직접  </a:t>
            </a:r>
            <a:r>
              <a:rPr sz="1800" b="1" spc="-380" dirty="0">
                <a:latin typeface="Malgun Gothic"/>
                <a:cs typeface="Malgun Gothic"/>
              </a:rPr>
              <a:t>등록할  </a:t>
            </a:r>
            <a:r>
              <a:rPr sz="1800" b="1" spc="-365" dirty="0">
                <a:latin typeface="Malgun Gothic"/>
                <a:cs typeface="Malgun Gothic"/>
              </a:rPr>
              <a:t>때</a:t>
            </a:r>
            <a:r>
              <a:rPr sz="1800" b="1" spc="-4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164590">
              <a:lnSpc>
                <a:spcPct val="100000"/>
              </a:lnSpc>
            </a:pP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2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스캐너</a:t>
            </a:r>
            <a:r>
              <a:rPr sz="1200" b="1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사용하기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mapper scan bean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"mapperScannerConfigurer"</a:t>
            </a:r>
            <a:endParaRPr sz="1400">
              <a:latin typeface="Consolas"/>
              <a:cs typeface="Consolas"/>
            </a:endParaRPr>
          </a:p>
          <a:p>
            <a:pPr marL="739140" algn="ctr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"org.mybatis.spring.mapper.MapperScannerConfigurer"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"basePackage"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"kr.nextree.edu.mybatis.mapper"</a:t>
            </a:r>
            <a:r>
              <a:rPr sz="1400" b="1" i="1" spc="2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656714">
              <a:lnSpc>
                <a:spcPts val="1675"/>
              </a:lnSpc>
            </a:pP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  <a:spcBef>
                <a:spcPts val="1085"/>
              </a:spcBef>
            </a:pP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2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2]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직접</a:t>
            </a:r>
            <a:r>
              <a:rPr sz="12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등록하기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199515">
              <a:lnSpc>
                <a:spcPct val="100000"/>
              </a:lnSpc>
              <a:spcBef>
                <a:spcPts val="1025"/>
              </a:spcBef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authorMapper bean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"authorMapper"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"org.mybatis.spring.mapper.MapperFactoryBean"</a:t>
            </a:r>
            <a:r>
              <a:rPr sz="1400" b="1" i="1" spc="25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400" b="1" spc="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"mapperInterface"</a:t>
            </a:r>
            <a:endParaRPr sz="1400">
              <a:latin typeface="Consolas"/>
              <a:cs typeface="Consolas"/>
            </a:endParaRPr>
          </a:p>
          <a:p>
            <a:pPr marL="2577465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"kr.nextree.edu.sample.data.mapper.AuthorMapper"</a:t>
            </a:r>
            <a:r>
              <a:rPr sz="1400" b="1" i="1" spc="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</a:t>
            </a:r>
            <a:r>
              <a:rPr sz="1400" b="1" i="1" spc="1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(6/7) </a:t>
            </a:r>
            <a:r>
              <a:rPr spc="-130" dirty="0"/>
              <a:t>– </a:t>
            </a:r>
            <a:r>
              <a:rPr spc="-70" dirty="0"/>
              <a:t>MyBatis</a:t>
            </a:r>
            <a:r>
              <a:rPr spc="390" dirty="0"/>
              <a:t> </a:t>
            </a:r>
            <a:r>
              <a:rPr spc="-30" dirty="0">
                <a:latin typeface="Malgun Gothic"/>
                <a:cs typeface="Malgun Gothic"/>
              </a:rPr>
              <a:t>설정파일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08545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사용하면 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85" dirty="0">
                <a:latin typeface="Malgun Gothic"/>
                <a:cs typeface="Malgun Gothic"/>
              </a:rPr>
              <a:t>접속정보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75" dirty="0">
                <a:latin typeface="Malgun Gothic"/>
                <a:cs typeface="Malgun Gothic"/>
              </a:rPr>
              <a:t>관련  </a:t>
            </a:r>
            <a:r>
              <a:rPr sz="1800" b="1" spc="-380" dirty="0">
                <a:latin typeface="Malgun Gothic"/>
                <a:cs typeface="Malgun Gothic"/>
              </a:rPr>
              <a:t>설정은  </a:t>
            </a:r>
            <a:r>
              <a:rPr sz="1800" b="1" spc="-375" dirty="0">
                <a:latin typeface="Malgun Gothic"/>
                <a:cs typeface="Malgun Gothic"/>
              </a:rPr>
              <a:t>스프링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등록하여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따라서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환경설정  파일에는  스프링에서  관리하지  </a:t>
            </a:r>
            <a:r>
              <a:rPr sz="1800" b="1" spc="-375" dirty="0">
                <a:latin typeface="Malgun Gothic"/>
                <a:cs typeface="Malgun Gothic"/>
              </a:rPr>
              <a:t>않는  일부  </a:t>
            </a:r>
            <a:r>
              <a:rPr sz="1800" b="1" spc="-380" dirty="0">
                <a:latin typeface="Malgun Gothic"/>
                <a:cs typeface="Malgun Gothic"/>
              </a:rPr>
              <a:t>정보만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50" dirty="0">
                <a:latin typeface="Gulim"/>
                <a:cs typeface="Gulim"/>
              </a:rPr>
              <a:t>예</a:t>
            </a:r>
            <a:r>
              <a:rPr sz="1600" spc="-150" dirty="0">
                <a:latin typeface="Calibri"/>
                <a:cs typeface="Calibri"/>
              </a:rPr>
              <a:t>)  </a:t>
            </a:r>
            <a:r>
              <a:rPr sz="1600" spc="35" dirty="0">
                <a:latin typeface="Calibri"/>
                <a:cs typeface="Calibri"/>
              </a:rPr>
              <a:t>typeAlias, typeHandler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등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2484755"/>
          </a:xfrm>
          <a:custGeom>
            <a:avLst/>
            <a:gdLst/>
            <a:ahLst/>
            <a:cxnLst/>
            <a:rect l="l" t="t" r="r" b="b"/>
            <a:pathLst>
              <a:path w="8136890" h="2484754">
                <a:moveTo>
                  <a:pt x="0" y="2484247"/>
                </a:moveTo>
                <a:lnTo>
                  <a:pt x="8136890" y="2484247"/>
                </a:lnTo>
                <a:lnTo>
                  <a:pt x="8136890" y="0"/>
                </a:lnTo>
                <a:lnTo>
                  <a:pt x="0" y="0"/>
                </a:lnTo>
                <a:lnTo>
                  <a:pt x="0" y="24842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2484755"/>
          </a:xfrm>
          <a:custGeom>
            <a:avLst/>
            <a:gdLst/>
            <a:ahLst/>
            <a:cxnLst/>
            <a:rect l="l" t="t" r="r" b="b"/>
            <a:pathLst>
              <a:path w="8136890" h="2484754">
                <a:moveTo>
                  <a:pt x="0" y="2484247"/>
                </a:moveTo>
                <a:lnTo>
                  <a:pt x="8136890" y="2484247"/>
                </a:lnTo>
                <a:lnTo>
                  <a:pt x="8136890" y="0"/>
                </a:lnTo>
                <a:lnTo>
                  <a:pt x="0" y="0"/>
                </a:lnTo>
                <a:lnTo>
                  <a:pt x="0" y="248424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740663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138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9488" y="2337816"/>
            <a:ext cx="69037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9548" y="2353055"/>
            <a:ext cx="249936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9172" y="2337816"/>
            <a:ext cx="45262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1488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617" y="2394458"/>
            <a:ext cx="5672455" cy="265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</a:t>
            </a:r>
            <a:r>
              <a:rPr sz="12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예시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4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4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configuration</a:t>
            </a:r>
            <a:endParaRPr sz="1400">
              <a:latin typeface="Consolas"/>
              <a:cs typeface="Consolas"/>
            </a:endParaRPr>
          </a:p>
          <a:p>
            <a:pPr marL="340995" marR="793750">
              <a:lnSpc>
                <a:spcPct val="100000"/>
              </a:lnSpc>
            </a:pPr>
            <a:r>
              <a:rPr sz="1400" b="1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"-//mybatis.org//DTD Config 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3.0//EN"  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  <a:hlinkClick r:id="rId8"/>
              </a:rPr>
              <a:t>http://mybatis.org/dtd/mybatis-3-config.dtd"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settings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3375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"lazyLoadingEnabled"</a:t>
            </a:r>
            <a:r>
              <a:rPr sz="1400" b="1" i="1" spc="9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settings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(7/7)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객체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구현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3231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접근객체는  </a:t>
            </a:r>
            <a:r>
              <a:rPr sz="1800" b="1" spc="-380" dirty="0">
                <a:latin typeface="Malgun Gothic"/>
                <a:cs typeface="Malgun Gothic"/>
              </a:rPr>
              <a:t>특정한  기술을  </a:t>
            </a:r>
            <a:r>
              <a:rPr sz="1800" b="1" spc="-385" dirty="0">
                <a:latin typeface="Malgun Gothic"/>
                <a:cs typeface="Malgun Gothic"/>
              </a:rPr>
              <a:t>사용하여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저장소에  접근하는  </a:t>
            </a:r>
            <a:r>
              <a:rPr sz="1800" b="1" spc="-380" dirty="0">
                <a:latin typeface="Malgun Gothic"/>
                <a:cs typeface="Malgun Gothic"/>
              </a:rPr>
              <a:t>방식을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구현한 </a:t>
            </a:r>
            <a:r>
              <a:rPr sz="1800" b="1" spc="-315" dirty="0">
                <a:latin typeface="Malgun Gothic"/>
                <a:cs typeface="Malgun Gothic"/>
              </a:rPr>
              <a:t>객체입니다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@Repository </a:t>
            </a:r>
            <a:r>
              <a:rPr sz="1800" b="1" spc="-365" dirty="0">
                <a:latin typeface="Malgun Gothic"/>
                <a:cs typeface="Malgun Gothic"/>
              </a:rPr>
              <a:t>은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0" dirty="0">
                <a:latin typeface="Malgun Gothic"/>
                <a:cs typeface="Malgun Gothic"/>
              </a:rPr>
              <a:t>객체를  빈으로  </a:t>
            </a:r>
            <a:r>
              <a:rPr sz="1800" b="1" spc="-385" dirty="0">
                <a:latin typeface="Malgun Gothic"/>
                <a:cs typeface="Malgun Gothic"/>
              </a:rPr>
              <a:t>등록하기  </a:t>
            </a:r>
            <a:r>
              <a:rPr sz="1800" b="1" spc="-370" dirty="0">
                <a:latin typeface="Malgun Gothic"/>
                <a:cs typeface="Malgun Gothic"/>
              </a:rPr>
              <a:t>위해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385" dirty="0">
                <a:latin typeface="Malgun Gothic"/>
                <a:cs typeface="Malgun Gothic"/>
              </a:rPr>
              <a:t>스프링에서  제공하는  어노테이션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입니다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@Autowired </a:t>
            </a:r>
            <a:r>
              <a:rPr sz="1800" b="1" spc="-385" dirty="0">
                <a:latin typeface="Malgun Gothic"/>
                <a:cs typeface="Malgun Gothic"/>
              </a:rPr>
              <a:t>어노테이션을  </a:t>
            </a:r>
            <a:r>
              <a:rPr sz="1800" b="1" spc="-240" dirty="0">
                <a:latin typeface="Malgun Gothic"/>
                <a:cs typeface="Malgun Gothic"/>
              </a:rPr>
              <a:t>통해</a:t>
            </a:r>
            <a:r>
              <a:rPr sz="1800" b="1" spc="-240" dirty="0">
                <a:latin typeface="Calibri"/>
                <a:cs typeface="Calibri"/>
              </a:rPr>
              <a:t>,   </a:t>
            </a:r>
            <a:r>
              <a:rPr sz="1800" b="1" spc="-385" dirty="0">
                <a:latin typeface="Malgun Gothic"/>
                <a:cs typeface="Malgun Gothic"/>
              </a:rPr>
              <a:t>사용하려는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데이터접근  </a:t>
            </a:r>
            <a:r>
              <a:rPr sz="1800" b="1" spc="-380" dirty="0">
                <a:latin typeface="Malgun Gothic"/>
                <a:cs typeface="Malgun Gothic"/>
              </a:rPr>
              <a:t>객체와  </a:t>
            </a:r>
            <a:r>
              <a:rPr sz="1800" b="1" spc="-385" dirty="0">
                <a:latin typeface="Malgun Gothic"/>
                <a:cs typeface="Malgun Gothic"/>
              </a:rPr>
              <a:t>의존관계를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5800" y="2636926"/>
            <a:ext cx="8137525" cy="3132455"/>
          </a:xfrm>
          <a:custGeom>
            <a:avLst/>
            <a:gdLst/>
            <a:ahLst/>
            <a:cxnLst/>
            <a:rect l="l" t="t" r="r" b="b"/>
            <a:pathLst>
              <a:path w="8137525" h="3132454">
                <a:moveTo>
                  <a:pt x="0" y="3132328"/>
                </a:moveTo>
                <a:lnTo>
                  <a:pt x="8137144" y="3132328"/>
                </a:lnTo>
                <a:lnTo>
                  <a:pt x="8137144" y="0"/>
                </a:lnTo>
                <a:lnTo>
                  <a:pt x="0" y="0"/>
                </a:lnTo>
                <a:lnTo>
                  <a:pt x="0" y="31323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800" y="2636926"/>
            <a:ext cx="8137525" cy="3132455"/>
          </a:xfrm>
          <a:custGeom>
            <a:avLst/>
            <a:gdLst/>
            <a:ahLst/>
            <a:cxnLst/>
            <a:rect l="l" t="t" r="r" b="b"/>
            <a:pathLst>
              <a:path w="8137525" h="3132454">
                <a:moveTo>
                  <a:pt x="0" y="3132328"/>
                </a:moveTo>
                <a:lnTo>
                  <a:pt x="8137144" y="3132328"/>
                </a:lnTo>
                <a:lnTo>
                  <a:pt x="8137144" y="0"/>
                </a:lnTo>
                <a:lnTo>
                  <a:pt x="0" y="0"/>
                </a:lnTo>
                <a:lnTo>
                  <a:pt x="0" y="3132328"/>
                </a:lnTo>
                <a:close/>
              </a:path>
            </a:pathLst>
          </a:custGeom>
          <a:ln w="6350">
            <a:solidFill>
              <a:srgbClr val="D9D9D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758951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9676" y="2337816"/>
            <a:ext cx="929639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9004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7104" y="2337816"/>
            <a:ext cx="691895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8688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6788" y="2337816"/>
            <a:ext cx="81076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244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344" y="2337816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7659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5759" y="2337816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076" y="2353055"/>
            <a:ext cx="25450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5617" y="2394458"/>
            <a:ext cx="5770245" cy="32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Mapper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인터페이스를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사용하는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데이터접근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객체</a:t>
            </a:r>
            <a:r>
              <a:rPr sz="12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@Repository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UserMyBatisSpringStore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400" b="1" dirty="0">
                <a:latin typeface="Consolas"/>
                <a:cs typeface="Consolas"/>
              </a:rPr>
              <a:t>UserStore</a:t>
            </a:r>
            <a:r>
              <a:rPr sz="1400" b="1" spc="9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@Autowired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UserMapper</a:t>
            </a:r>
            <a:r>
              <a:rPr sz="1400" b="1" spc="4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latin typeface="Consolas"/>
                <a:cs typeface="Consolas"/>
              </a:rPr>
              <a:t>List&lt;User&gt; retrieveAll()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R="3898265" algn="ctr">
              <a:lnSpc>
                <a:spcPct val="100000"/>
              </a:lnSpc>
            </a:pP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endParaRPr sz="1400">
              <a:latin typeface="Consolas"/>
              <a:cs typeface="Consolas"/>
            </a:endParaRPr>
          </a:p>
          <a:p>
            <a:pPr marL="833119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400" b="1" spc="4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400" b="1" dirty="0">
                <a:latin typeface="Consolas"/>
                <a:cs typeface="Consolas"/>
              </a:rPr>
              <a:t>.selectAll();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13032</Words>
  <Application>Microsoft Office PowerPoint</Application>
  <PresentationFormat>사용자 지정</PresentationFormat>
  <Paragraphs>2505</Paragraphs>
  <Slides>100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Office Theme</vt:lpstr>
      <vt:lpstr>PowerPoint 프레젠테이션</vt:lpstr>
      <vt:lpstr>목차  (Table of Contents) </vt:lpstr>
      <vt:lpstr>1. MyBatis 소개 </vt:lpstr>
      <vt:lpstr>1.1 리소스(resource:자원) 접근 (1/3) - 개요</vt:lpstr>
      <vt:lpstr>1.1 리소스(resource) 접근 (2/3) – 느슨한 결합</vt:lpstr>
      <vt:lpstr>1.1 리소스(resource) 접근 (3/3) – 레이어</vt:lpstr>
      <vt:lpstr>1.2 데이터 접근 프레임워크 (1/2)</vt:lpstr>
      <vt:lpstr>1.2 데이터 접근 프레임워크 (2/2)</vt:lpstr>
      <vt:lpstr>1.3 MyBatis 개요</vt:lpstr>
      <vt:lpstr>1.4 MyBatis 특징 (1/3)</vt:lpstr>
      <vt:lpstr>1.4 MyBatis 특징 (2/3)</vt:lpstr>
      <vt:lpstr>1.4 MyBatis 특징 (3/3)</vt:lpstr>
      <vt:lpstr>1.5 MyBatis 구조</vt:lpstr>
      <vt:lpstr>1.6 요약</vt:lpstr>
      <vt:lpstr>2. MyBatis 프로그래밍 </vt:lpstr>
      <vt:lpstr>2.1 MyBatis 프로그래밍 개요 (1/2)</vt:lpstr>
      <vt:lpstr>2.2 MyBatis 프로그래밍 개요 (2/2)</vt:lpstr>
      <vt:lpstr>2.2 MyBatis 프로그래밍</vt:lpstr>
      <vt:lpstr>2.3 요약</vt:lpstr>
      <vt:lpstr>3. MyBatis 이해  </vt:lpstr>
      <vt:lpstr>3.1 MyBatis 설정(1/23) – 개요 (1/2)</vt:lpstr>
      <vt:lpstr>3.1 MyBatis 설정(2/23) – 개요 (2/2)</vt:lpstr>
      <vt:lpstr>3.1 MyBatis 설정(3/23) – properties (1/2)</vt:lpstr>
      <vt:lpstr>3.1 MyBatis 설정(4/23) – properties (2/2)</vt:lpstr>
      <vt:lpstr>3.1 MyBatis 설정(5/23) –  settings</vt:lpstr>
      <vt:lpstr>3.1 MyBatis 설정(6/23) – typeAliases  (1/2)</vt:lpstr>
      <vt:lpstr>3.1 MyBatis 설정(7/23) – typeAliases  (2/2)</vt:lpstr>
      <vt:lpstr>3.1 MyBatis 설정(8/23) – typeHandler  (1/3)</vt:lpstr>
      <vt:lpstr>3.1 MyBatis 설정(9/23) – typeHandler  (2/3)</vt:lpstr>
      <vt:lpstr>3.1 MyBatis 설정(10/23) – typeHandler (3/3)</vt:lpstr>
      <vt:lpstr>3.1 MyBatis 설정(11/23) – typeHandler 사용자정의 (1/4)</vt:lpstr>
      <vt:lpstr>3.1 MyBatis 설정(12/23) - typeHandler 사용자정의 (2/4)</vt:lpstr>
      <vt:lpstr>3.1 MyBatis 설정(13/23) – typeHandler 사용자정의 (3/4)</vt:lpstr>
      <vt:lpstr>3.1 MyBatis 설정(14/23) – typeHandler 사용자정의 (4/4)</vt:lpstr>
      <vt:lpstr>3.1 MyBatis 설정(15/23) –  objectFactory</vt:lpstr>
      <vt:lpstr>3.1 MyBatis 설정(16/23) – plugins  (1/2)</vt:lpstr>
      <vt:lpstr>3.1 MyBatis 설정(17/23) – plugins  (2/2)</vt:lpstr>
      <vt:lpstr>3.1 MyBatis 설정(18/23) – environments (1/4)</vt:lpstr>
      <vt:lpstr>3.1 MyBatis 설정(19/23) – environments (2/4)</vt:lpstr>
      <vt:lpstr>3.1 MyBatis 설정(20/23) – environments (3/4)</vt:lpstr>
      <vt:lpstr>3.1 MyBatis 설정(21/23) – environments (4/4)</vt:lpstr>
      <vt:lpstr>3.1 MyBatis 설정(22/23) – mappers</vt:lpstr>
      <vt:lpstr>3.1 MyBatis 설정(23/23) - 다중환경설정 지원</vt:lpstr>
      <vt:lpstr>3.2 SqlSessionFactory (1/3)</vt:lpstr>
      <vt:lpstr>3.2 SqlSessionFactory (2/3)</vt:lpstr>
      <vt:lpstr>3.2 SqlSessionFactory (3/3)</vt:lpstr>
      <vt:lpstr>3.3 매퍼(1/6) – Mapper Interface (1/3)</vt:lpstr>
      <vt:lpstr>3.3 매퍼(2/6) - Mapper Interface (2/3)</vt:lpstr>
      <vt:lpstr>3.3 매퍼(3/6) - Mapper Interface (3/3)</vt:lpstr>
      <vt:lpstr>3.3 매퍼(4/6) - Mapper XML (1/3)</vt:lpstr>
      <vt:lpstr>3.3 매퍼(5/6) – Mapper XML  (2/3)</vt:lpstr>
      <vt:lpstr>3.3 매퍼(6/6) - Mapper XML (3/3)</vt:lpstr>
      <vt:lpstr>3.4 매핑구문(Mapped Statement) (1/6)</vt:lpstr>
      <vt:lpstr>3.4 매핑구문(Mapped Statement) (2/6) - 조회</vt:lpstr>
      <vt:lpstr>3.4 매핑구문(Mapped Statement) (3/6)</vt:lpstr>
      <vt:lpstr>3.4 매핑구문(Mapped Statement) (4/6) - insert문 키 생성 (1/2)</vt:lpstr>
      <vt:lpstr>3.4 매핑구문(Mapped Statement) (5/6) - insert문 키 생성 (2/2)</vt:lpstr>
      <vt:lpstr>3.4 매핑구문(Mapped Statement) (6/6) - SQL   코드 재사용</vt:lpstr>
      <vt:lpstr>3.5 요약</vt:lpstr>
      <vt:lpstr>4. MyBatis 활용 </vt:lpstr>
      <vt:lpstr>4.1 파라미터 (1/4)</vt:lpstr>
      <vt:lpstr>4.1 파라미터 (2/4)</vt:lpstr>
      <vt:lpstr>4.1 파라미터 (3/4)</vt:lpstr>
      <vt:lpstr>4.1 파라미터 (4/4)</vt:lpstr>
      <vt:lpstr>4.2 결과 매핑(1/16) – 개요</vt:lpstr>
      <vt:lpstr>4.2 결과 매핑(2/16) – resultMap (1/3)</vt:lpstr>
      <vt:lpstr>4.2 결과 매핑(3/16) – resultMap (2/3)</vt:lpstr>
      <vt:lpstr>4.2 결과 매핑(4/16) – resultMap (3/3)</vt:lpstr>
      <vt:lpstr>4.2 결과 매핑(5/16) - constructor</vt:lpstr>
      <vt:lpstr>4.2 결과 매핑(6/16) - 1:1 관계 매핑 (1/5) – 개요</vt:lpstr>
      <vt:lpstr>4.2 결과 매핑(7/16) - 1:1 관계 매핑 (2/5) – association</vt:lpstr>
      <vt:lpstr>4.2 결과 매핑(8/16) - 1:1 관계 매핑 (3/5) – Nested Select</vt:lpstr>
      <vt:lpstr>4.2 결과 매핑(9/16) - 1:1 관계 매핑 (4/5) – Nested Result (1/2)</vt:lpstr>
      <vt:lpstr>4.2 결과 매핑(10/16) - 1:1 관계 매핑 (5/5) – Nested Result (2/2)</vt:lpstr>
      <vt:lpstr>4.2 결과 매핑(11/16) - 1:N 관계 매핑 (1/5) – 개요</vt:lpstr>
      <vt:lpstr>4.2 결과 매핑(12/16) - 1:N 관계 매핑 (2/5) – collection</vt:lpstr>
      <vt:lpstr>4.2 결과 매핑(13/16) - 1:N 관계 매핑 (3/5) – Nested Select</vt:lpstr>
      <vt:lpstr>4.2 결과 매핑(14/16) - 1:N  관계 매핑 (4/5) – Nested Results (1/2)</vt:lpstr>
      <vt:lpstr>4.2 결과 매핑(15/16) - 1:N  관계 매핑 (5/5) – Nested Results (2/2)</vt:lpstr>
      <vt:lpstr>4.2 결과 매핑(16/16) - 동적 매핑</vt:lpstr>
      <vt:lpstr>4.2 동적 SQL   (1/8) – 개요 (1/2)</vt:lpstr>
      <vt:lpstr>4.3 동적 SQL   (2/8) – 개요 (2/2)</vt:lpstr>
      <vt:lpstr>4.3 동적 SQL   (3/8) – if</vt:lpstr>
      <vt:lpstr>4.3 동적 SQL   (4/8) – choose (when, otherwise)</vt:lpstr>
      <vt:lpstr>4.3 동적 SQL   (5/8) – where</vt:lpstr>
      <vt:lpstr>4.3 동적 SQL   (6/8) – set</vt:lpstr>
      <vt:lpstr>4.3 동적 SQL   (7/8) – trim</vt:lpstr>
      <vt:lpstr>4.3 동적 SQL   (8/8) – foreach</vt:lpstr>
      <vt:lpstr>4.4 트랜잭션 관리</vt:lpstr>
      <vt:lpstr>4.5 어노테이션 활용 (1/3)</vt:lpstr>
      <vt:lpstr>4.5 어노테이션 활용 (2/3)</vt:lpstr>
      <vt:lpstr>4.5 어노테이션 활용 (3/3)</vt:lpstr>
      <vt:lpstr>4.6 MyBatis 스프링 연동 (1/7) – 개요</vt:lpstr>
      <vt:lpstr>4.6 MyBatis 스프링 연동 (2/7) – 데이터 소스 설정</vt:lpstr>
      <vt:lpstr>4.6 MyBatis 스프링 연동 (3/7) – 트랜잭션 관리자 설정</vt:lpstr>
      <vt:lpstr>4.6 MyBatis 스프링 연동 (4/7) – SqlSessionFactory 빈 설정</vt:lpstr>
      <vt:lpstr>4.6 MyBatis 스프링 연동 (5/7) – Mapper 빈 등록</vt:lpstr>
      <vt:lpstr>4.6 MyBatis 스프링 연동 (6/7) – MyBatis 설정파일</vt:lpstr>
      <vt:lpstr>4.6 MyBatis 스프링 연동 (7/7) – 데이터 접근 객체 구현</vt:lpstr>
      <vt:lpstr>4.7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</cp:lastModifiedBy>
  <cp:revision>133</cp:revision>
  <dcterms:created xsi:type="dcterms:W3CDTF">2017-04-21T03:00:24Z</dcterms:created>
  <dcterms:modified xsi:type="dcterms:W3CDTF">2018-10-30T00:19:51Z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2017-04-21T00:00:00Z</vt:filetime>
  </property>
</Properties>
</file>