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95" r:id="rId4"/>
    <p:sldId id="258" r:id="rId5"/>
    <p:sldId id="294" r:id="rId6"/>
    <p:sldId id="260" r:id="rId7"/>
    <p:sldId id="261" r:id="rId8"/>
    <p:sldId id="286" r:id="rId9"/>
    <p:sldId id="287" r:id="rId10"/>
    <p:sldId id="288" r:id="rId11"/>
    <p:sldId id="259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70" r:id="rId20"/>
    <p:sldId id="272" r:id="rId21"/>
    <p:sldId id="273" r:id="rId22"/>
    <p:sldId id="274" r:id="rId23"/>
    <p:sldId id="275" r:id="rId24"/>
    <p:sldId id="292" r:id="rId25"/>
    <p:sldId id="293" r:id="rId26"/>
    <p:sldId id="291" r:id="rId27"/>
    <p:sldId id="276" r:id="rId28"/>
    <p:sldId id="277" r:id="rId29"/>
    <p:sldId id="278" r:id="rId30"/>
    <p:sldId id="279" r:id="rId31"/>
    <p:sldId id="282" r:id="rId32"/>
    <p:sldId id="283" r:id="rId33"/>
    <p:sldId id="284" r:id="rId34"/>
    <p:sldId id="285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3FA"/>
    <a:srgbClr val="FFF2EB"/>
    <a:srgbClr val="FFE3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89862" autoAdjust="0"/>
  </p:normalViewPr>
  <p:slideViewPr>
    <p:cSldViewPr snapToGrid="0">
      <p:cViewPr varScale="1">
        <p:scale>
          <a:sx n="78" d="100"/>
          <a:sy n="78" d="100"/>
        </p:scale>
        <p:origin x="-715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B3AFA-9A27-4B6A-A67A-08C99A44A3A7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1ABAA-DD74-47C6-97AF-26EBF71F9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991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1ABAA-DD74-47C6-97AF-26EBF71F966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251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219" b="8429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6268" b="31397"/>
          <a:stretch/>
        </p:blipFill>
        <p:spPr>
          <a:xfrm>
            <a:off x="443555" y="3628290"/>
            <a:ext cx="9777442" cy="3093185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2018-09-28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443555" y="408214"/>
            <a:ext cx="11345674" cy="6313261"/>
          </a:xfrm>
          <a:prstGeom prst="roundRect">
            <a:avLst>
              <a:gd name="adj" fmla="val 0"/>
            </a:avLst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2127797" y="1594624"/>
            <a:ext cx="8281639" cy="1288160"/>
          </a:xfrm>
        </p:spPr>
        <p:txBody>
          <a:bodyPr anchor="b">
            <a:normAutofit/>
          </a:bodyPr>
          <a:lstStyle>
            <a:lvl1pPr algn="ctr">
              <a:defRPr sz="32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11" name="타원 10"/>
          <p:cNvSpPr/>
          <p:nvPr userDrawn="1"/>
        </p:nvSpPr>
        <p:spPr>
          <a:xfrm>
            <a:off x="1643179" y="1749542"/>
            <a:ext cx="1133242" cy="1133242"/>
          </a:xfrm>
          <a:prstGeom prst="ellips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1892559" y="2002650"/>
            <a:ext cx="634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</a:t>
            </a:r>
            <a:endParaRPr lang="ko-KR" altLang="en-US" sz="28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3" name="Picture 3" descr="C:\Users\funco_000\AppData\Local\Microsoft\Windows\INetCache\IE\XRYR1D8B\MP900442245[1]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9894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65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2018-09-28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020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2018-09-28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5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80575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 smtClean="0"/>
              <a:t>:: </a:t>
            </a:r>
            <a:r>
              <a:rPr lang="ko-KR" altLang="en-US" smtClean="0"/>
              <a:t>이 장에서 배울 내용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085762"/>
            <a:ext cx="2743200" cy="365125"/>
          </a:xfrm>
        </p:spPr>
        <p:txBody>
          <a:bodyPr/>
          <a:lstStyle/>
          <a:p>
            <a:fld id="{6E7290AC-E9DF-4D8A-BFF2-6573C8EB9E5F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5441935"/>
            <a:ext cx="4114800" cy="365125"/>
          </a:xfr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263040"/>
            <a:ext cx="2743200" cy="365125"/>
          </a:xfrm>
        </p:spPr>
        <p:txBody>
          <a:bodyPr/>
          <a:lstStyle/>
          <a:p>
            <a:fld id="{2DC200AA-FD12-41AE-B457-50FF59B4BE9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5" name="그룹 14"/>
          <p:cNvGrpSpPr/>
          <p:nvPr userDrawn="1"/>
        </p:nvGrpSpPr>
        <p:grpSpPr>
          <a:xfrm>
            <a:off x="1254487" y="1667100"/>
            <a:ext cx="8348572" cy="507386"/>
            <a:chOff x="1254487" y="1667100"/>
            <a:chExt cx="8348572" cy="507386"/>
          </a:xfrm>
        </p:grpSpPr>
        <p:sp>
          <p:nvSpPr>
            <p:cNvPr id="14" name="직사각형 13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1254487" y="2303850"/>
            <a:ext cx="8348572" cy="507386"/>
            <a:chOff x="1254487" y="1667100"/>
            <a:chExt cx="8348572" cy="507386"/>
          </a:xfrm>
        </p:grpSpPr>
        <p:sp>
          <p:nvSpPr>
            <p:cNvPr id="17" name="직사각형 16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>
            <a:off x="1254487" y="2901661"/>
            <a:ext cx="8348572" cy="507386"/>
            <a:chOff x="1254487" y="1667100"/>
            <a:chExt cx="8348572" cy="507386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/>
          <p:cNvGrpSpPr/>
          <p:nvPr userDrawn="1"/>
        </p:nvGrpSpPr>
        <p:grpSpPr>
          <a:xfrm>
            <a:off x="1254487" y="3507865"/>
            <a:ext cx="8348572" cy="507386"/>
            <a:chOff x="1254487" y="1667100"/>
            <a:chExt cx="8348572" cy="507386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5" name="그룹 24"/>
          <p:cNvGrpSpPr/>
          <p:nvPr userDrawn="1"/>
        </p:nvGrpSpPr>
        <p:grpSpPr>
          <a:xfrm>
            <a:off x="1254487" y="4104740"/>
            <a:ext cx="8348572" cy="507386"/>
            <a:chOff x="1254487" y="1667100"/>
            <a:chExt cx="8348572" cy="507386"/>
          </a:xfrm>
        </p:grpSpPr>
        <p:sp>
          <p:nvSpPr>
            <p:cNvPr id="26" name="직사각형 25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/>
          <p:cNvSpPr txBox="1"/>
          <p:nvPr userDrawn="1"/>
        </p:nvSpPr>
        <p:spPr>
          <a:xfrm>
            <a:off x="1698171" y="1730025"/>
            <a:ext cx="40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1698171" y="2381293"/>
            <a:ext cx="40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ko-KR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1698171" y="2967733"/>
            <a:ext cx="40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endParaRPr lang="ko-KR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1698171" y="3555312"/>
            <a:ext cx="40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endParaRPr lang="ko-KR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1698171" y="4163282"/>
            <a:ext cx="40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endParaRPr lang="ko-KR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1254487" y="4702800"/>
            <a:ext cx="8348572" cy="507386"/>
            <a:chOff x="1254487" y="1667100"/>
            <a:chExt cx="8348572" cy="507386"/>
          </a:xfrm>
        </p:grpSpPr>
        <p:sp>
          <p:nvSpPr>
            <p:cNvPr id="37" name="직사각형 36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9" name="그룹 38"/>
          <p:cNvGrpSpPr/>
          <p:nvPr userDrawn="1"/>
        </p:nvGrpSpPr>
        <p:grpSpPr>
          <a:xfrm>
            <a:off x="1254487" y="5299674"/>
            <a:ext cx="8348572" cy="507386"/>
            <a:chOff x="1254487" y="1667100"/>
            <a:chExt cx="8348572" cy="507386"/>
          </a:xfrm>
        </p:grpSpPr>
        <p:sp>
          <p:nvSpPr>
            <p:cNvPr id="40" name="직사각형 39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2" name="TextBox 41"/>
          <p:cNvSpPr txBox="1"/>
          <p:nvPr userDrawn="1"/>
        </p:nvSpPr>
        <p:spPr>
          <a:xfrm>
            <a:off x="1698171" y="4750247"/>
            <a:ext cx="40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6</a:t>
            </a:r>
            <a:endParaRPr lang="ko-KR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3" name="TextBox 42"/>
          <p:cNvSpPr txBox="1"/>
          <p:nvPr userDrawn="1"/>
        </p:nvSpPr>
        <p:spPr>
          <a:xfrm>
            <a:off x="1688840" y="5358216"/>
            <a:ext cx="40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7</a:t>
            </a:r>
            <a:endParaRPr lang="ko-KR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123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6142" y="300209"/>
            <a:ext cx="9557657" cy="703402"/>
          </a:xfrm>
        </p:spPr>
        <p:txBody>
          <a:bodyPr>
            <a:normAutofit/>
          </a:bodyPr>
          <a:lstStyle>
            <a:lvl1pPr>
              <a:defRPr sz="36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2018-09-28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순서도: 수동 입력 7"/>
          <p:cNvSpPr/>
          <p:nvPr userDrawn="1"/>
        </p:nvSpPr>
        <p:spPr>
          <a:xfrm rot="5400000" flipH="1">
            <a:off x="973422" y="-85944"/>
            <a:ext cx="703402" cy="1475706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3935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3935 h 10000"/>
              <a:gd name="connsiteX0" fmla="*/ 0 w 10000"/>
              <a:gd name="connsiteY0" fmla="*/ 1784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1784 h 10000"/>
              <a:gd name="connsiteX0" fmla="*/ 0 w 10230"/>
              <a:gd name="connsiteY0" fmla="*/ 3719 h 11935"/>
              <a:gd name="connsiteX1" fmla="*/ 10230 w 10230"/>
              <a:gd name="connsiteY1" fmla="*/ 0 h 11935"/>
              <a:gd name="connsiteX2" fmla="*/ 10000 w 10230"/>
              <a:gd name="connsiteY2" fmla="*/ 11935 h 11935"/>
              <a:gd name="connsiteX3" fmla="*/ 0 w 10230"/>
              <a:gd name="connsiteY3" fmla="*/ 11935 h 11935"/>
              <a:gd name="connsiteX4" fmla="*/ 0 w 10230"/>
              <a:gd name="connsiteY4" fmla="*/ 3719 h 11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30" h="11935">
                <a:moveTo>
                  <a:pt x="0" y="3719"/>
                </a:moveTo>
                <a:lnTo>
                  <a:pt x="10230" y="0"/>
                </a:lnTo>
                <a:cubicBezTo>
                  <a:pt x="10153" y="3978"/>
                  <a:pt x="10077" y="7957"/>
                  <a:pt x="10000" y="11935"/>
                </a:cubicBezTo>
                <a:lnTo>
                  <a:pt x="0" y="11935"/>
                </a:lnTo>
                <a:lnTo>
                  <a:pt x="0" y="3719"/>
                </a:lnTo>
                <a:close/>
              </a:path>
            </a:pathLst>
          </a:cu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74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2018-09-28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801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2018-09-28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12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2018-09-28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56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2018-09-28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75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2018-09-28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744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2018-09-28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379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75557" y="212271"/>
            <a:ext cx="11446329" cy="6509204"/>
          </a:xfrm>
          <a:prstGeom prst="roundRect">
            <a:avLst>
              <a:gd name="adj" fmla="val 26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5BAC6-7EE1-422B-8FE5-40737EF3DD31}" type="datetimeFigureOut">
              <a:rPr lang="ko-KR" altLang="en-US" smtClean="0"/>
              <a:pPr/>
              <a:t>2018-09-28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58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www.zygotebody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chrome.google.com/webstore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64701" y="1898191"/>
            <a:ext cx="71865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HTML </a:t>
            </a:r>
            <a:r>
              <a:rPr lang="ko-KR" altLang="en-US" sz="48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소개 및 기본 구문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818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HTML</a:t>
            </a:r>
            <a:r>
              <a:rPr lang="ko-KR" altLang="en-US" dirty="0" smtClean="0"/>
              <a:t>의 문서 구조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01-1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5159" y="1240323"/>
            <a:ext cx="10280163" cy="449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3248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왜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CSS</a:t>
            </a:r>
            <a:r>
              <a:rPr lang="ko-KR" altLang="en-US" dirty="0" smtClean="0"/>
              <a:t>를 배워야 할까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01-2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5069" y="1557609"/>
            <a:ext cx="9377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게시판이나 </a:t>
            </a:r>
            <a:r>
              <a:rPr lang="ko-KR" altLang="en-US" sz="2400" b="1" dirty="0" err="1"/>
              <a:t>블로그를</a:t>
            </a:r>
            <a:r>
              <a:rPr lang="ko-KR" altLang="en-US" sz="2400" b="1" dirty="0"/>
              <a:t> 좀더 자유롭게 꾸밀 수 </a:t>
            </a:r>
            <a:r>
              <a:rPr lang="ko-KR" altLang="en-US" sz="2400" b="1" dirty="0" smtClean="0"/>
              <a:t>있다</a:t>
            </a:r>
            <a:endParaRPr lang="ko-KR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63690" y="2211355"/>
            <a:ext cx="105902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HTML</a:t>
            </a:r>
            <a:r>
              <a:rPr lang="ko-KR" altLang="en-US" sz="2000" dirty="0"/>
              <a:t>을 익히면 게시판에 글자나 이미지 등을 자유롭게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올릴 </a:t>
            </a:r>
            <a:r>
              <a:rPr lang="ko-KR" altLang="en-US" sz="2000" dirty="0"/>
              <a:t>수 </a:t>
            </a:r>
            <a:r>
              <a:rPr lang="ko-KR" altLang="en-US" sz="2000" dirty="0" smtClean="0"/>
              <a:t>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err="1" smtClean="0"/>
              <a:t>블로그에서</a:t>
            </a:r>
            <a:r>
              <a:rPr lang="ko-KR" altLang="en-US" sz="2000" dirty="0" smtClean="0"/>
              <a:t> </a:t>
            </a:r>
            <a:r>
              <a:rPr lang="en-US" altLang="ko-KR" sz="2000" dirty="0"/>
              <a:t>HTML</a:t>
            </a:r>
            <a:r>
              <a:rPr lang="ko-KR" altLang="en-US" sz="2000" dirty="0"/>
              <a:t>과 </a:t>
            </a:r>
            <a:r>
              <a:rPr lang="en-US" altLang="ko-KR" sz="2000" dirty="0"/>
              <a:t>CSS</a:t>
            </a:r>
            <a:r>
              <a:rPr lang="ko-KR" altLang="en-US" sz="2000" dirty="0"/>
              <a:t>를 사용해서 원하는 형태의 레이아웃과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스킨을 만들 </a:t>
            </a:r>
            <a:r>
              <a:rPr lang="ko-KR" altLang="en-US" sz="2000" dirty="0"/>
              <a:t>수 </a:t>
            </a:r>
            <a:r>
              <a:rPr lang="ko-KR" altLang="en-US" sz="2000" dirty="0" smtClean="0"/>
              <a:t>있다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830424" y="4433300"/>
            <a:ext cx="9377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웹사이트 제작을 위해서는 </a:t>
            </a:r>
            <a:r>
              <a:rPr lang="en-US" altLang="ko-KR" sz="2400" b="1"/>
              <a:t>HTML</a:t>
            </a:r>
            <a:r>
              <a:rPr lang="ko-KR" altLang="en-US" sz="2400" b="1"/>
              <a:t>과 </a:t>
            </a:r>
            <a:r>
              <a:rPr lang="en-US" altLang="ko-KR" sz="2400" b="1"/>
              <a:t>CSS</a:t>
            </a:r>
            <a:r>
              <a:rPr lang="ko-KR" altLang="en-US" sz="2400" b="1"/>
              <a:t>가 필수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0424" y="5177919"/>
            <a:ext cx="105902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/>
              <a:t>워드프레스나 드림위버를 사용하면 </a:t>
            </a:r>
            <a:r>
              <a:rPr lang="en-US" altLang="ko-KR" sz="2000" smtClean="0"/>
              <a:t>HTML</a:t>
            </a:r>
            <a:r>
              <a:rPr lang="ko-KR" altLang="en-US" sz="2000" smtClean="0"/>
              <a:t>이나 </a:t>
            </a:r>
            <a:r>
              <a:rPr lang="en-US" altLang="ko-KR" sz="2000" smtClean="0"/>
              <a:t>CSS</a:t>
            </a:r>
            <a:r>
              <a:rPr lang="ko-KR" altLang="en-US" sz="2000" smtClean="0"/>
              <a:t>소스를 자동으로 만들어 주지만 어떤 소스를 건드려야 내가 원하는 부분이 바뀌는지 제대로 알고 있어야 한다</a:t>
            </a:r>
            <a:r>
              <a:rPr lang="en-US" altLang="ko-KR" sz="2000" smtClean="0"/>
              <a:t>. </a:t>
            </a:r>
            <a:endParaRPr lang="ko-KR" altLang="en-US" sz="200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52114" y="2235879"/>
            <a:ext cx="2901821" cy="219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15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왜 </a:t>
            </a:r>
            <a:r>
              <a:rPr lang="en-US" altLang="ko-KR" smtClean="0"/>
              <a:t>HTML</a:t>
            </a:r>
            <a:r>
              <a:rPr lang="ko-KR" altLang="en-US" smtClean="0"/>
              <a:t>과 </a:t>
            </a:r>
            <a:r>
              <a:rPr lang="en-US" altLang="ko-KR" smtClean="0"/>
              <a:t>CSS</a:t>
            </a:r>
            <a:r>
              <a:rPr lang="ko-KR" altLang="en-US" smtClean="0"/>
              <a:t>를 배워야 할까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01-2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55451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/>
              <a:t>인터랙티브한 웹사이트를 만들 수 </a:t>
            </a:r>
            <a:r>
              <a:rPr lang="ko-KR" altLang="en-US" sz="2400" b="1" smtClean="0"/>
              <a:t>있다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9545217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플래시나 </a:t>
            </a:r>
            <a:r>
              <a:rPr lang="en-US" altLang="ko-KR" sz="2000" dirty="0"/>
              <a:t>ActiveX </a:t>
            </a:r>
            <a:r>
              <a:rPr lang="ko-KR" altLang="en-US" sz="2000" dirty="0"/>
              <a:t>같은 </a:t>
            </a:r>
            <a:r>
              <a:rPr lang="ko-KR" altLang="en-US" sz="2000" dirty="0" smtClean="0"/>
              <a:t>플러그인 없이도 </a:t>
            </a:r>
            <a:r>
              <a:rPr lang="en-US" altLang="ko-KR" sz="2000" dirty="0" smtClean="0"/>
              <a:t>HTML5</a:t>
            </a:r>
            <a:r>
              <a:rPr lang="ko-KR" altLang="en-US" sz="2000" dirty="0"/>
              <a:t>만 이용해도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다양하게 </a:t>
            </a:r>
            <a:r>
              <a:rPr lang="ko-KR" altLang="en-US" sz="2000" dirty="0"/>
              <a:t>반응하는 사이트나 게임 등을 제작할 수 </a:t>
            </a:r>
            <a:r>
              <a:rPr lang="ko-KR" altLang="en-US" sz="2000" dirty="0" smtClean="0"/>
              <a:t>있다</a:t>
            </a:r>
            <a:endParaRPr lang="ko-KR" altLang="en-US" sz="2000" dirty="0"/>
          </a:p>
        </p:txBody>
      </p:sp>
      <p:sp>
        <p:nvSpPr>
          <p:cNvPr id="12" name="직사각형 11"/>
          <p:cNvSpPr/>
          <p:nvPr/>
        </p:nvSpPr>
        <p:spPr>
          <a:xfrm>
            <a:off x="634187" y="3472440"/>
            <a:ext cx="84687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smtClean="0"/>
              <a:t>플러그인 </a:t>
            </a:r>
            <a:r>
              <a:rPr lang="ko-KR" altLang="en-US" sz="2400" b="1" dirty="0"/>
              <a:t>없이도 멀티미디어 </a:t>
            </a:r>
            <a:r>
              <a:rPr lang="ko-KR" altLang="en-US" sz="2400" b="1" dirty="0" err="1"/>
              <a:t>콘텐츠를</a:t>
            </a:r>
            <a:r>
              <a:rPr lang="ko-KR" altLang="en-US" sz="2400" b="1" dirty="0"/>
              <a:t> 구현할 수 </a:t>
            </a:r>
            <a:r>
              <a:rPr lang="ko-KR" altLang="en-US" sz="2400" b="1" dirty="0" smtClean="0"/>
              <a:t>있다</a:t>
            </a:r>
            <a:endParaRPr lang="ko-KR" alt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045028" y="4040227"/>
            <a:ext cx="865880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HTML5</a:t>
            </a:r>
            <a:r>
              <a:rPr lang="ko-KR" altLang="en-US" sz="2000" dirty="0" smtClean="0"/>
              <a:t>를 이용하면 플래시 </a:t>
            </a:r>
            <a:r>
              <a:rPr lang="ko-KR" altLang="en-US" sz="2000" dirty="0"/>
              <a:t>플레이어나 윈도우 미디어 플레이어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같은 플러그인 프로그램 없이 웹 </a:t>
            </a:r>
            <a:r>
              <a:rPr lang="ko-KR" altLang="en-US" sz="2000" dirty="0"/>
              <a:t>브라우저에서 기본으로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멀티미디어 </a:t>
            </a:r>
            <a:r>
              <a:rPr lang="ko-KR" altLang="en-US" sz="2000" dirty="0" err="1" smtClean="0"/>
              <a:t>콘텐츠를</a:t>
            </a:r>
            <a:r>
              <a:rPr lang="ko-KR" altLang="en-US" sz="2000" dirty="0" smtClean="0"/>
              <a:t> 재생할 수 있다</a:t>
            </a:r>
            <a:r>
              <a:rPr lang="en-US" altLang="ko-KR" sz="20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또한 </a:t>
            </a:r>
            <a:r>
              <a:rPr lang="en-US" altLang="ko-KR" sz="2000" dirty="0"/>
              <a:t>CSS3</a:t>
            </a:r>
            <a:r>
              <a:rPr lang="ko-KR" altLang="en-US" sz="2000" dirty="0"/>
              <a:t>의 트랜지션이나 애니메이션 기능을 </a:t>
            </a:r>
            <a:r>
              <a:rPr lang="ko-KR" altLang="en-US" sz="2000" dirty="0" smtClean="0"/>
              <a:t>사용하면 손쉽게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애니메이션 </a:t>
            </a:r>
            <a:r>
              <a:rPr lang="ko-KR" altLang="en-US" sz="2000" dirty="0"/>
              <a:t>효과를 만들 수 </a:t>
            </a:r>
            <a:r>
              <a:rPr lang="ko-KR" altLang="en-US" sz="2000" dirty="0" smtClean="0"/>
              <a:t>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</p:txBody>
      </p:sp>
      <p:pic>
        <p:nvPicPr>
          <p:cNvPr id="14" name="그림 13">
            <a:hlinkClick r:id="rId2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15307" y="1530220"/>
            <a:ext cx="2715771" cy="246699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15743" y="4225115"/>
            <a:ext cx="2646802" cy="209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37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왜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CSS</a:t>
            </a:r>
            <a:r>
              <a:rPr lang="ko-KR" altLang="en-US" dirty="0" smtClean="0"/>
              <a:t>를 배워야 할까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01-2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51475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err="1" smtClean="0"/>
              <a:t>반응형</a:t>
            </a:r>
            <a:r>
              <a:rPr lang="ko-KR" altLang="en-US" sz="2400" b="1" dirty="0" smtClean="0"/>
              <a:t> 웹 디자인을 구현할 수 있다</a:t>
            </a:r>
            <a:endParaRPr lang="ko-KR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95452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끝없이 늘어나는 스마트 기기에 맞춰 상황에 따라 최적화로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설계된 화면이 자동으로 바뀌는 </a:t>
            </a:r>
            <a:r>
              <a:rPr lang="ko-KR" altLang="en-US" sz="2000" dirty="0" err="1" smtClean="0"/>
              <a:t>반응형</a:t>
            </a:r>
            <a:r>
              <a:rPr lang="ko-KR" altLang="en-US" sz="2000" dirty="0" smtClean="0"/>
              <a:t> 웹 디자인을 구현할 수 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12" name="직사각형 11"/>
          <p:cNvSpPr/>
          <p:nvPr/>
        </p:nvSpPr>
        <p:spPr>
          <a:xfrm>
            <a:off x="718457" y="4638139"/>
            <a:ext cx="84687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err="1" smtClean="0"/>
              <a:t>모바일</a:t>
            </a:r>
            <a:r>
              <a:rPr lang="ko-KR" altLang="en-US" sz="2400" b="1" dirty="0" smtClean="0"/>
              <a:t> 웹과  웹 </a:t>
            </a:r>
            <a:r>
              <a:rPr lang="ko-KR" altLang="en-US" sz="2400" b="1" dirty="0" err="1" smtClean="0"/>
              <a:t>앱을</a:t>
            </a:r>
            <a:r>
              <a:rPr lang="ko-KR" altLang="en-US" sz="2400" b="1" dirty="0" smtClean="0"/>
              <a:t> 만들 수 </a:t>
            </a:r>
            <a:r>
              <a:rPr lang="en-US" altLang="ko-KR" sz="2400" b="1" dirty="0" smtClean="0"/>
              <a:t>-</a:t>
            </a:r>
            <a:r>
              <a:rPr lang="ko-KR" altLang="en-US" sz="2400" b="1" dirty="0" smtClean="0"/>
              <a:t>있다</a:t>
            </a:r>
            <a:endParaRPr lang="ko-KR" alt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110637" y="5262513"/>
            <a:ext cx="86588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HTML5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CSS3</a:t>
            </a:r>
            <a:r>
              <a:rPr lang="ko-KR" altLang="en-US" sz="2000" dirty="0" smtClean="0"/>
              <a:t>를 알고 있다면 어떤 </a:t>
            </a:r>
            <a:r>
              <a:rPr lang="ko-KR" altLang="en-US" sz="2000" dirty="0" err="1" smtClean="0"/>
              <a:t>모바일</a:t>
            </a:r>
            <a:r>
              <a:rPr lang="ko-KR" altLang="en-US" sz="2000" dirty="0" smtClean="0"/>
              <a:t> 기기에서도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실행할 수 있는 애플리케이션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즉 </a:t>
            </a:r>
            <a:r>
              <a:rPr lang="ko-KR" altLang="en-US" sz="2000" dirty="0" err="1" smtClean="0"/>
              <a:t>모바일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웹앱을</a:t>
            </a:r>
            <a:r>
              <a:rPr lang="ko-KR" altLang="en-US" sz="2000" dirty="0" smtClean="0"/>
              <a:t> 만들 수 있다</a:t>
            </a:r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02550" y="1649045"/>
            <a:ext cx="2816289" cy="233444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88511" y="4254759"/>
            <a:ext cx="2759368" cy="229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40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웹 표준은 무엇인가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01-3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37289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mtClean="0"/>
              <a:t>왜 웹 표준이 필요할까요</a:t>
            </a:r>
            <a:r>
              <a:rPr lang="en-US" altLang="ko-KR" sz="2400" b="1" smtClean="0"/>
              <a:t>?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954521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PC </a:t>
            </a:r>
            <a:r>
              <a:rPr lang="ko-KR" altLang="en-US" sz="2000" dirty="0" smtClean="0"/>
              <a:t>뿐 아니라 스마트폰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태블릿</a:t>
            </a:r>
            <a:r>
              <a:rPr lang="en-US" altLang="ko-KR" sz="2000" dirty="0" smtClean="0"/>
              <a:t>, TV</a:t>
            </a:r>
            <a:r>
              <a:rPr lang="ko-KR" altLang="en-US" sz="2000" dirty="0" smtClean="0"/>
              <a:t>까지도 인터넷에 연결되는 세상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홈페이지를 만들 때 </a:t>
            </a:r>
            <a:r>
              <a:rPr lang="en-US" altLang="ko-KR" sz="2000" dirty="0" smtClean="0"/>
              <a:t>PC</a:t>
            </a:r>
            <a:r>
              <a:rPr lang="ko-KR" altLang="en-US" sz="2000" dirty="0" smtClean="0"/>
              <a:t>용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아이폰용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안드로이드용</a:t>
            </a:r>
            <a:r>
              <a:rPr lang="en-US" altLang="ko-KR" sz="2000" dirty="0" smtClean="0"/>
              <a:t>, TV</a:t>
            </a:r>
            <a:r>
              <a:rPr lang="ko-KR" altLang="en-US" sz="2000" dirty="0" smtClean="0"/>
              <a:t>용 따로 만들어야 하나</a:t>
            </a:r>
            <a:r>
              <a:rPr lang="en-US" altLang="ko-KR" sz="2000" dirty="0" smtClean="0"/>
              <a:t>?</a:t>
            </a:r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C00000"/>
                </a:solidFill>
              </a:rPr>
              <a:t>웹</a:t>
            </a:r>
            <a:r>
              <a:rPr lang="en-US" altLang="ko-KR" sz="2000" b="1" dirty="0">
                <a:solidFill>
                  <a:srgbClr val="C00000"/>
                </a:solidFill>
              </a:rPr>
              <a:t> </a:t>
            </a:r>
            <a:r>
              <a:rPr lang="ko-KR" altLang="en-US" sz="2000" b="1" dirty="0">
                <a:solidFill>
                  <a:srgbClr val="C00000"/>
                </a:solidFill>
              </a:rPr>
              <a:t>표준을 지켜 사이트를 제작하면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  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사용자는 장소와 기기에 상관없이 쉽게 볼 수 있다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   - </a:t>
            </a:r>
            <a:r>
              <a:rPr lang="ko-KR" altLang="en-US" sz="2000" dirty="0" smtClean="0"/>
              <a:t>웹 개발자와 디자이너는 시간을 절약할 수 있다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715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웹 표준은 무엇인가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01-3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73019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smtClean="0"/>
              <a:t>웹 표준의 기</a:t>
            </a:r>
            <a:r>
              <a:rPr lang="ko-KR" altLang="en-US" sz="2400" b="1" dirty="0"/>
              <a:t>본</a:t>
            </a:r>
            <a:r>
              <a:rPr lang="ko-KR" altLang="en-US" sz="2400" b="1" dirty="0" smtClean="0"/>
              <a:t>은 내용과 디자인을 분리하는 것부터</a:t>
            </a:r>
            <a:endParaRPr lang="ko-KR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95452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HTML4</a:t>
            </a:r>
            <a:r>
              <a:rPr lang="ko-KR" altLang="en-US" sz="2000" dirty="0" smtClean="0"/>
              <a:t>에서는 표를 여러 번 중첩해서 만들었기 때문에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2000" dirty="0" smtClean="0">
                <a:sym typeface="Wingdings" panose="05000000000000000000" pitchFamily="2" charset="2"/>
              </a:rPr>
              <a:t>내용의 위치를 옮기거나 내용을 수정하려면 표를 처음부터 다시 만들어야 한다</a:t>
            </a:r>
            <a:endParaRPr lang="en-US" altLang="ko-KR" sz="2000" dirty="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내용과 디자인을 분리하자</a:t>
            </a:r>
            <a:r>
              <a:rPr lang="en-US" altLang="ko-KR" sz="2000" dirty="0" smtClean="0"/>
              <a:t>!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2000" dirty="0" err="1" smtClean="0">
                <a:sym typeface="Wingdings" panose="05000000000000000000" pitchFamily="2" charset="2"/>
              </a:rPr>
              <a:t>콘텐츠는</a:t>
            </a:r>
            <a:r>
              <a:rPr lang="ko-KR" altLang="en-US" sz="2000" dirty="0" smtClean="0">
                <a:sym typeface="Wingdings" panose="05000000000000000000" pitchFamily="2" charset="2"/>
              </a:rPr>
              <a:t> </a:t>
            </a:r>
            <a:r>
              <a:rPr lang="en-US" altLang="ko-KR" sz="2000" dirty="0" smtClean="0">
                <a:sym typeface="Wingdings" panose="05000000000000000000" pitchFamily="2" charset="2"/>
              </a:rPr>
              <a:t>HTML</a:t>
            </a:r>
            <a:r>
              <a:rPr lang="ko-KR" altLang="en-US" sz="2000" dirty="0" smtClean="0">
                <a:sym typeface="Wingdings" panose="05000000000000000000" pitchFamily="2" charset="2"/>
              </a:rPr>
              <a:t>이 담당하고 디자인은 </a:t>
            </a:r>
            <a:r>
              <a:rPr lang="en-US" altLang="ko-KR" sz="2000" dirty="0" smtClean="0">
                <a:sym typeface="Wingdings" panose="05000000000000000000" pitchFamily="2" charset="2"/>
              </a:rPr>
              <a:t>CSS</a:t>
            </a:r>
            <a:r>
              <a:rPr lang="ko-KR" altLang="en-US" sz="2000" dirty="0" smtClean="0">
                <a:sym typeface="Wingdings" panose="05000000000000000000" pitchFamily="2" charset="2"/>
              </a:rPr>
              <a:t>가 담당하자</a:t>
            </a:r>
            <a:endParaRPr lang="en-US" altLang="ko-KR" sz="2000" dirty="0" smtClean="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2000" dirty="0" smtClean="0">
                <a:sym typeface="Wingdings" panose="05000000000000000000" pitchFamily="2" charset="2"/>
              </a:rPr>
              <a:t>사용자와의 상호 작용이나 데이터 처리는 </a:t>
            </a:r>
            <a:r>
              <a:rPr lang="en-US" altLang="ko-KR" sz="2000" dirty="0" smtClean="0">
                <a:sym typeface="Wingdings" panose="05000000000000000000" pitchFamily="2" charset="2"/>
              </a:rPr>
              <a:t>JavaScript</a:t>
            </a:r>
            <a:r>
              <a:rPr lang="ko-KR" altLang="en-US" sz="2000" dirty="0" smtClean="0">
                <a:sym typeface="Wingdings" panose="05000000000000000000" pitchFamily="2" charset="2"/>
              </a:rPr>
              <a:t>가 맡는다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1570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웹 표준은 무엇인가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01-3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41456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mtClean="0"/>
              <a:t>왜 웹 표준을 지켜야 할까요</a:t>
            </a:r>
            <a:r>
              <a:rPr lang="en-US" altLang="ko-KR" sz="2400" b="1" smtClean="0"/>
              <a:t>?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95452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유지 보수가 쉽다</a:t>
            </a:r>
            <a:endParaRPr lang="en-US" altLang="ko-KR" sz="20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내용과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디자인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동작을 분리하기 때문에 전체적인 용량이 줄어든다</a:t>
            </a:r>
            <a:r>
              <a:rPr lang="en-US" altLang="ko-KR" sz="2000" dirty="0" smtClean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특히 </a:t>
            </a:r>
            <a:r>
              <a:rPr lang="en-US" altLang="ko-KR" sz="2000" dirty="0" smtClean="0"/>
              <a:t>CSS</a:t>
            </a:r>
            <a:r>
              <a:rPr lang="ko-KR" altLang="en-US" sz="2000" smtClean="0"/>
              <a:t>를 따로 저장한 뒤 수정할 수 있어서 편리하다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웹 </a:t>
            </a:r>
            <a:r>
              <a:rPr lang="ko-KR" altLang="en-US" sz="2000" dirty="0" err="1" smtClean="0"/>
              <a:t>접근성을</a:t>
            </a:r>
            <a:r>
              <a:rPr lang="ko-KR" altLang="en-US" sz="2000" dirty="0" smtClean="0"/>
              <a:t> 확보할 수 있다</a:t>
            </a:r>
            <a:endParaRPr lang="en-US" altLang="ko-KR" sz="20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웹 표준에 맞게 작성한 문서는 키보드만으로 웹 문서를 이동할 수 있다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en-US" altLang="ko-KR" sz="2000" dirty="0" smtClean="0"/>
              <a:t>(</a:t>
            </a:r>
            <a:r>
              <a:rPr lang="ko-KR" altLang="en-US" sz="2000" dirty="0" smtClean="0"/>
              <a:t>국내에서는 웹 </a:t>
            </a:r>
            <a:r>
              <a:rPr lang="ko-KR" altLang="en-US" sz="2000" dirty="0" err="1" smtClean="0"/>
              <a:t>접근성을</a:t>
            </a:r>
            <a:r>
              <a:rPr lang="ko-KR" altLang="en-US" sz="2000" dirty="0" smtClean="0"/>
              <a:t> 지키도록 법적으로 강제하고 있다</a:t>
            </a:r>
            <a:r>
              <a:rPr lang="en-US" altLang="ko-KR" sz="2000" dirty="0" smtClean="0"/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검색 엔진에서 검색이 유리하다</a:t>
            </a:r>
            <a:endParaRPr lang="en-US" altLang="ko-KR" sz="20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1146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웹 표준은 무엇인가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01-3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81708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mtClean="0"/>
              <a:t>웹 표준</a:t>
            </a:r>
            <a:r>
              <a:rPr lang="en-US" altLang="ko-KR" sz="2400" b="1" smtClean="0"/>
              <a:t>, ‘</a:t>
            </a:r>
            <a:r>
              <a:rPr lang="ko-KR" altLang="en-US" sz="2400" b="1" smtClean="0"/>
              <a:t>어떻게 보이는가</a:t>
            </a:r>
            <a:r>
              <a:rPr lang="en-US" altLang="ko-KR" sz="2400" b="1" smtClean="0"/>
              <a:t>＇</a:t>
            </a:r>
            <a:r>
              <a:rPr lang="ko-KR" altLang="en-US" sz="2400" b="1" smtClean="0"/>
              <a:t>가 아닌 </a:t>
            </a:r>
            <a:r>
              <a:rPr lang="en-US" altLang="ko-KR" sz="2400" b="1" smtClean="0"/>
              <a:t>‘</a:t>
            </a:r>
            <a:r>
              <a:rPr lang="ko-KR" altLang="en-US" sz="2400" b="1" smtClean="0"/>
              <a:t>무엇을 보여주는가</a:t>
            </a:r>
            <a:r>
              <a:rPr lang="en-US" altLang="ko-KR" sz="2400" b="1" smtClean="0"/>
              <a:t>＇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1010005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웹 표준 이전의 웹 문서에서는 화면에 보이는 모습들을 바꾸기 위해 </a:t>
            </a:r>
            <a:r>
              <a:rPr lang="en-US" altLang="ko-KR" sz="2000" dirty="0" smtClean="0"/>
              <a:t>HTML </a:t>
            </a:r>
            <a:r>
              <a:rPr lang="ko-KR" altLang="en-US" sz="2000" dirty="0" smtClean="0"/>
              <a:t>태그 속성들을 이용해야 했기 때문에 소스를 많이 수정해야 했고 그만큼 복잡했다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하지만 웹 표준을 사용한 후에는 </a:t>
            </a:r>
            <a:r>
              <a:rPr lang="en-US" altLang="ko-KR" sz="2000" dirty="0" smtClean="0"/>
              <a:t>CSS </a:t>
            </a:r>
            <a:r>
              <a:rPr lang="ko-KR" altLang="en-US" sz="2000" dirty="0" smtClean="0"/>
              <a:t>스타일을 만들어 놓고 내용과 디자인을 구분하기 때문에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디자인을 바꾸려면 스타일만 수정하고 내용을 바꾸려면 태그만 수정하면 된다</a:t>
            </a:r>
            <a:r>
              <a:rPr lang="en-US" altLang="ko-KR" sz="2000" dirty="0" smtClean="0"/>
              <a:t>. 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C00000"/>
                </a:solidFill>
              </a:rPr>
              <a:t>웹 표준에서는 어떻게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보일지가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중요한 것이 아니라 실제 화면에 보이려고 하는 정보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콘텐츠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)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에 중점을 두는 것이다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.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86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실습 준비하기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01-4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31726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mtClean="0"/>
              <a:t>웹 브라우저 설치하기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95452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이 책에서는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크롬 브라우저</a:t>
            </a:r>
            <a:r>
              <a:rPr lang="ko-KR" altLang="en-US" sz="2000" dirty="0" smtClean="0"/>
              <a:t>를 기본으로 사용한다</a:t>
            </a:r>
            <a:r>
              <a:rPr lang="en-US" altLang="ko-KR" sz="2000" dirty="0" smtClean="0"/>
              <a:t>. </a:t>
            </a:r>
            <a:endParaRPr lang="ko-KR" altLang="en-US" sz="2000" dirty="0"/>
          </a:p>
        </p:txBody>
      </p:sp>
      <p:sp>
        <p:nvSpPr>
          <p:cNvPr id="6" name="직사각형 5"/>
          <p:cNvSpPr/>
          <p:nvPr/>
        </p:nvSpPr>
        <p:spPr>
          <a:xfrm>
            <a:off x="634187" y="3296884"/>
            <a:ext cx="34275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HTML </a:t>
            </a:r>
            <a:r>
              <a:rPr lang="ko-KR" altLang="en-US" sz="2400" b="1" dirty="0" smtClean="0"/>
              <a:t>편집기 준비하기</a:t>
            </a:r>
            <a:endParaRPr lang="ko-KR" alt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45028" y="3911947"/>
            <a:ext cx="954521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텍스트 편집기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태그와 모든 내용을 직접 입력한다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태그를 완전히 알아야 사용할 수 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오류 발생 쉬움</a:t>
            </a:r>
            <a:r>
              <a:rPr lang="en-US" altLang="ko-KR" sz="2000" dirty="0" smtClean="0"/>
              <a:t>.  </a:t>
            </a:r>
            <a:r>
              <a:rPr lang="ko-KR" altLang="en-US" sz="2000" dirty="0" smtClean="0"/>
              <a:t>예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메모장 등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HTML </a:t>
            </a:r>
            <a:r>
              <a:rPr lang="ko-KR" altLang="en-US" sz="2000" dirty="0" smtClean="0"/>
              <a:t>전용 편집기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태그 등을 자동완성 시켜줌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 </a:t>
            </a:r>
            <a:r>
              <a:rPr lang="ko-KR" altLang="en-US" sz="2000" dirty="0"/>
              <a:t>책에서는 </a:t>
            </a:r>
            <a:r>
              <a:rPr lang="ko-KR" altLang="en-US" sz="2000" dirty="0">
                <a:solidFill>
                  <a:srgbClr val="FF0000"/>
                </a:solidFill>
              </a:rPr>
              <a:t>노트패드</a:t>
            </a:r>
            <a:r>
              <a:rPr lang="en-US" altLang="ko-KR" sz="2000" dirty="0">
                <a:solidFill>
                  <a:srgbClr val="FF0000"/>
                </a:solidFill>
              </a:rPr>
              <a:t>++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사용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위지위그 편집기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태그와 소스를 자동 완성 시켜줌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태그를 몰라도 사용할 수 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예</a:t>
            </a:r>
            <a:r>
              <a:rPr lang="en-US" altLang="ko-KR" sz="2000" dirty="0" smtClean="0"/>
              <a:t>) </a:t>
            </a:r>
            <a:r>
              <a:rPr lang="ko-KR" altLang="en-US" sz="2000" dirty="0" err="1" smtClean="0"/>
              <a:t>드림위버</a:t>
            </a:r>
            <a:r>
              <a:rPr lang="ko-KR" altLang="en-US" sz="2000" dirty="0" smtClean="0"/>
              <a:t> 등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2970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실습 준비하기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01-4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31726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mtClean="0"/>
              <a:t>호스팅 서버 준비하기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95452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/>
              <a:t>HTML</a:t>
            </a:r>
            <a:r>
              <a:rPr lang="ko-KR" altLang="en-US" sz="2000"/>
              <a:t>로 </a:t>
            </a:r>
            <a:r>
              <a:rPr lang="ko-KR" altLang="en-US" sz="2000" smtClean="0"/>
              <a:t>웹사이트를 다른 </a:t>
            </a:r>
            <a:r>
              <a:rPr lang="ko-KR" altLang="en-US" sz="2000"/>
              <a:t>사람들이 볼 수 있도록 </a:t>
            </a:r>
            <a:r>
              <a:rPr lang="ko-KR" altLang="en-US" sz="2000" smtClean="0"/>
              <a:t>웹 </a:t>
            </a:r>
            <a:r>
              <a:rPr lang="ko-KR" altLang="en-US" sz="2000"/>
              <a:t>문서를 </a:t>
            </a:r>
            <a:r>
              <a:rPr lang="ko-KR" altLang="en-US" sz="2000" smtClean="0"/>
              <a:t>서버 </a:t>
            </a:r>
            <a:r>
              <a:rPr lang="ko-KR" altLang="en-US" sz="2000"/>
              <a:t>컴퓨터로 옮겨야 </a:t>
            </a:r>
            <a:r>
              <a:rPr lang="ko-KR" altLang="en-US" sz="2000" smtClean="0"/>
              <a:t>한다</a:t>
            </a:r>
            <a:r>
              <a:rPr lang="en-US" altLang="ko-KR" sz="200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/>
              <a:t>개인은 웹 서버를 마련하기 어렵기 때문에 서버의 일부 공간을 매달 혹은 몇 년마다 일정 금액을 내고 사용하는 서비스를 </a:t>
            </a:r>
            <a:r>
              <a:rPr lang="ko-KR" altLang="en-US" sz="2000" smtClean="0"/>
              <a:t>이용한다</a:t>
            </a:r>
            <a:r>
              <a:rPr lang="en-US" altLang="ko-KR" sz="2000" smtClean="0"/>
              <a:t>.</a:t>
            </a:r>
            <a:endParaRPr lang="ko-KR" altLang="en-US" sz="2000"/>
          </a:p>
        </p:txBody>
      </p:sp>
      <p:sp>
        <p:nvSpPr>
          <p:cNvPr id="6" name="직사각형 5"/>
          <p:cNvSpPr/>
          <p:nvPr/>
        </p:nvSpPr>
        <p:spPr>
          <a:xfrm>
            <a:off x="634187" y="4450585"/>
            <a:ext cx="33993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mtClean="0"/>
              <a:t>FTP </a:t>
            </a:r>
            <a:r>
              <a:rPr lang="ko-KR" altLang="en-US" sz="2400" b="1" smtClean="0"/>
              <a:t>프로그램 설치하기</a:t>
            </a:r>
            <a:endParaRPr lang="ko-KR" altLang="en-US" sz="2400" b="1"/>
          </a:p>
        </p:txBody>
      </p:sp>
      <p:sp>
        <p:nvSpPr>
          <p:cNvPr id="7" name="TextBox 6"/>
          <p:cNvSpPr txBox="1"/>
          <p:nvPr/>
        </p:nvSpPr>
        <p:spPr>
          <a:xfrm>
            <a:off x="1045028" y="5065648"/>
            <a:ext cx="95452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/>
              <a:t>사용자 컴퓨터에서 작성한 웹 문서와 각종 파일을 </a:t>
            </a:r>
            <a:r>
              <a:rPr lang="ko-KR" altLang="en-US" sz="2000" smtClean="0"/>
              <a:t>서버로 업로드</a:t>
            </a:r>
            <a:r>
              <a:rPr lang="en-US" altLang="ko-KR" sz="2000"/>
              <a:t>(upload</a:t>
            </a:r>
            <a:r>
              <a:rPr lang="en-US" altLang="ko-KR" sz="2000" smtClean="0"/>
              <a:t>)</a:t>
            </a:r>
            <a:r>
              <a:rPr lang="ko-KR" altLang="en-US" sz="2000" smtClean="0"/>
              <a:t>하거나 서버에서 다운로드</a:t>
            </a:r>
            <a:r>
              <a:rPr lang="en-US" altLang="ko-KR" sz="2000"/>
              <a:t>(</a:t>
            </a:r>
            <a:r>
              <a:rPr lang="en-US" altLang="ko-KR" sz="2000" smtClean="0"/>
              <a:t>download)</a:t>
            </a:r>
            <a:r>
              <a:rPr lang="ko-KR" altLang="en-US" sz="2000" smtClean="0"/>
              <a:t>할 수 있도록 </a:t>
            </a:r>
            <a:r>
              <a:rPr lang="en-US" altLang="ko-KR" sz="2000" smtClean="0"/>
              <a:t>FTP </a:t>
            </a:r>
            <a:r>
              <a:rPr lang="ko-KR" altLang="en-US" sz="2000" smtClean="0"/>
              <a:t>프로그램을 준비한다</a:t>
            </a:r>
            <a:r>
              <a:rPr lang="en-US" altLang="ko-KR" sz="2000" smtClean="0"/>
              <a:t>.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74247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61861" y="1726164"/>
            <a:ext cx="3480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웹</a:t>
            </a:r>
            <a:r>
              <a:rPr lang="en-US" altLang="ko-KR" sz="2000" smtClean="0"/>
              <a:t>, HTML </a:t>
            </a:r>
            <a:r>
              <a:rPr lang="ko-KR" altLang="en-US" sz="2000" smtClean="0"/>
              <a:t>이해하기</a:t>
            </a:r>
            <a:endParaRPr lang="ko-KR" alt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2761861" y="2341990"/>
            <a:ext cx="4152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왜 </a:t>
            </a:r>
            <a:r>
              <a:rPr lang="en-US" altLang="ko-KR" sz="2000" smtClean="0"/>
              <a:t>HTML</a:t>
            </a:r>
            <a:r>
              <a:rPr lang="ko-KR" altLang="en-US" sz="2000" smtClean="0"/>
              <a:t>과 </a:t>
            </a:r>
            <a:r>
              <a:rPr lang="en-US" altLang="ko-KR" sz="2000" smtClean="0"/>
              <a:t>CSS</a:t>
            </a:r>
            <a:r>
              <a:rPr lang="ko-KR" altLang="en-US" sz="2000" smtClean="0"/>
              <a:t>를 배워야 할까</a:t>
            </a:r>
            <a:endParaRPr lang="ko-KR" altLang="en-US" sz="2000"/>
          </a:p>
        </p:txBody>
      </p:sp>
      <p:sp>
        <p:nvSpPr>
          <p:cNvPr id="5" name="TextBox 4"/>
          <p:cNvSpPr txBox="1"/>
          <p:nvPr/>
        </p:nvSpPr>
        <p:spPr>
          <a:xfrm>
            <a:off x="2761861" y="2957367"/>
            <a:ext cx="4152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웹 표준은 무엇일까</a:t>
            </a:r>
            <a:r>
              <a:rPr lang="en-US" altLang="ko-KR" sz="2000" smtClean="0"/>
              <a:t>?</a:t>
            </a:r>
            <a:endParaRPr lang="ko-KR" altLang="en-US" sz="2000"/>
          </a:p>
        </p:txBody>
      </p:sp>
      <p:sp>
        <p:nvSpPr>
          <p:cNvPr id="6" name="TextBox 5"/>
          <p:cNvSpPr txBox="1"/>
          <p:nvPr/>
        </p:nvSpPr>
        <p:spPr>
          <a:xfrm>
            <a:off x="2761861" y="3572747"/>
            <a:ext cx="4152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처음 만드는 </a:t>
            </a:r>
            <a:r>
              <a:rPr lang="en-US" altLang="ko-KR" sz="2000" smtClean="0"/>
              <a:t>HTML </a:t>
            </a:r>
            <a:r>
              <a:rPr lang="ko-KR" altLang="en-US" sz="2000" smtClean="0"/>
              <a:t>문서</a:t>
            </a:r>
            <a:endParaRPr lang="ko-KR" altLang="en-US" sz="2000"/>
          </a:p>
        </p:txBody>
      </p:sp>
      <p:sp>
        <p:nvSpPr>
          <p:cNvPr id="7" name="TextBox 6"/>
          <p:cNvSpPr txBox="1"/>
          <p:nvPr/>
        </p:nvSpPr>
        <p:spPr>
          <a:xfrm>
            <a:off x="2761861" y="4185526"/>
            <a:ext cx="4152123" cy="330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/>
              <a:t>HTML </a:t>
            </a:r>
            <a:r>
              <a:rPr lang="ko-KR" altLang="en-US" sz="2000" smtClean="0"/>
              <a:t>문서의 구조</a:t>
            </a:r>
            <a:endParaRPr lang="ko-KR" altLang="en-US" sz="2000"/>
          </a:p>
        </p:txBody>
      </p:sp>
      <p:sp>
        <p:nvSpPr>
          <p:cNvPr id="8" name="TextBox 7"/>
          <p:cNvSpPr txBox="1"/>
          <p:nvPr/>
        </p:nvSpPr>
        <p:spPr>
          <a:xfrm>
            <a:off x="2761861" y="4782681"/>
            <a:ext cx="4152123" cy="330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자주 쓰는 기본 태그 익히기</a:t>
            </a:r>
            <a:endParaRPr lang="ko-KR" altLang="en-US" sz="2000"/>
          </a:p>
        </p:txBody>
      </p:sp>
      <p:sp>
        <p:nvSpPr>
          <p:cNvPr id="9" name="TextBox 8"/>
          <p:cNvSpPr txBox="1"/>
          <p:nvPr/>
        </p:nvSpPr>
        <p:spPr>
          <a:xfrm>
            <a:off x="2761861" y="5368087"/>
            <a:ext cx="4152123" cy="330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개발자 도구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19671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처음 만드는 </a:t>
            </a:r>
            <a:r>
              <a:rPr lang="en-US" altLang="ko-KR" smtClean="0"/>
              <a:t>HTML </a:t>
            </a:r>
            <a:r>
              <a:rPr lang="ko-KR" altLang="en-US" smtClean="0"/>
              <a:t>문서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01-5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4493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smtClean="0"/>
              <a:t>기본 태그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이건 꼭 알아두세요</a:t>
            </a:r>
            <a:r>
              <a:rPr lang="en-US" altLang="ko-KR" sz="2400" b="1" dirty="0" smtClean="0"/>
              <a:t>!</a:t>
            </a:r>
            <a:endParaRPr lang="ko-KR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17036" y="2335070"/>
            <a:ext cx="103607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FF0000"/>
                </a:solidFill>
              </a:rPr>
              <a:t>HTML </a:t>
            </a:r>
            <a:r>
              <a:rPr lang="ko-KR" altLang="en-US" sz="2000" dirty="0" smtClean="0">
                <a:solidFill>
                  <a:srgbClr val="FF0000"/>
                </a:solidFill>
              </a:rPr>
              <a:t>태그는 </a:t>
            </a:r>
            <a:r>
              <a:rPr lang="en-US" altLang="ko-KR" sz="2000" dirty="0" smtClean="0">
                <a:solidFill>
                  <a:srgbClr val="FF0000"/>
                </a:solidFill>
              </a:rPr>
              <a:t>HTML </a:t>
            </a:r>
            <a:r>
              <a:rPr lang="ko-KR" altLang="en-US" sz="2000" dirty="0" smtClean="0">
                <a:solidFill>
                  <a:srgbClr val="FF0000"/>
                </a:solidFill>
              </a:rPr>
              <a:t>문서의 구조와 의미를 브라우저에게 전달하는 명령어</a:t>
            </a:r>
            <a:r>
              <a:rPr lang="ko-KR" altLang="en-US" sz="2000" dirty="0" smtClean="0"/>
              <a:t>로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대소문자를 구분하지 않지만 소문자를 권장한다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en-US" altLang="ko-KR" sz="2000" dirty="0" smtClean="0"/>
              <a:t>	</a:t>
            </a:r>
            <a:r>
              <a:rPr lang="ko-KR" altLang="en-US" sz="2000" dirty="0" smtClean="0"/>
              <a:t>예</a:t>
            </a:r>
            <a:r>
              <a:rPr lang="en-US" altLang="ko-KR" sz="2000" dirty="0" smtClean="0"/>
              <a:t>) </a:t>
            </a:r>
            <a:r>
              <a:rPr lang="en-US" altLang="ko-KR" sz="2000" dirty="0" smtClean="0">
                <a:solidFill>
                  <a:srgbClr val="2654A6"/>
                </a:solidFill>
                <a:latin typeface="Courier"/>
              </a:rPr>
              <a:t>&lt;</a:t>
            </a:r>
            <a:r>
              <a:rPr lang="en-US" altLang="ko-KR" sz="2000" dirty="0" smtClean="0">
                <a:solidFill>
                  <a:srgbClr val="96262A"/>
                </a:solidFill>
                <a:latin typeface="Courier"/>
              </a:rPr>
              <a:t>p </a:t>
            </a:r>
            <a:r>
              <a:rPr lang="en-US" altLang="ko-KR" sz="2000" dirty="0" err="1" smtClean="0">
                <a:solidFill>
                  <a:srgbClr val="EE2D28"/>
                </a:solidFill>
                <a:latin typeface="Courier"/>
              </a:rPr>
              <a:t>lang</a:t>
            </a:r>
            <a:r>
              <a:rPr lang="en-US" altLang="ko-KR" sz="2000" dirty="0" smtClean="0">
                <a:solidFill>
                  <a:srgbClr val="2654A6"/>
                </a:solidFill>
                <a:latin typeface="Courier"/>
              </a:rPr>
              <a:t>=“</a:t>
            </a:r>
            <a:r>
              <a:rPr lang="en-US" altLang="ko-KR" sz="2000" dirty="0" err="1" smtClean="0">
                <a:solidFill>
                  <a:srgbClr val="2654A6"/>
                </a:solidFill>
                <a:latin typeface="Courier"/>
              </a:rPr>
              <a:t>ko</a:t>
            </a:r>
            <a:r>
              <a:rPr lang="en-US" altLang="ko-KR" sz="2000" dirty="0" smtClean="0">
                <a:solidFill>
                  <a:srgbClr val="2654A6"/>
                </a:solidFill>
                <a:latin typeface="Courier"/>
              </a:rPr>
              <a:t>"&gt;</a:t>
            </a:r>
            <a:r>
              <a:rPr lang="ko-KR" altLang="en-US" sz="2000" dirty="0" smtClean="0">
                <a:latin typeface="Courier"/>
              </a:rPr>
              <a:t>한글 단락입니다</a:t>
            </a:r>
            <a:r>
              <a:rPr lang="en-US" altLang="ko-KR" sz="2000" dirty="0" smtClean="0">
                <a:latin typeface="Courier"/>
              </a:rPr>
              <a:t>.</a:t>
            </a:r>
            <a:r>
              <a:rPr lang="en-US" altLang="ko-KR" sz="2000" dirty="0" smtClean="0">
                <a:solidFill>
                  <a:srgbClr val="2654A6"/>
                </a:solidFill>
                <a:latin typeface="Courier"/>
              </a:rPr>
              <a:t> &lt;/</a:t>
            </a:r>
            <a:r>
              <a:rPr lang="en-US" altLang="ko-KR" sz="2000" dirty="0" smtClean="0">
                <a:solidFill>
                  <a:srgbClr val="96262A"/>
                </a:solidFill>
                <a:latin typeface="Courier"/>
              </a:rPr>
              <a:t>p</a:t>
            </a:r>
            <a:r>
              <a:rPr lang="en-US" altLang="ko-KR" sz="2000" dirty="0" smtClean="0">
                <a:solidFill>
                  <a:srgbClr val="2654A6"/>
                </a:solidFill>
                <a:latin typeface="Courier"/>
              </a:rPr>
              <a:t>&gt; </a:t>
            </a:r>
            <a:r>
              <a:rPr lang="en-US" altLang="ko-KR" sz="2000" dirty="0">
                <a:solidFill>
                  <a:srgbClr val="2654A6"/>
                </a:solidFill>
                <a:latin typeface="Courier"/>
              </a:rPr>
              <a:t>	</a:t>
            </a:r>
            <a:r>
              <a:rPr lang="en-US" altLang="ko-KR" sz="2000" dirty="0" smtClean="0"/>
              <a:t>	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시작 태그와 종료 태그를 정확히 입력한다 </a:t>
            </a:r>
            <a:r>
              <a:rPr lang="en-US" altLang="ko-KR" sz="2000" dirty="0" smtClean="0"/>
              <a:t>(&lt;</a:t>
            </a:r>
            <a:r>
              <a:rPr lang="en-US" altLang="ko-KR" sz="2000" dirty="0" err="1" smtClean="0"/>
              <a:t>br</a:t>
            </a:r>
            <a:r>
              <a:rPr lang="en-US" altLang="ko-KR" sz="2000" dirty="0" smtClean="0"/>
              <a:t>&gt; </a:t>
            </a:r>
            <a:r>
              <a:rPr lang="ko-KR" altLang="en-US" sz="2000" dirty="0" smtClean="0"/>
              <a:t>처럼 종료 태그가 없는 태그도 있다</a:t>
            </a:r>
            <a:r>
              <a:rPr lang="en-US" altLang="ko-KR" sz="2000" dirty="0" smtClean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중첩되지 않게 작성하여야 한다</a:t>
            </a:r>
            <a:r>
              <a:rPr lang="en-US" altLang="ko-KR" sz="20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태그에 속성이 함께 사용될 수 있다           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	</a:t>
            </a:r>
            <a:r>
              <a:rPr lang="ko-KR" altLang="en-US" sz="2000" dirty="0" smtClean="0"/>
              <a:t>예</a:t>
            </a:r>
            <a:r>
              <a:rPr lang="en-US" altLang="ko-KR" sz="2000" dirty="0" smtClean="0"/>
              <a:t>) </a:t>
            </a:r>
            <a:r>
              <a:rPr lang="en-US" altLang="ko-KR" sz="2000" dirty="0" smtClean="0">
                <a:solidFill>
                  <a:srgbClr val="2654A6"/>
                </a:solidFill>
                <a:latin typeface="Courier"/>
              </a:rPr>
              <a:t>&lt;</a:t>
            </a:r>
            <a:r>
              <a:rPr lang="en-US" altLang="ko-KR" sz="2000" dirty="0" err="1" smtClean="0">
                <a:solidFill>
                  <a:srgbClr val="96262A"/>
                </a:solidFill>
                <a:latin typeface="Courier"/>
              </a:rPr>
              <a:t>img</a:t>
            </a:r>
            <a:r>
              <a:rPr lang="en-US" altLang="ko-KR" sz="2000" dirty="0" smtClean="0">
                <a:solidFill>
                  <a:srgbClr val="96262A"/>
                </a:solidFill>
                <a:latin typeface="Courier"/>
              </a:rPr>
              <a:t> </a:t>
            </a:r>
            <a:r>
              <a:rPr lang="en-US" altLang="ko-KR" sz="2000" dirty="0" err="1" smtClean="0">
                <a:solidFill>
                  <a:srgbClr val="EE2D28"/>
                </a:solidFill>
                <a:latin typeface="Courier"/>
              </a:rPr>
              <a:t>src</a:t>
            </a:r>
            <a:r>
              <a:rPr lang="en-US" altLang="ko-KR" sz="2000" dirty="0" smtClean="0">
                <a:solidFill>
                  <a:srgbClr val="2654A6"/>
                </a:solidFill>
                <a:latin typeface="Courier"/>
              </a:rPr>
              <a:t>="maltese.jpg" </a:t>
            </a:r>
            <a:r>
              <a:rPr lang="en-US" altLang="ko-KR" sz="2000" dirty="0" smtClean="0">
                <a:solidFill>
                  <a:srgbClr val="EE2D28"/>
                </a:solidFill>
                <a:latin typeface="Courier"/>
              </a:rPr>
              <a:t>width</a:t>
            </a:r>
            <a:r>
              <a:rPr lang="en-US" altLang="ko-KR" sz="2000" dirty="0" smtClean="0">
                <a:solidFill>
                  <a:srgbClr val="2654A6"/>
                </a:solidFill>
                <a:latin typeface="Courier"/>
              </a:rPr>
              <a:t>="150" </a:t>
            </a:r>
            <a:r>
              <a:rPr lang="en-US" altLang="ko-KR" sz="2000" dirty="0" smtClean="0">
                <a:solidFill>
                  <a:srgbClr val="EE2D28"/>
                </a:solidFill>
                <a:latin typeface="Courier"/>
              </a:rPr>
              <a:t>height</a:t>
            </a:r>
            <a:r>
              <a:rPr lang="en-US" altLang="ko-KR" sz="2000" dirty="0" smtClean="0">
                <a:solidFill>
                  <a:srgbClr val="2654A6"/>
                </a:solidFill>
                <a:latin typeface="Courier"/>
              </a:rPr>
              <a:t>="160"&gt;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텍스트 </a:t>
            </a:r>
            <a:r>
              <a:rPr lang="ko-KR" altLang="en-US" sz="2000" dirty="0" err="1" smtClean="0"/>
              <a:t>인코딩</a:t>
            </a:r>
            <a:r>
              <a:rPr lang="ko-KR" altLang="en-US" sz="2000" dirty="0" smtClean="0"/>
              <a:t> 방식은 일반적으로 </a:t>
            </a:r>
            <a:r>
              <a:rPr lang="en-US" altLang="ko-KR" sz="2000" dirty="0" smtClean="0"/>
              <a:t>utf-8</a:t>
            </a:r>
            <a:r>
              <a:rPr lang="ko-KR" altLang="en-US" sz="2000" dirty="0" smtClean="0"/>
              <a:t>로 한다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	</a:t>
            </a:r>
            <a:r>
              <a:rPr lang="ko-KR" altLang="en-US" sz="2000" dirty="0" smtClean="0"/>
              <a:t>예</a:t>
            </a:r>
            <a:r>
              <a:rPr lang="en-US" altLang="ko-KR" sz="2000" dirty="0" smtClean="0"/>
              <a:t>) </a:t>
            </a:r>
            <a:r>
              <a:rPr lang="en-US" altLang="ko-KR" sz="2000" dirty="0" smtClean="0">
                <a:solidFill>
                  <a:srgbClr val="2654A6"/>
                </a:solidFill>
                <a:latin typeface="Courier"/>
              </a:rPr>
              <a:t>&lt;</a:t>
            </a:r>
            <a:r>
              <a:rPr lang="en-US" altLang="ko-KR" sz="2000" dirty="0">
                <a:solidFill>
                  <a:srgbClr val="96262A"/>
                </a:solidFill>
                <a:latin typeface="Courier"/>
              </a:rPr>
              <a:t>meta </a:t>
            </a:r>
            <a:r>
              <a:rPr lang="en-US" altLang="ko-KR" sz="2000" dirty="0" err="1">
                <a:solidFill>
                  <a:srgbClr val="EE2D28"/>
                </a:solidFill>
                <a:latin typeface="Courier"/>
              </a:rPr>
              <a:t>charset</a:t>
            </a:r>
            <a:r>
              <a:rPr lang="en-US" altLang="ko-KR" sz="2000" dirty="0">
                <a:solidFill>
                  <a:srgbClr val="2654A6"/>
                </a:solidFill>
                <a:latin typeface="Courier"/>
              </a:rPr>
              <a:t>="utf-8"&gt;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0924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처음 만드는 </a:t>
            </a:r>
            <a:r>
              <a:rPr lang="en-US" altLang="ko-KR" smtClean="0"/>
              <a:t>HTML </a:t>
            </a:r>
            <a:r>
              <a:rPr lang="ko-KR" altLang="en-US" smtClean="0"/>
              <a:t>문서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01-5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50385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smtClean="0"/>
              <a:t>특수 문자 및 이스케이프 문자 처리</a:t>
            </a:r>
            <a:endParaRPr lang="ko-KR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45029" y="2288418"/>
            <a:ext cx="660607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특수 문자 입력하기 </a:t>
            </a:r>
            <a:r>
              <a:rPr lang="en-US" altLang="ko-KR" sz="2000" dirty="0" smtClean="0"/>
              <a:t>: </a:t>
            </a:r>
            <a:r>
              <a:rPr lang="ko-KR" altLang="en-US" sz="2000" dirty="0"/>
              <a:t>키보드에서 한글 자음을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누른 후 </a:t>
            </a:r>
            <a:r>
              <a:rPr lang="en-US" altLang="ko-KR" sz="2000" dirty="0" smtClean="0"/>
              <a:t>&lt;</a:t>
            </a:r>
            <a:r>
              <a:rPr lang="ko-KR" altLang="en-US" sz="2000" dirty="0" smtClean="0"/>
              <a:t>한자</a:t>
            </a:r>
            <a:r>
              <a:rPr lang="en-US" altLang="ko-KR" sz="2000" dirty="0" smtClean="0"/>
              <a:t>&gt;</a:t>
            </a:r>
            <a:r>
              <a:rPr lang="ko-KR" altLang="en-US" sz="2000" dirty="0" smtClean="0"/>
              <a:t>키를 누르면 특수문자가 표시된다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ko-KR" altLang="en-US" sz="2000" dirty="0" smtClean="0"/>
              <a:t>한글 각 자음마다 서로 다른 특수 문자가 표시된다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특수 기호 사용하기 </a:t>
            </a:r>
            <a:r>
              <a:rPr lang="en-US" altLang="ko-KR" sz="2000" dirty="0" smtClean="0"/>
              <a:t>: </a:t>
            </a:r>
            <a:r>
              <a:rPr lang="en-US" altLang="ko-KR" sz="2000" dirty="0"/>
              <a:t>HTML </a:t>
            </a:r>
            <a:r>
              <a:rPr lang="ko-KR" altLang="en-US" sz="2000" dirty="0"/>
              <a:t>문서의 특성상 여러 개의 공백을 </a:t>
            </a:r>
            <a:r>
              <a:rPr lang="ko-KR" altLang="en-US" sz="2000" dirty="0" smtClean="0"/>
              <a:t>나타내거나 따옴표</a:t>
            </a:r>
            <a:r>
              <a:rPr lang="en-US" altLang="ko-KR" sz="2000" dirty="0" smtClean="0"/>
              <a:t>,  </a:t>
            </a:r>
            <a:r>
              <a:rPr lang="ko-KR" altLang="en-US" sz="2000" dirty="0"/>
              <a:t>‘</a:t>
            </a:r>
            <a:r>
              <a:rPr lang="en-US" altLang="ko-KR" sz="2000" dirty="0"/>
              <a:t>&lt;’ </a:t>
            </a:r>
            <a:r>
              <a:rPr lang="ko-KR" altLang="en-US" sz="2000" dirty="0"/>
              <a:t>같은 꺾쇠 괄호를 화면에 표시할 때에도 </a:t>
            </a:r>
            <a:r>
              <a:rPr lang="ko-KR" altLang="en-US" sz="2000" dirty="0" smtClean="0"/>
              <a:t>특수 </a:t>
            </a:r>
            <a:r>
              <a:rPr lang="ko-KR" altLang="en-US" sz="2000" dirty="0"/>
              <a:t>기호로 </a:t>
            </a:r>
            <a:r>
              <a:rPr lang="ko-KR" altLang="en-US" sz="2000" dirty="0" smtClean="0"/>
              <a:t>입력한다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98552" y="856437"/>
            <a:ext cx="4619625" cy="2095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02358" y="2951937"/>
            <a:ext cx="3314133" cy="36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2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394927" y="1960014"/>
            <a:ext cx="7343192" cy="4619588"/>
          </a:xfrm>
          <a:prstGeom prst="rect">
            <a:avLst/>
          </a:prstGeom>
          <a:solidFill>
            <a:srgbClr val="ECF3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96141" y="2470793"/>
            <a:ext cx="6237515" cy="1709322"/>
          </a:xfrm>
          <a:prstGeom prst="rect">
            <a:avLst/>
          </a:prstGeom>
          <a:solidFill>
            <a:srgbClr val="FFF2EB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796141" y="4289013"/>
            <a:ext cx="6307494" cy="1757223"/>
          </a:xfrm>
          <a:prstGeom prst="rect">
            <a:avLst/>
          </a:prstGeom>
          <a:solidFill>
            <a:srgbClr val="FFF2EB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HTML </a:t>
            </a:r>
            <a:r>
              <a:rPr lang="ko-KR" altLang="en-US" dirty="0" smtClean="0"/>
              <a:t>문서의 기본 구조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01-6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94927" y="1408956"/>
            <a:ext cx="954521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2654A6"/>
                </a:solidFill>
                <a:latin typeface="Courier"/>
              </a:rPr>
              <a:t>&lt;!</a:t>
            </a:r>
            <a:r>
              <a:rPr lang="en-US" altLang="ko-KR" sz="2000" dirty="0" err="1">
                <a:solidFill>
                  <a:srgbClr val="96262A"/>
                </a:solidFill>
                <a:latin typeface="Courier"/>
              </a:rPr>
              <a:t>doctype</a:t>
            </a:r>
            <a:r>
              <a:rPr lang="en-US" altLang="ko-KR" sz="2000" dirty="0">
                <a:solidFill>
                  <a:srgbClr val="96262A"/>
                </a:solidFill>
                <a:latin typeface="Courier"/>
              </a:rPr>
              <a:t> </a:t>
            </a:r>
            <a:r>
              <a:rPr lang="en-US" altLang="ko-KR" sz="2000" dirty="0">
                <a:solidFill>
                  <a:srgbClr val="EE2D28"/>
                </a:solidFill>
                <a:latin typeface="Courier"/>
              </a:rPr>
              <a:t>html</a:t>
            </a:r>
            <a:r>
              <a:rPr lang="en-US" altLang="ko-KR" sz="2000" dirty="0">
                <a:solidFill>
                  <a:srgbClr val="2654A6"/>
                </a:solidFill>
                <a:latin typeface="Courier"/>
              </a:rPr>
              <a:t>&gt;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2654A6"/>
                </a:solidFill>
                <a:latin typeface="Courier"/>
              </a:rPr>
              <a:t>&lt;</a:t>
            </a:r>
            <a:r>
              <a:rPr lang="en-US" altLang="ko-KR" sz="2000" dirty="0">
                <a:solidFill>
                  <a:srgbClr val="96262A"/>
                </a:solidFill>
                <a:latin typeface="Courier"/>
              </a:rPr>
              <a:t>html</a:t>
            </a:r>
            <a:r>
              <a:rPr lang="en-US" altLang="ko-KR" sz="2000" dirty="0">
                <a:solidFill>
                  <a:srgbClr val="2654A6"/>
                </a:solidFill>
                <a:latin typeface="Courier"/>
              </a:rPr>
              <a:t>&gt; 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2654A6"/>
                </a:solidFill>
                <a:latin typeface="Courier"/>
              </a:rPr>
              <a:t>    &lt;</a:t>
            </a:r>
            <a:r>
              <a:rPr lang="en-US" altLang="ko-KR" sz="2000" dirty="0">
                <a:solidFill>
                  <a:srgbClr val="96262A"/>
                </a:solidFill>
                <a:latin typeface="Courier"/>
              </a:rPr>
              <a:t>head</a:t>
            </a:r>
            <a:r>
              <a:rPr lang="en-US" altLang="ko-KR" sz="2000" dirty="0">
                <a:solidFill>
                  <a:srgbClr val="2654A6"/>
                </a:solidFill>
                <a:latin typeface="Courier"/>
              </a:rPr>
              <a:t>&gt; 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2654A6"/>
                </a:solidFill>
                <a:latin typeface="Courier"/>
              </a:rPr>
              <a:t>       &lt;</a:t>
            </a:r>
            <a:r>
              <a:rPr lang="en-US" altLang="ko-KR" sz="2000" dirty="0">
                <a:solidFill>
                  <a:srgbClr val="96262A"/>
                </a:solidFill>
                <a:latin typeface="Courier"/>
              </a:rPr>
              <a:t>meta </a:t>
            </a:r>
            <a:r>
              <a:rPr lang="en-US" altLang="ko-KR" sz="2000" dirty="0" err="1">
                <a:solidFill>
                  <a:srgbClr val="EE2D28"/>
                </a:solidFill>
                <a:latin typeface="Courier"/>
              </a:rPr>
              <a:t>charset</a:t>
            </a:r>
            <a:r>
              <a:rPr lang="en-US" altLang="ko-KR" sz="2000" dirty="0">
                <a:solidFill>
                  <a:srgbClr val="2654A6"/>
                </a:solidFill>
                <a:latin typeface="Courier"/>
              </a:rPr>
              <a:t>="utf-8"&gt; 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2654A6"/>
                </a:solidFill>
                <a:latin typeface="Courier"/>
              </a:rPr>
              <a:t>       &lt;</a:t>
            </a:r>
            <a:r>
              <a:rPr lang="en-US" altLang="ko-KR" sz="2000" dirty="0">
                <a:solidFill>
                  <a:srgbClr val="96262A"/>
                </a:solidFill>
                <a:latin typeface="Courier"/>
              </a:rPr>
              <a:t>title</a:t>
            </a:r>
            <a:r>
              <a:rPr lang="en-US" altLang="ko-KR" sz="2000" dirty="0">
                <a:solidFill>
                  <a:srgbClr val="2654A6"/>
                </a:solidFill>
                <a:latin typeface="Courier"/>
              </a:rPr>
              <a:t>&gt;</a:t>
            </a:r>
            <a:r>
              <a:rPr lang="ko-KR" altLang="en-US" sz="2000" dirty="0">
                <a:solidFill>
                  <a:srgbClr val="211D1E"/>
                </a:solidFill>
                <a:latin typeface="YoonV YoonGothic100Std_OTF"/>
              </a:rPr>
              <a:t>내가 처음 만드는 </a:t>
            </a:r>
            <a:r>
              <a:rPr lang="en-US" altLang="ko-KR" sz="2000" dirty="0">
                <a:solidFill>
                  <a:srgbClr val="211D1E"/>
                </a:solidFill>
                <a:latin typeface="Courier"/>
              </a:rPr>
              <a:t>HTML </a:t>
            </a:r>
            <a:r>
              <a:rPr lang="ko-KR" altLang="en-US" sz="2000" dirty="0">
                <a:solidFill>
                  <a:srgbClr val="211D1E"/>
                </a:solidFill>
                <a:latin typeface="YoonV YoonGothic100Std_OTF"/>
              </a:rPr>
              <a:t>문서</a:t>
            </a:r>
            <a:r>
              <a:rPr lang="en-US" altLang="ko-KR" sz="2000" dirty="0">
                <a:solidFill>
                  <a:srgbClr val="2654A6"/>
                </a:solidFill>
                <a:latin typeface="Courier"/>
              </a:rPr>
              <a:t>&lt;/</a:t>
            </a:r>
            <a:r>
              <a:rPr lang="en-US" altLang="ko-KR" sz="2000" dirty="0">
                <a:solidFill>
                  <a:srgbClr val="96262A"/>
                </a:solidFill>
                <a:latin typeface="Courier"/>
              </a:rPr>
              <a:t>title</a:t>
            </a:r>
            <a:r>
              <a:rPr lang="en-US" altLang="ko-KR" sz="2000" dirty="0">
                <a:solidFill>
                  <a:srgbClr val="2654A6"/>
                </a:solidFill>
                <a:latin typeface="Courier"/>
              </a:rPr>
              <a:t>&gt; 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2654A6"/>
                </a:solidFill>
                <a:latin typeface="Courier"/>
              </a:rPr>
              <a:t>    &lt;/</a:t>
            </a:r>
            <a:r>
              <a:rPr lang="en-US" altLang="ko-KR" sz="2000" dirty="0">
                <a:solidFill>
                  <a:srgbClr val="96262A"/>
                </a:solidFill>
                <a:latin typeface="Courier"/>
              </a:rPr>
              <a:t>head</a:t>
            </a:r>
            <a:r>
              <a:rPr lang="en-US" altLang="ko-KR" sz="2000" dirty="0">
                <a:solidFill>
                  <a:srgbClr val="2654A6"/>
                </a:solidFill>
                <a:latin typeface="Courier"/>
              </a:rPr>
              <a:t>&gt; 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2654A6"/>
                </a:solidFill>
                <a:latin typeface="Courier"/>
              </a:rPr>
              <a:t>    &lt;</a:t>
            </a:r>
            <a:r>
              <a:rPr lang="en-US" altLang="ko-KR" sz="2000" dirty="0">
                <a:solidFill>
                  <a:srgbClr val="96262A"/>
                </a:solidFill>
                <a:latin typeface="Courier"/>
              </a:rPr>
              <a:t>body</a:t>
            </a:r>
            <a:r>
              <a:rPr lang="en-US" altLang="ko-KR" sz="2000" dirty="0">
                <a:solidFill>
                  <a:srgbClr val="2654A6"/>
                </a:solidFill>
                <a:latin typeface="Courier"/>
              </a:rPr>
              <a:t>&gt; 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2654A6"/>
                </a:solidFill>
                <a:latin typeface="Courier"/>
              </a:rPr>
              <a:t>       &lt;</a:t>
            </a:r>
            <a:r>
              <a:rPr lang="en-US" altLang="ko-KR" sz="2000" dirty="0" err="1">
                <a:solidFill>
                  <a:srgbClr val="96262A"/>
                </a:solidFill>
                <a:latin typeface="Courier"/>
              </a:rPr>
              <a:t>img</a:t>
            </a:r>
            <a:r>
              <a:rPr lang="en-US" altLang="ko-KR" sz="2000" dirty="0">
                <a:solidFill>
                  <a:srgbClr val="96262A"/>
                </a:solidFill>
                <a:latin typeface="Courier"/>
              </a:rPr>
              <a:t> </a:t>
            </a:r>
            <a:r>
              <a:rPr lang="en-US" altLang="ko-KR" sz="2000" dirty="0" err="1">
                <a:solidFill>
                  <a:srgbClr val="EE2D28"/>
                </a:solidFill>
                <a:latin typeface="Courier"/>
              </a:rPr>
              <a:t>src</a:t>
            </a:r>
            <a:r>
              <a:rPr lang="en-US" altLang="ko-KR" sz="2000" dirty="0">
                <a:solidFill>
                  <a:srgbClr val="2654A6"/>
                </a:solidFill>
                <a:latin typeface="Courier"/>
              </a:rPr>
              <a:t>="ori.png"&gt; 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2654A6"/>
                </a:solidFill>
                <a:latin typeface="Courier"/>
              </a:rPr>
              <a:t>       &lt;</a:t>
            </a:r>
            <a:r>
              <a:rPr lang="en-US" altLang="ko-KR" sz="2000" dirty="0">
                <a:solidFill>
                  <a:srgbClr val="96262A"/>
                </a:solidFill>
                <a:latin typeface="Courier"/>
              </a:rPr>
              <a:t>p</a:t>
            </a:r>
            <a:r>
              <a:rPr lang="en-US" altLang="ko-KR" sz="2000" dirty="0">
                <a:solidFill>
                  <a:srgbClr val="2654A6"/>
                </a:solidFill>
                <a:latin typeface="Courier"/>
              </a:rPr>
              <a:t>&gt;</a:t>
            </a:r>
            <a:r>
              <a:rPr lang="ko-KR" altLang="en-US" sz="2000" dirty="0">
                <a:solidFill>
                  <a:srgbClr val="211D1E"/>
                </a:solidFill>
                <a:latin typeface="YoonV YoonGothic100Std_OTF"/>
              </a:rPr>
              <a:t>오리 날다</a:t>
            </a:r>
            <a:r>
              <a:rPr lang="en-US" altLang="ko-KR" sz="2000" dirty="0">
                <a:solidFill>
                  <a:srgbClr val="2654A6"/>
                </a:solidFill>
                <a:latin typeface="Courier"/>
              </a:rPr>
              <a:t>&lt;/</a:t>
            </a:r>
            <a:r>
              <a:rPr lang="en-US" altLang="ko-KR" sz="2000" dirty="0">
                <a:solidFill>
                  <a:srgbClr val="96262A"/>
                </a:solidFill>
                <a:latin typeface="Courier"/>
              </a:rPr>
              <a:t>p</a:t>
            </a:r>
            <a:r>
              <a:rPr lang="en-US" altLang="ko-KR" sz="2000" dirty="0">
                <a:solidFill>
                  <a:srgbClr val="2654A6"/>
                </a:solidFill>
                <a:latin typeface="Courier"/>
              </a:rPr>
              <a:t>&gt; 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2654A6"/>
                </a:solidFill>
                <a:latin typeface="Courier"/>
              </a:rPr>
              <a:t>    &lt;/</a:t>
            </a:r>
            <a:r>
              <a:rPr lang="en-US" altLang="ko-KR" sz="2000" dirty="0">
                <a:solidFill>
                  <a:srgbClr val="96262A"/>
                </a:solidFill>
                <a:latin typeface="Courier"/>
              </a:rPr>
              <a:t>body</a:t>
            </a:r>
            <a:r>
              <a:rPr lang="en-US" altLang="ko-KR" sz="2000" dirty="0">
                <a:solidFill>
                  <a:srgbClr val="2654A6"/>
                </a:solidFill>
                <a:latin typeface="Courier"/>
              </a:rPr>
              <a:t>&gt;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2654A6"/>
                </a:solidFill>
                <a:latin typeface="Courier"/>
              </a:rPr>
              <a:t>&lt;/</a:t>
            </a:r>
            <a:r>
              <a:rPr lang="en-US" altLang="ko-KR" sz="2000" dirty="0">
                <a:solidFill>
                  <a:srgbClr val="96262A"/>
                </a:solidFill>
                <a:latin typeface="Courier"/>
              </a:rPr>
              <a:t>html</a:t>
            </a:r>
            <a:r>
              <a:rPr lang="en-US" altLang="ko-KR" sz="2000" dirty="0">
                <a:solidFill>
                  <a:srgbClr val="2654A6"/>
                </a:solidFill>
                <a:latin typeface="Courier"/>
              </a:rPr>
              <a:t>&gt;</a:t>
            </a: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935895" y="1286299"/>
            <a:ext cx="6648060" cy="374571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smtClean="0"/>
              <a:t>&lt;!doctype </a:t>
            </a:r>
            <a:r>
              <a:rPr lang="en-US" altLang="ko-KR" sz="1600"/>
              <a:t>html&gt;: </a:t>
            </a:r>
            <a:r>
              <a:rPr lang="ko-KR" altLang="en-US" sz="1600"/>
              <a:t>현재 문서가 </a:t>
            </a:r>
            <a:r>
              <a:rPr lang="en-US" altLang="ko-KR" sz="1600"/>
              <a:t>HTML5 </a:t>
            </a:r>
            <a:r>
              <a:rPr lang="ko-KR" altLang="en-US" sz="1600"/>
              <a:t>언어로 작성된 웹 문서라는 </a:t>
            </a:r>
            <a:r>
              <a:rPr lang="ko-KR" altLang="en-US" sz="1600" smtClean="0"/>
              <a:t>뜻</a:t>
            </a:r>
            <a:r>
              <a:rPr lang="en-US" altLang="ko-KR" sz="1600" smtClean="0"/>
              <a:t> </a:t>
            </a:r>
            <a:endParaRPr lang="ko-KR" altLang="en-US" sz="1600"/>
          </a:p>
        </p:txBody>
      </p:sp>
      <p:sp>
        <p:nvSpPr>
          <p:cNvPr id="5" name="TextBox 4"/>
          <p:cNvSpPr txBox="1"/>
          <p:nvPr/>
        </p:nvSpPr>
        <p:spPr>
          <a:xfrm>
            <a:off x="6687271" y="1778256"/>
            <a:ext cx="4896684" cy="646986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/>
              <a:t>&lt;html&gt; ~ &lt;/html&gt;: </a:t>
            </a:r>
            <a:r>
              <a:rPr lang="ko-KR" altLang="en-US" sz="1600" smtClean="0"/>
              <a:t>웹 </a:t>
            </a:r>
            <a:r>
              <a:rPr lang="ko-KR" altLang="en-US" sz="1600"/>
              <a:t>문서의 시작과 끝을 </a:t>
            </a:r>
            <a:r>
              <a:rPr lang="ko-KR" altLang="en-US" sz="1600" smtClean="0"/>
              <a:t>나타낸다</a:t>
            </a:r>
            <a:r>
              <a:rPr lang="en-US" altLang="ko-KR" sz="1600" smtClean="0"/>
              <a:t> </a:t>
            </a:r>
            <a:endParaRPr lang="ko-KR" altLang="en-US" sz="1600"/>
          </a:p>
        </p:txBody>
      </p:sp>
      <p:sp>
        <p:nvSpPr>
          <p:cNvPr id="7" name="TextBox 6"/>
          <p:cNvSpPr txBox="1"/>
          <p:nvPr/>
        </p:nvSpPr>
        <p:spPr>
          <a:xfrm>
            <a:off x="6694710" y="4416093"/>
            <a:ext cx="4889245" cy="646986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/>
              <a:t>&lt;body&gt; ~ &lt;/body&gt;: </a:t>
            </a:r>
            <a:r>
              <a:rPr lang="ko-KR" altLang="en-US" sz="1600" dirty="0"/>
              <a:t>웹 브라우저 화면에 표시할 </a:t>
            </a:r>
            <a:r>
              <a:rPr lang="ko-KR" altLang="en-US" sz="1600" dirty="0" smtClean="0"/>
              <a:t>문서의 내용들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694710" y="2519485"/>
            <a:ext cx="4889245" cy="919401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smtClean="0"/>
              <a:t>&lt;head&gt; ~ &lt;/head&gt;: </a:t>
            </a:r>
            <a:r>
              <a:rPr lang="ko-KR" altLang="en-US" sz="1600" smtClean="0"/>
              <a:t>웹 문서에서 사용하는 언어나 문서 제목</a:t>
            </a:r>
            <a:r>
              <a:rPr lang="en-US" altLang="ko-KR" sz="1600" smtClean="0"/>
              <a:t>, </a:t>
            </a:r>
            <a:r>
              <a:rPr lang="ko-KR" altLang="en-US" sz="1600" smtClean="0"/>
              <a:t>키워드</a:t>
            </a:r>
            <a:r>
              <a:rPr lang="en-US" altLang="ko-KR" sz="1600" smtClean="0"/>
              <a:t>, </a:t>
            </a:r>
            <a:r>
              <a:rPr lang="ko-KR" altLang="en-US" sz="1600" smtClean="0"/>
              <a:t>제작자 등 여러 가지 문서와 관련된 정보 나열</a:t>
            </a:r>
            <a:endParaRPr lang="ko-KR" altLang="en-US" sz="1600"/>
          </a:p>
        </p:txBody>
      </p:sp>
      <p:cxnSp>
        <p:nvCxnSpPr>
          <p:cNvPr id="14" name="꺾인 연결선 13"/>
          <p:cNvCxnSpPr>
            <a:stCxn id="4" idx="1"/>
          </p:cNvCxnSpPr>
          <p:nvPr/>
        </p:nvCxnSpPr>
        <p:spPr>
          <a:xfrm rot="10800000" flipV="1">
            <a:off x="3918857" y="1473584"/>
            <a:ext cx="1017038" cy="18728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84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HTML </a:t>
            </a:r>
            <a:r>
              <a:rPr lang="ko-KR" altLang="en-US" dirty="0" smtClean="0"/>
              <a:t>문서의 기본 구조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01-6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395063"/>
            <a:ext cx="69252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HTML </a:t>
            </a:r>
            <a:r>
              <a:rPr lang="ko-KR" altLang="en-US" sz="2400" b="1" dirty="0" smtClean="0"/>
              <a:t>문서와 </a:t>
            </a:r>
            <a:r>
              <a:rPr lang="en-US" altLang="ko-KR" sz="2400" b="1" dirty="0" smtClean="0"/>
              <a:t>DTD(Document Type Definition)</a:t>
            </a:r>
            <a:endParaRPr lang="ko-KR" altLang="en-US" sz="24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014" y="1898366"/>
            <a:ext cx="8590516" cy="4599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7350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HTML </a:t>
            </a:r>
            <a:r>
              <a:rPr lang="ko-KR" altLang="en-US" dirty="0" smtClean="0"/>
              <a:t>문서의 기본 구조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01-6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421567"/>
            <a:ext cx="69252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HTML </a:t>
            </a:r>
            <a:r>
              <a:rPr lang="ko-KR" altLang="en-US" sz="2400" b="1" dirty="0" smtClean="0"/>
              <a:t>문서와 </a:t>
            </a:r>
            <a:r>
              <a:rPr lang="en-US" altLang="ko-KR" sz="2400" b="1" dirty="0" smtClean="0"/>
              <a:t>DTD(Document Type Definition)</a:t>
            </a:r>
            <a:endParaRPr lang="ko-KR" altLang="en-US" sz="24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3037" y="1966084"/>
            <a:ext cx="9734963" cy="4191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7350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HTML </a:t>
            </a:r>
            <a:r>
              <a:rPr lang="ko-KR" altLang="en-US" dirty="0" smtClean="0"/>
              <a:t>문서의 기본 구조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01-6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421567"/>
            <a:ext cx="69252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HTML </a:t>
            </a:r>
            <a:r>
              <a:rPr lang="ko-KR" altLang="en-US" sz="2400" b="1" dirty="0" smtClean="0"/>
              <a:t>문서와 </a:t>
            </a:r>
            <a:r>
              <a:rPr lang="en-US" altLang="ko-KR" sz="2400" b="1" dirty="0" smtClean="0"/>
              <a:t>DTD(Document Type Definition)</a:t>
            </a:r>
            <a:endParaRPr lang="ko-KR" altLang="en-US" sz="24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758" y="1975815"/>
            <a:ext cx="9528683" cy="146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7350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HTML </a:t>
            </a:r>
            <a:r>
              <a:rPr lang="ko-KR" altLang="en-US" dirty="0" smtClean="0"/>
              <a:t>문서의 기본 구조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01-6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5028" y="2036630"/>
            <a:ext cx="95452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HTML4</a:t>
            </a:r>
            <a:r>
              <a:rPr lang="ko-KR" altLang="en-US" sz="2000" b="1" dirty="0" smtClean="0"/>
              <a:t>와 </a:t>
            </a:r>
            <a:r>
              <a:rPr lang="en-US" altLang="ko-KR" sz="2000" b="1" dirty="0" err="1" smtClean="0"/>
              <a:t>doctype</a:t>
            </a:r>
            <a:r>
              <a:rPr lang="en-US" altLang="ko-KR" sz="2000" b="1" dirty="0" smtClean="0"/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브라우저마다 지원하는 </a:t>
            </a:r>
            <a:r>
              <a:rPr lang="ko-KR" altLang="en-US" sz="2000" dirty="0"/>
              <a:t>내용이 </a:t>
            </a:r>
            <a:r>
              <a:rPr lang="ko-KR" altLang="en-US" sz="2000" dirty="0" smtClean="0"/>
              <a:t>조금씩 달랐기 </a:t>
            </a:r>
            <a:r>
              <a:rPr lang="ko-KR" altLang="en-US" sz="2000" dirty="0"/>
              <a:t>때문에 </a:t>
            </a:r>
            <a:r>
              <a:rPr lang="en-US" altLang="ko-KR" sz="2000" dirty="0"/>
              <a:t>HTML</a:t>
            </a:r>
            <a:r>
              <a:rPr lang="ko-KR" altLang="en-US" sz="2000" dirty="0"/>
              <a:t>의 문서 유형을 </a:t>
            </a:r>
            <a:r>
              <a:rPr lang="ko-KR" altLang="en-US" sz="2000" dirty="0" smtClean="0"/>
              <a:t>엄격 모드</a:t>
            </a:r>
            <a:r>
              <a:rPr lang="en-US" altLang="ko-KR" sz="2000" dirty="0" smtClean="0"/>
              <a:t>(strict)</a:t>
            </a:r>
            <a:r>
              <a:rPr lang="ko-KR" altLang="en-US" sz="2000" dirty="0" smtClean="0"/>
              <a:t>와 호환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모드</a:t>
            </a:r>
            <a:r>
              <a:rPr lang="en-US" altLang="ko-KR" sz="2000" dirty="0" smtClean="0"/>
              <a:t>(transitional), </a:t>
            </a:r>
            <a:r>
              <a:rPr lang="ko-KR" altLang="en-US" sz="2000" dirty="0" smtClean="0"/>
              <a:t>프레임세트</a:t>
            </a:r>
            <a:r>
              <a:rPr lang="en-US" altLang="ko-KR" sz="2000" dirty="0" smtClean="0"/>
              <a:t>(frameset) </a:t>
            </a:r>
            <a:r>
              <a:rPr lang="ko-KR" altLang="en-US" sz="2000" dirty="0" smtClean="0"/>
              <a:t>중에서 선택해서 사용했다</a:t>
            </a:r>
            <a:r>
              <a:rPr lang="en-US" altLang="ko-KR" sz="2000" dirty="0" smtClean="0"/>
              <a:t>. 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문서 </a:t>
            </a:r>
            <a:r>
              <a:rPr lang="ko-KR" altLang="en-US" sz="2000" dirty="0"/>
              <a:t>유형을 설정하는 것이 까다로워서 아예 문서 유형을 지정하지 않은 문서도 </a:t>
            </a:r>
            <a:r>
              <a:rPr lang="ko-KR" altLang="en-US" sz="2000" dirty="0" smtClean="0"/>
              <a:t>많았다</a:t>
            </a:r>
            <a:r>
              <a:rPr lang="en-US" altLang="ko-KR" sz="2000" dirty="0" smtClean="0"/>
              <a:t>. </a:t>
            </a:r>
            <a:r>
              <a:rPr lang="en-US" altLang="ko-KR" sz="2000" dirty="0" smtClean="0">
                <a:sym typeface="Wingdings" panose="05000000000000000000" pitchFamily="2" charset="2"/>
              </a:rPr>
              <a:t> </a:t>
            </a:r>
            <a:r>
              <a:rPr lang="ko-KR" altLang="en-US" sz="2000" dirty="0" smtClean="0">
                <a:sym typeface="Wingdings" panose="05000000000000000000" pitchFamily="2" charset="2"/>
              </a:rPr>
              <a:t>웹 표준 위배</a:t>
            </a:r>
            <a:endParaRPr lang="en-US" altLang="ko-KR" sz="2000" dirty="0" smtClean="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HTML5</a:t>
            </a:r>
            <a:r>
              <a:rPr lang="ko-KR" altLang="en-US" sz="2000" b="1" dirty="0" smtClean="0"/>
              <a:t>와 </a:t>
            </a:r>
            <a:r>
              <a:rPr lang="en-US" altLang="ko-KR" sz="2000" b="1" dirty="0" err="1" smtClean="0"/>
              <a:t>doctype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2654A6"/>
                </a:solidFill>
                <a:latin typeface="Courier"/>
              </a:rPr>
              <a:t>	&lt;!</a:t>
            </a:r>
            <a:r>
              <a:rPr lang="en-US" altLang="ko-KR" sz="2000" dirty="0">
                <a:solidFill>
                  <a:srgbClr val="96262A"/>
                </a:solidFill>
                <a:latin typeface="Courier"/>
              </a:rPr>
              <a:t>DOCTYPE </a:t>
            </a:r>
            <a:r>
              <a:rPr lang="en-US" altLang="ko-KR" sz="2000" dirty="0">
                <a:solidFill>
                  <a:srgbClr val="EE2D28"/>
                </a:solidFill>
                <a:latin typeface="Courier"/>
              </a:rPr>
              <a:t>html</a:t>
            </a:r>
            <a:r>
              <a:rPr lang="en-US" altLang="ko-KR" sz="2000" dirty="0">
                <a:solidFill>
                  <a:srgbClr val="2654A6"/>
                </a:solidFill>
                <a:latin typeface="Courier"/>
              </a:rPr>
              <a:t>&gt; </a:t>
            </a:r>
            <a:r>
              <a:rPr lang="ko-KR" altLang="en-US" sz="2000" dirty="0">
                <a:solidFill>
                  <a:srgbClr val="211D1E"/>
                </a:solidFill>
                <a:latin typeface="YoonV YoonGothic100Std_OTF"/>
              </a:rPr>
              <a:t>또는 </a:t>
            </a:r>
            <a:r>
              <a:rPr lang="en-US" altLang="ko-KR" sz="2000" dirty="0">
                <a:solidFill>
                  <a:srgbClr val="2654A6"/>
                </a:solidFill>
                <a:latin typeface="Courier"/>
              </a:rPr>
              <a:t>&lt;!</a:t>
            </a:r>
            <a:r>
              <a:rPr lang="en-US" altLang="ko-KR" sz="2000" dirty="0" err="1" smtClean="0">
                <a:solidFill>
                  <a:srgbClr val="96262A"/>
                </a:solidFill>
                <a:latin typeface="Courier"/>
              </a:rPr>
              <a:t>doctype</a:t>
            </a:r>
            <a:r>
              <a:rPr lang="en-US" altLang="ko-KR" sz="2000" dirty="0" smtClean="0">
                <a:solidFill>
                  <a:srgbClr val="96262A"/>
                </a:solidFill>
                <a:latin typeface="Courier"/>
              </a:rPr>
              <a:t> </a:t>
            </a:r>
            <a:r>
              <a:rPr lang="en-US" altLang="ko-KR" sz="2000" dirty="0">
                <a:solidFill>
                  <a:srgbClr val="EE2D28"/>
                </a:solidFill>
                <a:latin typeface="Courier"/>
              </a:rPr>
              <a:t>html</a:t>
            </a:r>
            <a:r>
              <a:rPr lang="en-US" altLang="ko-KR" sz="2000" dirty="0">
                <a:solidFill>
                  <a:srgbClr val="2654A6"/>
                </a:solidFill>
                <a:latin typeface="Courier"/>
              </a:rPr>
              <a:t>&gt;</a:t>
            </a:r>
            <a:endParaRPr lang="ko-KR" altLang="en-US" sz="2000" dirty="0"/>
          </a:p>
        </p:txBody>
      </p:sp>
      <p:sp>
        <p:nvSpPr>
          <p:cNvPr id="6" name="직사각형 5"/>
          <p:cNvSpPr/>
          <p:nvPr/>
        </p:nvSpPr>
        <p:spPr>
          <a:xfrm>
            <a:off x="634187" y="1421567"/>
            <a:ext cx="69252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HTML </a:t>
            </a:r>
            <a:r>
              <a:rPr lang="ko-KR" altLang="en-US" sz="2400" b="1" dirty="0" smtClean="0"/>
              <a:t>문서와 </a:t>
            </a:r>
            <a:r>
              <a:rPr lang="en-US" altLang="ko-KR" sz="2400" b="1" dirty="0" smtClean="0"/>
              <a:t>DTD(Document Type Definition)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7350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HTML </a:t>
            </a:r>
            <a:r>
              <a:rPr lang="ko-KR" altLang="en-US" dirty="0" smtClean="0"/>
              <a:t>문서의 기본 구조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01-6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4815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smtClean="0"/>
              <a:t>언제나 시작은 </a:t>
            </a:r>
            <a:r>
              <a:rPr lang="en-US" altLang="ko-KR" sz="2400" b="1" dirty="0" smtClean="0"/>
              <a:t>&lt;html&gt; </a:t>
            </a:r>
            <a:r>
              <a:rPr lang="ko-KR" altLang="en-US" sz="2400" b="1" dirty="0" smtClean="0"/>
              <a:t>루트 태그</a:t>
            </a:r>
            <a:endParaRPr lang="ko-KR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49086" y="2288418"/>
            <a:ext cx="105047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/>
              <a:t>문서 유형을 선언한 후에 실제 문서 정보와 내용이 시작되고 끝나는 것을 표시하는 태그 </a:t>
            </a:r>
            <a:endParaRPr lang="en-US" altLang="ko-KR" sz="200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/>
              <a:t>&lt;html&gt; </a:t>
            </a:r>
            <a:r>
              <a:rPr lang="ko-KR" altLang="en-US" sz="2000"/>
              <a:t>태그에서는 </a:t>
            </a:r>
            <a:r>
              <a:rPr lang="en-US" altLang="ko-KR" sz="2000"/>
              <a:t>lang</a:t>
            </a:r>
            <a:r>
              <a:rPr lang="ko-KR" altLang="en-US" sz="2000"/>
              <a:t>이라는 속성을 사용해 문서에서 사용할 언어를 지정할 수 </a:t>
            </a:r>
            <a:r>
              <a:rPr lang="ko-KR" altLang="en-US" sz="2000" smtClean="0"/>
              <a:t>있다 </a:t>
            </a:r>
            <a:endParaRPr lang="en-US" altLang="ko-KR" sz="200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/>
              <a:t>&lt;html&gt; </a:t>
            </a:r>
            <a:r>
              <a:rPr lang="ko-KR" altLang="en-US" sz="2000"/>
              <a:t>태그와 </a:t>
            </a:r>
            <a:r>
              <a:rPr lang="en-US" altLang="ko-KR" sz="2000"/>
              <a:t>&lt;/html&gt; </a:t>
            </a:r>
            <a:r>
              <a:rPr lang="ko-KR" altLang="en-US" sz="2000"/>
              <a:t>태그 사이에는 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ko-KR" altLang="en-US" sz="2000" smtClean="0"/>
              <a:t>문서 </a:t>
            </a:r>
            <a:r>
              <a:rPr lang="ko-KR" altLang="en-US" sz="2000"/>
              <a:t>정보를 지정하는 </a:t>
            </a:r>
            <a:r>
              <a:rPr lang="en-US" altLang="ko-KR" sz="2000" smtClean="0"/>
              <a:t>&lt;</a:t>
            </a:r>
            <a:r>
              <a:rPr lang="en-US" altLang="ko-KR" sz="2000"/>
              <a:t>head&gt; </a:t>
            </a:r>
            <a:r>
              <a:rPr lang="ko-KR" altLang="en-US" sz="2000"/>
              <a:t>부분과 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ko-KR" altLang="en-US" sz="2000" smtClean="0"/>
              <a:t>실제 </a:t>
            </a:r>
            <a:r>
              <a:rPr lang="ko-KR" altLang="en-US" sz="2000"/>
              <a:t>화면에 보이는 문서 내용을 입력하는 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en-US" altLang="ko-KR" sz="2000" smtClean="0"/>
              <a:t>&lt;</a:t>
            </a:r>
            <a:r>
              <a:rPr lang="en-US" altLang="ko-KR" sz="2000"/>
              <a:t>body&gt; </a:t>
            </a:r>
            <a:r>
              <a:rPr lang="ko-KR" altLang="en-US" sz="2000"/>
              <a:t>부분을 </a:t>
            </a:r>
            <a:r>
              <a:rPr lang="ko-KR" altLang="en-US" sz="2000" smtClean="0"/>
              <a:t>만든다</a:t>
            </a:r>
            <a:r>
              <a:rPr lang="en-US" altLang="ko-KR" sz="2000"/>
              <a:t>.</a:t>
            </a:r>
            <a:endParaRPr lang="ko-KR" altLang="en-US" sz="2000"/>
          </a:p>
        </p:txBody>
      </p:sp>
      <p:sp>
        <p:nvSpPr>
          <p:cNvPr id="6" name="직사각형 5"/>
          <p:cNvSpPr/>
          <p:nvPr/>
        </p:nvSpPr>
        <p:spPr>
          <a:xfrm>
            <a:off x="6770914" y="3330659"/>
            <a:ext cx="3520751" cy="3310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>
                <a:solidFill>
                  <a:srgbClr val="2654A6"/>
                </a:solidFill>
                <a:latin typeface="Courier"/>
              </a:rPr>
              <a:t>&lt;!</a:t>
            </a:r>
            <a:r>
              <a:rPr lang="en-US" altLang="ko-KR">
                <a:solidFill>
                  <a:srgbClr val="96262A"/>
                </a:solidFill>
                <a:latin typeface="Courier"/>
              </a:rPr>
              <a:t>doctype </a:t>
            </a:r>
            <a:r>
              <a:rPr lang="en-US" altLang="ko-KR">
                <a:solidFill>
                  <a:srgbClr val="EE2D28"/>
                </a:solidFill>
                <a:latin typeface="Courier"/>
              </a:rPr>
              <a:t>html</a:t>
            </a:r>
            <a:r>
              <a:rPr lang="en-US" altLang="ko-KR">
                <a:solidFill>
                  <a:srgbClr val="2654A6"/>
                </a:solidFill>
                <a:latin typeface="Courier"/>
              </a:rPr>
              <a:t>&gt;</a:t>
            </a:r>
          </a:p>
          <a:p>
            <a:pPr>
              <a:lnSpc>
                <a:spcPct val="130000"/>
              </a:lnSpc>
            </a:pPr>
            <a:r>
              <a:rPr lang="en-US" altLang="ko-KR">
                <a:solidFill>
                  <a:srgbClr val="2654A6"/>
                </a:solidFill>
                <a:latin typeface="Courier"/>
              </a:rPr>
              <a:t>&lt;</a:t>
            </a:r>
            <a:r>
              <a:rPr lang="en-US" altLang="ko-KR">
                <a:solidFill>
                  <a:srgbClr val="96262A"/>
                </a:solidFill>
                <a:latin typeface="Courier"/>
              </a:rPr>
              <a:t>html </a:t>
            </a:r>
            <a:r>
              <a:rPr lang="en-US" altLang="ko-KR">
                <a:solidFill>
                  <a:srgbClr val="EE2D28"/>
                </a:solidFill>
                <a:latin typeface="Courier"/>
              </a:rPr>
              <a:t>lang</a:t>
            </a:r>
            <a:r>
              <a:rPr lang="en-US" altLang="ko-KR">
                <a:solidFill>
                  <a:srgbClr val="2654A6"/>
                </a:solidFill>
                <a:latin typeface="Courier"/>
              </a:rPr>
              <a:t>="ko"&gt; </a:t>
            </a:r>
          </a:p>
          <a:p>
            <a:pPr>
              <a:lnSpc>
                <a:spcPct val="130000"/>
              </a:lnSpc>
            </a:pPr>
            <a:r>
              <a:rPr lang="en-US" altLang="ko-KR" smtClean="0">
                <a:solidFill>
                  <a:srgbClr val="2654A6"/>
                </a:solidFill>
                <a:latin typeface="Courier"/>
              </a:rPr>
              <a:t>   &lt;</a:t>
            </a:r>
            <a:r>
              <a:rPr lang="en-US" altLang="ko-KR">
                <a:solidFill>
                  <a:srgbClr val="96262A"/>
                </a:solidFill>
                <a:latin typeface="Courier"/>
              </a:rPr>
              <a:t>head</a:t>
            </a:r>
            <a:r>
              <a:rPr lang="en-US" altLang="ko-KR">
                <a:solidFill>
                  <a:srgbClr val="2654A6"/>
                </a:solidFill>
                <a:latin typeface="Courier"/>
              </a:rPr>
              <a:t>&gt; </a:t>
            </a:r>
          </a:p>
          <a:p>
            <a:pPr>
              <a:lnSpc>
                <a:spcPct val="130000"/>
              </a:lnSpc>
            </a:pPr>
            <a:r>
              <a:rPr lang="en-US" altLang="ko-KR" smtClean="0">
                <a:solidFill>
                  <a:srgbClr val="211D1E"/>
                </a:solidFill>
                <a:latin typeface="Courier"/>
              </a:rPr>
              <a:t>   ... </a:t>
            </a:r>
            <a:endParaRPr lang="en-US" altLang="ko-KR">
              <a:solidFill>
                <a:srgbClr val="211D1E"/>
              </a:solidFill>
              <a:latin typeface="Courier"/>
            </a:endParaRPr>
          </a:p>
          <a:p>
            <a:pPr>
              <a:lnSpc>
                <a:spcPct val="130000"/>
              </a:lnSpc>
            </a:pPr>
            <a:r>
              <a:rPr lang="en-US" altLang="ko-KR" smtClean="0">
                <a:solidFill>
                  <a:srgbClr val="2654A6"/>
                </a:solidFill>
                <a:latin typeface="Courier"/>
              </a:rPr>
              <a:t>   &lt;/</a:t>
            </a:r>
            <a:r>
              <a:rPr lang="en-US" altLang="ko-KR">
                <a:solidFill>
                  <a:srgbClr val="96262A"/>
                </a:solidFill>
                <a:latin typeface="Courier"/>
              </a:rPr>
              <a:t>head</a:t>
            </a:r>
            <a:r>
              <a:rPr lang="en-US" altLang="ko-KR">
                <a:solidFill>
                  <a:srgbClr val="2654A6"/>
                </a:solidFill>
                <a:latin typeface="Courier"/>
              </a:rPr>
              <a:t>&gt; </a:t>
            </a:r>
          </a:p>
          <a:p>
            <a:pPr>
              <a:lnSpc>
                <a:spcPct val="130000"/>
              </a:lnSpc>
            </a:pPr>
            <a:r>
              <a:rPr lang="en-US" altLang="ko-KR" smtClean="0">
                <a:solidFill>
                  <a:srgbClr val="2654A6"/>
                </a:solidFill>
                <a:latin typeface="Courier"/>
              </a:rPr>
              <a:t>   &lt;</a:t>
            </a:r>
            <a:r>
              <a:rPr lang="en-US" altLang="ko-KR">
                <a:solidFill>
                  <a:srgbClr val="96262A"/>
                </a:solidFill>
                <a:latin typeface="Courier"/>
              </a:rPr>
              <a:t>body</a:t>
            </a:r>
            <a:r>
              <a:rPr lang="en-US" altLang="ko-KR">
                <a:solidFill>
                  <a:srgbClr val="2654A6"/>
                </a:solidFill>
                <a:latin typeface="Courier"/>
              </a:rPr>
              <a:t>&gt; </a:t>
            </a:r>
          </a:p>
          <a:p>
            <a:pPr>
              <a:lnSpc>
                <a:spcPct val="130000"/>
              </a:lnSpc>
            </a:pPr>
            <a:r>
              <a:rPr lang="en-US" altLang="ko-KR" smtClean="0">
                <a:solidFill>
                  <a:srgbClr val="211D1E"/>
                </a:solidFill>
                <a:latin typeface="Courier"/>
              </a:rPr>
              <a:t>   ... </a:t>
            </a:r>
            <a:endParaRPr lang="en-US" altLang="ko-KR">
              <a:solidFill>
                <a:srgbClr val="211D1E"/>
              </a:solidFill>
              <a:latin typeface="Courier"/>
            </a:endParaRPr>
          </a:p>
          <a:p>
            <a:pPr>
              <a:lnSpc>
                <a:spcPct val="130000"/>
              </a:lnSpc>
            </a:pPr>
            <a:r>
              <a:rPr lang="en-US" altLang="ko-KR" smtClean="0">
                <a:solidFill>
                  <a:srgbClr val="2654A6"/>
                </a:solidFill>
                <a:latin typeface="Courier"/>
              </a:rPr>
              <a:t>   &lt;/</a:t>
            </a:r>
            <a:r>
              <a:rPr lang="en-US" altLang="ko-KR">
                <a:solidFill>
                  <a:srgbClr val="96262A"/>
                </a:solidFill>
                <a:latin typeface="Courier"/>
              </a:rPr>
              <a:t>body</a:t>
            </a:r>
            <a:r>
              <a:rPr lang="en-US" altLang="ko-KR">
                <a:solidFill>
                  <a:srgbClr val="2654A6"/>
                </a:solidFill>
                <a:latin typeface="Courier"/>
              </a:rPr>
              <a:t>&gt;</a:t>
            </a:r>
          </a:p>
          <a:p>
            <a:pPr>
              <a:lnSpc>
                <a:spcPct val="130000"/>
              </a:lnSpc>
            </a:pPr>
            <a:r>
              <a:rPr lang="en-US" altLang="ko-KR">
                <a:solidFill>
                  <a:srgbClr val="2654A6"/>
                </a:solidFill>
                <a:latin typeface="Courier"/>
              </a:rPr>
              <a:t>&lt;/</a:t>
            </a:r>
            <a:r>
              <a:rPr lang="en-US" altLang="ko-KR">
                <a:solidFill>
                  <a:srgbClr val="96262A"/>
                </a:solidFill>
                <a:latin typeface="Courier"/>
              </a:rPr>
              <a:t>html</a:t>
            </a:r>
            <a:r>
              <a:rPr lang="en-US" altLang="ko-KR">
                <a:solidFill>
                  <a:srgbClr val="2654A6"/>
                </a:solidFill>
                <a:latin typeface="Courier"/>
              </a:rPr>
              <a:t>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87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HTML </a:t>
            </a:r>
            <a:r>
              <a:rPr lang="ko-KR" altLang="en-US" dirty="0" smtClean="0"/>
              <a:t>문서의 기본 구조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01-6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57807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mtClean="0"/>
              <a:t>브라우저에게 정보를 주는 </a:t>
            </a:r>
            <a:r>
              <a:rPr lang="en-US" altLang="ko-KR" sz="2400" b="1" smtClean="0"/>
              <a:t>&lt;head&gt; </a:t>
            </a:r>
            <a:r>
              <a:rPr lang="ko-KR" altLang="en-US" sz="2400" b="1" smtClean="0"/>
              <a:t>태그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1020606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웹 브라우저 화면에는 보이지 않지만</a:t>
            </a:r>
            <a:r>
              <a:rPr lang="en-US" altLang="ko-KR" sz="2000" dirty="0"/>
              <a:t>, </a:t>
            </a:r>
            <a:r>
              <a:rPr lang="ko-KR" altLang="en-US" sz="2000" dirty="0"/>
              <a:t>웹 브라우저가 </a:t>
            </a:r>
            <a:r>
              <a:rPr lang="ko-KR" altLang="en-US" sz="2000" dirty="0" smtClean="0"/>
              <a:t>알아야 할 문서 자체에 대한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정보들을 입력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&lt;style&gt;, &lt;link&gt;, &lt;script&gt;, </a:t>
            </a:r>
            <a:r>
              <a:rPr lang="ko-KR" altLang="en-US" sz="2000" dirty="0" smtClean="0"/>
              <a:t>등의 문서에서 </a:t>
            </a:r>
            <a:r>
              <a:rPr lang="ko-KR" altLang="en-US" sz="2000" dirty="0"/>
              <a:t>사용할 외부 </a:t>
            </a:r>
            <a:r>
              <a:rPr lang="ko-KR" altLang="en-US" sz="2000" dirty="0" smtClean="0"/>
              <a:t>파일들을 링크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연결</a:t>
            </a:r>
            <a:r>
              <a:rPr lang="en-US" altLang="ko-KR" sz="2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&lt;title&gt; </a:t>
            </a:r>
            <a:r>
              <a:rPr lang="ko-KR" altLang="en-US" sz="2000" dirty="0" smtClean="0"/>
              <a:t>태그 </a:t>
            </a:r>
            <a:r>
              <a:rPr lang="en-US" altLang="ko-KR" sz="2000" dirty="0" smtClean="0"/>
              <a:t>: </a:t>
            </a:r>
            <a:r>
              <a:rPr lang="ko-KR" altLang="en-US" sz="2000" dirty="0"/>
              <a:t>브라우저의 제목 표시줄에 </a:t>
            </a:r>
            <a:r>
              <a:rPr lang="ko-KR" altLang="en-US" sz="2000" dirty="0" smtClean="0"/>
              <a:t>표시되는 내용</a:t>
            </a:r>
            <a:r>
              <a:rPr lang="en-US" altLang="ko-KR" sz="20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	&lt;title&gt; </a:t>
            </a:r>
            <a:r>
              <a:rPr lang="ko-KR" altLang="en-US" sz="2000" dirty="0"/>
              <a:t>문서 제목 </a:t>
            </a:r>
            <a:r>
              <a:rPr lang="en-US" altLang="ko-KR" sz="2000" dirty="0"/>
              <a:t>&lt;/title</a:t>
            </a:r>
            <a:r>
              <a:rPr lang="en-US" altLang="ko-KR" sz="2000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&lt;meta&gt; </a:t>
            </a:r>
            <a:r>
              <a:rPr lang="ko-KR" altLang="en-US" sz="2000" dirty="0" smtClean="0"/>
              <a:t>태그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문자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인코딩</a:t>
            </a:r>
            <a:r>
              <a:rPr lang="ko-KR" altLang="en-US" sz="2000" dirty="0" smtClean="0"/>
              <a:t> 방법 및 </a:t>
            </a:r>
            <a:r>
              <a:rPr lang="ko-KR" altLang="en-US" sz="2000" dirty="0"/>
              <a:t>문서의 키워드와 요약 정보를 지정 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	&lt;meta </a:t>
            </a:r>
            <a:r>
              <a:rPr lang="en-US" altLang="ko-KR" sz="2000" dirty="0" err="1"/>
              <a:t>charset</a:t>
            </a:r>
            <a:r>
              <a:rPr lang="en-US" altLang="ko-KR" sz="2000" dirty="0"/>
              <a:t>="utf-8"&gt;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2826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HTML </a:t>
            </a:r>
            <a:r>
              <a:rPr lang="ko-KR" altLang="en-US" dirty="0" smtClean="0"/>
              <a:t>문서의 기본 구조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01-6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38491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mtClean="0"/>
              <a:t>문서의 몸통 </a:t>
            </a:r>
            <a:r>
              <a:rPr lang="en-US" altLang="ko-KR" sz="2400" b="1" smtClean="0"/>
              <a:t>&lt;body&gt; </a:t>
            </a:r>
            <a:r>
              <a:rPr lang="ko-KR" altLang="en-US" sz="2400" b="1" smtClean="0"/>
              <a:t>태그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95452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/>
              <a:t>실제 브라우저에 표시될 </a:t>
            </a:r>
            <a:r>
              <a:rPr lang="ko-KR" altLang="en-US" sz="2000" smtClean="0"/>
              <a:t>내용 </a:t>
            </a:r>
            <a:r>
              <a:rPr lang="ko-KR" altLang="en-US" sz="2000"/>
              <a:t>입력 </a:t>
            </a:r>
            <a:endParaRPr lang="en-US" altLang="ko-KR" sz="200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/>
              <a:t>이 책에서 설명하는 대부분의 태그가 </a:t>
            </a:r>
            <a:r>
              <a:rPr lang="en-US" altLang="ko-KR" sz="2000"/>
              <a:t>&lt;body&gt; </a:t>
            </a:r>
            <a:r>
              <a:rPr lang="ko-KR" altLang="en-US" sz="2000"/>
              <a:t>태그와 </a:t>
            </a:r>
            <a:r>
              <a:rPr lang="en-US" altLang="ko-KR" sz="2000"/>
              <a:t>&lt;/body&gt; </a:t>
            </a:r>
            <a:r>
              <a:rPr lang="ko-KR" altLang="en-US" sz="2000"/>
              <a:t>태그 사이에서 사용하는 </a:t>
            </a:r>
            <a:r>
              <a:rPr lang="ko-KR" altLang="en-US" sz="2000" smtClean="0"/>
              <a:t>태그들</a:t>
            </a:r>
            <a:endParaRPr lang="en-US" altLang="ko-KR" sz="200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43576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웹</a:t>
            </a:r>
            <a:r>
              <a:rPr lang="en-US" altLang="ko-KR" smtClean="0"/>
              <a:t>, HTML </a:t>
            </a:r>
            <a:r>
              <a:rPr lang="ko-KR" altLang="en-US" smtClean="0"/>
              <a:t>이해하기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01-1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1051" y="1278548"/>
            <a:ext cx="1034305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latin typeface="+mn-ea"/>
              </a:rPr>
              <a:t>World Wide Web(WWW, W3)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</a:rPr>
              <a:t>인터넷 상에서 </a:t>
            </a:r>
            <a:r>
              <a:rPr lang="en-US" altLang="ko-KR" sz="1600" dirty="0" smtClean="0">
                <a:latin typeface="+mn-ea"/>
              </a:rPr>
              <a:t>TCP/IP </a:t>
            </a:r>
            <a:r>
              <a:rPr lang="ko-KR" altLang="en-US" sz="1600" dirty="0" smtClean="0">
                <a:latin typeface="+mn-ea"/>
              </a:rPr>
              <a:t>기반 </a:t>
            </a:r>
            <a:r>
              <a:rPr lang="en-US" altLang="ko-KR" sz="1600" dirty="0" smtClean="0">
                <a:latin typeface="+mn-ea"/>
              </a:rPr>
              <a:t>HTTP </a:t>
            </a:r>
            <a:r>
              <a:rPr lang="ko-KR" altLang="en-US" sz="1600" dirty="0" smtClean="0">
                <a:latin typeface="+mn-ea"/>
              </a:rPr>
              <a:t>응용 프로토콜을 준수하는 웹 클라이언트와 웹 서버간의 다양한 데이터 통신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서비스</a:t>
            </a:r>
            <a:r>
              <a:rPr lang="en-US" altLang="ko-KR" sz="1600" dirty="0" smtClean="0">
                <a:latin typeface="+mn-ea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latin typeface="+mn-ea"/>
              </a:rPr>
              <a:t>Web</a:t>
            </a:r>
            <a:r>
              <a:rPr lang="ko-KR" altLang="en-US" sz="2000" b="1" dirty="0" smtClean="0">
                <a:latin typeface="+mn-ea"/>
              </a:rPr>
              <a:t>의 기본 구성 요소</a:t>
            </a:r>
            <a:endParaRPr lang="en-US" altLang="ko-KR" sz="2000" b="1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Web Client(Browser)</a:t>
            </a:r>
            <a:r>
              <a:rPr lang="ko-KR" altLang="en-US" sz="1600" dirty="0" smtClean="0">
                <a:latin typeface="+mn-ea"/>
              </a:rPr>
              <a:t>와 </a:t>
            </a:r>
            <a:r>
              <a:rPr lang="en-US" altLang="ko-KR" sz="1600" dirty="0" smtClean="0">
                <a:latin typeface="+mn-ea"/>
              </a:rPr>
              <a:t>Web Server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Hyper Text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HTML(Hyper Text Markup Language)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HTTP(Hyper Text Transfer Protocol)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URL(Uniform Resource Locator)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latin typeface="+mn-ea"/>
              </a:rPr>
              <a:t>HTTP(Hyper Text Transfer Protocol)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TCP/IP </a:t>
            </a:r>
            <a:r>
              <a:rPr lang="ko-KR" altLang="en-US" sz="1600" dirty="0" smtClean="0">
                <a:latin typeface="+mn-ea"/>
              </a:rPr>
              <a:t>기반 응용 프로토콜의 하나로 웹 클라이언트의 요청</a:t>
            </a:r>
            <a:r>
              <a:rPr lang="en-US" altLang="ko-KR" sz="1600" dirty="0" smtClean="0">
                <a:latin typeface="+mn-ea"/>
              </a:rPr>
              <a:t>(Request)</a:t>
            </a:r>
            <a:r>
              <a:rPr lang="ko-KR" altLang="en-US" sz="1600" dirty="0" smtClean="0">
                <a:latin typeface="+mn-ea"/>
              </a:rPr>
              <a:t>과 웹 서버의 응답</a:t>
            </a:r>
            <a:r>
              <a:rPr lang="en-US" altLang="ko-KR" sz="1600" dirty="0" smtClean="0">
                <a:latin typeface="+mn-ea"/>
              </a:rPr>
              <a:t>(Response) </a:t>
            </a:r>
            <a:r>
              <a:rPr lang="ko-KR" altLang="en-US" sz="1600" dirty="0" smtClean="0">
                <a:latin typeface="+mn-ea"/>
              </a:rPr>
              <a:t>데이터를 전송하기 위한 통신 규약이다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</a:rPr>
              <a:t>서버와 클라이언트간에 연결상태를 유지하지 않는 특징을 가진다</a:t>
            </a:r>
            <a:r>
              <a:rPr lang="en-US" altLang="ko-KR" sz="1600" dirty="0" smtClean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693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 </a:t>
            </a:r>
            <a:r>
              <a:rPr lang="ko-KR" altLang="en-US" smtClean="0"/>
              <a:t>자주 쓰는 기본 태그 익히기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01-7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17267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mtClean="0"/>
              <a:t>&lt;h</a:t>
            </a:r>
            <a:r>
              <a:rPr lang="en-US" altLang="ko-KR" sz="2400" b="1" i="1" smtClean="0"/>
              <a:t>n</a:t>
            </a:r>
            <a:r>
              <a:rPr lang="en-US" altLang="ko-KR" sz="2400" b="1" smtClean="0"/>
              <a:t>&gt; </a:t>
            </a:r>
            <a:r>
              <a:rPr lang="ko-KR" altLang="en-US" sz="2400" b="1" smtClean="0"/>
              <a:t>태그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95452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일반</a:t>
            </a:r>
            <a:r>
              <a:rPr lang="en-US" altLang="ko-KR" sz="2000" smtClean="0"/>
              <a:t> </a:t>
            </a:r>
            <a:r>
              <a:rPr lang="ko-KR" altLang="en-US" sz="2000" smtClean="0"/>
              <a:t>텍스트보다 크기가 크고 진하게 표시된다</a:t>
            </a:r>
            <a:r>
              <a:rPr lang="en-US" altLang="ko-KR" sz="2000"/>
              <a:t>. &lt;h1&gt;~&lt;h6&gt; </a:t>
            </a:r>
            <a:r>
              <a:rPr lang="ko-KR" altLang="en-US" sz="2000"/>
              <a:t>태그까지 사용 </a:t>
            </a:r>
            <a:endParaRPr lang="en-US" altLang="ko-KR" sz="200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형식</a:t>
            </a:r>
            <a:r>
              <a:rPr lang="en-US" altLang="ko-KR" sz="2000" smtClean="0"/>
              <a:t>: &lt;</a:t>
            </a:r>
            <a:r>
              <a:rPr lang="en-US" altLang="ko-KR" sz="2000"/>
              <a:t>h</a:t>
            </a:r>
            <a:r>
              <a:rPr lang="en-US" altLang="ko-KR" sz="2000" i="1"/>
              <a:t>n</a:t>
            </a:r>
            <a:r>
              <a:rPr lang="en-US" altLang="ko-KR" sz="2000"/>
              <a:t>&gt; </a:t>
            </a:r>
            <a:r>
              <a:rPr lang="ko-KR" altLang="en-US" sz="2000"/>
              <a:t>제목 </a:t>
            </a:r>
            <a:r>
              <a:rPr lang="en-US" altLang="ko-KR" sz="2000"/>
              <a:t>&lt;/h</a:t>
            </a:r>
            <a:r>
              <a:rPr lang="en-US" altLang="ko-KR" sz="2000" i="1"/>
              <a:t>n</a:t>
            </a:r>
            <a:r>
              <a:rPr lang="en-US" altLang="ko-KR" sz="2000" smtClean="0"/>
              <a:t>&gt;</a:t>
            </a:r>
            <a:endParaRPr lang="ko-KR" altLang="en-US" sz="2000"/>
          </a:p>
        </p:txBody>
      </p:sp>
      <p:sp>
        <p:nvSpPr>
          <p:cNvPr id="13" name="직사각형 12"/>
          <p:cNvSpPr/>
          <p:nvPr/>
        </p:nvSpPr>
        <p:spPr>
          <a:xfrm>
            <a:off x="634187" y="3419827"/>
            <a:ext cx="1544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mtClean="0"/>
              <a:t>&lt;p&gt; </a:t>
            </a:r>
            <a:r>
              <a:rPr lang="ko-KR" altLang="en-US" sz="2400" b="1" smtClean="0"/>
              <a:t>태그</a:t>
            </a:r>
            <a:endParaRPr lang="ko-KR" altLang="en-US" sz="2400" b="1"/>
          </a:p>
        </p:txBody>
      </p:sp>
      <p:sp>
        <p:nvSpPr>
          <p:cNvPr id="14" name="TextBox 13"/>
          <p:cNvSpPr txBox="1"/>
          <p:nvPr/>
        </p:nvSpPr>
        <p:spPr>
          <a:xfrm>
            <a:off x="1045028" y="4034890"/>
            <a:ext cx="95452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입력한 내용 앞뒤로 빈 줄이 생기면서 텍스트 단락이 만들어진다</a:t>
            </a:r>
            <a:r>
              <a:rPr lang="en-US" altLang="ko-KR" sz="200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형식</a:t>
            </a:r>
            <a:r>
              <a:rPr lang="en-US" altLang="ko-KR" sz="2000" smtClean="0"/>
              <a:t>: &lt;p&gt; </a:t>
            </a:r>
            <a:r>
              <a:rPr lang="ko-KR" altLang="en-US" sz="2000"/>
              <a:t>제목 </a:t>
            </a:r>
            <a:r>
              <a:rPr lang="en-US" altLang="ko-KR" sz="2000" smtClean="0"/>
              <a:t>&lt;/p&gt;</a:t>
            </a:r>
            <a:endParaRPr lang="ko-KR" altLang="en-US" sz="2000"/>
          </a:p>
        </p:txBody>
      </p:sp>
      <p:sp>
        <p:nvSpPr>
          <p:cNvPr id="15" name="직사각형 14"/>
          <p:cNvSpPr/>
          <p:nvPr/>
        </p:nvSpPr>
        <p:spPr>
          <a:xfrm>
            <a:off x="634187" y="5397917"/>
            <a:ext cx="16658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mtClean="0"/>
              <a:t>&lt;br&gt; </a:t>
            </a:r>
            <a:r>
              <a:rPr lang="ko-KR" altLang="en-US" sz="2400" b="1" smtClean="0"/>
              <a:t>태그</a:t>
            </a:r>
            <a:endParaRPr lang="ko-KR" altLang="en-US" sz="2400" b="1"/>
          </a:p>
        </p:txBody>
      </p:sp>
      <p:sp>
        <p:nvSpPr>
          <p:cNvPr id="16" name="TextBox 15"/>
          <p:cNvSpPr txBox="1"/>
          <p:nvPr/>
        </p:nvSpPr>
        <p:spPr>
          <a:xfrm>
            <a:off x="1045028" y="6012980"/>
            <a:ext cx="95452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smtClean="0"/>
              <a:t>&lt;br&gt; </a:t>
            </a:r>
            <a:r>
              <a:rPr lang="ko-KR" altLang="en-US" sz="2000" smtClean="0"/>
              <a:t>태그가 삽입한 위치에서 줄이 바뀐다</a:t>
            </a:r>
            <a:r>
              <a:rPr lang="en-US" altLang="ko-KR" sz="2000" smtClean="0"/>
              <a:t>. </a:t>
            </a:r>
            <a:r>
              <a:rPr lang="ko-KR" altLang="en-US" sz="2000" smtClean="0"/>
              <a:t>닫는 태그는 없다</a:t>
            </a:r>
            <a:r>
              <a:rPr lang="en-US" altLang="ko-KR" sz="2000" smtClean="0"/>
              <a:t>.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11250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 </a:t>
            </a:r>
            <a:r>
              <a:rPr lang="ko-KR" altLang="en-US" smtClean="0"/>
              <a:t>자주 쓰는 기본 태그 익히기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01-7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1544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mtClean="0"/>
              <a:t>&lt;b&gt; </a:t>
            </a:r>
            <a:r>
              <a:rPr lang="ko-KR" altLang="en-US" sz="2400" b="1" smtClean="0"/>
              <a:t>태그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95452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smtClean="0"/>
              <a:t>&lt;b&gt; </a:t>
            </a:r>
            <a:r>
              <a:rPr lang="ko-KR" altLang="en-US" sz="2000" smtClean="0"/>
              <a:t>태그로 감싼 텍스트를 진하게 표시한다</a:t>
            </a:r>
            <a:r>
              <a:rPr lang="en-US" altLang="ko-KR" sz="200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형식 </a:t>
            </a:r>
            <a:r>
              <a:rPr lang="en-US" altLang="ko-KR" sz="2000" smtClean="0"/>
              <a:t>: &lt;b&gt; </a:t>
            </a:r>
            <a:r>
              <a:rPr lang="ko-KR" altLang="en-US" sz="2000" smtClean="0"/>
              <a:t>텍스트 </a:t>
            </a:r>
            <a:r>
              <a:rPr lang="en-US" altLang="ko-KR" sz="2000" smtClean="0"/>
              <a:t>&lt;/b&gt;</a:t>
            </a:r>
            <a:endParaRPr lang="ko-KR" altLang="en-US" sz="2000"/>
          </a:p>
        </p:txBody>
      </p:sp>
      <p:sp>
        <p:nvSpPr>
          <p:cNvPr id="6" name="직사각형 5"/>
          <p:cNvSpPr/>
          <p:nvPr/>
        </p:nvSpPr>
        <p:spPr>
          <a:xfrm>
            <a:off x="634187" y="4043330"/>
            <a:ext cx="29851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mtClean="0"/>
              <a:t>&lt;b&gt; </a:t>
            </a:r>
            <a:r>
              <a:rPr lang="ko-KR" altLang="en-US" sz="2400" b="1" smtClean="0"/>
              <a:t>태그</a:t>
            </a:r>
            <a:r>
              <a:rPr lang="en-US" altLang="ko-KR" sz="2400" b="1" smtClean="0"/>
              <a:t>, &lt;i&gt; </a:t>
            </a:r>
            <a:r>
              <a:rPr lang="ko-KR" altLang="en-US" sz="2400" b="1" smtClean="0"/>
              <a:t>태그</a:t>
            </a:r>
            <a:endParaRPr lang="ko-KR" altLang="en-US" sz="2400" b="1"/>
          </a:p>
        </p:txBody>
      </p:sp>
      <p:sp>
        <p:nvSpPr>
          <p:cNvPr id="7" name="TextBox 6"/>
          <p:cNvSpPr txBox="1"/>
          <p:nvPr/>
        </p:nvSpPr>
        <p:spPr>
          <a:xfrm>
            <a:off x="1045028" y="4658393"/>
            <a:ext cx="95452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smtClean="0"/>
              <a:t>&lt;i&gt; </a:t>
            </a:r>
            <a:r>
              <a:rPr lang="ko-KR" altLang="en-US" sz="2000" smtClean="0"/>
              <a:t>태그로 감싼 텍스트를 이탤릭체로 표시한다</a:t>
            </a:r>
            <a:r>
              <a:rPr lang="en-US" altLang="ko-KR" sz="200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형식 </a:t>
            </a:r>
            <a:r>
              <a:rPr lang="en-US" altLang="ko-KR" sz="2000" smtClean="0"/>
              <a:t>: &lt;i&gt; </a:t>
            </a:r>
            <a:r>
              <a:rPr lang="ko-KR" altLang="en-US" sz="2000" smtClean="0"/>
              <a:t>텍스트 </a:t>
            </a:r>
            <a:r>
              <a:rPr lang="en-US" altLang="ko-KR" sz="2000" smtClean="0"/>
              <a:t>&lt;/i&gt;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84749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 </a:t>
            </a:r>
            <a:r>
              <a:rPr lang="ko-KR" altLang="en-US" smtClean="0"/>
              <a:t>자주 쓰는 기본 태그 익히기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01-7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19127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mtClean="0"/>
              <a:t>&lt;img&gt; </a:t>
            </a:r>
            <a:r>
              <a:rPr lang="ko-KR" altLang="en-US" sz="2400" b="1" smtClean="0"/>
              <a:t>태그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95452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/>
              <a:t>웹</a:t>
            </a:r>
            <a:r>
              <a:rPr lang="en-US" altLang="ko-KR" sz="2000" smtClean="0"/>
              <a:t> </a:t>
            </a:r>
            <a:r>
              <a:rPr lang="ko-KR" altLang="en-US" sz="2000" smtClean="0"/>
              <a:t>문서에 이미지를 넣는 태그</a:t>
            </a:r>
            <a:r>
              <a:rPr lang="en-US" altLang="ko-KR" sz="2000" smtClean="0"/>
              <a:t>. &lt;img&gt; </a:t>
            </a:r>
            <a:r>
              <a:rPr lang="ko-KR" altLang="en-US" sz="2000" smtClean="0"/>
              <a:t>태그 하나당 하나의 이미지</a:t>
            </a:r>
            <a:r>
              <a:rPr lang="en-US" altLang="ko-KR" sz="2000" smtClean="0"/>
              <a:t>.</a:t>
            </a:r>
            <a:br>
              <a:rPr lang="en-US" altLang="ko-KR" sz="2000" smtClean="0"/>
            </a:br>
            <a:r>
              <a:rPr lang="en-US" altLang="ko-KR" sz="2000" smtClean="0"/>
              <a:t>src </a:t>
            </a:r>
            <a:r>
              <a:rPr lang="ko-KR" altLang="en-US" sz="2000" smtClean="0"/>
              <a:t>속성을 이용해 이미지 파일 경로를 표시해야 한다</a:t>
            </a:r>
            <a:r>
              <a:rPr lang="en-US" altLang="ko-KR" sz="2000" smtClean="0"/>
              <a:t>.  </a:t>
            </a:r>
            <a:r>
              <a:rPr lang="ko-KR" altLang="en-US" sz="2000" smtClean="0"/>
              <a:t>닫는 태그는 없다  </a:t>
            </a:r>
            <a:endParaRPr lang="en-US" altLang="ko-KR" sz="2000" smtClean="0"/>
          </a:p>
          <a:p>
            <a:pPr>
              <a:lnSpc>
                <a:spcPct val="150000"/>
              </a:lnSpc>
            </a:pPr>
            <a:r>
              <a:rPr lang="ko-KR" altLang="en-US" sz="2000" smtClean="0"/>
              <a:t>형식 </a:t>
            </a:r>
            <a:r>
              <a:rPr lang="en-US" altLang="ko-KR" sz="2000" smtClean="0"/>
              <a:t>: </a:t>
            </a:r>
            <a:r>
              <a:rPr lang="en-US" altLang="ko-KR" sz="2000">
                <a:latin typeface="Courier"/>
              </a:rPr>
              <a:t>&lt;img src</a:t>
            </a:r>
            <a:r>
              <a:rPr lang="en-US" altLang="ko-KR" sz="2000" smtClean="0">
                <a:latin typeface="Courier"/>
              </a:rPr>
              <a:t>=“</a:t>
            </a:r>
            <a:r>
              <a:rPr lang="ko-KR" altLang="en-US" sz="2000" smtClean="0">
                <a:latin typeface="Courier"/>
              </a:rPr>
              <a:t>이미지</a:t>
            </a:r>
            <a:r>
              <a:rPr lang="en-US" altLang="ko-KR" sz="2000" smtClean="0">
                <a:latin typeface="Courier"/>
              </a:rPr>
              <a:t> </a:t>
            </a:r>
            <a:r>
              <a:rPr lang="ko-KR" altLang="en-US" sz="2000" smtClean="0">
                <a:latin typeface="Courier"/>
              </a:rPr>
              <a:t>파일 경로</a:t>
            </a:r>
            <a:r>
              <a:rPr lang="en-US" altLang="ko-KR" sz="2000" smtClean="0">
                <a:latin typeface="Courier"/>
              </a:rPr>
              <a:t>"&gt;</a:t>
            </a:r>
            <a:endParaRPr lang="ko-KR" altLang="en-US" sz="2000"/>
          </a:p>
        </p:txBody>
      </p:sp>
      <p:sp>
        <p:nvSpPr>
          <p:cNvPr id="6" name="직사각형 5"/>
          <p:cNvSpPr/>
          <p:nvPr/>
        </p:nvSpPr>
        <p:spPr>
          <a:xfrm>
            <a:off x="634187" y="4117976"/>
            <a:ext cx="1518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mtClean="0"/>
              <a:t>&lt;a&gt; </a:t>
            </a:r>
            <a:r>
              <a:rPr lang="ko-KR" altLang="en-US" sz="2400" b="1" smtClean="0"/>
              <a:t>태그</a:t>
            </a:r>
            <a:endParaRPr lang="ko-KR" altLang="en-US" sz="2400" b="1"/>
          </a:p>
        </p:txBody>
      </p:sp>
      <p:sp>
        <p:nvSpPr>
          <p:cNvPr id="7" name="TextBox 6"/>
          <p:cNvSpPr txBox="1"/>
          <p:nvPr/>
        </p:nvSpPr>
        <p:spPr>
          <a:xfrm>
            <a:off x="1045028" y="4733039"/>
            <a:ext cx="95452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/>
              <a:t>다른 문서나 외부 사이트로 연결하는 하이퍼링크 만드는 태그</a:t>
            </a:r>
            <a:endParaRPr lang="en-US" altLang="ko-KR" sz="2000" smtClean="0"/>
          </a:p>
          <a:p>
            <a:pPr>
              <a:lnSpc>
                <a:spcPct val="150000"/>
              </a:lnSpc>
            </a:pPr>
            <a:r>
              <a:rPr lang="ko-KR" altLang="en-US" sz="2000" smtClean="0"/>
              <a:t>텍스트나 이미지를 </a:t>
            </a:r>
            <a:r>
              <a:rPr lang="en-US" altLang="ko-KR" sz="2000" smtClean="0"/>
              <a:t>&lt;a&gt; </a:t>
            </a:r>
            <a:r>
              <a:rPr lang="ko-KR" altLang="en-US" sz="2000" smtClean="0"/>
              <a:t>태그와 </a:t>
            </a:r>
            <a:r>
              <a:rPr lang="en-US" altLang="ko-KR" sz="2000" smtClean="0"/>
              <a:t>&lt;/a&gt; </a:t>
            </a:r>
            <a:r>
              <a:rPr lang="ko-KR" altLang="en-US" sz="2000" smtClean="0"/>
              <a:t>태그로 감싸준다</a:t>
            </a:r>
            <a:r>
              <a:rPr lang="en-US" altLang="ko-KR" sz="200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smtClean="0"/>
              <a:t>형식 </a:t>
            </a:r>
            <a:r>
              <a:rPr lang="en-US" altLang="ko-KR" sz="2000" smtClean="0"/>
              <a:t>: &lt;a href=“</a:t>
            </a:r>
            <a:r>
              <a:rPr lang="ko-KR" altLang="en-US" sz="2000" smtClean="0"/>
              <a:t>링크할 주소</a:t>
            </a:r>
            <a:r>
              <a:rPr lang="en-US" altLang="ko-KR" sz="2000" smtClean="0"/>
              <a:t>＂&gt; </a:t>
            </a:r>
            <a:r>
              <a:rPr lang="ko-KR" altLang="en-US" sz="2000" smtClean="0"/>
              <a:t>텍스트 또는 이미지 </a:t>
            </a:r>
            <a:r>
              <a:rPr lang="en-US" altLang="ko-KR" sz="2000" smtClean="0"/>
              <a:t>&lt;/a&gt;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44168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 </a:t>
            </a:r>
            <a:r>
              <a:rPr lang="ko-KR" altLang="en-US" smtClean="0"/>
              <a:t>자주 쓰는 기본 태그 익히기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01-7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mtClean="0"/>
              <a:t>주석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101011" y="2197499"/>
            <a:ext cx="95452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/>
              <a:t>나중에 자신이 작성한 </a:t>
            </a:r>
            <a:r>
              <a:rPr lang="en-US" altLang="ko-KR" sz="2000"/>
              <a:t>HTML </a:t>
            </a:r>
            <a:r>
              <a:rPr lang="ko-KR" altLang="en-US" sz="2000"/>
              <a:t>소스를 보거나 다른 사람이 </a:t>
            </a:r>
            <a:r>
              <a:rPr lang="en-US" altLang="ko-KR" sz="2000"/>
              <a:t>HTML </a:t>
            </a:r>
            <a:r>
              <a:rPr lang="ko-KR" altLang="en-US" sz="2000"/>
              <a:t>소스를 열어보더라도 페이지 내용을 쉽게 이해할 수 있도록 </a:t>
            </a:r>
            <a:r>
              <a:rPr lang="ko-KR" altLang="en-US" sz="2000" smtClean="0"/>
              <a:t>붙이는 설명글</a:t>
            </a:r>
            <a:endParaRPr lang="en-US" altLang="ko-KR" sz="2000" smtClean="0"/>
          </a:p>
          <a:p>
            <a:pPr>
              <a:lnSpc>
                <a:spcPct val="150000"/>
              </a:lnSpc>
            </a:pPr>
            <a:r>
              <a:rPr lang="ko-KR" altLang="en-US" sz="2000"/>
              <a:t>웹 브라우저에서 해석하지도 않고</a:t>
            </a:r>
            <a:r>
              <a:rPr lang="en-US" altLang="ko-KR" sz="2000"/>
              <a:t>, </a:t>
            </a:r>
            <a:r>
              <a:rPr lang="ko-KR" altLang="en-US" sz="2000"/>
              <a:t>나타나지도 </a:t>
            </a:r>
            <a:r>
              <a:rPr lang="ko-KR" altLang="en-US" sz="2000" smtClean="0"/>
              <a:t>않는다</a:t>
            </a:r>
            <a:endParaRPr lang="en-US" altLang="ko-KR" sz="2000" smtClean="0"/>
          </a:p>
          <a:p>
            <a:pPr>
              <a:lnSpc>
                <a:spcPct val="150000"/>
              </a:lnSpc>
            </a:pPr>
            <a:r>
              <a:rPr lang="en-US" altLang="ko-KR" sz="2000" smtClean="0"/>
              <a:t>&lt;!-- </a:t>
            </a:r>
            <a:r>
              <a:rPr lang="ko-KR" altLang="en-US" sz="2000"/>
              <a:t>와 </a:t>
            </a:r>
            <a:r>
              <a:rPr lang="en-US" altLang="ko-KR" sz="2000"/>
              <a:t>--&gt; </a:t>
            </a:r>
            <a:r>
              <a:rPr lang="ko-KR" altLang="en-US" sz="2000"/>
              <a:t>사이에 원하는 내용을 </a:t>
            </a:r>
            <a:r>
              <a:rPr lang="ko-KR" altLang="en-US" sz="2000" smtClean="0"/>
              <a:t>쓰고</a:t>
            </a:r>
            <a:r>
              <a:rPr lang="en-US" altLang="ko-KR" sz="2000"/>
              <a:t>, </a:t>
            </a:r>
            <a:r>
              <a:rPr lang="ko-KR" altLang="en-US" sz="2000"/>
              <a:t>여러 줄에 걸친 주석도 </a:t>
            </a:r>
            <a:r>
              <a:rPr lang="ko-KR" altLang="en-US" sz="2000" smtClean="0"/>
              <a:t>가능하다</a:t>
            </a:r>
            <a:r>
              <a:rPr lang="en-US" altLang="ko-KR" sz="2000" smtClean="0"/>
              <a:t>.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19603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이 사이트는 어떻게 만든거지</a:t>
            </a:r>
            <a:r>
              <a:rPr lang="en-US" altLang="ko-KR" dirty="0" smtClean="0"/>
              <a:t>? - </a:t>
            </a:r>
            <a:r>
              <a:rPr lang="ko-KR" altLang="en-US" dirty="0" smtClean="0"/>
              <a:t>개발자도구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01-8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31734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mtClean="0"/>
              <a:t>Web Developer </a:t>
            </a:r>
            <a:r>
              <a:rPr lang="ko-KR" altLang="en-US" sz="2400" b="1" smtClean="0"/>
              <a:t>도구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993710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브라우저에 추가해서 사용하는 부가 기능 도구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크롬 </a:t>
            </a:r>
            <a:r>
              <a:rPr lang="ko-KR" altLang="en-US" sz="2000" dirty="0" err="1"/>
              <a:t>웹스토어</a:t>
            </a:r>
            <a:r>
              <a:rPr lang="en-US" altLang="ko-KR" sz="2000" dirty="0"/>
              <a:t>(</a:t>
            </a:r>
            <a:r>
              <a:rPr lang="en-US" altLang="ko-KR" sz="2000" dirty="0">
                <a:hlinkClick r:id="rId2"/>
              </a:rPr>
              <a:t>http://chrome.google.com/webstore</a:t>
            </a:r>
            <a:r>
              <a:rPr lang="en-US" altLang="ko-KR" sz="2000" dirty="0"/>
              <a:t>)</a:t>
            </a:r>
            <a:r>
              <a:rPr lang="ko-KR" altLang="en-US" sz="2000" dirty="0" smtClean="0"/>
              <a:t>에서 </a:t>
            </a:r>
            <a:r>
              <a:rPr lang="en-US" altLang="ko-KR" sz="2000" dirty="0"/>
              <a:t>Web Developer </a:t>
            </a:r>
            <a:r>
              <a:rPr lang="ko-KR" altLang="en-US" sz="2000" dirty="0"/>
              <a:t>도구 </a:t>
            </a:r>
            <a:r>
              <a:rPr lang="ko-KR" altLang="en-US" sz="2000" dirty="0" smtClean="0"/>
              <a:t>추가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- </a:t>
            </a:r>
            <a:r>
              <a:rPr lang="ko-KR" altLang="en-US" sz="2000" dirty="0" err="1" smtClean="0"/>
              <a:t>파이어폭스에서는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Web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Developer </a:t>
            </a:r>
            <a:r>
              <a:rPr lang="ko-KR" altLang="en-US" sz="2000" dirty="0" smtClean="0"/>
              <a:t>부가 기능 추가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현재 보고 있는 사이트에서 </a:t>
            </a:r>
            <a:r>
              <a:rPr lang="en-US" altLang="ko-KR" sz="2000" dirty="0" smtClean="0"/>
              <a:t>CSS</a:t>
            </a:r>
            <a:r>
              <a:rPr lang="ko-KR" altLang="en-US" sz="2000" dirty="0" smtClean="0"/>
              <a:t>를 없애고 순수 </a:t>
            </a:r>
            <a:r>
              <a:rPr lang="ko-KR" altLang="en-US" sz="2000" dirty="0" err="1" smtClean="0"/>
              <a:t>마크업만</a:t>
            </a:r>
            <a:r>
              <a:rPr lang="ko-KR" altLang="en-US" sz="2000" dirty="0" smtClean="0"/>
              <a:t> 보는 것 가능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이미지나 폼 요소만 따로 관리하는 것도 가능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웹 사이트를 개발하면서 특정 부분만 체크해 볼 수 있다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592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웹</a:t>
            </a:r>
            <a:r>
              <a:rPr lang="en-US" altLang="ko-KR" smtClean="0"/>
              <a:t>, HTML </a:t>
            </a:r>
            <a:r>
              <a:rPr lang="ko-KR" altLang="en-US" smtClean="0"/>
              <a:t>이해하기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01-1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8457" y="1259633"/>
            <a:ext cx="3545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HTML</a:t>
            </a:r>
            <a:r>
              <a:rPr lang="ko-KR" altLang="en-US" sz="2400" b="1" dirty="0" smtClean="0"/>
              <a:t>이란 무엇일까요</a:t>
            </a:r>
            <a:r>
              <a:rPr lang="en-US" altLang="ko-KR" sz="2400" b="1" dirty="0" smtClean="0"/>
              <a:t>?</a:t>
            </a:r>
            <a:endParaRPr lang="ko-KR" alt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61051" y="1715864"/>
            <a:ext cx="1010505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컴퓨터에서 사용하는 모든 파일에는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 각각 고유의 파일 포맷이 있듯이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웹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브라우저에서 사용하는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에서는 사용하는 파일은 *</a:t>
            </a:r>
            <a:r>
              <a:rPr lang="en-US" altLang="ko-KR" sz="2000" dirty="0"/>
              <a:t>.html(</a:t>
            </a:r>
            <a:r>
              <a:rPr lang="ko-KR" altLang="en-US" sz="2000" dirty="0"/>
              <a:t>또는 *</a:t>
            </a:r>
            <a:r>
              <a:rPr lang="en-US" altLang="ko-KR" sz="2000" dirty="0"/>
              <a:t>.</a:t>
            </a:r>
            <a:r>
              <a:rPr lang="en-US" altLang="ko-KR" sz="2000" dirty="0" err="1"/>
              <a:t>htm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웹 문서로 </a:t>
            </a:r>
            <a:r>
              <a:rPr lang="ko-KR" altLang="en-US" sz="2000" dirty="0"/>
              <a:t>저장해야 </a:t>
            </a:r>
            <a:r>
              <a:rPr lang="ko-KR" altLang="en-US" sz="2000" dirty="0" smtClean="0"/>
              <a:t>한다</a:t>
            </a:r>
            <a:r>
              <a:rPr lang="en-US" altLang="ko-KR" sz="20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2000" b="1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HTML(Hyper </a:t>
            </a:r>
            <a:r>
              <a:rPr lang="en-US" altLang="ko-KR" sz="2000" b="1" dirty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Text Markup Language</a:t>
            </a:r>
            <a:r>
              <a:rPr lang="en-US" altLang="ko-KR" sz="2000" b="1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인터넷 서비스의 하나인 </a:t>
            </a:r>
            <a:r>
              <a:rPr lang="ko-KR" altLang="en-US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웹</a:t>
            </a:r>
            <a:r>
              <a:rPr lang="en-US" altLang="ko-KR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(World Wide Web, WWW, W3)</a:t>
            </a:r>
            <a:r>
              <a:rPr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을 통해 전세계에 </a:t>
            </a:r>
            <a:r>
              <a:rPr lang="ko-KR" altLang="en-US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공유</a:t>
            </a:r>
            <a:r>
              <a:rPr lang="en-US" altLang="ko-KR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서비스</a:t>
            </a:r>
            <a:r>
              <a:rPr lang="en-US" altLang="ko-KR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하고자 하는 웹 문서</a:t>
            </a:r>
            <a:r>
              <a:rPr lang="en-US" altLang="ko-KR" sz="2000" dirty="0" smtClean="0">
                <a:latin typeface="가는각진제목체" pitchFamily="18" charset="-127"/>
                <a:ea typeface="가는각진제목체" pitchFamily="18" charset="-127"/>
              </a:rPr>
              <a:t>(Web Page)</a:t>
            </a:r>
            <a:r>
              <a:rPr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 작성을 위한 </a:t>
            </a:r>
            <a:r>
              <a:rPr lang="ko-KR" altLang="en-US" sz="2000" dirty="0" err="1" smtClean="0">
                <a:solidFill>
                  <a:srgbClr val="FF0000"/>
                </a:solidFill>
                <a:latin typeface="가는각진제목체" pitchFamily="18" charset="-127"/>
                <a:ea typeface="가는각진제목체" pitchFamily="18" charset="-127"/>
              </a:rPr>
              <a:t>마크업</a:t>
            </a:r>
            <a:r>
              <a:rPr lang="ko-KR" altLang="en-US" sz="2000" dirty="0" smtClean="0">
                <a:solidFill>
                  <a:srgbClr val="FF0000"/>
                </a:solidFill>
                <a:latin typeface="가는각진제목체" pitchFamily="18" charset="-127"/>
                <a:ea typeface="가는각진제목체" pitchFamily="18" charset="-127"/>
              </a:rPr>
              <a:t> 언어</a:t>
            </a:r>
            <a:r>
              <a:rPr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이다</a:t>
            </a:r>
            <a:r>
              <a:rPr lang="en-US" altLang="ko-KR" sz="20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공유를 위해 </a:t>
            </a:r>
            <a:r>
              <a:rPr lang="en-US" altLang="ko-KR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Web Server</a:t>
            </a:r>
            <a:r>
              <a:rPr lang="ko-KR" altLang="en-US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의 </a:t>
            </a:r>
            <a:r>
              <a:rPr lang="en-US" altLang="ko-KR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[</a:t>
            </a:r>
            <a:r>
              <a:rPr lang="ko-KR" altLang="en-US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웹 디렉터리</a:t>
            </a:r>
            <a:r>
              <a:rPr lang="en-US" altLang="ko-KR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]</a:t>
            </a:r>
            <a:r>
              <a:rPr lang="ko-KR" altLang="en-US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에</a:t>
            </a:r>
            <a:r>
              <a:rPr lang="en-US" altLang="ko-KR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저장되며</a:t>
            </a:r>
            <a:r>
              <a:rPr lang="en-US" altLang="ko-KR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웹 클라이언트</a:t>
            </a:r>
            <a:r>
              <a:rPr lang="en-US" altLang="ko-KR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브라우저</a:t>
            </a:r>
            <a:r>
              <a:rPr lang="en-US" altLang="ko-KR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에 다운로드 되어 </a:t>
            </a:r>
            <a:r>
              <a:rPr lang="ko-KR" altLang="en-US" sz="2000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파싱되고</a:t>
            </a:r>
            <a:r>
              <a:rPr lang="en-US" altLang="ko-KR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2000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렌더링</a:t>
            </a:r>
            <a:r>
              <a:rPr lang="ko-KR" altLang="en-US" sz="2000" dirty="0" err="1" smtClean="0">
                <a:latin typeface="가는각진제목체" pitchFamily="18" charset="-127"/>
                <a:ea typeface="가는각진제목체" pitchFamily="18" charset="-127"/>
              </a:rPr>
              <a:t>되는</a:t>
            </a:r>
            <a:r>
              <a:rPr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 텍스트 언어이다</a:t>
            </a:r>
            <a:r>
              <a:rPr lang="en-US" altLang="ko-KR" sz="20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HTML</a:t>
            </a:r>
            <a:r>
              <a:rPr lang="ko-KR" altLang="en-US" dirty="0"/>
              <a:t> </a:t>
            </a:r>
            <a:r>
              <a:rPr lang="ko-KR" altLang="en-US" dirty="0" smtClean="0"/>
              <a:t>규격은  </a:t>
            </a:r>
            <a:r>
              <a:rPr lang="en-US" altLang="ko-KR" dirty="0" smtClean="0"/>
              <a:t>W3C</a:t>
            </a:r>
            <a:r>
              <a:rPr lang="ko-KR" altLang="en-US" dirty="0" smtClean="0"/>
              <a:t>에서 관리한다</a:t>
            </a:r>
            <a:r>
              <a:rPr lang="en-US" altLang="ko-KR" dirty="0" smtClean="0"/>
              <a:t>.</a:t>
            </a:r>
            <a:endParaRPr lang="en-US" altLang="ko-KR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HTML</a:t>
            </a:r>
            <a:r>
              <a:rPr lang="ko-KR" altLang="en-US" dirty="0" smtClean="0">
                <a:latin typeface="+mn-ea"/>
              </a:rPr>
              <a:t>은 문서 내용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구조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표현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하이퍼링크들을 위한 다양한 태그 명령어들로 구성된다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print"/>
          <a:srcRect b="4036"/>
          <a:stretch/>
        </p:blipFill>
        <p:spPr>
          <a:xfrm>
            <a:off x="5629861" y="1424320"/>
            <a:ext cx="5631174" cy="126520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937770" y="3190672"/>
            <a:ext cx="3128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예전에 유닉스에서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자리만 지원해서</a:t>
            </a:r>
            <a:r>
              <a:rPr lang="en-US" altLang="ko-KR" sz="1200" dirty="0" smtClean="0"/>
              <a:t>…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6614806" y="5894962"/>
            <a:ext cx="2199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W3C : consortium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685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웹</a:t>
            </a:r>
            <a:r>
              <a:rPr lang="en-US" altLang="ko-KR" smtClean="0"/>
              <a:t>, HTML </a:t>
            </a:r>
            <a:r>
              <a:rPr lang="ko-KR" altLang="en-US" smtClean="0"/>
              <a:t>이해하기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01-1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8457" y="1259633"/>
            <a:ext cx="3545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HTML</a:t>
            </a:r>
            <a:r>
              <a:rPr lang="ko-KR" altLang="en-US" sz="2400" b="1" dirty="0" smtClean="0"/>
              <a:t>이란 무엇일까요</a:t>
            </a:r>
            <a:r>
              <a:rPr lang="en-US" altLang="ko-KR" sz="2400" b="1" dirty="0" smtClean="0"/>
              <a:t>?</a:t>
            </a:r>
            <a:endParaRPr lang="ko-KR" alt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61051" y="1715864"/>
            <a:ext cx="1010505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HTML </a:t>
            </a:r>
            <a:r>
              <a:rPr lang="ko-KR" altLang="en-US" dirty="0" smtClean="0"/>
              <a:t>문서는 텍스트뿐만 아니라 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링크 등 여러 요소들을 다루고 표시할 수 있다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웹</a:t>
            </a:r>
            <a:r>
              <a:rPr lang="en-US" altLang="ko-KR" dirty="0" smtClean="0"/>
              <a:t> </a:t>
            </a:r>
            <a:r>
              <a:rPr lang="ko-KR" altLang="en-US" dirty="0" smtClean="0"/>
              <a:t>브라우저는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로 작성된 웹 문서를 웹 서버로부터 다운로드 받아 </a:t>
            </a:r>
            <a:r>
              <a:rPr lang="ko-KR" altLang="en-US" dirty="0" err="1" smtClean="0"/>
              <a:t>파싱하고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렌더링하여</a:t>
            </a:r>
            <a:r>
              <a:rPr lang="ko-KR" altLang="en-US" dirty="0" smtClean="0"/>
              <a:t> 사용자에게 보여주는 </a:t>
            </a:r>
            <a:r>
              <a:rPr lang="en-US" altLang="ko-KR" dirty="0" smtClean="0"/>
              <a:t>User-agent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크롬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파이어폭스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사파리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오페라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익스플로러</a:t>
            </a:r>
            <a:r>
              <a:rPr lang="ko-KR" altLang="en-US" dirty="0" smtClean="0"/>
              <a:t> 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9" name="Group 39"/>
          <p:cNvGrpSpPr>
            <a:grpSpLocks/>
          </p:cNvGrpSpPr>
          <p:nvPr/>
        </p:nvGrpSpPr>
        <p:grpSpPr bwMode="auto">
          <a:xfrm>
            <a:off x="1660027" y="2929107"/>
            <a:ext cx="9024800" cy="3763618"/>
            <a:chOff x="341" y="1440"/>
            <a:chExt cx="4789" cy="2210"/>
          </a:xfrm>
        </p:grpSpPr>
        <p:pic>
          <p:nvPicPr>
            <p:cNvPr id="10" name="Picture 8" descr="D:\PPT\자바웹프로그래밍\PPT이미지\한빛사이트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28" y="2880"/>
              <a:ext cx="672" cy="6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9" descr="D:\PPT\자바웹프로그래밍\PPT이미지\컴퓨터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44" y="2928"/>
              <a:ext cx="720" cy="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11" descr="D:\PPT\자바웹프로그래밍\PPT이미지\서버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30" y="2701"/>
              <a:ext cx="482" cy="7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V="1">
              <a:off x="1776" y="1872"/>
              <a:ext cx="1056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V="1">
              <a:off x="1910" y="2022"/>
              <a:ext cx="922" cy="9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pic>
          <p:nvPicPr>
            <p:cNvPr id="15" name="Picture 10" descr="D:\PPT\자바웹프로그래밍\PPT이미지\서버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784" y="1440"/>
              <a:ext cx="482" cy="7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>
              <a:off x="1200" y="326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2010" y="3072"/>
              <a:ext cx="1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2010" y="3308"/>
              <a:ext cx="1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4041" y="3120"/>
              <a:ext cx="6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AutoShape 19"/>
            <p:cNvSpPr>
              <a:spLocks noChangeArrowheads="1"/>
            </p:cNvSpPr>
            <p:nvPr/>
          </p:nvSpPr>
          <p:spPr bwMode="auto">
            <a:xfrm>
              <a:off x="2546" y="3332"/>
              <a:ext cx="576" cy="314"/>
            </a:xfrm>
            <a:prstGeom prst="foldedCorner">
              <a:avLst>
                <a:gd name="adj" fmla="val 12500"/>
              </a:avLst>
            </a:prstGeom>
            <a:solidFill>
              <a:srgbClr val="BEE1F6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&lt;HTML&gt;</a:t>
              </a:r>
            </a:p>
            <a:p>
              <a:pPr algn="ctr"/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&lt;BODY&gt;</a:t>
              </a:r>
            </a:p>
            <a:p>
              <a:pPr algn="ctr">
                <a:lnSpc>
                  <a:spcPct val="50000"/>
                </a:lnSpc>
              </a:pPr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…</a:t>
              </a:r>
            </a:p>
          </p:txBody>
        </p:sp>
        <p:sp>
          <p:nvSpPr>
            <p:cNvPr id="21" name="AutoShape 20"/>
            <p:cNvSpPr>
              <a:spLocks noChangeArrowheads="1"/>
            </p:cNvSpPr>
            <p:nvPr/>
          </p:nvSpPr>
          <p:spPr bwMode="auto">
            <a:xfrm>
              <a:off x="4698" y="2964"/>
              <a:ext cx="246" cy="336"/>
            </a:xfrm>
            <a:prstGeom prst="foldedCorner">
              <a:avLst>
                <a:gd name="adj" fmla="val 12500"/>
              </a:avLst>
            </a:prstGeom>
            <a:solidFill>
              <a:srgbClr val="BEE1F6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4602" y="3312"/>
              <a:ext cx="528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sz="1300" dirty="0">
                  <a:latin typeface="맑은 고딕" pitchFamily="50" charset="-127"/>
                  <a:ea typeface="맑은 고딕" pitchFamily="50" charset="-127"/>
                </a:rPr>
                <a:t>index.html</a:t>
              </a:r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4078" y="2869"/>
              <a:ext cx="720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④ </a:t>
              </a:r>
              <a:r>
                <a:rPr lang="ko-KR" altLang="en-US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요청 분석</a:t>
              </a:r>
            </a:p>
            <a:p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HTML </a:t>
              </a:r>
              <a:r>
                <a:rPr lang="ko-KR" altLang="en-US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파일 읽기</a:t>
              </a: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2726" y="2155"/>
              <a:ext cx="564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DNS 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서버</a:t>
              </a: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2471" y="2389"/>
              <a:ext cx="912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② IP </a:t>
              </a:r>
              <a:r>
                <a:rPr lang="ko-KR" altLang="en-US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주소로 변환</a:t>
              </a:r>
            </a:p>
            <a:p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211.xxx.xxx.com</a:t>
              </a: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1574" y="2221"/>
              <a:ext cx="672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① URL </a:t>
              </a:r>
              <a:r>
                <a:rPr lang="ko-KR" altLang="en-US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입력</a:t>
              </a:r>
            </a:p>
            <a:p>
              <a:pPr algn="r"/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www.xxx.com</a:t>
              </a:r>
            </a:p>
          </p:txBody>
        </p:sp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341" y="3542"/>
              <a:ext cx="1076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⑥ HTML </a:t>
              </a:r>
              <a:r>
                <a:rPr lang="ko-KR" altLang="en-US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해석 및 화면 구성</a:t>
              </a: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1424" y="3458"/>
              <a:ext cx="561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ko-KR" sz="1400" b="1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400" b="1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웹 브라우저</a:t>
              </a:r>
              <a:r>
                <a:rPr lang="en-US" altLang="ko-KR" sz="1400" b="1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]</a:t>
              </a:r>
              <a:endParaRPr lang="ko-KR" altLang="en-US" sz="14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3655" y="3458"/>
              <a:ext cx="432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400" b="1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웹 서버</a:t>
              </a:r>
              <a:r>
                <a:rPr lang="en-US" altLang="ko-KR" sz="1400" b="1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]</a:t>
              </a:r>
              <a:endParaRPr lang="ko-KR" altLang="en-US" sz="14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3555" y="2953"/>
              <a:ext cx="240" cy="240"/>
            </a:xfrm>
            <a:prstGeom prst="rect">
              <a:avLst/>
            </a:prstGeom>
            <a:solidFill>
              <a:srgbClr val="FFF6C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80</a:t>
              </a:r>
            </a:p>
            <a:p>
              <a:pPr algn="ctr"/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포트</a:t>
              </a: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2101" y="2832"/>
              <a:ext cx="1491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③ HTML </a:t>
              </a:r>
              <a:r>
                <a:rPr lang="ko-KR" altLang="en-US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페이지 요청</a:t>
              </a:r>
            </a:p>
            <a:p>
              <a:r>
                <a:rPr lang="en-US" altLang="ko-KR" sz="14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http://www.xxx.com/index.html</a:t>
              </a:r>
            </a:p>
          </p:txBody>
        </p:sp>
        <p:sp>
          <p:nvSpPr>
            <p:cNvPr id="32" name="Text Box 32"/>
            <p:cNvSpPr txBox="1">
              <a:spLocks noChangeArrowheads="1"/>
            </p:cNvSpPr>
            <p:nvPr/>
          </p:nvSpPr>
          <p:spPr bwMode="auto">
            <a:xfrm>
              <a:off x="2106" y="3163"/>
              <a:ext cx="115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⑤ HTML </a:t>
              </a:r>
              <a:r>
                <a:rPr lang="ko-KR" altLang="en-US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파일</a:t>
              </a:r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텍스트</a:t>
              </a:r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응답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685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웹</a:t>
            </a:r>
            <a:r>
              <a:rPr lang="en-US" altLang="ko-KR" dirty="0" smtClean="0"/>
              <a:t>, HTML </a:t>
            </a:r>
            <a:r>
              <a:rPr lang="ko-KR" altLang="en-US" dirty="0" smtClean="0"/>
              <a:t>이해하기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01-1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8457" y="1259633"/>
            <a:ext cx="3545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HTML</a:t>
            </a:r>
            <a:r>
              <a:rPr lang="ko-KR" altLang="en-US" sz="2400" b="1" dirty="0" smtClean="0"/>
              <a:t>이란 무엇일까요</a:t>
            </a:r>
            <a:r>
              <a:rPr lang="en-US" altLang="ko-KR" sz="2400" b="1" dirty="0" smtClean="0"/>
              <a:t>?</a:t>
            </a:r>
            <a:endParaRPr lang="ko-KR" altLang="en-US" sz="2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58941" y="2793178"/>
            <a:ext cx="4695825" cy="7524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74970" y="2135602"/>
            <a:ext cx="3311639" cy="2155058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4096139" y="2920479"/>
            <a:ext cx="2603241" cy="186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4189445" y="3368349"/>
            <a:ext cx="2385525" cy="410549"/>
            <a:chOff x="4189445" y="2892490"/>
            <a:chExt cx="2385525" cy="41054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189445" y="2892490"/>
              <a:ext cx="0" cy="41054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4189445" y="3303039"/>
              <a:ext cx="23855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2" name="타원 21"/>
          <p:cNvSpPr/>
          <p:nvPr/>
        </p:nvSpPr>
        <p:spPr>
          <a:xfrm>
            <a:off x="1558941" y="2793178"/>
            <a:ext cx="568439" cy="2952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1558941" y="3141422"/>
            <a:ext cx="409818" cy="1989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945796" y="2301858"/>
            <a:ext cx="4103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C00000"/>
                </a:solidFill>
              </a:rPr>
              <a:t>&lt;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img</a:t>
            </a:r>
            <a:r>
              <a:rPr lang="en-US" altLang="ko-KR" sz="1600" dirty="0" smtClean="0">
                <a:solidFill>
                  <a:srgbClr val="C00000"/>
                </a:solidFill>
              </a:rPr>
              <a:t>&gt;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</a:rPr>
              <a:t>: </a:t>
            </a:r>
            <a:r>
              <a:rPr lang="ko-KR" altLang="en-US" sz="1600" dirty="0" smtClean="0">
                <a:solidFill>
                  <a:srgbClr val="C00000"/>
                </a:solidFill>
              </a:rPr>
              <a:t>이미지를 연결하는 태그</a:t>
            </a:r>
            <a:r>
              <a:rPr lang="en-US" altLang="ko-KR" sz="1600" dirty="0" smtClean="0">
                <a:solidFill>
                  <a:srgbClr val="C00000"/>
                </a:solidFill>
              </a:rPr>
              <a:t>(</a:t>
            </a:r>
            <a:r>
              <a:rPr lang="ko-KR" altLang="en-US" sz="1600" dirty="0" smtClean="0">
                <a:solidFill>
                  <a:srgbClr val="C00000"/>
                </a:solidFill>
              </a:rPr>
              <a:t>명령어</a:t>
            </a:r>
            <a:r>
              <a:rPr lang="en-US" altLang="ko-KR" sz="1600" dirty="0" smtClean="0">
                <a:solidFill>
                  <a:srgbClr val="C00000"/>
                </a:solidFill>
              </a:rPr>
              <a:t>)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45796" y="3704371"/>
            <a:ext cx="3090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C00000"/>
                </a:solidFill>
              </a:rPr>
              <a:t>&lt;p&gt;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</a:rPr>
              <a:t>: </a:t>
            </a:r>
            <a:r>
              <a:rPr lang="ko-KR" altLang="en-US" sz="1600" dirty="0" smtClean="0">
                <a:solidFill>
                  <a:srgbClr val="C00000"/>
                </a:solidFill>
              </a:rPr>
              <a:t>텍스트를 연결하는 태그 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55304" y="4736663"/>
            <a:ext cx="8415130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/>
              <a:t>태그를 사용해서 웹 문서를 만들면 웹 브라우저가 태그를 해석하고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렌더링하여</a:t>
            </a:r>
            <a:r>
              <a:rPr lang="ko-KR" altLang="en-US" dirty="0" smtClean="0"/>
              <a:t> 위와 같은 화면을 사용자에게 보여줍니다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049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웹</a:t>
            </a:r>
            <a:r>
              <a:rPr lang="en-US" altLang="ko-KR" smtClean="0"/>
              <a:t>, HTML </a:t>
            </a:r>
            <a:r>
              <a:rPr lang="ko-KR" altLang="en-US" smtClean="0"/>
              <a:t>이해하기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01-1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8457" y="1259633"/>
            <a:ext cx="3545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HTML5</a:t>
            </a:r>
            <a:r>
              <a:rPr lang="ko-KR" altLang="en-US" sz="2400" b="1" dirty="0" smtClean="0"/>
              <a:t>가 나오기까지</a:t>
            </a:r>
            <a:endParaRPr lang="ko-KR" altLang="en-US" sz="2400" b="1" dirty="0"/>
          </a:p>
        </p:txBody>
      </p:sp>
      <p:sp>
        <p:nvSpPr>
          <p:cNvPr id="8" name="직사각형 7"/>
          <p:cNvSpPr/>
          <p:nvPr/>
        </p:nvSpPr>
        <p:spPr>
          <a:xfrm>
            <a:off x="2267339" y="2006087"/>
            <a:ext cx="7791061" cy="55983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724538" y="2090063"/>
            <a:ext cx="699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텍스트로만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이용하던 인터넷 서비스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267339" y="2692086"/>
            <a:ext cx="7791061" cy="55983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724538" y="2776062"/>
            <a:ext cx="699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웹 브라우저가 등장하면서 인터넷은 웹 서비스 중심으로 변화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2267339" y="3423980"/>
            <a:ext cx="7791061" cy="55983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724538" y="3507956"/>
            <a:ext cx="699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브라우저 업체들간의 경쟁</a:t>
            </a:r>
            <a:r>
              <a:rPr lang="en-US" altLang="ko-KR" dirty="0" smtClean="0"/>
              <a:t>. W3C </a:t>
            </a:r>
            <a:r>
              <a:rPr lang="ko-KR" altLang="en-US" dirty="0" smtClean="0"/>
              <a:t>설립하고 </a:t>
            </a:r>
            <a:r>
              <a:rPr lang="en-US" altLang="ko-KR" dirty="0" smtClean="0"/>
              <a:t>HTML 4.01</a:t>
            </a:r>
            <a:r>
              <a:rPr lang="ko-KR" altLang="en-US" dirty="0" smtClean="0"/>
              <a:t>까지 발표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2267339" y="4140139"/>
            <a:ext cx="7791061" cy="55983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724538" y="4224115"/>
            <a:ext cx="699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W3C</a:t>
            </a:r>
            <a:r>
              <a:rPr lang="ko-KR" altLang="en-US" dirty="0" smtClean="0"/>
              <a:t>에서 새로운 표준으로 </a:t>
            </a:r>
            <a:r>
              <a:rPr lang="en-US" altLang="ko-KR" dirty="0" smtClean="0"/>
              <a:t>XHTML 1.0 </a:t>
            </a:r>
            <a:r>
              <a:rPr lang="ko-KR" altLang="en-US" dirty="0" smtClean="0"/>
              <a:t>발표하지만 실패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267339" y="4836676"/>
            <a:ext cx="7791061" cy="55983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724538" y="4920652"/>
            <a:ext cx="699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브라우저 업체들 중심으로 </a:t>
            </a:r>
            <a:r>
              <a:rPr lang="en-US" altLang="ko-KR" dirty="0" smtClean="0"/>
              <a:t>WHAT WG </a:t>
            </a:r>
            <a:r>
              <a:rPr lang="ko-KR" altLang="en-US" dirty="0" smtClean="0"/>
              <a:t>결성하고 새로운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표준 개발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2267339" y="5533213"/>
            <a:ext cx="7791061" cy="55983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2724538" y="5617189"/>
            <a:ext cx="699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W3C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WHAT WG </a:t>
            </a:r>
            <a:r>
              <a:rPr lang="ko-KR" altLang="en-US" dirty="0" smtClean="0"/>
              <a:t>받아들이고 </a:t>
            </a:r>
            <a:r>
              <a:rPr lang="en-US" altLang="ko-KR" dirty="0" smtClean="0"/>
              <a:t>HTML5 </a:t>
            </a:r>
            <a:r>
              <a:rPr lang="ko-KR" altLang="en-US" dirty="0" smtClean="0"/>
              <a:t>공동 개발</a:t>
            </a:r>
            <a:r>
              <a:rPr lang="en-US" altLang="ko-KR" dirty="0" smtClean="0"/>
              <a:t>. XHTML </a:t>
            </a:r>
            <a:r>
              <a:rPr lang="ko-KR" altLang="en-US" dirty="0" smtClean="0"/>
              <a:t>포기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48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HTML </a:t>
            </a:r>
            <a:r>
              <a:rPr lang="ko-KR" altLang="en-US" dirty="0" smtClean="0"/>
              <a:t>역사 및 관련 기관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01-1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97" y="1217702"/>
            <a:ext cx="10662659" cy="5156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248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HTML </a:t>
            </a:r>
            <a:r>
              <a:rPr lang="ko-KR" altLang="en-US" dirty="0" smtClean="0"/>
              <a:t>역사 및 관련 기관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01-1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2754" y="1254401"/>
            <a:ext cx="9533698" cy="5185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3248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정석ppt" id="{38BFCA02-BA6F-47FE-A4FF-63C33374CB10}" vid="{58476C69-79CC-4D19-9A7A-1829079BC0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정석ppt</Template>
  <TotalTime>2281</TotalTime>
  <Words>1638</Words>
  <Application>Microsoft Office PowerPoint</Application>
  <PresentationFormat>사용자 지정</PresentationFormat>
  <Paragraphs>267</Paragraphs>
  <Slides>34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Office 테마</vt:lpstr>
      <vt:lpstr>PowerPoint 프레젠테이션</vt:lpstr>
      <vt:lpstr>PowerPoint 프레젠테이션</vt:lpstr>
      <vt:lpstr> 웹, HTML 이해하기</vt:lpstr>
      <vt:lpstr> 웹, HTML 이해하기</vt:lpstr>
      <vt:lpstr> 웹, HTML 이해하기</vt:lpstr>
      <vt:lpstr> 웹, HTML 이해하기</vt:lpstr>
      <vt:lpstr> 웹, HTML 이해하기</vt:lpstr>
      <vt:lpstr> HTML 역사 및 관련 기관</vt:lpstr>
      <vt:lpstr> HTML 역사 및 관련 기관</vt:lpstr>
      <vt:lpstr> HTML의 문서 구조</vt:lpstr>
      <vt:lpstr> 왜 HTML과 CSS를 배워야 할까?</vt:lpstr>
      <vt:lpstr> 왜 HTML과 CSS를 배워야 할까?</vt:lpstr>
      <vt:lpstr> 왜 HTML과 CSS를 배워야 할까?</vt:lpstr>
      <vt:lpstr> 웹 표준은 무엇인가?</vt:lpstr>
      <vt:lpstr> 웹 표준은 무엇인가?</vt:lpstr>
      <vt:lpstr> 웹 표준은 무엇인가?</vt:lpstr>
      <vt:lpstr> 웹 표준은 무엇인가?</vt:lpstr>
      <vt:lpstr> 실습 준비하기</vt:lpstr>
      <vt:lpstr> 실습 준비하기</vt:lpstr>
      <vt:lpstr> 처음 만드는 HTML 문서</vt:lpstr>
      <vt:lpstr> 처음 만드는 HTML 문서</vt:lpstr>
      <vt:lpstr> HTML 문서의 기본 구조</vt:lpstr>
      <vt:lpstr> HTML 문서의 기본 구조</vt:lpstr>
      <vt:lpstr> HTML 문서의 기본 구조</vt:lpstr>
      <vt:lpstr> HTML 문서의 기본 구조</vt:lpstr>
      <vt:lpstr> HTML 문서의 기본 구조</vt:lpstr>
      <vt:lpstr> HTML 문서의 기본 구조</vt:lpstr>
      <vt:lpstr> HTML 문서의 기본 구조</vt:lpstr>
      <vt:lpstr> HTML 문서의 기본 구조</vt:lpstr>
      <vt:lpstr> 자주 쓰는 기본 태그 익히기</vt:lpstr>
      <vt:lpstr> 자주 쓰는 기본 태그 익히기</vt:lpstr>
      <vt:lpstr> 자주 쓰는 기본 태그 익히기</vt:lpstr>
      <vt:lpstr> 자주 쓰는 기본 태그 익히기</vt:lpstr>
      <vt:lpstr> 이 사이트는 어떻게 만든거지? - 개발자도구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Kyunghee Ko</dc:creator>
  <cp:lastModifiedBy>KOSTA</cp:lastModifiedBy>
  <cp:revision>198</cp:revision>
  <dcterms:created xsi:type="dcterms:W3CDTF">2013-08-30T14:48:54Z</dcterms:created>
  <dcterms:modified xsi:type="dcterms:W3CDTF">2018-09-28T06:47:31Z</dcterms:modified>
</cp:coreProperties>
</file>