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2" r:id="rId3"/>
    <p:sldId id="323" r:id="rId4"/>
    <p:sldId id="324" r:id="rId5"/>
    <p:sldId id="325" r:id="rId6"/>
    <p:sldId id="333" r:id="rId7"/>
    <p:sldId id="327" r:id="rId8"/>
    <p:sldId id="261" r:id="rId9"/>
    <p:sldId id="329" r:id="rId10"/>
    <p:sldId id="331" r:id="rId11"/>
    <p:sldId id="332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6" r:id="rId23"/>
    <p:sldId id="317" r:id="rId24"/>
    <p:sldId id="315" r:id="rId25"/>
    <p:sldId id="297" r:id="rId26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FF02"/>
    <a:srgbClr val="FFCCFF"/>
    <a:srgbClr val="003300"/>
    <a:srgbClr val="006600"/>
    <a:srgbClr val="22270F"/>
    <a:srgbClr val="008000"/>
    <a:srgbClr val="93A73F"/>
    <a:srgbClr val="353D17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88587" autoAdjust="0"/>
  </p:normalViewPr>
  <p:slideViewPr>
    <p:cSldViewPr>
      <p:cViewPr varScale="1">
        <p:scale>
          <a:sx n="94" d="100"/>
          <a:sy n="94" d="100"/>
        </p:scale>
        <p:origin x="-786" y="-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O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bject-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O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riented 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A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nalysis &amp; 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D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esign</a:t>
            </a:r>
            <a:endParaRPr lang="ko-KR" altLang="en-US" sz="28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가는각진제목체" pitchFamily="18" charset="-127"/>
              <a:ea typeface="가는각진제목체" pitchFamily="18" charset="-127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0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ko-KR" altLang="en-US" sz="3600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소프트웨어 공학</a:t>
            </a:r>
            <a:endParaRPr lang="ko-KR" altLang="en-US" sz="3600" dirty="0">
              <a:solidFill>
                <a:srgbClr val="DEFF0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671" y="2330971"/>
            <a:ext cx="508081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작업 분할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WBS(Work Breakdown Structure)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작업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분할 구조도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(WBS: Work Breakdown Structure)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프로젝트 목표를 달성하기 위해 필요한 활동과 업무를 세분화하는 작업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프로젝트 구성 요소들을 계층 구조로 분류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프로젝트의 전체 범위 정의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프로젝트 작업을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세분화</a:t>
            </a:r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작업 분할 구조도의 목적과 용도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사용자와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개발자 간의 의사소통 도구로 사용함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프로젝트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업무 내역을 가시화할 수 있어 관리가 용이함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프로젝트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팀원의 책임과 역할이 분명함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필요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인력과 일정 계획을 세우는 데 기초로 활용함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개발비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산정 시 기초로 활용함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성과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측정 및 조정 시 기준선으로 활용할 수 있음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7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일정 관리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Gantt Chart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간트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차트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(Gantt Chart)</a:t>
            </a:r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프로젝트 일정 관리를 위한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(bar)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형태의 도구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512292"/>
            <a:ext cx="7776864" cy="411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다이어그램 종류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17407" y="1002962"/>
            <a:ext cx="8750436" cy="4919902"/>
            <a:chOff x="914400" y="1292255"/>
            <a:chExt cx="8860160" cy="470373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638425" y="1292255"/>
              <a:ext cx="2305050" cy="38253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Diagram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14400" y="2303463"/>
              <a:ext cx="1803400" cy="3143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가는각진제목체" pitchFamily="18" charset="-127"/>
                  <a:ea typeface="가는각진제목체" pitchFamily="18" charset="-127"/>
                </a:rPr>
                <a:t>Structure Diagram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62676" y="2306737"/>
              <a:ext cx="1736374" cy="307777"/>
            </a:xfrm>
            <a:prstGeom prst="rect">
              <a:avLst/>
            </a:prstGeom>
            <a:solidFill>
              <a:srgbClr val="FFD58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가는각진제목체" pitchFamily="18" charset="-127"/>
                  <a:ea typeface="가는각진제목체" pitchFamily="18" charset="-127"/>
                </a:rPr>
                <a:t>Behavior Diagram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40400" y="4408488"/>
              <a:ext cx="1757363" cy="314325"/>
            </a:xfrm>
            <a:prstGeom prst="rect">
              <a:avLst/>
            </a:prstGeom>
            <a:solidFill>
              <a:srgbClr val="FFDF9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solidFill>
                    <a:srgbClr val="0000FF"/>
                  </a:solidFill>
                  <a:latin typeface="Comic Sans MS" pitchFamily="66" charset="0"/>
                  <a:ea typeface="바탕체" pitchFamily="17" charset="-127"/>
                </a:rPr>
                <a:t>Sequence Diagram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43575" y="4840288"/>
              <a:ext cx="2189163" cy="314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Comic Sans MS" pitchFamily="66" charset="0"/>
                  <a:ea typeface="바탕체" pitchFamily="17" charset="-127"/>
                </a:rPr>
                <a:t>Communication Diagram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38813" y="3962400"/>
              <a:ext cx="2782887" cy="314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Comic Sans MS" pitchFamily="66" charset="0"/>
                  <a:ea typeface="바탕체" pitchFamily="17" charset="-127"/>
                </a:rPr>
                <a:t>Interaction Overview Diagram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738813" y="5257800"/>
              <a:ext cx="1511300" cy="314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Comic Sans MS" pitchFamily="66" charset="0"/>
                  <a:ea typeface="바탕체" pitchFamily="17" charset="-127"/>
                </a:rPr>
                <a:t>Timing Diagram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995363" y="3454400"/>
              <a:ext cx="1557337" cy="3143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가는각진제목체" pitchFamily="18" charset="-127"/>
                  <a:ea typeface="가는각진제목체" pitchFamily="18" charset="-127"/>
                </a:rPr>
                <a:t>Object Diagram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95363" y="3887788"/>
              <a:ext cx="1395412" cy="3143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solidFill>
                    <a:srgbClr val="0000FF"/>
                  </a:solidFill>
                  <a:latin typeface="Comic Sans MS" pitchFamily="66" charset="0"/>
                  <a:ea typeface="바탕체" pitchFamily="17" charset="-127"/>
                </a:rPr>
                <a:t>Class 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mic Sans MS" pitchFamily="66" charset="0"/>
                  <a:ea typeface="바탕체" pitchFamily="17" charset="-127"/>
                </a:rPr>
                <a:t>Diagram</a:t>
              </a:r>
              <a:endParaRPr lang="en-US" altLang="ko-KR" sz="1400" b="1" dirty="0">
                <a:solidFill>
                  <a:srgbClr val="0000FF"/>
                </a:solidFill>
                <a:latin typeface="Comic Sans MS" pitchFamily="66" charset="0"/>
                <a:ea typeface="바탕체" pitchFamily="17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82663" y="4343400"/>
              <a:ext cx="2732087" cy="314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Comic Sans MS" pitchFamily="66" charset="0"/>
                  <a:ea typeface="바탕체" pitchFamily="17" charset="-127"/>
                </a:rPr>
                <a:t>Composite Structure Diagram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995363" y="4816475"/>
              <a:ext cx="1865312" cy="3143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>
                  <a:latin typeface="Comic Sans MS" pitchFamily="66" charset="0"/>
                  <a:ea typeface="바탕체" pitchFamily="17" charset="-127"/>
                </a:rPr>
                <a:t>Component Diagram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982663" y="5681663"/>
              <a:ext cx="1944687" cy="3143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>
                  <a:latin typeface="Comic Sans MS" pitchFamily="66" charset="0"/>
                  <a:ea typeface="바탕체" pitchFamily="17" charset="-127"/>
                </a:rPr>
                <a:t>Deployment Diagram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82663" y="5249863"/>
              <a:ext cx="1636712" cy="3143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solidFill>
                    <a:srgbClr val="0000FF"/>
                  </a:solidFill>
                  <a:latin typeface="Comic Sans MS" pitchFamily="66" charset="0"/>
                  <a:ea typeface="바탕체" pitchFamily="17" charset="-127"/>
                </a:rPr>
                <a:t>Package Diagram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241675" y="3068638"/>
              <a:ext cx="985838" cy="569912"/>
            </a:xfrm>
            <a:prstGeom prst="rect">
              <a:avLst/>
            </a:prstGeom>
            <a:solidFill>
              <a:srgbClr val="FFDF9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solidFill>
                    <a:srgbClr val="0000CC"/>
                  </a:solidFill>
                  <a:latin typeface="Comic Sans MS" pitchFamily="66" charset="0"/>
                  <a:ea typeface="바탕체" pitchFamily="17" charset="-127"/>
                </a:rPr>
                <a:t>Use Case</a:t>
              </a:r>
            </a:p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solidFill>
                    <a:srgbClr val="0000CC"/>
                  </a:solidFill>
                  <a:latin typeface="Comic Sans MS" pitchFamily="66" charset="0"/>
                  <a:ea typeface="바탕체" pitchFamily="17" charset="-127"/>
                </a:rPr>
                <a:t>Diagram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394200" y="3068638"/>
              <a:ext cx="1165225" cy="569912"/>
            </a:xfrm>
            <a:prstGeom prst="rect">
              <a:avLst/>
            </a:prstGeom>
            <a:solidFill>
              <a:srgbClr val="FFDF9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Comic Sans MS" pitchFamily="66" charset="0"/>
                  <a:ea typeface="바탕체" pitchFamily="17" charset="-127"/>
                </a:rPr>
                <a:t>Interaction</a:t>
              </a:r>
            </a:p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Comic Sans MS" pitchFamily="66" charset="0"/>
                  <a:ea typeface="바탕체" pitchFamily="17" charset="-127"/>
                </a:rPr>
                <a:t>Diagram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716588" y="3068638"/>
              <a:ext cx="885825" cy="569912"/>
            </a:xfrm>
            <a:prstGeom prst="rect">
              <a:avLst/>
            </a:prstGeom>
            <a:solidFill>
              <a:srgbClr val="FFDF9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Comic Sans MS" pitchFamily="66" charset="0"/>
                  <a:ea typeface="바탕체" pitchFamily="17" charset="-127"/>
                </a:rPr>
                <a:t>Activity</a:t>
              </a:r>
            </a:p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 dirty="0">
                  <a:latin typeface="Comic Sans MS" pitchFamily="66" charset="0"/>
                  <a:ea typeface="바탕체" pitchFamily="17" charset="-127"/>
                </a:rPr>
                <a:t>Diagram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777038" y="3068638"/>
              <a:ext cx="1455737" cy="569912"/>
            </a:xfrm>
            <a:prstGeom prst="rect">
              <a:avLst/>
            </a:prstGeom>
            <a:solidFill>
              <a:srgbClr val="FFDF9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>
                  <a:latin typeface="Comic Sans MS" pitchFamily="66" charset="0"/>
                  <a:ea typeface="바탕체" pitchFamily="17" charset="-127"/>
                </a:rPr>
                <a:t>State Machine</a:t>
              </a:r>
            </a:p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400" b="1">
                  <a:latin typeface="Comic Sans MS" pitchFamily="66" charset="0"/>
                  <a:ea typeface="바탕체" pitchFamily="17" charset="-127"/>
                </a:rPr>
                <a:t>Diagram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871957" y="4855622"/>
              <a:ext cx="1902603" cy="2648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ko-KR" altLang="en-US" sz="1200" b="1" dirty="0" smtClean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구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)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Collaboration </a:t>
              </a:r>
              <a:r>
                <a:rPr lang="en-US" altLang="ko-KR" sz="1100" b="1" dirty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Diagram</a:t>
              </a:r>
              <a:endParaRPr lang="en-US" altLang="ko-KR" sz="1200" b="1" dirty="0">
                <a:solidFill>
                  <a:srgbClr val="FF0000"/>
                </a:solidFill>
                <a:latin typeface="Comic Sans MS" pitchFamily="66" charset="0"/>
                <a:ea typeface="바탕체" pitchFamily="17" charset="-127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445251" y="2806027"/>
              <a:ext cx="2116261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ko-KR" altLang="en-US" sz="1200" b="1" dirty="0" smtClean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구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)State Chart Diagram</a:t>
              </a:r>
              <a:endParaRPr lang="en-US" altLang="ko-KR" sz="1200" b="1" dirty="0">
                <a:solidFill>
                  <a:srgbClr val="FF0000"/>
                </a:solidFill>
                <a:latin typeface="Comic Sans MS" pitchFamily="66" charset="0"/>
                <a:ea typeface="바탕체" pitchFamily="17" charset="-127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839010" y="4640800"/>
              <a:ext cx="1795684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ko-KR" altLang="en-US" sz="1200" b="1" dirty="0" smtClean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구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)Composite </a:t>
              </a:r>
              <a:r>
                <a:rPr lang="en-US" altLang="ko-KR" sz="1200" b="1" dirty="0">
                  <a:solidFill>
                    <a:srgbClr val="FF0000"/>
                  </a:solidFill>
                  <a:latin typeface="Comic Sans MS" pitchFamily="66" charset="0"/>
                  <a:ea typeface="바탕체" pitchFamily="17" charset="-127"/>
                </a:rPr>
                <a:t>Diagram</a:t>
              </a: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3800475" y="1676400"/>
              <a:ext cx="76200" cy="762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cxnSp>
          <p:nvCxnSpPr>
            <p:cNvPr id="26" name="AutoShape 24"/>
            <p:cNvCxnSpPr>
              <a:cxnSpLocks noChangeShapeType="1"/>
              <a:stCxn id="6" idx="0"/>
              <a:endCxn id="25" idx="3"/>
            </p:cNvCxnSpPr>
            <p:nvPr/>
          </p:nvCxnSpPr>
          <p:spPr bwMode="auto">
            <a:xfrm rot="16200000">
              <a:off x="2551906" y="1016794"/>
              <a:ext cx="550863" cy="2022475"/>
            </a:xfrm>
            <a:prstGeom prst="bentConnector3">
              <a:avLst>
                <a:gd name="adj1" fmla="val 4985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7" name="AutoShape 25"/>
            <p:cNvCxnSpPr>
              <a:cxnSpLocks noChangeShapeType="1"/>
              <a:stCxn id="7" idx="0"/>
              <a:endCxn id="25" idx="3"/>
            </p:cNvCxnSpPr>
            <p:nvPr/>
          </p:nvCxnSpPr>
          <p:spPr bwMode="auto">
            <a:xfrm rot="16200000" flipV="1">
              <a:off x="4457651" y="1133525"/>
              <a:ext cx="554137" cy="179228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768475" y="2628900"/>
              <a:ext cx="76200" cy="762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cxnSp>
          <p:nvCxnSpPr>
            <p:cNvPr id="29" name="AutoShape 27"/>
            <p:cNvCxnSpPr>
              <a:cxnSpLocks noChangeShapeType="1"/>
              <a:stCxn id="28" idx="3"/>
              <a:endCxn id="12" idx="1"/>
            </p:cNvCxnSpPr>
            <p:nvPr/>
          </p:nvCxnSpPr>
          <p:spPr bwMode="auto">
            <a:xfrm rot="5400000">
              <a:off x="947737" y="2752726"/>
              <a:ext cx="906463" cy="811212"/>
            </a:xfrm>
            <a:prstGeom prst="bentConnector4">
              <a:avLst>
                <a:gd name="adj1" fmla="val 41329"/>
                <a:gd name="adj2" fmla="val 128181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" name="AutoShape 28"/>
            <p:cNvCxnSpPr>
              <a:cxnSpLocks noChangeShapeType="1"/>
              <a:stCxn id="28" idx="3"/>
              <a:endCxn id="13" idx="1"/>
            </p:cNvCxnSpPr>
            <p:nvPr/>
          </p:nvCxnSpPr>
          <p:spPr bwMode="auto">
            <a:xfrm rot="5400000">
              <a:off x="731044" y="2969419"/>
              <a:ext cx="1339850" cy="811212"/>
            </a:xfrm>
            <a:prstGeom prst="bentConnector4">
              <a:avLst>
                <a:gd name="adj1" fmla="val 27958"/>
                <a:gd name="adj2" fmla="val 128181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1" name="AutoShape 29"/>
            <p:cNvCxnSpPr>
              <a:cxnSpLocks noChangeShapeType="1"/>
              <a:stCxn id="28" idx="3"/>
              <a:endCxn id="15" idx="1"/>
            </p:cNvCxnSpPr>
            <p:nvPr/>
          </p:nvCxnSpPr>
          <p:spPr bwMode="auto">
            <a:xfrm rot="5400000">
              <a:off x="266700" y="3433763"/>
              <a:ext cx="2268538" cy="811212"/>
            </a:xfrm>
            <a:prstGeom prst="bentConnector4">
              <a:avLst>
                <a:gd name="adj1" fmla="val 16375"/>
                <a:gd name="adj2" fmla="val 128181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2" name="AutoShape 30"/>
            <p:cNvCxnSpPr>
              <a:cxnSpLocks noChangeShapeType="1"/>
              <a:stCxn id="28" idx="3"/>
              <a:endCxn id="17" idx="1"/>
            </p:cNvCxnSpPr>
            <p:nvPr/>
          </p:nvCxnSpPr>
          <p:spPr bwMode="auto">
            <a:xfrm rot="5400000">
              <a:off x="43656" y="3644107"/>
              <a:ext cx="2701925" cy="823912"/>
            </a:xfrm>
            <a:prstGeom prst="bentConnector4">
              <a:avLst>
                <a:gd name="adj1" fmla="val 13685"/>
                <a:gd name="adj2" fmla="val 12774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3" name="AutoShape 31"/>
            <p:cNvCxnSpPr>
              <a:cxnSpLocks noChangeShapeType="1"/>
              <a:stCxn id="28" idx="3"/>
              <a:endCxn id="16" idx="1"/>
            </p:cNvCxnSpPr>
            <p:nvPr/>
          </p:nvCxnSpPr>
          <p:spPr bwMode="auto">
            <a:xfrm rot="5400000">
              <a:off x="-172244" y="3860007"/>
              <a:ext cx="3133725" cy="823912"/>
            </a:xfrm>
            <a:prstGeom prst="bentConnector4">
              <a:avLst>
                <a:gd name="adj1" fmla="val 12259"/>
                <a:gd name="adj2" fmla="val 12774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4" name="AutoShape 32"/>
            <p:cNvCxnSpPr>
              <a:cxnSpLocks noChangeShapeType="1"/>
              <a:stCxn id="28" idx="3"/>
              <a:endCxn id="14" idx="1"/>
            </p:cNvCxnSpPr>
            <p:nvPr/>
          </p:nvCxnSpPr>
          <p:spPr bwMode="auto">
            <a:xfrm rot="5400000">
              <a:off x="496887" y="3190876"/>
              <a:ext cx="1795463" cy="823912"/>
            </a:xfrm>
            <a:prstGeom prst="bentConnector4">
              <a:avLst>
                <a:gd name="adj1" fmla="val 20245"/>
                <a:gd name="adj2" fmla="val 12774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5591175" y="2628900"/>
              <a:ext cx="76200" cy="762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cxnSp>
          <p:nvCxnSpPr>
            <p:cNvPr id="36" name="AutoShape 34"/>
            <p:cNvCxnSpPr>
              <a:cxnSpLocks noChangeShapeType="1"/>
              <a:stCxn id="18" idx="0"/>
              <a:endCxn id="35" idx="3"/>
            </p:cNvCxnSpPr>
            <p:nvPr/>
          </p:nvCxnSpPr>
          <p:spPr bwMode="auto">
            <a:xfrm rot="16200000">
              <a:off x="4500563" y="1939925"/>
              <a:ext cx="363538" cy="1893887"/>
            </a:xfrm>
            <a:prstGeom prst="bentConnector3">
              <a:avLst>
                <a:gd name="adj1" fmla="val 497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7" name="AutoShape 35"/>
            <p:cNvCxnSpPr>
              <a:cxnSpLocks noChangeShapeType="1"/>
              <a:stCxn id="19" idx="0"/>
              <a:endCxn id="35" idx="3"/>
            </p:cNvCxnSpPr>
            <p:nvPr/>
          </p:nvCxnSpPr>
          <p:spPr bwMode="auto">
            <a:xfrm rot="16200000">
              <a:off x="5121275" y="2560638"/>
              <a:ext cx="363538" cy="652462"/>
            </a:xfrm>
            <a:prstGeom prst="bentConnector3">
              <a:avLst>
                <a:gd name="adj1" fmla="val 497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8" name="AutoShape 36"/>
            <p:cNvCxnSpPr>
              <a:cxnSpLocks noChangeShapeType="1"/>
              <a:stCxn id="20" idx="0"/>
              <a:endCxn id="35" idx="3"/>
            </p:cNvCxnSpPr>
            <p:nvPr/>
          </p:nvCxnSpPr>
          <p:spPr bwMode="auto">
            <a:xfrm rot="5400000" flipH="1">
              <a:off x="5712619" y="2621756"/>
              <a:ext cx="363538" cy="530225"/>
            </a:xfrm>
            <a:prstGeom prst="bentConnector3">
              <a:avLst>
                <a:gd name="adj1" fmla="val 497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" name="AutoShape 37"/>
            <p:cNvCxnSpPr>
              <a:cxnSpLocks noChangeShapeType="1"/>
              <a:stCxn id="21" idx="0"/>
              <a:endCxn id="35" idx="3"/>
            </p:cNvCxnSpPr>
            <p:nvPr/>
          </p:nvCxnSpPr>
          <p:spPr bwMode="auto">
            <a:xfrm rot="5400000" flipH="1">
              <a:off x="6385719" y="1948656"/>
              <a:ext cx="363538" cy="1876425"/>
            </a:xfrm>
            <a:prstGeom prst="bentConnector3">
              <a:avLst>
                <a:gd name="adj1" fmla="val 497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>
              <a:off x="4943475" y="3657600"/>
              <a:ext cx="76200" cy="762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cxnSp>
          <p:nvCxnSpPr>
            <p:cNvPr id="41" name="AutoShape 39"/>
            <p:cNvCxnSpPr>
              <a:cxnSpLocks noChangeShapeType="1"/>
              <a:stCxn id="40" idx="3"/>
              <a:endCxn id="8" idx="1"/>
            </p:cNvCxnSpPr>
            <p:nvPr/>
          </p:nvCxnSpPr>
          <p:spPr bwMode="auto">
            <a:xfrm rot="16200000" flipH="1">
              <a:off x="4945063" y="3770312"/>
              <a:ext cx="831850" cy="75882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2" name="AutoShape 40"/>
            <p:cNvCxnSpPr>
              <a:cxnSpLocks noChangeShapeType="1"/>
              <a:stCxn id="40" idx="3"/>
              <a:endCxn id="9" idx="1"/>
            </p:cNvCxnSpPr>
            <p:nvPr/>
          </p:nvCxnSpPr>
          <p:spPr bwMode="auto">
            <a:xfrm rot="16200000" flipH="1">
              <a:off x="4730750" y="3984625"/>
              <a:ext cx="1263650" cy="7620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3" name="AutoShape 41"/>
            <p:cNvCxnSpPr>
              <a:cxnSpLocks noChangeShapeType="1"/>
              <a:stCxn id="40" idx="3"/>
              <a:endCxn id="10" idx="1"/>
            </p:cNvCxnSpPr>
            <p:nvPr/>
          </p:nvCxnSpPr>
          <p:spPr bwMode="auto">
            <a:xfrm rot="16200000" flipH="1">
              <a:off x="5167312" y="3548063"/>
              <a:ext cx="385763" cy="75723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4" name="AutoShape 42"/>
            <p:cNvCxnSpPr>
              <a:cxnSpLocks noChangeShapeType="1"/>
              <a:stCxn id="40" idx="3"/>
              <a:endCxn id="11" idx="1"/>
            </p:cNvCxnSpPr>
            <p:nvPr/>
          </p:nvCxnSpPr>
          <p:spPr bwMode="auto">
            <a:xfrm rot="16200000" flipH="1">
              <a:off x="4519612" y="4195763"/>
              <a:ext cx="1681163" cy="75723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프로세스와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모델간 관계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83" name="그룹 282"/>
          <p:cNvGrpSpPr/>
          <p:nvPr/>
        </p:nvGrpSpPr>
        <p:grpSpPr>
          <a:xfrm>
            <a:off x="835665" y="844286"/>
            <a:ext cx="8252815" cy="5688012"/>
            <a:chOff x="835665" y="882923"/>
            <a:chExt cx="8252815" cy="5688012"/>
          </a:xfrm>
        </p:grpSpPr>
        <p:sp>
          <p:nvSpPr>
            <p:cNvPr id="45" name="Rectangle 314"/>
            <p:cNvSpPr>
              <a:spLocks noChangeArrowheads="1"/>
            </p:cNvSpPr>
            <p:nvPr/>
          </p:nvSpPr>
          <p:spPr bwMode="auto">
            <a:xfrm>
              <a:off x="858880" y="882923"/>
              <a:ext cx="8229600" cy="56880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ko-KR" altLang="ko-KR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6" name="Line 315"/>
            <p:cNvSpPr>
              <a:spLocks noChangeShapeType="1"/>
            </p:cNvSpPr>
            <p:nvPr/>
          </p:nvSpPr>
          <p:spPr bwMode="auto">
            <a:xfrm flipH="1">
              <a:off x="2824552" y="882923"/>
              <a:ext cx="0" cy="56165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47" name="Group 316"/>
            <p:cNvGrpSpPr>
              <a:grpSpLocks/>
            </p:cNvGrpSpPr>
            <p:nvPr/>
          </p:nvGrpSpPr>
          <p:grpSpPr bwMode="auto">
            <a:xfrm>
              <a:off x="3728700" y="2251348"/>
              <a:ext cx="1223818" cy="617537"/>
              <a:chOff x="2653" y="2160"/>
              <a:chExt cx="917" cy="480"/>
            </a:xfrm>
          </p:grpSpPr>
          <p:sp>
            <p:nvSpPr>
              <p:cNvPr id="48" name="Rectangle 317"/>
              <p:cNvSpPr>
                <a:spLocks noChangeArrowheads="1"/>
              </p:cNvSpPr>
              <p:nvPr/>
            </p:nvSpPr>
            <p:spPr bwMode="auto">
              <a:xfrm>
                <a:off x="2653" y="2160"/>
                <a:ext cx="917" cy="4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49" name="Rectangle 318"/>
              <p:cNvSpPr>
                <a:spLocks noChangeArrowheads="1"/>
              </p:cNvSpPr>
              <p:nvPr/>
            </p:nvSpPr>
            <p:spPr bwMode="auto">
              <a:xfrm>
                <a:off x="3292" y="2544"/>
                <a:ext cx="14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50" name="Rectangle 319"/>
              <p:cNvSpPr>
                <a:spLocks noChangeArrowheads="1"/>
              </p:cNvSpPr>
              <p:nvPr/>
            </p:nvSpPr>
            <p:spPr bwMode="auto">
              <a:xfrm>
                <a:off x="2804" y="2544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51" name="Rectangle 320"/>
              <p:cNvSpPr>
                <a:spLocks noChangeArrowheads="1"/>
              </p:cNvSpPr>
              <p:nvPr/>
            </p:nvSpPr>
            <p:spPr bwMode="auto">
              <a:xfrm>
                <a:off x="2804" y="2342"/>
                <a:ext cx="14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52" name="Rectangle 321"/>
              <p:cNvSpPr>
                <a:spLocks noChangeArrowheads="1"/>
              </p:cNvSpPr>
              <p:nvPr/>
            </p:nvSpPr>
            <p:spPr bwMode="auto">
              <a:xfrm>
                <a:off x="3292" y="2342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53" name="Line 322"/>
              <p:cNvSpPr>
                <a:spLocks noChangeShapeType="1"/>
              </p:cNvSpPr>
              <p:nvPr/>
            </p:nvSpPr>
            <p:spPr bwMode="auto">
              <a:xfrm>
                <a:off x="3370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54" name="Line 323"/>
              <p:cNvSpPr>
                <a:spLocks noChangeShapeType="1"/>
              </p:cNvSpPr>
              <p:nvPr/>
            </p:nvSpPr>
            <p:spPr bwMode="auto">
              <a:xfrm>
                <a:off x="2948" y="2370"/>
                <a:ext cx="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55" name="AutoShape 324"/>
              <p:cNvSpPr>
                <a:spLocks noChangeArrowheads="1"/>
              </p:cNvSpPr>
              <p:nvPr/>
            </p:nvSpPr>
            <p:spPr bwMode="auto">
              <a:xfrm>
                <a:off x="2850" y="240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56" name="Line 325"/>
              <p:cNvSpPr>
                <a:spLocks noChangeShapeType="1"/>
              </p:cNvSpPr>
              <p:nvPr/>
            </p:nvSpPr>
            <p:spPr bwMode="auto">
              <a:xfrm>
                <a:off x="2870" y="2448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57" name="Text Box 326"/>
              <p:cNvSpPr txBox="1">
                <a:spLocks noChangeArrowheads="1"/>
              </p:cNvSpPr>
              <p:nvPr/>
            </p:nvSpPr>
            <p:spPr bwMode="auto">
              <a:xfrm>
                <a:off x="2679" y="2182"/>
                <a:ext cx="872" cy="1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100" b="1" dirty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분석 </a:t>
                </a:r>
                <a:r>
                  <a:rPr lang="ko-KR" altLang="en-US" sz="1100" b="1" dirty="0" smtClean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도메인 객체 </a:t>
                </a:r>
                <a:r>
                  <a:rPr lang="ko-KR" altLang="en-US" sz="1100" b="1" dirty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모델</a:t>
                </a:r>
              </a:p>
            </p:txBody>
          </p:sp>
          <p:sp>
            <p:nvSpPr>
              <p:cNvPr id="58" name="Text Box 327"/>
              <p:cNvSpPr txBox="1">
                <a:spLocks noChangeArrowheads="1"/>
              </p:cNvSpPr>
              <p:nvPr/>
            </p:nvSpPr>
            <p:spPr bwMode="auto">
              <a:xfrm>
                <a:off x="3216" y="2283"/>
                <a:ext cx="46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200">
                    <a:latin typeface="가는각진제목체" pitchFamily="18" charset="-127"/>
                    <a:ea typeface="가는각진제목체" pitchFamily="18" charset="-127"/>
                  </a:rPr>
                  <a:t>*</a:t>
                </a:r>
              </a:p>
            </p:txBody>
          </p:sp>
        </p:grpSp>
        <p:grpSp>
          <p:nvGrpSpPr>
            <p:cNvPr id="59" name="Group 328"/>
            <p:cNvGrpSpPr>
              <a:grpSpLocks/>
            </p:cNvGrpSpPr>
            <p:nvPr/>
          </p:nvGrpSpPr>
          <p:grpSpPr bwMode="auto">
            <a:xfrm>
              <a:off x="5594392" y="2179910"/>
              <a:ext cx="1087438" cy="835025"/>
              <a:chOff x="3936" y="1536"/>
              <a:chExt cx="816" cy="650"/>
            </a:xfrm>
          </p:grpSpPr>
          <p:sp>
            <p:nvSpPr>
              <p:cNvPr id="60" name="Rectangle 329"/>
              <p:cNvSpPr>
                <a:spLocks noChangeArrowheads="1"/>
              </p:cNvSpPr>
              <p:nvPr/>
            </p:nvSpPr>
            <p:spPr bwMode="auto">
              <a:xfrm>
                <a:off x="3936" y="1536"/>
                <a:ext cx="816" cy="6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61" name="Text Box 330"/>
              <p:cNvSpPr txBox="1">
                <a:spLocks noChangeArrowheads="1"/>
              </p:cNvSpPr>
              <p:nvPr/>
            </p:nvSpPr>
            <p:spPr bwMode="auto">
              <a:xfrm>
                <a:off x="4058" y="1579"/>
                <a:ext cx="582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100" b="1" dirty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설계 </a:t>
                </a:r>
                <a:r>
                  <a:rPr lang="ko-KR" altLang="en-US" sz="1100" b="1" dirty="0" smtClean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객체 </a:t>
                </a:r>
                <a:r>
                  <a:rPr lang="ko-KR" altLang="en-US" sz="1100" b="1" dirty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모델</a:t>
                </a:r>
              </a:p>
            </p:txBody>
          </p:sp>
          <p:grpSp>
            <p:nvGrpSpPr>
              <p:cNvPr id="62" name="Group 331"/>
              <p:cNvGrpSpPr>
                <a:grpSpLocks/>
              </p:cNvGrpSpPr>
              <p:nvPr/>
            </p:nvGrpSpPr>
            <p:grpSpPr bwMode="auto">
              <a:xfrm>
                <a:off x="4042" y="2016"/>
                <a:ext cx="144" cy="138"/>
                <a:chOff x="4032" y="2640"/>
                <a:chExt cx="144" cy="138"/>
              </a:xfrm>
            </p:grpSpPr>
            <p:sp>
              <p:nvSpPr>
                <p:cNvPr id="80" name="Rectangle 332"/>
                <p:cNvSpPr>
                  <a:spLocks noChangeArrowheads="1"/>
                </p:cNvSpPr>
                <p:nvPr/>
              </p:nvSpPr>
              <p:spPr bwMode="auto">
                <a:xfrm>
                  <a:off x="4032" y="2640"/>
                  <a:ext cx="134" cy="13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81" name="Line 333"/>
                <p:cNvSpPr>
                  <a:spLocks noChangeShapeType="1"/>
                </p:cNvSpPr>
                <p:nvPr/>
              </p:nvSpPr>
              <p:spPr bwMode="auto">
                <a:xfrm>
                  <a:off x="4032" y="266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82" name="Line 334"/>
                <p:cNvSpPr>
                  <a:spLocks noChangeShapeType="1"/>
                </p:cNvSpPr>
                <p:nvPr/>
              </p:nvSpPr>
              <p:spPr bwMode="auto">
                <a:xfrm>
                  <a:off x="4032" y="272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grpSp>
            <p:nvGrpSpPr>
              <p:cNvPr id="63" name="Group 335"/>
              <p:cNvGrpSpPr>
                <a:grpSpLocks/>
              </p:cNvGrpSpPr>
              <p:nvPr/>
            </p:nvGrpSpPr>
            <p:grpSpPr bwMode="auto">
              <a:xfrm>
                <a:off x="4512" y="2016"/>
                <a:ext cx="144" cy="138"/>
                <a:chOff x="4032" y="2640"/>
                <a:chExt cx="144" cy="138"/>
              </a:xfrm>
            </p:grpSpPr>
            <p:sp>
              <p:nvSpPr>
                <p:cNvPr id="77" name="Rectangle 336"/>
                <p:cNvSpPr>
                  <a:spLocks noChangeArrowheads="1"/>
                </p:cNvSpPr>
                <p:nvPr/>
              </p:nvSpPr>
              <p:spPr bwMode="auto">
                <a:xfrm>
                  <a:off x="4032" y="2640"/>
                  <a:ext cx="134" cy="13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78" name="Line 337"/>
                <p:cNvSpPr>
                  <a:spLocks noChangeShapeType="1"/>
                </p:cNvSpPr>
                <p:nvPr/>
              </p:nvSpPr>
              <p:spPr bwMode="auto">
                <a:xfrm>
                  <a:off x="4032" y="266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79" name="Line 338"/>
                <p:cNvSpPr>
                  <a:spLocks noChangeShapeType="1"/>
                </p:cNvSpPr>
                <p:nvPr/>
              </p:nvSpPr>
              <p:spPr bwMode="auto">
                <a:xfrm>
                  <a:off x="4032" y="272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grpSp>
            <p:nvGrpSpPr>
              <p:cNvPr id="64" name="Group 339"/>
              <p:cNvGrpSpPr>
                <a:grpSpLocks/>
              </p:cNvGrpSpPr>
              <p:nvPr/>
            </p:nvGrpSpPr>
            <p:grpSpPr bwMode="auto">
              <a:xfrm>
                <a:off x="4512" y="1708"/>
                <a:ext cx="144" cy="138"/>
                <a:chOff x="4032" y="2640"/>
                <a:chExt cx="144" cy="138"/>
              </a:xfrm>
            </p:grpSpPr>
            <p:sp>
              <p:nvSpPr>
                <p:cNvPr id="74" name="Rectangle 340"/>
                <p:cNvSpPr>
                  <a:spLocks noChangeArrowheads="1"/>
                </p:cNvSpPr>
                <p:nvPr/>
              </p:nvSpPr>
              <p:spPr bwMode="auto">
                <a:xfrm>
                  <a:off x="4032" y="2640"/>
                  <a:ext cx="134" cy="13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75" name="Line 341"/>
                <p:cNvSpPr>
                  <a:spLocks noChangeShapeType="1"/>
                </p:cNvSpPr>
                <p:nvPr/>
              </p:nvSpPr>
              <p:spPr bwMode="auto">
                <a:xfrm>
                  <a:off x="4032" y="266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76" name="Line 342"/>
                <p:cNvSpPr>
                  <a:spLocks noChangeShapeType="1"/>
                </p:cNvSpPr>
                <p:nvPr/>
              </p:nvSpPr>
              <p:spPr bwMode="auto">
                <a:xfrm>
                  <a:off x="4032" y="272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grpSp>
            <p:nvGrpSpPr>
              <p:cNvPr id="65" name="Group 343"/>
              <p:cNvGrpSpPr>
                <a:grpSpLocks/>
              </p:cNvGrpSpPr>
              <p:nvPr/>
            </p:nvGrpSpPr>
            <p:grpSpPr bwMode="auto">
              <a:xfrm>
                <a:off x="4042" y="1708"/>
                <a:ext cx="144" cy="138"/>
                <a:chOff x="4032" y="2640"/>
                <a:chExt cx="144" cy="138"/>
              </a:xfrm>
            </p:grpSpPr>
            <p:sp>
              <p:nvSpPr>
                <p:cNvPr id="71" name="Rectangle 344"/>
                <p:cNvSpPr>
                  <a:spLocks noChangeArrowheads="1"/>
                </p:cNvSpPr>
                <p:nvPr/>
              </p:nvSpPr>
              <p:spPr bwMode="auto">
                <a:xfrm>
                  <a:off x="4032" y="2640"/>
                  <a:ext cx="134" cy="13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72" name="Line 345"/>
                <p:cNvSpPr>
                  <a:spLocks noChangeShapeType="1"/>
                </p:cNvSpPr>
                <p:nvPr/>
              </p:nvSpPr>
              <p:spPr bwMode="auto">
                <a:xfrm>
                  <a:off x="4032" y="266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73" name="Line 346"/>
                <p:cNvSpPr>
                  <a:spLocks noChangeShapeType="1"/>
                </p:cNvSpPr>
                <p:nvPr/>
              </p:nvSpPr>
              <p:spPr bwMode="auto">
                <a:xfrm>
                  <a:off x="4032" y="272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66" name="Line 347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67" name="Line 348"/>
              <p:cNvSpPr>
                <a:spLocks noChangeShapeType="1"/>
              </p:cNvSpPr>
              <p:nvPr/>
            </p:nvSpPr>
            <p:spPr bwMode="auto">
              <a:xfrm>
                <a:off x="4578" y="1862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68" name="AutoShape 349"/>
              <p:cNvSpPr>
                <a:spLocks noChangeArrowheads="1"/>
              </p:cNvSpPr>
              <p:nvPr/>
            </p:nvSpPr>
            <p:spPr bwMode="auto">
              <a:xfrm>
                <a:off x="4090" y="1852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69" name="Line 350"/>
              <p:cNvSpPr>
                <a:spLocks noChangeShapeType="1"/>
              </p:cNvSpPr>
              <p:nvPr/>
            </p:nvSpPr>
            <p:spPr bwMode="auto">
              <a:xfrm>
                <a:off x="4108" y="190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70" name="Text Box 351"/>
              <p:cNvSpPr txBox="1">
                <a:spLocks noChangeArrowheads="1"/>
              </p:cNvSpPr>
              <p:nvPr/>
            </p:nvSpPr>
            <p:spPr bwMode="auto">
              <a:xfrm>
                <a:off x="4418" y="1699"/>
                <a:ext cx="4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200">
                    <a:latin typeface="가는각진제목체" pitchFamily="18" charset="-127"/>
                    <a:ea typeface="가는각진제목체" pitchFamily="18" charset="-127"/>
                  </a:rPr>
                  <a:t>*</a:t>
                </a:r>
              </a:p>
            </p:txBody>
          </p:sp>
        </p:grpSp>
        <p:grpSp>
          <p:nvGrpSpPr>
            <p:cNvPr id="83" name="Group 352"/>
            <p:cNvGrpSpPr>
              <a:grpSpLocks/>
            </p:cNvGrpSpPr>
            <p:nvPr/>
          </p:nvGrpSpPr>
          <p:grpSpPr bwMode="auto">
            <a:xfrm>
              <a:off x="7385092" y="2970485"/>
              <a:ext cx="1089025" cy="617538"/>
              <a:chOff x="3936" y="2544"/>
              <a:chExt cx="816" cy="480"/>
            </a:xfrm>
          </p:grpSpPr>
          <p:sp>
            <p:nvSpPr>
              <p:cNvPr id="84" name="Rectangle 353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816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5" name="Rectangle 354"/>
              <p:cNvSpPr>
                <a:spLocks noChangeArrowheads="1"/>
              </p:cNvSpPr>
              <p:nvPr/>
            </p:nvSpPr>
            <p:spPr bwMode="auto">
              <a:xfrm>
                <a:off x="4520" y="2928"/>
                <a:ext cx="14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6" name="Rectangle 355"/>
              <p:cNvSpPr>
                <a:spLocks noChangeArrowheads="1"/>
              </p:cNvSpPr>
              <p:nvPr/>
            </p:nvSpPr>
            <p:spPr bwMode="auto">
              <a:xfrm>
                <a:off x="4032" y="2928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7" name="Rectangle 356"/>
              <p:cNvSpPr>
                <a:spLocks noChangeArrowheads="1"/>
              </p:cNvSpPr>
              <p:nvPr/>
            </p:nvSpPr>
            <p:spPr bwMode="auto">
              <a:xfrm>
                <a:off x="4032" y="2716"/>
                <a:ext cx="144" cy="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8" name="Rectangle 357"/>
              <p:cNvSpPr>
                <a:spLocks noChangeArrowheads="1"/>
              </p:cNvSpPr>
              <p:nvPr/>
            </p:nvSpPr>
            <p:spPr bwMode="auto">
              <a:xfrm>
                <a:off x="4520" y="2716"/>
                <a:ext cx="134" cy="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9" name="Line 358"/>
              <p:cNvSpPr>
                <a:spLocks noChangeShapeType="1"/>
              </p:cNvSpPr>
              <p:nvPr/>
            </p:nvSpPr>
            <p:spPr bwMode="auto">
              <a:xfrm>
                <a:off x="4598" y="27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0" name="Line 359"/>
              <p:cNvSpPr>
                <a:spLocks noChangeShapeType="1"/>
              </p:cNvSpPr>
              <p:nvPr/>
            </p:nvSpPr>
            <p:spPr bwMode="auto">
              <a:xfrm>
                <a:off x="4176" y="2754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1" name="Line 360"/>
              <p:cNvSpPr>
                <a:spLocks noChangeShapeType="1"/>
              </p:cNvSpPr>
              <p:nvPr/>
            </p:nvSpPr>
            <p:spPr bwMode="auto">
              <a:xfrm>
                <a:off x="4100" y="27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2" name="Line 361"/>
              <p:cNvSpPr>
                <a:spLocks noChangeShapeType="1"/>
              </p:cNvSpPr>
              <p:nvPr/>
            </p:nvSpPr>
            <p:spPr bwMode="auto">
              <a:xfrm>
                <a:off x="4052" y="2756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3" name="Line 362"/>
              <p:cNvSpPr>
                <a:spLocks noChangeShapeType="1"/>
              </p:cNvSpPr>
              <p:nvPr/>
            </p:nvSpPr>
            <p:spPr bwMode="auto">
              <a:xfrm>
                <a:off x="4542" y="276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4" name="Line 363"/>
              <p:cNvSpPr>
                <a:spLocks noChangeShapeType="1"/>
              </p:cNvSpPr>
              <p:nvPr/>
            </p:nvSpPr>
            <p:spPr bwMode="auto">
              <a:xfrm>
                <a:off x="4540" y="2966"/>
                <a:ext cx="1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5" name="Line 364"/>
              <p:cNvSpPr>
                <a:spLocks noChangeShapeType="1"/>
              </p:cNvSpPr>
              <p:nvPr/>
            </p:nvSpPr>
            <p:spPr bwMode="auto">
              <a:xfrm>
                <a:off x="4052" y="2966"/>
                <a:ext cx="1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6" name="Text Box 365"/>
              <p:cNvSpPr txBox="1">
                <a:spLocks noChangeArrowheads="1"/>
              </p:cNvSpPr>
              <p:nvPr/>
            </p:nvSpPr>
            <p:spPr bwMode="auto">
              <a:xfrm>
                <a:off x="4178" y="2576"/>
                <a:ext cx="346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000">
                    <a:latin typeface="가는각진제목체" pitchFamily="18" charset="-127"/>
                    <a:ea typeface="가는각진제목체" pitchFamily="18" charset="-127"/>
                  </a:rPr>
                  <a:t>객체 모델</a:t>
                </a:r>
              </a:p>
            </p:txBody>
          </p:sp>
        </p:grpSp>
        <p:sp>
          <p:nvSpPr>
            <p:cNvPr id="97" name="Oval 366"/>
            <p:cNvSpPr>
              <a:spLocks noChangeArrowheads="1"/>
            </p:cNvSpPr>
            <p:nvPr/>
          </p:nvSpPr>
          <p:spPr bwMode="auto">
            <a:xfrm>
              <a:off x="1362117" y="4169048"/>
              <a:ext cx="1154113" cy="4127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98" name="Text Box 367"/>
            <p:cNvSpPr txBox="1">
              <a:spLocks noChangeArrowheads="1"/>
            </p:cNvSpPr>
            <p:nvPr/>
          </p:nvSpPr>
          <p:spPr bwMode="auto">
            <a:xfrm>
              <a:off x="1683285" y="4246835"/>
              <a:ext cx="554640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smtClean="0">
                  <a:latin typeface="가는각진제목체" pitchFamily="18" charset="-127"/>
                  <a:ea typeface="가는각진제목체" pitchFamily="18" charset="-127"/>
                </a:rPr>
                <a:t>요구분석 </a:t>
              </a:r>
              <a:endParaRPr lang="ko-KR" altLang="en-US" sz="120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dirty="0">
                  <a:latin typeface="가는각진제목체" pitchFamily="18" charset="-127"/>
                  <a:ea typeface="가는각진제목체" pitchFamily="18" charset="-127"/>
                </a:rPr>
                <a:t>명세서</a:t>
              </a:r>
            </a:p>
          </p:txBody>
        </p:sp>
        <p:sp>
          <p:nvSpPr>
            <p:cNvPr id="99" name="Rectangle 368"/>
            <p:cNvSpPr>
              <a:spLocks noChangeArrowheads="1"/>
            </p:cNvSpPr>
            <p:nvPr/>
          </p:nvSpPr>
          <p:spPr bwMode="auto">
            <a:xfrm>
              <a:off x="1598655" y="6205810"/>
              <a:ext cx="842962" cy="29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0" name="Rectangle 369"/>
            <p:cNvSpPr>
              <a:spLocks noChangeArrowheads="1"/>
            </p:cNvSpPr>
            <p:nvPr/>
          </p:nvSpPr>
          <p:spPr bwMode="auto">
            <a:xfrm>
              <a:off x="1557380" y="6167710"/>
              <a:ext cx="844550" cy="29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1" name="Rectangle 370"/>
            <p:cNvSpPr>
              <a:spLocks noChangeArrowheads="1"/>
            </p:cNvSpPr>
            <p:nvPr/>
          </p:nvSpPr>
          <p:spPr bwMode="auto">
            <a:xfrm>
              <a:off x="1520867" y="6129610"/>
              <a:ext cx="842963" cy="2921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2" name="Text Box 371"/>
            <p:cNvSpPr txBox="1">
              <a:spLocks noChangeArrowheads="1"/>
            </p:cNvSpPr>
            <p:nvPr/>
          </p:nvSpPr>
          <p:spPr bwMode="auto">
            <a:xfrm>
              <a:off x="1624055" y="6199460"/>
              <a:ext cx="4937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200" dirty="0">
                  <a:latin typeface="가는각진제목체" pitchFamily="18" charset="-127"/>
                  <a:ea typeface="가는각진제목체" pitchFamily="18" charset="-127"/>
                </a:rPr>
                <a:t>시나리오</a:t>
              </a:r>
            </a:p>
          </p:txBody>
        </p:sp>
        <p:grpSp>
          <p:nvGrpSpPr>
            <p:cNvPr id="103" name="Group 372"/>
            <p:cNvGrpSpPr>
              <a:grpSpLocks/>
            </p:cNvGrpSpPr>
            <p:nvPr/>
          </p:nvGrpSpPr>
          <p:grpSpPr bwMode="auto">
            <a:xfrm>
              <a:off x="4675230" y="5040585"/>
              <a:ext cx="1471612" cy="739775"/>
              <a:chOff x="3696" y="3244"/>
              <a:chExt cx="1104" cy="576"/>
            </a:xfrm>
          </p:grpSpPr>
          <p:sp>
            <p:nvSpPr>
              <p:cNvPr id="104" name="Rectangle 373"/>
              <p:cNvSpPr>
                <a:spLocks noChangeArrowheads="1"/>
              </p:cNvSpPr>
              <p:nvPr/>
            </p:nvSpPr>
            <p:spPr bwMode="auto">
              <a:xfrm>
                <a:off x="3696" y="3244"/>
                <a:ext cx="1104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5" name="Line 374"/>
              <p:cNvSpPr>
                <a:spLocks noChangeShapeType="1"/>
              </p:cNvSpPr>
              <p:nvPr/>
            </p:nvSpPr>
            <p:spPr bwMode="auto">
              <a:xfrm flipV="1">
                <a:off x="3860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6" name="Line 375"/>
              <p:cNvSpPr>
                <a:spLocks noChangeShapeType="1"/>
              </p:cNvSpPr>
              <p:nvPr/>
            </p:nvSpPr>
            <p:spPr bwMode="auto">
              <a:xfrm flipV="1">
                <a:off x="4665" y="35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7" name="Line 376"/>
              <p:cNvSpPr>
                <a:spLocks noChangeShapeType="1"/>
              </p:cNvSpPr>
              <p:nvPr/>
            </p:nvSpPr>
            <p:spPr bwMode="auto">
              <a:xfrm>
                <a:off x="4082" y="3456"/>
                <a:ext cx="3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8" name="Text Box 377"/>
              <p:cNvSpPr txBox="1">
                <a:spLocks noChangeArrowheads="1"/>
              </p:cNvSpPr>
              <p:nvPr/>
            </p:nvSpPr>
            <p:spPr bwMode="auto">
              <a:xfrm>
                <a:off x="3926" y="3291"/>
                <a:ext cx="566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000" b="1">
                    <a:latin typeface="가는각진제목체" pitchFamily="18" charset="-127"/>
                    <a:ea typeface="가는각진제목체" pitchFamily="18" charset="-127"/>
                  </a:rPr>
                  <a:t>통신</a:t>
                </a:r>
                <a:r>
                  <a:rPr lang="en-US" altLang="ko-KR" sz="1000" b="1">
                    <a:latin typeface="가는각진제목체" pitchFamily="18" charset="-127"/>
                    <a:ea typeface="가는각진제목체" pitchFamily="18" charset="-127"/>
                  </a:rPr>
                  <a:t>(</a:t>
                </a:r>
                <a:r>
                  <a:rPr lang="ko-KR" altLang="en-US" sz="1000" b="1">
                    <a:latin typeface="가는각진제목체" pitchFamily="18" charset="-127"/>
                    <a:ea typeface="가는각진제목체" pitchFamily="18" charset="-127"/>
                  </a:rPr>
                  <a:t>협력</a:t>
                </a:r>
                <a:r>
                  <a:rPr lang="en-US" altLang="ko-KR" sz="1000" b="1">
                    <a:latin typeface="가는각진제목체" pitchFamily="18" charset="-127"/>
                    <a:ea typeface="가는각진제목체" pitchFamily="18" charset="-127"/>
                  </a:rPr>
                  <a:t>) </a:t>
                </a:r>
                <a:r>
                  <a:rPr lang="ko-KR" altLang="en-US" sz="1000" b="1">
                    <a:latin typeface="가는각진제목체" pitchFamily="18" charset="-127"/>
                    <a:ea typeface="가는각진제목체" pitchFamily="18" charset="-127"/>
                  </a:rPr>
                  <a:t>모델</a:t>
                </a:r>
              </a:p>
            </p:txBody>
          </p:sp>
          <p:sp>
            <p:nvSpPr>
              <p:cNvPr id="109" name="Rectangle 378"/>
              <p:cNvSpPr>
                <a:spLocks noChangeArrowheads="1"/>
              </p:cNvSpPr>
              <p:nvPr/>
            </p:nvSpPr>
            <p:spPr bwMode="auto">
              <a:xfrm>
                <a:off x="3840" y="3716"/>
                <a:ext cx="144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0" name="Rectangle 379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144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1" name="Rectangle 380"/>
              <p:cNvSpPr>
                <a:spLocks noChangeArrowheads="1"/>
              </p:cNvSpPr>
              <p:nvPr/>
            </p:nvSpPr>
            <p:spPr bwMode="auto">
              <a:xfrm>
                <a:off x="4532" y="3716"/>
                <a:ext cx="144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2" name="Rectangle 381"/>
              <p:cNvSpPr>
                <a:spLocks noChangeArrowheads="1"/>
              </p:cNvSpPr>
              <p:nvPr/>
            </p:nvSpPr>
            <p:spPr bwMode="auto">
              <a:xfrm>
                <a:off x="4532" y="3456"/>
                <a:ext cx="144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3" name="Line 382"/>
              <p:cNvSpPr>
                <a:spLocks noChangeShapeType="1"/>
              </p:cNvSpPr>
              <p:nvPr/>
            </p:nvSpPr>
            <p:spPr bwMode="auto">
              <a:xfrm>
                <a:off x="3984" y="3504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4" name="Line 383"/>
              <p:cNvSpPr>
                <a:spLocks noChangeShapeType="1"/>
              </p:cNvSpPr>
              <p:nvPr/>
            </p:nvSpPr>
            <p:spPr bwMode="auto">
              <a:xfrm>
                <a:off x="3910" y="3540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5" name="Line 384"/>
              <p:cNvSpPr>
                <a:spLocks noChangeShapeType="1"/>
              </p:cNvSpPr>
              <p:nvPr/>
            </p:nvSpPr>
            <p:spPr bwMode="auto">
              <a:xfrm>
                <a:off x="4608" y="3542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6" name="Text Box 385"/>
              <p:cNvSpPr txBox="1">
                <a:spLocks noChangeArrowheads="1"/>
              </p:cNvSpPr>
              <p:nvPr/>
            </p:nvSpPr>
            <p:spPr bwMode="auto">
              <a:xfrm>
                <a:off x="3781" y="3621"/>
                <a:ext cx="55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000">
                    <a:latin typeface="가는각진제목체" pitchFamily="18" charset="-127"/>
                    <a:ea typeface="가는각진제목체" pitchFamily="18" charset="-127"/>
                  </a:rPr>
                  <a:t>1</a:t>
                </a:r>
              </a:p>
            </p:txBody>
          </p:sp>
          <p:sp>
            <p:nvSpPr>
              <p:cNvPr id="117" name="Text Box 386"/>
              <p:cNvSpPr txBox="1">
                <a:spLocks noChangeArrowheads="1"/>
              </p:cNvSpPr>
              <p:nvPr/>
            </p:nvSpPr>
            <p:spPr bwMode="auto">
              <a:xfrm>
                <a:off x="4215" y="3380"/>
                <a:ext cx="55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000">
                    <a:latin typeface="가는각진제목체" pitchFamily="18" charset="-127"/>
                    <a:ea typeface="가는각진제목체" pitchFamily="18" charset="-127"/>
                  </a:rPr>
                  <a:t>2</a:t>
                </a:r>
              </a:p>
            </p:txBody>
          </p:sp>
          <p:sp>
            <p:nvSpPr>
              <p:cNvPr id="118" name="Text Box 387"/>
              <p:cNvSpPr txBox="1">
                <a:spLocks noChangeArrowheads="1"/>
              </p:cNvSpPr>
              <p:nvPr/>
            </p:nvSpPr>
            <p:spPr bwMode="auto">
              <a:xfrm>
                <a:off x="4704" y="3594"/>
                <a:ext cx="55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000">
                    <a:latin typeface="가는각진제목체" pitchFamily="18" charset="-127"/>
                    <a:ea typeface="가는각진제목체" pitchFamily="18" charset="-127"/>
                  </a:rPr>
                  <a:t>3</a:t>
                </a:r>
              </a:p>
            </p:txBody>
          </p:sp>
          <p:sp>
            <p:nvSpPr>
              <p:cNvPr id="119" name="Line 388"/>
              <p:cNvSpPr>
                <a:spLocks noChangeShapeType="1"/>
              </p:cNvSpPr>
              <p:nvPr/>
            </p:nvSpPr>
            <p:spPr bwMode="auto">
              <a:xfrm>
                <a:off x="3860" y="377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0" name="Line 389"/>
              <p:cNvSpPr>
                <a:spLocks noChangeShapeType="1"/>
              </p:cNvSpPr>
              <p:nvPr/>
            </p:nvSpPr>
            <p:spPr bwMode="auto">
              <a:xfrm>
                <a:off x="3868" y="35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1" name="Line 390"/>
              <p:cNvSpPr>
                <a:spLocks noChangeShapeType="1"/>
              </p:cNvSpPr>
              <p:nvPr/>
            </p:nvSpPr>
            <p:spPr bwMode="auto">
              <a:xfrm>
                <a:off x="4560" y="35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2" name="Line 391"/>
              <p:cNvSpPr>
                <a:spLocks noChangeShapeType="1"/>
              </p:cNvSpPr>
              <p:nvPr/>
            </p:nvSpPr>
            <p:spPr bwMode="auto">
              <a:xfrm>
                <a:off x="4560" y="377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123" name="Group 392"/>
            <p:cNvGrpSpPr>
              <a:grpSpLocks/>
            </p:cNvGrpSpPr>
            <p:nvPr/>
          </p:nvGrpSpPr>
          <p:grpSpPr bwMode="auto">
            <a:xfrm>
              <a:off x="3730667" y="4051573"/>
              <a:ext cx="1087438" cy="700087"/>
              <a:chOff x="2544" y="3468"/>
              <a:chExt cx="816" cy="544"/>
            </a:xfrm>
          </p:grpSpPr>
          <p:sp>
            <p:nvSpPr>
              <p:cNvPr id="124" name="Rectangle 393"/>
              <p:cNvSpPr>
                <a:spLocks noChangeArrowheads="1"/>
              </p:cNvSpPr>
              <p:nvPr/>
            </p:nvSpPr>
            <p:spPr bwMode="auto">
              <a:xfrm>
                <a:off x="2544" y="3468"/>
                <a:ext cx="816" cy="5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5" name="Text Box 394"/>
              <p:cNvSpPr txBox="1">
                <a:spLocks noChangeArrowheads="1"/>
              </p:cNvSpPr>
              <p:nvPr/>
            </p:nvSpPr>
            <p:spPr bwMode="auto">
              <a:xfrm>
                <a:off x="2665" y="3491"/>
                <a:ext cx="582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100" b="1" dirty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분석 </a:t>
                </a:r>
                <a:r>
                  <a:rPr lang="ko-KR" altLang="en-US" sz="1100" b="1" dirty="0" smtClean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동적 </a:t>
                </a:r>
                <a:r>
                  <a:rPr lang="ko-KR" altLang="en-US" sz="1100" b="1" dirty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모델</a:t>
                </a:r>
              </a:p>
            </p:txBody>
          </p:sp>
          <p:sp>
            <p:nvSpPr>
              <p:cNvPr id="126" name="Rectangle 395"/>
              <p:cNvSpPr>
                <a:spLocks noChangeArrowheads="1"/>
              </p:cNvSpPr>
              <p:nvPr/>
            </p:nvSpPr>
            <p:spPr bwMode="auto">
              <a:xfrm flipH="1">
                <a:off x="2736" y="3696"/>
                <a:ext cx="57" cy="2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7" name="Rectangle 396"/>
              <p:cNvSpPr>
                <a:spLocks noChangeArrowheads="1"/>
              </p:cNvSpPr>
              <p:nvPr/>
            </p:nvSpPr>
            <p:spPr bwMode="auto">
              <a:xfrm flipH="1">
                <a:off x="2929" y="3696"/>
                <a:ext cx="47" cy="2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8" name="Rectangle 397"/>
              <p:cNvSpPr>
                <a:spLocks noChangeArrowheads="1"/>
              </p:cNvSpPr>
              <p:nvPr/>
            </p:nvSpPr>
            <p:spPr bwMode="auto">
              <a:xfrm flipH="1">
                <a:off x="3120" y="3696"/>
                <a:ext cx="47" cy="2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9" name="Line 398"/>
              <p:cNvSpPr>
                <a:spLocks noChangeShapeType="1"/>
              </p:cNvSpPr>
              <p:nvPr/>
            </p:nvSpPr>
            <p:spPr bwMode="auto">
              <a:xfrm>
                <a:off x="2592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0" name="Line 399"/>
              <p:cNvSpPr>
                <a:spLocks noChangeShapeType="1"/>
              </p:cNvSpPr>
              <p:nvPr/>
            </p:nvSpPr>
            <p:spPr bwMode="auto">
              <a:xfrm>
                <a:off x="2784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1" name="Line 400"/>
              <p:cNvSpPr>
                <a:spLocks noChangeShapeType="1"/>
              </p:cNvSpPr>
              <p:nvPr/>
            </p:nvSpPr>
            <p:spPr bwMode="auto">
              <a:xfrm>
                <a:off x="2976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2" name="Line 401"/>
              <p:cNvSpPr>
                <a:spLocks noChangeShapeType="1"/>
              </p:cNvSpPr>
              <p:nvPr/>
            </p:nvSpPr>
            <p:spPr bwMode="auto">
              <a:xfrm>
                <a:off x="2976" y="38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" name="Line 402"/>
              <p:cNvSpPr>
                <a:spLocks noChangeShapeType="1"/>
              </p:cNvSpPr>
              <p:nvPr/>
            </p:nvSpPr>
            <p:spPr bwMode="auto">
              <a:xfrm>
                <a:off x="2784" y="383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4" name="Line 403"/>
              <p:cNvSpPr>
                <a:spLocks noChangeShapeType="1"/>
              </p:cNvSpPr>
              <p:nvPr/>
            </p:nvSpPr>
            <p:spPr bwMode="auto">
              <a:xfrm>
                <a:off x="2592" y="385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5" name="Line 404"/>
              <p:cNvSpPr>
                <a:spLocks noChangeShapeType="1"/>
              </p:cNvSpPr>
              <p:nvPr/>
            </p:nvSpPr>
            <p:spPr bwMode="auto">
              <a:xfrm>
                <a:off x="2592" y="390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6" name="Line 405"/>
              <p:cNvSpPr>
                <a:spLocks noChangeShapeType="1"/>
              </p:cNvSpPr>
              <p:nvPr/>
            </p:nvSpPr>
            <p:spPr bwMode="auto">
              <a:xfrm flipH="1">
                <a:off x="2592" y="394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7" name="Rectangle 406"/>
              <p:cNvSpPr>
                <a:spLocks noChangeArrowheads="1"/>
              </p:cNvSpPr>
              <p:nvPr/>
            </p:nvSpPr>
            <p:spPr bwMode="auto">
              <a:xfrm>
                <a:off x="2698" y="3618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8" name="Rectangle 407"/>
              <p:cNvSpPr>
                <a:spLocks noChangeArrowheads="1"/>
              </p:cNvSpPr>
              <p:nvPr/>
            </p:nvSpPr>
            <p:spPr bwMode="auto">
              <a:xfrm>
                <a:off x="2890" y="3620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9" name="Rectangle 408"/>
              <p:cNvSpPr>
                <a:spLocks noChangeArrowheads="1"/>
              </p:cNvSpPr>
              <p:nvPr/>
            </p:nvSpPr>
            <p:spPr bwMode="auto">
              <a:xfrm>
                <a:off x="3082" y="3616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140" name="Line 409"/>
            <p:cNvSpPr>
              <a:spLocks noChangeShapeType="1"/>
            </p:cNvSpPr>
            <p:nvPr/>
          </p:nvSpPr>
          <p:spPr bwMode="auto">
            <a:xfrm flipH="1" flipV="1">
              <a:off x="4457742" y="181954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1" name="Rectangle 410"/>
            <p:cNvSpPr>
              <a:spLocks noChangeArrowheads="1"/>
            </p:cNvSpPr>
            <p:nvPr/>
          </p:nvSpPr>
          <p:spPr bwMode="auto">
            <a:xfrm>
              <a:off x="1435142" y="4869135"/>
              <a:ext cx="1077913" cy="6175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2" name="Rectangle 411"/>
            <p:cNvSpPr>
              <a:spLocks noChangeArrowheads="1"/>
            </p:cNvSpPr>
            <p:nvPr/>
          </p:nvSpPr>
          <p:spPr bwMode="auto">
            <a:xfrm>
              <a:off x="1819317" y="5116785"/>
              <a:ext cx="576263" cy="3079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3" name="Oval 412"/>
            <p:cNvSpPr>
              <a:spLocks noChangeArrowheads="1"/>
            </p:cNvSpPr>
            <p:nvPr/>
          </p:nvSpPr>
          <p:spPr bwMode="auto">
            <a:xfrm>
              <a:off x="2049505" y="5327923"/>
              <a:ext cx="301625" cy="60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4" name="Oval 413"/>
            <p:cNvSpPr>
              <a:spLocks noChangeArrowheads="1"/>
            </p:cNvSpPr>
            <p:nvPr/>
          </p:nvSpPr>
          <p:spPr bwMode="auto">
            <a:xfrm>
              <a:off x="1966955" y="5153298"/>
              <a:ext cx="301625" cy="60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5" name="Oval 414"/>
            <p:cNvSpPr>
              <a:spLocks noChangeArrowheads="1"/>
            </p:cNvSpPr>
            <p:nvPr/>
          </p:nvSpPr>
          <p:spPr bwMode="auto">
            <a:xfrm>
              <a:off x="1536742" y="5116785"/>
              <a:ext cx="63500" cy="61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6" name="Line 415"/>
            <p:cNvSpPr>
              <a:spLocks noChangeShapeType="1"/>
            </p:cNvSpPr>
            <p:nvPr/>
          </p:nvSpPr>
          <p:spPr bwMode="auto">
            <a:xfrm flipH="1">
              <a:off x="1485942" y="5288235"/>
              <a:ext cx="63500" cy="6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7" name="Line 416"/>
            <p:cNvSpPr>
              <a:spLocks noChangeShapeType="1"/>
            </p:cNvSpPr>
            <p:nvPr/>
          </p:nvSpPr>
          <p:spPr bwMode="auto">
            <a:xfrm>
              <a:off x="1576430" y="5283473"/>
              <a:ext cx="65087" cy="61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8" name="Line 417"/>
            <p:cNvSpPr>
              <a:spLocks noChangeShapeType="1"/>
            </p:cNvSpPr>
            <p:nvPr/>
          </p:nvSpPr>
          <p:spPr bwMode="auto">
            <a:xfrm>
              <a:off x="1563730" y="5178698"/>
              <a:ext cx="0" cy="123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9" name="Line 418"/>
            <p:cNvSpPr>
              <a:spLocks noChangeShapeType="1"/>
            </p:cNvSpPr>
            <p:nvPr/>
          </p:nvSpPr>
          <p:spPr bwMode="auto">
            <a:xfrm>
              <a:off x="1512930" y="5227910"/>
              <a:ext cx="128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50" name="Line 419"/>
            <p:cNvSpPr>
              <a:spLocks noChangeShapeType="1"/>
            </p:cNvSpPr>
            <p:nvPr/>
          </p:nvSpPr>
          <p:spPr bwMode="auto">
            <a:xfrm flipV="1">
              <a:off x="1690730" y="5178698"/>
              <a:ext cx="257175" cy="61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51" name="Line 420"/>
            <p:cNvSpPr>
              <a:spLocks noChangeShapeType="1"/>
            </p:cNvSpPr>
            <p:nvPr/>
          </p:nvSpPr>
          <p:spPr bwMode="auto">
            <a:xfrm>
              <a:off x="1690730" y="5362848"/>
              <a:ext cx="320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52" name="Text Box 421"/>
            <p:cNvSpPr txBox="1">
              <a:spLocks noChangeArrowheads="1"/>
            </p:cNvSpPr>
            <p:nvPr/>
          </p:nvSpPr>
          <p:spPr bwMode="auto">
            <a:xfrm>
              <a:off x="1485942" y="4900885"/>
              <a:ext cx="80631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 b="1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000" b="1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유스케이스 모델</a:t>
              </a:r>
            </a:p>
          </p:txBody>
        </p:sp>
        <p:sp>
          <p:nvSpPr>
            <p:cNvPr id="153" name="Line 422"/>
            <p:cNvSpPr>
              <a:spLocks noChangeShapeType="1"/>
            </p:cNvSpPr>
            <p:nvPr/>
          </p:nvSpPr>
          <p:spPr bwMode="auto">
            <a:xfrm flipV="1">
              <a:off x="2441617" y="1243285"/>
              <a:ext cx="1368425" cy="3600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54" name="Text Box 423"/>
            <p:cNvSpPr txBox="1">
              <a:spLocks noChangeArrowheads="1"/>
            </p:cNvSpPr>
            <p:nvPr/>
          </p:nvSpPr>
          <p:spPr bwMode="auto">
            <a:xfrm>
              <a:off x="1780959" y="1536459"/>
              <a:ext cx="3815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100" dirty="0" smtClean="0">
                  <a:latin typeface="가는각진제목체" pitchFamily="18" charset="-127"/>
                  <a:ea typeface="가는각진제목체" pitchFamily="18" charset="-127"/>
                </a:rPr>
                <a:t>작업</a:t>
              </a:r>
              <a:endParaRPr lang="ko-KR" altLang="en-US" sz="110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100" dirty="0">
                  <a:latin typeface="가는각진제목체" pitchFamily="18" charset="-127"/>
                  <a:ea typeface="가는각진제목체" pitchFamily="18" charset="-127"/>
                </a:rPr>
                <a:t>흐름도</a:t>
              </a:r>
            </a:p>
          </p:txBody>
        </p:sp>
        <p:sp>
          <p:nvSpPr>
            <p:cNvPr id="155" name="Line 424"/>
            <p:cNvSpPr>
              <a:spLocks noChangeShapeType="1"/>
            </p:cNvSpPr>
            <p:nvPr/>
          </p:nvSpPr>
          <p:spPr bwMode="auto">
            <a:xfrm>
              <a:off x="1938380" y="2035448"/>
              <a:ext cx="1587" cy="490537"/>
            </a:xfrm>
            <a:prstGeom prst="line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156" name="Group 425"/>
            <p:cNvGrpSpPr>
              <a:grpSpLocks/>
            </p:cNvGrpSpPr>
            <p:nvPr/>
          </p:nvGrpSpPr>
          <p:grpSpPr bwMode="auto">
            <a:xfrm>
              <a:off x="1395455" y="2497410"/>
              <a:ext cx="1087437" cy="617538"/>
              <a:chOff x="2496" y="720"/>
              <a:chExt cx="816" cy="480"/>
            </a:xfrm>
          </p:grpSpPr>
          <p:sp>
            <p:nvSpPr>
              <p:cNvPr id="157" name="Rectangle 426"/>
              <p:cNvSpPr>
                <a:spLocks noChangeArrowheads="1"/>
              </p:cNvSpPr>
              <p:nvPr/>
            </p:nvSpPr>
            <p:spPr bwMode="auto">
              <a:xfrm>
                <a:off x="2496" y="720"/>
                <a:ext cx="816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58" name="Text Box 427"/>
              <p:cNvSpPr txBox="1">
                <a:spLocks noChangeArrowheads="1"/>
              </p:cNvSpPr>
              <p:nvPr/>
            </p:nvSpPr>
            <p:spPr bwMode="auto">
              <a:xfrm>
                <a:off x="2677" y="743"/>
                <a:ext cx="42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200" b="1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 </a:t>
                </a:r>
                <a:r>
                  <a:rPr lang="ko-KR" altLang="en-US" sz="1100" b="1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활동 모델</a:t>
                </a:r>
                <a:endParaRPr lang="ko-KR" altLang="en-US" sz="1200" b="1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59" name="AutoShape 428"/>
              <p:cNvSpPr>
                <a:spLocks noChangeArrowheads="1"/>
              </p:cNvSpPr>
              <p:nvPr/>
            </p:nvSpPr>
            <p:spPr bwMode="auto">
              <a:xfrm>
                <a:off x="2590" y="872"/>
                <a:ext cx="184" cy="96"/>
              </a:xfrm>
              <a:prstGeom prst="roundRect">
                <a:avLst>
                  <a:gd name="adj" fmla="val 44444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0" name="AutoShape 429"/>
              <p:cNvSpPr>
                <a:spLocks noChangeArrowheads="1"/>
              </p:cNvSpPr>
              <p:nvPr/>
            </p:nvSpPr>
            <p:spPr bwMode="auto">
              <a:xfrm>
                <a:off x="3072" y="872"/>
                <a:ext cx="184" cy="96"/>
              </a:xfrm>
              <a:prstGeom prst="roundRect">
                <a:avLst>
                  <a:gd name="adj" fmla="val 44444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1" name="AutoShape 430"/>
              <p:cNvSpPr>
                <a:spLocks noChangeArrowheads="1"/>
              </p:cNvSpPr>
              <p:nvPr/>
            </p:nvSpPr>
            <p:spPr bwMode="auto">
              <a:xfrm>
                <a:off x="3072" y="1076"/>
                <a:ext cx="184" cy="96"/>
              </a:xfrm>
              <a:prstGeom prst="roundRect">
                <a:avLst>
                  <a:gd name="adj" fmla="val 44444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2" name="Rectangle 431"/>
              <p:cNvSpPr>
                <a:spLocks noChangeArrowheads="1"/>
              </p:cNvSpPr>
              <p:nvPr/>
            </p:nvSpPr>
            <p:spPr bwMode="auto">
              <a:xfrm>
                <a:off x="2592" y="1076"/>
                <a:ext cx="192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3" name="Line 432"/>
              <p:cNvSpPr>
                <a:spLocks noChangeShapeType="1"/>
              </p:cNvSpPr>
              <p:nvPr/>
            </p:nvSpPr>
            <p:spPr bwMode="auto">
              <a:xfrm>
                <a:off x="2688" y="970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4" name="AutoShape 433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5" name="Line 434"/>
              <p:cNvSpPr>
                <a:spLocks noChangeShapeType="1"/>
              </p:cNvSpPr>
              <p:nvPr/>
            </p:nvSpPr>
            <p:spPr bwMode="auto">
              <a:xfrm>
                <a:off x="2784" y="9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6" name="Line 435"/>
              <p:cNvSpPr>
                <a:spLocks noChangeShapeType="1"/>
              </p:cNvSpPr>
              <p:nvPr/>
            </p:nvSpPr>
            <p:spPr bwMode="auto">
              <a:xfrm>
                <a:off x="2976" y="9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7" name="Line 436"/>
              <p:cNvSpPr>
                <a:spLocks noChangeShapeType="1"/>
              </p:cNvSpPr>
              <p:nvPr/>
            </p:nvSpPr>
            <p:spPr bwMode="auto">
              <a:xfrm>
                <a:off x="2928" y="112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8" name="Line 437"/>
              <p:cNvSpPr>
                <a:spLocks noChangeShapeType="1"/>
              </p:cNvSpPr>
              <p:nvPr/>
            </p:nvSpPr>
            <p:spPr bwMode="auto">
              <a:xfrm>
                <a:off x="2928" y="960"/>
                <a:ext cx="0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169" name="Group 438"/>
            <p:cNvGrpSpPr>
              <a:grpSpLocks/>
            </p:cNvGrpSpPr>
            <p:nvPr/>
          </p:nvGrpSpPr>
          <p:grpSpPr bwMode="auto">
            <a:xfrm>
              <a:off x="7394617" y="1098823"/>
              <a:ext cx="1406525" cy="741362"/>
              <a:chOff x="4944" y="3120"/>
              <a:chExt cx="1054" cy="576"/>
            </a:xfrm>
          </p:grpSpPr>
          <p:sp>
            <p:nvSpPr>
              <p:cNvPr id="170" name="Rectangle 439"/>
              <p:cNvSpPr>
                <a:spLocks noChangeArrowheads="1"/>
              </p:cNvSpPr>
              <p:nvPr/>
            </p:nvSpPr>
            <p:spPr bwMode="auto">
              <a:xfrm>
                <a:off x="4944" y="3120"/>
                <a:ext cx="1054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71" name="AutoShape 440"/>
              <p:cNvSpPr>
                <a:spLocks noChangeArrowheads="1"/>
              </p:cNvSpPr>
              <p:nvPr/>
            </p:nvSpPr>
            <p:spPr bwMode="auto">
              <a:xfrm>
                <a:off x="5040" y="3408"/>
                <a:ext cx="192" cy="192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72" name="AutoShape 441"/>
              <p:cNvSpPr>
                <a:spLocks noChangeArrowheads="1"/>
              </p:cNvSpPr>
              <p:nvPr/>
            </p:nvSpPr>
            <p:spPr bwMode="auto">
              <a:xfrm>
                <a:off x="5664" y="3408"/>
                <a:ext cx="192" cy="192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73" name="Line 442"/>
              <p:cNvSpPr>
                <a:spLocks noChangeShapeType="1"/>
              </p:cNvSpPr>
              <p:nvPr/>
            </p:nvSpPr>
            <p:spPr bwMode="auto">
              <a:xfrm>
                <a:off x="5232" y="350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74" name="Text Box 443"/>
              <p:cNvSpPr txBox="1">
                <a:spLocks noChangeArrowheads="1"/>
              </p:cNvSpPr>
              <p:nvPr/>
            </p:nvSpPr>
            <p:spPr bwMode="auto">
              <a:xfrm>
                <a:off x="5308" y="3171"/>
                <a:ext cx="340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000" b="1">
                    <a:latin typeface="가는각진제목체" pitchFamily="18" charset="-127"/>
                    <a:ea typeface="가는각진제목체" pitchFamily="18" charset="-127"/>
                  </a:rPr>
                  <a:t>배치 모델</a:t>
                </a:r>
              </a:p>
            </p:txBody>
          </p:sp>
        </p:grpSp>
        <p:grpSp>
          <p:nvGrpSpPr>
            <p:cNvPr id="175" name="Group 444"/>
            <p:cNvGrpSpPr>
              <a:grpSpLocks/>
            </p:cNvGrpSpPr>
            <p:nvPr/>
          </p:nvGrpSpPr>
          <p:grpSpPr bwMode="auto">
            <a:xfrm>
              <a:off x="5610267" y="1098823"/>
              <a:ext cx="1406525" cy="739775"/>
              <a:chOff x="4944" y="2016"/>
              <a:chExt cx="1054" cy="576"/>
            </a:xfrm>
          </p:grpSpPr>
          <p:sp>
            <p:nvSpPr>
              <p:cNvPr id="176" name="Rectangle 445"/>
              <p:cNvSpPr>
                <a:spLocks noChangeArrowheads="1"/>
              </p:cNvSpPr>
              <p:nvPr/>
            </p:nvSpPr>
            <p:spPr bwMode="auto">
              <a:xfrm>
                <a:off x="4944" y="2016"/>
                <a:ext cx="1054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grpSp>
            <p:nvGrpSpPr>
              <p:cNvPr id="177" name="Group 446"/>
              <p:cNvGrpSpPr>
                <a:grpSpLocks/>
              </p:cNvGrpSpPr>
              <p:nvPr/>
            </p:nvGrpSpPr>
            <p:grpSpPr bwMode="auto">
              <a:xfrm>
                <a:off x="5020" y="2256"/>
                <a:ext cx="268" cy="288"/>
                <a:chOff x="5020" y="2256"/>
                <a:chExt cx="268" cy="288"/>
              </a:xfrm>
            </p:grpSpPr>
            <p:sp>
              <p:nvSpPr>
                <p:cNvPr id="185" name="Rectangle 447"/>
                <p:cNvSpPr>
                  <a:spLocks noChangeArrowheads="1"/>
                </p:cNvSpPr>
                <p:nvPr/>
              </p:nvSpPr>
              <p:spPr bwMode="auto">
                <a:xfrm>
                  <a:off x="5088" y="2256"/>
                  <a:ext cx="200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86" name="Oval 448"/>
                <p:cNvSpPr>
                  <a:spLocks noChangeArrowheads="1"/>
                </p:cNvSpPr>
                <p:nvPr/>
              </p:nvSpPr>
              <p:spPr bwMode="auto">
                <a:xfrm>
                  <a:off x="5020" y="2304"/>
                  <a:ext cx="144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87" name="Rectangle 449"/>
                <p:cNvSpPr>
                  <a:spLocks noChangeArrowheads="1"/>
                </p:cNvSpPr>
                <p:nvPr/>
              </p:nvSpPr>
              <p:spPr bwMode="auto">
                <a:xfrm>
                  <a:off x="5020" y="2380"/>
                  <a:ext cx="134" cy="5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88" name="Rectangle 450"/>
                <p:cNvSpPr>
                  <a:spLocks noChangeArrowheads="1"/>
                </p:cNvSpPr>
                <p:nvPr/>
              </p:nvSpPr>
              <p:spPr bwMode="auto">
                <a:xfrm>
                  <a:off x="5022" y="2466"/>
                  <a:ext cx="134" cy="5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grpSp>
            <p:nvGrpSpPr>
              <p:cNvPr id="178" name="Group 451"/>
              <p:cNvGrpSpPr>
                <a:grpSpLocks/>
              </p:cNvGrpSpPr>
              <p:nvPr/>
            </p:nvGrpSpPr>
            <p:grpSpPr bwMode="auto">
              <a:xfrm>
                <a:off x="5636" y="2256"/>
                <a:ext cx="268" cy="288"/>
                <a:chOff x="5020" y="2256"/>
                <a:chExt cx="268" cy="288"/>
              </a:xfrm>
            </p:grpSpPr>
            <p:sp>
              <p:nvSpPr>
                <p:cNvPr id="181" name="Rectangle 452"/>
                <p:cNvSpPr>
                  <a:spLocks noChangeArrowheads="1"/>
                </p:cNvSpPr>
                <p:nvPr/>
              </p:nvSpPr>
              <p:spPr bwMode="auto">
                <a:xfrm>
                  <a:off x="5088" y="2256"/>
                  <a:ext cx="200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82" name="Oval 453"/>
                <p:cNvSpPr>
                  <a:spLocks noChangeArrowheads="1"/>
                </p:cNvSpPr>
                <p:nvPr/>
              </p:nvSpPr>
              <p:spPr bwMode="auto">
                <a:xfrm>
                  <a:off x="5020" y="2304"/>
                  <a:ext cx="144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83" name="Rectangle 454"/>
                <p:cNvSpPr>
                  <a:spLocks noChangeArrowheads="1"/>
                </p:cNvSpPr>
                <p:nvPr/>
              </p:nvSpPr>
              <p:spPr bwMode="auto">
                <a:xfrm>
                  <a:off x="5020" y="2380"/>
                  <a:ext cx="134" cy="5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84" name="Rectangle 455"/>
                <p:cNvSpPr>
                  <a:spLocks noChangeArrowheads="1"/>
                </p:cNvSpPr>
                <p:nvPr/>
              </p:nvSpPr>
              <p:spPr bwMode="auto">
                <a:xfrm>
                  <a:off x="5022" y="2466"/>
                  <a:ext cx="134" cy="5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179" name="Line 456"/>
              <p:cNvSpPr>
                <a:spLocks noChangeShapeType="1"/>
              </p:cNvSpPr>
              <p:nvPr/>
            </p:nvSpPr>
            <p:spPr bwMode="auto">
              <a:xfrm>
                <a:off x="5328" y="2400"/>
                <a:ext cx="28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sysDot"/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80" name="Text Box 457"/>
              <p:cNvSpPr txBox="1">
                <a:spLocks noChangeArrowheads="1"/>
              </p:cNvSpPr>
              <p:nvPr/>
            </p:nvSpPr>
            <p:spPr bwMode="auto">
              <a:xfrm>
                <a:off x="5224" y="2059"/>
                <a:ext cx="539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100" b="1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컴포넌트 모델</a:t>
                </a:r>
              </a:p>
            </p:txBody>
          </p:sp>
        </p:grpSp>
        <p:grpSp>
          <p:nvGrpSpPr>
            <p:cNvPr id="189" name="Group 458"/>
            <p:cNvGrpSpPr>
              <a:grpSpLocks/>
            </p:cNvGrpSpPr>
            <p:nvPr/>
          </p:nvGrpSpPr>
          <p:grpSpPr bwMode="auto">
            <a:xfrm>
              <a:off x="3810042" y="1078185"/>
              <a:ext cx="1406525" cy="741363"/>
              <a:chOff x="4944" y="912"/>
              <a:chExt cx="1054" cy="576"/>
            </a:xfrm>
          </p:grpSpPr>
          <p:sp>
            <p:nvSpPr>
              <p:cNvPr id="190" name="Rectangle 459"/>
              <p:cNvSpPr>
                <a:spLocks noChangeArrowheads="1"/>
              </p:cNvSpPr>
              <p:nvPr/>
            </p:nvSpPr>
            <p:spPr bwMode="auto">
              <a:xfrm>
                <a:off x="4944" y="912"/>
                <a:ext cx="1054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grpSp>
            <p:nvGrpSpPr>
              <p:cNvPr id="191" name="Group 460"/>
              <p:cNvGrpSpPr>
                <a:grpSpLocks/>
              </p:cNvGrpSpPr>
              <p:nvPr/>
            </p:nvGrpSpPr>
            <p:grpSpPr bwMode="auto">
              <a:xfrm>
                <a:off x="5040" y="1200"/>
                <a:ext cx="240" cy="192"/>
                <a:chOff x="5040" y="1200"/>
                <a:chExt cx="240" cy="192"/>
              </a:xfrm>
            </p:grpSpPr>
            <p:sp>
              <p:nvSpPr>
                <p:cNvPr id="197" name="Rectangle 461"/>
                <p:cNvSpPr>
                  <a:spLocks noChangeArrowheads="1"/>
                </p:cNvSpPr>
                <p:nvPr/>
              </p:nvSpPr>
              <p:spPr bwMode="auto">
                <a:xfrm>
                  <a:off x="5040" y="1248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98" name="Rectangle 462"/>
                <p:cNvSpPr>
                  <a:spLocks noChangeArrowheads="1"/>
                </p:cNvSpPr>
                <p:nvPr/>
              </p:nvSpPr>
              <p:spPr bwMode="auto">
                <a:xfrm>
                  <a:off x="5040" y="12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grpSp>
            <p:nvGrpSpPr>
              <p:cNvPr id="192" name="Group 463"/>
              <p:cNvGrpSpPr>
                <a:grpSpLocks/>
              </p:cNvGrpSpPr>
              <p:nvPr/>
            </p:nvGrpSpPr>
            <p:grpSpPr bwMode="auto">
              <a:xfrm>
                <a:off x="5664" y="1200"/>
                <a:ext cx="240" cy="192"/>
                <a:chOff x="5040" y="1200"/>
                <a:chExt cx="240" cy="192"/>
              </a:xfrm>
            </p:grpSpPr>
            <p:sp>
              <p:nvSpPr>
                <p:cNvPr id="195" name="Rectangle 464"/>
                <p:cNvSpPr>
                  <a:spLocks noChangeArrowheads="1"/>
                </p:cNvSpPr>
                <p:nvPr/>
              </p:nvSpPr>
              <p:spPr bwMode="auto">
                <a:xfrm>
                  <a:off x="5040" y="1248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96" name="Rectangle 465"/>
                <p:cNvSpPr>
                  <a:spLocks noChangeArrowheads="1"/>
                </p:cNvSpPr>
                <p:nvPr/>
              </p:nvSpPr>
              <p:spPr bwMode="auto">
                <a:xfrm>
                  <a:off x="5040" y="12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193" name="Line 466"/>
              <p:cNvSpPr>
                <a:spLocks noChangeShapeType="1"/>
              </p:cNvSpPr>
              <p:nvPr/>
            </p:nvSpPr>
            <p:spPr bwMode="auto">
              <a:xfrm>
                <a:off x="5300" y="132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sysDot"/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94" name="Text Box 467"/>
              <p:cNvSpPr txBox="1">
                <a:spLocks noChangeArrowheads="1"/>
              </p:cNvSpPr>
              <p:nvPr/>
            </p:nvSpPr>
            <p:spPr bwMode="auto">
              <a:xfrm>
                <a:off x="5265" y="954"/>
                <a:ext cx="416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000" b="1">
                    <a:latin typeface="가는각진제목체" pitchFamily="18" charset="-127"/>
                    <a:ea typeface="가는각진제목체" pitchFamily="18" charset="-127"/>
                  </a:rPr>
                  <a:t>패키지 모델</a:t>
                </a:r>
              </a:p>
            </p:txBody>
          </p:sp>
        </p:grpSp>
        <p:sp>
          <p:nvSpPr>
            <p:cNvPr id="199" name="Text Box 468"/>
            <p:cNvSpPr txBox="1">
              <a:spLocks noChangeArrowheads="1"/>
            </p:cNvSpPr>
            <p:nvPr/>
          </p:nvSpPr>
          <p:spPr bwMode="auto">
            <a:xfrm>
              <a:off x="2768964" y="1376189"/>
              <a:ext cx="98318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1" dirty="0">
                  <a:solidFill>
                    <a:srgbClr val="00CC00"/>
                  </a:solidFill>
                  <a:latin typeface="가는각진제목체" pitchFamily="18" charset="-127"/>
                  <a:ea typeface="가는각진제목체" pitchFamily="18" charset="-127"/>
                </a:rPr>
                <a:t> ( </a:t>
              </a:r>
              <a:r>
                <a:rPr lang="ko-KR" altLang="en-US" sz="1200" b="1" dirty="0" err="1" smtClean="0">
                  <a:solidFill>
                    <a:srgbClr val="00CC00"/>
                  </a:solidFill>
                  <a:latin typeface="가는각진제목체" pitchFamily="18" charset="-127"/>
                  <a:ea typeface="가는각진제목체" pitchFamily="18" charset="-127"/>
                </a:rPr>
                <a:t>아키텍쳐</a:t>
              </a:r>
              <a:r>
                <a:rPr lang="ko-KR" altLang="en-US" sz="1200" b="1" dirty="0" smtClean="0">
                  <a:solidFill>
                    <a:srgbClr val="00CC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en-US" altLang="ko-KR" sz="1200" b="1" dirty="0">
                  <a:solidFill>
                    <a:srgbClr val="00CC00"/>
                  </a:solidFill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200" name="Text Box 469"/>
            <p:cNvSpPr txBox="1">
              <a:spLocks noChangeArrowheads="1"/>
            </p:cNvSpPr>
            <p:nvPr/>
          </p:nvSpPr>
          <p:spPr bwMode="auto">
            <a:xfrm>
              <a:off x="835665" y="3809453"/>
              <a:ext cx="19442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 &lt; </a:t>
              </a:r>
              <a:r>
                <a:rPr lang="ko-KR" altLang="en-US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요구 모델링 </a:t>
              </a:r>
              <a:r>
                <a:rPr lang="en-US" altLang="ko-KR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&gt;</a:t>
              </a:r>
            </a:p>
          </p:txBody>
        </p:sp>
        <p:sp>
          <p:nvSpPr>
            <p:cNvPr id="201" name="Text Box 470"/>
            <p:cNvSpPr txBox="1">
              <a:spLocks noChangeArrowheads="1"/>
            </p:cNvSpPr>
            <p:nvPr/>
          </p:nvSpPr>
          <p:spPr bwMode="auto">
            <a:xfrm>
              <a:off x="4864493" y="6211475"/>
              <a:ext cx="12102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&lt; </a:t>
              </a:r>
              <a:r>
                <a:rPr lang="ko-KR" altLang="en-US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행위 모델링 </a:t>
              </a:r>
              <a:r>
                <a:rPr lang="en-US" altLang="ko-KR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&gt;</a:t>
              </a:r>
            </a:p>
          </p:txBody>
        </p:sp>
        <p:sp>
          <p:nvSpPr>
            <p:cNvPr id="202" name="Text Box 471"/>
            <p:cNvSpPr txBox="1">
              <a:spLocks noChangeArrowheads="1"/>
            </p:cNvSpPr>
            <p:nvPr/>
          </p:nvSpPr>
          <p:spPr bwMode="auto">
            <a:xfrm>
              <a:off x="4791468" y="3356606"/>
              <a:ext cx="12904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 &lt; </a:t>
              </a:r>
              <a:r>
                <a:rPr lang="ko-KR" altLang="en-US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구조 모델링 </a:t>
              </a:r>
              <a:r>
                <a:rPr lang="en-US" altLang="ko-KR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&gt;</a:t>
              </a:r>
            </a:p>
          </p:txBody>
        </p:sp>
        <p:sp>
          <p:nvSpPr>
            <p:cNvPr id="203" name="Rectangle 472"/>
            <p:cNvSpPr>
              <a:spLocks noChangeArrowheads="1"/>
            </p:cNvSpPr>
            <p:nvPr/>
          </p:nvSpPr>
          <p:spPr bwMode="auto">
            <a:xfrm>
              <a:off x="7381917" y="2121173"/>
              <a:ext cx="1406525" cy="739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4" name="Text Box 473"/>
            <p:cNvSpPr txBox="1">
              <a:spLocks noChangeArrowheads="1"/>
            </p:cNvSpPr>
            <p:nvPr/>
          </p:nvSpPr>
          <p:spPr bwMode="auto">
            <a:xfrm>
              <a:off x="7853592" y="2311673"/>
              <a:ext cx="4536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000" b="1" dirty="0">
                  <a:latin typeface="가는각진제목체" pitchFamily="18" charset="-127"/>
                  <a:ea typeface="가는각진제목체" pitchFamily="18" charset="-127"/>
                </a:rPr>
                <a:t>합성 구조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000" b="1" dirty="0">
                  <a:latin typeface="가는각진제목체" pitchFamily="18" charset="-127"/>
                  <a:ea typeface="가는각진제목체" pitchFamily="18" charset="-127"/>
                </a:rPr>
                <a:t> 모델</a:t>
              </a:r>
            </a:p>
          </p:txBody>
        </p:sp>
        <p:sp>
          <p:nvSpPr>
            <p:cNvPr id="205" name="Rectangle 474"/>
            <p:cNvSpPr>
              <a:spLocks noChangeArrowheads="1"/>
            </p:cNvSpPr>
            <p:nvPr/>
          </p:nvSpPr>
          <p:spPr bwMode="auto">
            <a:xfrm>
              <a:off x="3259180" y="5154885"/>
              <a:ext cx="1087437" cy="4079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6" name="Text Box 475"/>
            <p:cNvSpPr txBox="1">
              <a:spLocks noChangeArrowheads="1"/>
            </p:cNvSpPr>
            <p:nvPr/>
          </p:nvSpPr>
          <p:spPr bwMode="auto">
            <a:xfrm>
              <a:off x="3530341" y="5197748"/>
              <a:ext cx="5546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상호 개요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 다이어그램</a:t>
              </a:r>
            </a:p>
          </p:txBody>
        </p:sp>
        <p:sp>
          <p:nvSpPr>
            <p:cNvPr id="209" name="Line 478"/>
            <p:cNvSpPr>
              <a:spLocks noChangeShapeType="1"/>
            </p:cNvSpPr>
            <p:nvPr/>
          </p:nvSpPr>
          <p:spPr bwMode="auto">
            <a:xfrm flipV="1">
              <a:off x="4953000" y="2611710"/>
              <a:ext cx="6572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0" name="Line 479"/>
            <p:cNvSpPr>
              <a:spLocks noChangeShapeType="1"/>
            </p:cNvSpPr>
            <p:nvPr/>
          </p:nvSpPr>
          <p:spPr bwMode="auto">
            <a:xfrm flipH="1">
              <a:off x="1938380" y="3114948"/>
              <a:ext cx="12700" cy="1081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1" name="Line 480"/>
            <p:cNvSpPr>
              <a:spLocks noChangeShapeType="1"/>
            </p:cNvSpPr>
            <p:nvPr/>
          </p:nvSpPr>
          <p:spPr bwMode="auto">
            <a:xfrm flipV="1">
              <a:off x="858880" y="3691210"/>
              <a:ext cx="820737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2" name="Text Box 481"/>
            <p:cNvSpPr txBox="1">
              <a:spLocks noChangeArrowheads="1"/>
            </p:cNvSpPr>
            <p:nvPr/>
          </p:nvSpPr>
          <p:spPr bwMode="auto">
            <a:xfrm>
              <a:off x="848545" y="1098907"/>
              <a:ext cx="19534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 &lt; </a:t>
              </a:r>
              <a:r>
                <a:rPr lang="ko-KR" altLang="en-US" sz="1600" b="1" dirty="0" smtClean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비즈니스 모델링 </a:t>
              </a:r>
              <a:r>
                <a:rPr lang="en-US" altLang="ko-KR" sz="1600" b="1" dirty="0">
                  <a:solidFill>
                    <a:srgbClr val="0000CC"/>
                  </a:solidFill>
                  <a:latin typeface="가는각진제목체" pitchFamily="18" charset="-127"/>
                  <a:ea typeface="가는각진제목체" pitchFamily="18" charset="-127"/>
                </a:rPr>
                <a:t>&gt;</a:t>
              </a:r>
            </a:p>
          </p:txBody>
        </p:sp>
        <p:sp>
          <p:nvSpPr>
            <p:cNvPr id="213" name="Oval 482"/>
            <p:cNvSpPr>
              <a:spLocks noChangeArrowheads="1"/>
            </p:cNvSpPr>
            <p:nvPr/>
          </p:nvSpPr>
          <p:spPr bwMode="auto">
            <a:xfrm>
              <a:off x="1362117" y="5797823"/>
              <a:ext cx="1154113" cy="4127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4" name="Text Box 483"/>
            <p:cNvSpPr txBox="1">
              <a:spLocks noChangeArrowheads="1"/>
            </p:cNvSpPr>
            <p:nvPr/>
          </p:nvSpPr>
          <p:spPr bwMode="auto">
            <a:xfrm>
              <a:off x="1646969" y="5837510"/>
              <a:ext cx="6780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200" dirty="0" err="1">
                  <a:latin typeface="가는각진제목체" pitchFamily="18" charset="-127"/>
                  <a:ea typeface="가는각진제목체" pitchFamily="18" charset="-127"/>
                </a:rPr>
                <a:t>유스케이스</a:t>
              </a:r>
              <a:r>
                <a:rPr lang="ko-KR" altLang="en-US" sz="1200" dirty="0">
                  <a:latin typeface="가는각진제목체" pitchFamily="18" charset="-127"/>
                  <a:ea typeface="가는각진제목체" pitchFamily="18" charset="-127"/>
                </a:rPr>
                <a:t>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200" dirty="0">
                  <a:latin typeface="가는각진제목체" pitchFamily="18" charset="-127"/>
                  <a:ea typeface="가는각진제목체" pitchFamily="18" charset="-127"/>
                </a:rPr>
                <a:t>명세서</a:t>
              </a:r>
            </a:p>
          </p:txBody>
        </p:sp>
        <p:sp>
          <p:nvSpPr>
            <p:cNvPr id="215" name="Line 484"/>
            <p:cNvSpPr>
              <a:spLocks noChangeShapeType="1"/>
            </p:cNvSpPr>
            <p:nvPr/>
          </p:nvSpPr>
          <p:spPr bwMode="auto">
            <a:xfrm>
              <a:off x="1936792" y="458179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6" name="Line 485"/>
            <p:cNvSpPr>
              <a:spLocks noChangeShapeType="1"/>
            </p:cNvSpPr>
            <p:nvPr/>
          </p:nvSpPr>
          <p:spPr bwMode="auto">
            <a:xfrm>
              <a:off x="1936792" y="5504135"/>
              <a:ext cx="15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7" name="Line 486"/>
            <p:cNvSpPr>
              <a:spLocks noChangeShapeType="1"/>
            </p:cNvSpPr>
            <p:nvPr/>
          </p:nvSpPr>
          <p:spPr bwMode="auto">
            <a:xfrm>
              <a:off x="3378242" y="2035448"/>
              <a:ext cx="54721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8" name="Line 487"/>
            <p:cNvSpPr>
              <a:spLocks noChangeShapeType="1"/>
            </p:cNvSpPr>
            <p:nvPr/>
          </p:nvSpPr>
          <p:spPr bwMode="auto">
            <a:xfrm flipV="1">
              <a:off x="6691355" y="2538685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9" name="Line 488"/>
            <p:cNvSpPr>
              <a:spLocks noChangeShapeType="1"/>
            </p:cNvSpPr>
            <p:nvPr/>
          </p:nvSpPr>
          <p:spPr bwMode="auto">
            <a:xfrm flipH="1" flipV="1">
              <a:off x="6762792" y="1890985"/>
              <a:ext cx="576263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0" name="Line 489"/>
            <p:cNvSpPr>
              <a:spLocks noChangeShapeType="1"/>
            </p:cNvSpPr>
            <p:nvPr/>
          </p:nvSpPr>
          <p:spPr bwMode="auto">
            <a:xfrm flipV="1">
              <a:off x="6257967" y="1819548"/>
              <a:ext cx="0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1" name="Line 490"/>
            <p:cNvSpPr>
              <a:spLocks noChangeShapeType="1"/>
            </p:cNvSpPr>
            <p:nvPr/>
          </p:nvSpPr>
          <p:spPr bwMode="auto">
            <a:xfrm>
              <a:off x="5237205" y="1484585"/>
              <a:ext cx="360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2" name="Oval 492"/>
            <p:cNvSpPr>
              <a:spLocks noChangeArrowheads="1"/>
            </p:cNvSpPr>
            <p:nvPr/>
          </p:nvSpPr>
          <p:spPr bwMode="auto">
            <a:xfrm>
              <a:off x="1522374" y="1458058"/>
              <a:ext cx="864096" cy="519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223" name="Group 493"/>
            <p:cNvGrpSpPr>
              <a:grpSpLocks/>
            </p:cNvGrpSpPr>
            <p:nvPr/>
          </p:nvGrpSpPr>
          <p:grpSpPr bwMode="auto">
            <a:xfrm>
              <a:off x="7388267" y="3980135"/>
              <a:ext cx="1344613" cy="803275"/>
              <a:chOff x="3792" y="480"/>
              <a:chExt cx="1008" cy="624"/>
            </a:xfrm>
          </p:grpSpPr>
          <p:sp>
            <p:nvSpPr>
              <p:cNvPr id="224" name="Rectangle 494"/>
              <p:cNvSpPr>
                <a:spLocks noChangeArrowheads="1"/>
              </p:cNvSpPr>
              <p:nvPr/>
            </p:nvSpPr>
            <p:spPr bwMode="auto">
              <a:xfrm>
                <a:off x="3792" y="480"/>
                <a:ext cx="1008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grpSp>
            <p:nvGrpSpPr>
              <p:cNvPr id="225" name="Group 495"/>
              <p:cNvGrpSpPr>
                <a:grpSpLocks/>
              </p:cNvGrpSpPr>
              <p:nvPr/>
            </p:nvGrpSpPr>
            <p:grpSpPr bwMode="auto">
              <a:xfrm>
                <a:off x="3840" y="768"/>
                <a:ext cx="240" cy="144"/>
                <a:chOff x="4032" y="768"/>
                <a:chExt cx="240" cy="144"/>
              </a:xfrm>
            </p:grpSpPr>
            <p:sp>
              <p:nvSpPr>
                <p:cNvPr id="243" name="Oval 496"/>
                <p:cNvSpPr>
                  <a:spLocks noChangeArrowheads="1"/>
                </p:cNvSpPr>
                <p:nvPr/>
              </p:nvSpPr>
              <p:spPr bwMode="auto">
                <a:xfrm>
                  <a:off x="4032" y="768"/>
                  <a:ext cx="240" cy="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244" name="Line 497"/>
                <p:cNvSpPr>
                  <a:spLocks noChangeShapeType="1"/>
                </p:cNvSpPr>
                <p:nvPr/>
              </p:nvSpPr>
              <p:spPr bwMode="auto">
                <a:xfrm>
                  <a:off x="4032" y="8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226" name="Oval 498"/>
              <p:cNvSpPr>
                <a:spLocks noChangeArrowheads="1"/>
              </p:cNvSpPr>
              <p:nvPr/>
            </p:nvSpPr>
            <p:spPr bwMode="auto">
              <a:xfrm>
                <a:off x="4302" y="624"/>
                <a:ext cx="240" cy="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27" name="Line 499"/>
              <p:cNvSpPr>
                <a:spLocks noChangeShapeType="1"/>
              </p:cNvSpPr>
              <p:nvPr/>
            </p:nvSpPr>
            <p:spPr bwMode="auto">
              <a:xfrm>
                <a:off x="4302" y="68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28" name="Oval 500"/>
              <p:cNvSpPr>
                <a:spLocks noChangeArrowheads="1"/>
              </p:cNvSpPr>
              <p:nvPr/>
            </p:nvSpPr>
            <p:spPr bwMode="auto">
              <a:xfrm>
                <a:off x="4244" y="912"/>
                <a:ext cx="240" cy="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29" name="Line 501"/>
              <p:cNvSpPr>
                <a:spLocks noChangeShapeType="1"/>
              </p:cNvSpPr>
              <p:nvPr/>
            </p:nvSpPr>
            <p:spPr bwMode="auto">
              <a:xfrm>
                <a:off x="4244" y="96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0" name="Oval 502"/>
              <p:cNvSpPr>
                <a:spLocks noChangeArrowheads="1"/>
              </p:cNvSpPr>
              <p:nvPr/>
            </p:nvSpPr>
            <p:spPr bwMode="auto">
              <a:xfrm>
                <a:off x="3936" y="6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ko-KR" altLang="ko-KR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1" name="Line 503"/>
              <p:cNvSpPr>
                <a:spLocks noChangeShapeType="1"/>
              </p:cNvSpPr>
              <p:nvPr/>
            </p:nvSpPr>
            <p:spPr bwMode="auto">
              <a:xfrm>
                <a:off x="3964" y="6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2" name="Text Box 504"/>
              <p:cNvSpPr txBox="1">
                <a:spLocks noChangeArrowheads="1"/>
              </p:cNvSpPr>
              <p:nvPr/>
            </p:nvSpPr>
            <p:spPr bwMode="auto">
              <a:xfrm>
                <a:off x="4017" y="486"/>
                <a:ext cx="537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200">
                    <a:latin typeface="가는각진제목체" pitchFamily="18" charset="-127"/>
                    <a:ea typeface="가는각진제목체" pitchFamily="18" charset="-127"/>
                  </a:rPr>
                  <a:t> </a:t>
                </a:r>
                <a:r>
                  <a:rPr lang="ko-KR" altLang="en-US" sz="1000" b="1">
                    <a:latin typeface="가는각진제목체" pitchFamily="18" charset="-127"/>
                    <a:ea typeface="가는각진제목체" pitchFamily="18" charset="-127"/>
                  </a:rPr>
                  <a:t>상태머신 모델</a:t>
                </a:r>
              </a:p>
            </p:txBody>
          </p:sp>
          <p:sp>
            <p:nvSpPr>
              <p:cNvPr id="233" name="Line 505"/>
              <p:cNvSpPr>
                <a:spLocks noChangeShapeType="1"/>
              </p:cNvSpPr>
              <p:nvPr/>
            </p:nvSpPr>
            <p:spPr bwMode="auto">
              <a:xfrm>
                <a:off x="3966" y="99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4" name="Line 506"/>
              <p:cNvSpPr>
                <a:spLocks noChangeShapeType="1"/>
              </p:cNvSpPr>
              <p:nvPr/>
            </p:nvSpPr>
            <p:spPr bwMode="auto">
              <a:xfrm flipV="1">
                <a:off x="3966" y="90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5" name="Line 507"/>
              <p:cNvSpPr>
                <a:spLocks noChangeShapeType="1"/>
              </p:cNvSpPr>
              <p:nvPr/>
            </p:nvSpPr>
            <p:spPr bwMode="auto">
              <a:xfrm>
                <a:off x="406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6" name="Line 508"/>
              <p:cNvSpPr>
                <a:spLocks noChangeShapeType="1"/>
              </p:cNvSpPr>
              <p:nvPr/>
            </p:nvSpPr>
            <p:spPr bwMode="auto">
              <a:xfrm>
                <a:off x="4062" y="7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7" name="Oval 509"/>
              <p:cNvSpPr>
                <a:spLocks noChangeArrowheads="1"/>
              </p:cNvSpPr>
              <p:nvPr/>
            </p:nvSpPr>
            <p:spPr bwMode="auto">
              <a:xfrm>
                <a:off x="4676" y="94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8" name="Oval 510"/>
              <p:cNvSpPr>
                <a:spLocks noChangeArrowheads="1"/>
              </p:cNvSpPr>
              <p:nvPr/>
            </p:nvSpPr>
            <p:spPr bwMode="auto">
              <a:xfrm>
                <a:off x="4704" y="9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9" name="Line 511"/>
              <p:cNvSpPr>
                <a:spLocks noChangeShapeType="1"/>
              </p:cNvSpPr>
              <p:nvPr/>
            </p:nvSpPr>
            <p:spPr bwMode="auto">
              <a:xfrm>
                <a:off x="4512" y="98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40" name="Oval 512"/>
              <p:cNvSpPr>
                <a:spLocks noChangeArrowheads="1"/>
              </p:cNvSpPr>
              <p:nvPr/>
            </p:nvSpPr>
            <p:spPr bwMode="auto">
              <a:xfrm>
                <a:off x="4676" y="64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41" name="Oval 513"/>
              <p:cNvSpPr>
                <a:spLocks noChangeArrowheads="1"/>
              </p:cNvSpPr>
              <p:nvPr/>
            </p:nvSpPr>
            <p:spPr bwMode="auto">
              <a:xfrm>
                <a:off x="4704" y="66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42" name="Line 514"/>
              <p:cNvSpPr>
                <a:spLocks noChangeShapeType="1"/>
              </p:cNvSpPr>
              <p:nvPr/>
            </p:nvSpPr>
            <p:spPr bwMode="auto">
              <a:xfrm>
                <a:off x="4560" y="69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245" name="Line 515"/>
            <p:cNvSpPr>
              <a:spLocks noChangeShapeType="1"/>
            </p:cNvSpPr>
            <p:nvPr/>
          </p:nvSpPr>
          <p:spPr bwMode="auto">
            <a:xfrm flipH="1" flipV="1">
              <a:off x="4314867" y="2899048"/>
              <a:ext cx="0" cy="1152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246" name="Group 516"/>
            <p:cNvGrpSpPr>
              <a:grpSpLocks/>
            </p:cNvGrpSpPr>
            <p:nvPr/>
          </p:nvGrpSpPr>
          <p:grpSpPr bwMode="auto">
            <a:xfrm>
              <a:off x="5603917" y="4051573"/>
              <a:ext cx="1087438" cy="700087"/>
              <a:chOff x="2544" y="3468"/>
              <a:chExt cx="816" cy="544"/>
            </a:xfrm>
          </p:grpSpPr>
          <p:sp>
            <p:nvSpPr>
              <p:cNvPr id="247" name="Rectangle 517"/>
              <p:cNvSpPr>
                <a:spLocks noChangeArrowheads="1"/>
              </p:cNvSpPr>
              <p:nvPr/>
            </p:nvSpPr>
            <p:spPr bwMode="auto">
              <a:xfrm>
                <a:off x="2544" y="3468"/>
                <a:ext cx="816" cy="5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48" name="Text Box 518"/>
              <p:cNvSpPr txBox="1">
                <a:spLocks noChangeArrowheads="1"/>
              </p:cNvSpPr>
              <p:nvPr/>
            </p:nvSpPr>
            <p:spPr bwMode="auto">
              <a:xfrm>
                <a:off x="2665" y="3491"/>
                <a:ext cx="582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ko-KR" altLang="en-US" sz="1100" b="1" dirty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설계 </a:t>
                </a:r>
                <a:r>
                  <a:rPr lang="ko-KR" altLang="en-US" sz="1100" b="1" dirty="0" smtClean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동적 </a:t>
                </a:r>
                <a:r>
                  <a:rPr lang="ko-KR" altLang="en-US" sz="1100" b="1" dirty="0">
                    <a:solidFill>
                      <a:srgbClr val="FF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모델</a:t>
                </a:r>
              </a:p>
            </p:txBody>
          </p:sp>
          <p:sp>
            <p:nvSpPr>
              <p:cNvPr id="249" name="Rectangle 519"/>
              <p:cNvSpPr>
                <a:spLocks noChangeArrowheads="1"/>
              </p:cNvSpPr>
              <p:nvPr/>
            </p:nvSpPr>
            <p:spPr bwMode="auto">
              <a:xfrm flipH="1">
                <a:off x="2736" y="3696"/>
                <a:ext cx="57" cy="2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0" name="Rectangle 520"/>
              <p:cNvSpPr>
                <a:spLocks noChangeArrowheads="1"/>
              </p:cNvSpPr>
              <p:nvPr/>
            </p:nvSpPr>
            <p:spPr bwMode="auto">
              <a:xfrm flipH="1">
                <a:off x="2929" y="3696"/>
                <a:ext cx="47" cy="2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1" name="Rectangle 521"/>
              <p:cNvSpPr>
                <a:spLocks noChangeArrowheads="1"/>
              </p:cNvSpPr>
              <p:nvPr/>
            </p:nvSpPr>
            <p:spPr bwMode="auto">
              <a:xfrm flipH="1">
                <a:off x="3120" y="3696"/>
                <a:ext cx="47" cy="2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2" name="Line 522"/>
              <p:cNvSpPr>
                <a:spLocks noChangeShapeType="1"/>
              </p:cNvSpPr>
              <p:nvPr/>
            </p:nvSpPr>
            <p:spPr bwMode="auto">
              <a:xfrm>
                <a:off x="2592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3" name="Line 523"/>
              <p:cNvSpPr>
                <a:spLocks noChangeShapeType="1"/>
              </p:cNvSpPr>
              <p:nvPr/>
            </p:nvSpPr>
            <p:spPr bwMode="auto">
              <a:xfrm>
                <a:off x="2784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4" name="Line 524"/>
              <p:cNvSpPr>
                <a:spLocks noChangeShapeType="1"/>
              </p:cNvSpPr>
              <p:nvPr/>
            </p:nvSpPr>
            <p:spPr bwMode="auto">
              <a:xfrm>
                <a:off x="2976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5" name="Line 525"/>
              <p:cNvSpPr>
                <a:spLocks noChangeShapeType="1"/>
              </p:cNvSpPr>
              <p:nvPr/>
            </p:nvSpPr>
            <p:spPr bwMode="auto">
              <a:xfrm>
                <a:off x="2976" y="38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6" name="Line 526"/>
              <p:cNvSpPr>
                <a:spLocks noChangeShapeType="1"/>
              </p:cNvSpPr>
              <p:nvPr/>
            </p:nvSpPr>
            <p:spPr bwMode="auto">
              <a:xfrm>
                <a:off x="2784" y="383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7" name="Line 527"/>
              <p:cNvSpPr>
                <a:spLocks noChangeShapeType="1"/>
              </p:cNvSpPr>
              <p:nvPr/>
            </p:nvSpPr>
            <p:spPr bwMode="auto">
              <a:xfrm>
                <a:off x="2592" y="385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8" name="Line 528"/>
              <p:cNvSpPr>
                <a:spLocks noChangeShapeType="1"/>
              </p:cNvSpPr>
              <p:nvPr/>
            </p:nvSpPr>
            <p:spPr bwMode="auto">
              <a:xfrm>
                <a:off x="2592" y="390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9" name="Line 529"/>
              <p:cNvSpPr>
                <a:spLocks noChangeShapeType="1"/>
              </p:cNvSpPr>
              <p:nvPr/>
            </p:nvSpPr>
            <p:spPr bwMode="auto">
              <a:xfrm flipH="1">
                <a:off x="2592" y="394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60" name="Rectangle 530"/>
              <p:cNvSpPr>
                <a:spLocks noChangeArrowheads="1"/>
              </p:cNvSpPr>
              <p:nvPr/>
            </p:nvSpPr>
            <p:spPr bwMode="auto">
              <a:xfrm>
                <a:off x="2698" y="3618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61" name="Rectangle 531"/>
              <p:cNvSpPr>
                <a:spLocks noChangeArrowheads="1"/>
              </p:cNvSpPr>
              <p:nvPr/>
            </p:nvSpPr>
            <p:spPr bwMode="auto">
              <a:xfrm>
                <a:off x="2890" y="3620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62" name="Rectangle 532"/>
              <p:cNvSpPr>
                <a:spLocks noChangeArrowheads="1"/>
              </p:cNvSpPr>
              <p:nvPr/>
            </p:nvSpPr>
            <p:spPr bwMode="auto">
              <a:xfrm>
                <a:off x="3082" y="3616"/>
                <a:ext cx="134" cy="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263" name="Line 533"/>
            <p:cNvSpPr>
              <a:spLocks noChangeShapeType="1"/>
            </p:cNvSpPr>
            <p:nvPr/>
          </p:nvSpPr>
          <p:spPr bwMode="auto">
            <a:xfrm flipH="1" flipV="1">
              <a:off x="6186530" y="2995885"/>
              <a:ext cx="0" cy="1055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4" name="Line 534"/>
            <p:cNvSpPr>
              <a:spLocks noChangeShapeType="1"/>
            </p:cNvSpPr>
            <p:nvPr/>
          </p:nvSpPr>
          <p:spPr bwMode="auto">
            <a:xfrm flipV="1">
              <a:off x="4818105" y="4411935"/>
              <a:ext cx="792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5" name="Line 535"/>
            <p:cNvSpPr>
              <a:spLocks noChangeShapeType="1"/>
            </p:cNvSpPr>
            <p:nvPr/>
          </p:nvSpPr>
          <p:spPr bwMode="auto">
            <a:xfrm flipH="1">
              <a:off x="3306805" y="2899048"/>
              <a:ext cx="719137" cy="2232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6" name="Line 536"/>
            <p:cNvSpPr>
              <a:spLocks noChangeShapeType="1"/>
            </p:cNvSpPr>
            <p:nvPr/>
          </p:nvSpPr>
          <p:spPr bwMode="auto">
            <a:xfrm flipV="1">
              <a:off x="4025942" y="477071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7" name="Line 537"/>
            <p:cNvSpPr>
              <a:spLocks noChangeShapeType="1"/>
            </p:cNvSpPr>
            <p:nvPr/>
          </p:nvSpPr>
          <p:spPr bwMode="auto">
            <a:xfrm>
              <a:off x="6691355" y="3043510"/>
              <a:ext cx="64770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8" name="Line 538"/>
            <p:cNvSpPr>
              <a:spLocks noChangeShapeType="1"/>
            </p:cNvSpPr>
            <p:nvPr/>
          </p:nvSpPr>
          <p:spPr bwMode="auto">
            <a:xfrm>
              <a:off x="7970880" y="3619773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9" name="Line 539"/>
            <p:cNvSpPr>
              <a:spLocks noChangeShapeType="1"/>
            </p:cNvSpPr>
            <p:nvPr/>
          </p:nvSpPr>
          <p:spPr bwMode="auto">
            <a:xfrm flipV="1">
              <a:off x="4746667" y="4745310"/>
              <a:ext cx="0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</p:spPr>
          <p:txBody>
            <a:bodyPr wrap="none">
              <a:spAutoFit/>
            </a:bodyPr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0" name="Line 540"/>
            <p:cNvSpPr>
              <a:spLocks noChangeShapeType="1"/>
            </p:cNvSpPr>
            <p:nvPr/>
          </p:nvSpPr>
          <p:spPr bwMode="auto">
            <a:xfrm flipV="1">
              <a:off x="5899192" y="4770710"/>
              <a:ext cx="0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</p:spPr>
          <p:txBody>
            <a:bodyPr wrap="none">
              <a:spAutoFit/>
            </a:bodyPr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2" name="Line 542"/>
            <p:cNvSpPr>
              <a:spLocks noChangeShapeType="1"/>
            </p:cNvSpPr>
            <p:nvPr/>
          </p:nvSpPr>
          <p:spPr bwMode="auto">
            <a:xfrm flipV="1">
              <a:off x="7050130" y="153062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3" name="Text Box 543"/>
            <p:cNvSpPr txBox="1">
              <a:spLocks noChangeArrowheads="1"/>
            </p:cNvSpPr>
            <p:nvPr/>
          </p:nvSpPr>
          <p:spPr bwMode="auto">
            <a:xfrm>
              <a:off x="6979808" y="1208137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⑩</a:t>
              </a:r>
            </a:p>
          </p:txBody>
        </p:sp>
        <p:sp>
          <p:nvSpPr>
            <p:cNvPr id="274" name="Text Box 544"/>
            <p:cNvSpPr txBox="1">
              <a:spLocks noChangeArrowheads="1"/>
            </p:cNvSpPr>
            <p:nvPr/>
          </p:nvSpPr>
          <p:spPr bwMode="auto">
            <a:xfrm>
              <a:off x="1577683" y="3226073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①</a:t>
              </a:r>
            </a:p>
          </p:txBody>
        </p:sp>
        <p:sp>
          <p:nvSpPr>
            <p:cNvPr id="275" name="Text Box 545"/>
            <p:cNvSpPr txBox="1">
              <a:spLocks noChangeArrowheads="1"/>
            </p:cNvSpPr>
            <p:nvPr/>
          </p:nvSpPr>
          <p:spPr bwMode="auto">
            <a:xfrm>
              <a:off x="1577683" y="4542647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②</a:t>
              </a:r>
            </a:p>
          </p:txBody>
        </p:sp>
        <p:sp>
          <p:nvSpPr>
            <p:cNvPr id="276" name="Text Box 546"/>
            <p:cNvSpPr txBox="1">
              <a:spLocks noChangeArrowheads="1"/>
            </p:cNvSpPr>
            <p:nvPr/>
          </p:nvSpPr>
          <p:spPr bwMode="auto">
            <a:xfrm>
              <a:off x="1601495" y="5458635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③</a:t>
              </a:r>
            </a:p>
          </p:txBody>
        </p:sp>
        <p:sp>
          <p:nvSpPr>
            <p:cNvPr id="277" name="Text Box 547"/>
            <p:cNvSpPr txBox="1">
              <a:spLocks noChangeArrowheads="1"/>
            </p:cNvSpPr>
            <p:nvPr/>
          </p:nvSpPr>
          <p:spPr bwMode="auto">
            <a:xfrm>
              <a:off x="3090394" y="2826221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④</a:t>
              </a:r>
            </a:p>
          </p:txBody>
        </p:sp>
        <p:sp>
          <p:nvSpPr>
            <p:cNvPr id="278" name="Text Box 548"/>
            <p:cNvSpPr txBox="1">
              <a:spLocks noChangeArrowheads="1"/>
            </p:cNvSpPr>
            <p:nvPr/>
          </p:nvSpPr>
          <p:spPr bwMode="auto">
            <a:xfrm>
              <a:off x="4401099" y="1786210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⑤</a:t>
              </a:r>
            </a:p>
          </p:txBody>
        </p:sp>
        <p:sp>
          <p:nvSpPr>
            <p:cNvPr id="279" name="Text Box 549"/>
            <p:cNvSpPr txBox="1">
              <a:spLocks noChangeArrowheads="1"/>
            </p:cNvSpPr>
            <p:nvPr/>
          </p:nvSpPr>
          <p:spPr bwMode="auto">
            <a:xfrm>
              <a:off x="4262349" y="3234010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⑥</a:t>
              </a:r>
            </a:p>
          </p:txBody>
        </p:sp>
        <p:sp>
          <p:nvSpPr>
            <p:cNvPr id="280" name="Text Box 550"/>
            <p:cNvSpPr txBox="1">
              <a:spLocks noChangeArrowheads="1"/>
            </p:cNvSpPr>
            <p:nvPr/>
          </p:nvSpPr>
          <p:spPr bwMode="auto">
            <a:xfrm>
              <a:off x="5056767" y="2264585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⑦</a:t>
              </a:r>
            </a:p>
          </p:txBody>
        </p:sp>
        <p:sp>
          <p:nvSpPr>
            <p:cNvPr id="281" name="Text Box 551"/>
            <p:cNvSpPr txBox="1">
              <a:spLocks noChangeArrowheads="1"/>
            </p:cNvSpPr>
            <p:nvPr/>
          </p:nvSpPr>
          <p:spPr bwMode="auto">
            <a:xfrm>
              <a:off x="6190063" y="1830809"/>
              <a:ext cx="41549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latin typeface="+mn-ea"/>
                </a:rPr>
                <a:t>⑨</a:t>
              </a:r>
            </a:p>
          </p:txBody>
        </p:sp>
        <p:sp>
          <p:nvSpPr>
            <p:cNvPr id="282" name="Text Box 547"/>
            <p:cNvSpPr txBox="1">
              <a:spLocks noChangeArrowheads="1"/>
            </p:cNvSpPr>
            <p:nvPr/>
          </p:nvSpPr>
          <p:spPr bwMode="auto">
            <a:xfrm>
              <a:off x="6114372" y="3283669"/>
              <a:ext cx="389850" cy="37317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dirty="0" smtClean="0">
                  <a:latin typeface="+mn-ea"/>
                  <a:sym typeface="Wingdings 2"/>
                </a:rPr>
                <a:t></a:t>
              </a:r>
              <a:endParaRPr lang="en-US" altLang="ko-KR" sz="18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요구사항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명세서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(Requirements Specification)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요구 명세서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(Requirements Specification)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모델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명세서 등을 포함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IEEE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미국전기전자학회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-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standard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-830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명세 표준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목차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149" y="1746399"/>
            <a:ext cx="867433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모델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26630" t="9995" r="23062" b="18930"/>
          <a:stretch>
            <a:fillRect/>
          </a:stretch>
        </p:blipFill>
        <p:spPr bwMode="auto">
          <a:xfrm>
            <a:off x="272480" y="931088"/>
            <a:ext cx="9289032" cy="514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명세서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(1/2)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8415" y="1022003"/>
          <a:ext cx="9263096" cy="446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08"/>
                <a:gridCol w="1785620"/>
                <a:gridCol w="1396203"/>
                <a:gridCol w="4607465"/>
              </a:tblGrid>
              <a:tr h="32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06" marB="4570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EAS_UC_01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06" marB="45706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유즈케이스명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06" marB="45706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채용대행신청조회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9" marR="91449" marT="45706" marB="45706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5236">
                <a:tc gridSpan="4"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채용기업 담당자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이해관계자의 관심사항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실시간으로 온라인으로 신청한 채용대행 신청의 접수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승인 등의 상태 확인을 원한다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20675" indent="-320675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채용대행신청 조회화면에서 채용대행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신청시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신청문구에 대한 다양한 예시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샘플을 제시해줘야 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채용대행신청 첨부 파일 양식 등을 채용대행 조회 한 화면에서 다운로드 할 수 있어야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indent="0" algn="just" latinLnBrk="1"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선행조건</a:t>
                      </a:r>
                    </a:p>
                    <a:p>
                      <a:pPr marL="307975" indent="-307975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채용대행 신청 조회를 위해서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담당자를 식별하기 위해 시스템에 로그인 되어 있어야 하며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비로그인시에는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로그인 화면으로 이동한다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07975" indent="-307975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채용대행 조회를 위해서는 로그인 상태이어야 하므로 비회원일 경우에는 회원가입을 필수로 선행해야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07975" indent="-307975" algn="just" latinLnBrk="1"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후행조건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입력한 검색조건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신청기간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신청 상태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에 해당하는 채용대행 신청 결과가 조회된다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검색결과 전체 몇 건이 조회되었는지 사용자가 확인할 수 있어야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검색조건에 해당하는 채용대행신청 건이 없는 경우에는 확인 메시지를 보여준다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9" marR="91449" marT="45706" marB="4570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명세서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(2/2)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0157" y="1026319"/>
          <a:ext cx="9271355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355"/>
              </a:tblGrid>
              <a:tr h="5184576"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기본 시나리오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채용기업 담당자는 채용대행서비스 홈페이지에서 채용대행신청 메뉴를 선택한다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채용대행 서비스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채용대행 신청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2)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시스템은 채용대행 신청 조회화면을 출력한다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400" b="0" dirty="0" err="1" smtClean="0">
                          <a:solidFill>
                            <a:srgbClr val="C00000"/>
                          </a:solidFill>
                        </a:rPr>
                        <a:t>로그인이</a:t>
                      </a:r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</a:rPr>
                        <a:t> 되어 있지 않은 경우 대안 시나리오의 </a:t>
                      </a:r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</a:rPr>
                        <a:t>“</a:t>
                      </a:r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</a:rPr>
                        <a:t>가</a:t>
                      </a:r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</a:rPr>
                        <a:t>로그인 처리</a:t>
                      </a:r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</a:rPr>
                        <a:t>” </a:t>
                      </a:r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</a:rPr>
                        <a:t>흐름을 수행한다</a:t>
                      </a:r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3)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채용기업 담당자는 다음의 검색조건 정보를 입력하고 조회버튼을 누른다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-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신청일자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(From ~ To),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신청제목명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4)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시스템은 검색조건에 적합한 채용대행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신청건을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조회한다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5)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검색된 결과가 존재할 경우 다음의 처리 결과를 출력한다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채용대행신청 제목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신청 기업명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신청자명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신청일자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센터 담당자명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검색된 결과가 없을 경우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검색결과가 없습니다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라는 메시지를 출력한다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6)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본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유스케이스는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종료한다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대안 시나리오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가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로그인 처리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세션정보를 이용하여 로그인 여부를 확인한다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2)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되어 있지 않은 경우 로그인 화면으로 이동한다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3)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채용기업 담당자는 사용자 아이디 및 비밀번호를 입력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후 확인 버튼을 선택한다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   4)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정상적인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진행된 경우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이전 작업화면으로 이동한다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474663" indent="-474663" algn="just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   5)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로그인 정보가 정확하지 않은 경우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사용자 아이디 또는 비밀번호를 확인하라는 메시지를 출력한다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474663" indent="-474663" algn="just" latinLnBrk="1"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  없음</a:t>
                      </a:r>
                    </a:p>
                  </a:txBody>
                  <a:tcPr marL="91449" marR="91449" marT="45702" marB="4570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분석 도메인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915673"/>
            <a:ext cx="8928991" cy="536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분석 동적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383" y="961925"/>
            <a:ext cx="8928992" cy="510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latin typeface="가는각진제목체" pitchFamily="18" charset="-127"/>
                <a:ea typeface="가는각진제목체" pitchFamily="18" charset="-127"/>
              </a:rPr>
              <a:t>개집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 짓기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필요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도구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망치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톱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줄자 등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설계 도면 필요 없음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머릿속 구상만으로도 충분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혼자 가능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만드는 과정 단순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대규모 소프트웨어 개발의 어려움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250455"/>
            <a:ext cx="56007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1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설계 클래스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954311"/>
            <a:ext cx="862965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설계 동적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2520" y="908061"/>
            <a:ext cx="8687210" cy="508681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설계 컴포넌트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320"/>
          <a:stretch>
            <a:fillRect/>
          </a:stretch>
        </p:blipFill>
        <p:spPr bwMode="auto">
          <a:xfrm>
            <a:off x="581004" y="992948"/>
            <a:ext cx="8784976" cy="515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설계 배치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135"/>
          <a:stretch>
            <a:fillRect/>
          </a:stretch>
        </p:blipFill>
        <p:spPr bwMode="auto">
          <a:xfrm>
            <a:off x="591536" y="954311"/>
            <a:ext cx="878497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예시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설계 데이터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954311"/>
            <a:ext cx="9001000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산출물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요약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65"/>
          <p:cNvGrpSpPr/>
          <p:nvPr/>
        </p:nvGrpSpPr>
        <p:grpSpPr>
          <a:xfrm>
            <a:off x="416496" y="1117632"/>
            <a:ext cx="8856984" cy="4672085"/>
            <a:chOff x="624907" y="1746399"/>
            <a:chExt cx="8568952" cy="3961306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624907" y="3157198"/>
              <a:ext cx="2079843" cy="1271080"/>
              <a:chOff x="3840" y="1632"/>
              <a:chExt cx="1392" cy="672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3840" y="1824"/>
                <a:ext cx="192" cy="336"/>
                <a:chOff x="1824" y="2496"/>
                <a:chExt cx="192" cy="336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61" name="Line 7"/>
                <p:cNvSpPr>
                  <a:spLocks noChangeShapeType="1"/>
                </p:cNvSpPr>
                <p:nvPr/>
              </p:nvSpPr>
              <p:spPr bwMode="auto">
                <a:xfrm>
                  <a:off x="1920" y="25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273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6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6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824" y="26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26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46" name="Oval 12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cxnSp>
            <p:nvCxnSpPr>
              <p:cNvPr id="47" name="AutoShape 13"/>
              <p:cNvCxnSpPr>
                <a:cxnSpLocks noChangeShapeType="1"/>
                <a:stCxn id="65" idx="1"/>
                <a:endCxn id="46" idx="2"/>
              </p:cNvCxnSpPr>
              <p:nvPr/>
            </p:nvCxnSpPr>
            <p:spPr bwMode="auto">
              <a:xfrm flipV="1">
                <a:off x="4032" y="1728"/>
                <a:ext cx="24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" name="Oval 14"/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49" name="Oval 15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cxnSp>
            <p:nvCxnSpPr>
              <p:cNvPr id="50" name="AutoShape 16"/>
              <p:cNvCxnSpPr>
                <a:cxnSpLocks noChangeShapeType="1"/>
                <a:stCxn id="65" idx="1"/>
                <a:endCxn id="48" idx="2"/>
              </p:cNvCxnSpPr>
              <p:nvPr/>
            </p:nvCxnSpPr>
            <p:spPr bwMode="auto">
              <a:xfrm flipV="1">
                <a:off x="4032" y="1968"/>
                <a:ext cx="240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1" name="AutoShape 17"/>
              <p:cNvCxnSpPr>
                <a:cxnSpLocks noChangeShapeType="1"/>
                <a:stCxn id="65" idx="1"/>
                <a:endCxn id="49" idx="2"/>
              </p:cNvCxnSpPr>
              <p:nvPr/>
            </p:nvCxnSpPr>
            <p:spPr bwMode="auto">
              <a:xfrm>
                <a:off x="4032" y="2016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5040" y="1872"/>
                <a:ext cx="192" cy="336"/>
                <a:chOff x="1824" y="2496"/>
                <a:chExt cx="192" cy="336"/>
              </a:xfrm>
            </p:grpSpPr>
            <p:sp>
              <p:nvSpPr>
                <p:cNvPr id="54" name="Oval 19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55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25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5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824" y="273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57" name="Line 22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5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824" y="26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59" name="Line 24"/>
                <p:cNvSpPr>
                  <a:spLocks noChangeShapeType="1"/>
                </p:cNvSpPr>
                <p:nvPr/>
              </p:nvSpPr>
              <p:spPr bwMode="auto">
                <a:xfrm>
                  <a:off x="1920" y="26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cxnSp>
            <p:nvCxnSpPr>
              <p:cNvPr id="53" name="AutoShape 25"/>
              <p:cNvCxnSpPr>
                <a:cxnSpLocks noChangeShapeType="1"/>
                <a:stCxn id="58" idx="1"/>
                <a:endCxn id="46" idx="6"/>
              </p:cNvCxnSpPr>
              <p:nvPr/>
            </p:nvCxnSpPr>
            <p:spPr bwMode="auto">
              <a:xfrm flipH="1" flipV="1">
                <a:off x="4704" y="1728"/>
                <a:ext cx="336" cy="3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952655" y="1886118"/>
              <a:ext cx="1563348" cy="1348632"/>
              <a:chOff x="2976" y="1296"/>
              <a:chExt cx="1008" cy="768"/>
            </a:xfrm>
          </p:grpSpPr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2976" y="1440"/>
                <a:ext cx="240" cy="288"/>
                <a:chOff x="3840" y="2641"/>
                <a:chExt cx="336" cy="335"/>
              </a:xfrm>
            </p:grpSpPr>
            <p:sp>
              <p:nvSpPr>
                <p:cNvPr id="42" name="Rectangle 28"/>
                <p:cNvSpPr>
                  <a:spLocks noChangeArrowheads="1"/>
                </p:cNvSpPr>
                <p:nvPr/>
              </p:nvSpPr>
              <p:spPr bwMode="auto">
                <a:xfrm>
                  <a:off x="3840" y="2641"/>
                  <a:ext cx="336" cy="3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43" name="Line 29"/>
                <p:cNvSpPr>
                  <a:spLocks noChangeShapeType="1"/>
                </p:cNvSpPr>
                <p:nvPr/>
              </p:nvSpPr>
              <p:spPr bwMode="auto">
                <a:xfrm>
                  <a:off x="3840" y="273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44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2831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grpSp>
            <p:nvGrpSpPr>
              <p:cNvPr id="26" name="Group 31"/>
              <p:cNvGrpSpPr>
                <a:grpSpLocks/>
              </p:cNvGrpSpPr>
              <p:nvPr/>
            </p:nvGrpSpPr>
            <p:grpSpPr bwMode="auto">
              <a:xfrm>
                <a:off x="3360" y="1296"/>
                <a:ext cx="240" cy="288"/>
                <a:chOff x="3840" y="2641"/>
                <a:chExt cx="336" cy="335"/>
              </a:xfrm>
            </p:grpSpPr>
            <p:sp>
              <p:nvSpPr>
                <p:cNvPr id="39" name="Rectangle 32"/>
                <p:cNvSpPr>
                  <a:spLocks noChangeArrowheads="1"/>
                </p:cNvSpPr>
                <p:nvPr/>
              </p:nvSpPr>
              <p:spPr bwMode="auto">
                <a:xfrm>
                  <a:off x="3840" y="2641"/>
                  <a:ext cx="336" cy="3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40" name="Line 33"/>
                <p:cNvSpPr>
                  <a:spLocks noChangeShapeType="1"/>
                </p:cNvSpPr>
                <p:nvPr/>
              </p:nvSpPr>
              <p:spPr bwMode="auto">
                <a:xfrm>
                  <a:off x="3840" y="273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41" name="Line 34"/>
                <p:cNvSpPr>
                  <a:spLocks noChangeShapeType="1"/>
                </p:cNvSpPr>
                <p:nvPr/>
              </p:nvSpPr>
              <p:spPr bwMode="auto">
                <a:xfrm>
                  <a:off x="3840" y="2831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grpSp>
            <p:nvGrpSpPr>
              <p:cNvPr id="27" name="Group 35"/>
              <p:cNvGrpSpPr>
                <a:grpSpLocks/>
              </p:cNvGrpSpPr>
              <p:nvPr/>
            </p:nvGrpSpPr>
            <p:grpSpPr bwMode="auto">
              <a:xfrm>
                <a:off x="3312" y="1776"/>
                <a:ext cx="240" cy="288"/>
                <a:chOff x="3840" y="2641"/>
                <a:chExt cx="336" cy="335"/>
              </a:xfrm>
            </p:grpSpPr>
            <p:sp>
              <p:nvSpPr>
                <p:cNvPr id="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840" y="2641"/>
                  <a:ext cx="336" cy="3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37" name="Line 37"/>
                <p:cNvSpPr>
                  <a:spLocks noChangeShapeType="1"/>
                </p:cNvSpPr>
                <p:nvPr/>
              </p:nvSpPr>
              <p:spPr bwMode="auto">
                <a:xfrm>
                  <a:off x="3840" y="273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38" name="Line 38"/>
                <p:cNvSpPr>
                  <a:spLocks noChangeShapeType="1"/>
                </p:cNvSpPr>
                <p:nvPr/>
              </p:nvSpPr>
              <p:spPr bwMode="auto">
                <a:xfrm>
                  <a:off x="3840" y="2831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grpSp>
            <p:nvGrpSpPr>
              <p:cNvPr id="28" name="Group 39"/>
              <p:cNvGrpSpPr>
                <a:grpSpLocks/>
              </p:cNvGrpSpPr>
              <p:nvPr/>
            </p:nvGrpSpPr>
            <p:grpSpPr bwMode="auto">
              <a:xfrm>
                <a:off x="3744" y="1776"/>
                <a:ext cx="240" cy="288"/>
                <a:chOff x="3840" y="2641"/>
                <a:chExt cx="336" cy="335"/>
              </a:xfrm>
            </p:grpSpPr>
            <p:sp>
              <p:nvSpPr>
                <p:cNvPr id="33" name="Rectangle 40"/>
                <p:cNvSpPr>
                  <a:spLocks noChangeArrowheads="1"/>
                </p:cNvSpPr>
                <p:nvPr/>
              </p:nvSpPr>
              <p:spPr bwMode="auto">
                <a:xfrm>
                  <a:off x="3840" y="2641"/>
                  <a:ext cx="336" cy="3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>
                  <a:off x="3840" y="273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>
                  <a:off x="3840" y="2831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cxnSp>
            <p:nvCxnSpPr>
              <p:cNvPr id="30" name="AutoShape 43"/>
              <p:cNvCxnSpPr>
                <a:cxnSpLocks noChangeShapeType="1"/>
                <a:stCxn id="42" idx="2"/>
                <a:endCxn id="38" idx="0"/>
              </p:cNvCxnSpPr>
              <p:nvPr/>
            </p:nvCxnSpPr>
            <p:spPr bwMode="auto">
              <a:xfrm>
                <a:off x="3096" y="1728"/>
                <a:ext cx="216" cy="2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1" name="AutoShape 44"/>
              <p:cNvCxnSpPr>
                <a:cxnSpLocks noChangeShapeType="1"/>
                <a:stCxn id="44" idx="1"/>
                <a:endCxn id="41" idx="0"/>
              </p:cNvCxnSpPr>
              <p:nvPr/>
            </p:nvCxnSpPr>
            <p:spPr bwMode="auto">
              <a:xfrm flipV="1">
                <a:off x="3216" y="1459"/>
                <a:ext cx="144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" name="AutoShape 45"/>
              <p:cNvCxnSpPr>
                <a:cxnSpLocks noChangeShapeType="1"/>
                <a:stCxn id="36" idx="3"/>
                <a:endCxn id="33" idx="1"/>
              </p:cNvCxnSpPr>
              <p:nvPr/>
            </p:nvCxnSpPr>
            <p:spPr bwMode="auto">
              <a:xfrm>
                <a:off x="3552" y="1920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9" name="Group 46"/>
            <p:cNvGrpSpPr>
              <a:grpSpLocks/>
            </p:cNvGrpSpPr>
            <p:nvPr/>
          </p:nvGrpSpPr>
          <p:grpSpPr bwMode="auto">
            <a:xfrm>
              <a:off x="4035849" y="4155904"/>
              <a:ext cx="1414293" cy="1180289"/>
              <a:chOff x="3984" y="1344"/>
              <a:chExt cx="912" cy="672"/>
            </a:xfrm>
          </p:grpSpPr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4368" y="1344"/>
                <a:ext cx="240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240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512" y="14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>
                <a:off x="4800" y="14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>
                <a:off x="4224" y="14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 useBgFill="1">
            <p:nvSpPr>
              <p:cNvPr id="20" name="Rectangle 53"/>
              <p:cNvSpPr>
                <a:spLocks noChangeArrowheads="1"/>
              </p:cNvSpPr>
              <p:nvPr/>
            </p:nvSpPr>
            <p:spPr bwMode="auto">
              <a:xfrm>
                <a:off x="4176" y="1536"/>
                <a:ext cx="96" cy="24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 useBgFill="1">
            <p:nvSpPr>
              <p:cNvPr id="21" name="Rectangle 54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96" cy="24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 useBgFill="1"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4752" y="1776"/>
                <a:ext cx="96" cy="24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3" name="Line 56"/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4" name="Line 57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25" name="Line 58"/>
              <p:cNvSpPr>
                <a:spLocks noChangeShapeType="1"/>
              </p:cNvSpPr>
              <p:nvPr/>
            </p:nvSpPr>
            <p:spPr bwMode="auto">
              <a:xfrm>
                <a:off x="4560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9" name="AutoShape 59"/>
            <p:cNvSpPr>
              <a:spLocks noChangeArrowheads="1"/>
            </p:cNvSpPr>
            <p:nvPr/>
          </p:nvSpPr>
          <p:spPr bwMode="auto">
            <a:xfrm>
              <a:off x="3037525" y="3429573"/>
              <a:ext cx="748743" cy="81712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" name="AutoShape 60"/>
            <p:cNvSpPr>
              <a:spLocks noChangeArrowheads="1"/>
            </p:cNvSpPr>
            <p:nvPr/>
          </p:nvSpPr>
          <p:spPr bwMode="auto">
            <a:xfrm>
              <a:off x="5949304" y="1746399"/>
              <a:ext cx="3244555" cy="1138424"/>
            </a:xfrm>
            <a:prstGeom prst="wedgeRoundRectCallout">
              <a:avLst>
                <a:gd name="adj1" fmla="val -59560"/>
                <a:gd name="adj2" fmla="val 26190"/>
                <a:gd name="adj3" fmla="val 16667"/>
              </a:avLst>
            </a:prstGeom>
            <a:solidFill>
              <a:srgbClr val="FFCCFF"/>
            </a:solidFill>
            <a:ln w="9525">
              <a:solidFill>
                <a:srgbClr val="C00000"/>
              </a:solidFill>
              <a:prstDash val="dash"/>
              <a:miter lim="800000"/>
              <a:headEnd/>
              <a:tailEnd/>
            </a:ln>
          </p:spPr>
          <p:txBody>
            <a:bodyPr lIns="18000" tIns="46800" rIns="18000" bIns="46800" anchor="ctr" anchorCtr="1"/>
            <a:lstStyle/>
            <a:p>
              <a:pPr>
                <a:spcBef>
                  <a:spcPct val="20000"/>
                </a:spcBef>
              </a:pPr>
              <a:r>
                <a:rPr lang="ko-KR" altLang="en-US" sz="1600" u="sng" dirty="0">
                  <a:latin typeface="가는각진제목체" pitchFamily="18" charset="-127"/>
                  <a:ea typeface="가는각진제목체" pitchFamily="18" charset="-127"/>
                </a:rPr>
                <a:t>분석 </a:t>
              </a:r>
              <a:r>
                <a:rPr lang="ko-KR" altLang="en-US" sz="1600" u="sng" dirty="0" smtClean="0">
                  <a:latin typeface="가는각진제목체" pitchFamily="18" charset="-127"/>
                  <a:ea typeface="가는각진제목체" pitchFamily="18" charset="-127"/>
                </a:rPr>
                <a:t>객체 도출</a:t>
              </a:r>
              <a:endParaRPr lang="ko-KR" altLang="en-US" sz="1600" u="sng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>
                <a:spcBef>
                  <a:spcPct val="20000"/>
                </a:spcBef>
              </a:pPr>
              <a:r>
                <a:rPr lang="ko-KR" altLang="en-US" sz="1400" dirty="0" err="1" smtClean="0">
                  <a:latin typeface="가는각진제목체" pitchFamily="18" charset="-127"/>
                  <a:ea typeface="가는각진제목체" pitchFamily="18" charset="-127"/>
                </a:rPr>
                <a:t>유스케이스를</a:t>
              </a: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</a:rPr>
                <a:t> 실현하기 </a:t>
              </a:r>
              <a:r>
                <a:rPr lang="ko-KR" altLang="en-US" sz="1400" dirty="0">
                  <a:latin typeface="가는각진제목체" pitchFamily="18" charset="-127"/>
                  <a:ea typeface="가는각진제목체" pitchFamily="18" charset="-127"/>
                </a:rPr>
                <a:t>위하여 </a:t>
              </a: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</a:rPr>
                <a:t>필요한</a:t>
              </a:r>
              <a:r>
                <a:rPr lang="en-US" altLang="ko-KR" sz="1400" dirty="0" smtClean="0">
                  <a:latin typeface="가는각진제목체" pitchFamily="18" charset="-127"/>
                  <a:ea typeface="가는각진제목체" pitchFamily="18" charset="-127"/>
                </a:rPr>
                <a:t/>
              </a:r>
              <a:br>
                <a:rPr lang="en-US" altLang="ko-KR" sz="1400" dirty="0" smtClean="0">
                  <a:latin typeface="가는각진제목체" pitchFamily="18" charset="-127"/>
                  <a:ea typeface="가는각진제목체" pitchFamily="18" charset="-127"/>
                </a:rPr>
              </a:b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</a:rPr>
                <a:t>객체 도출 및 객체간의 관계 표현</a:t>
              </a:r>
              <a:endParaRPr lang="ko-KR" altLang="en-US" sz="14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" name="AutoShape 61"/>
            <p:cNvSpPr>
              <a:spLocks noChangeArrowheads="1"/>
            </p:cNvSpPr>
            <p:nvPr/>
          </p:nvSpPr>
          <p:spPr bwMode="auto">
            <a:xfrm>
              <a:off x="6115692" y="3805521"/>
              <a:ext cx="2994974" cy="1372749"/>
            </a:xfrm>
            <a:prstGeom prst="wedgeRoundRectCallout">
              <a:avLst>
                <a:gd name="adj1" fmla="val -65338"/>
                <a:gd name="adj2" fmla="val 16884"/>
                <a:gd name="adj3" fmla="val 16667"/>
              </a:avLst>
            </a:prstGeom>
            <a:solidFill>
              <a:srgbClr val="FFCCFF"/>
            </a:solidFill>
            <a:ln w="9525">
              <a:solidFill>
                <a:srgbClr val="C00000"/>
              </a:solidFill>
              <a:prstDash val="dash"/>
              <a:miter lim="800000"/>
              <a:headEnd/>
              <a:tailEnd/>
            </a:ln>
          </p:spPr>
          <p:txBody>
            <a:bodyPr lIns="18000" tIns="46800" rIns="18000" bIns="46800" anchor="ctr" anchorCtr="1"/>
            <a:lstStyle/>
            <a:p>
              <a:pPr>
                <a:spcBef>
                  <a:spcPct val="20000"/>
                </a:spcBef>
              </a:pPr>
              <a:r>
                <a:rPr lang="ko-KR" altLang="en-US" sz="1600" u="sng" dirty="0">
                  <a:latin typeface="가는각진제목체" pitchFamily="18" charset="-127"/>
                  <a:ea typeface="가는각진제목체" pitchFamily="18" charset="-127"/>
                </a:rPr>
                <a:t>분석 </a:t>
              </a:r>
              <a:r>
                <a:rPr lang="ko-KR" altLang="en-US" sz="1600" u="sng" dirty="0" smtClean="0">
                  <a:latin typeface="가는각진제목체" pitchFamily="18" charset="-127"/>
                  <a:ea typeface="가는각진제목체" pitchFamily="18" charset="-127"/>
                </a:rPr>
                <a:t>객체 </a:t>
              </a:r>
              <a:r>
                <a:rPr lang="ko-KR" altLang="en-US" sz="1600" u="sng" dirty="0">
                  <a:latin typeface="가는각진제목체" pitchFamily="18" charset="-127"/>
                  <a:ea typeface="가는각진제목체" pitchFamily="18" charset="-127"/>
                </a:rPr>
                <a:t>상세화</a:t>
              </a:r>
            </a:p>
            <a:p>
              <a:pPr>
                <a:spcBef>
                  <a:spcPct val="20000"/>
                </a:spcBef>
              </a:pPr>
              <a:r>
                <a:rPr lang="ko-KR" altLang="en-US" sz="1400" dirty="0" err="1" smtClean="0">
                  <a:latin typeface="가는각진제목체" pitchFamily="18" charset="-127"/>
                  <a:ea typeface="가는각진제목체" pitchFamily="18" charset="-127"/>
                </a:rPr>
                <a:t>유스케이스를</a:t>
              </a: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400" dirty="0">
                  <a:latin typeface="가는각진제목체" pitchFamily="18" charset="-127"/>
                  <a:ea typeface="가는각진제목체" pitchFamily="18" charset="-127"/>
                </a:rPr>
                <a:t>실현하기 위하여 파악된 객체들이 어떻게 </a:t>
              </a: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</a:rPr>
                <a:t>상호작용을 해야 </a:t>
              </a:r>
              <a:r>
                <a:rPr lang="ko-KR" altLang="en-US" sz="1400" dirty="0">
                  <a:latin typeface="가는각진제목체" pitchFamily="18" charset="-127"/>
                  <a:ea typeface="가는각진제목체" pitchFamily="18" charset="-127"/>
                </a:rPr>
                <a:t>하는가 ?</a:t>
              </a:r>
            </a:p>
          </p:txBody>
        </p:sp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3819388" y="3319866"/>
              <a:ext cx="1929885" cy="2888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C00000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Ctr="1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분석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도메인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객체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)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모델</a:t>
              </a: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038555" y="5418807"/>
              <a:ext cx="1292475" cy="2888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C00000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Ctr="1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분석 동적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모델</a:t>
              </a:r>
            </a:p>
          </p:txBody>
        </p:sp>
        <p:sp>
          <p:nvSpPr>
            <p:cNvPr id="66" name="Text Box 62"/>
            <p:cNvSpPr txBox="1">
              <a:spLocks noChangeArrowheads="1"/>
            </p:cNvSpPr>
            <p:nvPr/>
          </p:nvSpPr>
          <p:spPr bwMode="auto">
            <a:xfrm>
              <a:off x="833906" y="4477425"/>
              <a:ext cx="1373121" cy="2888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C00000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Ctr="1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유스케이스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모델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단독주택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짓기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필요 도구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레미콘과 같은 장비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시멘트 등의 수 많은 자재 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설계 도면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건축 설계사 필요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많은 사람 참여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만드는 공정 과정 필요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대규모 소프트웨어 개발의 어려움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306414"/>
            <a:ext cx="60769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대형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빌딩 짓기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필요 도구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레미콘뿐만 아니라 크레인과 같은 대형 장비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설계 도면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건축 설계사뿐만 아니라 내진 설계 필요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많은 사람이 참여할 뿐만 아니라 통제와 조정할 수 있는 조직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부서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이 필요</a:t>
            </a: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하중 문제 등 고려 사항이 많음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대규모 소프트웨어 개발의 어려움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39" y="2551906"/>
            <a:ext cx="5055641" cy="34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대규모 소프트웨어 개발의 어려움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72480" y="823317"/>
            <a:ext cx="9073008" cy="4745881"/>
            <a:chOff x="272480" y="823317"/>
            <a:chExt cx="9073008" cy="474588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80" y="823317"/>
              <a:ext cx="9073008" cy="4745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632520" y="1996331"/>
              <a:ext cx="432048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7591896" y="1670199"/>
              <a:ext cx="146556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444356" y="3449191"/>
              <a:ext cx="36131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32520" y="3762623"/>
              <a:ext cx="316835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450708" y="4914751"/>
              <a:ext cx="15841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32520" y="5262091"/>
              <a:ext cx="60486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5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000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목표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복잡한 소프트웨어 개발의 어려움을 해결할 수 있다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개발 </a:t>
            </a:r>
            <a:r>
              <a:rPr lang="ko-KR" altLang="en-US" b="1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과정에서의 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효율적 개발을 통한 생산성을 향상할 수 있다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b="1" dirty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1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고품질의 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소프트웨어를 생산하여 사용자를 만족시킬 수 있다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소프트웨어 공학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804" y="1242343"/>
            <a:ext cx="8928992" cy="2790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고품질의 소프트웨어를 경제적이고</a:t>
            </a:r>
            <a:r>
              <a:rPr lang="en-US" altLang="ko-KR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효율적으로 개발하기 위해 계획을 </a:t>
            </a:r>
            <a:r>
              <a:rPr lang="ko-KR" altLang="en-US" b="1" i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세우고</a:t>
            </a:r>
            <a:r>
              <a:rPr lang="en-US" altLang="ko-KR" b="1" i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개발하며</a:t>
            </a:r>
            <a:r>
              <a:rPr lang="en-US" altLang="ko-KR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br>
              <a:rPr lang="en-US" altLang="ko-KR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유지 보수 및 관리하는 소프트웨어 전체 개발 과정에서  과학 </a:t>
            </a:r>
            <a:r>
              <a:rPr lang="ko-KR" altLang="en-US" b="1" i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및 수학적 </a:t>
            </a:r>
            <a:r>
              <a:rPr lang="ko-KR" altLang="en-US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원리를 적용하여 </a:t>
            </a:r>
            <a:endParaRPr lang="en-US" altLang="ko-KR" b="1" i="1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필요한 </a:t>
            </a:r>
            <a:r>
              <a:rPr lang="ko-KR" altLang="en-US" b="1" i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이론과 </a:t>
            </a:r>
            <a:r>
              <a:rPr lang="ko-KR" altLang="en-US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기술</a:t>
            </a:r>
            <a:r>
              <a:rPr lang="en-US" altLang="ko-KR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1" i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도구들에 관해 연구하는 응용 과학</a:t>
            </a:r>
            <a:endParaRPr lang="ko-KR" altLang="en-US" b="1" i="1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소프트웨어 개발 생명주기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SDLC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 : Software Development Life Cycle)</a:t>
            </a:r>
          </a:p>
          <a:p>
            <a:pPr lvl="1"/>
            <a:r>
              <a:rPr lang="ko-KR" altLang="en-US" dirty="0"/>
              <a:t>계획 단계에서 유지보수 단계에 이르기까지 일어나는 </a:t>
            </a:r>
            <a:r>
              <a:rPr lang="ko-KR" altLang="en-US" dirty="0" smtClean="0"/>
              <a:t>소프트웨어 개발을 위한 일련의 과정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소프트웨어 개발 단계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28" y="1679798"/>
            <a:ext cx="8632452" cy="424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7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소프트웨어 개발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단계별 주요 활동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602"/>
              </p:ext>
            </p:extLst>
          </p:nvPr>
        </p:nvGraphicFramePr>
        <p:xfrm>
          <a:off x="319088" y="954311"/>
          <a:ext cx="9242424" cy="4968552"/>
        </p:xfrm>
        <a:graphic>
          <a:graphicData uri="http://schemas.openxmlformats.org/drawingml/2006/table">
            <a:tbl>
              <a:tblPr/>
              <a:tblGrid>
                <a:gridCol w="2086999"/>
                <a:gridCol w="7155425"/>
              </a:tblGrid>
              <a:tr h="472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 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주요 활동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814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계획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 문제 정의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타당성 분석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개발 비용 산정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(COCOMO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모델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),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개발 기간 산정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, </a:t>
                      </a:r>
                      <a:b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</a:b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 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작업 분할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WBS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),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개발 일정 계획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Gantt Chart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),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위험 분석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(SWOT)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 등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3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요구분석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/>
                        <a:buChar char="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개발할 시스템에 대하여 요구되는 기능이 무엇인지를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정의하고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요구사항을 토대로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/>
                      </a:r>
                      <a:b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</a:b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시스템을 고안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플랫폼 무시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요구사항만 고려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/>
                        <a:buChar char="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소프트웨어 개발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방법론에 따른 다양한 표현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모델링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/>
                      </a:r>
                      <a:b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</a:b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  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구조적 방법론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 DFD</a:t>
                      </a:r>
                      <a:b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</a:b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  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객체지향 방법론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UML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유스케이스다이어그램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클래다이어그램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시퀀스다이어그램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/>
                        <a:buChar char="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최종 산출물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사항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분석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명세서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설계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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분석 결과를 토대로 시스템에 대한 개발 계획과 구체적인 모습을 고안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/>
                      </a:r>
                      <a:b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</a:b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  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아키텍처 설계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서브시스템 설계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클래스 설계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데이터베이스 설계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구현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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설계를 토대로 실제 시스템을 개발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/>
                      </a:r>
                      <a:b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</a:b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  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표준 코딩 규칙 적용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sym typeface="Wingdings 2"/>
                        </a:rPr>
                        <a:t>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제작된 시스템이 요구분석 상황에 적합하게 만들어 졌는지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검증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통합 테스트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소프트웨어 개발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단계별 주요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산출물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46" name="Group 6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127490425"/>
              </p:ext>
            </p:extLst>
          </p:nvPr>
        </p:nvGraphicFramePr>
        <p:xfrm>
          <a:off x="292972" y="984975"/>
          <a:ext cx="9124524" cy="4818520"/>
        </p:xfrm>
        <a:graphic>
          <a:graphicData uri="http://schemas.openxmlformats.org/drawingml/2006/table">
            <a:tbl>
              <a:tblPr/>
              <a:tblGrid>
                <a:gridCol w="1563684"/>
                <a:gridCol w="1440160"/>
                <a:gridCol w="3456384"/>
                <a:gridCol w="2664296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산출물명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세부 산출물명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UML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796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요구분석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명세서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N/A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유스케이스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유스케이스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유스케이스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명세서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N/A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이벤트 흐름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시퀀스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화면 흐름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액티비티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분석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도메인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클래스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동적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이벤트 흐름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시퀀스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설계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설계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클래스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클래스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데이터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개체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관계 다이어그램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(ERD)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동적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유스케이스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실현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시퀀스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컴포넌트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컴포넌트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배치 모델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배치 다이어그램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구현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소스 코드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컴포넌트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 구축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1066</Words>
  <Application>Microsoft Office PowerPoint</Application>
  <PresentationFormat>사용자 지정</PresentationFormat>
  <Paragraphs>239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디자인 사용자 지정</vt:lpstr>
      <vt:lpstr>소프트웨어 공학</vt:lpstr>
      <vt:lpstr>대규모 소프트웨어 개발의 어려움(1)</vt:lpstr>
      <vt:lpstr>대규모 소프트웨어 개발의 어려움(2)</vt:lpstr>
      <vt:lpstr>대규모 소프트웨어 개발의 어려움(3)</vt:lpstr>
      <vt:lpstr>대규모 소프트웨어 개발의 어려움(4)</vt:lpstr>
      <vt:lpstr>소프트웨어 공학</vt:lpstr>
      <vt:lpstr>소프트웨어 개발 단계</vt:lpstr>
      <vt:lpstr>소프트웨어 개발  단계별 주요 활동</vt:lpstr>
      <vt:lpstr>소프트웨어 개발  단계별 주요 산출물</vt:lpstr>
      <vt:lpstr>주요 산출물 예시 : 작업 분할 - WBS(Work Breakdown Structure)</vt:lpstr>
      <vt:lpstr>주요 산출물 예시 : 일정 관리 - Gantt Chart</vt:lpstr>
      <vt:lpstr>주요 산출물 예시 : UML 다이어그램 종류</vt:lpstr>
      <vt:lpstr>주요 산출물 예시 : 개발 프로세스와 UML 모델간 관계</vt:lpstr>
      <vt:lpstr>주요 산출물 예시 : 요구사항 명세서(Requirements Specification)</vt:lpstr>
      <vt:lpstr>주요 산출물 예시 : 유스케이스 모델 </vt:lpstr>
      <vt:lpstr>주요 산출물 예시 : 유스케이스 명세서 (1/2) </vt:lpstr>
      <vt:lpstr>주요 산출물 예시 : 유스케이스  명세서 (2/2) </vt:lpstr>
      <vt:lpstr>주요 산출물 예시 : 분석 도메인 모델</vt:lpstr>
      <vt:lpstr>주요 산출물 예시 : 분석 동적 모델</vt:lpstr>
      <vt:lpstr>주요 산출물 예시 : 설계 클래스 모델</vt:lpstr>
      <vt:lpstr>주요 산출물 예시 : 설계 동적 모델</vt:lpstr>
      <vt:lpstr>주요 산출물 예시 : 설계 컴포넌트 모델</vt:lpstr>
      <vt:lpstr>주요 산출물 예시 : 설계 배치 모델</vt:lpstr>
      <vt:lpstr>주요 산출물 예시 : 설계 데이터 모델</vt:lpstr>
      <vt:lpstr>주요 산출물 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개발 프로세스</dc:title>
  <dc:creator>김기정</dc:creator>
  <cp:lastModifiedBy>kosta</cp:lastModifiedBy>
  <cp:revision>2946</cp:revision>
  <dcterms:created xsi:type="dcterms:W3CDTF">2011-05-05T14:24:12Z</dcterms:created>
  <dcterms:modified xsi:type="dcterms:W3CDTF">2018-05-10T07:51:38Z</dcterms:modified>
</cp:coreProperties>
</file>