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8"/>
  </p:notesMasterIdLst>
  <p:handoutMasterIdLst>
    <p:handoutMasterId r:id="rId49"/>
  </p:handoutMasterIdLst>
  <p:sldIdLst>
    <p:sldId id="256" r:id="rId2"/>
    <p:sldId id="264" r:id="rId3"/>
    <p:sldId id="298" r:id="rId4"/>
    <p:sldId id="301" r:id="rId5"/>
    <p:sldId id="303" r:id="rId6"/>
    <p:sldId id="302" r:id="rId7"/>
    <p:sldId id="315" r:id="rId8"/>
    <p:sldId id="305" r:id="rId9"/>
    <p:sldId id="307" r:id="rId10"/>
    <p:sldId id="321" r:id="rId11"/>
    <p:sldId id="324" r:id="rId12"/>
    <p:sldId id="322" r:id="rId13"/>
    <p:sldId id="323" r:id="rId14"/>
    <p:sldId id="328" r:id="rId15"/>
    <p:sldId id="332" r:id="rId16"/>
    <p:sldId id="331" r:id="rId17"/>
    <p:sldId id="333" r:id="rId18"/>
    <p:sldId id="334" r:id="rId19"/>
    <p:sldId id="338" r:id="rId20"/>
    <p:sldId id="339" r:id="rId21"/>
    <p:sldId id="341" r:id="rId22"/>
    <p:sldId id="342" r:id="rId23"/>
    <p:sldId id="343" r:id="rId24"/>
    <p:sldId id="344" r:id="rId25"/>
    <p:sldId id="345" r:id="rId26"/>
    <p:sldId id="346" r:id="rId27"/>
    <p:sldId id="365" r:id="rId28"/>
    <p:sldId id="368" r:id="rId29"/>
    <p:sldId id="340" r:id="rId30"/>
    <p:sldId id="335" r:id="rId31"/>
    <p:sldId id="336" r:id="rId32"/>
    <p:sldId id="347" r:id="rId33"/>
    <p:sldId id="348" r:id="rId34"/>
    <p:sldId id="337" r:id="rId35"/>
    <p:sldId id="350" r:id="rId36"/>
    <p:sldId id="351" r:id="rId37"/>
    <p:sldId id="352" r:id="rId38"/>
    <p:sldId id="353" r:id="rId39"/>
    <p:sldId id="354" r:id="rId40"/>
    <p:sldId id="349" r:id="rId41"/>
    <p:sldId id="356" r:id="rId42"/>
    <p:sldId id="357" r:id="rId43"/>
    <p:sldId id="363" r:id="rId44"/>
    <p:sldId id="364" r:id="rId45"/>
    <p:sldId id="366" r:id="rId46"/>
    <p:sldId id="367" r:id="rId47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00"/>
    <a:srgbClr val="006600"/>
    <a:srgbClr val="008000"/>
    <a:srgbClr val="DEFF02"/>
    <a:srgbClr val="FFCCFF"/>
    <a:srgbClr val="22270F"/>
    <a:srgbClr val="93A73F"/>
    <a:srgbClr val="353D17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5" autoAdjust="0"/>
    <p:restoredTop sz="88587" autoAdjust="0"/>
  </p:normalViewPr>
  <p:slideViewPr>
    <p:cSldViewPr>
      <p:cViewPr varScale="1">
        <p:scale>
          <a:sx n="94" d="100"/>
          <a:sy n="94" d="100"/>
        </p:scale>
        <p:origin x="-786" y="-96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22"/>
    </p:cViewPr>
  </p:sorter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2018-05-11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6B77-A7C6-4E39-B4EE-FFB3194A2229}" type="datetimeFigureOut">
              <a:rPr lang="ko-KR" altLang="en-US" smtClean="0"/>
              <a:pPr/>
              <a:t>2018-05-11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45ED3-F16D-4AA3-B592-D8DF273394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18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EF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633520" cy="6661150"/>
          </a:xfrm>
          <a:prstGeom prst="rect">
            <a:avLst/>
          </a:prstGeom>
          <a:gradFill flip="none" rotWithShape="1">
            <a:gsLst>
              <a:gs pos="100000">
                <a:srgbClr val="667727"/>
              </a:gs>
              <a:gs pos="59000">
                <a:srgbClr val="05050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856656" y="5850855"/>
            <a:ext cx="7905328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5673080" y="5850855"/>
            <a:ext cx="3672408" cy="81029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ko-KR" sz="1800" b="1" dirty="0" smtClean="0">
                <a:solidFill>
                  <a:srgbClr val="B9D200"/>
                </a:solidFill>
                <a:latin typeface="+mj-lt"/>
              </a:rPr>
              <a:t>bangry313@gmail.com</a:t>
            </a:r>
            <a:endParaRPr lang="ko-KR" altLang="en-US" sz="1800" b="1" dirty="0">
              <a:solidFill>
                <a:srgbClr val="B9D200"/>
              </a:solidFill>
              <a:latin typeface="+mj-lt"/>
            </a:endParaRPr>
          </a:p>
        </p:txBody>
      </p:sp>
      <p:sp>
        <p:nvSpPr>
          <p:cNvPr id="22" name="제목 개체 틀 1"/>
          <p:cNvSpPr txBox="1">
            <a:spLocks/>
          </p:cNvSpPr>
          <p:nvPr userDrawn="1"/>
        </p:nvSpPr>
        <p:spPr>
          <a:xfrm>
            <a:off x="200472" y="18207"/>
            <a:ext cx="914501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en-US" altLang="ko-KR" sz="2800" b="1" kern="1200" baseline="0" dirty="0" smtClean="0">
                <a:solidFill>
                  <a:srgbClr val="DEFF02"/>
                </a:solidFill>
                <a:latin typeface="가는각진제목체" pitchFamily="18" charset="-127"/>
                <a:ea typeface="가는각진제목체" pitchFamily="18" charset="-127"/>
                <a:cs typeface="+mn-cs"/>
              </a:rPr>
              <a:t>O</a:t>
            </a:r>
            <a:r>
              <a:rPr lang="en-US" altLang="ko-KR" sz="28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가는각진제목체" pitchFamily="18" charset="-127"/>
                <a:ea typeface="가는각진제목체" pitchFamily="18" charset="-127"/>
                <a:cs typeface="+mn-cs"/>
              </a:rPr>
              <a:t>bject-</a:t>
            </a:r>
            <a:r>
              <a:rPr lang="en-US" altLang="ko-KR" sz="2800" b="1" kern="1200" baseline="0" dirty="0" smtClean="0">
                <a:solidFill>
                  <a:srgbClr val="DEFF02"/>
                </a:solidFill>
                <a:latin typeface="가는각진제목체" pitchFamily="18" charset="-127"/>
                <a:ea typeface="가는각진제목체" pitchFamily="18" charset="-127"/>
                <a:cs typeface="+mn-cs"/>
              </a:rPr>
              <a:t>O</a:t>
            </a:r>
            <a:r>
              <a:rPr lang="en-US" altLang="ko-KR" sz="28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가는각진제목체" pitchFamily="18" charset="-127"/>
                <a:ea typeface="가는각진제목체" pitchFamily="18" charset="-127"/>
                <a:cs typeface="+mn-cs"/>
              </a:rPr>
              <a:t>riented </a:t>
            </a:r>
            <a:r>
              <a:rPr lang="en-US" altLang="ko-KR" sz="2800" b="1" kern="1200" baseline="0" dirty="0" smtClean="0">
                <a:solidFill>
                  <a:srgbClr val="DEFF02"/>
                </a:solidFill>
                <a:latin typeface="가는각진제목체" pitchFamily="18" charset="-127"/>
                <a:ea typeface="가는각진제목체" pitchFamily="18" charset="-127"/>
                <a:cs typeface="+mn-cs"/>
              </a:rPr>
              <a:t>A</a:t>
            </a:r>
            <a:r>
              <a:rPr lang="en-US" altLang="ko-KR" sz="28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가는각진제목체" pitchFamily="18" charset="-127"/>
                <a:ea typeface="가는각진제목체" pitchFamily="18" charset="-127"/>
                <a:cs typeface="+mn-cs"/>
              </a:rPr>
              <a:t>nalysis &amp; </a:t>
            </a:r>
            <a:r>
              <a:rPr lang="en-US" altLang="ko-KR" sz="2800" b="1" kern="1200" baseline="0" dirty="0" smtClean="0">
                <a:solidFill>
                  <a:srgbClr val="DEFF02"/>
                </a:solidFill>
                <a:latin typeface="가는각진제목체" pitchFamily="18" charset="-127"/>
                <a:ea typeface="가는각진제목체" pitchFamily="18" charset="-127"/>
                <a:cs typeface="+mn-cs"/>
              </a:rPr>
              <a:t>D</a:t>
            </a:r>
            <a:r>
              <a:rPr lang="en-US" altLang="ko-KR" sz="28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가는각진제목체" pitchFamily="18" charset="-127"/>
                <a:ea typeface="가는각진제목체" pitchFamily="18" charset="-127"/>
                <a:cs typeface="+mn-cs"/>
              </a:rPr>
              <a:t>esign</a:t>
            </a:r>
            <a:endParaRPr lang="ko-KR" altLang="en-US" sz="2800" b="1" kern="1200" baseline="0" dirty="0">
              <a:solidFill>
                <a:schemeClr val="tx2">
                  <a:lumMod val="40000"/>
                  <a:lumOff val="60000"/>
                </a:schemeClr>
              </a:solidFill>
              <a:latin typeface="가는각진제목체" pitchFamily="18" charset="-127"/>
              <a:ea typeface="가는각진제목체" pitchFamily="18" charset="-127"/>
              <a:cs typeface="+mn-cs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200472" y="1458367"/>
            <a:ext cx="9561512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726232" y="1458367"/>
            <a:ext cx="76192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2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SUBSET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 userDrawn="1"/>
        </p:nvGrpSpPr>
        <p:grpSpPr>
          <a:xfrm>
            <a:off x="0" y="0"/>
            <a:ext cx="9920480" cy="666279"/>
            <a:chOff x="0" y="0"/>
            <a:chExt cx="9920480" cy="666279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0"/>
              <a:ext cx="252000" cy="666000"/>
            </a:xfrm>
            <a:prstGeom prst="rect">
              <a:avLst/>
            </a:prstGeom>
            <a:solidFill>
              <a:srgbClr val="DEFF0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71683" tIns="35841" rIns="71683" bIns="35841" anchor="b"/>
            <a:lstStyle/>
            <a:p>
              <a:pPr algn="ctr" eaLnBrk="1" latinLnBrk="0" hangingPunct="1"/>
              <a:endParaRPr kumimoji="0" lang="en-US"/>
            </a:p>
          </p:txBody>
        </p:sp>
        <p:grpSp>
          <p:nvGrpSpPr>
            <p:cNvPr id="3" name="그룹 11"/>
            <p:cNvGrpSpPr/>
            <p:nvPr userDrawn="1"/>
          </p:nvGrpSpPr>
          <p:grpSpPr>
            <a:xfrm>
              <a:off x="272480" y="0"/>
              <a:ext cx="9648000" cy="666279"/>
              <a:chOff x="272480" y="0"/>
              <a:chExt cx="9648000" cy="666279"/>
            </a:xfrm>
          </p:grpSpPr>
          <p:sp>
            <p:nvSpPr>
              <p:cNvPr id="8" name="직사각형 7"/>
              <p:cNvSpPr/>
              <p:nvPr userDrawn="1"/>
            </p:nvSpPr>
            <p:spPr>
              <a:xfrm>
                <a:off x="272481" y="0"/>
                <a:ext cx="9633403" cy="612000"/>
              </a:xfrm>
              <a:prstGeom prst="rect">
                <a:avLst/>
              </a:prstGeom>
              <a:solidFill>
                <a:srgbClr val="353D17"/>
              </a:solidFill>
              <a:ln w="50800" cap="rnd" cmpd="dbl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180000" tIns="35841" rIns="71683" bIns="35841" anchor="ctr"/>
              <a:lstStyle/>
              <a:p>
                <a:pPr algn="l" eaLnBrk="1" latinLnBrk="0" hangingPunct="1"/>
                <a:endParaRPr kumimoji="0" lang="en-US" sz="2000" b="1" dirty="0">
                  <a:latin typeface="+mj-ea"/>
                  <a:ea typeface="+mj-ea"/>
                </a:endParaRPr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272480" y="630279"/>
                <a:ext cx="9648000" cy="36000"/>
              </a:xfrm>
              <a:prstGeom prst="rect">
                <a:avLst/>
              </a:prstGeom>
              <a:solidFill>
                <a:srgbClr val="93A7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내용 개체 틀 2"/>
          <p:cNvSpPr>
            <a:spLocks noGrp="1"/>
          </p:cNvSpPr>
          <p:nvPr userDrawn="1">
            <p:ph idx="14"/>
          </p:nvPr>
        </p:nvSpPr>
        <p:spPr>
          <a:xfrm>
            <a:off x="165528" y="810295"/>
            <a:ext cx="9576000" cy="5688632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Clr>
                <a:srgbClr val="353D17"/>
              </a:buClr>
              <a:buSzPct val="90000"/>
              <a:buFont typeface="Wingdings 2" pitchFamily="18" charset="2"/>
              <a:buChar char=""/>
              <a:defRPr sz="1800" b="0" baseline="0">
                <a:solidFill>
                  <a:srgbClr val="353D17"/>
                </a:solidFill>
                <a:latin typeface="+mn-ea"/>
                <a:ea typeface="+mn-ea"/>
              </a:defRPr>
            </a:lvl1pPr>
            <a:lvl2pPr marL="452438" indent="-200025">
              <a:buClr>
                <a:srgbClr val="404040"/>
              </a:buClr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 marL="723900" indent="-228600">
              <a:buClr>
                <a:srgbClr val="404040"/>
              </a:buClr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 marL="985838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 marL="1165225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7" name="제목 개체 틀 1"/>
          <p:cNvSpPr>
            <a:spLocks noGrp="1"/>
          </p:cNvSpPr>
          <p:nvPr>
            <p:ph type="title"/>
          </p:nvPr>
        </p:nvSpPr>
        <p:spPr>
          <a:xfrm>
            <a:off x="344488" y="-23"/>
            <a:ext cx="9433048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66700"/>
            <a:ext cx="8915400" cy="110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163"/>
            <a:ext cx="8915400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8504" y="6173788"/>
            <a:ext cx="3136900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52284" y="6173788"/>
            <a:ext cx="425252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67B4-F292-434B-B428-C213E67BBE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464" y="1458367"/>
            <a:ext cx="9217024" cy="1152128"/>
          </a:xfrm>
        </p:spPr>
        <p:txBody>
          <a:bodyPr/>
          <a:lstStyle/>
          <a:p>
            <a:r>
              <a:rPr lang="ko-KR" altLang="en-US" sz="4400" dirty="0" smtClean="0">
                <a:solidFill>
                  <a:srgbClr val="DEFF02"/>
                </a:solidFill>
                <a:latin typeface="HY헤드라인M" pitchFamily="18" charset="-127"/>
                <a:ea typeface="HY헤드라인M" pitchFamily="18" charset="-127"/>
              </a:rPr>
              <a:t>요구분석</a:t>
            </a:r>
            <a:endParaRPr lang="ko-KR" altLang="en-US" sz="4400" dirty="0">
              <a:solidFill>
                <a:srgbClr val="DEFF02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요구사항 명세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(2/5)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5688632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요구사항 명세서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(SRS : Software Requirement Specification)</a:t>
            </a:r>
          </a:p>
        </p:txBody>
      </p:sp>
      <p:grpSp>
        <p:nvGrpSpPr>
          <p:cNvPr id="4" name="그룹 14"/>
          <p:cNvGrpSpPr>
            <a:grpSpLocks/>
          </p:cNvGrpSpPr>
          <p:nvPr/>
        </p:nvGrpSpPr>
        <p:grpSpPr bwMode="auto">
          <a:xfrm>
            <a:off x="2144688" y="1352988"/>
            <a:ext cx="5572125" cy="4572000"/>
            <a:chOff x="1571604" y="1571612"/>
            <a:chExt cx="5572164" cy="4572032"/>
          </a:xfrm>
        </p:grpSpPr>
        <p:sp>
          <p:nvSpPr>
            <p:cNvPr id="6" name="TextBox 5"/>
            <p:cNvSpPr txBox="1"/>
            <p:nvPr/>
          </p:nvSpPr>
          <p:spPr>
            <a:xfrm>
              <a:off x="1928795" y="2714620"/>
              <a:ext cx="4786345" cy="1500199"/>
            </a:xfrm>
            <a:prstGeom prst="rect">
              <a:avLst/>
            </a:prstGeom>
            <a:noFill/>
            <a:ln>
              <a:solidFill>
                <a:srgbClr val="4972BB">
                  <a:shade val="50000"/>
                </a:srgbClr>
              </a:solidFill>
            </a:ln>
          </p:spPr>
          <p:txBody>
            <a:bodyPr>
              <a:normAutofit/>
            </a:bodyPr>
            <a:lstStyle/>
            <a:p>
              <a:pPr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ysClr val="windowText" lastClr="000000"/>
                  </a:solidFill>
                  <a:latin typeface="가는각진제목체" pitchFamily="18" charset="-127"/>
                  <a:ea typeface="가는각진제목체" pitchFamily="18" charset="-127"/>
                </a:rPr>
                <a:t>1. </a:t>
              </a:r>
              <a:r>
                <a:rPr kumimoji="0" lang="ko-KR" altLang="en-US" kern="0" dirty="0">
                  <a:solidFill>
                    <a:sysClr val="windowText" lastClr="000000"/>
                  </a:solidFill>
                  <a:latin typeface="가는각진제목체" pitchFamily="18" charset="-127"/>
                  <a:ea typeface="가는각진제목체" pitchFamily="18" charset="-127"/>
                </a:rPr>
                <a:t>기능적 요구사항</a:t>
              </a:r>
            </a:p>
          </p:txBody>
        </p:sp>
        <p:grpSp>
          <p:nvGrpSpPr>
            <p:cNvPr id="7" name="그룹 19"/>
            <p:cNvGrpSpPr>
              <a:grpSpLocks/>
            </p:cNvGrpSpPr>
            <p:nvPr/>
          </p:nvGrpSpPr>
          <p:grpSpPr bwMode="auto">
            <a:xfrm>
              <a:off x="2071670" y="3286124"/>
              <a:ext cx="4429156" cy="785818"/>
              <a:chOff x="1357290" y="2714620"/>
              <a:chExt cx="4429156" cy="785818"/>
            </a:xfrm>
          </p:grpSpPr>
          <p:sp>
            <p:nvSpPr>
              <p:cNvPr id="13" name="직사각형 5"/>
              <p:cNvSpPr/>
              <p:nvPr/>
            </p:nvSpPr>
            <p:spPr>
              <a:xfrm>
                <a:off x="1357290" y="2714620"/>
                <a:ext cx="1357321" cy="785818"/>
              </a:xfrm>
              <a:prstGeom prst="rect">
                <a:avLst/>
              </a:prstGeom>
              <a:noFill/>
              <a:ln w="25400" cap="flat" cmpd="sng" algn="ctr">
                <a:solidFill>
                  <a:srgbClr val="4972BB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600" kern="0" dirty="0" err="1">
                    <a:solidFill>
                      <a:srgbClr val="1A3D97"/>
                    </a:solidFill>
                    <a:latin typeface="가는각진제목체" pitchFamily="18" charset="-127"/>
                    <a:ea typeface="가는각진제목체" pitchFamily="18" charset="-127"/>
                  </a:rPr>
                  <a:t>유스케이스</a:t>
                </a:r>
                <a:endParaRPr kumimoji="0" lang="en-US" altLang="ko-KR" sz="1600" kern="0" dirty="0">
                  <a:solidFill>
                    <a:srgbClr val="1A3D97"/>
                  </a:solidFill>
                  <a:latin typeface="가는각진제목체" pitchFamily="18" charset="-127"/>
                  <a:ea typeface="가는각진제목체" pitchFamily="18" charset="-127"/>
                </a:endParaRPr>
              </a:p>
              <a:p>
                <a:pPr algn="ctr" fontAlgn="auto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600" kern="0" dirty="0">
                    <a:solidFill>
                      <a:srgbClr val="1A3D97"/>
                    </a:solidFill>
                    <a:latin typeface="가는각진제목체" pitchFamily="18" charset="-127"/>
                    <a:ea typeface="가는각진제목체" pitchFamily="18" charset="-127"/>
                  </a:rPr>
                  <a:t>모델</a:t>
                </a: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452937" y="2714620"/>
                <a:ext cx="1333509" cy="785818"/>
              </a:xfrm>
              <a:prstGeom prst="rect">
                <a:avLst/>
              </a:prstGeom>
              <a:noFill/>
              <a:ln w="25400" cap="flat" cmpd="sng" algn="ctr">
                <a:solidFill>
                  <a:srgbClr val="4972BB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600" kern="0" dirty="0" err="1">
                    <a:solidFill>
                      <a:srgbClr val="1A3D97"/>
                    </a:solidFill>
                    <a:latin typeface="가는각진제목체" pitchFamily="18" charset="-127"/>
                    <a:ea typeface="가는각진제목체" pitchFamily="18" charset="-127"/>
                  </a:rPr>
                  <a:t>유스케이스</a:t>
                </a:r>
                <a:endParaRPr kumimoji="0" lang="en-US" altLang="ko-KR" sz="1600" kern="0" dirty="0">
                  <a:solidFill>
                    <a:srgbClr val="1A3D97"/>
                  </a:solidFill>
                  <a:latin typeface="가는각진제목체" pitchFamily="18" charset="-127"/>
                  <a:ea typeface="가는각진제목체" pitchFamily="18" charset="-127"/>
                </a:endParaRPr>
              </a:p>
              <a:p>
                <a:pPr algn="ctr" fontAlgn="auto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600" kern="0" dirty="0">
                    <a:solidFill>
                      <a:srgbClr val="1A3D97"/>
                    </a:solidFill>
                    <a:latin typeface="가는각진제목체" pitchFamily="18" charset="-127"/>
                    <a:ea typeface="가는각진제목체" pitchFamily="18" charset="-127"/>
                  </a:rPr>
                  <a:t>명세서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714611" y="2944600"/>
                <a:ext cx="1500199" cy="338556"/>
              </a:xfrm>
              <a:prstGeom prst="rect">
                <a:avLst/>
              </a:prstGeom>
              <a:noFill/>
              <a:ln w="15875">
                <a:solidFill>
                  <a:srgbClr val="4972BB">
                    <a:shade val="95000"/>
                    <a:satMod val="105000"/>
                  </a:srgbClr>
                </a:solidFill>
              </a:ln>
            </p:spPr>
            <p:txBody>
              <a:bodyPr lIns="0" rIns="0" anchor="ctr" anchorCtr="1">
                <a:spAutoFit/>
              </a:bodyPr>
              <a:lstStyle/>
              <a:p>
                <a:pPr fontAlgn="auto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600" kern="0" dirty="0" err="1">
                    <a:solidFill>
                      <a:srgbClr val="1A3D97"/>
                    </a:solidFill>
                    <a:latin typeface="가는각진제목체" pitchFamily="18" charset="-127"/>
                    <a:ea typeface="가는각진제목체" pitchFamily="18" charset="-127"/>
                  </a:rPr>
                  <a:t>유스케이스명</a:t>
                </a:r>
                <a:endParaRPr kumimoji="0" lang="ko-KR" altLang="en-US" sz="1600" kern="0" dirty="0">
                  <a:solidFill>
                    <a:srgbClr val="1A3D97"/>
                  </a:solidFill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cxnSp>
            <p:nvCxnSpPr>
              <p:cNvPr id="16" name="직선 화살표 연결선 28"/>
              <p:cNvCxnSpPr>
                <a:cxnSpLocks noChangeShapeType="1"/>
                <a:stCxn id="15" idx="3"/>
                <a:endCxn id="14" idx="1"/>
              </p:cNvCxnSpPr>
              <p:nvPr/>
            </p:nvCxnSpPr>
            <p:spPr bwMode="auto">
              <a:xfrm flipV="1">
                <a:off x="4214810" y="3107530"/>
                <a:ext cx="238127" cy="6349"/>
              </a:xfrm>
              <a:prstGeom prst="straightConnector1">
                <a:avLst/>
              </a:prstGeom>
              <a:noFill/>
              <a:ln w="15875" algn="ctr">
                <a:solidFill>
                  <a:srgbClr val="446FBA"/>
                </a:solidFill>
                <a:round/>
                <a:headEnd/>
                <a:tailEnd/>
              </a:ln>
            </p:spPr>
          </p:cxnSp>
        </p:grpSp>
        <p:grpSp>
          <p:nvGrpSpPr>
            <p:cNvPr id="8" name="그룹 9"/>
            <p:cNvGrpSpPr>
              <a:grpSpLocks/>
            </p:cNvGrpSpPr>
            <p:nvPr/>
          </p:nvGrpSpPr>
          <p:grpSpPr bwMode="auto">
            <a:xfrm>
              <a:off x="1571604" y="1571612"/>
              <a:ext cx="5572164" cy="4572032"/>
              <a:chOff x="857224" y="1000108"/>
              <a:chExt cx="6929486" cy="2714644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857224" y="1323415"/>
                <a:ext cx="6929486" cy="2391337"/>
              </a:xfrm>
              <a:prstGeom prst="rect">
                <a:avLst/>
              </a:prstGeom>
              <a:noFill/>
              <a:ln w="25400" cap="flat" cmpd="sng" algn="ctr">
                <a:solidFill>
                  <a:srgbClr val="4972BB">
                    <a:shade val="50000"/>
                  </a:srgbClr>
                </a:solidFill>
                <a:prstDash val="solid"/>
              </a:ln>
              <a:effectLst/>
            </p:spPr>
            <p:txBody>
              <a:bodyPr anchorCtr="1"/>
              <a:lstStyle/>
              <a:p>
                <a:pPr algn="ctr" fontAlgn="auto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b="1" kern="0" dirty="0">
                    <a:solidFill>
                      <a:srgbClr val="1A3D97"/>
                    </a:solidFill>
                    <a:latin typeface="가는각진제목체" pitchFamily="18" charset="-127"/>
                    <a:ea typeface="가는각진제목체" pitchFamily="18" charset="-127"/>
                  </a:rPr>
                  <a:t>요구사항 명세서</a:t>
                </a: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857224" y="1000108"/>
                <a:ext cx="1316800" cy="323307"/>
              </a:xfrm>
              <a:prstGeom prst="rect">
                <a:avLst/>
              </a:prstGeom>
              <a:noFill/>
              <a:ln w="25400" cap="flat" cmpd="sng" algn="ctr">
                <a:solidFill>
                  <a:srgbClr val="4972BB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rgbClr val="1A3D97"/>
                  </a:solidFill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928795" y="4429132"/>
              <a:ext cx="4786345" cy="642943"/>
            </a:xfrm>
            <a:prstGeom prst="rect">
              <a:avLst/>
            </a:prstGeom>
            <a:noFill/>
            <a:ln>
              <a:solidFill>
                <a:srgbClr val="4972BB">
                  <a:shade val="50000"/>
                </a:srgbClr>
              </a:solidFill>
            </a:ln>
          </p:spPr>
          <p:txBody>
            <a:bodyPr anchor="ctr">
              <a:normAutofit/>
            </a:bodyPr>
            <a:lstStyle/>
            <a:p>
              <a:pPr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ysClr val="windowText" lastClr="000000"/>
                  </a:solidFill>
                  <a:latin typeface="가는각진제목체" pitchFamily="18" charset="-127"/>
                  <a:ea typeface="가는각진제목체" pitchFamily="18" charset="-127"/>
                </a:rPr>
                <a:t>2. </a:t>
              </a:r>
              <a:r>
                <a:rPr kumimoji="0" lang="ko-KR" altLang="en-US" kern="0" dirty="0">
                  <a:solidFill>
                    <a:sysClr val="windowText" lastClr="000000"/>
                  </a:solidFill>
                  <a:latin typeface="가는각진제목체" pitchFamily="18" charset="-127"/>
                  <a:ea typeface="가는각진제목체" pitchFamily="18" charset="-127"/>
                </a:rPr>
                <a:t>시스템 품질 요구사항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28795" y="5286388"/>
              <a:ext cx="4786345" cy="642943"/>
            </a:xfrm>
            <a:prstGeom prst="rect">
              <a:avLst/>
            </a:prstGeom>
            <a:noFill/>
            <a:ln>
              <a:solidFill>
                <a:srgbClr val="4972BB">
                  <a:shade val="50000"/>
                </a:srgbClr>
              </a:solidFill>
            </a:ln>
          </p:spPr>
          <p:txBody>
            <a:bodyPr anchor="ctr">
              <a:normAutofit/>
            </a:bodyPr>
            <a:lstStyle/>
            <a:p>
              <a:pPr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>
                  <a:solidFill>
                    <a:sysClr val="windowText" lastClr="000000"/>
                  </a:solidFill>
                  <a:latin typeface="가는각진제목체" pitchFamily="18" charset="-127"/>
                  <a:ea typeface="가는각진제목체" pitchFamily="18" charset="-127"/>
                </a:rPr>
                <a:t>3. </a:t>
              </a:r>
              <a:r>
                <a:rPr kumimoji="0" lang="ko-KR" altLang="en-US" kern="0">
                  <a:solidFill>
                    <a:sysClr val="windowText" lastClr="000000"/>
                  </a:solidFill>
                  <a:latin typeface="가는각진제목체" pitchFamily="18" charset="-127"/>
                  <a:ea typeface="가는각진제목체" pitchFamily="18" charset="-127"/>
                </a:rPr>
                <a:t>개발 제약 사항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요구사항 명세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(3/5)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5688632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요구사항 명세서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구성 요소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graphicFrame>
        <p:nvGraphicFramePr>
          <p:cNvPr id="17" name="Group 140"/>
          <p:cNvGraphicFramePr>
            <a:graphicFrameLocks noGrp="1"/>
          </p:cNvGraphicFramePr>
          <p:nvPr/>
        </p:nvGraphicFramePr>
        <p:xfrm>
          <a:off x="481192" y="1225494"/>
          <a:ext cx="8936304" cy="5070288"/>
        </p:xfrm>
        <a:graphic>
          <a:graphicData uri="http://schemas.openxmlformats.org/drawingml/2006/table">
            <a:tbl>
              <a:tblPr/>
              <a:tblGrid>
                <a:gridCol w="1474118"/>
                <a:gridCol w="1629538"/>
                <a:gridCol w="5832648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대구분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소구분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포함 항목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FE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개요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 목표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범위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용어 및 정의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약어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참고 문헌 등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일반 사항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사용자 특성</a:t>
                      </a: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제약 사항</a:t>
                      </a: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가정</a:t>
                      </a: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위험 요소 등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기능 요구사항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 기능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각 업무별 제공 기능을 온라인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배치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보고서 유형별로 분류하여 기술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비기능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요구사항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시스템 기본 요건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ㅇ 성능 </a:t>
                      </a: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– 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시스템이 만족시켜야 할 처리 응답수준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ㅇ 신뢰성 </a:t>
                      </a: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– 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오류가 발생하지 않으면서 시스템이 동작할 확률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ㅇ 편의성 </a:t>
                      </a: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– 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조작의 편리성과 사용의 편리성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ㅇ 유지보수성 </a:t>
                      </a: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– 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이식 및 추가</a:t>
                      </a: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변경 용이성 및 효율성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ㅇ 보안 및 인증체제 </a:t>
                      </a: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– 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사내외 보안 및 인증정책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ㅇ 가용성 </a:t>
                      </a: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– 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사용자가 시스템을 사용할 수 있는 가용시간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ㅇ 복구성 </a:t>
                      </a: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– 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시스템 장애시 복구위한 시스템 기능 및 데이터 복구 방법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ㅇ 마이그레이션 </a:t>
                      </a: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– 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유형 및 범위 </a:t>
                      </a: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(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대상</a:t>
                      </a: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데이터량</a:t>
                      </a: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ㅇ 사용자 인터페이스 방식 </a:t>
                      </a: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– 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방식</a:t>
                      </a: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표준화</a:t>
                      </a: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ㅇ 산출물 </a:t>
                      </a: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– 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산출물 종류 및 각 산출물별 갖추어야 할 요건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기술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 요구사항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ㅇ 하드웨어 </a:t>
                      </a: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– 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플랫폼</a:t>
                      </a: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서버</a:t>
                      </a: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클라이언트</a:t>
                      </a: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주변기기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ㅇ 소프트웨어 </a:t>
                      </a: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– O/S, 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미들웨어</a:t>
                      </a: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DBMS, 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지원도구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ㅇ 네트워크 </a:t>
                      </a: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– 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네트워크 구성방식</a:t>
                      </a: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프로토콜</a:t>
                      </a: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장비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인터페이스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 요구사항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ㅇ</a:t>
                      </a: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인터페이스 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– </a:t>
                      </a: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디바이스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연동해야 할 내부 및 외부 시스템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ㅇ</a:t>
                      </a: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전달하는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전달받는 데이터  유형 및 </a:t>
                      </a:r>
                      <a:r>
                        <a:rPr kumimoji="1" lang="ko-KR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포멧</a:t>
                      </a: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요구사항 명세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(4/5)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5688632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IEEE-Std-830 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명세 표준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374" y="1170335"/>
            <a:ext cx="8772098" cy="4957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요구사항 명세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(5/5)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5688632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요구사항 명세서 작성을 위한 기본 지침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시스템이 수행할 모든 기능과 시스템에 영향을 미치는 제약 조건을 명확하게 기술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명세 내용은 고객과 개발자 사이에서 모두가 이해하기 쉽고 간결하게 작성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기술된 모든 요구사항은 검증이 가능하기 때문에 원하는 시스템의 품질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상대적 중요도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품질의 측정 및 검증 방법 및 기준 등을 명시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요구사항 명세서는 시스템의 외부 행위를 기술하는 것으로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특정한 구조나 알고리즘을 사용하여 설계하지 않도록 함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참여자들이 시스템의 기능을 이해하거나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변경에 대한 영향 분석 등을 위하여 계층적으로 구성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요구사항을 쉽게 참조할 수 있도록 고유의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식별자를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가지고 번호화하고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모든 요구사항이 동등한 것이 아니기 때문에 요구사항을 우선 순위화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>
            <p:ph idx="14"/>
          </p:nvPr>
        </p:nvSpPr>
        <p:spPr>
          <a:xfrm>
            <a:off x="0" y="2754511"/>
            <a:ext cx="9906000" cy="6480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3600" b="1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유스케이스</a:t>
            </a:r>
            <a:r>
              <a:rPr lang="ko-KR" altLang="en-US" sz="3600" b="1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기반 요구 분석</a:t>
            </a:r>
            <a:endParaRPr lang="en-US" altLang="ko-KR" sz="3600" b="1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buNone/>
            </a:pPr>
            <a:r>
              <a:rPr lang="en-US" altLang="ko-KR" sz="3200" b="1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200" b="1" dirty="0" err="1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유스케이스</a:t>
            </a:r>
            <a:r>
              <a:rPr lang="ko-KR" altLang="en-US" sz="3200" b="1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모델링</a:t>
            </a:r>
            <a:r>
              <a:rPr lang="en-US" altLang="ko-KR" sz="3200" b="1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119288" y="3423075"/>
            <a:ext cx="5688632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UML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소개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통합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표준 모델링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언어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6569" y="895182"/>
            <a:ext cx="8514903" cy="488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직선 연결선 3"/>
          <p:cNvCxnSpPr/>
          <p:nvPr/>
        </p:nvCxnSpPr>
        <p:spPr>
          <a:xfrm>
            <a:off x="1569512" y="5644991"/>
            <a:ext cx="64807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UML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역사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560" y="764045"/>
            <a:ext cx="7812976" cy="4798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UML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역할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028" y="1098327"/>
            <a:ext cx="8319309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유스케이스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다이어그램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(1/3)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5688632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개요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UML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의 대표적인 다이어그램으로 주로 응용프로그램을 모델링 하기 위해 되며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요구분석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을 위한 도구로 사용된다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en-US" altLang="ko-KR" dirty="0" smtClean="0">
              <a:solidFill>
                <a:srgbClr val="0000FF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사용자의 관점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에서 시스템 수행해야 할 </a:t>
            </a:r>
            <a:r>
              <a:rPr lang="ko-KR" altLang="en-US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서비스 혹은 기능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들을 </a:t>
            </a:r>
            <a:r>
              <a:rPr lang="ko-KR" altLang="en-US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시각화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하는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UML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대표적 다이어그램이다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행위자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(actor)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들이 어떻게 시스템을 사용하는지를 기술하는 기능적 다이어그램이다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상호작용을 하는 </a:t>
            </a:r>
            <a:r>
              <a:rPr lang="ko-KR" altLang="en-US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외부 환경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과 시스템이 제공해야 하는 </a:t>
            </a:r>
            <a:r>
              <a:rPr lang="ko-KR" altLang="en-US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기능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을 모델화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유스케이스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다이어그램은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Use Case, Actor,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이들 간의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Relation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을 표현한다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시스템 내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유스케이스들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간의 관계성 혹은 시스템과 행위자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(Actor)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들간의 상호작용을 보여준다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2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목적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개발 초기단계에서 시스템의 기능적인 요구사항을 정의하고 결정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시스템이 무엇을 수행하는지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?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에 대한 명확하고 일관성 있는 정의를 제공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→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개발자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/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사용자간 공통의 이해 수단을 제공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시스템을 검증하기 위한 시스템 테스트의 기반을 제공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기능적인 요구사항을 시스템의 클래스나 오퍼레이션으로 추적할 수 있는 능력을 제공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4" name="_x65700712" descr="EMB00000ef02a3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8835" y="4698727"/>
            <a:ext cx="6097364" cy="1395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유스케이스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다이어그램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(2/3)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5688632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필요성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Use Case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로 모델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링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하면 이해관계자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사용자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분석가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개발자 등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들의 의사 소통이 수단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개발자들이 시스템에 접근하여 사용되는 방법을 이해할 수 있는 방향을 제시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개발 기간 중에 진화하면서 각 요소를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Test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할 수 있는 기초로 활용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구성요소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Use case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시스템의 기능적인 요구사항을 표현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시스템이 제공할 기능 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Actor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-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시스템과 상호작용을 하는 대상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사용자 혹은 외부 시스템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Relationship</a:t>
            </a:r>
          </a:p>
        </p:txBody>
      </p:sp>
      <p:pic>
        <p:nvPicPr>
          <p:cNvPr id="6" name="Picture 1029"/>
          <p:cNvPicPr>
            <a:picLocks noChangeAspect="1" noChangeArrowheads="1"/>
          </p:cNvPicPr>
          <p:nvPr/>
        </p:nvPicPr>
        <p:blipFill>
          <a:blip r:embed="rId2" cstate="print"/>
          <a:srcRect l="41138" t="13689" r="5202" b="7869"/>
          <a:stretch>
            <a:fillRect/>
          </a:stretch>
        </p:blipFill>
        <p:spPr bwMode="auto">
          <a:xfrm>
            <a:off x="5939854" y="2015400"/>
            <a:ext cx="35496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sz="1800" b="1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800" b="1" dirty="0" smtClean="0">
                <a:latin typeface="가는각진제목체" pitchFamily="18" charset="-127"/>
                <a:ea typeface="가는각진제목체" pitchFamily="18" charset="-127"/>
              </a:rPr>
              <a:t>요구사항 이란</a:t>
            </a:r>
            <a:r>
              <a:rPr lang="en-US" altLang="ko-KR" sz="1800" b="1" dirty="0" smtClean="0">
                <a:latin typeface="가는각진제목체" pitchFamily="18" charset="-127"/>
                <a:ea typeface="가는각진제목체" pitchFamily="18" charset="-127"/>
              </a:rPr>
              <a:t>?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문제의 해결 또는 목적 달성을 위해 고객에 의해 요구되거나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표준이나 명세 등을 만족하기 위하여 시스템이 가져야 하는 서비스 또는 제약사항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고객이 요구하지 않더라도 당연히 제공되어야 한다고 가정되는 서비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스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들을 말한다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sz="1800" b="1" dirty="0" smtClean="0">
                <a:latin typeface="가는각진제목체" pitchFamily="18" charset="-127"/>
                <a:ea typeface="가는각진제목체" pitchFamily="18" charset="-127"/>
              </a:rPr>
              <a:t>요구사항 정의의 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필요</a:t>
            </a:r>
            <a:r>
              <a:rPr lang="ko-KR" altLang="en-US" b="1" dirty="0">
                <a:latin typeface="가는각진제목체" pitchFamily="18" charset="-127"/>
                <a:ea typeface="가는각진제목체" pitchFamily="18" charset="-127"/>
              </a:rPr>
              <a:t>성</a:t>
            </a:r>
            <a:endParaRPr lang="ko-KR" altLang="en-US" sz="1800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프로젝트 참여자들로 하여금 개발되는 시스템을 전체적으로 파악 가능하도록 하여 의사소통 시간을 절약하게 해 준다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sz="1600" b="0" dirty="0" smtClean="0">
                <a:latin typeface="가는각진제목체" pitchFamily="18" charset="-127"/>
                <a:ea typeface="가는각진제목체" pitchFamily="18" charset="-127"/>
              </a:rPr>
              <a:t>상세한 요구사항이 있어야만 산정이 가능하고</a:t>
            </a:r>
            <a:r>
              <a:rPr lang="en-US" altLang="ko-KR" sz="1600" b="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b="0" dirty="0" smtClean="0">
                <a:latin typeface="가는각진제목체" pitchFamily="18" charset="-127"/>
                <a:ea typeface="가는각진제목체" pitchFamily="18" charset="-127"/>
              </a:rPr>
              <a:t>이를 기반으로 프로젝트 계획을 세울 수 있다</a:t>
            </a:r>
            <a:r>
              <a:rPr lang="en-US" altLang="ko-KR" sz="1600" b="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요구사항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729" y="3410196"/>
            <a:ext cx="8539501" cy="2219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5688632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구성요소 및 표기법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유스케이스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다이어그램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(3/3)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9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367104"/>
              </p:ext>
            </p:extLst>
          </p:nvPr>
        </p:nvGraphicFramePr>
        <p:xfrm>
          <a:off x="496116" y="1224678"/>
          <a:ext cx="8777363" cy="3975100"/>
        </p:xfrm>
        <a:graphic>
          <a:graphicData uri="http://schemas.openxmlformats.org/drawingml/2006/table">
            <a:tbl>
              <a:tblPr/>
              <a:tblGrid>
                <a:gridCol w="1787206"/>
                <a:gridCol w="3821806"/>
                <a:gridCol w="3168351"/>
              </a:tblGrid>
              <a:tr h="574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대구분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소구분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표기법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FE"/>
                    </a:solidFill>
                  </a:tcPr>
                </a:tc>
              </a:tr>
              <a:tr h="48577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구성 요소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(Elements)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액터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(Actor)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유스케이스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(Use case)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시스템 </a:t>
                      </a: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바운더리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(System Boundary)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관계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(Relationships)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일반화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(Generalization)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연관관계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(Association)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포함관계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(Include)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확장관계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(Extend)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6947767" y="1844559"/>
            <a:ext cx="1433512" cy="3183184"/>
            <a:chOff x="6947767" y="1844559"/>
            <a:chExt cx="1433512" cy="3183184"/>
          </a:xfrm>
        </p:grpSpPr>
        <p:grpSp>
          <p:nvGrpSpPr>
            <p:cNvPr id="10" name="Group 39"/>
            <p:cNvGrpSpPr>
              <a:grpSpLocks/>
            </p:cNvGrpSpPr>
            <p:nvPr/>
          </p:nvGrpSpPr>
          <p:grpSpPr bwMode="auto">
            <a:xfrm>
              <a:off x="7630392" y="1844559"/>
              <a:ext cx="131762" cy="411162"/>
              <a:chOff x="521" y="3340"/>
              <a:chExt cx="182" cy="362"/>
            </a:xfrm>
          </p:grpSpPr>
          <p:sp>
            <p:nvSpPr>
              <p:cNvPr id="11" name="Oval 40"/>
              <p:cNvSpPr>
                <a:spLocks noChangeArrowheads="1"/>
              </p:cNvSpPr>
              <p:nvPr/>
            </p:nvSpPr>
            <p:spPr bwMode="auto">
              <a:xfrm>
                <a:off x="567" y="3340"/>
                <a:ext cx="90" cy="90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2" name="Line 41"/>
              <p:cNvSpPr>
                <a:spLocks noChangeShapeType="1"/>
              </p:cNvSpPr>
              <p:nvPr/>
            </p:nvSpPr>
            <p:spPr bwMode="auto">
              <a:xfrm>
                <a:off x="521" y="3521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3" name="Line 42"/>
              <p:cNvSpPr>
                <a:spLocks noChangeShapeType="1"/>
              </p:cNvSpPr>
              <p:nvPr/>
            </p:nvSpPr>
            <p:spPr bwMode="auto">
              <a:xfrm>
                <a:off x="612" y="343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4" name="Line 43"/>
              <p:cNvSpPr>
                <a:spLocks noChangeShapeType="1"/>
              </p:cNvSpPr>
              <p:nvPr/>
            </p:nvSpPr>
            <p:spPr bwMode="auto">
              <a:xfrm flipH="1">
                <a:off x="521" y="3612"/>
                <a:ext cx="91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5" name="Line 44"/>
              <p:cNvSpPr>
                <a:spLocks noChangeShapeType="1"/>
              </p:cNvSpPr>
              <p:nvPr/>
            </p:nvSpPr>
            <p:spPr bwMode="auto">
              <a:xfrm>
                <a:off x="612" y="3612"/>
                <a:ext cx="91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6" name="Oval 45"/>
            <p:cNvSpPr>
              <a:spLocks noChangeArrowheads="1"/>
            </p:cNvSpPr>
            <p:nvPr/>
          </p:nvSpPr>
          <p:spPr bwMode="auto">
            <a:xfrm>
              <a:off x="6947767" y="2387553"/>
              <a:ext cx="1433512" cy="28733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7" name="Text Box 46"/>
            <p:cNvSpPr txBox="1">
              <a:spLocks noChangeArrowheads="1"/>
            </p:cNvSpPr>
            <p:nvPr/>
          </p:nvSpPr>
          <p:spPr bwMode="auto">
            <a:xfrm>
              <a:off x="7044604" y="2398665"/>
              <a:ext cx="1250950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lnSpc>
                  <a:spcPct val="100000"/>
                </a:lnSpc>
                <a:spcBef>
                  <a:spcPct val="20000"/>
                </a:spcBef>
              </a:pPr>
              <a:r>
                <a:rPr lang="ko-KR" altLang="en-US" sz="1200" dirty="0" err="1">
                  <a:solidFill>
                    <a:schemeClr val="accent2"/>
                  </a:solidFill>
                </a:rPr>
                <a:t>유스케이스명칭</a:t>
              </a:r>
              <a:endParaRPr lang="ko-KR" altLang="en-US" sz="1200" dirty="0">
                <a:solidFill>
                  <a:schemeClr val="accent2"/>
                </a:solidFill>
              </a:endParaRPr>
            </a:p>
          </p:txBody>
        </p:sp>
        <p:sp>
          <p:nvSpPr>
            <p:cNvPr id="18" name="Rectangle 47"/>
            <p:cNvSpPr>
              <a:spLocks noChangeArrowheads="1"/>
            </p:cNvSpPr>
            <p:nvPr/>
          </p:nvSpPr>
          <p:spPr bwMode="auto">
            <a:xfrm>
              <a:off x="7379567" y="2868743"/>
              <a:ext cx="576262" cy="288925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" name="Freeform 48"/>
            <p:cNvSpPr>
              <a:spLocks/>
            </p:cNvSpPr>
            <p:nvPr/>
          </p:nvSpPr>
          <p:spPr bwMode="auto">
            <a:xfrm>
              <a:off x="7235104" y="4021268"/>
              <a:ext cx="914400" cy="1587"/>
            </a:xfrm>
            <a:custGeom>
              <a:avLst/>
              <a:gdLst>
                <a:gd name="T0" fmla="*/ 0 w 576"/>
                <a:gd name="T1" fmla="*/ 0 h 1587"/>
                <a:gd name="T2" fmla="*/ 2147483647 w 576"/>
                <a:gd name="T3" fmla="*/ 0 h 1587"/>
                <a:gd name="T4" fmla="*/ 2147483647 w 576"/>
                <a:gd name="T5" fmla="*/ 0 h 1587"/>
                <a:gd name="T6" fmla="*/ 0 60000 65536"/>
                <a:gd name="T7" fmla="*/ 0 60000 65536"/>
                <a:gd name="T8" fmla="*/ 0 60000 65536"/>
                <a:gd name="T9" fmla="*/ 0 w 576"/>
                <a:gd name="T10" fmla="*/ 0 h 1587"/>
                <a:gd name="T11" fmla="*/ 576 w 576"/>
                <a:gd name="T12" fmla="*/ 1587 h 15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1587">
                  <a:moveTo>
                    <a:pt x="0" y="0"/>
                  </a:moveTo>
                  <a:lnTo>
                    <a:pt x="288" y="0"/>
                  </a:lnTo>
                  <a:lnTo>
                    <a:pt x="576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0" name="Group 49"/>
            <p:cNvGrpSpPr>
              <a:grpSpLocks/>
            </p:cNvGrpSpPr>
            <p:nvPr/>
          </p:nvGrpSpPr>
          <p:grpSpPr bwMode="auto">
            <a:xfrm>
              <a:off x="7235104" y="3445005"/>
              <a:ext cx="927100" cy="87313"/>
              <a:chOff x="3543" y="2012"/>
              <a:chExt cx="584" cy="55"/>
            </a:xfrm>
          </p:grpSpPr>
          <p:sp>
            <p:nvSpPr>
              <p:cNvPr id="21" name="Freeform 50"/>
              <p:cNvSpPr>
                <a:spLocks/>
              </p:cNvSpPr>
              <p:nvPr/>
            </p:nvSpPr>
            <p:spPr bwMode="auto">
              <a:xfrm>
                <a:off x="3543" y="2039"/>
                <a:ext cx="499" cy="1"/>
              </a:xfrm>
              <a:custGeom>
                <a:avLst/>
                <a:gdLst>
                  <a:gd name="T0" fmla="*/ 0 w 499"/>
                  <a:gd name="T1" fmla="*/ 0 h 1"/>
                  <a:gd name="T2" fmla="*/ 292 w 499"/>
                  <a:gd name="T3" fmla="*/ 0 h 1"/>
                  <a:gd name="T4" fmla="*/ 499 w 499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499"/>
                  <a:gd name="T10" fmla="*/ 0 h 1"/>
                  <a:gd name="T11" fmla="*/ 499 w 499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99" h="1">
                    <a:moveTo>
                      <a:pt x="0" y="0"/>
                    </a:moveTo>
                    <a:lnTo>
                      <a:pt x="292" y="0"/>
                    </a:lnTo>
                    <a:lnTo>
                      <a:pt x="499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" name="Freeform 51"/>
              <p:cNvSpPr>
                <a:spLocks/>
              </p:cNvSpPr>
              <p:nvPr/>
            </p:nvSpPr>
            <p:spPr bwMode="auto">
              <a:xfrm>
                <a:off x="4042" y="2012"/>
                <a:ext cx="85" cy="55"/>
              </a:xfrm>
              <a:custGeom>
                <a:avLst/>
                <a:gdLst>
                  <a:gd name="T0" fmla="*/ 0 w 85"/>
                  <a:gd name="T1" fmla="*/ 55 h 55"/>
                  <a:gd name="T2" fmla="*/ 85 w 85"/>
                  <a:gd name="T3" fmla="*/ 27 h 55"/>
                  <a:gd name="T4" fmla="*/ 0 w 85"/>
                  <a:gd name="T5" fmla="*/ 0 h 55"/>
                  <a:gd name="T6" fmla="*/ 0 w 85"/>
                  <a:gd name="T7" fmla="*/ 55 h 5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5"/>
                  <a:gd name="T13" fmla="*/ 0 h 55"/>
                  <a:gd name="T14" fmla="*/ 85 w 85"/>
                  <a:gd name="T15" fmla="*/ 55 h 5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5" h="55">
                    <a:moveTo>
                      <a:pt x="0" y="55"/>
                    </a:moveTo>
                    <a:lnTo>
                      <a:pt x="85" y="27"/>
                    </a:lnTo>
                    <a:lnTo>
                      <a:pt x="0" y="0"/>
                    </a:lnTo>
                    <a:lnTo>
                      <a:pt x="0" y="55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3" name="Group 52"/>
            <p:cNvGrpSpPr>
              <a:grpSpLocks/>
            </p:cNvGrpSpPr>
            <p:nvPr/>
          </p:nvGrpSpPr>
          <p:grpSpPr bwMode="auto">
            <a:xfrm>
              <a:off x="7247804" y="4526093"/>
              <a:ext cx="931863" cy="69850"/>
              <a:chOff x="3545" y="2221"/>
              <a:chExt cx="587" cy="44"/>
            </a:xfrm>
          </p:grpSpPr>
          <p:grpSp>
            <p:nvGrpSpPr>
              <p:cNvPr id="24" name="Group 53"/>
              <p:cNvGrpSpPr>
                <a:grpSpLocks/>
              </p:cNvGrpSpPr>
              <p:nvPr/>
            </p:nvGrpSpPr>
            <p:grpSpPr bwMode="auto">
              <a:xfrm>
                <a:off x="3545" y="2243"/>
                <a:ext cx="561" cy="1"/>
                <a:chOff x="3315" y="2074"/>
                <a:chExt cx="561" cy="1"/>
              </a:xfrm>
            </p:grpSpPr>
            <p:sp>
              <p:nvSpPr>
                <p:cNvPr id="26" name="Line 54"/>
                <p:cNvSpPr>
                  <a:spLocks noChangeShapeType="1"/>
                </p:cNvSpPr>
                <p:nvPr/>
              </p:nvSpPr>
              <p:spPr bwMode="auto">
                <a:xfrm>
                  <a:off x="3315" y="2074"/>
                  <a:ext cx="25" cy="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7" name="Line 55"/>
                <p:cNvSpPr>
                  <a:spLocks noChangeShapeType="1"/>
                </p:cNvSpPr>
                <p:nvPr/>
              </p:nvSpPr>
              <p:spPr bwMode="auto">
                <a:xfrm>
                  <a:off x="3354" y="2074"/>
                  <a:ext cx="24" cy="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" name="Line 56"/>
                <p:cNvSpPr>
                  <a:spLocks noChangeShapeType="1"/>
                </p:cNvSpPr>
                <p:nvPr/>
              </p:nvSpPr>
              <p:spPr bwMode="auto">
                <a:xfrm>
                  <a:off x="3392" y="2074"/>
                  <a:ext cx="24" cy="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" name="Line 57"/>
                <p:cNvSpPr>
                  <a:spLocks noChangeShapeType="1"/>
                </p:cNvSpPr>
                <p:nvPr/>
              </p:nvSpPr>
              <p:spPr bwMode="auto">
                <a:xfrm>
                  <a:off x="3430" y="2074"/>
                  <a:ext cx="25" cy="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0" name="Line 58"/>
                <p:cNvSpPr>
                  <a:spLocks noChangeShapeType="1"/>
                </p:cNvSpPr>
                <p:nvPr/>
              </p:nvSpPr>
              <p:spPr bwMode="auto">
                <a:xfrm>
                  <a:off x="3469" y="2074"/>
                  <a:ext cx="24" cy="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1" name="Line 59"/>
                <p:cNvSpPr>
                  <a:spLocks noChangeShapeType="1"/>
                </p:cNvSpPr>
                <p:nvPr/>
              </p:nvSpPr>
              <p:spPr bwMode="auto">
                <a:xfrm>
                  <a:off x="3507" y="2074"/>
                  <a:ext cx="24" cy="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2" name="Line 60"/>
                <p:cNvSpPr>
                  <a:spLocks noChangeShapeType="1"/>
                </p:cNvSpPr>
                <p:nvPr/>
              </p:nvSpPr>
              <p:spPr bwMode="auto">
                <a:xfrm>
                  <a:off x="3545" y="2074"/>
                  <a:ext cx="25" cy="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3" name="Line 61"/>
                <p:cNvSpPr>
                  <a:spLocks noChangeShapeType="1"/>
                </p:cNvSpPr>
                <p:nvPr/>
              </p:nvSpPr>
              <p:spPr bwMode="auto">
                <a:xfrm>
                  <a:off x="3583" y="2074"/>
                  <a:ext cx="25" cy="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4" name="Line 62"/>
                <p:cNvSpPr>
                  <a:spLocks noChangeShapeType="1"/>
                </p:cNvSpPr>
                <p:nvPr/>
              </p:nvSpPr>
              <p:spPr bwMode="auto">
                <a:xfrm>
                  <a:off x="3622" y="2074"/>
                  <a:ext cx="24" cy="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5" name="Line 63"/>
                <p:cNvSpPr>
                  <a:spLocks noChangeShapeType="1"/>
                </p:cNvSpPr>
                <p:nvPr/>
              </p:nvSpPr>
              <p:spPr bwMode="auto">
                <a:xfrm>
                  <a:off x="3660" y="2074"/>
                  <a:ext cx="25" cy="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6" name="Line 64"/>
                <p:cNvSpPr>
                  <a:spLocks noChangeShapeType="1"/>
                </p:cNvSpPr>
                <p:nvPr/>
              </p:nvSpPr>
              <p:spPr bwMode="auto">
                <a:xfrm>
                  <a:off x="3698" y="2074"/>
                  <a:ext cx="25" cy="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7" name="Line 65"/>
                <p:cNvSpPr>
                  <a:spLocks noChangeShapeType="1"/>
                </p:cNvSpPr>
                <p:nvPr/>
              </p:nvSpPr>
              <p:spPr bwMode="auto">
                <a:xfrm>
                  <a:off x="3737" y="2074"/>
                  <a:ext cx="24" cy="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8" name="Line 66"/>
                <p:cNvSpPr>
                  <a:spLocks noChangeShapeType="1"/>
                </p:cNvSpPr>
                <p:nvPr/>
              </p:nvSpPr>
              <p:spPr bwMode="auto">
                <a:xfrm>
                  <a:off x="3775" y="2074"/>
                  <a:ext cx="25" cy="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9" name="Line 67"/>
                <p:cNvSpPr>
                  <a:spLocks noChangeShapeType="1"/>
                </p:cNvSpPr>
                <p:nvPr/>
              </p:nvSpPr>
              <p:spPr bwMode="auto">
                <a:xfrm>
                  <a:off x="3813" y="2074"/>
                  <a:ext cx="25" cy="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0" name="Line 68"/>
                <p:cNvSpPr>
                  <a:spLocks noChangeShapeType="1"/>
                </p:cNvSpPr>
                <p:nvPr/>
              </p:nvSpPr>
              <p:spPr bwMode="auto">
                <a:xfrm>
                  <a:off x="3852" y="2074"/>
                  <a:ext cx="24" cy="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5" name="Freeform 69"/>
              <p:cNvSpPr>
                <a:spLocks/>
              </p:cNvSpPr>
              <p:nvPr/>
            </p:nvSpPr>
            <p:spPr bwMode="auto">
              <a:xfrm>
                <a:off x="4079" y="2221"/>
                <a:ext cx="53" cy="44"/>
              </a:xfrm>
              <a:custGeom>
                <a:avLst/>
                <a:gdLst>
                  <a:gd name="T0" fmla="*/ 0 w 106"/>
                  <a:gd name="T1" fmla="*/ 1 h 88"/>
                  <a:gd name="T2" fmla="*/ 1 w 106"/>
                  <a:gd name="T3" fmla="*/ 1 h 88"/>
                  <a:gd name="T4" fmla="*/ 0 w 106"/>
                  <a:gd name="T5" fmla="*/ 0 h 88"/>
                  <a:gd name="T6" fmla="*/ 0 60000 65536"/>
                  <a:gd name="T7" fmla="*/ 0 60000 65536"/>
                  <a:gd name="T8" fmla="*/ 0 60000 65536"/>
                  <a:gd name="T9" fmla="*/ 0 w 106"/>
                  <a:gd name="T10" fmla="*/ 0 h 88"/>
                  <a:gd name="T11" fmla="*/ 106 w 106"/>
                  <a:gd name="T12" fmla="*/ 88 h 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6" h="88">
                    <a:moveTo>
                      <a:pt x="0" y="88"/>
                    </a:moveTo>
                    <a:lnTo>
                      <a:pt x="106" y="44"/>
                    </a:ln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1" name="Group 70"/>
            <p:cNvGrpSpPr>
              <a:grpSpLocks/>
            </p:cNvGrpSpPr>
            <p:nvPr/>
          </p:nvGrpSpPr>
          <p:grpSpPr bwMode="auto">
            <a:xfrm>
              <a:off x="7235104" y="4957893"/>
              <a:ext cx="931863" cy="69850"/>
              <a:chOff x="3545" y="2221"/>
              <a:chExt cx="587" cy="44"/>
            </a:xfrm>
          </p:grpSpPr>
          <p:grpSp>
            <p:nvGrpSpPr>
              <p:cNvPr id="42" name="Group 71"/>
              <p:cNvGrpSpPr>
                <a:grpSpLocks/>
              </p:cNvGrpSpPr>
              <p:nvPr/>
            </p:nvGrpSpPr>
            <p:grpSpPr bwMode="auto">
              <a:xfrm>
                <a:off x="3545" y="2243"/>
                <a:ext cx="561" cy="1"/>
                <a:chOff x="3315" y="2074"/>
                <a:chExt cx="561" cy="1"/>
              </a:xfrm>
            </p:grpSpPr>
            <p:sp>
              <p:nvSpPr>
                <p:cNvPr id="44" name="Line 72"/>
                <p:cNvSpPr>
                  <a:spLocks noChangeShapeType="1"/>
                </p:cNvSpPr>
                <p:nvPr/>
              </p:nvSpPr>
              <p:spPr bwMode="auto">
                <a:xfrm>
                  <a:off x="3315" y="2074"/>
                  <a:ext cx="25" cy="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5" name="Line 73"/>
                <p:cNvSpPr>
                  <a:spLocks noChangeShapeType="1"/>
                </p:cNvSpPr>
                <p:nvPr/>
              </p:nvSpPr>
              <p:spPr bwMode="auto">
                <a:xfrm>
                  <a:off x="3354" y="2074"/>
                  <a:ext cx="24" cy="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6" name="Line 74"/>
                <p:cNvSpPr>
                  <a:spLocks noChangeShapeType="1"/>
                </p:cNvSpPr>
                <p:nvPr/>
              </p:nvSpPr>
              <p:spPr bwMode="auto">
                <a:xfrm>
                  <a:off x="3392" y="2074"/>
                  <a:ext cx="24" cy="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7" name="Line 75"/>
                <p:cNvSpPr>
                  <a:spLocks noChangeShapeType="1"/>
                </p:cNvSpPr>
                <p:nvPr/>
              </p:nvSpPr>
              <p:spPr bwMode="auto">
                <a:xfrm>
                  <a:off x="3430" y="2074"/>
                  <a:ext cx="25" cy="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8" name="Line 76"/>
                <p:cNvSpPr>
                  <a:spLocks noChangeShapeType="1"/>
                </p:cNvSpPr>
                <p:nvPr/>
              </p:nvSpPr>
              <p:spPr bwMode="auto">
                <a:xfrm>
                  <a:off x="3469" y="2074"/>
                  <a:ext cx="24" cy="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9" name="Line 77"/>
                <p:cNvSpPr>
                  <a:spLocks noChangeShapeType="1"/>
                </p:cNvSpPr>
                <p:nvPr/>
              </p:nvSpPr>
              <p:spPr bwMode="auto">
                <a:xfrm>
                  <a:off x="3507" y="2074"/>
                  <a:ext cx="24" cy="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0" name="Line 78"/>
                <p:cNvSpPr>
                  <a:spLocks noChangeShapeType="1"/>
                </p:cNvSpPr>
                <p:nvPr/>
              </p:nvSpPr>
              <p:spPr bwMode="auto">
                <a:xfrm>
                  <a:off x="3545" y="2074"/>
                  <a:ext cx="25" cy="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" name="Line 79"/>
                <p:cNvSpPr>
                  <a:spLocks noChangeShapeType="1"/>
                </p:cNvSpPr>
                <p:nvPr/>
              </p:nvSpPr>
              <p:spPr bwMode="auto">
                <a:xfrm>
                  <a:off x="3583" y="2074"/>
                  <a:ext cx="25" cy="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" name="Line 80"/>
                <p:cNvSpPr>
                  <a:spLocks noChangeShapeType="1"/>
                </p:cNvSpPr>
                <p:nvPr/>
              </p:nvSpPr>
              <p:spPr bwMode="auto">
                <a:xfrm>
                  <a:off x="3622" y="2074"/>
                  <a:ext cx="24" cy="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3" name="Line 81"/>
                <p:cNvSpPr>
                  <a:spLocks noChangeShapeType="1"/>
                </p:cNvSpPr>
                <p:nvPr/>
              </p:nvSpPr>
              <p:spPr bwMode="auto">
                <a:xfrm>
                  <a:off x="3660" y="2074"/>
                  <a:ext cx="25" cy="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4" name="Line 82"/>
                <p:cNvSpPr>
                  <a:spLocks noChangeShapeType="1"/>
                </p:cNvSpPr>
                <p:nvPr/>
              </p:nvSpPr>
              <p:spPr bwMode="auto">
                <a:xfrm>
                  <a:off x="3698" y="2074"/>
                  <a:ext cx="25" cy="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5" name="Line 83"/>
                <p:cNvSpPr>
                  <a:spLocks noChangeShapeType="1"/>
                </p:cNvSpPr>
                <p:nvPr/>
              </p:nvSpPr>
              <p:spPr bwMode="auto">
                <a:xfrm>
                  <a:off x="3737" y="2074"/>
                  <a:ext cx="24" cy="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6" name="Line 84"/>
                <p:cNvSpPr>
                  <a:spLocks noChangeShapeType="1"/>
                </p:cNvSpPr>
                <p:nvPr/>
              </p:nvSpPr>
              <p:spPr bwMode="auto">
                <a:xfrm>
                  <a:off x="3775" y="2074"/>
                  <a:ext cx="25" cy="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7" name="Line 85"/>
                <p:cNvSpPr>
                  <a:spLocks noChangeShapeType="1"/>
                </p:cNvSpPr>
                <p:nvPr/>
              </p:nvSpPr>
              <p:spPr bwMode="auto">
                <a:xfrm>
                  <a:off x="3813" y="2074"/>
                  <a:ext cx="25" cy="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8" name="Line 86"/>
                <p:cNvSpPr>
                  <a:spLocks noChangeShapeType="1"/>
                </p:cNvSpPr>
                <p:nvPr/>
              </p:nvSpPr>
              <p:spPr bwMode="auto">
                <a:xfrm>
                  <a:off x="3852" y="2074"/>
                  <a:ext cx="24" cy="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43" name="Freeform 87"/>
              <p:cNvSpPr>
                <a:spLocks/>
              </p:cNvSpPr>
              <p:nvPr/>
            </p:nvSpPr>
            <p:spPr bwMode="auto">
              <a:xfrm>
                <a:off x="4079" y="2221"/>
                <a:ext cx="53" cy="44"/>
              </a:xfrm>
              <a:custGeom>
                <a:avLst/>
                <a:gdLst>
                  <a:gd name="T0" fmla="*/ 0 w 106"/>
                  <a:gd name="T1" fmla="*/ 1 h 88"/>
                  <a:gd name="T2" fmla="*/ 1 w 106"/>
                  <a:gd name="T3" fmla="*/ 1 h 88"/>
                  <a:gd name="T4" fmla="*/ 0 w 106"/>
                  <a:gd name="T5" fmla="*/ 0 h 88"/>
                  <a:gd name="T6" fmla="*/ 0 60000 65536"/>
                  <a:gd name="T7" fmla="*/ 0 60000 65536"/>
                  <a:gd name="T8" fmla="*/ 0 60000 65536"/>
                  <a:gd name="T9" fmla="*/ 0 w 106"/>
                  <a:gd name="T10" fmla="*/ 0 h 88"/>
                  <a:gd name="T11" fmla="*/ 106 w 106"/>
                  <a:gd name="T12" fmla="*/ 88 h 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6" h="88">
                    <a:moveTo>
                      <a:pt x="0" y="88"/>
                    </a:moveTo>
                    <a:lnTo>
                      <a:pt x="106" y="44"/>
                    </a:ln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59" name="Text Box 88"/>
            <p:cNvSpPr txBox="1">
              <a:spLocks noChangeArrowheads="1"/>
            </p:cNvSpPr>
            <p:nvPr/>
          </p:nvSpPr>
          <p:spPr bwMode="auto">
            <a:xfrm>
              <a:off x="7138267" y="4310193"/>
              <a:ext cx="1004887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ko-KR" sz="1200" b="1" dirty="0">
                  <a:solidFill>
                    <a:schemeClr val="accent2"/>
                  </a:solidFill>
                  <a:latin typeface="굴림체" pitchFamily="49" charset="-127"/>
                  <a:ea typeface="굴림체" pitchFamily="49" charset="-127"/>
                </a:rPr>
                <a:t>&lt;&lt;include&gt;&gt;</a:t>
              </a:r>
            </a:p>
          </p:txBody>
        </p:sp>
        <p:sp>
          <p:nvSpPr>
            <p:cNvPr id="60" name="Text Box 89"/>
            <p:cNvSpPr txBox="1">
              <a:spLocks noChangeArrowheads="1"/>
            </p:cNvSpPr>
            <p:nvPr/>
          </p:nvSpPr>
          <p:spPr bwMode="auto">
            <a:xfrm>
              <a:off x="7204942" y="4734055"/>
              <a:ext cx="9302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ko-KR" sz="1200" b="1" dirty="0">
                  <a:solidFill>
                    <a:schemeClr val="accent2"/>
                  </a:solidFill>
                  <a:latin typeface="굴림체" pitchFamily="49" charset="-127"/>
                  <a:ea typeface="굴림체" pitchFamily="49" charset="-127"/>
                </a:rPr>
                <a:t>&lt;&lt;extend&gt;&gt;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구성 요소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–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시스템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(System)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5688632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의미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만들고자 하는 시스템의 범위를 지정한다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시스템화할 대상과 시스템 대상 범위 외의 요소를 구분 짓기 위해</a:t>
            </a:r>
            <a:r>
              <a:rPr lang="en-US" altLang="ko-KR" smtClean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사용하며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생략하기도 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표기법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유스케이스나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액터를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둘러싼 사각형의 틀을 그리고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시스템이나 모델의 명칭을 사각형 안쪽 상단에 기술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서브시스템일 경우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&lt;&lt;subsystem&gt;&gt;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이라 기술하고 모델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유스케이스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단위일 경우에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&lt;&lt;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useCaseModel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&gt;&gt;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이라 기술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1566" y="2852277"/>
            <a:ext cx="7201834" cy="1918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구성 요소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–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액터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(Actor)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5688632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의미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시스템의 외부에 있으면서 시스템과 상호작용하는 사용자 또는 외부 시스템을 의미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표기법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원과 선을 조합하여 사람 모양으로 표현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그 위 또는 아래에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액터명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표시</a:t>
            </a:r>
          </a:p>
          <a:p>
            <a:pPr lvl="1"/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액터명은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액터의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역할로 정함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0832" y="3003906"/>
            <a:ext cx="27717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구성 요소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–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유스케이스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Usecase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5688632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의미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시스템이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액터에게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제공하는 서비스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기능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로 이 서비스를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액터가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이용한다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ko-KR" altLang="en-US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시스템의 기능적 요구사항을 보여줌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표기법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타원으로 표시하고 그 안쪽이나 아래쪽에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유스케이스명을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기술</a:t>
            </a:r>
          </a:p>
          <a:p>
            <a:pPr lvl="1"/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유스케이스의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이름은 “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~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한다”와 같이 동사로 표현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각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유스케이스가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개발될 기능 하나와 연결될 수 있도록 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0673" y="3474591"/>
            <a:ext cx="5494615" cy="1526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구성 요소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–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관계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(Relationship) (1/3)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5688632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의미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액터와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유스케이스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유스케이스와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유스케이스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액터와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액터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사이의 의미 있는 관계를 표현</a:t>
            </a: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종류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연관 관계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(Association)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의존 관계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포함 관계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(include)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확장 관계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(extend)</a:t>
            </a:r>
            <a:endParaRPr lang="ko-KR" altLang="en-US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일반화 관계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(Generalization)</a:t>
            </a:r>
            <a:endParaRPr lang="ko-KR" altLang="en-US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구성 요소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–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관계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(Relationship) (2/3)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528" y="954311"/>
            <a:ext cx="8568952" cy="5044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구성 요소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–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관계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(Relationship) (3/3)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98188" y="954311"/>
            <a:ext cx="8159268" cy="5099834"/>
            <a:chOff x="898188" y="954311"/>
            <a:chExt cx="8159268" cy="5099834"/>
          </a:xfrm>
        </p:grpSpPr>
        <p:pic>
          <p:nvPicPr>
            <p:cNvPr id="3993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8188" y="954311"/>
              <a:ext cx="8159268" cy="5099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6905724" y="2576587"/>
              <a:ext cx="792088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화살표 연결선 3"/>
            <p:cNvCxnSpPr/>
            <p:nvPr/>
          </p:nvCxnSpPr>
          <p:spPr>
            <a:xfrm>
              <a:off x="6956524" y="2572395"/>
              <a:ext cx="792088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구성 요소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 –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패키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지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5688632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많은 </a:t>
            </a:r>
            <a:r>
              <a:rPr lang="ko-KR" altLang="en-US" b="1" dirty="0" err="1" smtClean="0">
                <a:latin typeface="가는각진제목체" pitchFamily="18" charset="-127"/>
                <a:ea typeface="가는각진제목체" pitchFamily="18" charset="-127"/>
              </a:rPr>
              <a:t>유스케이스를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 체계적으로 관리할 필요가 있을 때 사용한다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ko-KR" altLang="en-US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76" y="1314351"/>
            <a:ext cx="7272808" cy="385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605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유스케이스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다이어그램 작성시 주의사항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5688632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목적을 확인한다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유스케이스를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작성하는 목적과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액터와의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관계를 명확하게 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b="1" dirty="0" err="1" smtClean="0">
                <a:latin typeface="가는각진제목체" pitchFamily="18" charset="-127"/>
                <a:ea typeface="가는각진제목체" pitchFamily="18" charset="-127"/>
              </a:rPr>
              <a:t>유스케이스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 이름은 구체적으로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작업을 명확하게 서술하며 고유한 표현으로 작성한다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en-US" altLang="ko-KR" b="1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err="1">
                <a:latin typeface="가는각진제목체" pitchFamily="18" charset="-127"/>
                <a:ea typeface="가는각진제목체" pitchFamily="18" charset="-127"/>
              </a:rPr>
              <a:t>유스케이스를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 작성하는 목적과 </a:t>
            </a:r>
            <a:r>
              <a:rPr lang="ko-KR" altLang="en-US" dirty="0" err="1">
                <a:latin typeface="가는각진제목체" pitchFamily="18" charset="-127"/>
                <a:ea typeface="가는각진제목체" pitchFamily="18" charset="-127"/>
              </a:rPr>
              <a:t>액터와의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 관계를 명확하게 한다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ko-KR" altLang="en-US" dirty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b="1" dirty="0" err="1" smtClean="0">
                <a:latin typeface="가는각진제목체" pitchFamily="18" charset="-127"/>
                <a:ea typeface="가는각진제목체" pitchFamily="18" charset="-127"/>
              </a:rPr>
              <a:t>유스케이스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 규모를 동일하게 한다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en-US" altLang="ko-KR" b="1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각각의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유스케이는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작업의 크기가 동일하도록 작성한다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그래야만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유스케이스를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보고 작업 규모와 진척도를 명확하게 측정할 수 있다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기능분할은 </a:t>
            </a:r>
            <a:r>
              <a:rPr lang="ko-KR" altLang="en-US" b="1" dirty="0" err="1" smtClean="0">
                <a:latin typeface="가는각진제목체" pitchFamily="18" charset="-127"/>
                <a:ea typeface="가는각진제목체" pitchFamily="18" charset="-127"/>
              </a:rPr>
              <a:t>피할것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en-US" altLang="ko-KR" b="1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기능분할이란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유스케이스를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기능이 아닌 구체적인 서비스로 착각하여 너무 세밀한 표현을 하게 되는 경우를 말한다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b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너무 세밀하게 작성된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유스케이스는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전체 기능을 설명하는데 오히려 방해가 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ko-KR" altLang="en-US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ko-KR" altLang="en-US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0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유스케이스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다이어그램의 예시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80146" y="692754"/>
            <a:ext cx="8745153" cy="5734166"/>
            <a:chOff x="280146" y="692754"/>
            <a:chExt cx="8745153" cy="5734166"/>
          </a:xfrm>
        </p:grpSpPr>
        <p:pic>
          <p:nvPicPr>
            <p:cNvPr id="3481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0146" y="692754"/>
              <a:ext cx="3686411" cy="2803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82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13040" y="697647"/>
              <a:ext cx="3712259" cy="2736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585" y="3433951"/>
              <a:ext cx="5463703" cy="2992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요구사항 종류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(1/2)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5688632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기능적 요구사항</a:t>
            </a:r>
            <a:r>
              <a:rPr lang="en-US" altLang="ko-KR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(Functional Requirements)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수행될 기능과 관련되어 입출력 및 그들 사이의 처리 과정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목표로 하는 제품의 구현을 위해 소프트웨어가 가져야 하는 기능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동작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/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행위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에 대한 구체적 요구사항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기능적 요구사항을 표현하는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모델링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방법</a:t>
            </a:r>
          </a:p>
          <a:p>
            <a:pPr lvl="2"/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요구명세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(Requirements specification)</a:t>
            </a:r>
          </a:p>
          <a:p>
            <a:pPr lvl="3"/>
            <a:r>
              <a:rPr lang="en-US" altLang="ko-KR" sz="1200" dirty="0" smtClean="0">
                <a:latin typeface="가는각진제목체" pitchFamily="18" charset="-127"/>
                <a:ea typeface="가는각진제목체" pitchFamily="18" charset="-127"/>
              </a:rPr>
              <a:t>“</a:t>
            </a:r>
            <a:r>
              <a:rPr lang="ko-KR" altLang="en-US" sz="1200" dirty="0" smtClean="0">
                <a:latin typeface="가는각진제목체" pitchFamily="18" charset="-127"/>
                <a:ea typeface="가는각진제목체" pitchFamily="18" charset="-127"/>
              </a:rPr>
              <a:t>시스템은 </a:t>
            </a:r>
            <a:r>
              <a:rPr lang="en-US" altLang="ko-KR" sz="1200" dirty="0" smtClean="0">
                <a:latin typeface="가는각진제목체" pitchFamily="18" charset="-127"/>
                <a:ea typeface="가는각진제목체" pitchFamily="18" charset="-127"/>
              </a:rPr>
              <a:t>~~</a:t>
            </a:r>
            <a:r>
              <a:rPr lang="ko-KR" altLang="en-US" sz="1200" dirty="0" smtClean="0">
                <a:latin typeface="가는각진제목체" pitchFamily="18" charset="-127"/>
                <a:ea typeface="가는각진제목체" pitchFamily="18" charset="-127"/>
              </a:rPr>
              <a:t>해야 한다”식의 자연어의 서술적 나열이다</a:t>
            </a:r>
            <a:r>
              <a:rPr lang="en-US" altLang="ko-KR" sz="12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ko-KR" altLang="en-US" sz="12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3"/>
            <a:r>
              <a:rPr lang="ko-KR" altLang="en-US" sz="1200" dirty="0" smtClean="0">
                <a:latin typeface="가는각진제목체" pitchFamily="18" charset="-127"/>
                <a:ea typeface="가는각진제목체" pitchFamily="18" charset="-127"/>
              </a:rPr>
              <a:t>요구사항이 중복되거나 상충되기 쉽고</a:t>
            </a:r>
            <a:r>
              <a:rPr lang="en-US" altLang="ko-KR" sz="12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200" dirty="0" smtClean="0">
                <a:latin typeface="가는각진제목체" pitchFamily="18" charset="-127"/>
                <a:ea typeface="가는각진제목체" pitchFamily="18" charset="-127"/>
              </a:rPr>
              <a:t>구조화되지 않는</a:t>
            </a:r>
            <a:r>
              <a:rPr lang="en-US" altLang="ko-KR" sz="120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200" dirty="0" smtClean="0">
                <a:latin typeface="가는각진제목체" pitchFamily="18" charset="-127"/>
                <a:ea typeface="가는각진제목체" pitchFamily="18" charset="-127"/>
              </a:rPr>
              <a:t>단점이 있다</a:t>
            </a:r>
            <a:r>
              <a:rPr lang="en-US" altLang="ko-KR" sz="12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ko-KR" altLang="en-US" sz="12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DFD(Data-flow diagram)</a:t>
            </a:r>
          </a:p>
          <a:p>
            <a:pPr lvl="3"/>
            <a:r>
              <a:rPr lang="ko-KR" altLang="en-US" sz="1200" dirty="0" smtClean="0">
                <a:latin typeface="가는각진제목체" pitchFamily="18" charset="-127"/>
                <a:ea typeface="가는각진제목체" pitchFamily="18" charset="-127"/>
              </a:rPr>
              <a:t>시스템 내부 동작에 초점을 두며</a:t>
            </a:r>
            <a:r>
              <a:rPr lang="en-US" altLang="ko-KR" sz="12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200" dirty="0" smtClean="0">
                <a:latin typeface="가는각진제목체" pitchFamily="18" charset="-127"/>
                <a:ea typeface="가는각진제목체" pitchFamily="18" charset="-127"/>
              </a:rPr>
              <a:t>사용자와 별 연관 없는 자료 흐름이 상세화 된다</a:t>
            </a:r>
            <a:r>
              <a:rPr lang="en-US" altLang="ko-KR" sz="12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ko-KR" altLang="en-US" sz="12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3"/>
            <a:r>
              <a:rPr lang="ko-KR" altLang="en-US" sz="1200" dirty="0" smtClean="0">
                <a:latin typeface="가는각진제목체" pitchFamily="18" charset="-127"/>
                <a:ea typeface="가는각진제목체" pitchFamily="18" charset="-127"/>
              </a:rPr>
              <a:t>요구사항 표현에는 부적절하며</a:t>
            </a:r>
            <a:r>
              <a:rPr lang="en-US" altLang="ko-KR" sz="12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200" dirty="0" smtClean="0">
                <a:latin typeface="가는각진제목체" pitchFamily="18" charset="-127"/>
                <a:ea typeface="가는각진제목체" pitchFamily="18" charset="-127"/>
              </a:rPr>
              <a:t>주로 데이터 모델링에 사용된다</a:t>
            </a:r>
            <a:r>
              <a:rPr lang="en-US" altLang="ko-KR" sz="12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ko-KR" altLang="en-US" sz="12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Prototype(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시제품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pPr lvl="3"/>
            <a:r>
              <a:rPr lang="ko-KR" altLang="en-US" sz="1200" dirty="0" smtClean="0">
                <a:latin typeface="가는각진제목체" pitchFamily="18" charset="-127"/>
                <a:ea typeface="가는각진제목체" pitchFamily="18" charset="-127"/>
              </a:rPr>
              <a:t>시스템의 기능을 보여주는 시제품으로 사용자 인터페이스가 강조되는 경향이 강하다</a:t>
            </a:r>
            <a:r>
              <a:rPr lang="en-US" altLang="ko-KR" sz="12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2"/>
            <a:r>
              <a:rPr lang="en-US" altLang="ko-KR" b="1" u="sng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UML  Use Case Diagram</a:t>
            </a:r>
          </a:p>
          <a:p>
            <a:pPr lvl="3"/>
            <a:r>
              <a:rPr lang="ko-KR" altLang="en-US" sz="1200" b="1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객체지향 요구 분석에 가장 많이 사용되는 개념 레벨의 다이어그램이다</a:t>
            </a:r>
            <a:r>
              <a:rPr lang="en-US" altLang="ko-KR" sz="1200" b="1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</a:p>
        </p:txBody>
      </p:sp>
      <p:graphicFrame>
        <p:nvGraphicFramePr>
          <p:cNvPr id="6" name="Group 18"/>
          <p:cNvGraphicFramePr>
            <a:graphicFrameLocks noGrp="1"/>
          </p:cNvGraphicFramePr>
          <p:nvPr/>
        </p:nvGraphicFramePr>
        <p:xfrm>
          <a:off x="752497" y="1805528"/>
          <a:ext cx="8232952" cy="1152128"/>
        </p:xfrm>
        <a:graphic>
          <a:graphicData uri="http://schemas.openxmlformats.org/drawingml/2006/table">
            <a:tbl>
              <a:tblPr/>
              <a:tblGrid>
                <a:gridCol w="8232952"/>
              </a:tblGrid>
              <a:tr h="11521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교수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 정보를 등록, 검색, 수정, 삭제, 조회할 수 있는 기능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강좌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강의를 등록, 검색, 수정, 삭제, 조회할 수 있는 기능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수강 신청, 성적 등록, 성적 조회, 출석부 조회 기능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로그인, 로그아웃, 암호 변경 기능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유스케이스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다이어그램 작성 절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차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560" y="992948"/>
            <a:ext cx="7992888" cy="3047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액터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식별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5688632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가는각진제목체" pitchFamily="18" charset="-127"/>
                <a:ea typeface="가는각진제목체" pitchFamily="18" charset="-127"/>
              </a:rPr>
              <a:t>액터를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 찾기 위한 질문들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누가 정보를 제공하고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사용하고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삭제하는가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?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누가 또는 어떤 조직에서 개발될 시스템을 사용할 것인가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?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누가 요구사항에 대해 관심을 가지고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시스템이 만들어낸 결과에 관심이 있는가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?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누가 시스템이 잘 운영될 수 있도록 유지보수 및 관리를 하는가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?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개발될 시스템과 상호작용하는 하드웨어나 소프트웨어 시스템은 무엇인가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유스케이스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식별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5688632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가는각진제목체" pitchFamily="18" charset="-127"/>
                <a:ea typeface="가는각진제목체" pitchFamily="18" charset="-127"/>
              </a:rPr>
              <a:t>유스케이스를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 찾기 위한 질문들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액터가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원하는 시스템 제공 기능은 무엇인가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?</a:t>
            </a:r>
          </a:p>
          <a:p>
            <a:pPr lvl="1"/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액터는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시스템에 어떤 정보를 생성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수정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조회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삭제하고 싶어 하는가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?</a:t>
            </a:r>
          </a:p>
          <a:p>
            <a:pPr lvl="1"/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액터는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시스템의 갑작스러운 외부 변화에 대해 어떤 정보를 필요로 하는가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?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시스템이 어떤 기능을 제공하면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액터의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일상 작업이 효율적이고 편리해지는가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?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모든 기능 요구사항들을 만족할 수 있도록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유스케이스가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모두 식별되었는가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관계를 식별하기 위한 질문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5688632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연관 관계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(Association)</a:t>
            </a:r>
          </a:p>
          <a:p>
            <a:pPr lvl="1"/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액터와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유스케이스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간에 상호 작용이 존재하는가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?</a:t>
            </a:r>
          </a:p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 포함 관계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(Include)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이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유스케이스를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실행하기 위하여 반드시 실행되어야 하는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유스케이스가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존재하는가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?</a:t>
            </a:r>
          </a:p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 확장관계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(Extend)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이 유스케이스를 실행하기 위하여 기존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유스케이스를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참조하는가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?</a:t>
            </a:r>
          </a:p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일반화 관계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(generalization)</a:t>
            </a:r>
          </a:p>
          <a:p>
            <a:pPr lvl="1"/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액터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또는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유스케이스가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구체화 된 다른 여러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액터나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유스케이스를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가지고 있는가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?</a:t>
            </a:r>
            <a:endParaRPr lang="ko-KR" altLang="en-US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유스케이스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다이어그램 작성 실습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(1/6)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536" y="764044"/>
            <a:ext cx="8146173" cy="5230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유스케이스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다이어그램 작성 실습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(2/6)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6801" y="692037"/>
            <a:ext cx="8074157" cy="4078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유스케이스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다이어그램 작성 실습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(3/6)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681" y="692037"/>
            <a:ext cx="8043802" cy="4726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유스케이스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다이어그램 작성 실습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(4/6)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8605" y="692036"/>
            <a:ext cx="8078851" cy="45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유스케이스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다이어그램 작성 실습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(5/6)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73" y="692037"/>
            <a:ext cx="7985275" cy="5021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유스케이스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다이어그램 작성 실습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(6/6)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680" y="766254"/>
            <a:ext cx="7933759" cy="5372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요구사항 종류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(2/2)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5688632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비기능적 요구사항</a:t>
            </a:r>
            <a:r>
              <a:rPr lang="en-US" altLang="ko-KR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(Non-Functional Requirements)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제품의 품질 기준 등을 만족시키기 위해 소프트웨어가 가져야 하는 성능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사용의 용이성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안전성과 같은 행위적 특성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시스템의 기능에 관련되지 않는 사항을 나타낸다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en-US" altLang="ko-KR" sz="12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예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]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성능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응답시간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처리량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사용의 용이성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신뢰도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보안성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운용상의 제약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안전성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비용 등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유스케이스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명세서 작성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(1/3)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5688632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개요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sz="1800" dirty="0" err="1" smtClean="0">
                <a:latin typeface="가는각진제목체" pitchFamily="18" charset="-127"/>
                <a:ea typeface="가는각진제목체" pitchFamily="18" charset="-127"/>
              </a:rPr>
              <a:t>유스케이스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 다이어그램을 보완하기 위한 산출물</a:t>
            </a:r>
          </a:p>
          <a:p>
            <a:pPr lvl="1"/>
            <a:r>
              <a:rPr lang="ko-KR" altLang="en-US" sz="1800" dirty="0" err="1" smtClean="0">
                <a:latin typeface="가는각진제목체" pitchFamily="18" charset="-127"/>
                <a:ea typeface="가는각진제목체" pitchFamily="18" charset="-127"/>
              </a:rPr>
              <a:t>유스케이스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 다이어그램과의 차이</a:t>
            </a:r>
            <a:endParaRPr lang="en-US" altLang="ko-KR" sz="18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유스케이스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다이어그램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: </a:t>
            </a:r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유스케이스는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시스템의 기능을 표현하는 것</a:t>
            </a:r>
            <a:endParaRPr lang="en-US" altLang="ko-KR" sz="16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유스케이스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명세서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: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각각의 </a:t>
            </a:r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유스케이스에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대해서 해당 </a:t>
            </a:r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유스케이스가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어떻게 수행되는지를 상세하게 표현하는 수단</a:t>
            </a:r>
            <a:endParaRPr lang="en-US" altLang="ko-KR" sz="160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유스케이스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명세서 작성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(2/3)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5688632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가는각진제목체" pitchFamily="18" charset="-127"/>
                <a:ea typeface="가는각진제목체" pitchFamily="18" charset="-127"/>
              </a:rPr>
              <a:t>유스케이스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명세서 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항목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027465"/>
              </p:ext>
            </p:extLst>
          </p:nvPr>
        </p:nvGraphicFramePr>
        <p:xfrm>
          <a:off x="488504" y="1314351"/>
          <a:ext cx="8640960" cy="317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9515"/>
                <a:gridCol w="644144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유스케이스</a:t>
                      </a:r>
                      <a:r>
                        <a:rPr lang="ko-KR" altLang="en-US" sz="1600" dirty="0" smtClean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 명</a:t>
                      </a:r>
                      <a:endParaRPr lang="ko-KR" altLang="en-US" sz="16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&lt;</a:t>
                      </a:r>
                      <a:r>
                        <a:rPr lang="ko-KR" altLang="en-US" sz="1600" dirty="0" err="1" smtClean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유스케이스</a:t>
                      </a:r>
                      <a:r>
                        <a:rPr lang="ko-KR" altLang="en-US" sz="1600" dirty="0" smtClean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 이름</a:t>
                      </a:r>
                      <a:r>
                        <a:rPr lang="en-US" altLang="ko-KR" sz="1600" dirty="0" smtClean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&gt;</a:t>
                      </a:r>
                      <a:endParaRPr lang="ko-KR" altLang="en-US" sz="16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개요</a:t>
                      </a:r>
                      <a:endParaRPr lang="ko-KR" altLang="en-US" sz="16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 smtClean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&lt;</a:t>
                      </a:r>
                      <a:r>
                        <a:rPr lang="ko-KR" alt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유스케이스에</a:t>
                      </a:r>
                      <a:r>
                        <a:rPr lang="ko-KR" alt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 대한 설명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&gt;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관련 </a:t>
                      </a:r>
                      <a:r>
                        <a:rPr lang="ko-KR" altLang="en-US" sz="1600" dirty="0" err="1" smtClean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액터</a:t>
                      </a:r>
                      <a:endParaRPr lang="ko-KR" altLang="en-US" sz="16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 smtClean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&lt;</a:t>
                      </a:r>
                      <a:r>
                        <a:rPr lang="ko-KR" alt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유스케이스와</a:t>
                      </a:r>
                      <a:r>
                        <a:rPr lang="ko-KR" alt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 연관된 </a:t>
                      </a:r>
                      <a:r>
                        <a:rPr lang="ko-KR" alt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액터들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&gt;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우선 순위</a:t>
                      </a:r>
                      <a:endParaRPr lang="ko-KR" altLang="en-US" sz="16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 smtClean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&lt;</a:t>
                      </a:r>
                      <a:r>
                        <a:rPr lang="ko-KR" alt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유스케이스의</a:t>
                      </a:r>
                      <a:r>
                        <a:rPr lang="ko-KR" alt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 중요도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&gt;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선행 조건</a:t>
                      </a:r>
                      <a:endParaRPr lang="ko-KR" altLang="en-US" sz="16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&lt;</a:t>
                      </a:r>
                      <a:r>
                        <a:rPr lang="ko-KR" altLang="en-US" sz="1600" dirty="0" err="1" smtClean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유스케이스가</a:t>
                      </a:r>
                      <a:r>
                        <a:rPr lang="ko-KR" altLang="en-US" sz="1600" dirty="0" smtClean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 수행될 때 이미 만족해야 하는 조건</a:t>
                      </a:r>
                      <a:r>
                        <a:rPr lang="en-US" altLang="ko-KR" sz="1600" dirty="0" smtClean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&gt;</a:t>
                      </a:r>
                      <a:endParaRPr lang="ko-KR" altLang="en-US" sz="16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이벤트 흐름</a:t>
                      </a:r>
                      <a:endParaRPr lang="en-US" altLang="ko-KR" sz="1600" dirty="0" smtClean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(</a:t>
                      </a:r>
                      <a:r>
                        <a:rPr lang="ko-KR" altLang="en-US" sz="1600" dirty="0" smtClean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시나리오</a:t>
                      </a:r>
                      <a:r>
                        <a:rPr lang="en-US" altLang="ko-KR" sz="1600" dirty="0" smtClean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)</a:t>
                      </a:r>
                      <a:endParaRPr lang="ko-KR" altLang="en-US" sz="16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 smtClean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&lt;</a:t>
                      </a:r>
                      <a:r>
                        <a:rPr lang="ko-KR" alt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유스케이스가</a:t>
                      </a:r>
                      <a:r>
                        <a:rPr lang="ko-KR" alt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 수행될 때 </a:t>
                      </a:r>
                      <a:r>
                        <a:rPr lang="ko-KR" alt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액터와</a:t>
                      </a:r>
                      <a:r>
                        <a:rPr lang="ko-KR" alt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 시스템간의 상호 작용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&gt;</a:t>
                      </a:r>
                      <a:endParaRPr lang="ko-KR" altLang="en-US" sz="16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후행 조건</a:t>
                      </a:r>
                      <a:endParaRPr lang="ko-KR" altLang="en-US" sz="16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&lt;</a:t>
                      </a:r>
                      <a:r>
                        <a:rPr lang="ko-KR" altLang="en-US" sz="1600" dirty="0" err="1" smtClean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유스케이스의</a:t>
                      </a:r>
                      <a:r>
                        <a:rPr lang="ko-KR" altLang="en-US" sz="1600" dirty="0" smtClean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 수행 완료 시 만족해야 하는 조건</a:t>
                      </a:r>
                      <a:r>
                        <a:rPr lang="en-US" altLang="ko-KR" sz="1600" dirty="0" smtClean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&gt;</a:t>
                      </a:r>
                      <a:endParaRPr lang="ko-KR" altLang="en-US" sz="16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비기능적 요구사항</a:t>
                      </a:r>
                      <a:endParaRPr lang="ko-KR" altLang="en-US" sz="16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 smtClean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&lt;</a:t>
                      </a:r>
                      <a:r>
                        <a:rPr lang="ko-KR" alt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유스케이스와</a:t>
                      </a:r>
                      <a:r>
                        <a:rPr lang="ko-KR" alt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 관련된 성능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보안 등과 같은 비기능적 요구사항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&gt;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유스케이스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명세서 작성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(3/3)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5688632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가는각진제목체" pitchFamily="18" charset="-127"/>
                <a:ea typeface="가는각진제목체" pitchFamily="18" charset="-127"/>
              </a:rPr>
              <a:t>유스케이스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 명세서 예시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867" y="1229464"/>
            <a:ext cx="7527469" cy="3894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수료프로젝트 결과보고서 用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유스케이스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명세서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예시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818168"/>
              </p:ext>
            </p:extLst>
          </p:nvPr>
        </p:nvGraphicFramePr>
        <p:xfrm>
          <a:off x="560512" y="1098327"/>
          <a:ext cx="8856984" cy="4896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603"/>
                <a:gridCol w="1656829"/>
                <a:gridCol w="1295499"/>
                <a:gridCol w="4349053"/>
              </a:tblGrid>
              <a:tr h="437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유즈케이스명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1449" marR="91449" marT="45706" marB="45706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채용대행신청조회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1449" marR="91449" marT="45706" marB="45706"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1449" marR="91449" marT="45706" marB="45706"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홍길동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1449" marR="91449" marT="45706" marB="45706"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59029">
                <a:tc gridSpan="4">
                  <a:txBody>
                    <a:bodyPr/>
                    <a:lstStyle/>
                    <a:p>
                      <a:pPr marL="0" indent="0" algn="just" latinLnBrk="1"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1.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관련 </a:t>
                      </a:r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액터</a:t>
                      </a:r>
                      <a:endParaRPr lang="ko-KR" altLang="en-US" sz="1400" b="1" dirty="0" smtClean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  <a:p>
                      <a:pPr marL="0" indent="0" algn="just" latinLnBrk="1">
                        <a:buNone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 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-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채용기업 담당자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  <a:p>
                      <a:pPr marL="0" indent="0" algn="just" latinLnBrk="1">
                        <a:buNone/>
                      </a:pPr>
                      <a:endParaRPr lang="ko-KR" altLang="en-US" sz="1400" b="0" dirty="0" smtClean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2.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개요</a:t>
                      </a:r>
                    </a:p>
                    <a:p>
                      <a:pPr marL="0" indent="0" algn="just" latinLnBrk="1">
                        <a:buNone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 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-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실시간으로 온라인으로 신청한 채용대행 신청의 접수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반려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승인 등의 상태 확인을 원한다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.</a:t>
                      </a:r>
                    </a:p>
                    <a:p>
                      <a:pPr marL="320675" indent="-320675" algn="just" latinLnBrk="1">
                        <a:buNone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  -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채용대행신청 조회화면에서 채용대행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신청시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신청문구에 대한 다양한 예시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,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샘플을 제시해줘야 한다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.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  <a:p>
                      <a:pPr marL="0" indent="0" algn="just" latinLnBrk="1">
                        <a:buNone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 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-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채용대행신청 첨부 파일 양식 등을 채용대행 조회 한 화면에서 다운로드 할 수 있어야 한다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. </a:t>
                      </a:r>
                    </a:p>
                    <a:p>
                      <a:pPr marL="0" indent="0" algn="just" latinLnBrk="1">
                        <a:buNone/>
                      </a:pPr>
                      <a:endParaRPr lang="en-US" altLang="ko-KR" sz="1400" b="0" dirty="0" smtClean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3.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선행조건</a:t>
                      </a:r>
                    </a:p>
                    <a:p>
                      <a:pPr marL="307975" indent="-307975" algn="just" latinLnBrk="1">
                        <a:buNone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 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-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채용대행 신청 조회를 위해서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담당자를 식별하기 위해 시스템에 로그인 되어 있어야 하며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비로그인시에는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로그인 화면으로 이동한다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.</a:t>
                      </a:r>
                    </a:p>
                    <a:p>
                      <a:pPr marL="307975" indent="-307975" algn="just" latinLnBrk="1">
                        <a:buNone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  -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채용대행 조회를 위해서는 로그인 상태이어야 하므로 비회원일 경우에는 회원가입을 필수로 선행해야 한다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.</a:t>
                      </a:r>
                    </a:p>
                    <a:p>
                      <a:pPr marL="307975" indent="-307975" algn="just" latinLnBrk="1">
                        <a:buNone/>
                      </a:pPr>
                      <a:endParaRPr lang="en-US" altLang="ko-KR" sz="1400" b="0" dirty="0" smtClean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4.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후행조건</a:t>
                      </a:r>
                    </a:p>
                    <a:p>
                      <a:pPr marL="0" indent="0" algn="just" latinLnBrk="1">
                        <a:buNone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 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-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입력한 검색조건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신청기간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신청 상태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)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에 해당하는 채용대행 신청 결과가 조회된다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.</a:t>
                      </a: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  -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검색결과 전체 몇 건이 조회되었는지 사용자가 확인할 수 있어야 한다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.</a:t>
                      </a: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  -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검색조건에 해당하는 채용대행신청 건이 없는 경우에는 확인 메시지를 보여준다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.</a:t>
                      </a:r>
                    </a:p>
                  </a:txBody>
                  <a:tcPr marL="91449" marR="91449" marT="45706" marB="45706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buFontTx/>
                        <a:buNone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15" marB="45715"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15" marB="45715"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buFontTx/>
                        <a:buNone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15" marB="45715"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수료프로젝트 결과보고서 用 요구사항 명세서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예시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84213" y="1098327"/>
          <a:ext cx="8733283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3283"/>
              </a:tblGrid>
              <a:tr h="5184576">
                <a:tc>
                  <a:txBody>
                    <a:bodyPr/>
                    <a:lstStyle/>
                    <a:p>
                      <a:pPr marL="0" indent="0" algn="just" latinLnBrk="1"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5.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기본 시나리오</a:t>
                      </a:r>
                    </a:p>
                    <a:p>
                      <a:pPr marL="392113" indent="-392113" algn="just" latinLnBrk="1">
                        <a:buNone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 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1)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채용기업 담당자는 채용대행서비스 홈페이지에서 채용대행신청 메뉴를 선택한다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.(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채용대행 서비스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&gt;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채용대행 신청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)</a:t>
                      </a:r>
                    </a:p>
                    <a:p>
                      <a:pPr marL="392113" indent="-392113" algn="just" latinLnBrk="1">
                        <a:buNone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  2)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시스템은 채용대행 신청 조회화면을 출력한다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. </a:t>
                      </a:r>
                    </a:p>
                    <a:p>
                      <a:pPr marL="392113" indent="-392113" algn="just" latinLnBrk="1">
                        <a:buNone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      </a:t>
                      </a:r>
                      <a:r>
                        <a:rPr lang="ko-KR" altLang="en-US" sz="1400" b="0" dirty="0" err="1" smtClean="0">
                          <a:solidFill>
                            <a:srgbClr val="C00000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로그인이</a:t>
                      </a:r>
                      <a:r>
                        <a:rPr lang="ko-KR" altLang="en-US" sz="1400" b="0" dirty="0" smtClean="0">
                          <a:solidFill>
                            <a:srgbClr val="C00000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되어 있지 않은 경우 대안 시나리오의 </a:t>
                      </a:r>
                      <a:r>
                        <a:rPr lang="en-US" altLang="ko-KR" sz="1400" b="0" dirty="0" smtClean="0">
                          <a:solidFill>
                            <a:srgbClr val="C00000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“</a:t>
                      </a:r>
                      <a:r>
                        <a:rPr lang="ko-KR" altLang="en-US" sz="1400" b="0" dirty="0" smtClean="0">
                          <a:solidFill>
                            <a:srgbClr val="C00000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가</a:t>
                      </a:r>
                      <a:r>
                        <a:rPr lang="en-US" altLang="ko-KR" sz="1400" b="0" dirty="0" smtClean="0">
                          <a:solidFill>
                            <a:srgbClr val="C00000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. </a:t>
                      </a:r>
                      <a:r>
                        <a:rPr lang="ko-KR" altLang="en-US" sz="1400" b="0" dirty="0" smtClean="0">
                          <a:solidFill>
                            <a:srgbClr val="C00000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로그인 처리</a:t>
                      </a:r>
                      <a:r>
                        <a:rPr lang="en-US" altLang="ko-KR" sz="1400" b="0" dirty="0" smtClean="0">
                          <a:solidFill>
                            <a:srgbClr val="C00000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” </a:t>
                      </a:r>
                      <a:r>
                        <a:rPr lang="ko-KR" altLang="en-US" sz="1400" b="0" dirty="0" smtClean="0">
                          <a:solidFill>
                            <a:srgbClr val="C00000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흐름을 수행한다</a:t>
                      </a:r>
                      <a:r>
                        <a:rPr lang="en-US" altLang="ko-KR" sz="1400" b="0" dirty="0" smtClean="0">
                          <a:solidFill>
                            <a:srgbClr val="C00000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.</a:t>
                      </a:r>
                    </a:p>
                    <a:p>
                      <a:pPr marL="392113" indent="-392113" algn="just" latinLnBrk="1">
                        <a:buNone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  3)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채용기업 담당자는 다음의 검색조건 정보를 입력하고 조회버튼을 누른다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. </a:t>
                      </a:r>
                    </a:p>
                    <a:p>
                      <a:pPr marL="392113" indent="-392113" algn="just" latinLnBrk="1">
                        <a:buNone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    -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신청일자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(From ~ To),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진행상태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lang="ko-KR" altLang="en-US" sz="1400" b="0" baseline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신청제목명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  <a:p>
                      <a:pPr marL="392113" indent="-392113" algn="just" latinLnBrk="1">
                        <a:buNone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  4)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시스템은 검색조건에 적합한 채용대행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신청건을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조회한다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.</a:t>
                      </a:r>
                    </a:p>
                    <a:p>
                      <a:pPr marL="392113" indent="-392113" algn="just" latinLnBrk="1">
                        <a:buNone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  5)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검색된 결과가 존재할 경우 다음의 처리 결과를 출력한다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. </a:t>
                      </a:r>
                    </a:p>
                    <a:p>
                      <a:pPr marL="392113" indent="-392113" algn="just" latinLnBrk="1">
                        <a:buNone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    -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채용대행신청 제목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신청 기업명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신청자명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신청일자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센터 담당자명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진행상태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  <a:p>
                      <a:pPr marL="392113" indent="-392113" algn="just" latinLnBrk="1">
                        <a:buNone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     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검색된 결과가 없을 경우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화면에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“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검색결과가 없습니다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”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라는 메시지를 출력한다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.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  6)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본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유스케이스는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종료한다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.</a:t>
                      </a:r>
                    </a:p>
                    <a:p>
                      <a:pPr marL="0" indent="0" algn="just" latinLnBrk="1">
                        <a:buNone/>
                      </a:pPr>
                      <a:endParaRPr lang="en-US" altLang="ko-KR" sz="1400" b="0" dirty="0" smtClean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6.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대안 시나리오</a:t>
                      </a:r>
                    </a:p>
                    <a:p>
                      <a:pPr marL="0" indent="0" algn="just" latinLnBrk="1">
                        <a:buNone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  가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.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로그인 처리</a:t>
                      </a:r>
                    </a:p>
                    <a:p>
                      <a:pPr marL="0" indent="0" algn="just" latinLnBrk="1">
                        <a:buNone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  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1)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세션정보를 이용하여 로그인 여부를 확인한다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.</a:t>
                      </a: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   2)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로그인이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되어 있지 않은 경우 로그인 화면으로 이동한다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.</a:t>
                      </a: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   3)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채용기업 담당자는 사용자 아이디 및 비밀번호를 입력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후 확인 버튼을 선택한다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.</a:t>
                      </a: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   4)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정상적인 </a:t>
                      </a:r>
                      <a:r>
                        <a:rPr lang="ko-KR" altLang="en-US" sz="1400" b="0" baseline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로그인이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진행된 경우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이전 작업화면으로 이동한다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.</a:t>
                      </a:r>
                    </a:p>
                    <a:p>
                      <a:pPr marL="474663" indent="-474663" algn="just" latinLnBrk="1">
                        <a:buNone/>
                      </a:pP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   5)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로그인 정보가 정확하지 않은 경우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사용자 아이디 또는 비밀번호를 확인하라는 메시지를 출력한다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.</a:t>
                      </a:r>
                    </a:p>
                    <a:p>
                      <a:pPr marL="474663" indent="-474663" algn="just" latinLnBrk="1">
                        <a:buNone/>
                      </a:pP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7.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비기능적 요구사항</a:t>
                      </a:r>
                    </a:p>
                    <a:p>
                      <a:pPr marL="0" indent="0" algn="just" latinLnBrk="1">
                        <a:buNone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  없음</a:t>
                      </a:r>
                    </a:p>
                  </a:txBody>
                  <a:tcPr marL="91449" marR="91449" marT="45702" marB="45702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수료프로젝트 결과보고서 用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유스케이스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명세서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예시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026319"/>
            <a:ext cx="8928992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641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수료프로젝트 결과보고서 用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유스케이스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명세서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예시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1016483"/>
            <a:ext cx="8784976" cy="5122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648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sz="1800" b="1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800" b="1" dirty="0" smtClean="0">
                <a:latin typeface="가는각진제목체" pitchFamily="18" charset="-127"/>
                <a:ea typeface="가는각진제목체" pitchFamily="18" charset="-127"/>
              </a:rPr>
              <a:t>요구분석이란</a:t>
            </a:r>
            <a:r>
              <a:rPr lang="en-US" altLang="ko-KR" sz="1800" b="1" dirty="0" smtClean="0">
                <a:latin typeface="가는각진제목체" pitchFamily="18" charset="-127"/>
                <a:ea typeface="가는각진제목체" pitchFamily="18" charset="-127"/>
              </a:rPr>
              <a:t>?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발주자나 고객으로부터 제안요청서</a:t>
            </a:r>
            <a:r>
              <a:rPr lang="en-US" altLang="ko-KR" dirty="0" smtClean="0">
                <a:solidFill>
                  <a:srgbClr val="003300"/>
                </a:solidFill>
                <a:latin typeface="가는각진제목체" pitchFamily="18" charset="-127"/>
                <a:ea typeface="가는각진제목체" pitchFamily="18" charset="-127"/>
              </a:rPr>
              <a:t>(RFP),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업무서식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인터뷰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워크샵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등을 통해 구현될 소프트웨어 제품의 사양을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정확히 도출하여 </a:t>
            </a:r>
            <a:r>
              <a:rPr lang="ko-KR" altLang="en-US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요구사항을 명세하고</a:t>
            </a:r>
            <a: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이를 분석한 결과를 개발자들이 이해할 수 있는 형식으로 기술하는 작업</a:t>
            </a:r>
            <a:endParaRPr lang="en-US" altLang="ko-KR" dirty="0" smtClean="0">
              <a:solidFill>
                <a:srgbClr val="0000FF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sz="1600" b="0" dirty="0" smtClean="0">
                <a:latin typeface="가는각진제목체" pitchFamily="18" charset="-127"/>
                <a:ea typeface="가는각진제목체" pitchFamily="18" charset="-127"/>
              </a:rPr>
              <a:t>요구사항 명세는 시스템 개발의 초석이 되며</a:t>
            </a:r>
            <a:r>
              <a:rPr lang="en-US" altLang="ko-KR" sz="1600" b="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b="0" dirty="0" smtClean="0">
                <a:latin typeface="가는각진제목체" pitchFamily="18" charset="-127"/>
                <a:ea typeface="가는각진제목체" pitchFamily="18" charset="-127"/>
              </a:rPr>
              <a:t>프로젝트</a:t>
            </a:r>
            <a:r>
              <a:rPr lang="en-US" altLang="ko-KR" sz="1600" b="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600" b="0" dirty="0" smtClean="0">
                <a:latin typeface="가는각진제목체" pitchFamily="18" charset="-127"/>
                <a:ea typeface="가는각진제목체" pitchFamily="18" charset="-127"/>
              </a:rPr>
              <a:t>내내 막대한 영향을 미친다</a:t>
            </a:r>
            <a:r>
              <a:rPr lang="en-US" altLang="ko-KR" sz="1600" b="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요구사항 정의 산출물은 개발자들이 앞으로 어떤 기능을 제공하는 시스템을 구축할 지에 대한 정보를 제공한다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ko-KR" altLang="en-US" sz="1600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sz="1800" b="1" dirty="0" smtClean="0">
                <a:latin typeface="가는각진제목체" pitchFamily="18" charset="-127"/>
                <a:ea typeface="가는각진제목체" pitchFamily="18" charset="-127"/>
              </a:rPr>
              <a:t>특징</a:t>
            </a:r>
            <a:endParaRPr lang="en-US" altLang="ko-KR" sz="1800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sz="1600" b="0" dirty="0" smtClean="0">
                <a:latin typeface="가는각진제목체" pitchFamily="18" charset="-127"/>
                <a:ea typeface="가는각진제목체" pitchFamily="18" charset="-127"/>
              </a:rPr>
              <a:t>요구사항 정의 단계에서는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앞으로 </a:t>
            </a:r>
            <a:r>
              <a:rPr lang="ko-KR" altLang="en-US" sz="1600" b="0" dirty="0" smtClean="0">
                <a:latin typeface="가는각진제목체" pitchFamily="18" charset="-127"/>
                <a:ea typeface="가는각진제목체" pitchFamily="18" charset="-127"/>
              </a:rPr>
              <a:t>구축될 시스템을 </a:t>
            </a:r>
            <a:r>
              <a:rPr lang="en-US" altLang="ko-KR" sz="1600" b="0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Black Box</a:t>
            </a:r>
            <a:r>
              <a:rPr lang="ko-KR" altLang="en-US" sz="1600" b="0" dirty="0" smtClean="0">
                <a:latin typeface="가는각진제목체" pitchFamily="18" charset="-127"/>
                <a:ea typeface="가는각진제목체" pitchFamily="18" charset="-127"/>
              </a:rPr>
              <a:t>로 보며</a:t>
            </a:r>
            <a:r>
              <a:rPr lang="en-US" altLang="ko-KR" sz="1600" b="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</a:p>
          <a:p>
            <a:pPr lvl="1"/>
            <a:r>
              <a:rPr lang="ko-KR" altLang="en-US" sz="1600" b="0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구축될 시스템이 사용자 관점에서 어떤  기능을 제공해야 하는가에 만 집중하여야 한다</a:t>
            </a:r>
            <a:r>
              <a:rPr lang="en-US" altLang="ko-KR" sz="1600" b="0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절차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요구분석 절차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8969" y="3500349"/>
            <a:ext cx="7148673" cy="218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내용 개체 틀 1"/>
          <p:cNvSpPr txBox="1">
            <a:spLocks/>
          </p:cNvSpPr>
          <p:nvPr/>
        </p:nvSpPr>
        <p:spPr>
          <a:xfrm>
            <a:off x="1020553" y="5715653"/>
            <a:ext cx="7892887" cy="8014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53D17"/>
              </a:buClr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요구사항 분석가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(Analyst)</a:t>
            </a:r>
          </a:p>
          <a:p>
            <a:pPr marL="884237" marR="0" lvl="2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404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- 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고객과 개발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사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간의 의사소통 창구이며 </a:t>
            </a:r>
            <a:r>
              <a:rPr kumimoji="0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조율자로서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 비즈니스 요구를 정의하는 작업에서 출발하여 프로젝트 이해관계자와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  <a:p>
            <a:pPr marL="884237" marR="0" lvl="2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404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   사용자 계층을 파악하고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요구사항을 도출하고 분석하여 요구사항 명세서 작성과 최종확인까지의 역할을 수행한다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요구사항 수집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추출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(1/2)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5688632"/>
          </a:xfrm>
        </p:spPr>
        <p:txBody>
          <a:bodyPr>
            <a:normAutofit/>
          </a:bodyPr>
          <a:lstStyle/>
          <a:p>
            <a:r>
              <a:rPr lang="en-US" altLang="ko-KR" sz="1800" b="1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개요</a:t>
            </a:r>
            <a:endParaRPr lang="en-US" altLang="ko-KR" sz="1800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이해 당사자들과의 협의를 통해 </a:t>
            </a:r>
            <a:r>
              <a:rPr lang="ko-KR" altLang="en-US" b="1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시스템이 제공해야 하는 기능이 무엇인지를 도출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하는 공정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수집된 요구사항을 통해 개발되어야 하는 시스템에 대한 사용자 요구와 시스템 기능 및 제약사항을 식별하고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이해하는 단계</a:t>
            </a:r>
            <a:endParaRPr lang="en-US" altLang="ko-KR" sz="1600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중요성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고객의 최초 요구사항은 추상적이기 때문에 요구사항 분석가는 정확한 요구사항을 파악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요구사항은 계약 및 최초 산정의 기본이 됨</a:t>
            </a:r>
            <a:endParaRPr lang="en-US" altLang="ko-KR" sz="1600" b="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495698" y="3088793"/>
            <a:ext cx="6697662" cy="2973122"/>
          </a:xfrm>
          <a:prstGeom prst="rect">
            <a:avLst/>
          </a:prstGeom>
          <a:solidFill>
            <a:srgbClr val="FF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en-US" altLang="ko-KR" sz="1600" b="1" dirty="0">
                <a:solidFill>
                  <a:srgbClr val="008000"/>
                </a:solidFill>
                <a:latin typeface="가는각진제목체" pitchFamily="18" charset="-127"/>
                <a:ea typeface="가는각진제목체" pitchFamily="18" charset="-127"/>
              </a:rPr>
              <a:t>&lt; </a:t>
            </a:r>
            <a:r>
              <a:rPr lang="ko-KR" altLang="en-US" sz="1600" b="1" dirty="0">
                <a:solidFill>
                  <a:srgbClr val="008000"/>
                </a:solidFill>
                <a:latin typeface="가는각진제목체" pitchFamily="18" charset="-127"/>
                <a:ea typeface="가는각진제목체" pitchFamily="18" charset="-127"/>
              </a:rPr>
              <a:t>요구사항 추출 지침 </a:t>
            </a:r>
            <a:r>
              <a:rPr lang="en-US" altLang="ko-KR" sz="1600" b="1" dirty="0">
                <a:solidFill>
                  <a:srgbClr val="008000"/>
                </a:solidFill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endParaRPr lang="en-US" altLang="ko-KR" sz="1600" dirty="0"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1. </a:t>
            </a:r>
            <a:r>
              <a:rPr lang="ko-KR" altLang="en-US" sz="1400" dirty="0">
                <a:solidFill>
                  <a:srgbClr val="0000CC"/>
                </a:solidFill>
                <a:latin typeface="가는각진제목체" pitchFamily="18" charset="-127"/>
                <a:ea typeface="가는각진제목체" pitchFamily="18" charset="-127"/>
              </a:rPr>
              <a:t>시스템 목표와 목표 </a:t>
            </a:r>
            <a:r>
              <a:rPr lang="ko-KR" altLang="en-US" sz="1400" dirty="0" smtClean="0">
                <a:solidFill>
                  <a:srgbClr val="0000CC"/>
                </a:solidFill>
                <a:latin typeface="가는각진제목체" pitchFamily="18" charset="-127"/>
                <a:ea typeface="가는각진제목체" pitchFamily="18" charset="-127"/>
              </a:rPr>
              <a:t>달성 여부에</a:t>
            </a:r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400" dirty="0">
                <a:latin typeface="가는각진제목체" pitchFamily="18" charset="-127"/>
                <a:ea typeface="가는각진제목체" pitchFamily="18" charset="-127"/>
              </a:rPr>
              <a:t>대한 사전 검토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2. </a:t>
            </a:r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요구사항 추출 시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400" dirty="0">
                <a:latin typeface="가는각진제목체" pitchFamily="18" charset="-127"/>
                <a:ea typeface="가는각진제목체" pitchFamily="18" charset="-127"/>
              </a:rPr>
              <a:t>요구 원천에 영향을 주는 </a:t>
            </a:r>
            <a:r>
              <a:rPr lang="ko-KR" altLang="en-US" sz="1400" dirty="0">
                <a:solidFill>
                  <a:srgbClr val="0000CC"/>
                </a:solidFill>
                <a:latin typeface="가는각진제목체" pitchFamily="18" charset="-127"/>
                <a:ea typeface="가는각진제목체" pitchFamily="18" charset="-127"/>
              </a:rPr>
              <a:t>조직적이고 정책적인 요소를</a:t>
            </a:r>
            <a:r>
              <a:rPr lang="ko-KR" altLang="en-US" sz="1400" dirty="0">
                <a:latin typeface="가는각진제목체" pitchFamily="18" charset="-127"/>
                <a:ea typeface="가는각진제목체" pitchFamily="18" charset="-127"/>
              </a:rPr>
              <a:t> 고려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3. </a:t>
            </a:r>
            <a:r>
              <a:rPr lang="ko-KR" altLang="en-US" sz="1400" dirty="0">
                <a:latin typeface="가는각진제목체" pitchFamily="18" charset="-127"/>
                <a:ea typeface="가는각진제목체" pitchFamily="18" charset="-127"/>
              </a:rPr>
              <a:t>요구사항 채택의 </a:t>
            </a:r>
            <a:r>
              <a:rPr lang="ko-KR" altLang="en-US" sz="1400" dirty="0">
                <a:solidFill>
                  <a:srgbClr val="0000CC"/>
                </a:solidFill>
                <a:latin typeface="가는각진제목체" pitchFamily="18" charset="-127"/>
                <a:ea typeface="가는각진제목체" pitchFamily="18" charset="-127"/>
              </a:rPr>
              <a:t>근거를 기록 및 관리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4. </a:t>
            </a:r>
            <a:r>
              <a:rPr lang="ko-KR" altLang="en-US" sz="1400" dirty="0">
                <a:latin typeface="가는각진제목체" pitchFamily="18" charset="-127"/>
                <a:ea typeface="가는각진제목체" pitchFamily="18" charset="-127"/>
              </a:rPr>
              <a:t>시스템 </a:t>
            </a:r>
            <a:r>
              <a:rPr lang="ko-KR" altLang="en-US" sz="1400" dirty="0" smtClean="0">
                <a:solidFill>
                  <a:srgbClr val="0000CC"/>
                </a:solidFill>
                <a:latin typeface="가는각진제목체" pitchFamily="18" charset="-127"/>
                <a:ea typeface="가는각진제목체" pitchFamily="18" charset="-127"/>
              </a:rPr>
              <a:t>운영 환경을 </a:t>
            </a:r>
            <a:r>
              <a:rPr lang="ko-KR" altLang="en-US" sz="1400" dirty="0">
                <a:solidFill>
                  <a:srgbClr val="0000CC"/>
                </a:solidFill>
                <a:latin typeface="가는각진제목체" pitchFamily="18" charset="-127"/>
                <a:ea typeface="가는각진제목체" pitchFamily="18" charset="-127"/>
              </a:rPr>
              <a:t>결정하고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400" dirty="0">
                <a:latin typeface="가는각진제목체" pitchFamily="18" charset="-127"/>
                <a:ea typeface="가는각진제목체" pitchFamily="18" charset="-127"/>
              </a:rPr>
              <a:t>시스템 </a:t>
            </a:r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응용 영역에서 </a:t>
            </a:r>
            <a:r>
              <a:rPr lang="ko-KR" altLang="en-US" sz="1400" dirty="0">
                <a:solidFill>
                  <a:srgbClr val="0000CC"/>
                </a:solidFill>
                <a:latin typeface="가는각진제목체" pitchFamily="18" charset="-127"/>
                <a:ea typeface="가는각진제목체" pitchFamily="18" charset="-127"/>
              </a:rPr>
              <a:t>제약조건</a:t>
            </a:r>
            <a:r>
              <a:rPr lang="ko-KR" altLang="en-US" sz="1400" dirty="0">
                <a:latin typeface="가는각진제목체" pitchFamily="18" charset="-127"/>
                <a:ea typeface="가는각진제목체" pitchFamily="18" charset="-127"/>
              </a:rPr>
              <a:t>을 추출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5. </a:t>
            </a:r>
            <a:r>
              <a:rPr lang="ko-KR" altLang="en-US" sz="1400" dirty="0">
                <a:latin typeface="가는각진제목체" pitchFamily="18" charset="-127"/>
                <a:ea typeface="가는각진제목체" pitchFamily="18" charset="-127"/>
              </a:rPr>
              <a:t>이해 당사자의 다양한 관점의 </a:t>
            </a:r>
            <a:r>
              <a:rPr lang="ko-KR" altLang="en-US" sz="1400" dirty="0">
                <a:solidFill>
                  <a:srgbClr val="0000CC"/>
                </a:solidFill>
                <a:latin typeface="가는각진제목체" pitchFamily="18" charset="-127"/>
                <a:ea typeface="가는각진제목체" pitchFamily="18" charset="-127"/>
              </a:rPr>
              <a:t>요구사항을 수집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6. </a:t>
            </a:r>
            <a:r>
              <a:rPr lang="ko-KR" altLang="en-US" sz="1400" dirty="0" err="1">
                <a:latin typeface="가는각진제목체" pitchFamily="18" charset="-127"/>
                <a:ea typeface="가는각진제목체" pitchFamily="18" charset="-127"/>
              </a:rPr>
              <a:t>난이한</a:t>
            </a:r>
            <a:r>
              <a:rPr lang="ko-KR" altLang="en-US" sz="1400" dirty="0">
                <a:latin typeface="가는각진제목체" pitchFamily="18" charset="-127"/>
                <a:ea typeface="가는각진제목체" pitchFamily="18" charset="-127"/>
              </a:rPr>
              <a:t> 요구사항은 </a:t>
            </a:r>
            <a:r>
              <a:rPr lang="ko-KR" altLang="en-US" sz="1400" dirty="0" err="1">
                <a:solidFill>
                  <a:srgbClr val="0000CC"/>
                </a:solidFill>
                <a:latin typeface="가는각진제목체" pitchFamily="18" charset="-127"/>
                <a:ea typeface="가는각진제목체" pitchFamily="18" charset="-127"/>
              </a:rPr>
              <a:t>프로토타입</a:t>
            </a:r>
            <a:r>
              <a:rPr lang="ko-KR" altLang="en-US" sz="1400" dirty="0">
                <a:solidFill>
                  <a:srgbClr val="0000CC"/>
                </a:solidFill>
                <a:latin typeface="가는각진제목체" pitchFamily="18" charset="-127"/>
                <a:ea typeface="가는각진제목체" pitchFamily="18" charset="-127"/>
              </a:rPr>
              <a:t> 기법을 활용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7. </a:t>
            </a:r>
            <a:r>
              <a:rPr lang="ko-KR" altLang="en-US" sz="1400" dirty="0">
                <a:latin typeface="가는각진제목체" pitchFamily="18" charset="-127"/>
                <a:ea typeface="가는각진제목체" pitchFamily="18" charset="-127"/>
              </a:rPr>
              <a:t>사용자와 시스템간의 상호작용 요구사항은 </a:t>
            </a:r>
            <a:r>
              <a:rPr lang="ko-KR" altLang="en-US" sz="1400" dirty="0">
                <a:solidFill>
                  <a:srgbClr val="0000CC"/>
                </a:solidFill>
                <a:latin typeface="가는각진제목체" pitchFamily="18" charset="-127"/>
                <a:ea typeface="가는각진제목체" pitchFamily="18" charset="-127"/>
              </a:rPr>
              <a:t>시나리오 기법을 활용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8. </a:t>
            </a:r>
            <a:r>
              <a:rPr lang="ko-KR" altLang="en-US" sz="1400" dirty="0">
                <a:latin typeface="가는각진제목체" pitchFamily="18" charset="-127"/>
                <a:ea typeface="가는각진제목체" pitchFamily="18" charset="-127"/>
              </a:rPr>
              <a:t>기존 개발 및 운용 사례의 요구사항을 </a:t>
            </a:r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활용</a:t>
            </a:r>
            <a:endParaRPr lang="en-US" altLang="ko-KR" sz="1400" dirty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요구사항 수집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추출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(2/2)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7" name="Group 10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66530539"/>
              </p:ext>
            </p:extLst>
          </p:nvPr>
        </p:nvGraphicFramePr>
        <p:xfrm>
          <a:off x="599505" y="1229643"/>
          <a:ext cx="8301235" cy="4508697"/>
        </p:xfrm>
        <a:graphic>
          <a:graphicData uri="http://schemas.openxmlformats.org/drawingml/2006/table">
            <a:tbl>
              <a:tblPr/>
              <a:tblGrid>
                <a:gridCol w="2077827"/>
                <a:gridCol w="5331253"/>
                <a:gridCol w="892155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수집 기법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적용 상황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단계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FE"/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Interview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ㅇ</a:t>
                      </a: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상위 요구사항 </a:t>
                      </a:r>
                      <a:r>
                        <a:rPr kumimoji="1" lang="ko-KR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도출할때</a:t>
                      </a: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ㅇ</a:t>
                      </a: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사용자 필요 및 문제를 </a:t>
                      </a:r>
                      <a:r>
                        <a:rPr kumimoji="1" lang="ko-KR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이해할때</a:t>
                      </a: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추출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Questionnaire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ㅇ 시스템에 대한 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전체 의사가 필요한 경우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ㅇ 현 시스템의 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문제점을 파악하고자 할때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Workshop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ㅇ</a:t>
                      </a: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요구사항 추출을 촉진시켜 </a:t>
                      </a: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범위를 확정코자</a:t>
                      </a: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할때</a:t>
                      </a: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ㅇ</a:t>
                      </a: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단기간 집중하여 요구사항 추축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1" lang="ko-KR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피드백받아</a:t>
                      </a: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확정코자 </a:t>
                      </a:r>
                      <a:r>
                        <a:rPr kumimoji="1" lang="ko-KR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할때</a:t>
                      </a: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Use case modeling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ㅇ 사용자 참여도를 높이고자 할때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ㅇ 사용자와 효과적인 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의사소통이 필요할때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분석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Data modeling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ㅇ </a:t>
                      </a: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DBMS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를 중심으로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업무를 파악하고자 할때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Prototyping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ㅇ 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사용자의 정확한 피드백을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얻고자 할때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ㅇ 기술 검즘이 필요하고 위험관리가 중요할때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Inspection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ㅇ 사용자 요구사항이 정확히</a:t>
                      </a: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완벽하게</a:t>
                      </a: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추적성있게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  정의되었는지 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점검할때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검증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Work-Through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ㅇ</a:t>
                      </a: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객관성을 확보하기 위해 제 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3</a:t>
                      </a: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자가 점검할 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360040"/>
          </a:xfrm>
        </p:spPr>
        <p:txBody>
          <a:bodyPr>
            <a:normAutofit lnSpcReduction="10000"/>
          </a:bodyPr>
          <a:lstStyle/>
          <a:p>
            <a:r>
              <a:rPr lang="en-US" altLang="ko-KR" sz="1800" b="1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800" b="1" dirty="0" smtClean="0">
                <a:latin typeface="가는각진제목체" pitchFamily="18" charset="-127"/>
                <a:ea typeface="가는각진제목체" pitchFamily="18" charset="-127"/>
              </a:rPr>
              <a:t>수집</a:t>
            </a:r>
            <a:r>
              <a:rPr lang="en-US" altLang="ko-KR" sz="1800" b="1" dirty="0" smtClean="0">
                <a:latin typeface="가는각진제목체" pitchFamily="18" charset="-127"/>
                <a:ea typeface="가는각진제목체" pitchFamily="18" charset="-127"/>
              </a:rPr>
              <a:t>/</a:t>
            </a:r>
            <a:r>
              <a:rPr lang="ko-KR" altLang="en-US" sz="1800" b="1" dirty="0" smtClean="0">
                <a:latin typeface="가는각진제목체" pitchFamily="18" charset="-127"/>
                <a:ea typeface="가는각진제목체" pitchFamily="18" charset="-127"/>
              </a:rPr>
              <a:t>추출 기법</a:t>
            </a:r>
            <a:endParaRPr lang="en-US" altLang="ko-KR" sz="1800" b="1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요구사항 분석 기법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5688632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요구사항 분석 기법의 종류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구조적 분석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(Structured Analysis)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시스템의 기능을 중심으로 구조적으로 분석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시스템의 기능을 정의하기 위해서 프로세스들을 도출하고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도출된 프로세스 간의 데이터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흐름을 정의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b="1" dirty="0" err="1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유스케이스</a:t>
            </a:r>
            <a:r>
              <a:rPr lang="ko-KR" altLang="en-US" b="1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 기반 요구사항 분석 </a:t>
            </a:r>
            <a:r>
              <a:rPr lang="en-US" altLang="ko-KR" b="1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- </a:t>
            </a:r>
            <a:r>
              <a:rPr lang="ko-KR" altLang="en-US" b="1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객체지향 분석</a:t>
            </a:r>
            <a:r>
              <a:rPr lang="en-US" altLang="ko-KR" b="1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(Object-Oriented Analysis) 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요구사항을 사용자 중심의 시나리오 분석을 통해 </a:t>
            </a:r>
            <a:r>
              <a:rPr lang="ko-KR" altLang="en-US" b="1" dirty="0" err="1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유스케이스</a:t>
            </a:r>
            <a:r>
              <a:rPr lang="ko-KR" altLang="en-US" b="1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 모델</a:t>
            </a:r>
            <a:r>
              <a:rPr lang="en-US" altLang="ko-KR" b="1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en-US" altLang="ko-KR" b="1" dirty="0" err="1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Usecase</a:t>
            </a:r>
            <a:r>
              <a:rPr lang="en-US" altLang="ko-KR" b="1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 Model)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로 구축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요구사항을 추출하고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유스케이스의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실체화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(Realization)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과정을 통해 추출된 요구사항을 분석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요구사항 명세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(1/5)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5688632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정의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b="1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분석된 요구사항을 명확하고 완전하게 문서에 기록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하는 공정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사용자의 관점에서 소프트웨어 시스템의 기능과 범위를 설명하고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시스템에 관련된 제약 조건 및 개발자와 사용자가 합의한 성능에 관한 사항 등을 상세하게 기술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요구사항 명세서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(SRS : Software Requirement Specification)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프로젝트 산출물 중 가장 중요한 문서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고객 및 사용자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분석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/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설계자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개발자 및 테스터 모두에게 충분히 상세하고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시스템 검증에 필요한 정보를 줄 수 있는 소프트웨어 요구사항의 모든 것을 기술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시스템이 어떻게 수행될 것인가가 아닌 무엇을 수행할 것인가에 대한 기술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시스템이 이루어야 할 목표를 기술하지만 목표를 달성하기 위한 해결 방법은 기술하지 않는다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각 요구사항은 유일한 </a:t>
            </a:r>
            <a: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ID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를 부여하여 추후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추적성을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보장토록 작성</a:t>
            </a:r>
          </a:p>
          <a:p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요구사항 명세화 절차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현 시스템의 사용자 지침서나 인터뷰 결과 관련 요구사항 수집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기술서 개요 작성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프로젝트 목적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기능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/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비기능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요구사항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위험요소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데이터 정의 및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UI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식별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12426</TotalTime>
  <Words>2428</Words>
  <Application>Microsoft Office PowerPoint</Application>
  <PresentationFormat>사용자 지정</PresentationFormat>
  <Paragraphs>381</Paragraphs>
  <Slides>46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7" baseType="lpstr">
      <vt:lpstr>디자인 사용자 지정</vt:lpstr>
      <vt:lpstr>요구분석</vt:lpstr>
      <vt:lpstr>요구사항</vt:lpstr>
      <vt:lpstr>요구사항 종류 (1/2)</vt:lpstr>
      <vt:lpstr>요구사항 종류 (2/2)</vt:lpstr>
      <vt:lpstr>요구분석 절차</vt:lpstr>
      <vt:lpstr>요구사항 수집/추출 (1/2)</vt:lpstr>
      <vt:lpstr>요구사항 수집/추출 (2/2)</vt:lpstr>
      <vt:lpstr>요구사항 분석 기법</vt:lpstr>
      <vt:lpstr>요구사항 명세 (1/5)</vt:lpstr>
      <vt:lpstr>요구사항 명세 (2/5)</vt:lpstr>
      <vt:lpstr>요구사항 명세 (3/5)</vt:lpstr>
      <vt:lpstr>요구사항 명세 (4/5)</vt:lpstr>
      <vt:lpstr>요구사항 명세 (5/5)</vt:lpstr>
      <vt:lpstr>PowerPoint 프레젠테이션</vt:lpstr>
      <vt:lpstr>UML 소개 - 통합 표준 모델링 언어</vt:lpstr>
      <vt:lpstr>UML 역사</vt:lpstr>
      <vt:lpstr>UML 역할</vt:lpstr>
      <vt:lpstr>유스케이스 다이어그램 (1/3)</vt:lpstr>
      <vt:lpstr>유스케이스 다이어그램 (2/3)</vt:lpstr>
      <vt:lpstr>유스케이스 다이어그램 (3/3)</vt:lpstr>
      <vt:lpstr>구성 요소 – 시스템(System)</vt:lpstr>
      <vt:lpstr>구성 요소 – 액터(Actor)</vt:lpstr>
      <vt:lpstr>구성 요소 – 유스케이스(Usecase)</vt:lpstr>
      <vt:lpstr>구성 요소 – 관계(Relationship) (1/3)</vt:lpstr>
      <vt:lpstr>구성 요소 – 관계(Relationship) (2/3)</vt:lpstr>
      <vt:lpstr>구성 요소 – 관계(Relationship) (3/3)</vt:lpstr>
      <vt:lpstr>구성 요소 – 패키지</vt:lpstr>
      <vt:lpstr>유스케이스 다이어그램 작성시 주의사항</vt:lpstr>
      <vt:lpstr>유스케이스 다이어그램의 예시</vt:lpstr>
      <vt:lpstr>유스케이스 다이어그램 작성 절차</vt:lpstr>
      <vt:lpstr>액터 식별</vt:lpstr>
      <vt:lpstr>유스케이스 식별</vt:lpstr>
      <vt:lpstr>관계를 식별하기 위한 질문</vt:lpstr>
      <vt:lpstr>유스케이스 다이어그램 작성 실습 (1/6)</vt:lpstr>
      <vt:lpstr>유스케이스 다이어그램 작성 실습 (2/6)</vt:lpstr>
      <vt:lpstr>유스케이스 다이어그램 작성 실습 (3/6)</vt:lpstr>
      <vt:lpstr>유스케이스 다이어그램 작성 실습 (4/6)</vt:lpstr>
      <vt:lpstr>유스케이스 다이어그램 작성 실습 (5/6)</vt:lpstr>
      <vt:lpstr>유스케이스 다이어그램 작성 실습 (6/6)</vt:lpstr>
      <vt:lpstr>유스케이스 명세서 작성 (1/3)</vt:lpstr>
      <vt:lpstr>유스케이스 명세서 작성 (2/3)</vt:lpstr>
      <vt:lpstr>유스케이스 명세서 작성 (3/3)</vt:lpstr>
      <vt:lpstr>수료프로젝트 결과보고서 用 유스케이스 명세서 - 예시</vt:lpstr>
      <vt:lpstr>수료프로젝트 결과보고서 用 요구사항 명세서 - 예시</vt:lpstr>
      <vt:lpstr>수료프로젝트 결과보고서 用 유스케이스 명세서 - 예시</vt:lpstr>
      <vt:lpstr>수료프로젝트 결과보고서 用 유스케이스 명세서 - 예시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개발 프로세스</dc:title>
  <dc:creator>김기정</dc:creator>
  <cp:lastModifiedBy>kosta</cp:lastModifiedBy>
  <cp:revision>3450</cp:revision>
  <dcterms:created xsi:type="dcterms:W3CDTF">2011-05-05T14:24:12Z</dcterms:created>
  <dcterms:modified xsi:type="dcterms:W3CDTF">2018-05-11T05:42:37Z</dcterms:modified>
</cp:coreProperties>
</file>