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haansoftdoc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7" r:id="rId3"/>
    <p:sldId id="419" r:id="rId4"/>
    <p:sldId id="368" r:id="rId5"/>
    <p:sldId id="371" r:id="rId6"/>
    <p:sldId id="428" r:id="rId7"/>
    <p:sldId id="372" r:id="rId8"/>
    <p:sldId id="373" r:id="rId9"/>
    <p:sldId id="374" r:id="rId10"/>
    <p:sldId id="375" r:id="rId11"/>
    <p:sldId id="376" r:id="rId12"/>
    <p:sldId id="377" r:id="rId13"/>
    <p:sldId id="407" r:id="rId14"/>
    <p:sldId id="378" r:id="rId15"/>
    <p:sldId id="379" r:id="rId16"/>
    <p:sldId id="380" r:id="rId17"/>
    <p:sldId id="381" r:id="rId18"/>
    <p:sldId id="415" r:id="rId19"/>
    <p:sldId id="382" r:id="rId20"/>
    <p:sldId id="383" r:id="rId21"/>
    <p:sldId id="384" r:id="rId22"/>
    <p:sldId id="385" r:id="rId23"/>
    <p:sldId id="387" r:id="rId24"/>
    <p:sldId id="416" r:id="rId25"/>
    <p:sldId id="417" r:id="rId26"/>
    <p:sldId id="422" r:id="rId27"/>
    <p:sldId id="423" r:id="rId28"/>
    <p:sldId id="424" r:id="rId29"/>
    <p:sldId id="427" r:id="rId30"/>
    <p:sldId id="426" r:id="rId31"/>
    <p:sldId id="425" r:id="rId32"/>
    <p:sldId id="421" r:id="rId3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FF02"/>
    <a:srgbClr val="353D17"/>
    <a:srgbClr val="003300"/>
    <a:srgbClr val="006600"/>
    <a:srgbClr val="008000"/>
    <a:srgbClr val="FFCCFF"/>
    <a:srgbClr val="22270F"/>
    <a:srgbClr val="93A73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88587" autoAdjust="0"/>
  </p:normalViewPr>
  <p:slideViewPr>
    <p:cSldViewPr>
      <p:cViewPr varScale="1">
        <p:scale>
          <a:sx n="94" d="100"/>
          <a:sy n="94" d="100"/>
        </p:scale>
        <p:origin x="-786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8:50.1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11,'24'0,"-24"0,24 0,0 0,0 0,-24 0,24 0,0 0,0 0,-24 0,25 0,-1 0,0 0,-24 0,48 0,-24 0,24 0,-48 0,24 0,0 0,0 0,1 0,23 0,-24 0,-24 0,24 0,0 0,0 0,-24 0,24 0,0 0,0 0,-24 0,24 0,1 0,-1 0,-24 0,48 0,-24 0,-24 0,24 0,0 0,0 0,-24 0,24 0,0 0,0 0,-24 0,25 0,-1 0,0 0,-24 0,24 0,0 0,0 0,-24 0,24 0,24 0,-24 0,0 0,1 0,-1 0,-24 0,24 0,0 0,0 0,-24 0,24 0,0 0,0 0,-24 0,24 0,0 0,0 0,-24 0,25 0,-1 0,0 0,-24 0,24 0,0 0,-24 0,24 0,0 0,0 0,-24 0,24 0,0 0,-24 0,24-9,1 9,-1 0,0 0,0 0,0 0,24 0,-48 0,48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8:53.5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39,'0'0,"0"0,24 0,25 0,-25 0,48 0,-24 0,1 0,-25 0,24 0,0 0,0 0,-23 0,23 0,0 0,0 0,-24 0,1 0,23 0,24 0,-48 0,25 0,-1 0,0 0,-48 0,24 0,0 0,25 0,-25 0,-24 0,24 0,0 0,-24 0,48 0,-24 0,-24 0,49 0,-25 0,-24 0,48 0,-48 0,24 0,-24 0,48 0,-24-17,1 17,-1 0,-24 0,48 0,-24 0,0 0,0 0,0 0,1 0,-1 0,0 0,0 0,-24 0,24 0,0 0,0 0,-24 0,24 0,0 0,1 0,-25 0,24 0,0 0,0 0,-24 0,24 0,0 0,0 0,-24 0,24 0,1-17,23 17,-48 0,24 0,0 0,0 0,-24 0,24 0,0 0,1 0,-25 0,24 0,0 0,0 0,-24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8:57.8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47,'0'-24,"0"0,72 24,-23 0,23 0,0 0,0 0,-23 0,23 0,-24 0,0 0,-48 0,48 0,-24 0,-24 0,25 0,-1 0,0 0,-24 0,48 0,-24 0,24 0,-48 0,24 0,-24 0,48 0,-48 0,25 0,-25 0,48 0,-48 0,24 0,-24 0,48 0,-24 0,0 0,0 0,-24 0,24 0,0 0,-24 0,25 0,-1 0,0 0,24 0,-48 0,24 0,24 0,-48 0,24 0,0 0,1 0,-25 0,48 0,-24 0,-24 0,24 0,0 0,0 0,-24 0,24 0,0 0,0 0,-24 0,24 0,1 0,-1 0,-24 0,24 0,0 0,0 0,0 0,24 0,-24 0,-24 0,48 0,-23 0,-25 0,48 0,-48 0,24 0,-24 0,48 0,-48 0,24 0,-24 0,24 0,0 0,0 0,25 0,-25 0,0 0,0 0,24 0,-24 0,0 0,-24 0,24 0,0 0,0 0,-24 0,49 0,-25 0,-24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9:04.6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4,'0'0,"0"0,24 0,24 0,0 0,-24 0,1 0,-25 0,24 0,0 0,0 0,-24 0,24 0,24 0,-48 0,24 0,0 0,1 0,-25 0,24 0,0 0,0 0,-24 0,24 0,0 0,0 0,-24 0,24 0,0 0,1 0,-25 0,24 0,0 0,0 0,-24 0,24 0,0 0,0 0,-24 0,24 0,0 0,1 0,-25 0,24 0,0 0,0 0,-24 0,24 0,0 0,0 0,-24 0,24 0,0 0,1 0,-25 0,24 0,0 0,0 0,-24 0,24 0,0 0,0 0,-24 0,24 0,0 0,0 0,-24 0,25 0,-1 0,0 0,-24 0,24 0,0 0,0 0,-24 0,24 0,0 0,0 0,-24 0,25 0,-1 0,0 0,-24 0,24 0,0 0,0 0,-24 0,24 0,0 0,0 0,-24 0,25 0,23 0,-48 0,24 0,0 0,0 0,-24 0,24 0,0 0,0 0,49 0,-73 0,24 0,24 0,-48 0,48 0,-24 0,-24 0,25 0,-1 0,0 0,0 0,0 0,0 0,0 0,-24 0,24 0,0 0,0 0,-24 0,25 0,-25 0,48 0,-48 0,24 0,0 0,-24 0,24 0,0 0,0 0,-24 0,24 0,1 0,-1 0,-24 0,24 0,0 0,0 0,-24 0,24 0,0 0,0 0,-24 0,24 0,1-4,-25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9:08.7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0,'0'0,"48"0,-23 0,-1 0,48 0,-72 0,48 0,-24 0,24 0,-48 0,49 0,-25 0,0 0,24 0,-24 0,0 0,0 0,0 0,1 0,-25 0,24 0,0 0,0 0,-24 0,24 0,0 0,0 0,-24 0,24 0,0 0,0 0,-24 0,25 0,-1 0,0 0,-24 0,24 0,0 0,0 0,-24 0,24 0,24 6,-48-6,49 0,-49 0,24 0,-24 0,48 0,-24 0,0 0,0 0,-24 0,24 0,0 0,0 0,-24 0,25 0,-1 0,-24 0,24 0,24 0,-24 0,0 0,-24 0,24 0,0 0,0 0,-24 0,25 0,-1 0,-24 0,24 0,24 0,-24 0,48 0,-48 0,-24 0,49 0,-25 0,0 0,0 0,-24 0,48 0,-24 0,0 0,0 0,25 0,-25 0,24 0,-48 0,24 0,-24 0,48 0,-24 0,-24 0,49 0,-49 0,24 0,-24 0,48 0,-48 0,24 0,-24 0,48 0,-24 0,0 0,0 0,-24 0,25 0,-1 0,0 0,-24 0,24 0,0 0,0 0,-24 0,24 0,0 0,0 0,-24 0,24 0,25 0,-49 0,48 0,-24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9:12.0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0-2147483648,'0'0,"0"0,0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4T01:49:14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0,'24'0,"73"0,-25 0,24 0,1 0,23 0,-47 0,23 0,-24 45,-24-45,121 0,-121 0,0 0,25 0,-49 0,0 0,0 0,24 0,-48 0,24 0,0 0,0 0,25 0,-49 0,24 0,-24 0,48 0,-48 0,24 0,-24 0,48 0,-48 0,24 0,0 22,0-22,1 0,-25 0,48 0,-24 0,0 0,24 0,-48 0,48 0,-24 0,-24 0,49 0,-1 0,-48 0,24 0,48 0,-48 0,-24 0,48 0,-24 0,1 0,-25 0,48 0,-24 0,0 23,24-23,-24 0,24 0,-48 0,49 22,-1-22,-48 0,24 0,24 23,-24-23,24 0,-24 0,-24 0,49 0,-25 0,24 0,-48 0,24 0,0 0,0 0,-24 0,24 0,24 0,73 0,-73 0,-24 0,-24 0,48 0,-24 0,0 0,-24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bject-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riented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A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nalysis &amp;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D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esign</a:t>
            </a:r>
            <a:endParaRPr lang="ko-KR" altLang="en-US" sz="2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가는각진제목체" pitchFamily="18" charset="-127"/>
              <a:ea typeface="가는각진제목체" pitchFamily="18" charset="-127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0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9.emf"/><Relationship Id="rId2" Type="http://schemas.openxmlformats.org/officeDocument/2006/relationships/image" Target="../media/image19.png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4.xml"/><Relationship Id="rId1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emf"/><Relationship Id="rId3" Type="http://schemas.openxmlformats.org/officeDocument/2006/relationships/oleObject" Target="../embeddings/Microsoft_Word_97_-_2003___111111111111.doc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sz="360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요구분석 </a:t>
            </a:r>
            <a:r>
              <a:rPr lang="en-US" altLang="ko-KR" sz="360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– Domain Modeling</a:t>
            </a:r>
            <a:endParaRPr lang="ko-KR" altLang="en-US" sz="3600" dirty="0">
              <a:solidFill>
                <a:srgbClr val="DEFF0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Association(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 사이의 가장 일반적인 관계로서 객체간 관계가 존재함을 의미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연관관계를 맺고 있는 객체 사이에는 메시지가 송수신 될 수 있다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관계명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(Name),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역할명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(Role),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다중성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(Multiplicity),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방향성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(Navigability)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 같이 구체적 설명을 위한 장식을 가짐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구현 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Association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속성이 될 가능성이 높은 관계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전체 또는 부분과 같은 개념을 상세화 하기 위해 집합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(Aggregation)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또는 복합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(Composition)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으로 확장될 수 있다</a:t>
            </a:r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구성요소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Name : Association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의미하는 관계명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Role : Association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각 객체가 가지는 역할  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Multiplicity</a:t>
            </a: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관계에 얼마나 많은 객체들이 참여하는지를 정의하는 것</a:t>
            </a:r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각 객체가 상대 객체와 몇 개의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인스턴스와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 관련되어 있을 지의 다중성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Navigability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메시지의 흐름 및 객체간의 방향성 및 종속관계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(2/9)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161" y="1314351"/>
            <a:ext cx="4575140" cy="64807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1712640" y="4948122"/>
            <a:ext cx="6710977" cy="1085230"/>
            <a:chOff x="1441231" y="4076700"/>
            <a:chExt cx="5990897" cy="1517650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1231" y="4305300"/>
              <a:ext cx="5990897" cy="85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774528" y="4229100"/>
              <a:ext cx="1198179" cy="45720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2702473" y="4381500"/>
              <a:ext cx="1198179" cy="38100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2702473" y="4762500"/>
              <a:ext cx="756745" cy="38100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5477204" y="4610100"/>
              <a:ext cx="630621" cy="38100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1" name="AutoShape 20"/>
            <p:cNvSpPr>
              <a:spLocks/>
            </p:cNvSpPr>
            <p:nvPr/>
          </p:nvSpPr>
          <p:spPr bwMode="auto">
            <a:xfrm>
              <a:off x="4531273" y="5219700"/>
              <a:ext cx="756745" cy="374650"/>
            </a:xfrm>
            <a:prstGeom prst="borderCallout1">
              <a:avLst>
                <a:gd name="adj1" fmla="val 30509"/>
                <a:gd name="adj2" fmla="val -8333"/>
                <a:gd name="adj3" fmla="val -176694"/>
                <a:gd name="adj4" fmla="val -29167"/>
              </a:avLst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rgbClr val="000099"/>
                  </a:solidFill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12" name="AutoShape 21"/>
            <p:cNvSpPr>
              <a:spLocks/>
            </p:cNvSpPr>
            <p:nvPr/>
          </p:nvSpPr>
          <p:spPr bwMode="auto">
            <a:xfrm>
              <a:off x="6044763" y="5219700"/>
              <a:ext cx="1072055" cy="374650"/>
            </a:xfrm>
            <a:prstGeom prst="borderCallout1">
              <a:avLst>
                <a:gd name="adj1" fmla="val 30509"/>
                <a:gd name="adj2" fmla="val -5884"/>
                <a:gd name="adj3" fmla="val -99153"/>
                <a:gd name="adj4" fmla="val -18139"/>
              </a:avLst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rgbClr val="000099"/>
                  </a:solidFill>
                  <a:latin typeface="+mn-ea"/>
                  <a:ea typeface="+mn-ea"/>
                </a:rPr>
                <a:t>Navigability</a:t>
              </a:r>
            </a:p>
          </p:txBody>
        </p:sp>
        <p:sp>
          <p:nvSpPr>
            <p:cNvPr id="13" name="AutoShape 22"/>
            <p:cNvSpPr>
              <a:spLocks/>
            </p:cNvSpPr>
            <p:nvPr/>
          </p:nvSpPr>
          <p:spPr bwMode="auto">
            <a:xfrm>
              <a:off x="1630418" y="5219700"/>
              <a:ext cx="1008993" cy="374650"/>
            </a:xfrm>
            <a:prstGeom prst="borderCallout1">
              <a:avLst>
                <a:gd name="adj1" fmla="val 30509"/>
                <a:gd name="adj2" fmla="val 106250"/>
                <a:gd name="adj3" fmla="val -44069"/>
                <a:gd name="adj4" fmla="val 145051"/>
              </a:avLst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rgbClr val="000099"/>
                  </a:solidFill>
                  <a:latin typeface="+mn-ea"/>
                  <a:ea typeface="+mn-ea"/>
                </a:rPr>
                <a:t>Multiplicity</a:t>
              </a:r>
            </a:p>
          </p:txBody>
        </p:sp>
        <p:sp>
          <p:nvSpPr>
            <p:cNvPr id="14" name="AutoShape 23"/>
            <p:cNvSpPr>
              <a:spLocks/>
            </p:cNvSpPr>
            <p:nvPr/>
          </p:nvSpPr>
          <p:spPr bwMode="auto">
            <a:xfrm>
              <a:off x="1756542" y="4076700"/>
              <a:ext cx="756745" cy="374650"/>
            </a:xfrm>
            <a:prstGeom prst="borderCallout1">
              <a:avLst>
                <a:gd name="adj1" fmla="val 30509"/>
                <a:gd name="adj2" fmla="val 108333"/>
                <a:gd name="adj3" fmla="val 104662"/>
                <a:gd name="adj4" fmla="val 193926"/>
              </a:avLst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rgbClr val="000099"/>
                  </a:solidFill>
                  <a:latin typeface="+mn-ea"/>
                  <a:ea typeface="+mn-ea"/>
                </a:rPr>
                <a:t>Role</a:t>
              </a:r>
            </a:p>
          </p:txBody>
        </p:sp>
      </p:grp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64968" y="3114303"/>
            <a:ext cx="2562352" cy="648320"/>
          </a:xfrm>
          <a:prstGeom prst="rect">
            <a:avLst/>
          </a:prstGeom>
          <a:noFill/>
          <a:ln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 cstate="print"/>
          <a:srcRect b="16301"/>
          <a:stretch>
            <a:fillRect/>
          </a:stretch>
        </p:blipFill>
        <p:spPr bwMode="auto">
          <a:xfrm>
            <a:off x="7329264" y="3108746"/>
            <a:ext cx="2216696" cy="163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Association(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다중성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(Multiplicity)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(3/9)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30286" y="1530375"/>
            <a:ext cx="7416824" cy="4248472"/>
            <a:chOff x="1152" y="1344"/>
            <a:chExt cx="3078" cy="2656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152" y="1345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390" y="1387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 dirty="0">
                  <a:latin typeface="가는각진제목체" pitchFamily="18" charset="-127"/>
                  <a:ea typeface="가는각진제목체" pitchFamily="18" charset="-127"/>
                </a:rPr>
                <a:t>Name</a:t>
              </a:r>
              <a:endParaRPr lang="en-US" altLang="ko-KR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152" y="1553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462" y="1494"/>
              <a:ext cx="48" cy="6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417" y="1447"/>
              <a:ext cx="117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1  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977" y="1447"/>
              <a:ext cx="49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dirty="0">
                  <a:latin typeface="가는각진제목체" pitchFamily="18" charset="-127"/>
                  <a:ea typeface="가는각진제목체" pitchFamily="18" charset="-127"/>
                </a:rPr>
                <a:t>1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872" y="1615"/>
              <a:ext cx="1632" cy="0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490" y="1616"/>
              <a:ext cx="451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 dirty="0">
                  <a:latin typeface="가는각진제목체" pitchFamily="18" charset="-127"/>
                  <a:ea typeface="가는각진제목체" pitchFamily="18" charset="-127"/>
                </a:rPr>
                <a:t>one to one</a:t>
              </a:r>
              <a:endParaRPr lang="en-US" altLang="ko-KR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504" y="1344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743" y="1386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3504" y="1552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3504" y="1747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1152" y="2021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1390" y="2063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152" y="2229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152" y="2424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3462" y="2170"/>
              <a:ext cx="48" cy="6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3284" y="2084"/>
              <a:ext cx="136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600" b="1" dirty="0">
                  <a:latin typeface="가는각진제목체" pitchFamily="18" charset="-127"/>
                  <a:ea typeface="가는각진제목체" pitchFamily="18" charset="-127"/>
                </a:rPr>
                <a:t>*   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1983" y="2084"/>
              <a:ext cx="49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1</a:t>
              </a: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299" y="2245"/>
              <a:ext cx="859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 dirty="0">
                  <a:latin typeface="가는각진제목체" pitchFamily="18" charset="-127"/>
                  <a:ea typeface="가는각진제목체" pitchFamily="18" charset="-127"/>
                </a:rPr>
                <a:t>one to zero or more</a:t>
              </a:r>
              <a:endParaRPr lang="en-US" altLang="ko-KR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3504" y="2020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3743" y="2062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1152" y="2696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1390" y="2737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1152" y="2904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1152" y="3099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278" y="2789"/>
              <a:ext cx="438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0 ..1       </a:t>
              </a: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1977" y="2800"/>
              <a:ext cx="49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1</a:t>
              </a: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872" y="2968"/>
              <a:ext cx="1632" cy="0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2253" y="3013"/>
              <a:ext cx="806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 dirty="0">
                  <a:latin typeface="가는각진제목체" pitchFamily="18" charset="-127"/>
                  <a:ea typeface="가는각진제목체" pitchFamily="18" charset="-127"/>
                </a:rPr>
                <a:t>one to at most one</a:t>
              </a:r>
              <a:endParaRPr lang="en-US" altLang="ko-KR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3504" y="2695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3743" y="2736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3504" y="2903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1152" y="3373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1390" y="3415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3462" y="3523"/>
              <a:ext cx="48" cy="6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3209" y="3373"/>
              <a:ext cx="253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dirty="0">
                  <a:latin typeface="가는각진제목체" pitchFamily="18" charset="-127"/>
                  <a:ea typeface="가는각진제목체" pitchFamily="18" charset="-127"/>
                </a:rPr>
                <a:t>1 ..*  </a:t>
              </a: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1872" y="3600"/>
              <a:ext cx="1632" cy="0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234" y="3645"/>
              <a:ext cx="82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 dirty="0">
                  <a:latin typeface="가는각진제목체" pitchFamily="18" charset="-127"/>
                  <a:ea typeface="가는각진제목체" pitchFamily="18" charset="-127"/>
                </a:rPr>
                <a:t>one to one or more</a:t>
              </a: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504" y="3372"/>
              <a:ext cx="714" cy="627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743" y="3414"/>
              <a:ext cx="235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 b="1" i="1">
                  <a:latin typeface="가는각진제목체" pitchFamily="18" charset="-127"/>
                  <a:ea typeface="가는각진제목체" pitchFamily="18" charset="-127"/>
                </a:rPr>
                <a:t>Name</a:t>
              </a:r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3504" y="3580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3504" y="3775"/>
              <a:ext cx="714" cy="1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976" y="3373"/>
              <a:ext cx="80" cy="1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1</a:t>
              </a: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1153" y="1746"/>
              <a:ext cx="7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3503" y="2429"/>
              <a:ext cx="7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1153" y="3579"/>
              <a:ext cx="7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3504" y="3099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3504" y="2229"/>
              <a:ext cx="7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1866" y="2253"/>
              <a:ext cx="16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>
              <a:off x="1152" y="3771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Association(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Initial Modeling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후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동적모델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(Sequence Diagram)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작성함으로써 객체 추가 추출</a:t>
            </a:r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만약 두 객체가 서로 메시지 교환이 필요하면 그들 간에는 연결선이 존재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(4/9)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92560" y="1962423"/>
            <a:ext cx="7920880" cy="3129715"/>
            <a:chOff x="720" y="2160"/>
            <a:chExt cx="4420" cy="187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00" y="3232"/>
              <a:ext cx="1002" cy="4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320" y="3251"/>
              <a:ext cx="35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 dirty="0">
                  <a:latin typeface="+mn-ea"/>
                  <a:ea typeface="+mn-ea"/>
                </a:rPr>
                <a:t>Course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00" y="3408"/>
              <a:ext cx="1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008" y="3520"/>
              <a:ext cx="1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20" y="2160"/>
              <a:ext cx="672" cy="3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400" u="sng" dirty="0">
                  <a:latin typeface="+mn-ea"/>
                  <a:ea typeface="+mn-ea"/>
                </a:rPr>
                <a:t>Registration</a:t>
              </a:r>
            </a:p>
            <a:p>
              <a:pPr algn="ctr" eaLnBrk="0" latinLnBrk="0" hangingPunct="0"/>
              <a:r>
                <a:rPr kumimoji="0" lang="en-US" altLang="ko-KR" sz="1400" u="sng" dirty="0">
                  <a:latin typeface="+mn-ea"/>
                  <a:ea typeface="+mn-ea"/>
                </a:rPr>
                <a:t>Manager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049" y="2606"/>
              <a:ext cx="0" cy="1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039" y="2160"/>
              <a:ext cx="574" cy="3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400" u="sng" dirty="0" smtClean="0">
                  <a:latin typeface="+mn-ea"/>
                  <a:ea typeface="+mn-ea"/>
                </a:rPr>
                <a:t>math </a:t>
              </a:r>
              <a:r>
                <a:rPr kumimoji="0" lang="en-US" altLang="ko-KR" sz="1400" u="sng" dirty="0">
                  <a:latin typeface="+mn-ea"/>
                  <a:ea typeface="+mn-ea"/>
                </a:rPr>
                <a:t>101:</a:t>
              </a:r>
            </a:p>
            <a:p>
              <a:pPr algn="ctr" eaLnBrk="0" latinLnBrk="0" hangingPunct="0"/>
              <a:r>
                <a:rPr kumimoji="0" lang="en-US" altLang="ko-KR" sz="1400" u="sng" dirty="0">
                  <a:latin typeface="+mn-ea"/>
                  <a:ea typeface="+mn-ea"/>
                </a:rPr>
                <a:t>Course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319" y="2606"/>
              <a:ext cx="0" cy="1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49" y="3230"/>
              <a:ext cx="1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208" y="3056"/>
              <a:ext cx="918" cy="1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 dirty="0">
                  <a:latin typeface="+mn-ea"/>
                  <a:ea typeface="+mn-ea"/>
                </a:rPr>
                <a:t>3: </a:t>
              </a:r>
              <a:r>
                <a:rPr kumimoji="0" lang="en-US" altLang="ko-KR" sz="1400" dirty="0" err="1" smtClean="0">
                  <a:latin typeface="+mn-ea"/>
                  <a:ea typeface="+mn-ea"/>
                </a:rPr>
                <a:t>addStudent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>(</a:t>
              </a:r>
              <a:r>
                <a:rPr kumimoji="0" lang="en-US" altLang="ko-KR" sz="1400" dirty="0" err="1" smtClean="0">
                  <a:latin typeface="+mn-ea"/>
                  <a:ea typeface="+mn-ea"/>
                </a:rPr>
                <a:t>joe</a:t>
              </a:r>
              <a:r>
                <a:rPr kumimoji="0" lang="en-US" altLang="ko-KR" sz="1400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56" y="2205"/>
              <a:ext cx="1284" cy="4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051" y="2228"/>
              <a:ext cx="106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latin typeface="+mn-ea"/>
                  <a:ea typeface="+mn-ea"/>
                </a:rPr>
                <a:t>RegistrationManager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6" y="2383"/>
              <a:ext cx="1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856" y="2544"/>
              <a:ext cx="1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693" y="2739"/>
              <a:ext cx="1043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6 w 21600"/>
                <a:gd name="T13" fmla="*/ 5411 h 21600"/>
                <a:gd name="T14" fmla="*/ 18908 w 21600"/>
                <a:gd name="T15" fmla="*/ 16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488" y="27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11317" y="1098327"/>
            <a:ext cx="5832648" cy="5256305"/>
          </a:xfrm>
          <a:prstGeom prst="rect">
            <a:avLst/>
          </a:prstGeom>
          <a:noFill/>
          <a:ln/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Association(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 -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사례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로그인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유스케이스에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대한 설계 클래스 모델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(5/9)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9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6363" y="1266825"/>
              <a:ext cx="711200" cy="7938"/>
            </p14:xfrm>
          </p:contentPart>
        </mc:Choice>
        <mc:Fallback xmlns="">
          <p:pic>
            <p:nvPicPr>
              <p:cNvPr id="419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0527" y="1205737"/>
                <a:ext cx="742873" cy="130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9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3975" y="3017838"/>
              <a:ext cx="825500" cy="17462"/>
            </p14:xfrm>
          </p:contentPart>
        </mc:Choice>
        <mc:Fallback xmlns="">
          <p:pic>
            <p:nvPicPr>
              <p:cNvPr id="419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8135" y="2953447"/>
                <a:ext cx="857181" cy="14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9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1238" y="3140075"/>
              <a:ext cx="911225" cy="17463"/>
            </p14:xfrm>
          </p:contentPart>
        </mc:Choice>
        <mc:Fallback xmlns="">
          <p:pic>
            <p:nvPicPr>
              <p:cNvPr id="419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5397" y="3075680"/>
                <a:ext cx="942907" cy="145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9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4250" y="5281613"/>
              <a:ext cx="1016000" cy="9525"/>
            </p14:xfrm>
          </p:contentPart>
        </mc:Choice>
        <mc:Fallback xmlns="">
          <p:pic>
            <p:nvPicPr>
              <p:cNvPr id="419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8409" y="5197793"/>
                <a:ext cx="1047682" cy="177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9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6325" y="5343525"/>
              <a:ext cx="1041400" cy="7938"/>
            </p14:xfrm>
          </p:contentPart>
        </mc:Choice>
        <mc:Fallback xmlns="">
          <p:pic>
            <p:nvPicPr>
              <p:cNvPr id="419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0486" y="5285313"/>
                <a:ext cx="1073078" cy="12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9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1263" y="5281613"/>
              <a:ext cx="1093787" cy="1587"/>
            </p14:xfrm>
          </p:contentPart>
        </mc:Choice>
        <mc:Fallback xmlns="">
          <p:pic>
            <p:nvPicPr>
              <p:cNvPr id="419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-360"/>
                <a:ext cx="10936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9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5900" y="5073650"/>
              <a:ext cx="1154113" cy="52388"/>
            </p14:xfrm>
          </p:contentPart>
        </mc:Choice>
        <mc:Fallback xmlns="">
          <p:pic>
            <p:nvPicPr>
              <p:cNvPr id="419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0061" y="5010497"/>
                <a:ext cx="1185792" cy="17869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Aggregation(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집합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Association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확장된 개념으로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객체와 객체가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전체와 부분의 관계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연결 되었음을 의미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Aggregation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관계가 부분으로 맺어질 때 사용되는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강력한 형태의 관계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개념적인 의미로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소멸에 대한 권한관계 없음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소멸의 권한 등을 기술하여야 할 필요가 있을 경우에는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Composition(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관계를 사용 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전체를 나타내는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다이어몬드 형태를 가진 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으로 표현하고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“has a”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관계로 사용될 수 있음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Composition(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Aggregation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확장된 개념으로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객체와 객체가 전체의 관계로 연결되었음을 의미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물리적인 의미로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소멸에 관한 권한관계 있음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전체가 소멸될 경우 부분이 명시적으로 소멸되어야 할 정도로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Aggregation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보다는 강력한 소유권을 가지고 있다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는 의미</a:t>
            </a:r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is a part of”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관계로 사용될 수 있음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(6/9)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44888" y="3088793"/>
            <a:ext cx="475252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944888" y="5562823"/>
            <a:ext cx="4968552" cy="576065"/>
            <a:chOff x="1066" y="3215"/>
            <a:chExt cx="3629" cy="553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" y="3215"/>
              <a:ext cx="3629" cy="55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2363" y="3417"/>
              <a:ext cx="227" cy="113"/>
            </a:xfrm>
            <a:prstGeom prst="diamond">
              <a:avLst/>
            </a:prstGeom>
            <a:solidFill>
              <a:srgbClr val="993366"/>
            </a:solidFill>
            <a:ln w="28575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Aggregation(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집합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en-US" altLang="ko-KR" b="1" dirty="0" err="1" smtClean="0">
                <a:latin typeface="가는각진제목체" pitchFamily="18" charset="-127"/>
                <a:ea typeface="가는각진제목체" pitchFamily="18" charset="-127"/>
              </a:rPr>
              <a:t>vs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Composition(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Aggregation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소유에 대한 권한이 없는데 반해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Composition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소유에 대한 권한이 있음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Aggregation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Association(Reference)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 비슷하고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Composition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Attribute(Value)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비슷함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아래 객체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Model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관계의 유형에 따라 의미가 다르게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(7/9)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2737" y="2276213"/>
            <a:ext cx="7725816" cy="2880320"/>
            <a:chOff x="1016" y="2688"/>
            <a:chExt cx="4464" cy="139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491" y="2688"/>
              <a:ext cx="1989" cy="1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016" y="2688"/>
              <a:ext cx="4464" cy="1392"/>
              <a:chOff x="1016" y="2688"/>
              <a:chExt cx="4464" cy="1392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1016" y="2688"/>
                <a:ext cx="1989" cy="1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pic>
            <p:nvPicPr>
              <p:cNvPr id="8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16" y="2778"/>
                <a:ext cx="1975" cy="1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  <p:pic>
            <p:nvPicPr>
              <p:cNvPr id="9" name="Picture 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" y="2778"/>
                <a:ext cx="1989" cy="12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3092" y="3258"/>
                <a:ext cx="311" cy="24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>
                    <a:latin typeface="가는각진제목체" pitchFamily="18" charset="-127"/>
                    <a:ea typeface="가는각진제목체" pitchFamily="18" charset="-127"/>
                  </a:rPr>
                  <a:t>or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Generalization(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일반화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일반화된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SuperClass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좀 더 구체화된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Class(Sub Class)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사이의 관계를 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“is a kind of”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관계로 사용될 수 있음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Multiplicity, Role, Navigability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는 무의미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Dependency(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의존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의존적 관계로서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명세가 바뀌면 그것을 사용하는 다른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에게 영향을 끼치는 경우의 관계를 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객체가 다른 객체를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인자로 사용하는 경우에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“use a”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관계로 사용될 수 있음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객체에서 다른 객체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갖는 점선으로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(8/9)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76936" y="1818406"/>
            <a:ext cx="2520280" cy="173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22275" y="5208389"/>
            <a:ext cx="4732036" cy="81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016303" y="1759278"/>
            <a:ext cx="2473201" cy="1787321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Realization(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실현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Classifier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반드시 수행해야 할 다른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Classifier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수평적 계약을 지정한다는 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Multiplicity, Role, Navigability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무의미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(9/9)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7850" y="2361100"/>
            <a:ext cx="7848872" cy="265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0" y="2610495"/>
            <a:ext cx="9906000" cy="648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48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도메인 모델링</a:t>
            </a:r>
            <a:r>
              <a:rPr lang="en-US" altLang="ko-KR" sz="48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실습</a:t>
            </a:r>
            <a:endParaRPr lang="en-US" altLang="ko-KR" sz="4800" dirty="0" smtClean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072680" y="3435954"/>
            <a:ext cx="576064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도메인 객체 추출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요구사항명세서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기술서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등을 기반으로 명사를 추출하여 나열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(Excel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활용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 절차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1004" y="1563745"/>
            <a:ext cx="8671984" cy="4575141"/>
            <a:chOff x="581004" y="1563746"/>
            <a:chExt cx="8671984" cy="41712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004" y="1563746"/>
              <a:ext cx="4525334" cy="417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18031" y="1576446"/>
              <a:ext cx="3934957" cy="211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도메인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소프트웨어로 개발하려는 업무 영역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다양한 이해관계자들이 동일한 관점에서 쉽게 이해할 수 있고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공유할 수 있도록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도메인을 단순하게 표현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모형화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시키는 것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개발범위를 확정할 목적으로 데이터 관점의 개념 모델을 작성</a:t>
            </a:r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실현을 위해 필요한 객체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명사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를 추출하며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객체들간의 관계를 </a:t>
            </a:r>
            <a:r>
              <a:rPr lang="ko-KR" altLang="en-US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정적으로 표현한다</a:t>
            </a:r>
            <a:endParaRPr lang="en-US" altLang="ko-KR" dirty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개념 레벨의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UML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클래스 다이어그램 사용</a:t>
            </a:r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필수적인 요구분석 활동으로 개발하고자 하는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도메인의 정적 구조를 표현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 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도메인 객체 추출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객체간 관계 식별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식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별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부적절한 객체 제거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요구사항과 무관한 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광범위하거나 의미가 애매모호한 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중복 객체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명사이긴 하지만 다른 객체의 속성인 명사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명사이긴 하지만 의미하는 바가 행위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인 경우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 절차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2215" y="2090899"/>
            <a:ext cx="9109297" cy="4243519"/>
            <a:chOff x="673505" y="2039384"/>
            <a:chExt cx="8743991" cy="387586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505" y="2039384"/>
              <a:ext cx="4855560" cy="3379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0952" y="2554877"/>
              <a:ext cx="4896544" cy="336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정제된 객체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 절차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1496" y="1350069"/>
            <a:ext cx="5215600" cy="1620466"/>
            <a:chOff x="601496" y="1350069"/>
            <a:chExt cx="5215600" cy="1620466"/>
          </a:xfrm>
        </p:grpSpPr>
        <p:sp>
          <p:nvSpPr>
            <p:cNvPr id="5" name="TextBox 4"/>
            <p:cNvSpPr txBox="1"/>
            <p:nvPr/>
          </p:nvSpPr>
          <p:spPr>
            <a:xfrm>
              <a:off x="601496" y="1350069"/>
              <a:ext cx="1481684" cy="481117"/>
            </a:xfrm>
            <a:prstGeom prst="rect">
              <a:avLst/>
            </a:prstGeom>
            <a:solidFill>
              <a:srgbClr val="DEFF02"/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atin typeface="가는각진제목체" pitchFamily="18" charset="-127"/>
                  <a:ea typeface="가는각진제목체" pitchFamily="18" charset="-127"/>
                </a:rPr>
                <a:t>회원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3369" y="1350069"/>
              <a:ext cx="1479965" cy="481117"/>
            </a:xfrm>
            <a:prstGeom prst="rect">
              <a:avLst/>
            </a:prstGeom>
            <a:solidFill>
              <a:srgbClr val="DEFF02"/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atin typeface="가는각진제목체" pitchFamily="18" charset="-127"/>
                  <a:ea typeface="가는각진제목체" pitchFamily="18" charset="-127"/>
                </a:rPr>
                <a:t>관리자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496" y="2475052"/>
              <a:ext cx="1481684" cy="481117"/>
            </a:xfrm>
            <a:prstGeom prst="rect">
              <a:avLst/>
            </a:prstGeom>
            <a:solidFill>
              <a:srgbClr val="DEFF02"/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atin typeface="가는각진제목체" pitchFamily="18" charset="-127"/>
                  <a:ea typeface="가는각진제목체" pitchFamily="18" charset="-127"/>
                </a:rPr>
                <a:t>주문정보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3369" y="2475052"/>
              <a:ext cx="1479965" cy="481117"/>
            </a:xfrm>
            <a:prstGeom prst="rect">
              <a:avLst/>
            </a:prstGeom>
            <a:solidFill>
              <a:srgbClr val="DEFF02"/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atin typeface="가는각진제목체" pitchFamily="18" charset="-127"/>
                  <a:ea typeface="가는각진제목체" pitchFamily="18" charset="-127"/>
                </a:rPr>
                <a:t>결재정보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35412" y="2489418"/>
              <a:ext cx="1481684" cy="481117"/>
            </a:xfrm>
            <a:prstGeom prst="rect">
              <a:avLst/>
            </a:prstGeom>
            <a:solidFill>
              <a:srgbClr val="DEFF02"/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atin typeface="가는각진제목체" pitchFamily="18" charset="-127"/>
                  <a:ea typeface="가는각진제목체" pitchFamily="18" charset="-127"/>
                </a:rPr>
                <a:t>상품정보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객체간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Association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식별하고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Multiplicity(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다중성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 &amp; Navigability(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방향성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표현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>
              <a:buNone/>
            </a:pP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5.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식별 가능한 속성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포함</a:t>
            </a:r>
            <a:endParaRPr lang="ko-KR" altLang="en-US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 절차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04" y="1588641"/>
            <a:ext cx="8692476" cy="455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6. Aggregation, Composition, Generalization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관계 상세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 절차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(6/6)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314351"/>
            <a:ext cx="78488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모델링 사례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규모가 있어 도메인 분류가 필요한 경우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개념 패키지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작성 가능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7" y="1314351"/>
            <a:ext cx="798973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4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도메인 별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상세 패키지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작성 가능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6" y="1363707"/>
            <a:ext cx="7910720" cy="374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1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85093"/>
            <a:ext cx="9361040" cy="52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7" y="1001886"/>
            <a:ext cx="93646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0" y="988516"/>
            <a:ext cx="9251082" cy="519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4311"/>
            <a:ext cx="8805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3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Preview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827753"/>
            <a:ext cx="7344816" cy="567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0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26320"/>
            <a:ext cx="90010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6" y="954311"/>
            <a:ext cx="915575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도메인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시멘틱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모델링 사례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8" y="918026"/>
            <a:ext cx="9145016" cy="535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1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요구 명세서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모델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시나리오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등의 요구 분석 자료를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기반으로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객체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추출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및 객체간의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관계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표현한다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관계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(Association)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을 식별하고 다중성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(Multiplicity) &amp;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방향성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(Navigability)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식별 가능한 </a:t>
            </a:r>
            <a:r>
              <a:rPr lang="ko-KR" altLang="en-US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속성을 추가한다</a:t>
            </a:r>
            <a:r>
              <a:rPr lang="en-US" altLang="ko-KR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객체간의 관계를 상세화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(Aggregation),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(Composition),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일반화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(Generalization)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도메인 모델링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절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기능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제공을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위해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필요한 클래스들과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클래스들간의 상호작용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관계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정적인 구조를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분석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설계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구현 등 다양한 단계에서 그 사용 목적에 맞게 표현하여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다이어그램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구성 요소 및 관계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 다이어그램 구성 요소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9412" y="1209675"/>
          <a:ext cx="9110091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Document" r:id="rId3" imgW="7351560" imgH="5490300" progId="Word.Document.8">
                  <p:embed/>
                </p:oleObj>
              </mc:Choice>
              <mc:Fallback>
                <p:oleObj name="Document" r:id="rId3" imgW="7351560" imgH="5490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" y="1209675"/>
                        <a:ext cx="9110091" cy="4895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7966356" y="1497004"/>
            <a:ext cx="1379132" cy="3980820"/>
            <a:chOff x="7966356" y="1497004"/>
            <a:chExt cx="1379132" cy="3980820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7975972" y="4423574"/>
            <a:ext cx="1142867" cy="325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VISIO" r:id="rId5" imgW="1039320" imgH="345240" progId="">
                    <p:embed/>
                  </p:oleObj>
                </mc:Choice>
                <mc:Fallback>
                  <p:oleObj name="VISIO" r:id="rId5" imgW="1039320" imgH="345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5972" y="4423574"/>
                          <a:ext cx="1142867" cy="325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8015807" y="2834132"/>
            <a:ext cx="1063196" cy="456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VISIO" r:id="rId7" imgW="926280" imgH="483480" progId="">
                    <p:embed/>
                  </p:oleObj>
                </mc:Choice>
                <mc:Fallback>
                  <p:oleObj name="VISIO" r:id="rId7" imgW="926280" imgH="483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5807" y="2834132"/>
                          <a:ext cx="1063196" cy="4560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8015806" y="5254299"/>
            <a:ext cx="1115394" cy="22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VISIO" r:id="rId9" imgW="1242000" imgH="275400" progId="">
                    <p:embed/>
                  </p:oleObj>
                </mc:Choice>
                <mc:Fallback>
                  <p:oleObj name="VISIO" r:id="rId9" imgW="1242000" imgH="275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5806" y="5254299"/>
                          <a:ext cx="1115394" cy="223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7966356" y="3517330"/>
            <a:ext cx="1206054" cy="256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VISIO" r:id="rId11" imgW="1154880" imgH="271440" progId="">
                    <p:embed/>
                  </p:oleObj>
                </mc:Choice>
                <mc:Fallback>
                  <p:oleObj name="VISIO" r:id="rId11" imgW="1154880" imgH="2714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6356" y="3517330"/>
                          <a:ext cx="1206054" cy="256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7966356" y="3836866"/>
            <a:ext cx="1206054" cy="256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VISIO" r:id="rId13" imgW="1154880" imgH="271440" progId="">
                    <p:embed/>
                  </p:oleObj>
                </mc:Choice>
                <mc:Fallback>
                  <p:oleObj name="VISIO" r:id="rId13" imgW="1154880" imgH="2714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6356" y="3836866"/>
                          <a:ext cx="1206054" cy="256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8110588" y="1497004"/>
            <a:ext cx="1115394" cy="555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VISIO" r:id="rId15" imgW="1161000" imgH="842400" progId="">
                    <p:embed/>
                  </p:oleObj>
                </mc:Choice>
                <mc:Fallback>
                  <p:oleObj name="VISIO" r:id="rId15" imgW="1161000" imgH="842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0588" y="1497004"/>
                          <a:ext cx="1115394" cy="555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8122950" y="1995794"/>
              <a:ext cx="1222538" cy="720081"/>
              <a:chOff x="4704" y="1360"/>
              <a:chExt cx="736" cy="480"/>
            </a:xfrm>
          </p:grpSpPr>
          <p:graphicFrame>
            <p:nvGraphicFramePr>
              <p:cNvPr id="14" name="Object 11"/>
              <p:cNvGraphicFramePr>
                <a:graphicFrameLocks noChangeAspect="1"/>
              </p:cNvGraphicFramePr>
              <p:nvPr/>
            </p:nvGraphicFramePr>
            <p:xfrm>
              <a:off x="4704" y="1531"/>
              <a:ext cx="649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7" name="VISIO" r:id="rId17" imgW="1459080" imgH="1156680" progId="">
                      <p:embed/>
                    </p:oleObj>
                  </mc:Choice>
                  <mc:Fallback>
                    <p:oleObj name="VISIO" r:id="rId17" imgW="1459080" imgH="11566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531"/>
                            <a:ext cx="649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/>
              <p:cNvGraphicFramePr>
                <a:graphicFrameLocks noChangeAspect="1"/>
              </p:cNvGraphicFramePr>
              <p:nvPr/>
            </p:nvGraphicFramePr>
            <p:xfrm>
              <a:off x="4720" y="1360"/>
              <a:ext cx="7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" name="VISIO" r:id="rId19" imgW="1116360" imgH="375840" progId="">
                      <p:embed/>
                    </p:oleObj>
                  </mc:Choice>
                  <mc:Fallback>
                    <p:oleObj name="VISIO" r:id="rId19" imgW="1116360" imgH="3758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0" y="1360"/>
                            <a:ext cx="72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2498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객체를 기술한 실체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표기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부분으로 된 사각형으로 표기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순서대로 이름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행위를 표기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관점에 따라 속성과 행위 생략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객체는 명명표준에 따라 명명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객체는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Collaboration Diagram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등에서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새롭게 추출된 객체들을 보완하여 표기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가시성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(Visibility)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객체는 물론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보유하고 있는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행위도 나타낼 수 있는 가시성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표준 표기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3"/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+(Public), -(Private), #(Protected)</a:t>
            </a:r>
          </a:p>
          <a:p>
            <a:pPr lvl="3"/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CASE Tool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에 따라 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Icon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화 하여 사용하기도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(Class) (1/2)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17694" y="967189"/>
            <a:ext cx="4170416" cy="178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4351178" y="4050655"/>
            <a:ext cx="3763888" cy="1656184"/>
            <a:chOff x="1488" y="3072"/>
            <a:chExt cx="2928" cy="915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8" y="3072"/>
              <a:ext cx="1376" cy="9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3072"/>
              <a:ext cx="1392" cy="9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(Attribute)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정보는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Attribute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의하여 표현 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 논리적인 자료 값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Syntax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Visibility Name : Type = 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DefaultValue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(ex) - 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xPosition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= 0;</a:t>
            </a:r>
          </a:p>
          <a:p>
            <a:pPr lvl="2"/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행위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(Operation)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 행위는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의하여 표현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조사하여 보완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Syntax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Visibility Name (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ParameterList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 : 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ReturnType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(ex) + 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changeColor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(</a:t>
            </a:r>
            <a:r>
              <a:rPr lang="en-US" altLang="ko-KR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ColorType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c) : Boolean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Return Type : Optional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(Class) (2/2)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8763" y="1023400"/>
            <a:ext cx="42767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219" y="3160801"/>
            <a:ext cx="4289301" cy="178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(Relationship)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는 객체들간의 상호작용을 위한 통로를 제공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두 객체가 서로 대화할 필요가 있다면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그들 간에는 연결선이 있어야 함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어떤 </a:t>
            </a:r>
            <a:r>
              <a:rPr lang="ko-KR" altLang="en-US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실현하기 위하여 객체들간에 무슨 연결선 들이 존재할 필요가 있는지를 결정하기 위하여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Interaction(Sequence, Collaboration) Diagram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활용할 수 있다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관계 식별 시 고려사항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(association)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관계에 초점을 맞추어 식별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너무 많은 연관관계는 도메인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모델을 오히려 혼란스럽게 만들 수 있으므로 주의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관계 유형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Association(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연관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Role(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역할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), Multiplicity(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다중성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), Navigability(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방향성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Aggregation &amp; Composition(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집합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&amp;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Generalization(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일반화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Dependency(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의존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Realization(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실현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클래스다이어그램 구성요소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_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(1/9)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17233</TotalTime>
  <Words>1098</Words>
  <Application>Microsoft Office PowerPoint</Application>
  <PresentationFormat>사용자 지정</PresentationFormat>
  <Paragraphs>205</Paragraphs>
  <Slides>32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디자인 사용자 지정</vt:lpstr>
      <vt:lpstr>Document</vt:lpstr>
      <vt:lpstr>VISIO</vt:lpstr>
      <vt:lpstr>요구분석 – Domain Modeling</vt:lpstr>
      <vt:lpstr>도메인 모델링</vt:lpstr>
      <vt:lpstr>도메인 모델 Preview</vt:lpstr>
      <vt:lpstr>도메인 모델링 절차</vt:lpstr>
      <vt:lpstr>클래스 다이어그램</vt:lpstr>
      <vt:lpstr>클래스 다이어그램 구성 요소</vt:lpstr>
      <vt:lpstr>클래스다이어그램 구성요소_클래스(Class) (1/2)</vt:lpstr>
      <vt:lpstr>클래스다이어그램 구성요소_클래스(Class) (2/2)</vt:lpstr>
      <vt:lpstr>클래스다이어그램 구성요소_ 관계(Relationship) (1/9)</vt:lpstr>
      <vt:lpstr>클래스다이어그램 구성요소_관계(Relationship) (2/9)</vt:lpstr>
      <vt:lpstr>클래스다이어그램 구성요소_관계(Relationship) (3/9)</vt:lpstr>
      <vt:lpstr>클래스다이어그램 구성요소_관계(Relationship) (4/9)</vt:lpstr>
      <vt:lpstr>클래스다이어그램 구성요소_관계(Relationship) (5/9)</vt:lpstr>
      <vt:lpstr>클래스다이어그램 구성요소_관계(Relationship) (6/9)</vt:lpstr>
      <vt:lpstr>클래스다이어그램 구성요소_관계(Relationship) (7/9)</vt:lpstr>
      <vt:lpstr>클래스다이어그램 구성요소_관계(Relationship) (8/9)</vt:lpstr>
      <vt:lpstr>클래스다이어그램 구성요소_관계(Relationship) (9/9)</vt:lpstr>
      <vt:lpstr>PowerPoint 프레젠테이션</vt:lpstr>
      <vt:lpstr>도메인 모델링 절차 (1/6)</vt:lpstr>
      <vt:lpstr>도메인 모델링 절차 (2/6)</vt:lpstr>
      <vt:lpstr>도메인 모델링 절차 (3/6)</vt:lpstr>
      <vt:lpstr>도메인 모델링 절차 (4/6)</vt:lpstr>
      <vt:lpstr>도메인 모델링 절차 (6/6)</vt:lpstr>
      <vt:lpstr>도메인(시멘틱) 모델링 사례</vt:lpstr>
      <vt:lpstr>도메인(시멘틱) 모델링 사례</vt:lpstr>
      <vt:lpstr>도메인(시멘틱) 모델링 사례</vt:lpstr>
      <vt:lpstr>도메인(시멘틱) 모델링 사례</vt:lpstr>
      <vt:lpstr>도메인(시멘틱) 모델링 사례</vt:lpstr>
      <vt:lpstr>도메인(시멘틱) 모델링 사례</vt:lpstr>
      <vt:lpstr>도메인(시멘틱) 모델링 사례</vt:lpstr>
      <vt:lpstr>도메인(시멘틱) 모델링 사례</vt:lpstr>
      <vt:lpstr>도메인(시멘틱) 모델링 사례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개발 프로세스</dc:title>
  <dc:creator>김기정</dc:creator>
  <cp:lastModifiedBy>kosta</cp:lastModifiedBy>
  <cp:revision>4298</cp:revision>
  <dcterms:created xsi:type="dcterms:W3CDTF">2011-05-05T14:24:12Z</dcterms:created>
  <dcterms:modified xsi:type="dcterms:W3CDTF">2018-05-15T05:52:55Z</dcterms:modified>
</cp:coreProperties>
</file>