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246" r:id="rId2"/>
  </p:sldMasterIdLst>
  <p:notesMasterIdLst>
    <p:notesMasterId r:id="rId9"/>
  </p:notesMasterIdLst>
  <p:handoutMasterIdLst>
    <p:handoutMasterId r:id="rId10"/>
  </p:handoutMasterIdLst>
  <p:sldIdLst>
    <p:sldId id="1393" r:id="rId3"/>
    <p:sldId id="1282" r:id="rId4"/>
    <p:sldId id="1394" r:id="rId5"/>
    <p:sldId id="1395" r:id="rId6"/>
    <p:sldId id="1397" r:id="rId7"/>
    <p:sldId id="1398" r:id="rId8"/>
  </p:sldIdLst>
  <p:sldSz cx="9144000" cy="6858000" type="screen4x3"/>
  <p:notesSz cx="6858000" cy="97155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94384" autoAdjust="0"/>
  </p:normalViewPr>
  <p:slideViewPr>
    <p:cSldViewPr>
      <p:cViewPr varScale="1">
        <p:scale>
          <a:sx n="69" d="100"/>
          <a:sy n="69" d="100"/>
        </p:scale>
        <p:origin x="-1170" y="-90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122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02" y="-102"/>
      </p:cViewPr>
      <p:guideLst>
        <p:guide orient="horz" pos="306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E4E0-0188-4811-A550-6F6155D25450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5DCE46-218D-4B47-9ACD-29DFBEC40C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89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C6A84A-2ECA-41F9-A342-F6789EC9C5BE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728663"/>
            <a:ext cx="4857750" cy="3643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14863"/>
            <a:ext cx="5486400" cy="437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E48418-AFBB-49F4-A8FC-1078264E28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938535"/>
          </a:xfrm>
        </p:spPr>
        <p:txBody>
          <a:bodyPr/>
          <a:lstStyle>
            <a:lvl1pPr algn="ctr">
              <a:defRPr sz="3600" b="1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3212976"/>
            <a:ext cx="6400800" cy="576064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54050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112568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800100" indent="-342900">
              <a:buFont typeface="+mj-lt"/>
              <a:buAutoNum type="arabicParenR"/>
              <a:defRPr sz="1600"/>
            </a:lvl2pPr>
            <a:lvl3pPr>
              <a:buFont typeface="Wingdings" pitchFamily="2" charset="2"/>
              <a:buChar char="l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3" descr="corporate bar"/>
          <p:cNvPicPr>
            <a:picLocks noChangeAspect="1" noChangeArrowheads="1"/>
          </p:cNvPicPr>
          <p:nvPr userDrawn="1"/>
        </p:nvPicPr>
        <p:blipFill>
          <a:blip r:embed="rId2" cstate="print"/>
          <a:srcRect l="412" r="414"/>
          <a:stretch>
            <a:fillRect/>
          </a:stretch>
        </p:blipFill>
        <p:spPr bwMode="auto">
          <a:xfrm>
            <a:off x="-12700" y="533400"/>
            <a:ext cx="91551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상단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846138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45" r:id="rId2"/>
    <p:sldLayoutId id="21474847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6" descr="corporate bar"/>
          <p:cNvPicPr>
            <a:picLocks noChangeAspect="1" noChangeArrowheads="1"/>
          </p:cNvPicPr>
          <p:nvPr/>
        </p:nvPicPr>
        <p:blipFill>
          <a:blip r:embed="rId3" cstate="print"/>
          <a:srcRect l="412" r="414"/>
          <a:stretch>
            <a:fillRect/>
          </a:stretch>
        </p:blipFill>
        <p:spPr bwMode="auto">
          <a:xfrm>
            <a:off x="-11113" y="709613"/>
            <a:ext cx="9155113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1663" y="64198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000" b="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fld id="{B0EDB1DB-C58C-47D8-8253-A1187376B1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76" name="Rectangle 8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857250"/>
            <a:ext cx="754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Level 1</a:t>
            </a:r>
          </a:p>
          <a:p>
            <a:pPr lvl="1"/>
            <a:r>
              <a:rPr lang="en-US" altLang="ko-KR" smtClean="0"/>
              <a:t>Level 2</a:t>
            </a:r>
          </a:p>
          <a:p>
            <a:pPr lvl="2"/>
            <a:r>
              <a:rPr lang="en-US" altLang="ko-KR" smtClean="0"/>
              <a:t>Level 3</a:t>
            </a:r>
          </a:p>
        </p:txBody>
      </p:sp>
      <p:sp>
        <p:nvSpPr>
          <p:cNvPr id="3077" name="Rectangle 82"/>
          <p:cNvSpPr>
            <a:spLocks noGrp="1" noChangeArrowheads="1"/>
          </p:cNvSpPr>
          <p:nvPr>
            <p:ph type="title"/>
          </p:nvPr>
        </p:nvSpPr>
        <p:spPr bwMode="auto">
          <a:xfrm>
            <a:off x="58738" y="363538"/>
            <a:ext cx="5638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of Page</a:t>
            </a:r>
          </a:p>
        </p:txBody>
      </p:sp>
      <p:sp>
        <p:nvSpPr>
          <p:cNvPr id="2" name="TextBox 8"/>
          <p:cNvSpPr txBox="1">
            <a:spLocks noChangeArrowheads="1"/>
          </p:cNvSpPr>
          <p:nvPr userDrawn="1"/>
        </p:nvSpPr>
        <p:spPr bwMode="auto">
          <a:xfrm>
            <a:off x="347663" y="6545263"/>
            <a:ext cx="946150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0" latinLnBrk="0" hangingPunct="0">
              <a:defRPr/>
            </a:pPr>
            <a:r>
              <a:rPr kumimoji="0" lang="en-US" altLang="ko-KR" smtClean="0">
                <a:solidFill>
                  <a:srgbClr val="000000"/>
                </a:solidFill>
              </a:rPr>
              <a:t>Version 0.9 </a:t>
            </a:r>
            <a:endParaRPr kumimoji="0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31" name="TextBox 9"/>
          <p:cNvSpPr txBox="1">
            <a:spLocks noChangeArrowheads="1"/>
          </p:cNvSpPr>
          <p:nvPr userDrawn="1"/>
        </p:nvSpPr>
        <p:spPr bwMode="auto">
          <a:xfrm>
            <a:off x="4129088" y="6445250"/>
            <a:ext cx="1498600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0" latinLnBrk="0" hangingPunct="0">
              <a:defRPr/>
            </a:pPr>
            <a:r>
              <a:rPr kumimoji="0" lang="en-US" altLang="ko-KR" smtClean="0">
                <a:solidFill>
                  <a:srgbClr val="000000"/>
                </a:solidFill>
              </a:rPr>
              <a:t>- Internal Use Only -</a:t>
            </a:r>
            <a:endParaRPr kumimoji="0" lang="ko-KR" altLang="en-US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7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9pPr>
    </p:titleStyle>
    <p:bodyStyle>
      <a:lvl1pPr marL="381000" indent="-3810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90000"/>
        <a:buFont typeface="Monotype Sorts"/>
        <a:buChar char="u"/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95338" indent="-40481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l"/>
        <a:defRPr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19188" indent="-3222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Monotype Sorts"/>
        <a:buChar char="n"/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512888" indent="-3810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Monotype Sorts"/>
        <a:buChar char="t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4pPr>
      <a:lvl5pPr marL="3816350" indent="-19875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5pPr>
      <a:lvl6pPr marL="42735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6pPr>
      <a:lvl7pPr marL="47307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7pPr>
      <a:lvl8pPr marL="51879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8pPr>
      <a:lvl9pPr marL="56451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95536" y="2060848"/>
            <a:ext cx="8352928" cy="1368152"/>
          </a:xfrm>
        </p:spPr>
        <p:txBody>
          <a:bodyPr/>
          <a:lstStyle/>
          <a:p>
            <a:r>
              <a:rPr lang="en-US" altLang="ko-KR" sz="4000" u="sng" dirty="0" smtClean="0">
                <a:solidFill>
                  <a:srgbClr val="0070C0"/>
                </a:solidFill>
              </a:rPr>
              <a:t>PC </a:t>
            </a:r>
            <a:r>
              <a:rPr lang="ko-KR" altLang="en-US" sz="4000" u="sng" dirty="0" smtClean="0">
                <a:solidFill>
                  <a:srgbClr val="0070C0"/>
                </a:solidFill>
              </a:rPr>
              <a:t>쇼핑몰 객체</a:t>
            </a:r>
            <a:r>
              <a:rPr lang="en-US" altLang="ko-KR" sz="4000" u="sng" dirty="0" smtClean="0">
                <a:solidFill>
                  <a:srgbClr val="0070C0"/>
                </a:solidFill>
              </a:rPr>
              <a:t>(</a:t>
            </a:r>
            <a:r>
              <a:rPr lang="ko-KR" altLang="en-US" sz="4000" u="sng" dirty="0" smtClean="0">
                <a:solidFill>
                  <a:srgbClr val="0070C0"/>
                </a:solidFill>
              </a:rPr>
              <a:t>도메인</a:t>
            </a:r>
            <a:r>
              <a:rPr lang="en-US" altLang="ko-KR" sz="4000" u="sng" dirty="0" smtClean="0">
                <a:solidFill>
                  <a:srgbClr val="0070C0"/>
                </a:solidFill>
              </a:rPr>
              <a:t>)</a:t>
            </a:r>
            <a:r>
              <a:rPr lang="ko-KR" altLang="en-US" sz="4000" u="sng" dirty="0" smtClean="0">
                <a:solidFill>
                  <a:srgbClr val="0070C0"/>
                </a:solidFill>
              </a:rPr>
              <a:t> 모델링 실습</a:t>
            </a:r>
            <a:endParaRPr lang="ko-KR" altLang="en-US" sz="4000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도메인 객체 추출</a:t>
            </a:r>
            <a:endParaRPr lang="ko-KR" altLang="en-US" dirty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요구사항 명세서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모델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명세서 등을 기초로 명사를 추출 및 나열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136904" cy="15841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인터넷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회원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상품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검색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구매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인증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배달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장바구니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결제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시리얼번호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등록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수정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삭제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배송여부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결제목록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결제금액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결제방식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신용카드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온라인입금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은행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계좌목록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입금자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결제카드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카드종류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카드번호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비밀번호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유효일자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승인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ID,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패스워드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카테고리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상품명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가격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제품정보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고객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ID,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상품코드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이미지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재고수량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약관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이름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주민번호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주소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전화번호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이메일주소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필수사항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배송유무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주문일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주문번호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고객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관리자</a:t>
            </a:r>
            <a:endParaRPr lang="ko-KR" altLang="en-US" sz="160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부적절한 객체 제거</a:t>
            </a:r>
            <a:endParaRPr lang="ko-KR" altLang="en-US" dirty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추출된 객체 중에서 의미가 애매모호한 경우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중복되는 경우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범위를 벗어나는 경우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의미가 속성이거나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행위를 나타내는 경우 제거 대상 객체가 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9400" y="1700808"/>
          <a:ext cx="356496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908784"/>
              </a:tblGrid>
              <a:tr h="182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대상 객체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후보 이유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인터넷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범위를 벗어남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행위임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구매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행위임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인증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행위임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배달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애매모호함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시리얼번호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행위임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행위임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배송여부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결제목록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파생됨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결제방식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신용카드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온라인입금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행위임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은행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범위를 벗어남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계좌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범위를 벗어남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39480" y="1708360"/>
          <a:ext cx="356496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908784"/>
              </a:tblGrid>
              <a:tr h="182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대상 객체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후보 이유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latin typeface="+mn-ea"/>
                          <a:ea typeface="+mn-ea"/>
                        </a:rPr>
                        <a:t>입금자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결제카드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중복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신용카드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카드종류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카드번호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유효일자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승인번호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패스워드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주문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행위임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제품정보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중복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상품정보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재고수량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속성임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정제된 객체</a:t>
            </a:r>
            <a:endParaRPr lang="ko-KR" altLang="en-US" dirty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회원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관리자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상품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카테고리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장바구니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결제</a:t>
            </a:r>
            <a:endParaRPr lang="ko-KR" altLang="en-US" sz="200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초기 클래스다이어그램 작성</a:t>
            </a:r>
            <a:endParaRPr lang="ko-KR" altLang="en-US" dirty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객체간 관계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(Association)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설정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04" y="1444625"/>
            <a:ext cx="8023444" cy="450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상세 클래스다이어그램 작성</a:t>
            </a:r>
            <a:endParaRPr lang="ko-KR" altLang="en-US" dirty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544616"/>
          </a:xfrm>
        </p:spPr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식별된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속성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및 행위 추가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0">
              <a:buFont typeface="Wingdings" pitchFamily="2" charset="2"/>
              <a:buChar char="§"/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관계 상세화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집합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복합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일반화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13209"/>
            <a:ext cx="828092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lIns="0" rIns="0" rtlCol="0" anchor="ctr"/>
      <a:lstStyle>
        <a:defPPr algn="ctr">
          <a:defRPr sz="1200" b="1" dirty="0" smtClean="0">
            <a:solidFill>
              <a:schemeClr val="bg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pm²_white">
  <a:themeElements>
    <a:clrScheme name="">
      <a:dk1>
        <a:srgbClr val="000000"/>
      </a:dk1>
      <a:lt1>
        <a:srgbClr val="FFFDFD"/>
      </a:lt1>
      <a:dk2>
        <a:srgbClr val="003366"/>
      </a:dk2>
      <a:lt2>
        <a:srgbClr val="808080"/>
      </a:lt2>
      <a:accent1>
        <a:srgbClr val="3366CC"/>
      </a:accent1>
      <a:accent2>
        <a:srgbClr val="6699FF"/>
      </a:accent2>
      <a:accent3>
        <a:srgbClr val="FFFEFE"/>
      </a:accent3>
      <a:accent4>
        <a:srgbClr val="000000"/>
      </a:accent4>
      <a:accent5>
        <a:srgbClr val="ADB8E2"/>
      </a:accent5>
      <a:accent6>
        <a:srgbClr val="5C8AE7"/>
      </a:accent6>
      <a:hlink>
        <a:srgbClr val="3366CC"/>
      </a:hlink>
      <a:folHlink>
        <a:srgbClr val="969696"/>
      </a:folHlink>
    </a:clrScheme>
    <a:fontScheme name="pm²_white">
      <a:majorFont>
        <a:latin typeface="HY견고딕"/>
        <a:ea typeface="HY견고딕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pm²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²_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26209</TotalTime>
  <Words>271</Words>
  <Application>Microsoft Office PowerPoint</Application>
  <PresentationFormat>화면 슬라이드 쇼(4:3)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pm²_white</vt:lpstr>
      <vt:lpstr>PC 쇼핑몰 객체(도메인) 모델링 실습</vt:lpstr>
      <vt:lpstr>1. 도메인 객체 추출</vt:lpstr>
      <vt:lpstr>2. 부적절한 객체 제거</vt:lpstr>
      <vt:lpstr>3. 정제된 객체</vt:lpstr>
      <vt:lpstr>4. 초기 클래스다이어그램 작성</vt:lpstr>
      <vt:lpstr>5. 상세 클래스다이어그램 작성</vt:lpstr>
    </vt:vector>
  </TitlesOfParts>
  <Company>Your Company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 모델링 ( Object Modeling )</dc:title>
  <cp:lastModifiedBy>kosta</cp:lastModifiedBy>
  <cp:revision>752</cp:revision>
  <dcterms:created xsi:type="dcterms:W3CDTF">2009-11-09T05:55:36Z</dcterms:created>
  <dcterms:modified xsi:type="dcterms:W3CDTF">2017-09-27T08:19:40Z</dcterms:modified>
</cp:coreProperties>
</file>